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57" r:id="rId2"/>
    <p:sldId id="272" r:id="rId3"/>
    <p:sldId id="273" r:id="rId4"/>
    <p:sldId id="274" r:id="rId5"/>
    <p:sldId id="284" r:id="rId6"/>
    <p:sldId id="275" r:id="rId7"/>
    <p:sldId id="276" r:id="rId8"/>
    <p:sldId id="373" r:id="rId9"/>
    <p:sldId id="374" r:id="rId10"/>
    <p:sldId id="372" r:id="rId11"/>
    <p:sldId id="390" r:id="rId12"/>
    <p:sldId id="388" r:id="rId13"/>
    <p:sldId id="391" r:id="rId14"/>
    <p:sldId id="389" r:id="rId15"/>
    <p:sldId id="375" r:id="rId16"/>
    <p:sldId id="279" r:id="rId17"/>
    <p:sldId id="378" r:id="rId18"/>
    <p:sldId id="280" r:id="rId19"/>
    <p:sldId id="281" r:id="rId20"/>
    <p:sldId id="379" r:id="rId21"/>
    <p:sldId id="282" r:id="rId22"/>
    <p:sldId id="380" r:id="rId23"/>
    <p:sldId id="283" r:id="rId24"/>
    <p:sldId id="393" r:id="rId25"/>
    <p:sldId id="371" r:id="rId26"/>
    <p:sldId id="383" r:id="rId27"/>
    <p:sldId id="384" r:id="rId28"/>
    <p:sldId id="392" r:id="rId29"/>
    <p:sldId id="381" r:id="rId30"/>
    <p:sldId id="385" r:id="rId31"/>
    <p:sldId id="386" r:id="rId32"/>
    <p:sldId id="290" r:id="rId33"/>
    <p:sldId id="387" r:id="rId34"/>
    <p:sldId id="286" r:id="rId35"/>
    <p:sldId id="296" r:id="rId36"/>
    <p:sldId id="382" r:id="rId37"/>
    <p:sldId id="258" r:id="rId38"/>
    <p:sldId id="292" r:id="rId39"/>
    <p:sldId id="297" r:id="rId40"/>
    <p:sldId id="298" r:id="rId41"/>
    <p:sldId id="299" r:id="rId42"/>
    <p:sldId id="358" r:id="rId43"/>
    <p:sldId id="359" r:id="rId44"/>
    <p:sldId id="360" r:id="rId45"/>
    <p:sldId id="361" r:id="rId46"/>
    <p:sldId id="363" r:id="rId47"/>
    <p:sldId id="295" r:id="rId48"/>
    <p:sldId id="291" r:id="rId49"/>
    <p:sldId id="362" r:id="rId50"/>
    <p:sldId id="288" r:id="rId51"/>
    <p:sldId id="369" r:id="rId52"/>
    <p:sldId id="269" r:id="rId53"/>
  </p:sldIdLst>
  <p:sldSz cx="18288000" cy="10287000"/>
  <p:notesSz cx="6858000" cy="9144000"/>
  <p:embeddedFontLst>
    <p:embeddedFont>
      <p:font typeface="Cambria Math" panose="02040503050406030204" pitchFamily="18"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4CE"/>
    <a:srgbClr val="60699E"/>
    <a:srgbClr val="DF98B6"/>
    <a:srgbClr val="A5B2D3"/>
    <a:srgbClr val="FFF6F9"/>
    <a:srgbClr val="FFF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737" autoAdjust="0"/>
  </p:normalViewPr>
  <p:slideViewPr>
    <p:cSldViewPr>
      <p:cViewPr varScale="1">
        <p:scale>
          <a:sx n="47" d="100"/>
          <a:sy n="47" d="100"/>
        </p:scale>
        <p:origin x="48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D1CFB-9DD0-4B24-969A-DF1D583C5FC7}"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C742F-FD5F-4350-8325-3195860D0611}" type="slidenum">
              <a:rPr lang="en-US" smtClean="0"/>
              <a:t>‹#›</a:t>
            </a:fld>
            <a:endParaRPr lang="en-US"/>
          </a:p>
        </p:txBody>
      </p:sp>
    </p:spTree>
    <p:extLst>
      <p:ext uri="{BB962C8B-B14F-4D97-AF65-F5344CB8AC3E}">
        <p14:creationId xmlns:p14="http://schemas.microsoft.com/office/powerpoint/2010/main" val="2892940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19</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20</a:t>
            </a:fld>
            <a:endParaRPr lang="en-US"/>
          </a:p>
        </p:txBody>
      </p:sp>
    </p:spTree>
    <p:extLst>
      <p:ext uri="{BB962C8B-B14F-4D97-AF65-F5344CB8AC3E}">
        <p14:creationId xmlns:p14="http://schemas.microsoft.com/office/powerpoint/2010/main" val="216065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32</a:t>
            </a:fld>
            <a:endParaRPr lang="en-US"/>
          </a:p>
        </p:txBody>
      </p:sp>
    </p:spTree>
    <p:extLst>
      <p:ext uri="{BB962C8B-B14F-4D97-AF65-F5344CB8AC3E}">
        <p14:creationId xmlns:p14="http://schemas.microsoft.com/office/powerpoint/2010/main" val="3922538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BC742F-FD5F-4350-8325-3195860D0611}" type="slidenum">
              <a:rPr lang="en-US" smtClean="0"/>
              <a:t>51</a:t>
            </a:fld>
            <a:endParaRPr lang="en-US"/>
          </a:p>
        </p:txBody>
      </p:sp>
    </p:spTree>
    <p:extLst>
      <p:ext uri="{BB962C8B-B14F-4D97-AF65-F5344CB8AC3E}">
        <p14:creationId xmlns:p14="http://schemas.microsoft.com/office/powerpoint/2010/main" val="35884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jpe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jpe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jpe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56.png"/><Relationship Id="rId3" Type="http://schemas.openxmlformats.org/officeDocument/2006/relationships/image" Target="../media/image49.svg"/><Relationship Id="rId7" Type="http://schemas.openxmlformats.org/officeDocument/2006/relationships/image" Target="../media/image14.svg"/><Relationship Id="rId12"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2.png"/><Relationship Id="rId5" Type="http://schemas.openxmlformats.org/officeDocument/2006/relationships/image" Target="../media/image51.svg"/><Relationship Id="rId10" Type="http://schemas.openxmlformats.org/officeDocument/2006/relationships/image" Target="../media/image86.png"/><Relationship Id="rId4" Type="http://schemas.openxmlformats.org/officeDocument/2006/relationships/image" Target="../media/image50.png"/><Relationship Id="rId9" Type="http://schemas.openxmlformats.org/officeDocument/2006/relationships/image" Target="../media/image85.svg"/><Relationship Id="rId14" Type="http://schemas.openxmlformats.org/officeDocument/2006/relationships/image" Target="../media/image5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2.svg"/><Relationship Id="rId7" Type="http://schemas.openxmlformats.org/officeDocument/2006/relationships/image" Target="../media/image80.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57.svg"/><Relationship Id="rId10" Type="http://schemas.openxmlformats.org/officeDocument/2006/relationships/image" Target="../media/image87.png"/><Relationship Id="rId4" Type="http://schemas.openxmlformats.org/officeDocument/2006/relationships/image" Target="../media/image56.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7.svg"/><Relationship Id="rId7" Type="http://schemas.openxmlformats.org/officeDocument/2006/relationships/image" Target="../media/image3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0.svg"/><Relationship Id="rId10" Type="http://schemas.openxmlformats.org/officeDocument/2006/relationships/image" Target="../media/image91.png"/><Relationship Id="rId4" Type="http://schemas.openxmlformats.org/officeDocument/2006/relationships/image" Target="../media/image79.png"/><Relationship Id="rId9" Type="http://schemas.openxmlformats.org/officeDocument/2006/relationships/image" Target="../media/image90.sv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99.svg"/><Relationship Id="rId3" Type="http://schemas.openxmlformats.org/officeDocument/2006/relationships/image" Target="../media/image93.svg"/><Relationship Id="rId7" Type="http://schemas.openxmlformats.org/officeDocument/2006/relationships/image" Target="../media/image97.svg"/><Relationship Id="rId12" Type="http://schemas.openxmlformats.org/officeDocument/2006/relationships/image" Target="../media/image98.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80.svg"/><Relationship Id="rId5" Type="http://schemas.openxmlformats.org/officeDocument/2006/relationships/image" Target="../media/image95.svg"/><Relationship Id="rId10" Type="http://schemas.openxmlformats.org/officeDocument/2006/relationships/image" Target="../media/image79.png"/><Relationship Id="rId4" Type="http://schemas.openxmlformats.org/officeDocument/2006/relationships/image" Target="../media/image94.png"/><Relationship Id="rId9"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1.svg"/><Relationship Id="rId3" Type="http://schemas.openxmlformats.org/officeDocument/2006/relationships/image" Target="../media/image97.svg"/><Relationship Id="rId7" Type="http://schemas.openxmlformats.org/officeDocument/2006/relationships/image" Target="../media/image33.svg"/><Relationship Id="rId12" Type="http://schemas.openxmlformats.org/officeDocument/2006/relationships/image" Target="../media/image5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1.svg"/><Relationship Id="rId5" Type="http://schemas.openxmlformats.org/officeDocument/2006/relationships/image" Target="../media/image101.svg"/><Relationship Id="rId10" Type="http://schemas.openxmlformats.org/officeDocument/2006/relationships/image" Target="../media/image30.png"/><Relationship Id="rId4" Type="http://schemas.openxmlformats.org/officeDocument/2006/relationships/image" Target="../media/image100.png"/><Relationship Id="rId9" Type="http://schemas.openxmlformats.org/officeDocument/2006/relationships/image" Target="../media/image29.svg"/><Relationship Id="rId14" Type="http://schemas.openxmlformats.org/officeDocument/2006/relationships/image" Target="../media/image102.pn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57.svg"/><Relationship Id="rId7" Type="http://schemas.openxmlformats.org/officeDocument/2006/relationships/image" Target="../media/image3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80.sv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5.svg"/><Relationship Id="rId7" Type="http://schemas.openxmlformats.org/officeDocument/2006/relationships/image" Target="../media/image51.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102.png"/><Relationship Id="rId4" Type="http://schemas.openxmlformats.org/officeDocument/2006/relationships/image" Target="../media/image48.png"/><Relationship Id="rId9"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54.png"/><Relationship Id="rId7" Type="http://schemas.openxmlformats.org/officeDocument/2006/relationships/image" Target="../media/image103.png"/><Relationship Id="rId12" Type="http://schemas.openxmlformats.org/officeDocument/2006/relationships/image" Target="../media/image10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05.png"/><Relationship Id="rId5" Type="http://schemas.openxmlformats.org/officeDocument/2006/relationships/image" Target="../media/image36.png"/><Relationship Id="rId15" Type="http://schemas.openxmlformats.org/officeDocument/2006/relationships/image" Target="../media/image790.png"/><Relationship Id="rId10" Type="http://schemas.openxmlformats.org/officeDocument/2006/relationships/image" Target="../media/image53.svg"/><Relationship Id="rId4" Type="http://schemas.openxmlformats.org/officeDocument/2006/relationships/image" Target="../media/image55.sv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5.svg"/><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36.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4.svg"/><Relationship Id="rId5" Type="http://schemas.openxmlformats.org/officeDocument/2006/relationships/image" Target="../media/image103.png"/><Relationship Id="rId15" Type="http://schemas.openxmlformats.org/officeDocument/2006/relationships/image" Target="../media/image80.png"/><Relationship Id="rId10" Type="http://schemas.openxmlformats.org/officeDocument/2006/relationships/image" Target="../media/image106.svg"/><Relationship Id="rId4" Type="http://schemas.openxmlformats.org/officeDocument/2006/relationships/image" Target="../media/image37.svg"/><Relationship Id="rId9" Type="http://schemas.openxmlformats.org/officeDocument/2006/relationships/image" Target="../media/image105.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3.svg"/><Relationship Id="rId7" Type="http://schemas.openxmlformats.org/officeDocument/2006/relationships/image" Target="../media/image31.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08.jpeg"/><Relationship Id="rId5" Type="http://schemas.openxmlformats.org/officeDocument/2006/relationships/image" Target="../media/image68.svg"/><Relationship Id="rId10" Type="http://schemas.openxmlformats.org/officeDocument/2006/relationships/image" Target="../media/image107.jpeg"/><Relationship Id="rId4" Type="http://schemas.openxmlformats.org/officeDocument/2006/relationships/image" Target="../media/image67.png"/><Relationship Id="rId9" Type="http://schemas.openxmlformats.org/officeDocument/2006/relationships/image" Target="../media/image70.sv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3" Type="http://schemas.openxmlformats.org/officeDocument/2006/relationships/image" Target="../media/image43.svg"/><Relationship Id="rId7" Type="http://schemas.openxmlformats.org/officeDocument/2006/relationships/image" Target="../media/image66.svg"/><Relationship Id="rId12" Type="http://schemas.openxmlformats.org/officeDocument/2006/relationships/image" Target="../media/image69.png"/><Relationship Id="rId2" Type="http://schemas.openxmlformats.org/officeDocument/2006/relationships/image" Target="../media/image42.png"/><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31.svg"/><Relationship Id="rId5" Type="http://schemas.openxmlformats.org/officeDocument/2006/relationships/image" Target="../media/image64.svg"/><Relationship Id="rId15" Type="http://schemas.openxmlformats.org/officeDocument/2006/relationships/image" Target="../media/image72.svg"/><Relationship Id="rId10" Type="http://schemas.openxmlformats.org/officeDocument/2006/relationships/image" Target="../media/image30.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45.svg"/><Relationship Id="rId7" Type="http://schemas.openxmlformats.org/officeDocument/2006/relationships/image" Target="../media/image51.svg"/><Relationship Id="rId12"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svg"/><Relationship Id="rId5" Type="http://schemas.openxmlformats.org/officeDocument/2006/relationships/image" Target="../media/image49.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14.sv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45.svg"/><Relationship Id="rId7" Type="http://schemas.openxmlformats.org/officeDocument/2006/relationships/image" Target="../media/image51.svg"/><Relationship Id="rId12" Type="http://schemas.openxmlformats.org/officeDocument/2006/relationships/image" Target="../media/image1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svg"/><Relationship Id="rId5" Type="http://schemas.openxmlformats.org/officeDocument/2006/relationships/image" Target="../media/image49.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svg"/><Relationship Id="rId3" Type="http://schemas.openxmlformats.org/officeDocument/2006/relationships/image" Target="../media/image43.svg"/><Relationship Id="rId7" Type="http://schemas.openxmlformats.org/officeDocument/2006/relationships/image" Target="../media/image66.svg"/><Relationship Id="rId12" Type="http://schemas.openxmlformats.org/officeDocument/2006/relationships/image" Target="../media/image69.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31.svg"/><Relationship Id="rId5" Type="http://schemas.openxmlformats.org/officeDocument/2006/relationships/image" Target="../media/image64.svg"/><Relationship Id="rId15" Type="http://schemas.openxmlformats.org/officeDocument/2006/relationships/image" Target="../media/image8.svg"/><Relationship Id="rId10" Type="http://schemas.openxmlformats.org/officeDocument/2006/relationships/image" Target="../media/image30.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3.svg"/><Relationship Id="rId7" Type="http://schemas.openxmlformats.org/officeDocument/2006/relationships/image" Target="../media/image6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10" Type="http://schemas.openxmlformats.org/officeDocument/2006/relationships/image" Target="../media/image110.png"/><Relationship Id="rId4" Type="http://schemas.openxmlformats.org/officeDocument/2006/relationships/image" Target="../media/image65.png"/><Relationship Id="rId9" Type="http://schemas.openxmlformats.org/officeDocument/2006/relationships/image" Target="../media/image70.svg"/></Relationships>
</file>

<file path=ppt/slides/_rels/slide27.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68.svg"/><Relationship Id="rId7" Type="http://schemas.openxmlformats.org/officeDocument/2006/relationships/image" Target="../media/image70.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108.jpeg"/></Relationships>
</file>

<file path=ppt/slides/_rels/slide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5.svg"/><Relationship Id="rId7" Type="http://schemas.openxmlformats.org/officeDocument/2006/relationships/image" Target="../media/image57.svg"/><Relationship Id="rId12" Type="http://schemas.openxmlformats.org/officeDocument/2006/relationships/image" Target="../media/image11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7.svg"/><Relationship Id="rId5" Type="http://schemas.openxmlformats.org/officeDocument/2006/relationships/image" Target="../media/image112.svg"/><Relationship Id="rId10" Type="http://schemas.openxmlformats.org/officeDocument/2006/relationships/image" Target="../media/image36.png"/><Relationship Id="rId4" Type="http://schemas.openxmlformats.org/officeDocument/2006/relationships/image" Target="../media/image111.png"/><Relationship Id="rId9" Type="http://schemas.openxmlformats.org/officeDocument/2006/relationships/image" Target="../media/image80.sv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4.svg"/><Relationship Id="rId5" Type="http://schemas.openxmlformats.org/officeDocument/2006/relationships/image" Target="../media/image47.svg"/><Relationship Id="rId15" Type="http://schemas.openxmlformats.org/officeDocument/2006/relationships/image" Target="../media/image12.svg"/><Relationship Id="rId10" Type="http://schemas.openxmlformats.org/officeDocument/2006/relationships/image" Target="../media/image13.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5.png"/><Relationship Id="rId3" Type="http://schemas.openxmlformats.org/officeDocument/2006/relationships/image" Target="../media/image43.svg"/><Relationship Id="rId7" Type="http://schemas.openxmlformats.org/officeDocument/2006/relationships/image" Target="../media/image68.svg"/><Relationship Id="rId12" Type="http://schemas.openxmlformats.org/officeDocument/2006/relationships/image" Target="../media/image11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31.sv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5.svg"/><Relationship Id="rId7" Type="http://schemas.openxmlformats.org/officeDocument/2006/relationships/image" Target="../media/image57.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7.svg"/><Relationship Id="rId5" Type="http://schemas.openxmlformats.org/officeDocument/2006/relationships/image" Target="../media/image112.svg"/><Relationship Id="rId15" Type="http://schemas.openxmlformats.org/officeDocument/2006/relationships/image" Target="../media/image116.png"/><Relationship Id="rId10" Type="http://schemas.openxmlformats.org/officeDocument/2006/relationships/image" Target="../media/image36.png"/><Relationship Id="rId4" Type="http://schemas.openxmlformats.org/officeDocument/2006/relationships/image" Target="../media/image111.png"/><Relationship Id="rId9" Type="http://schemas.openxmlformats.org/officeDocument/2006/relationships/image" Target="../media/image80.svg"/><Relationship Id="rId14" Type="http://schemas.openxmlformats.org/officeDocument/2006/relationships/image" Target="../media/image920.png"/></Relationships>
</file>

<file path=ppt/slides/_rels/slide32.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118.svg"/><Relationship Id="rId9" Type="http://schemas.openxmlformats.org/officeDocument/2006/relationships/image" Target="../media/image121.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5.svg"/><Relationship Id="rId7" Type="http://schemas.openxmlformats.org/officeDocument/2006/relationships/image" Target="../media/image80.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123.png"/><Relationship Id="rId5" Type="http://schemas.openxmlformats.org/officeDocument/2006/relationships/image" Target="../media/image57.svg"/><Relationship Id="rId10" Type="http://schemas.openxmlformats.org/officeDocument/2006/relationships/image" Target="../media/image122.png"/><Relationship Id="rId4" Type="http://schemas.openxmlformats.org/officeDocument/2006/relationships/image" Target="../media/image56.png"/><Relationship Id="rId9" Type="http://schemas.openxmlformats.org/officeDocument/2006/relationships/image" Target="../media/image37.svg"/></Relationships>
</file>

<file path=ppt/slides/_rels/slide3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80.svg"/><Relationship Id="rId3" Type="http://schemas.openxmlformats.org/officeDocument/2006/relationships/image" Target="../media/image93.svg"/><Relationship Id="rId7" Type="http://schemas.openxmlformats.org/officeDocument/2006/relationships/image" Target="../media/image95.svg"/><Relationship Id="rId12" Type="http://schemas.openxmlformats.org/officeDocument/2006/relationships/image" Target="../media/image79.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51.svg"/><Relationship Id="rId5" Type="http://schemas.openxmlformats.org/officeDocument/2006/relationships/image" Target="../media/image72.svg"/><Relationship Id="rId10" Type="http://schemas.openxmlformats.org/officeDocument/2006/relationships/image" Target="../media/image50.png"/><Relationship Id="rId4" Type="http://schemas.openxmlformats.org/officeDocument/2006/relationships/image" Target="../media/image71.png"/><Relationship Id="rId9" Type="http://schemas.openxmlformats.org/officeDocument/2006/relationships/image" Target="../media/image97.svg"/><Relationship Id="rId14" Type="http://schemas.openxmlformats.org/officeDocument/2006/relationships/image" Target="../media/image123.pn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7.svg"/><Relationship Id="rId7" Type="http://schemas.openxmlformats.org/officeDocument/2006/relationships/image" Target="../media/image33.svg"/><Relationship Id="rId12" Type="http://schemas.openxmlformats.org/officeDocument/2006/relationships/image" Target="../media/image10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05.png"/><Relationship Id="rId5" Type="http://schemas.openxmlformats.org/officeDocument/2006/relationships/image" Target="../media/image29.svg"/><Relationship Id="rId10" Type="http://schemas.openxmlformats.org/officeDocument/2006/relationships/image" Target="../media/image124.png"/><Relationship Id="rId4" Type="http://schemas.openxmlformats.org/officeDocument/2006/relationships/image" Target="../media/image28.png"/><Relationship Id="rId9" Type="http://schemas.openxmlformats.org/officeDocument/2006/relationships/image" Target="../media/image97.sv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26.svg"/><Relationship Id="rId3" Type="http://schemas.openxmlformats.org/officeDocument/2006/relationships/image" Target="../media/image97.svg"/><Relationship Id="rId7" Type="http://schemas.openxmlformats.org/officeDocument/2006/relationships/image" Target="../media/image33.svg"/><Relationship Id="rId12" Type="http://schemas.openxmlformats.org/officeDocument/2006/relationships/image" Target="../media/image125.png"/><Relationship Id="rId2" Type="http://schemas.openxmlformats.org/officeDocument/2006/relationships/image" Target="../media/image96.png"/><Relationship Id="rId16"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1.svg"/><Relationship Id="rId5" Type="http://schemas.openxmlformats.org/officeDocument/2006/relationships/image" Target="../media/image101.svg"/><Relationship Id="rId15" Type="http://schemas.openxmlformats.org/officeDocument/2006/relationships/image" Target="../media/image51.svg"/><Relationship Id="rId10" Type="http://schemas.openxmlformats.org/officeDocument/2006/relationships/image" Target="../media/image30.png"/><Relationship Id="rId4" Type="http://schemas.openxmlformats.org/officeDocument/2006/relationships/image" Target="../media/image100.png"/><Relationship Id="rId9" Type="http://schemas.openxmlformats.org/officeDocument/2006/relationships/image" Target="../media/image29.svg"/><Relationship Id="rId14"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37.svg"/><Relationship Id="rId18" Type="http://schemas.openxmlformats.org/officeDocument/2006/relationships/image" Target="../media/image130.png"/><Relationship Id="rId3" Type="http://schemas.openxmlformats.org/officeDocument/2006/relationships/image" Target="../media/image55.svg"/><Relationship Id="rId7" Type="http://schemas.openxmlformats.org/officeDocument/2006/relationships/image" Target="../media/image57.svg"/><Relationship Id="rId12" Type="http://schemas.openxmlformats.org/officeDocument/2006/relationships/image" Target="../media/image36.png"/><Relationship Id="rId17" Type="http://schemas.openxmlformats.org/officeDocument/2006/relationships/image" Target="../media/image129.svg"/><Relationship Id="rId2" Type="http://schemas.openxmlformats.org/officeDocument/2006/relationships/image" Target="../media/image54.png"/><Relationship Id="rId16"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35.svg"/><Relationship Id="rId5" Type="http://schemas.openxmlformats.org/officeDocument/2006/relationships/image" Target="../media/image112.svg"/><Relationship Id="rId15" Type="http://schemas.openxmlformats.org/officeDocument/2006/relationships/image" Target="../media/image12.svg"/><Relationship Id="rId10" Type="http://schemas.openxmlformats.org/officeDocument/2006/relationships/image" Target="../media/image34.png"/><Relationship Id="rId4" Type="http://schemas.openxmlformats.org/officeDocument/2006/relationships/image" Target="../media/image111.png"/><Relationship Id="rId9" Type="http://schemas.openxmlformats.org/officeDocument/2006/relationships/image" Target="../media/image80.svg"/><Relationship Id="rId1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32.svg"/><Relationship Id="rId7" Type="http://schemas.openxmlformats.org/officeDocument/2006/relationships/image" Target="../media/image33.svg"/><Relationship Id="rId12"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34.svg"/><Relationship Id="rId5" Type="http://schemas.openxmlformats.org/officeDocument/2006/relationships/image" Target="../media/image29.svg"/><Relationship Id="rId10" Type="http://schemas.openxmlformats.org/officeDocument/2006/relationships/image" Target="../media/image133.png"/><Relationship Id="rId4" Type="http://schemas.openxmlformats.org/officeDocument/2006/relationships/image" Target="../media/image28.png"/><Relationship Id="rId9" Type="http://schemas.openxmlformats.org/officeDocument/2006/relationships/image" Target="../media/image97.svg"/></Relationships>
</file>

<file path=ppt/slides/_rels/slide39.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svg"/><Relationship Id="rId26" Type="http://schemas.openxmlformats.org/officeDocument/2006/relationships/image" Target="../media/image160.svg"/><Relationship Id="rId3" Type="http://schemas.openxmlformats.org/officeDocument/2006/relationships/image" Target="../media/image137.png"/><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png"/><Relationship Id="rId25" Type="http://schemas.openxmlformats.org/officeDocument/2006/relationships/image" Target="../media/image159.png"/><Relationship Id="rId2" Type="http://schemas.openxmlformats.org/officeDocument/2006/relationships/image" Target="../media/image136.png"/><Relationship Id="rId16" Type="http://schemas.openxmlformats.org/officeDocument/2006/relationships/image" Target="../media/image150.svg"/><Relationship Id="rId20" Type="http://schemas.openxmlformats.org/officeDocument/2006/relationships/image" Target="../media/image154.svg"/><Relationship Id="rId1" Type="http://schemas.openxmlformats.org/officeDocument/2006/relationships/slideLayout" Target="../slideLayouts/slideLayout7.xml"/><Relationship Id="rId6" Type="http://schemas.openxmlformats.org/officeDocument/2006/relationships/image" Target="../media/image140.svg"/><Relationship Id="rId11" Type="http://schemas.openxmlformats.org/officeDocument/2006/relationships/image" Target="../media/image145.png"/><Relationship Id="rId24" Type="http://schemas.openxmlformats.org/officeDocument/2006/relationships/image" Target="../media/image158.svg"/><Relationship Id="rId5" Type="http://schemas.openxmlformats.org/officeDocument/2006/relationships/image" Target="../media/image139.png"/><Relationship Id="rId15" Type="http://schemas.openxmlformats.org/officeDocument/2006/relationships/image" Target="../media/image149.png"/><Relationship Id="rId23" Type="http://schemas.openxmlformats.org/officeDocument/2006/relationships/image" Target="../media/image157.png"/><Relationship Id="rId10" Type="http://schemas.openxmlformats.org/officeDocument/2006/relationships/image" Target="../media/image144.svg"/><Relationship Id="rId19" Type="http://schemas.openxmlformats.org/officeDocument/2006/relationships/image" Target="../media/image153.png"/><Relationship Id="rId4" Type="http://schemas.openxmlformats.org/officeDocument/2006/relationships/image" Target="../media/image138.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6.svg"/></Relationships>
</file>

<file path=ppt/slides/_rels/slide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svg"/><Relationship Id="rId7" Type="http://schemas.openxmlformats.org/officeDocument/2006/relationships/image" Target="../media/image37.svg"/><Relationship Id="rId12"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1.png"/><Relationship Id="rId5" Type="http://schemas.openxmlformats.org/officeDocument/2006/relationships/image" Target="../media/image57.sv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svg"/></Relationships>
</file>

<file path=ppt/slides/_rels/slide40.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67.svg"/><Relationship Id="rId18" Type="http://schemas.openxmlformats.org/officeDocument/2006/relationships/image" Target="../media/image155.png"/><Relationship Id="rId26" Type="http://schemas.openxmlformats.org/officeDocument/2006/relationships/image" Target="../media/image174.png"/><Relationship Id="rId3" Type="http://schemas.openxmlformats.org/officeDocument/2006/relationships/image" Target="../media/image162.jpeg"/><Relationship Id="rId21" Type="http://schemas.openxmlformats.org/officeDocument/2006/relationships/image" Target="../media/image171.svg"/><Relationship Id="rId7" Type="http://schemas.openxmlformats.org/officeDocument/2006/relationships/image" Target="../media/image164.png"/><Relationship Id="rId12" Type="http://schemas.openxmlformats.org/officeDocument/2006/relationships/image" Target="../media/image145.png"/><Relationship Id="rId17" Type="http://schemas.openxmlformats.org/officeDocument/2006/relationships/image" Target="../media/image169.svg"/><Relationship Id="rId25" Type="http://schemas.openxmlformats.org/officeDocument/2006/relationships/slide" Target="slide45.xml"/><Relationship Id="rId2" Type="http://schemas.openxmlformats.org/officeDocument/2006/relationships/image" Target="../media/image161.png"/><Relationship Id="rId16" Type="http://schemas.openxmlformats.org/officeDocument/2006/relationships/image" Target="../media/image153.png"/><Relationship Id="rId20"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166.png"/><Relationship Id="rId24" Type="http://schemas.openxmlformats.org/officeDocument/2006/relationships/image" Target="../media/image173.png"/><Relationship Id="rId5" Type="http://schemas.openxmlformats.org/officeDocument/2006/relationships/image" Target="../media/image163.png"/><Relationship Id="rId15" Type="http://schemas.openxmlformats.org/officeDocument/2006/relationships/image" Target="../media/image168.svg"/><Relationship Id="rId23" Type="http://schemas.openxmlformats.org/officeDocument/2006/relationships/image" Target="../media/image172.svg"/><Relationship Id="rId10" Type="http://schemas.openxmlformats.org/officeDocument/2006/relationships/slide" Target="slide43.xml"/><Relationship Id="rId19" Type="http://schemas.openxmlformats.org/officeDocument/2006/relationships/image" Target="../media/image170.svg"/><Relationship Id="rId4" Type="http://schemas.openxmlformats.org/officeDocument/2006/relationships/slide" Target="slide41.xml"/><Relationship Id="rId9" Type="http://schemas.openxmlformats.org/officeDocument/2006/relationships/image" Target="../media/image165.png"/><Relationship Id="rId14" Type="http://schemas.openxmlformats.org/officeDocument/2006/relationships/image" Target="../media/image151.png"/><Relationship Id="rId22" Type="http://schemas.openxmlformats.org/officeDocument/2006/relationships/image" Target="../media/image159.png"/></Relationships>
</file>

<file path=ppt/slides/_rels/slide41.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79.svg"/><Relationship Id="rId3" Type="http://schemas.microsoft.com/office/2007/relationships/media" Target="../media/media3.mp3"/><Relationship Id="rId7" Type="http://schemas.openxmlformats.org/officeDocument/2006/relationships/image" Target="../media/image172.svg"/><Relationship Id="rId12" Type="http://schemas.openxmlformats.org/officeDocument/2006/relationships/image" Target="../media/image17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9.png"/><Relationship Id="rId11" Type="http://schemas.openxmlformats.org/officeDocument/2006/relationships/image" Target="../media/image177.svg"/><Relationship Id="rId5" Type="http://schemas.openxmlformats.org/officeDocument/2006/relationships/slideLayout" Target="../slideLayouts/slideLayout7.xml"/><Relationship Id="rId10" Type="http://schemas.openxmlformats.org/officeDocument/2006/relationships/image" Target="../media/image176.png"/><Relationship Id="rId4" Type="http://schemas.openxmlformats.org/officeDocument/2006/relationships/audio" Target="../media/media3.mp3"/><Relationship Id="rId9" Type="http://schemas.openxmlformats.org/officeDocument/2006/relationships/image" Target="../media/image175.png"/><Relationship Id="rId14" Type="http://schemas.openxmlformats.org/officeDocument/2006/relationships/image" Target="../media/image180.png"/></Relationships>
</file>

<file path=ppt/slides/_rels/slide42.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79.svg"/><Relationship Id="rId3" Type="http://schemas.microsoft.com/office/2007/relationships/media" Target="../media/media3.mp3"/><Relationship Id="rId7" Type="http://schemas.openxmlformats.org/officeDocument/2006/relationships/image" Target="../media/image172.svg"/><Relationship Id="rId12" Type="http://schemas.openxmlformats.org/officeDocument/2006/relationships/image" Target="../media/image17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9.png"/><Relationship Id="rId11" Type="http://schemas.openxmlformats.org/officeDocument/2006/relationships/image" Target="../media/image177.svg"/><Relationship Id="rId5" Type="http://schemas.openxmlformats.org/officeDocument/2006/relationships/slideLayout" Target="../slideLayouts/slideLayout7.xml"/><Relationship Id="rId10" Type="http://schemas.openxmlformats.org/officeDocument/2006/relationships/image" Target="../media/image176.png"/><Relationship Id="rId4" Type="http://schemas.openxmlformats.org/officeDocument/2006/relationships/audio" Target="../media/media3.mp3"/><Relationship Id="rId9" Type="http://schemas.openxmlformats.org/officeDocument/2006/relationships/image" Target="../media/image175.png"/><Relationship Id="rId14" Type="http://schemas.openxmlformats.org/officeDocument/2006/relationships/image" Target="../media/image180.png"/></Relationships>
</file>

<file path=ppt/slides/_rels/slide4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79.svg"/><Relationship Id="rId18" Type="http://schemas.openxmlformats.org/officeDocument/2006/relationships/image" Target="../media/image1350.png"/><Relationship Id="rId3" Type="http://schemas.microsoft.com/office/2007/relationships/media" Target="../media/media3.mp3"/><Relationship Id="rId7" Type="http://schemas.openxmlformats.org/officeDocument/2006/relationships/image" Target="../media/image172.svg"/><Relationship Id="rId12" Type="http://schemas.openxmlformats.org/officeDocument/2006/relationships/image" Target="../media/image17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9.png"/><Relationship Id="rId11" Type="http://schemas.openxmlformats.org/officeDocument/2006/relationships/image" Target="../media/image177.svg"/><Relationship Id="rId5" Type="http://schemas.openxmlformats.org/officeDocument/2006/relationships/slideLayout" Target="../slideLayouts/slideLayout7.xml"/><Relationship Id="rId10" Type="http://schemas.openxmlformats.org/officeDocument/2006/relationships/image" Target="../media/image176.png"/><Relationship Id="rId4" Type="http://schemas.openxmlformats.org/officeDocument/2006/relationships/audio" Target="../media/media3.mp3"/><Relationship Id="rId9" Type="http://schemas.openxmlformats.org/officeDocument/2006/relationships/image" Target="../media/image175.png"/><Relationship Id="rId14" Type="http://schemas.openxmlformats.org/officeDocument/2006/relationships/image" Target="../media/image180.png"/></Relationships>
</file>

<file path=ppt/slides/_rels/slide44.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image" Target="../media/image1480.png"/><Relationship Id="rId18" Type="http://schemas.openxmlformats.org/officeDocument/2006/relationships/image" Target="../media/image179.svg"/><Relationship Id="rId3" Type="http://schemas.microsoft.com/office/2007/relationships/media" Target="../media/media3.mp3"/><Relationship Id="rId7" Type="http://schemas.openxmlformats.org/officeDocument/2006/relationships/image" Target="../media/image159.png"/><Relationship Id="rId12" Type="http://schemas.openxmlformats.org/officeDocument/2006/relationships/image" Target="../media/image1470.png"/><Relationship Id="rId17" Type="http://schemas.openxmlformats.org/officeDocument/2006/relationships/image" Target="../media/image178.png"/><Relationship Id="rId2" Type="http://schemas.openxmlformats.org/officeDocument/2006/relationships/audio" Target="../media/media2.mp3"/><Relationship Id="rId16" Type="http://schemas.openxmlformats.org/officeDocument/2006/relationships/image" Target="../media/image177.svg"/><Relationship Id="rId1" Type="http://schemas.microsoft.com/office/2007/relationships/media" Target="../media/media2.mp3"/><Relationship Id="rId6" Type="http://schemas.openxmlformats.org/officeDocument/2006/relationships/image" Target="../media/image1450.png"/><Relationship Id="rId11" Type="http://schemas.openxmlformats.org/officeDocument/2006/relationships/image" Target="../media/image1460.png"/><Relationship Id="rId5" Type="http://schemas.openxmlformats.org/officeDocument/2006/relationships/slideLayout" Target="../slideLayouts/slideLayout7.xml"/><Relationship Id="rId15" Type="http://schemas.openxmlformats.org/officeDocument/2006/relationships/image" Target="../media/image176.png"/><Relationship Id="rId10" Type="http://schemas.openxmlformats.org/officeDocument/2006/relationships/image" Target="../media/image175.png"/><Relationship Id="rId19" Type="http://schemas.openxmlformats.org/officeDocument/2006/relationships/image" Target="../media/image180.png"/><Relationship Id="rId4" Type="http://schemas.openxmlformats.org/officeDocument/2006/relationships/audio" Target="../media/media3.mp3"/><Relationship Id="rId9" Type="http://schemas.openxmlformats.org/officeDocument/2006/relationships/slide" Target="slide40.xml"/><Relationship Id="rId14" Type="http://schemas.openxmlformats.org/officeDocument/2006/relationships/image" Target="../media/image1490.png"/></Relationships>
</file>

<file path=ppt/slides/_rels/slide45.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79.svg"/><Relationship Id="rId3" Type="http://schemas.microsoft.com/office/2007/relationships/media" Target="../media/media3.mp3"/><Relationship Id="rId7" Type="http://schemas.openxmlformats.org/officeDocument/2006/relationships/image" Target="../media/image172.svg"/><Relationship Id="rId12" Type="http://schemas.openxmlformats.org/officeDocument/2006/relationships/image" Target="../media/image17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9.png"/><Relationship Id="rId11" Type="http://schemas.openxmlformats.org/officeDocument/2006/relationships/image" Target="../media/image177.svg"/><Relationship Id="rId5" Type="http://schemas.openxmlformats.org/officeDocument/2006/relationships/slideLayout" Target="../slideLayouts/slideLayout7.xml"/><Relationship Id="rId10" Type="http://schemas.openxmlformats.org/officeDocument/2006/relationships/image" Target="../media/image176.png"/><Relationship Id="rId4" Type="http://schemas.openxmlformats.org/officeDocument/2006/relationships/audio" Target="../media/media3.mp3"/><Relationship Id="rId9" Type="http://schemas.openxmlformats.org/officeDocument/2006/relationships/image" Target="../media/image175.png"/><Relationship Id="rId14" Type="http://schemas.openxmlformats.org/officeDocument/2006/relationships/image" Target="../media/image180.png"/></Relationships>
</file>

<file path=ppt/slides/_rels/slide46.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82.svg"/><Relationship Id="rId7" Type="http://schemas.openxmlformats.org/officeDocument/2006/relationships/image" Target="../media/image37.svg"/><Relationship Id="rId12" Type="http://schemas.openxmlformats.org/officeDocument/2006/relationships/image" Target="../media/image80.sv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79.png"/><Relationship Id="rId5" Type="http://schemas.openxmlformats.org/officeDocument/2006/relationships/image" Target="../media/image35.svg"/><Relationship Id="rId10" Type="http://schemas.openxmlformats.org/officeDocument/2006/relationships/image" Target="../media/image185.png"/><Relationship Id="rId4" Type="http://schemas.openxmlformats.org/officeDocument/2006/relationships/image" Target="../media/image34.png"/><Relationship Id="rId9" Type="http://schemas.openxmlformats.org/officeDocument/2006/relationships/image" Target="../media/image184.svg"/></Relationships>
</file>

<file path=ppt/slides/_rels/slide4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5.svg"/><Relationship Id="rId7" Type="http://schemas.openxmlformats.org/officeDocument/2006/relationships/image" Target="../media/image51.svg"/><Relationship Id="rId12"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svg"/><Relationship Id="rId5" Type="http://schemas.openxmlformats.org/officeDocument/2006/relationships/image" Target="../media/image49.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14.svg"/></Relationships>
</file>

<file path=ppt/slides/_rels/slide48.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37.svg"/><Relationship Id="rId7" Type="http://schemas.openxmlformats.org/officeDocument/2006/relationships/image" Target="../media/image53.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4.svg"/><Relationship Id="rId5" Type="http://schemas.openxmlformats.org/officeDocument/2006/relationships/image" Target="../media/image104.svg"/><Relationship Id="rId10" Type="http://schemas.openxmlformats.org/officeDocument/2006/relationships/image" Target="../media/image13.png"/><Relationship Id="rId4" Type="http://schemas.openxmlformats.org/officeDocument/2006/relationships/image" Target="../media/image103.png"/><Relationship Id="rId9" Type="http://schemas.openxmlformats.org/officeDocument/2006/relationships/image" Target="../media/image189.sv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91.svg"/><Relationship Id="rId7" Type="http://schemas.openxmlformats.org/officeDocument/2006/relationships/image" Target="../media/image104.sv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6.svg"/><Relationship Id="rId5" Type="http://schemas.openxmlformats.org/officeDocument/2006/relationships/image" Target="../media/image37.svg"/><Relationship Id="rId10" Type="http://schemas.openxmlformats.org/officeDocument/2006/relationships/image" Target="../media/image192.png"/><Relationship Id="rId4" Type="http://schemas.openxmlformats.org/officeDocument/2006/relationships/image" Target="../media/image36.png"/><Relationship Id="rId9" Type="http://schemas.openxmlformats.org/officeDocument/2006/relationships/image" Target="../media/image53.svg"/></Relationships>
</file>

<file path=ppt/slides/_rels/slide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43.svg"/><Relationship Id="rId7" Type="http://schemas.openxmlformats.org/officeDocument/2006/relationships/image" Target="../media/image66.svg"/><Relationship Id="rId12" Type="http://schemas.openxmlformats.org/officeDocument/2006/relationships/image" Target="../media/image71.png"/><Relationship Id="rId17" Type="http://schemas.openxmlformats.org/officeDocument/2006/relationships/image" Target="../media/image73.png"/><Relationship Id="rId2" Type="http://schemas.openxmlformats.org/officeDocument/2006/relationships/image" Target="../media/image42.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8.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35.svg"/><Relationship Id="rId3" Type="http://schemas.openxmlformats.org/officeDocument/2006/relationships/image" Target="../media/image55.svg"/><Relationship Id="rId7" Type="http://schemas.openxmlformats.org/officeDocument/2006/relationships/image" Target="../media/image57.svg"/><Relationship Id="rId12" Type="http://schemas.openxmlformats.org/officeDocument/2006/relationships/image" Target="../media/image34.png"/><Relationship Id="rId17" Type="http://schemas.openxmlformats.org/officeDocument/2006/relationships/image" Target="../media/image12.svg"/><Relationship Id="rId2" Type="http://schemas.openxmlformats.org/officeDocument/2006/relationships/image" Target="../media/image54.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194.svg"/><Relationship Id="rId5" Type="http://schemas.openxmlformats.org/officeDocument/2006/relationships/image" Target="../media/image112.svg"/><Relationship Id="rId15" Type="http://schemas.openxmlformats.org/officeDocument/2006/relationships/image" Target="../media/image37.svg"/><Relationship Id="rId10" Type="http://schemas.openxmlformats.org/officeDocument/2006/relationships/image" Target="../media/image193.png"/><Relationship Id="rId4" Type="http://schemas.openxmlformats.org/officeDocument/2006/relationships/image" Target="../media/image111.png"/><Relationship Id="rId9" Type="http://schemas.openxmlformats.org/officeDocument/2006/relationships/image" Target="../media/image80.svg"/><Relationship Id="rId14" Type="http://schemas.openxmlformats.org/officeDocument/2006/relationships/image" Target="../media/image36.png"/></Relationships>
</file>

<file path=ppt/slides/_rels/slide51.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28.png"/><Relationship Id="rId3" Type="http://schemas.openxmlformats.org/officeDocument/2006/relationships/image" Target="../media/image195.png"/><Relationship Id="rId7" Type="http://schemas.openxmlformats.org/officeDocument/2006/relationships/image" Target="../media/image96.png"/><Relationship Id="rId12" Type="http://schemas.openxmlformats.org/officeDocument/2006/relationships/image" Target="../media/image33.svg"/><Relationship Id="rId2" Type="http://schemas.openxmlformats.org/officeDocument/2006/relationships/notesSlide" Target="../notesSlides/notesSlide4.xml"/><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2.png"/><Relationship Id="rId5" Type="http://schemas.openxmlformats.org/officeDocument/2006/relationships/image" Target="../media/image46.png"/><Relationship Id="rId15" Type="http://schemas.openxmlformats.org/officeDocument/2006/relationships/image" Target="../media/image30.png"/><Relationship Id="rId10" Type="http://schemas.openxmlformats.org/officeDocument/2006/relationships/image" Target="../media/image101.svg"/><Relationship Id="rId4" Type="http://schemas.openxmlformats.org/officeDocument/2006/relationships/image" Target="../media/image196.svg"/><Relationship Id="rId9" Type="http://schemas.openxmlformats.org/officeDocument/2006/relationships/image" Target="../media/image197.png"/><Relationship Id="rId14" Type="http://schemas.openxmlformats.org/officeDocument/2006/relationships/image" Target="../media/image29.svg"/></Relationships>
</file>

<file path=ppt/slides/_rels/slide5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svg"/><Relationship Id="rId18" Type="http://schemas.openxmlformats.org/officeDocument/2006/relationships/image" Target="../media/image34.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4.png"/><Relationship Id="rId16" Type="http://schemas.openxmlformats.org/officeDocument/2006/relationships/image" Target="../media/image40.png"/><Relationship Id="rId20"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9.svg"/><Relationship Id="rId10" Type="http://schemas.openxmlformats.org/officeDocument/2006/relationships/image" Target="../media/image32.png"/><Relationship Id="rId19" Type="http://schemas.openxmlformats.org/officeDocument/2006/relationships/image" Target="../media/image35.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5.png"/><Relationship Id="rId3" Type="http://schemas.openxmlformats.org/officeDocument/2006/relationships/image" Target="../media/image43.svg"/><Relationship Id="rId7" Type="http://schemas.openxmlformats.org/officeDocument/2006/relationships/image" Target="../media/image66.svg"/><Relationship Id="rId12" Type="http://schemas.openxmlformats.org/officeDocument/2006/relationships/image" Target="../media/image7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77.jpe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6.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5.svg"/><Relationship Id="rId7" Type="http://schemas.openxmlformats.org/officeDocument/2006/relationships/image" Target="../media/image51.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10" Type="http://schemas.openxmlformats.org/officeDocument/2006/relationships/image" Target="../media/image78.png"/><Relationship Id="rId4" Type="http://schemas.openxmlformats.org/officeDocument/2006/relationships/image" Target="../media/image48.png"/><Relationship Id="rId9"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82.svg"/><Relationship Id="rId3" Type="http://schemas.openxmlformats.org/officeDocument/2006/relationships/image" Target="../media/image57.svg"/><Relationship Id="rId7" Type="http://schemas.openxmlformats.org/officeDocument/2006/relationships/image" Target="../media/image35.svg"/><Relationship Id="rId12" Type="http://schemas.openxmlformats.org/officeDocument/2006/relationships/image" Target="../media/image8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2.svg"/><Relationship Id="rId5" Type="http://schemas.openxmlformats.org/officeDocument/2006/relationships/image" Target="../media/image80.svg"/><Relationship Id="rId10" Type="http://schemas.openxmlformats.org/officeDocument/2006/relationships/image" Target="../media/image11.png"/><Relationship Id="rId4" Type="http://schemas.openxmlformats.org/officeDocument/2006/relationships/image" Target="../media/image79.pn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7.svg"/><Relationship Id="rId7" Type="http://schemas.openxmlformats.org/officeDocument/2006/relationships/image" Target="../media/image35.svg"/><Relationship Id="rId12" Type="http://schemas.openxmlformats.org/officeDocument/2006/relationships/image" Target="../media/image8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2.svg"/><Relationship Id="rId5" Type="http://schemas.openxmlformats.org/officeDocument/2006/relationships/image" Target="../media/image80.svg"/><Relationship Id="rId10" Type="http://schemas.openxmlformats.org/officeDocument/2006/relationships/image" Target="../media/image11.png"/><Relationship Id="rId4" Type="http://schemas.openxmlformats.org/officeDocument/2006/relationships/image" Target="../media/image79.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8E54919-2E3C-460B-A5CA-51906C4200F8}"/>
              </a:ext>
            </a:extLst>
          </p:cNvPr>
          <p:cNvGrpSpPr/>
          <p:nvPr/>
        </p:nvGrpSpPr>
        <p:grpSpPr>
          <a:xfrm>
            <a:off x="304800" y="240776"/>
            <a:ext cx="17678400" cy="9855724"/>
            <a:chOff x="1129893" y="690756"/>
            <a:chExt cx="16028214" cy="8905489"/>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3669" y="934032"/>
              <a:ext cx="15280661" cy="8490138"/>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462981" y="690756"/>
            <a:ext cx="1796319" cy="19959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97580" flipH="1">
            <a:off x="1243278" y="501797"/>
            <a:ext cx="1284901" cy="1574152"/>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46954">
            <a:off x="16705222" y="8893530"/>
            <a:ext cx="1267245" cy="1214251"/>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72939">
            <a:off x="724545" y="8237807"/>
            <a:ext cx="1521321" cy="1264080"/>
          </a:xfrm>
          <a:prstGeom prst="rect">
            <a:avLst/>
          </a:prstGeom>
        </p:spPr>
      </p:pic>
      <p:sp>
        <p:nvSpPr>
          <p:cNvPr id="15" name="TextBox 14">
            <a:extLst>
              <a:ext uri="{FF2B5EF4-FFF2-40B4-BE49-F238E27FC236}">
                <a16:creationId xmlns:a16="http://schemas.microsoft.com/office/drawing/2014/main" id="{52BB423F-A222-43EF-9D83-828E5FEA8713}"/>
              </a:ext>
            </a:extLst>
          </p:cNvPr>
          <p:cNvSpPr txBox="1"/>
          <p:nvPr/>
        </p:nvSpPr>
        <p:spPr>
          <a:xfrm>
            <a:off x="7205992" y="1319298"/>
            <a:ext cx="4267200" cy="10810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KHỞI ĐỘNG</a:t>
            </a:r>
            <a:endParaRPr kumimoji="0" lang="en-US" sz="48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14">
            <a:extLst>
              <a:ext uri="{FF2B5EF4-FFF2-40B4-BE49-F238E27FC236}">
                <a16:creationId xmlns:a16="http://schemas.microsoft.com/office/drawing/2014/main" id="{087BE8A1-71AC-45A3-851E-28C284AA969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88178" y="1403693"/>
            <a:ext cx="926459" cy="1163362"/>
          </a:xfrm>
          <a:prstGeom prst="rect">
            <a:avLst/>
          </a:prstGeom>
        </p:spPr>
      </p:pic>
      <p:grpSp>
        <p:nvGrpSpPr>
          <p:cNvPr id="5" name="Group 4"/>
          <p:cNvGrpSpPr/>
          <p:nvPr/>
        </p:nvGrpSpPr>
        <p:grpSpPr>
          <a:xfrm>
            <a:off x="2572118" y="2628900"/>
            <a:ext cx="13534945" cy="1847088"/>
            <a:chOff x="1928036" y="6908711"/>
            <a:chExt cx="13534945" cy="1847088"/>
          </a:xfrm>
        </p:grpSpPr>
        <p:grpSp>
          <p:nvGrpSpPr>
            <p:cNvPr id="25" name="Group 24">
              <a:extLst>
                <a:ext uri="{FF2B5EF4-FFF2-40B4-BE49-F238E27FC236}">
                  <a16:creationId xmlns:a16="http://schemas.microsoft.com/office/drawing/2014/main" id="{558B1569-3933-434E-BDFC-ACD9B2ED15C7}"/>
                </a:ext>
              </a:extLst>
            </p:cNvPr>
            <p:cNvGrpSpPr/>
            <p:nvPr/>
          </p:nvGrpSpPr>
          <p:grpSpPr>
            <a:xfrm>
              <a:off x="1928036" y="6908711"/>
              <a:ext cx="13534945" cy="1847088"/>
              <a:chOff x="2488050" y="6808754"/>
              <a:chExt cx="12507325" cy="1847088"/>
            </a:xfrm>
          </p:grpSpPr>
          <p:pic>
            <p:nvPicPr>
              <p:cNvPr id="20" name="Picture 4">
                <a:extLst>
                  <a:ext uri="{FF2B5EF4-FFF2-40B4-BE49-F238E27FC236}">
                    <a16:creationId xmlns:a16="http://schemas.microsoft.com/office/drawing/2014/main" id="{BBA94CCD-33A5-45E4-AB56-4DE37B3C65B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508635" y="6808754"/>
                <a:ext cx="10486740" cy="1847088"/>
              </a:xfrm>
              <a:prstGeom prst="rect">
                <a:avLst/>
              </a:prstGeom>
            </p:spPr>
          </p:pic>
          <p:pic>
            <p:nvPicPr>
              <p:cNvPr id="24" name="Picture 9">
                <a:extLst>
                  <a:ext uri="{FF2B5EF4-FFF2-40B4-BE49-F238E27FC236}">
                    <a16:creationId xmlns:a16="http://schemas.microsoft.com/office/drawing/2014/main" id="{4C8D901D-9206-412F-A297-2DFD15E548A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488050" y="6928204"/>
                <a:ext cx="1809493" cy="1608187"/>
              </a:xfrm>
              <a:prstGeom prst="rect">
                <a:avLst/>
              </a:prstGeom>
            </p:spPr>
          </p:pic>
        </p:grpSp>
        <p:sp>
          <p:nvSpPr>
            <p:cNvPr id="4" name="Rectangle 3"/>
            <p:cNvSpPr/>
            <p:nvPr/>
          </p:nvSpPr>
          <p:spPr>
            <a:xfrm>
              <a:off x="5485057" y="6972300"/>
              <a:ext cx="8764343" cy="1754326"/>
            </a:xfrm>
            <a:prstGeom prst="rect">
              <a:avLst/>
            </a:prstGeom>
          </p:spPr>
          <p:txBody>
            <a:bodyPr wrap="square">
              <a:spAutoFit/>
            </a:bodyPr>
            <a:lstStyle/>
            <a:p>
              <a:pPr algn="ctr">
                <a:lnSpc>
                  <a:spcPct val="150000"/>
                </a:lnSpc>
              </a:pPr>
              <a:r>
                <a:rPr lang="en-US" sz="3600" dirty="0"/>
                <a:t>Quan sát những đồ vật sau đây và cho biết </a:t>
              </a:r>
              <a:r>
                <a:rPr lang="en-US" sz="3600"/>
                <a:t>những tên đồ vật đó?</a:t>
              </a:r>
              <a:endParaRPr lang="en-US" sz="3600" dirty="0"/>
            </a:p>
          </p:txBody>
        </p:sp>
      </p:grpSp>
      <p:pic>
        <p:nvPicPr>
          <p:cNvPr id="1026" name="Picture 2" descr="C:\Users\ADMINI~1\AppData\Local\Temp\Rar$DIa0.992\Khởi động - Hình 5.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989145" y="4688961"/>
            <a:ext cx="3334131" cy="25365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382\Khởi động - Hình 4.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133600" y="5562851"/>
            <a:ext cx="4183629"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46\Khởi động - Hình 3.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000708" y="7222825"/>
            <a:ext cx="2645139" cy="26451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1\AppData\Local\Temp\Rar$DIa0.468\Khởi động - Hình 2.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39591" y="7189812"/>
            <a:ext cx="4376409" cy="235335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1\AppData\Local\Temp\Rar$DIa0.400\Khởi động - Hình 1.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473149" y="4600579"/>
            <a:ext cx="3929261" cy="2942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wipe(down)">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 calcmode="lin" valueType="num">
                                      <p:cBhvr additive="base">
                                        <p:cTn id="22" dur="500" fill="hold"/>
                                        <p:tgtEl>
                                          <p:spTgt spid="1031"/>
                                        </p:tgtEl>
                                        <p:attrNameLst>
                                          <p:attrName>ppt_x</p:attrName>
                                        </p:attrNameLst>
                                      </p:cBhvr>
                                      <p:tavLst>
                                        <p:tav tm="0">
                                          <p:val>
                                            <p:strVal val="#ppt_x"/>
                                          </p:val>
                                        </p:tav>
                                        <p:tav tm="100000">
                                          <p:val>
                                            <p:strVal val="#ppt_x"/>
                                          </p:val>
                                        </p:tav>
                                      </p:tavLst>
                                    </p:anim>
                                    <p:anim calcmode="lin" valueType="num">
                                      <p:cBhvr additive="base">
                                        <p:cTn id="23"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500" fill="hold"/>
                                        <p:tgtEl>
                                          <p:spTgt spid="1026"/>
                                        </p:tgtEl>
                                        <p:attrNameLst>
                                          <p:attrName>ppt_w</p:attrName>
                                        </p:attrNameLst>
                                      </p:cBhvr>
                                      <p:tavLst>
                                        <p:tav tm="0">
                                          <p:val>
                                            <p:fltVal val="0"/>
                                          </p:val>
                                        </p:tav>
                                        <p:tav tm="100000">
                                          <p:val>
                                            <p:strVal val="#ppt_w"/>
                                          </p:val>
                                        </p:tav>
                                      </p:tavLst>
                                    </p:anim>
                                    <p:anim calcmode="lin" valueType="num">
                                      <p:cBhvr>
                                        <p:cTn id="29" dur="500" fill="hold"/>
                                        <p:tgtEl>
                                          <p:spTgt spid="1026"/>
                                        </p:tgtEl>
                                        <p:attrNameLst>
                                          <p:attrName>ppt_h</p:attrName>
                                        </p:attrNameLst>
                                      </p:cBhvr>
                                      <p:tavLst>
                                        <p:tav tm="0">
                                          <p:val>
                                            <p:fltVal val="0"/>
                                          </p:val>
                                        </p:tav>
                                        <p:tav tm="100000">
                                          <p:val>
                                            <p:strVal val="#ppt_h"/>
                                          </p:val>
                                        </p:tav>
                                      </p:tavLst>
                                    </p:anim>
                                    <p:animEffect transition="in" filter="fade">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randombar(horizontal)">
                                      <p:cBhvr>
                                        <p:cTn id="4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43628" y="766090"/>
            <a:ext cx="926459" cy="1163362"/>
          </a:xfrm>
          <a:prstGeom prst="rect">
            <a:avLst/>
          </a:prstGeom>
        </p:spPr>
      </p:pic>
      <p:grpSp>
        <p:nvGrpSpPr>
          <p:cNvPr id="36" name="Group 35">
            <a:extLst>
              <a:ext uri="{FF2B5EF4-FFF2-40B4-BE49-F238E27FC236}">
                <a16:creationId xmlns:a16="http://schemas.microsoft.com/office/drawing/2014/main" id="{BD002A76-F030-4CBF-BDE9-14826D56FC02}"/>
              </a:ext>
            </a:extLst>
          </p:cNvPr>
          <p:cNvGrpSpPr/>
          <p:nvPr/>
        </p:nvGrpSpPr>
        <p:grpSpPr>
          <a:xfrm>
            <a:off x="2035317" y="1104900"/>
            <a:ext cx="7474444" cy="2162815"/>
            <a:chOff x="3879356" y="328737"/>
            <a:chExt cx="7474444" cy="2162815"/>
          </a:xfrm>
        </p:grpSpPr>
        <p:pic>
          <p:nvPicPr>
            <p:cNvPr id="17" name="Picture 8">
              <a:extLst>
                <a:ext uri="{FF2B5EF4-FFF2-40B4-BE49-F238E27FC236}">
                  <a16:creationId xmlns:a16="http://schemas.microsoft.com/office/drawing/2014/main" id="{17636734-C56D-470C-9692-C512A7E813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15000" y="952500"/>
              <a:ext cx="5638800" cy="1539052"/>
            </a:xfrm>
            <a:prstGeom prst="rect">
              <a:avLst/>
            </a:prstGeom>
          </p:spPr>
        </p:pic>
        <p:pic>
          <p:nvPicPr>
            <p:cNvPr id="18" name="Picture 18">
              <a:extLst>
                <a:ext uri="{FF2B5EF4-FFF2-40B4-BE49-F238E27FC236}">
                  <a16:creationId xmlns:a16="http://schemas.microsoft.com/office/drawing/2014/main" id="{67CD1296-0AAD-4424-89E2-AFE382AEF5C7}"/>
                </a:ext>
              </a:extLst>
            </p:cNvPr>
            <p:cNvPicPr>
              <a:picLocks noChangeAspect="1"/>
            </p:cNvPicPr>
            <p:nvPr/>
          </p:nvPicPr>
          <p:blipFill>
            <a:blip r:embed="rId10"/>
            <a:srcRect/>
            <a:stretch>
              <a:fillRect/>
            </a:stretch>
          </p:blipFill>
          <p:spPr>
            <a:xfrm rot="20155950">
              <a:off x="3879356" y="328737"/>
              <a:ext cx="1861180" cy="1484291"/>
            </a:xfrm>
            <a:prstGeom prst="rect">
              <a:avLst/>
            </a:prstGeom>
          </p:spPr>
        </p:pic>
        <p:sp>
          <p:nvSpPr>
            <p:cNvPr id="19" name="TextBox 18">
              <a:extLst>
                <a:ext uri="{FF2B5EF4-FFF2-40B4-BE49-F238E27FC236}">
                  <a16:creationId xmlns:a16="http://schemas.microsoft.com/office/drawing/2014/main" id="{EC92BDF8-6002-4C70-9ACA-13C411CECECC}"/>
                </a:ext>
              </a:extLst>
            </p:cNvPr>
            <p:cNvSpPr txBox="1"/>
            <p:nvPr/>
          </p:nvSpPr>
          <p:spPr>
            <a:xfrm>
              <a:off x="6355080" y="1257300"/>
              <a:ext cx="4419600" cy="923330"/>
            </a:xfrm>
            <a:prstGeom prst="rect">
              <a:avLst/>
            </a:prstGeom>
            <a:noFill/>
          </p:spPr>
          <p:txBody>
            <a:bodyPr wrap="square" rtlCol="0">
              <a:spAutoFit/>
            </a:bodyPr>
            <a:lstStyle/>
            <a:p>
              <a:pPr algn="ctr"/>
              <a:r>
                <a:rPr lang="en-US" sz="5400" b="1" dirty="0">
                  <a:solidFill>
                    <a:srgbClr val="0070C0"/>
                  </a:solidFill>
                </a:rPr>
                <a:t>Nhận xét</a:t>
              </a:r>
            </a:p>
          </p:txBody>
        </p:sp>
      </p:grpSp>
      <p:sp>
        <p:nvSpPr>
          <p:cNvPr id="21" name="TextBox 20">
            <a:extLst>
              <a:ext uri="{FF2B5EF4-FFF2-40B4-BE49-F238E27FC236}">
                <a16:creationId xmlns:a16="http://schemas.microsoft.com/office/drawing/2014/main" id="{261FCF5D-4257-4097-9E09-184DF995B13A}"/>
              </a:ext>
            </a:extLst>
          </p:cNvPr>
          <p:cNvSpPr txBox="1"/>
          <p:nvPr/>
        </p:nvSpPr>
        <p:spPr>
          <a:xfrm>
            <a:off x="1828800" y="3572882"/>
            <a:ext cx="9788905" cy="4708981"/>
          </a:xfrm>
          <a:prstGeom prst="rect">
            <a:avLst/>
          </a:prstGeom>
          <a:solidFill>
            <a:srgbClr val="BCD4CE"/>
          </a:solidFill>
          <a:ln w="57150">
            <a:solidFill>
              <a:srgbClr val="0070C0"/>
            </a:solidFill>
            <a:prstDash val="dash"/>
          </a:ln>
        </p:spPr>
        <p:txBody>
          <a:bodyPr wrap="square">
            <a:spAutoFit/>
          </a:bodyPr>
          <a:lstStyle/>
          <a:p>
            <a:pPr algn="just">
              <a:lnSpc>
                <a:spcPct val="150000"/>
              </a:lnSpc>
            </a:pPr>
            <a:r>
              <a:rPr lang="en-US" sz="4000" dirty="0"/>
              <a:t>Hình hộp chữ nhật có 6 mặt là các hình chữ nhật, 8 đỉnh, 12 cạnh, 4 đường chéo, các cạnh bên sonh song và bằng nhau.</a:t>
            </a:r>
          </a:p>
          <a:p>
            <a:pPr algn="just">
              <a:lnSpc>
                <a:spcPct val="150000"/>
              </a:lnSpc>
            </a:pPr>
            <a:r>
              <a:rPr lang="en-US" sz="4000" dirty="0"/>
              <a:t>Hình lập phương là hình hộp chữ nhật có 6 mặt là các hình vuông.</a:t>
            </a:r>
          </a:p>
        </p:txBody>
      </p:sp>
      <p:pic>
        <p:nvPicPr>
          <p:cNvPr id="15" name="Picture 15"/>
          <p:cNvPicPr>
            <a:picLocks noChangeAspect="1"/>
          </p:cNvPicPr>
          <p:nvPr/>
        </p:nvPicPr>
        <p:blipFill>
          <a:blip r:embed="rId11">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8077200" y="7596064"/>
            <a:ext cx="3028394" cy="544122"/>
          </a:xfrm>
          <a:prstGeom prst="rect">
            <a:avLst/>
          </a:prstGeom>
        </p:spPr>
      </p:pic>
      <p:pic>
        <p:nvPicPr>
          <p:cNvPr id="37" name="Picture 4">
            <a:extLst>
              <a:ext uri="{FF2B5EF4-FFF2-40B4-BE49-F238E27FC236}">
                <a16:creationId xmlns:a16="http://schemas.microsoft.com/office/drawing/2014/main" id="{AA3C49C4-BDA4-43CD-8A50-BFDB15306BC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192000" y="2400300"/>
            <a:ext cx="5603952" cy="7943748"/>
          </a:xfrm>
          <a:prstGeom prst="rect">
            <a:avLst/>
          </a:prstGeom>
        </p:spPr>
      </p:pic>
    </p:spTree>
    <p:extLst>
      <p:ext uri="{BB962C8B-B14F-4D97-AF65-F5344CB8AC3E}">
        <p14:creationId xmlns:p14="http://schemas.microsoft.com/office/powerpoint/2010/main" val="27046145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bg/>
                                          </p:spTgt>
                                        </p:tgtEl>
                                        <p:attrNameLst>
                                          <p:attrName>style.visibility</p:attrName>
                                        </p:attrNameLst>
                                      </p:cBhvr>
                                      <p:to>
                                        <p:strVal val="visible"/>
                                      </p:to>
                                    </p:set>
                                    <p:animEffect transition="in" filter="barn(inVertical)">
                                      <p:cBhvr>
                                        <p:cTn id="14" dur="500"/>
                                        <p:tgtEl>
                                          <p:spTgt spid="21">
                                            <p:bg/>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barn(inVertical)">
                                      <p:cBhvr>
                                        <p:cTn id="19" dur="500"/>
                                        <p:tgtEl>
                                          <p:spTgt spid="2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barn(inVertical)">
                                      <p:cBhvr>
                                        <p:cTn id="2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5829298" y="2155370"/>
            <a:ext cx="4506686" cy="3652157"/>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1" name="Parallelogram 30"/>
          <p:cNvSpPr/>
          <p:nvPr/>
        </p:nvSpPr>
        <p:spPr>
          <a:xfrm>
            <a:off x="5382987" y="5829301"/>
            <a:ext cx="4953000" cy="1905000"/>
          </a:xfrm>
          <a:prstGeom prst="parallelogram">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3" name="Straight Connector 32"/>
          <p:cNvCxnSpPr/>
          <p:nvPr/>
        </p:nvCxnSpPr>
        <p:spPr>
          <a:xfrm>
            <a:off x="5867400" y="5829300"/>
            <a:ext cx="4495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5399314" y="7794172"/>
            <a:ext cx="4495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5410200" y="5829300"/>
            <a:ext cx="457200" cy="1943100"/>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a:off x="9906000" y="5851072"/>
            <a:ext cx="457200" cy="1943100"/>
          </a:xfrm>
          <a:prstGeom prst="line">
            <a:avLst/>
          </a:prstGeom>
          <a:ln w="38100"/>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5867400" y="2133600"/>
            <a:ext cx="4495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5410200" y="4076700"/>
            <a:ext cx="44958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flipH="1">
            <a:off x="5410200" y="2133600"/>
            <a:ext cx="457200" cy="1943100"/>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flipH="1">
            <a:off x="9906000" y="2155372"/>
            <a:ext cx="457200" cy="1943100"/>
          </a:xfrm>
          <a:prstGeom prst="line">
            <a:avLst/>
          </a:prstGeom>
          <a:ln w="38100"/>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a:off x="5867400" y="2133600"/>
            <a:ext cx="0" cy="3695700"/>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a:off x="5399314" y="4038600"/>
            <a:ext cx="0" cy="3695700"/>
          </a:xfrm>
          <a:prstGeom prst="line">
            <a:avLst/>
          </a:prstGeom>
          <a:ln w="38100"/>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a:off x="9906000" y="4038600"/>
            <a:ext cx="0" cy="3695700"/>
          </a:xfrm>
          <a:prstGeom prst="line">
            <a:avLst/>
          </a:prstGeom>
          <a:ln w="38100"/>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a:off x="10363200" y="2190750"/>
            <a:ext cx="0" cy="3695700"/>
          </a:xfrm>
          <a:prstGeom prst="line">
            <a:avLst/>
          </a:prstGeom>
          <a:ln w="38100"/>
        </p:spPr>
        <p:style>
          <a:lnRef idx="1">
            <a:schemeClr val="dk1"/>
          </a:lnRef>
          <a:fillRef idx="0">
            <a:schemeClr val="dk1"/>
          </a:fillRef>
          <a:effectRef idx="0">
            <a:schemeClr val="dk1"/>
          </a:effectRef>
          <a:fontRef idx="minor">
            <a:schemeClr val="tx1"/>
          </a:fontRef>
        </p:style>
      </p:cxnSp>
      <p:sp>
        <p:nvSpPr>
          <p:cNvPr id="55" name="Freeform 54"/>
          <p:cNvSpPr/>
          <p:nvPr/>
        </p:nvSpPr>
        <p:spPr>
          <a:xfrm>
            <a:off x="9889669" y="2106581"/>
            <a:ext cx="446315" cy="5687590"/>
          </a:xfrm>
          <a:custGeom>
            <a:avLst/>
            <a:gdLst>
              <a:gd name="connsiteX0" fmla="*/ 446315 w 446315"/>
              <a:gd name="connsiteY0" fmla="*/ 0 h 5687590"/>
              <a:gd name="connsiteX1" fmla="*/ 446315 w 446315"/>
              <a:gd name="connsiteY1" fmla="*/ 3845250 h 5687590"/>
              <a:gd name="connsiteX2" fmla="*/ 0 w 446315"/>
              <a:gd name="connsiteY2" fmla="*/ 5687590 h 5687590"/>
              <a:gd name="connsiteX3" fmla="*/ 0 w 446315"/>
              <a:gd name="connsiteY3" fmla="*/ 1933194 h 5687590"/>
            </a:gdLst>
            <a:ahLst/>
            <a:cxnLst>
              <a:cxn ang="0">
                <a:pos x="connsiteX0" y="connsiteY0"/>
              </a:cxn>
              <a:cxn ang="0">
                <a:pos x="connsiteX1" y="connsiteY1"/>
              </a:cxn>
              <a:cxn ang="0">
                <a:pos x="connsiteX2" y="connsiteY2"/>
              </a:cxn>
              <a:cxn ang="0">
                <a:pos x="connsiteX3" y="connsiteY3"/>
              </a:cxn>
            </a:cxnLst>
            <a:rect l="l" t="t" r="r" b="b"/>
            <a:pathLst>
              <a:path w="446315" h="5687590">
                <a:moveTo>
                  <a:pt x="446315" y="0"/>
                </a:moveTo>
                <a:lnTo>
                  <a:pt x="446315" y="3845250"/>
                </a:lnTo>
                <a:lnTo>
                  <a:pt x="0" y="5687590"/>
                </a:lnTo>
                <a:lnTo>
                  <a:pt x="0" y="1933194"/>
                </a:lnTo>
                <a:close/>
              </a:path>
            </a:pathLst>
          </a:cu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Freeform 55"/>
          <p:cNvSpPr/>
          <p:nvPr/>
        </p:nvSpPr>
        <p:spPr>
          <a:xfrm>
            <a:off x="5393869" y="2209997"/>
            <a:ext cx="446315" cy="5687590"/>
          </a:xfrm>
          <a:custGeom>
            <a:avLst/>
            <a:gdLst>
              <a:gd name="connsiteX0" fmla="*/ 446315 w 446315"/>
              <a:gd name="connsiteY0" fmla="*/ 0 h 5687590"/>
              <a:gd name="connsiteX1" fmla="*/ 446315 w 446315"/>
              <a:gd name="connsiteY1" fmla="*/ 3845250 h 5687590"/>
              <a:gd name="connsiteX2" fmla="*/ 0 w 446315"/>
              <a:gd name="connsiteY2" fmla="*/ 5687590 h 5687590"/>
              <a:gd name="connsiteX3" fmla="*/ 0 w 446315"/>
              <a:gd name="connsiteY3" fmla="*/ 1933194 h 5687590"/>
            </a:gdLst>
            <a:ahLst/>
            <a:cxnLst>
              <a:cxn ang="0">
                <a:pos x="connsiteX0" y="connsiteY0"/>
              </a:cxn>
              <a:cxn ang="0">
                <a:pos x="connsiteX1" y="connsiteY1"/>
              </a:cxn>
              <a:cxn ang="0">
                <a:pos x="connsiteX2" y="connsiteY2"/>
              </a:cxn>
              <a:cxn ang="0">
                <a:pos x="connsiteX3" y="connsiteY3"/>
              </a:cxn>
            </a:cxnLst>
            <a:rect l="l" t="t" r="r" b="b"/>
            <a:pathLst>
              <a:path w="446315" h="5687590">
                <a:moveTo>
                  <a:pt x="446315" y="0"/>
                </a:moveTo>
                <a:lnTo>
                  <a:pt x="446315" y="3845250"/>
                </a:lnTo>
                <a:lnTo>
                  <a:pt x="0" y="5687590"/>
                </a:lnTo>
                <a:lnTo>
                  <a:pt x="0" y="1933194"/>
                </a:lnTo>
                <a:close/>
              </a:path>
            </a:pathLst>
          </a:cu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7" name="Rectangle 56"/>
          <p:cNvSpPr/>
          <p:nvPr/>
        </p:nvSpPr>
        <p:spPr>
          <a:xfrm>
            <a:off x="5396128" y="4040191"/>
            <a:ext cx="4506686" cy="375557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8" name="Parallelogram 47"/>
          <p:cNvSpPr/>
          <p:nvPr/>
        </p:nvSpPr>
        <p:spPr>
          <a:xfrm>
            <a:off x="5399310" y="2117076"/>
            <a:ext cx="4953000" cy="1905000"/>
          </a:xfrm>
          <a:prstGeom prst="parallelogram">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59" name="Straight Connector 58"/>
          <p:cNvCxnSpPr/>
          <p:nvPr/>
        </p:nvCxnSpPr>
        <p:spPr>
          <a:xfrm>
            <a:off x="5867400" y="5807527"/>
            <a:ext cx="44958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Connector 59"/>
          <p:cNvCxnSpPr/>
          <p:nvPr/>
        </p:nvCxnSpPr>
        <p:spPr>
          <a:xfrm flipH="1">
            <a:off x="5410200" y="5807527"/>
            <a:ext cx="457200" cy="19431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1" name="Straight Connector 60"/>
          <p:cNvCxnSpPr/>
          <p:nvPr/>
        </p:nvCxnSpPr>
        <p:spPr>
          <a:xfrm>
            <a:off x="5867400" y="2111827"/>
            <a:ext cx="0" cy="36957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73225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0-#ppt_w/2"/>
                                          </p:val>
                                        </p:tav>
                                        <p:tav tm="100000">
                                          <p:val>
                                            <p:strVal val="#ppt_x"/>
                                          </p:val>
                                        </p:tav>
                                      </p:tavLst>
                                    </p:anim>
                                    <p:anim calcmode="lin" valueType="num">
                                      <p:cBhvr additive="base">
                                        <p:cTn id="44"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additive="base">
                                        <p:cTn id="49" dur="500" fill="hold"/>
                                        <p:tgtEl>
                                          <p:spTgt spid="58"/>
                                        </p:tgtEl>
                                        <p:attrNameLst>
                                          <p:attrName>ppt_x</p:attrName>
                                        </p:attrNameLst>
                                      </p:cBhvr>
                                      <p:tavLst>
                                        <p:tav tm="0">
                                          <p:val>
                                            <p:strVal val="0-#ppt_w/2"/>
                                          </p:val>
                                        </p:tav>
                                        <p:tav tm="100000">
                                          <p:val>
                                            <p:strVal val="#ppt_x"/>
                                          </p:val>
                                        </p:tav>
                                      </p:tavLst>
                                    </p:anim>
                                    <p:anim calcmode="lin" valueType="num">
                                      <p:cBhvr additive="base">
                                        <p:cTn id="50" dur="5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additive="base">
                                        <p:cTn id="55" dur="500" fill="hold"/>
                                        <p:tgtEl>
                                          <p:spTgt spid="55"/>
                                        </p:tgtEl>
                                        <p:attrNameLst>
                                          <p:attrName>ppt_x</p:attrName>
                                        </p:attrNameLst>
                                      </p:cBhvr>
                                      <p:tavLst>
                                        <p:tav tm="0">
                                          <p:val>
                                            <p:strVal val="1+#ppt_w/2"/>
                                          </p:val>
                                        </p:tav>
                                        <p:tav tm="100000">
                                          <p:val>
                                            <p:strVal val="#ppt_x"/>
                                          </p:val>
                                        </p:tav>
                                      </p:tavLst>
                                    </p:anim>
                                    <p:anim calcmode="lin" valueType="num">
                                      <p:cBhvr additive="base">
                                        <p:cTn id="56"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0-#ppt_w/2"/>
                                          </p:val>
                                        </p:tav>
                                        <p:tav tm="100000">
                                          <p:val>
                                            <p:strVal val="#ppt_x"/>
                                          </p:val>
                                        </p:tav>
                                      </p:tavLst>
                                    </p:anim>
                                    <p:anim calcmode="lin" valueType="num">
                                      <p:cBhvr additive="base">
                                        <p:cTn id="62"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additive="base">
                                        <p:cTn id="67" dur="500" fill="hold"/>
                                        <p:tgtEl>
                                          <p:spTgt spid="48"/>
                                        </p:tgtEl>
                                        <p:attrNameLst>
                                          <p:attrName>ppt_x</p:attrName>
                                        </p:attrNameLst>
                                      </p:cBhvr>
                                      <p:tavLst>
                                        <p:tav tm="0">
                                          <p:val>
                                            <p:strVal val="#ppt_x"/>
                                          </p:val>
                                        </p:tav>
                                        <p:tav tm="100000">
                                          <p:val>
                                            <p:strVal val="#ppt_x"/>
                                          </p:val>
                                        </p:tav>
                                      </p:tavLst>
                                    </p:anim>
                                    <p:anim calcmode="lin" valueType="num">
                                      <p:cBhvr additive="base">
                                        <p:cTn id="68"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5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8"/>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5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5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6"/>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3"/>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43"/>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31" grpId="0" animBg="1"/>
      <p:bldP spid="31" grpId="1" animBg="1"/>
      <p:bldP spid="55" grpId="0" animBg="1"/>
      <p:bldP spid="55" grpId="1" animBg="1"/>
      <p:bldP spid="56" grpId="0" animBg="1"/>
      <p:bldP spid="56" grpId="1" animBg="1"/>
      <p:bldP spid="57" grpId="0" animBg="1"/>
      <p:bldP spid="57" grpId="1" animBg="1"/>
      <p:bldP spid="48" grpId="0" animBg="1"/>
      <p:bldP spid="4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954779" y="647753"/>
            <a:ext cx="4378441" cy="106674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id="{E1738017-7AA8-4358-94FB-D1AB09D8D0B6}"/>
              </a:ext>
            </a:extLst>
          </p:cNvPr>
          <p:cNvSpPr txBox="1"/>
          <p:nvPr/>
        </p:nvSpPr>
        <p:spPr>
          <a:xfrm>
            <a:off x="1284503" y="1943100"/>
            <a:ext cx="7783297" cy="37856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a:ea typeface="+mn-ea"/>
                <a:cs typeface="+mn-cs"/>
              </a:rPr>
              <a:t>Sử dụng bìa cứng, cắt và gấp một chiếc hộp có dạng hình hộp chữ nhật với kích thước như Hình 10.3 theo hướng dẫn sau:</a:t>
            </a:r>
          </a:p>
        </p:txBody>
      </p:sp>
      <p:sp>
        <p:nvSpPr>
          <p:cNvPr id="15" name="TextBox 14">
            <a:extLst>
              <a:ext uri="{FF2B5EF4-FFF2-40B4-BE49-F238E27FC236}">
                <a16:creationId xmlns:a16="http://schemas.microsoft.com/office/drawing/2014/main" id="{2DE277A4-5B60-4BFC-81E0-4F7E0AA466C9}"/>
              </a:ext>
            </a:extLst>
          </p:cNvPr>
          <p:cNvSpPr txBox="1"/>
          <p:nvPr/>
        </p:nvSpPr>
        <p:spPr>
          <a:xfrm>
            <a:off x="7472501" y="800127"/>
            <a:ext cx="3342997" cy="78034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Thực hành</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C:\Users\ADMINI~1\AppData\Local\Temp\Rar$DIa0.185\Thực hành.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5829300"/>
            <a:ext cx="6948778" cy="46142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1738017-7AA8-4358-94FB-D1AB09D8D0B6}"/>
              </a:ext>
            </a:extLst>
          </p:cNvPr>
          <p:cNvSpPr txBox="1"/>
          <p:nvPr/>
        </p:nvSpPr>
        <p:spPr>
          <a:xfrm>
            <a:off x="9753600" y="1943100"/>
            <a:ext cx="7783297" cy="286232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a:ea typeface="+mn-ea"/>
                <a:cs typeface="+mn-cs"/>
              </a:rPr>
              <a:t>Sử </a:t>
            </a:r>
            <a:r>
              <a:rPr kumimoji="0" lang="en-US" sz="4000" b="0" i="0" u="none" strike="noStrike" kern="1200" cap="none" spc="0" normalizeH="0" baseline="0" noProof="0">
                <a:ln>
                  <a:noFill/>
                </a:ln>
                <a:solidFill>
                  <a:prstClr val="black"/>
                </a:solidFill>
                <a:effectLst/>
                <a:uLnTx/>
                <a:uFillTx/>
                <a:latin typeface="Arial"/>
                <a:ea typeface="+mn-ea"/>
                <a:cs typeface="+mn-cs"/>
              </a:rPr>
              <a:t>dụng que tre xếp và ghép </a:t>
            </a:r>
            <a:r>
              <a:rPr kumimoji="0" lang="en-US" sz="4000" b="0" i="0" u="none" strike="noStrike" kern="1200" cap="none" spc="0" normalizeH="0" baseline="0" noProof="0" dirty="0">
                <a:ln>
                  <a:noFill/>
                </a:ln>
                <a:solidFill>
                  <a:prstClr val="black"/>
                </a:solidFill>
                <a:effectLst/>
                <a:uLnTx/>
                <a:uFillTx/>
                <a:latin typeface="Arial"/>
                <a:ea typeface="+mn-ea"/>
                <a:cs typeface="+mn-cs"/>
              </a:rPr>
              <a:t>một chiếc hộp có dạng </a:t>
            </a:r>
            <a:r>
              <a:rPr kumimoji="0" lang="en-US" sz="4000" b="0" i="0" u="none" strike="noStrike" kern="1200" cap="none" spc="0" normalizeH="0" baseline="0" noProof="0">
                <a:ln>
                  <a:noFill/>
                </a:ln>
                <a:solidFill>
                  <a:prstClr val="black"/>
                </a:solidFill>
                <a:effectLst/>
                <a:uLnTx/>
                <a:uFillTx/>
                <a:latin typeface="Arial"/>
                <a:ea typeface="+mn-ea"/>
                <a:cs typeface="+mn-cs"/>
              </a:rPr>
              <a:t>hình lập phương</a:t>
            </a:r>
            <a:endParaRPr kumimoji="0" lang="en-US" sz="40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4" name="Straight Connector 3"/>
          <p:cNvCxnSpPr/>
          <p:nvPr/>
        </p:nvCxnSpPr>
        <p:spPr>
          <a:xfrm>
            <a:off x="9296400" y="1943100"/>
            <a:ext cx="76200" cy="83439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3372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anim calcmode="lin" valueType="num">
                                      <p:cBhvr>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3">
                                            <p:txEl>
                                              <p:pRg st="0" end="0"/>
                                            </p:txEl>
                                          </p:spTgt>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barn(inVertical)">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anim calcmode="lin" valueType="num">
                                      <p:cBhvr>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hộp chữ nhật - Toán 7 - OLM.VN(1)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553709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78129" y="8930118"/>
            <a:ext cx="1527388" cy="1138598"/>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65" t="12429" r="13075" b="104"/>
          <a:stretch>
            <a:fillRect/>
          </a:stretch>
        </p:blipFill>
        <p:spPr>
          <a:xfrm>
            <a:off x="15240000" y="0"/>
            <a:ext cx="3048000" cy="2882747"/>
          </a:xfrm>
          <a:prstGeom prst="rect">
            <a:avLst/>
          </a:prstGeom>
        </p:spPr>
      </p:pic>
      <p:sp>
        <p:nvSpPr>
          <p:cNvPr id="10" name="Rectangle 9"/>
          <p:cNvSpPr/>
          <p:nvPr/>
        </p:nvSpPr>
        <p:spPr>
          <a:xfrm>
            <a:off x="1074317" y="689908"/>
            <a:ext cx="15718992"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a:ea typeface="+mn-ea"/>
                <a:cs typeface="+mn-cs"/>
              </a:rPr>
              <a:t>Bước 1: </a:t>
            </a:r>
            <a:r>
              <a:rPr kumimoji="0" lang="en-US" sz="4000" b="0" i="0" u="none" strike="noStrike" kern="1200" cap="none" spc="0" normalizeH="0" baseline="0" noProof="0" dirty="0">
                <a:ln>
                  <a:noFill/>
                </a:ln>
                <a:solidFill>
                  <a:prstClr val="black"/>
                </a:solidFill>
                <a:effectLst/>
                <a:uLnTx/>
                <a:uFillTx/>
                <a:latin typeface="Arial"/>
                <a:ea typeface="+mn-ea"/>
                <a:cs typeface="+mn-cs"/>
              </a:rPr>
              <a:t>Vẽ hình khai triển của hình hộp chữ nhật theo kích thước đã cho như Hình 10.4.</a:t>
            </a:r>
          </a:p>
        </p:txBody>
      </p:sp>
      <p:grpSp>
        <p:nvGrpSpPr>
          <p:cNvPr id="12" name="Group 11"/>
          <p:cNvGrpSpPr/>
          <p:nvPr/>
        </p:nvGrpSpPr>
        <p:grpSpPr>
          <a:xfrm>
            <a:off x="2971800" y="3949363"/>
            <a:ext cx="5715000" cy="6190347"/>
            <a:chOff x="0" y="0"/>
            <a:chExt cx="3996268" cy="4910666"/>
          </a:xfrm>
        </p:grpSpPr>
        <p:sp>
          <p:nvSpPr>
            <p:cNvPr id="14" name="Rectangle 13"/>
            <p:cNvSpPr/>
            <p:nvPr/>
          </p:nvSpPr>
          <p:spPr>
            <a:xfrm>
              <a:off x="982134" y="0"/>
              <a:ext cx="2032000" cy="1439334"/>
            </a:xfrm>
            <a:prstGeom prst="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p:cNvSpPr/>
            <p:nvPr/>
          </p:nvSpPr>
          <p:spPr>
            <a:xfrm>
              <a:off x="982134" y="1439334"/>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p:cNvSpPr/>
            <p:nvPr/>
          </p:nvSpPr>
          <p:spPr>
            <a:xfrm>
              <a:off x="3014134"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Rectangle 17"/>
            <p:cNvSpPr/>
            <p:nvPr/>
          </p:nvSpPr>
          <p:spPr>
            <a:xfrm>
              <a:off x="982135" y="3894666"/>
              <a:ext cx="2032000" cy="1016000"/>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p:cNvSpPr/>
            <p:nvPr/>
          </p:nvSpPr>
          <p:spPr>
            <a:xfrm>
              <a:off x="0" y="2455333"/>
              <a:ext cx="982134" cy="1439333"/>
            </a:xfrm>
            <a:prstGeom prst="rect">
              <a:avLst/>
            </a:prstGeom>
            <a:solidFill>
              <a:schemeClr val="accent5">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8"/>
            <p:cNvSpPr txBox="1"/>
            <p:nvPr/>
          </p:nvSpPr>
          <p:spPr>
            <a:xfrm>
              <a:off x="3013973" y="440246"/>
              <a:ext cx="762000" cy="43986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Calibri"/>
                  <a:cs typeface="Arial"/>
                </a:rPr>
                <a:t>4 cm</a:t>
              </a:r>
              <a:endParaRPr kumimoji="0" lang="en-US" sz="2800" b="0" i="0" u="none" strike="noStrike" kern="1200" cap="none" spc="0" normalizeH="0" baseline="0" noProof="0" dirty="0">
                <a:ln>
                  <a:noFill/>
                </a:ln>
                <a:solidFill>
                  <a:prstClr val="black"/>
                </a:solidFill>
                <a:effectLst/>
                <a:uLnTx/>
                <a:uFillTx/>
                <a:latin typeface="Arial"/>
                <a:ea typeface="Calibri"/>
                <a:cs typeface="Times New Roman"/>
              </a:endParaRPr>
            </a:p>
          </p:txBody>
        </p:sp>
        <p:sp>
          <p:nvSpPr>
            <p:cNvPr id="21" name="TextBox 9"/>
            <p:cNvSpPr txBox="1"/>
            <p:nvPr/>
          </p:nvSpPr>
          <p:spPr>
            <a:xfrm>
              <a:off x="3013973" y="1879518"/>
              <a:ext cx="762000" cy="43986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Calibri"/>
                  <a:cs typeface="Arial"/>
                </a:rPr>
                <a:t>3 cm</a:t>
              </a:r>
              <a:endParaRPr kumimoji="0" lang="en-US" sz="2800" b="0" i="0" u="none" strike="noStrike" kern="1200" cap="none" spc="0" normalizeH="0" baseline="0" noProof="0">
                <a:ln>
                  <a:noFill/>
                </a:ln>
                <a:solidFill>
                  <a:prstClr val="black"/>
                </a:solidFill>
                <a:effectLst/>
                <a:uLnTx/>
                <a:uFillTx/>
                <a:latin typeface="Arial"/>
                <a:ea typeface="Calibri"/>
                <a:cs typeface="Times New Roman"/>
              </a:endParaRPr>
            </a:p>
          </p:txBody>
        </p:sp>
        <p:sp>
          <p:nvSpPr>
            <p:cNvPr id="22" name="TextBox 10"/>
            <p:cNvSpPr txBox="1"/>
            <p:nvPr/>
          </p:nvSpPr>
          <p:spPr>
            <a:xfrm>
              <a:off x="2252013" y="3049356"/>
              <a:ext cx="762000" cy="4997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Calibri"/>
                  <a:cs typeface="Arial"/>
                </a:rPr>
                <a:t>4 cm</a:t>
              </a:r>
              <a:endParaRPr kumimoji="0" lang="en-US" sz="1400" b="0" i="0" u="none" strike="noStrike" kern="1200" cap="none" spc="0" normalizeH="0" baseline="0" noProof="0">
                <a:ln>
                  <a:noFill/>
                </a:ln>
                <a:solidFill>
                  <a:prstClr val="black"/>
                </a:solidFill>
                <a:effectLst/>
                <a:uLnTx/>
                <a:uFillTx/>
                <a:latin typeface="Arial"/>
                <a:ea typeface="Calibri"/>
                <a:cs typeface="Times New Roman"/>
              </a:endParaRPr>
            </a:p>
          </p:txBody>
        </p:sp>
        <p:sp>
          <p:nvSpPr>
            <p:cNvPr id="23" name="TextBox 11"/>
            <p:cNvSpPr txBox="1"/>
            <p:nvPr/>
          </p:nvSpPr>
          <p:spPr>
            <a:xfrm>
              <a:off x="1650912" y="3557332"/>
              <a:ext cx="762000" cy="4997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Calibri"/>
                  <a:cs typeface="Arial"/>
                </a:rPr>
                <a:t>5 cm</a:t>
              </a:r>
              <a:endParaRPr kumimoji="0" lang="en-US" sz="1400" b="0" i="0" u="none" strike="noStrike" kern="1200" cap="none" spc="0" normalizeH="0" baseline="0" noProof="0">
                <a:ln>
                  <a:noFill/>
                </a:ln>
                <a:solidFill>
                  <a:prstClr val="black"/>
                </a:solidFill>
                <a:effectLst/>
                <a:uLnTx/>
                <a:uFillTx/>
                <a:latin typeface="Arial"/>
                <a:ea typeface="Calibri"/>
                <a:cs typeface="Times New Roman"/>
              </a:endParaRPr>
            </a:p>
          </p:txBody>
        </p:sp>
        <p:sp>
          <p:nvSpPr>
            <p:cNvPr id="24" name="TextBox 12"/>
            <p:cNvSpPr txBox="1"/>
            <p:nvPr/>
          </p:nvSpPr>
          <p:spPr>
            <a:xfrm>
              <a:off x="173523" y="3439787"/>
              <a:ext cx="762000" cy="43986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Calibri"/>
                  <a:cs typeface="Arial"/>
                </a:rPr>
                <a:t>3 cm</a:t>
              </a:r>
              <a:endParaRPr kumimoji="0" lang="en-US" sz="2800" b="0" i="0" u="none" strike="noStrike" kern="1200" cap="none" spc="0" normalizeH="0" baseline="0" noProof="0" dirty="0">
                <a:ln>
                  <a:noFill/>
                </a:ln>
                <a:solidFill>
                  <a:prstClr val="black"/>
                </a:solidFill>
                <a:effectLst/>
                <a:uLnTx/>
                <a:uFillTx/>
                <a:latin typeface="Arial"/>
                <a:ea typeface="Calibri"/>
                <a:cs typeface="Times New Roman"/>
              </a:endParaRPr>
            </a:p>
          </p:txBody>
        </p:sp>
        <p:sp>
          <p:nvSpPr>
            <p:cNvPr id="25" name="TextBox 13"/>
            <p:cNvSpPr txBox="1"/>
            <p:nvPr/>
          </p:nvSpPr>
          <p:spPr>
            <a:xfrm>
              <a:off x="3183067" y="3427138"/>
              <a:ext cx="762000" cy="43986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Calibri"/>
                  <a:cs typeface="Arial"/>
                </a:rPr>
                <a:t>3 cm</a:t>
              </a:r>
              <a:endParaRPr kumimoji="0" lang="en-US" sz="2800" b="0" i="0" u="none" strike="noStrike" kern="1200" cap="none" spc="0" normalizeH="0" baseline="0" noProof="0" dirty="0">
                <a:ln>
                  <a:noFill/>
                </a:ln>
                <a:solidFill>
                  <a:prstClr val="black"/>
                </a:solidFill>
                <a:effectLst/>
                <a:uLnTx/>
                <a:uFillTx/>
                <a:latin typeface="Arial"/>
                <a:ea typeface="Calibri"/>
                <a:cs typeface="Times New Roman"/>
              </a:endParaRPr>
            </a:p>
          </p:txBody>
        </p:sp>
        <p:sp>
          <p:nvSpPr>
            <p:cNvPr id="26" name="TextBox 14"/>
            <p:cNvSpPr txBox="1"/>
            <p:nvPr/>
          </p:nvSpPr>
          <p:spPr>
            <a:xfrm>
              <a:off x="3013973" y="4375456"/>
              <a:ext cx="762000" cy="43986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Calibri"/>
                  <a:cs typeface="Arial"/>
                </a:rPr>
                <a:t>3 cm</a:t>
              </a:r>
              <a:endParaRPr kumimoji="0" lang="en-US" sz="2800" b="0" i="0" u="none" strike="noStrike" kern="1200" cap="none" spc="0" normalizeH="0" baseline="0" noProof="0" dirty="0">
                <a:ln>
                  <a:noFill/>
                </a:ln>
                <a:solidFill>
                  <a:prstClr val="black"/>
                </a:solidFill>
                <a:effectLst/>
                <a:uLnTx/>
                <a:uFillTx/>
                <a:latin typeface="Arial"/>
                <a:ea typeface="Calibri"/>
                <a:cs typeface="Times New Roman"/>
              </a:endParaRPr>
            </a:p>
          </p:txBody>
        </p:sp>
        <p:sp>
          <p:nvSpPr>
            <p:cNvPr id="27" name="Rectangle 26"/>
            <p:cNvSpPr/>
            <p:nvPr/>
          </p:nvSpPr>
          <p:spPr>
            <a:xfrm>
              <a:off x="982134" y="2455334"/>
              <a:ext cx="2032000" cy="1439334"/>
            </a:xfrm>
            <a:prstGeom prst="rect">
              <a:avLst/>
            </a:prstGeom>
            <a:solidFill>
              <a:schemeClr val="accent5">
                <a:lumMod val="60000"/>
                <a:lumOff val="40000"/>
              </a:schemeClr>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13"/>
            <p:cNvSpPr txBox="1"/>
            <p:nvPr/>
          </p:nvSpPr>
          <p:spPr>
            <a:xfrm>
              <a:off x="2376442" y="2865887"/>
              <a:ext cx="762000" cy="43986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Calibri"/>
                  <a:cs typeface="Arial"/>
                </a:rPr>
                <a:t>4 cm</a:t>
              </a:r>
              <a:endParaRPr kumimoji="0" lang="en-US" sz="2800" b="0" i="0" u="none" strike="noStrike" kern="1200" cap="none" spc="0" normalizeH="0" baseline="0" noProof="0" dirty="0">
                <a:ln>
                  <a:noFill/>
                </a:ln>
                <a:solidFill>
                  <a:prstClr val="black"/>
                </a:solidFill>
                <a:effectLst/>
                <a:uLnTx/>
                <a:uFillTx/>
                <a:latin typeface="Arial"/>
                <a:ea typeface="Calibri"/>
                <a:cs typeface="Times New Roman"/>
              </a:endParaRPr>
            </a:p>
          </p:txBody>
        </p:sp>
        <p:sp>
          <p:nvSpPr>
            <p:cNvPr id="29" name="TextBox 13"/>
            <p:cNvSpPr txBox="1"/>
            <p:nvPr/>
          </p:nvSpPr>
          <p:spPr>
            <a:xfrm>
              <a:off x="1661108" y="3397299"/>
              <a:ext cx="762000" cy="43986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Calibri"/>
                  <a:cs typeface="Arial"/>
                </a:rPr>
                <a:t>5 cm</a:t>
              </a:r>
              <a:endParaRPr kumimoji="0" lang="en-US" sz="2800" b="0" i="0" u="none" strike="noStrike" kern="1200" cap="none" spc="0" normalizeH="0" baseline="0" noProof="0">
                <a:ln>
                  <a:noFill/>
                </a:ln>
                <a:solidFill>
                  <a:prstClr val="black"/>
                </a:solidFill>
                <a:effectLst/>
                <a:uLnTx/>
                <a:uFillTx/>
                <a:latin typeface="Arial"/>
                <a:ea typeface="Calibri"/>
                <a:cs typeface="Times New Roman"/>
              </a:endParaRPr>
            </a:p>
          </p:txBody>
        </p:sp>
      </p:grpSp>
      <p:sp>
        <p:nvSpPr>
          <p:cNvPr id="30" name="Rectangle 29"/>
          <p:cNvSpPr/>
          <p:nvPr/>
        </p:nvSpPr>
        <p:spPr>
          <a:xfrm>
            <a:off x="1074317" y="2781300"/>
            <a:ext cx="561604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a:ea typeface="+mn-ea"/>
                <a:cs typeface="+mn-cs"/>
              </a:rPr>
              <a:t>Bước 2: </a:t>
            </a:r>
            <a:r>
              <a:rPr kumimoji="0" lang="en-US" sz="4000" b="0" i="0" u="none" strike="noStrike" kern="1200" cap="none" spc="0" normalizeH="0" baseline="0" noProof="0" dirty="0">
                <a:ln>
                  <a:noFill/>
                </a:ln>
                <a:solidFill>
                  <a:prstClr val="black"/>
                </a:solidFill>
                <a:effectLst/>
                <a:uLnTx/>
                <a:uFillTx/>
                <a:latin typeface="Arial"/>
                <a:ea typeface="+mn-ea"/>
                <a:cs typeface="+mn-cs"/>
              </a:rPr>
              <a:t>Cắt theo viền.</a:t>
            </a:r>
          </a:p>
        </p:txBody>
      </p:sp>
      <p:pic>
        <p:nvPicPr>
          <p:cNvPr id="31"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 y="6741783"/>
            <a:ext cx="2438400" cy="3369120"/>
          </a:xfrm>
          <a:prstGeom prst="rect">
            <a:avLst/>
          </a:prstGeom>
        </p:spPr>
      </p:pic>
      <p:pic>
        <p:nvPicPr>
          <p:cNvPr id="32" name="Picture 2" descr="C:\Users\ADMINI~1\AppData\Local\Temp\Rar$DIa0.749\Thực hành - Hình 10.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85306" y="5518402"/>
            <a:ext cx="5692648" cy="422387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8311442" y="2721784"/>
            <a:ext cx="9824157" cy="193899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
                <a:ea typeface="+mn-ea"/>
                <a:cs typeface="+mn-cs"/>
              </a:rPr>
              <a:t>Bước 3: </a:t>
            </a:r>
            <a:r>
              <a:rPr kumimoji="0" lang="en-US" sz="4000" b="0" i="0" u="none" strike="noStrike" kern="1200" cap="none" spc="0" normalizeH="0" baseline="0" noProof="0" dirty="0">
                <a:ln>
                  <a:noFill/>
                </a:ln>
                <a:solidFill>
                  <a:prstClr val="black"/>
                </a:solidFill>
                <a:effectLst/>
                <a:uLnTx/>
                <a:uFillTx/>
                <a:latin typeface="Arial"/>
                <a:ea typeface="+mn-ea"/>
                <a:cs typeface="+mn-cs"/>
              </a:rPr>
              <a:t>Gấp </a:t>
            </a:r>
            <a:r>
              <a:rPr kumimoji="0" lang="en-US" sz="4000" b="0" i="0" u="none" strike="noStrike" kern="1200" cap="none" spc="0" normalizeH="0" baseline="0" noProof="0">
                <a:ln>
                  <a:noFill/>
                </a:ln>
                <a:solidFill>
                  <a:prstClr val="black"/>
                </a:solidFill>
                <a:effectLst/>
                <a:uLnTx/>
                <a:uFillTx/>
                <a:latin typeface="Arial"/>
                <a:ea typeface="+mn-ea"/>
                <a:cs typeface="+mn-cs"/>
              </a:rPr>
              <a:t>theo đường nét đứt màu đỏ </a:t>
            </a:r>
            <a:r>
              <a:rPr kumimoji="0" lang="en-US" sz="4000" b="0" i="0" u="none" strike="noStrike" kern="1200" cap="none" spc="0" normalizeH="0" baseline="0" noProof="0" dirty="0">
                <a:ln>
                  <a:noFill/>
                </a:ln>
                <a:solidFill>
                  <a:prstClr val="black"/>
                </a:solidFill>
                <a:effectLst/>
                <a:uLnTx/>
                <a:uFillTx/>
                <a:latin typeface="Arial"/>
                <a:ea typeface="+mn-ea"/>
                <a:cs typeface="+mn-cs"/>
              </a:rPr>
              <a:t>để được hình hộp chữ nhật.</a:t>
            </a:r>
          </a:p>
        </p:txBody>
      </p:sp>
    </p:spTree>
    <p:extLst>
      <p:ext uri="{BB962C8B-B14F-4D97-AF65-F5344CB8AC3E}">
        <p14:creationId xmlns:p14="http://schemas.microsoft.com/office/powerpoint/2010/main" val="33690629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0"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5B9AD92-3D2D-4500-80BD-B0FF2A4299CF}"/>
              </a:ext>
            </a:extLst>
          </p:cNvPr>
          <p:cNvGrpSpPr/>
          <p:nvPr/>
        </p:nvGrpSpPr>
        <p:grpSpPr>
          <a:xfrm>
            <a:off x="7562616" y="2095500"/>
            <a:ext cx="9353784" cy="5852182"/>
            <a:chOff x="7096572" y="606504"/>
            <a:chExt cx="9857455" cy="8984374"/>
          </a:xfrm>
        </p:grpSpPr>
        <p:grpSp>
          <p:nvGrpSpPr>
            <p:cNvPr id="24" name="Group 23">
              <a:extLst>
                <a:ext uri="{FF2B5EF4-FFF2-40B4-BE49-F238E27FC236}">
                  <a16:creationId xmlns:a16="http://schemas.microsoft.com/office/drawing/2014/main" id="{FAC340B5-4ACF-4505-912A-415C5AFABACC}"/>
                </a:ext>
              </a:extLst>
            </p:cNvPr>
            <p:cNvGrpSpPr/>
            <p:nvPr/>
          </p:nvGrpSpPr>
          <p:grpSpPr>
            <a:xfrm>
              <a:off x="7096572" y="647296"/>
              <a:ext cx="9857455" cy="8943582"/>
              <a:chOff x="9524661" y="4214959"/>
              <a:chExt cx="7114594" cy="4626693"/>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txBody>
                <a:bodyPr/>
                <a:lstStyle/>
                <a:p>
                  <a:endParaRPr lang="en-US"/>
                </a:p>
              </p:txBody>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1887768" y="4214959"/>
                <a:ext cx="2541399" cy="874580"/>
              </a:xfrm>
              <a:prstGeom prst="rect">
                <a:avLst/>
              </a:prstGeom>
            </p:spPr>
          </p:pic>
        </p:grpSp>
        <p:sp>
          <p:nvSpPr>
            <p:cNvPr id="28" name="TextBox 27">
              <a:extLst>
                <a:ext uri="{FF2B5EF4-FFF2-40B4-BE49-F238E27FC236}">
                  <a16:creationId xmlns:a16="http://schemas.microsoft.com/office/drawing/2014/main" id="{ECFF2FAE-E7FB-40E9-A738-31217CC6400B}"/>
                </a:ext>
              </a:extLst>
            </p:cNvPr>
            <p:cNvSpPr txBox="1"/>
            <p:nvPr/>
          </p:nvSpPr>
          <p:spPr>
            <a:xfrm>
              <a:off x="10800300" y="606504"/>
              <a:ext cx="2662010" cy="1107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a:solidFill>
                    <a:schemeClr val="bg1"/>
                  </a:solidFill>
                  <a:latin typeface="Arial" panose="020B0604020202020204" pitchFamily="34" charset="0"/>
                  <a:ea typeface="Calibri" panose="020F0502020204030204" pitchFamily="34" charset="0"/>
                  <a:cs typeface="Arial" panose="020B0604020202020204" pitchFamily="34" charset="0"/>
                </a:rPr>
                <a:t>Kết quả</a:t>
              </a:r>
              <a:endPar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id="{4EBB9676-CF4A-45C1-B197-E98BD78F5EF8}"/>
              </a:ext>
            </a:extLst>
          </p:cNvPr>
          <p:cNvSpPr txBox="1"/>
          <p:nvPr/>
        </p:nvSpPr>
        <p:spPr>
          <a:xfrm>
            <a:off x="8847574" y="3400030"/>
            <a:ext cx="6802793" cy="3785652"/>
          </a:xfrm>
          <a:prstGeom prst="rect">
            <a:avLst/>
          </a:prstGeom>
          <a:noFill/>
        </p:spPr>
        <p:txBody>
          <a:bodyPr wrap="square">
            <a:spAutoFit/>
          </a:bodyPr>
          <a:lstStyle/>
          <a:p>
            <a:pPr algn="just">
              <a:lnSpc>
                <a:spcPct val="150000"/>
              </a:lnSpc>
            </a:pPr>
            <a:r>
              <a:rPr lang="en-US" sz="4000" dirty="0"/>
              <a:t>Có thể coi hình lập phương là hình hộp chữ nhật đặc biệt (vì hình vuông cũng là hình chữ nhật đặc biệt).</a:t>
            </a:r>
          </a:p>
        </p:txBody>
      </p:sp>
      <p:pic>
        <p:nvPicPr>
          <p:cNvPr id="29" name="Picture 6">
            <a:extLst>
              <a:ext uri="{FF2B5EF4-FFF2-40B4-BE49-F238E27FC236}">
                <a16:creationId xmlns:a16="http://schemas.microsoft.com/office/drawing/2014/main" id="{CB11C4F1-099E-493C-BCAA-09C343C5C2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79425" y="571500"/>
            <a:ext cx="3054775" cy="2277196"/>
          </a:xfrm>
          <a:prstGeom prst="rect">
            <a:avLst/>
          </a:prstGeom>
        </p:spPr>
      </p:pic>
      <p:sp>
        <p:nvSpPr>
          <p:cNvPr id="2" name="Rectangle 1"/>
          <p:cNvSpPr/>
          <p:nvPr/>
        </p:nvSpPr>
        <p:spPr>
          <a:xfrm>
            <a:off x="1113581" y="3114030"/>
            <a:ext cx="5556864" cy="2748253"/>
          </a:xfrm>
          <a:prstGeom prst="rect">
            <a:avLst/>
          </a:prstGeom>
          <a:ln w="57150">
            <a:solidFill>
              <a:schemeClr val="accent2">
                <a:lumMod val="75000"/>
              </a:schemeClr>
            </a:solidFill>
            <a:prstDash val="dashDot"/>
          </a:ln>
        </p:spPr>
        <p:txBody>
          <a:bodyPr wrap="square">
            <a:spAutoFit/>
          </a:bodyPr>
          <a:lstStyle/>
          <a:p>
            <a:pPr algn="ctr">
              <a:lnSpc>
                <a:spcPct val="150000"/>
              </a:lnSpc>
            </a:pPr>
            <a:r>
              <a:rPr lang="en-US" sz="4000" dirty="0"/>
              <a:t>Theo em, hình lập phương có là hình hộp chữ nhật không?</a:t>
            </a:r>
          </a:p>
        </p:txBody>
      </p:sp>
      <p:pic>
        <p:nvPicPr>
          <p:cNvPr id="18"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8610" y="5614826"/>
            <a:ext cx="4614990" cy="5319874"/>
          </a:xfrm>
          <a:prstGeom prst="rect">
            <a:avLst/>
          </a:prstGeom>
        </p:spPr>
      </p:pic>
    </p:spTree>
    <p:extLst>
      <p:ext uri="{BB962C8B-B14F-4D97-AF65-F5344CB8AC3E}">
        <p14:creationId xmlns:p14="http://schemas.microsoft.com/office/powerpoint/2010/main" val="1960188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2004">
            <a:off x="17044323" y="2771510"/>
            <a:ext cx="1426810" cy="66152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37068" y="8632594"/>
            <a:ext cx="1226484" cy="154010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a16="http://schemas.microsoft.com/office/drawing/2014/main" id="{0C4374E1-B832-4984-98F2-001560FEC69A}"/>
              </a:ext>
            </a:extLst>
          </p:cNvPr>
          <p:cNvSpPr txBox="1"/>
          <p:nvPr/>
        </p:nvSpPr>
        <p:spPr>
          <a:xfrm>
            <a:off x="154268" y="1910551"/>
            <a:ext cx="18133731" cy="3785652"/>
          </a:xfrm>
          <a:prstGeom prst="rect">
            <a:avLst/>
          </a:prstGeom>
          <a:noFill/>
        </p:spPr>
        <p:txBody>
          <a:bodyPr wrap="square">
            <a:spAutoFit/>
          </a:bodyPr>
          <a:lstStyle/>
          <a:p>
            <a:pPr algn="just">
              <a:lnSpc>
                <a:spcPct val="150000"/>
              </a:lnSpc>
            </a:pPr>
            <a:r>
              <a:rPr lang="en-US" sz="4000" dirty="0"/>
              <a:t>Quan sát hình hộp chữ nhật (H.10.6a) và hình khai triển của nó (H.10.6b). Hãy chỉ ra sự tương ứng giữa các mặt của hình hộp chữ nhật với các hình chữ nhật ở mặt khai triển. Hình chữ nhật nào ở hình khai triển là các mặt bên và mặt đáy? </a:t>
            </a:r>
          </a:p>
        </p:txBody>
      </p:sp>
      <p:pic>
        <p:nvPicPr>
          <p:cNvPr id="26" name="Picture 6">
            <a:extLst>
              <a:ext uri="{FF2B5EF4-FFF2-40B4-BE49-F238E27FC236}">
                <a16:creationId xmlns:a16="http://schemas.microsoft.com/office/drawing/2014/main" id="{71BDA3C0-C29B-4732-B195-677FB5DDD6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56470" r="51775"/>
          <a:stretch>
            <a:fillRect/>
          </a:stretch>
        </p:blipFill>
        <p:spPr>
          <a:xfrm flipH="1">
            <a:off x="4125" y="-29668"/>
            <a:ext cx="4720275" cy="1439368"/>
          </a:xfrm>
          <a:prstGeom prst="rect">
            <a:avLst/>
          </a:prstGeom>
        </p:spPr>
      </p:pic>
      <p:sp>
        <p:nvSpPr>
          <p:cNvPr id="2" name="Rectangle 1"/>
          <p:cNvSpPr/>
          <p:nvPr/>
        </p:nvSpPr>
        <p:spPr>
          <a:xfrm>
            <a:off x="1302082" y="97324"/>
            <a:ext cx="15838105" cy="1998176"/>
          </a:xfrm>
          <a:prstGeom prst="rect">
            <a:avLst/>
          </a:prstGeom>
        </p:spPr>
        <p:txBody>
          <a:bodyPr wrap="square">
            <a:spAutoFit/>
          </a:bodyPr>
          <a:lstStyle/>
          <a:p>
            <a:pPr algn="ctr">
              <a:lnSpc>
                <a:spcPct val="150000"/>
              </a:lnSpc>
            </a:pPr>
            <a:r>
              <a:rPr lang="en-US" sz="4400" b="1" dirty="0"/>
              <a:t>2) </a:t>
            </a:r>
            <a:r>
              <a:rPr lang="nl-NL" sz="4400" b="1" dirty="0"/>
              <a:t>Diện tích xung quanh và thể </a:t>
            </a:r>
            <a:r>
              <a:rPr lang="nl-NL" sz="4400" b="1"/>
              <a:t>tích </a:t>
            </a:r>
          </a:p>
          <a:p>
            <a:pPr algn="ctr">
              <a:lnSpc>
                <a:spcPct val="150000"/>
              </a:lnSpc>
            </a:pPr>
            <a:r>
              <a:rPr lang="nl-NL" sz="4400" b="1"/>
              <a:t>của </a:t>
            </a:r>
            <a:r>
              <a:rPr lang="nl-NL" sz="4400" b="1" dirty="0"/>
              <a:t>hình hộp chữ nhật, hình lập phương</a:t>
            </a:r>
            <a:endParaRPr lang="en-US" sz="4400" dirty="0"/>
          </a:p>
        </p:txBody>
      </p:sp>
      <p:pic>
        <p:nvPicPr>
          <p:cNvPr id="12" name="Picture 2" descr="C:\Users\ADMINI~1\AppData\Local\Temp\Rar$DIa0.022\HĐ4.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5915" y="4678769"/>
            <a:ext cx="14112043" cy="566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144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378" y="114300"/>
            <a:ext cx="1254222" cy="157493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25800" y="8592927"/>
            <a:ext cx="1979717" cy="147578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65" t="12429" r="13075" b="104"/>
          <a:stretch>
            <a:fillRect/>
          </a:stretch>
        </p:blipFill>
        <p:spPr>
          <a:xfrm>
            <a:off x="15991808" y="0"/>
            <a:ext cx="2296192" cy="2171700"/>
          </a:xfrm>
          <a:prstGeom prst="rect">
            <a:avLst/>
          </a:prstGeom>
        </p:spPr>
      </p:pic>
      <p:pic>
        <p:nvPicPr>
          <p:cNvPr id="9218" name="Picture 2" descr="C:\Users\ADMINI~1\AppData\Local\Temp\Rar$DIa0.022\HĐ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6157" y="137160"/>
            <a:ext cx="14112043" cy="5661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8578" y="5925383"/>
            <a:ext cx="11887200" cy="4247317"/>
          </a:xfrm>
          <a:prstGeom prst="rect">
            <a:avLst/>
          </a:prstGeom>
          <a:ln w="57150">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3600" b="1" dirty="0">
                <a:solidFill>
                  <a:srgbClr val="FF0000"/>
                </a:solidFill>
              </a:rPr>
              <a:t>Kết quả:</a:t>
            </a:r>
          </a:p>
          <a:p>
            <a:pPr marL="571500" indent="-571500" algn="just">
              <a:lnSpc>
                <a:spcPct val="150000"/>
              </a:lnSpc>
              <a:buFont typeface="Arial" pitchFamily="34" charset="0"/>
              <a:buChar char="•"/>
            </a:pPr>
            <a:r>
              <a:rPr lang="en-US" sz="3600" dirty="0"/>
              <a:t>Sự tương ứng: BB'C'C - (2), A'D'DA - (4), A'B'BA - (1), C'D'DC - (3), A'D'C'B' - (5), ABCD - (6).</a:t>
            </a:r>
          </a:p>
          <a:p>
            <a:pPr marL="571500" indent="-571500" algn="just">
              <a:lnSpc>
                <a:spcPct val="150000"/>
              </a:lnSpc>
              <a:buFont typeface="Arial" pitchFamily="34" charset="0"/>
              <a:buChar char="•"/>
            </a:pPr>
            <a:r>
              <a:rPr lang="en-US" sz="3600" dirty="0"/>
              <a:t>Mặt bên : (1), (2), (3), (4)</a:t>
            </a:r>
          </a:p>
          <a:p>
            <a:pPr marL="571500" indent="-571500" algn="just">
              <a:lnSpc>
                <a:spcPct val="150000"/>
              </a:lnSpc>
              <a:buFont typeface="Arial" pitchFamily="34" charset="0"/>
              <a:buChar char="•"/>
            </a:pPr>
            <a:r>
              <a:rPr lang="en-US" sz="3600" dirty="0"/>
              <a:t>Mặt đáy: (5), (6).</a:t>
            </a:r>
          </a:p>
        </p:txBody>
      </p:sp>
    </p:spTree>
    <p:extLst>
      <p:ext uri="{BB962C8B-B14F-4D97-AF65-F5344CB8AC3E}">
        <p14:creationId xmlns:p14="http://schemas.microsoft.com/office/powerpoint/2010/main" val="2467868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randombar(horizont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14" t="22934"/>
          <a:stretch>
            <a:fillRect/>
          </a:stretch>
        </p:blipFill>
        <p:spPr>
          <a:xfrm rot="-10800000">
            <a:off x="16615701" y="8724900"/>
            <a:ext cx="1684758" cy="1584966"/>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56470" r="51775"/>
          <a:stretch>
            <a:fillRect/>
          </a:stretch>
        </p:blipFill>
        <p:spPr>
          <a:xfrm>
            <a:off x="16306800" y="13749"/>
            <a:ext cx="1993659" cy="101751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00" y="114300"/>
            <a:ext cx="926459" cy="1163362"/>
          </a:xfrm>
          <a:prstGeom prst="rect">
            <a:avLst/>
          </a:prstGeom>
        </p:spPr>
      </p:pic>
      <p:sp>
        <p:nvSpPr>
          <p:cNvPr id="3" name="Rectangle 2"/>
          <p:cNvSpPr/>
          <p:nvPr/>
        </p:nvSpPr>
        <p:spPr>
          <a:xfrm>
            <a:off x="990600" y="575377"/>
            <a:ext cx="16351223" cy="1824923"/>
          </a:xfrm>
          <a:prstGeom prst="rect">
            <a:avLst/>
          </a:prstGeom>
        </p:spPr>
        <p:txBody>
          <a:bodyPr wrap="square">
            <a:spAutoFit/>
          </a:bodyPr>
          <a:lstStyle/>
          <a:p>
            <a:pPr algn="ctr">
              <a:lnSpc>
                <a:spcPct val="150000"/>
              </a:lnSpc>
            </a:pPr>
            <a:r>
              <a:rPr lang="en-US" sz="4000" dirty="0"/>
              <a:t>Tính tổng diện tích các hình chữ nhật (1), (2), (3), (4). So sánh kết quả vừa tìm với tích của chu vi đáy và chiều cao của hình hộp chữ nhật.</a:t>
            </a:r>
          </a:p>
        </p:txBody>
      </p:sp>
      <p:pic>
        <p:nvPicPr>
          <p:cNvPr id="12" name="Picture 2" descr="C:\Users\ADMINI~1\AppData\Local\Temp\Rar$DIa0.022\HĐ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544" y="2674617"/>
            <a:ext cx="16031334" cy="696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5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62200" y="911099"/>
            <a:ext cx="13258800" cy="857580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7735" b="22961"/>
          <a:stretch>
            <a:fillRect/>
          </a:stretch>
        </p:blipFill>
        <p:spPr>
          <a:xfrm>
            <a:off x="-43615" y="8470154"/>
            <a:ext cx="2084739" cy="1913260"/>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238500" y="1875012"/>
                <a:ext cx="11506200" cy="6647974"/>
              </a:xfrm>
              <a:prstGeom prst="rect">
                <a:avLst/>
              </a:prstGeom>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Diện tích hình chữ nhật (1) là: bc</a:t>
                </a:r>
              </a:p>
              <a:p>
                <a:pPr algn="ctr">
                  <a:lnSpc>
                    <a:spcPct val="150000"/>
                  </a:lnSpc>
                </a:pPr>
                <a14:m>
                  <m:oMath xmlns:m="http://schemas.openxmlformats.org/officeDocument/2006/math">
                    <m:r>
                      <a:rPr lang="en-US" sz="4000" i="1">
                        <a:latin typeface="Cambria Math"/>
                      </a:rPr>
                      <m:t>⇒ </m:t>
                    </m:r>
                  </m:oMath>
                </a14:m>
                <a:r>
                  <a:rPr lang="en-US" sz="4000" dirty="0"/>
                  <a:t>Diện tích hình chữ nhật (3) cũng là: bc</a:t>
                </a:r>
              </a:p>
              <a:p>
                <a:pPr algn="ctr">
                  <a:lnSpc>
                    <a:spcPct val="150000"/>
                  </a:lnSpc>
                </a:pPr>
                <a:r>
                  <a:rPr lang="en-US" sz="4000" dirty="0"/>
                  <a:t>Diện tích hình chữ nhật (4) là: ac</a:t>
                </a:r>
              </a:p>
              <a:p>
                <a:pPr algn="ctr">
                  <a:lnSpc>
                    <a:spcPct val="150000"/>
                  </a:lnSpc>
                </a:pPr>
                <a14:m>
                  <m:oMath xmlns:m="http://schemas.openxmlformats.org/officeDocument/2006/math">
                    <m:r>
                      <a:rPr lang="en-US" sz="4000" i="1">
                        <a:latin typeface="Cambria Math"/>
                      </a:rPr>
                      <m:t>⇒</m:t>
                    </m:r>
                  </m:oMath>
                </a14:m>
                <a:r>
                  <a:rPr lang="en-US" sz="4000" dirty="0"/>
                  <a:t> Diện tích hình chữ nhật (2) cũng là: ac</a:t>
                </a:r>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là: </a:t>
                </a:r>
              </a:p>
              <a:p>
                <a:pPr algn="ctr">
                  <a:lnSpc>
                    <a:spcPct val="150000"/>
                  </a:lnSpc>
                </a:pPr>
                <a:r>
                  <a:rPr lang="en-US" sz="4000" dirty="0"/>
                  <a:t>2ac + 2bc = 2c.( a+ b).</a:t>
                </a:r>
              </a:p>
            </p:txBody>
          </p:sp>
        </mc:Choice>
        <mc:Fallback xmlns="">
          <p:sp>
            <p:nvSpPr>
              <p:cNvPr id="5" name="Rectangle 4"/>
              <p:cNvSpPr>
                <a:spLocks noRot="1" noChangeAspect="1" noMove="1" noResize="1" noEditPoints="1" noAdjustHandles="1" noChangeArrowheads="1" noChangeShapeType="1" noTextEdit="1"/>
              </p:cNvSpPr>
              <p:nvPr/>
            </p:nvSpPr>
            <p:spPr>
              <a:xfrm>
                <a:off x="3238500" y="1875012"/>
                <a:ext cx="11506200" cy="6647974"/>
              </a:xfrm>
              <a:prstGeom prst="rect">
                <a:avLst/>
              </a:prstGeom>
              <a:blipFill rotWithShape="1">
                <a:blip r:embed="rId15"/>
                <a:stretch>
                  <a:fillRect r="-2701" b="-1376"/>
                </a:stretch>
              </a:blipFill>
            </p:spPr>
            <p:txBody>
              <a:bodyPr/>
              <a:lstStyle/>
              <a:p>
                <a:r>
                  <a:rPr lang="en-US">
                    <a:noFill/>
                  </a:rPr>
                  <a:t> </a:t>
                </a:r>
              </a:p>
            </p:txBody>
          </p:sp>
        </mc:Fallback>
      </mc:AlternateContent>
    </p:spTree>
    <p:extLst>
      <p:ext uri="{BB962C8B-B14F-4D97-AF65-F5344CB8AC3E}">
        <p14:creationId xmlns:p14="http://schemas.microsoft.com/office/powerpoint/2010/main" val="20239032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41019" y="1116219"/>
            <a:ext cx="14272134" cy="801463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96376">
            <a:off x="2087713" y="6320641"/>
            <a:ext cx="1522018" cy="12646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88174">
            <a:off x="668948" y="8787554"/>
            <a:ext cx="947338" cy="907722"/>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7251372" y="7648864"/>
            <a:ext cx="3785256" cy="680110"/>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319" t="16209" r="26976" b="7039"/>
          <a:stretch>
            <a:fillRect/>
          </a:stretch>
        </p:blipFill>
        <p:spPr>
          <a:xfrm>
            <a:off x="14771975" y="0"/>
            <a:ext cx="3516025" cy="3559975"/>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981402">
            <a:off x="12842248" y="9359623"/>
            <a:ext cx="616586" cy="616586"/>
          </a:xfrm>
          <a:prstGeom prst="rect">
            <a:avLst/>
          </a:prstGeom>
        </p:spPr>
      </p:pic>
      <p:sp>
        <p:nvSpPr>
          <p:cNvPr id="19" name="TextBox 18">
            <a:extLst>
              <a:ext uri="{FF2B5EF4-FFF2-40B4-BE49-F238E27FC236}">
                <a16:creationId xmlns:a16="http://schemas.microsoft.com/office/drawing/2014/main" id="{0372A8A2-BD2A-4A84-8BB8-21FE0060C26E}"/>
              </a:ext>
            </a:extLst>
          </p:cNvPr>
          <p:cNvSpPr txBox="1"/>
          <p:nvPr/>
        </p:nvSpPr>
        <p:spPr>
          <a:xfrm>
            <a:off x="3545865" y="2400300"/>
            <a:ext cx="11062442" cy="5078313"/>
          </a:xfrm>
          <a:prstGeom prst="rect">
            <a:avLst/>
          </a:prstGeom>
          <a:noFill/>
        </p:spPr>
        <p:txBody>
          <a:bodyPr wrap="square">
            <a:spAutoFit/>
          </a:bodyPr>
          <a:lstStyle/>
          <a:p>
            <a:pPr algn="ctr">
              <a:lnSpc>
                <a:spcPct val="150000"/>
              </a:lnSpc>
            </a:pPr>
            <a:r>
              <a:rPr lang="en-US" sz="7200" b="1" kern="0" dirty="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BÀI </a:t>
            </a:r>
            <a:r>
              <a:rPr lang="en-US" sz="7200" b="1" kern="0" dirty="0">
                <a:solidFill>
                  <a:srgbClr val="60699E"/>
                </a:solidFill>
                <a:latin typeface="Arial" panose="020B0604020202020204" pitchFamily="34" charset="0"/>
                <a:ea typeface="Times New Roman" panose="02020603050405020304" pitchFamily="18" charset="0"/>
                <a:cs typeface="Times New Roman" panose="02020603050405020304" pitchFamily="18" charset="0"/>
              </a:rPr>
              <a:t>36</a:t>
            </a:r>
            <a:r>
              <a:rPr lang="en-US" sz="7200" b="1" kern="0" dirty="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a:t>
            </a:r>
          </a:p>
          <a:p>
            <a:pPr algn="ctr">
              <a:lnSpc>
                <a:spcPct val="150000"/>
              </a:lnSpc>
            </a:pPr>
            <a:r>
              <a:rPr lang="en-US" sz="7200" b="1" kern="0" dirty="0">
                <a:solidFill>
                  <a:srgbClr val="60699E"/>
                </a:solidFill>
                <a:effectLst/>
                <a:latin typeface="Arial" panose="020B0604020202020204" pitchFamily="34" charset="0"/>
                <a:ea typeface="Times New Roman" panose="02020603050405020304" pitchFamily="18" charset="0"/>
                <a:cs typeface="Times New Roman" panose="02020603050405020304" pitchFamily="18" charset="0"/>
              </a:rPr>
              <a:t>HÌNH HỘP CHỮ NHẬT VÀ HÌNH LẬP PHƯƠNG</a:t>
            </a:r>
          </a:p>
        </p:txBody>
      </p:sp>
      <p:pic>
        <p:nvPicPr>
          <p:cNvPr id="15" name="Picture 8">
            <a:extLst>
              <a:ext uri="{FF2B5EF4-FFF2-40B4-BE49-F238E27FC236}">
                <a16:creationId xmlns:a16="http://schemas.microsoft.com/office/drawing/2014/main" id="{DF4DACFB-23A2-4322-BCFD-00A48B497D1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312114" y="6216027"/>
            <a:ext cx="3466801" cy="3659771"/>
          </a:xfrm>
          <a:prstGeom prst="rect">
            <a:avLst/>
          </a:prstGeom>
        </p:spPr>
      </p:pic>
    </p:spTree>
    <p:extLst>
      <p:ext uri="{BB962C8B-B14F-4D97-AF65-F5344CB8AC3E}">
        <p14:creationId xmlns:p14="http://schemas.microsoft.com/office/powerpoint/2010/main" val="3045786427"/>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7735" b="22961"/>
          <a:stretch>
            <a:fillRect/>
          </a:stretch>
        </p:blipFill>
        <p:spPr>
          <a:xfrm>
            <a:off x="-43615" y="8470154"/>
            <a:ext cx="2084739" cy="1913260"/>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089736" y="1508836"/>
            <a:ext cx="3028394" cy="544122"/>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46954">
            <a:off x="16947390" y="77024"/>
            <a:ext cx="1267245" cy="121425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81200" y="952500"/>
                <a:ext cx="14088544" cy="84023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Chu vi mặt đáy hình hộp chữ nhật là: </a:t>
                </a:r>
              </a:p>
              <a:p>
                <a:pPr algn="ctr">
                  <a:lnSpc>
                    <a:spcPct val="150000"/>
                  </a:lnSpc>
                </a:pPr>
                <a:r>
                  <a:rPr lang="en-US" sz="4000" dirty="0"/>
                  <a:t>2( a+ b)</a:t>
                </a:r>
              </a:p>
              <a:p>
                <a:pPr algn="ctr">
                  <a:lnSpc>
                    <a:spcPct val="150000"/>
                  </a:lnSpc>
                </a:pPr>
                <a:r>
                  <a:rPr lang="en-US" sz="4000" dirty="0"/>
                  <a:t>Độ dài chiều cao của hình hộp chữ nhật là c</a:t>
                </a:r>
              </a:p>
              <a:p>
                <a:pPr algn="ctr">
                  <a:lnSpc>
                    <a:spcPct val="150000"/>
                  </a:lnSpc>
                </a:pPr>
                <a14:m>
                  <m:oMath xmlns:m="http://schemas.openxmlformats.org/officeDocument/2006/math">
                    <m:r>
                      <a:rPr lang="en-US" sz="4000" i="1">
                        <a:latin typeface="Cambria Math"/>
                      </a:rPr>
                      <m:t>⇒</m:t>
                    </m:r>
                  </m:oMath>
                </a14:m>
                <a:r>
                  <a:rPr lang="en-US" sz="4000" dirty="0"/>
                  <a:t> Tích của chu vi đáy và chiều cao của hình hộp chữ nhật là: </a:t>
                </a:r>
              </a:p>
              <a:p>
                <a:pPr algn="ctr">
                  <a:lnSpc>
                    <a:spcPct val="150000"/>
                  </a:lnSpc>
                </a:pPr>
                <a:r>
                  <a:rPr lang="en-US" sz="4000" dirty="0"/>
                  <a:t>2 c(a + b) </a:t>
                </a:r>
              </a:p>
              <a:p>
                <a:pPr algn="ctr">
                  <a:lnSpc>
                    <a:spcPct val="150000"/>
                  </a:lnSpc>
                </a:pPr>
                <a14:m>
                  <m:oMath xmlns:m="http://schemas.openxmlformats.org/officeDocument/2006/math">
                    <m:r>
                      <a:rPr lang="en-US" sz="4000" i="1">
                        <a:latin typeface="Cambria Math"/>
                      </a:rPr>
                      <m:t>⇒</m:t>
                    </m:r>
                  </m:oMath>
                </a14:m>
                <a:r>
                  <a:rPr lang="en-US" sz="4000" dirty="0"/>
                  <a:t> Tổng diện tích hình chữ nhật (1), (2), (3), (4) là tích của chu vi đáy và chiều cao của hình hộp chữ nhật:</a:t>
                </a:r>
              </a:p>
              <a:p>
                <a:pPr algn="ctr">
                  <a:lnSpc>
                    <a:spcPct val="150000"/>
                  </a:lnSpc>
                </a:pPr>
                <a:r>
                  <a:rPr lang="en-US" sz="4000" dirty="0"/>
                  <a:t>2 c(a + b)</a:t>
                </a:r>
              </a:p>
            </p:txBody>
          </p:sp>
        </mc:Choice>
        <mc:Fallback xmlns="">
          <p:sp>
            <p:nvSpPr>
              <p:cNvPr id="5" name="Rectangle 4"/>
              <p:cNvSpPr>
                <a:spLocks noRot="1" noChangeAspect="1" noMove="1" noResize="1" noEditPoints="1" noAdjustHandles="1" noChangeArrowheads="1" noChangeShapeType="1" noTextEdit="1"/>
              </p:cNvSpPr>
              <p:nvPr/>
            </p:nvSpPr>
            <p:spPr>
              <a:xfrm>
                <a:off x="1981200" y="952500"/>
                <a:ext cx="14088544" cy="8402300"/>
              </a:xfrm>
              <a:prstGeom prst="rect">
                <a:avLst/>
              </a:prstGeom>
              <a:blipFill rotWithShape="1">
                <a:blip r:embed="rId15"/>
                <a:stretch>
                  <a:fillRect r="-2289" b="-1735"/>
                </a:stretch>
              </a:blipFill>
            </p:spPr>
            <p:txBody>
              <a:bodyPr/>
              <a:lstStyle/>
              <a:p>
                <a:r>
                  <a:rPr lang="en-US">
                    <a:noFill/>
                  </a:rPr>
                  <a:t> </a:t>
                </a:r>
              </a:p>
            </p:txBody>
          </p:sp>
        </mc:Fallback>
      </mc:AlternateContent>
    </p:spTree>
    <p:extLst>
      <p:ext uri="{BB962C8B-B14F-4D97-AF65-F5344CB8AC3E}">
        <p14:creationId xmlns:p14="http://schemas.microsoft.com/office/powerpoint/2010/main" val="5258125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9159" y="532947"/>
            <a:ext cx="926459" cy="1163362"/>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9517" y="8323691"/>
            <a:ext cx="1296768" cy="1869216"/>
          </a:xfrm>
          <a:prstGeom prst="rect">
            <a:avLst/>
          </a:prstGeom>
        </p:spPr>
      </p:pic>
      <p:grpSp>
        <p:nvGrpSpPr>
          <p:cNvPr id="29" name="Group 28">
            <a:extLst>
              <a:ext uri="{FF2B5EF4-FFF2-40B4-BE49-F238E27FC236}">
                <a16:creationId xmlns:a16="http://schemas.microsoft.com/office/drawing/2014/main" id="{57CD600D-69DE-4164-AD9C-524426481DE0}"/>
              </a:ext>
            </a:extLst>
          </p:cNvPr>
          <p:cNvGrpSpPr/>
          <p:nvPr/>
        </p:nvGrpSpPr>
        <p:grpSpPr>
          <a:xfrm>
            <a:off x="5792648" y="322132"/>
            <a:ext cx="6551752" cy="1392368"/>
            <a:chOff x="3733800" y="540571"/>
            <a:chExt cx="8869445" cy="1392368"/>
          </a:xfrm>
        </p:grpSpPr>
        <p:grpSp>
          <p:nvGrpSpPr>
            <p:cNvPr id="24" name="Group 23">
              <a:extLst>
                <a:ext uri="{FF2B5EF4-FFF2-40B4-BE49-F238E27FC236}">
                  <a16:creationId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txBody>
                <a:bodyPr/>
                <a:lstStyle/>
                <a:p>
                  <a:endParaRPr lang="en-US"/>
                </a:p>
              </p:txBody>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grpSp>
        <p:sp>
          <p:nvSpPr>
            <p:cNvPr id="28" name="TextBox 27">
              <a:extLst>
                <a:ext uri="{FF2B5EF4-FFF2-40B4-BE49-F238E27FC236}">
                  <a16:creationId xmlns:a16="http://schemas.microsoft.com/office/drawing/2014/main" id="{E83E08AC-4662-420C-B178-F57BA388034A}"/>
                </a:ext>
              </a:extLst>
            </p:cNvPr>
            <p:cNvSpPr txBox="1"/>
            <p:nvPr/>
          </p:nvSpPr>
          <p:spPr>
            <a:xfrm>
              <a:off x="5494756" y="540571"/>
              <a:ext cx="5366499" cy="133882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5400" b="1"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KẾT</a:t>
              </a:r>
              <a:r>
                <a:rPr kumimoji="0" lang="en-US" sz="5400" b="1"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 LUẬN</a:t>
              </a:r>
              <a:endParaRPr kumimoji="0" lang="en-US" sz="5400" b="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242" name="Picture 2" descr="C:\Users\ADMINI~1\AppData\Local\Temp\Rar$DIa0.738\Kết luận 1 - Hình 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714500"/>
            <a:ext cx="5845154"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95499" y="1790700"/>
            <a:ext cx="4289246" cy="38771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9427" y="5715000"/>
            <a:ext cx="5638799" cy="2723823"/>
          </a:xfrm>
          <a:prstGeom prst="rect">
            <a:avLst/>
          </a:prstGeom>
          <a:solidFill>
            <a:schemeClr val="accent2">
              <a:lumMod val="40000"/>
              <a:lumOff val="60000"/>
            </a:schemeClr>
          </a:solidFill>
        </p:spPr>
        <p:txBody>
          <a:bodyPr wrap="square">
            <a:spAutoFit/>
          </a:bodyPr>
          <a:lstStyle/>
          <a:p>
            <a:pPr algn="ctr">
              <a:lnSpc>
                <a:spcPct val="150000"/>
              </a:lnSpc>
            </a:pPr>
            <a:r>
              <a:rPr lang="en-US" sz="3800" dirty="0"/>
              <a:t>Diện tích xung quanh của hình hộp chữ nhật: </a:t>
            </a:r>
          </a:p>
          <a:p>
            <a:pPr algn="ctr">
              <a:lnSpc>
                <a:spcPct val="150000"/>
              </a:lnSpc>
            </a:pPr>
            <a:r>
              <a:rPr lang="en-US" sz="3800" b="1" dirty="0"/>
              <a:t>S</a:t>
            </a:r>
            <a:r>
              <a:rPr lang="en-US" sz="3800" b="1" baseline="-25000" dirty="0"/>
              <a:t>xq</a:t>
            </a:r>
            <a:r>
              <a:rPr lang="en-US" sz="3800" b="1" dirty="0"/>
              <a:t> = 2.(a+b).c</a:t>
            </a:r>
          </a:p>
        </p:txBody>
      </p:sp>
      <p:sp>
        <p:nvSpPr>
          <p:cNvPr id="8" name="Rectangle 7"/>
          <p:cNvSpPr/>
          <p:nvPr/>
        </p:nvSpPr>
        <p:spPr>
          <a:xfrm>
            <a:off x="10724761" y="5772477"/>
            <a:ext cx="5230722" cy="2723823"/>
          </a:xfrm>
          <a:prstGeom prst="rect">
            <a:avLst/>
          </a:prstGeom>
          <a:solidFill>
            <a:schemeClr val="accent5">
              <a:lumMod val="40000"/>
              <a:lumOff val="60000"/>
            </a:schemeClr>
          </a:solidFill>
        </p:spPr>
        <p:txBody>
          <a:bodyPr wrap="square">
            <a:spAutoFit/>
          </a:bodyPr>
          <a:lstStyle/>
          <a:p>
            <a:pPr algn="ctr">
              <a:lnSpc>
                <a:spcPct val="150000"/>
              </a:lnSpc>
            </a:pPr>
            <a:r>
              <a:rPr lang="en-US" sz="3800" dirty="0"/>
              <a:t>Diện tích xung quanh của hình lập phương:</a:t>
            </a:r>
          </a:p>
          <a:p>
            <a:pPr algn="ctr">
              <a:lnSpc>
                <a:spcPct val="150000"/>
              </a:lnSpc>
            </a:pPr>
            <a:r>
              <a:rPr lang="en-US" sz="3800" b="1" dirty="0"/>
              <a:t>S</a:t>
            </a:r>
            <a:r>
              <a:rPr lang="en-US" sz="3800" b="1" baseline="-25000" dirty="0"/>
              <a:t>xq</a:t>
            </a:r>
            <a:r>
              <a:rPr lang="en-US" sz="3800" b="1" dirty="0"/>
              <a:t> = 4a</a:t>
            </a:r>
            <a:r>
              <a:rPr lang="en-US" sz="3800" b="1" baseline="30000" dirty="0"/>
              <a:t>2</a:t>
            </a:r>
            <a:endParaRPr lang="en-US" sz="3800" b="1" dirty="0"/>
          </a:p>
        </p:txBody>
      </p:sp>
      <p:sp>
        <p:nvSpPr>
          <p:cNvPr id="9" name="Rectangle 8"/>
          <p:cNvSpPr/>
          <p:nvPr/>
        </p:nvSpPr>
        <p:spPr>
          <a:xfrm>
            <a:off x="1752600" y="8496300"/>
            <a:ext cx="14673621" cy="1754326"/>
          </a:xfrm>
          <a:prstGeom prst="rect">
            <a:avLst/>
          </a:prstGeom>
        </p:spPr>
        <p:txBody>
          <a:bodyPr wrap="square">
            <a:spAutoFit/>
          </a:bodyPr>
          <a:lstStyle/>
          <a:p>
            <a:pPr algn="just">
              <a:lnSpc>
                <a:spcPct val="150000"/>
              </a:lnSpc>
            </a:pPr>
            <a:r>
              <a:rPr lang="en-US" sz="3600" b="1" dirty="0">
                <a:solidFill>
                  <a:srgbClr val="FF0000"/>
                </a:solidFill>
              </a:rPr>
              <a:t>Chú ý:</a:t>
            </a:r>
            <a:r>
              <a:rPr lang="en-US" sz="3600" dirty="0">
                <a:solidFill>
                  <a:srgbClr val="FF0000"/>
                </a:solidFill>
              </a:rPr>
              <a:t> </a:t>
            </a:r>
            <a:r>
              <a:rPr lang="en-US" sz="3600" dirty="0"/>
              <a:t>Khi tính diện tích, thể tích của một hình, các kích thước của nó phải cùng đơn vị độ dài.</a:t>
            </a:r>
          </a:p>
        </p:txBody>
      </p:sp>
    </p:spTree>
    <p:extLst>
      <p:ext uri="{BB962C8B-B14F-4D97-AF65-F5344CB8AC3E}">
        <p14:creationId xmlns:p14="http://schemas.microsoft.com/office/powerpoint/2010/main" val="1085375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 calcmode="lin" valueType="num">
                                      <p:cBhvr additive="base">
                                        <p:cTn id="14" dur="500" fill="hold"/>
                                        <p:tgtEl>
                                          <p:spTgt spid="10242"/>
                                        </p:tgtEl>
                                        <p:attrNameLst>
                                          <p:attrName>ppt_x</p:attrName>
                                        </p:attrNameLst>
                                      </p:cBhvr>
                                      <p:tavLst>
                                        <p:tav tm="0">
                                          <p:val>
                                            <p:strVal val="#ppt_x"/>
                                          </p:val>
                                        </p:tav>
                                        <p:tav tm="100000">
                                          <p:val>
                                            <p:strVal val="#ppt_x"/>
                                          </p:val>
                                        </p:tav>
                                      </p:tavLst>
                                    </p:anim>
                                    <p:anim calcmode="lin" valueType="num">
                                      <p:cBhvr additive="base">
                                        <p:cTn id="15" dur="500" fill="hold"/>
                                        <p:tgtEl>
                                          <p:spTgt spid="1024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
                                            <p:bg/>
                                          </p:spTgt>
                                        </p:tgtEl>
                                        <p:attrNameLst>
                                          <p:attrName>style.visibility</p:attrName>
                                        </p:attrNameLst>
                                      </p:cBhvr>
                                      <p:to>
                                        <p:strVal val="visible"/>
                                      </p:to>
                                    </p:set>
                                    <p:anim calcmode="lin" valueType="num">
                                      <p:cBhvr additive="base">
                                        <p:cTn id="18"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 calcmode="lin" valueType="num">
                                      <p:cBhvr additive="base">
                                        <p:cTn id="3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43"/>
                                        </p:tgtEl>
                                        <p:attrNameLst>
                                          <p:attrName>style.visibility</p:attrName>
                                        </p:attrNameLst>
                                      </p:cBhvr>
                                      <p:to>
                                        <p:strVal val="visible"/>
                                      </p:to>
                                    </p:set>
                                    <p:animEffect transition="in" filter="barn(inVertical)">
                                      <p:cBhvr>
                                        <p:cTn id="36" dur="500"/>
                                        <p:tgtEl>
                                          <p:spTgt spid="1024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bg/>
                                          </p:spTgt>
                                        </p:tgtEl>
                                        <p:attrNameLst>
                                          <p:attrName>style.visibility</p:attrName>
                                        </p:attrNameLst>
                                      </p:cBhvr>
                                      <p:to>
                                        <p:strVal val="visible"/>
                                      </p:to>
                                    </p:set>
                                    <p:animEffect transition="in" filter="barn(inVertical)">
                                      <p:cBhvr>
                                        <p:cTn id="39" dur="500"/>
                                        <p:tgtEl>
                                          <p:spTgt spid="8">
                                            <p:bg/>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barn(inVertical)">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barn(inVertical)">
                                      <p:cBhvr>
                                        <p:cTn id="49" dur="500"/>
                                        <p:tgtEl>
                                          <p:spTgt spid="8">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6821" b="22084"/>
          <a:stretch>
            <a:fillRect/>
          </a:stretch>
        </p:blipFill>
        <p:spPr>
          <a:xfrm>
            <a:off x="12114352" y="7644402"/>
            <a:ext cx="6265503" cy="3249920"/>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19517" y="8323691"/>
            <a:ext cx="1296768" cy="1869216"/>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579544">
            <a:off x="16556275" y="6129930"/>
            <a:ext cx="949046" cy="788571"/>
          </a:xfrm>
          <a:prstGeom prst="rect">
            <a:avLst/>
          </a:prstGeom>
        </p:spPr>
      </p:pic>
      <p:sp>
        <p:nvSpPr>
          <p:cNvPr id="26" name="TextBox 25">
            <a:extLst>
              <a:ext uri="{FF2B5EF4-FFF2-40B4-BE49-F238E27FC236}">
                <a16:creationId xmlns:a16="http://schemas.microsoft.com/office/drawing/2014/main" id="{CA1CDA6C-8F06-42A0-A5B0-0A726522E4E9}"/>
              </a:ext>
            </a:extLst>
          </p:cNvPr>
          <p:cNvSpPr txBox="1"/>
          <p:nvPr/>
        </p:nvSpPr>
        <p:spPr>
          <a:xfrm>
            <a:off x="511248" y="1928037"/>
            <a:ext cx="17319552" cy="3600986"/>
          </a:xfrm>
          <a:prstGeom prst="rect">
            <a:avLst/>
          </a:prstGeom>
          <a:noFill/>
        </p:spPr>
        <p:txBody>
          <a:bodyPr wrap="square">
            <a:spAutoFit/>
          </a:bodyPr>
          <a:lstStyle/>
          <a:p>
            <a:pPr algn="ctr">
              <a:lnSpc>
                <a:spcPct val="150000"/>
              </a:lnSpc>
            </a:pPr>
            <a:r>
              <a:rPr lang="en-US" sz="3800" dirty="0"/>
              <a:t>Một chiếc khay nhựa đựng đồ có dạng hình hộp chữ nhật như Hình 10.7. </a:t>
            </a:r>
          </a:p>
          <a:p>
            <a:pPr algn="ctr">
              <a:lnSpc>
                <a:spcPct val="150000"/>
              </a:lnSpc>
            </a:pPr>
            <a:r>
              <a:rPr lang="en-US" sz="3800" dirty="0"/>
              <a:t>Dựa vào kích thước trên hình (coi mép khay nhựa không đáng kể), em hãy tính:</a:t>
            </a:r>
          </a:p>
          <a:p>
            <a:pPr algn="just">
              <a:lnSpc>
                <a:spcPct val="150000"/>
              </a:lnSpc>
            </a:pPr>
            <a:r>
              <a:rPr lang="en-US" sz="3800" dirty="0"/>
              <a:t>a) Diện tích xung quanh của chiếc khay</a:t>
            </a:r>
          </a:p>
          <a:p>
            <a:pPr algn="just">
              <a:lnSpc>
                <a:spcPct val="150000"/>
              </a:lnSpc>
            </a:pPr>
            <a:r>
              <a:rPr lang="en-US" sz="3800" dirty="0"/>
              <a:t>b) Diện tích nhựa để làm chiếc khay trên.</a:t>
            </a:r>
          </a:p>
        </p:txBody>
      </p:sp>
      <p:grpSp>
        <p:nvGrpSpPr>
          <p:cNvPr id="29" name="Group 28">
            <a:extLst>
              <a:ext uri="{FF2B5EF4-FFF2-40B4-BE49-F238E27FC236}">
                <a16:creationId xmlns:a16="http://schemas.microsoft.com/office/drawing/2014/main"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txBody>
                <a:bodyPr/>
                <a:lstStyle/>
                <a:p>
                  <a:endParaRPr lang="en-US"/>
                </a:p>
              </p:txBody>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grpSp>
        <p:sp>
          <p:nvSpPr>
            <p:cNvPr id="28" name="TextBox 27">
              <a:extLst>
                <a:ext uri="{FF2B5EF4-FFF2-40B4-BE49-F238E27FC236}">
                  <a16:creationId xmlns:a16="http://schemas.microsoft.com/office/drawing/2014/main"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1: SGK – tr88</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266" name="Picture 2" descr="C:\Users\ADMINI~1\AppData\Local\Temp\Rar$DIa0.970\Ví dụ 1.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10100" y="5486400"/>
            <a:ext cx="89535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2351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animEffect transition="in" filter="barn(inVertical)">
                                      <p:cBhvr>
                                        <p:cTn id="19" dur="500"/>
                                        <p:tgtEl>
                                          <p:spTgt spid="2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xEl>
                                              <p:pRg st="2" end="2"/>
                                            </p:txEl>
                                          </p:spTgt>
                                        </p:tgtEl>
                                        <p:attrNameLst>
                                          <p:attrName>style.visibility</p:attrName>
                                        </p:attrNameLst>
                                      </p:cBhvr>
                                      <p:to>
                                        <p:strVal val="visible"/>
                                      </p:to>
                                    </p:set>
                                    <p:animEffect transition="in" filter="barn(inVertical)">
                                      <p:cBhvr>
                                        <p:cTn id="24" dur="500"/>
                                        <p:tgtEl>
                                          <p:spTgt spid="2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xEl>
                                              <p:pRg st="3" end="3"/>
                                            </p:txEl>
                                          </p:spTgt>
                                        </p:tgtEl>
                                        <p:attrNameLst>
                                          <p:attrName>style.visibility</p:attrName>
                                        </p:attrNameLst>
                                      </p:cBhvr>
                                      <p:to>
                                        <p:strVal val="visible"/>
                                      </p:to>
                                    </p:set>
                                    <p:animEffect transition="in" filter="barn(inVertical)">
                                      <p:cBhvr>
                                        <p:cTn id="29" dur="500"/>
                                        <p:tgtEl>
                                          <p:spTgt spid="2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266"/>
                                        </p:tgtEl>
                                        <p:attrNameLst>
                                          <p:attrName>style.visibility</p:attrName>
                                        </p:attrNameLst>
                                      </p:cBhvr>
                                      <p:to>
                                        <p:strVal val="visible"/>
                                      </p:to>
                                    </p:set>
                                    <p:anim calcmode="lin" valueType="num">
                                      <p:cBhvr>
                                        <p:cTn id="34" dur="500" fill="hold"/>
                                        <p:tgtEl>
                                          <p:spTgt spid="11266"/>
                                        </p:tgtEl>
                                        <p:attrNameLst>
                                          <p:attrName>ppt_w</p:attrName>
                                        </p:attrNameLst>
                                      </p:cBhvr>
                                      <p:tavLst>
                                        <p:tav tm="0">
                                          <p:val>
                                            <p:fltVal val="0"/>
                                          </p:val>
                                        </p:tav>
                                        <p:tav tm="100000">
                                          <p:val>
                                            <p:strVal val="#ppt_w"/>
                                          </p:val>
                                        </p:tav>
                                      </p:tavLst>
                                    </p:anim>
                                    <p:anim calcmode="lin" valueType="num">
                                      <p:cBhvr>
                                        <p:cTn id="35" dur="500" fill="hold"/>
                                        <p:tgtEl>
                                          <p:spTgt spid="11266"/>
                                        </p:tgtEl>
                                        <p:attrNameLst>
                                          <p:attrName>ppt_h</p:attrName>
                                        </p:attrNameLst>
                                      </p:cBhvr>
                                      <p:tavLst>
                                        <p:tav tm="0">
                                          <p:val>
                                            <p:fltVal val="0"/>
                                          </p:val>
                                        </p:tav>
                                        <p:tav tm="100000">
                                          <p:val>
                                            <p:strVal val="#ppt_h"/>
                                          </p:val>
                                        </p:tav>
                                      </p:tavLst>
                                    </p:anim>
                                    <p:animEffect transition="in" filter="fade">
                                      <p:cBhvr>
                                        <p:cTn id="3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D330EC21-CB12-4ABE-8CB4-2B5266D57AF0}"/>
              </a:ext>
            </a:extLst>
          </p:cNvPr>
          <p:cNvSpPr/>
          <p:nvPr/>
        </p:nvSpPr>
        <p:spPr>
          <a:xfrm>
            <a:off x="850521" y="993936"/>
            <a:ext cx="16157196" cy="860031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7396" y="301191"/>
            <a:ext cx="1374755" cy="1726291"/>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1141378" y="606348"/>
            <a:ext cx="3028394" cy="54412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949616">
            <a:off x="16620312" y="2705747"/>
            <a:ext cx="2230784" cy="1090561"/>
          </a:xfrm>
          <a:prstGeom prst="rect">
            <a:avLst/>
          </a:prstGeom>
        </p:spPr>
      </p:pic>
      <p:sp>
        <p:nvSpPr>
          <p:cNvPr id="37" name="TextBox 36">
            <a:extLst>
              <a:ext uri="{FF2B5EF4-FFF2-40B4-BE49-F238E27FC236}">
                <a16:creationId xmlns:a16="http://schemas.microsoft.com/office/drawing/2014/main" id="{E456CB90-2D14-4B89-8C79-091B69BB9DB1}"/>
              </a:ext>
            </a:extLst>
          </p:cNvPr>
          <p:cNvSpPr txBox="1"/>
          <p:nvPr/>
        </p:nvSpPr>
        <p:spPr>
          <a:xfrm>
            <a:off x="1165953" y="1491936"/>
            <a:ext cx="15458081" cy="7571303"/>
          </a:xfrm>
          <a:prstGeom prst="rect">
            <a:avLst/>
          </a:prstGeom>
          <a:noFill/>
        </p:spPr>
        <p:txBody>
          <a:bodyPr wrap="square">
            <a:spAutoFit/>
          </a:bodyPr>
          <a:lstStyle/>
          <a:p>
            <a:pPr algn="ctr">
              <a:lnSpc>
                <a:spcPct val="150000"/>
              </a:lnSpc>
            </a:pPr>
            <a:r>
              <a:rPr lang="en-US" sz="4400" b="1" dirty="0">
                <a:solidFill>
                  <a:srgbClr val="FF0000"/>
                </a:solidFill>
              </a:rPr>
              <a:t>Giải:</a:t>
            </a:r>
          </a:p>
          <a:p>
            <a:pPr algn="just">
              <a:lnSpc>
                <a:spcPct val="150000"/>
              </a:lnSpc>
            </a:pPr>
            <a:r>
              <a:rPr lang="en-US" sz="4000" dirty="0"/>
              <a:t>a) Diện tích xung quanh của chiếc khay dạng hình hộp chữ nhật là:</a:t>
            </a:r>
          </a:p>
          <a:p>
            <a:pPr algn="ctr">
              <a:lnSpc>
                <a:spcPct val="150000"/>
              </a:lnSpc>
            </a:pPr>
            <a:r>
              <a:rPr lang="en-US" sz="4000" dirty="0"/>
              <a:t>2.(27 + 20). 10 = 940 (cm</a:t>
            </a:r>
            <a:r>
              <a:rPr lang="en-US" sz="4000" baseline="30000" dirty="0"/>
              <a:t>2</a:t>
            </a:r>
            <a:r>
              <a:rPr lang="en-US" sz="4000" dirty="0"/>
              <a:t>)</a:t>
            </a:r>
          </a:p>
          <a:p>
            <a:pPr algn="just">
              <a:lnSpc>
                <a:spcPct val="150000"/>
              </a:lnSpc>
            </a:pPr>
            <a:r>
              <a:rPr lang="en-US" sz="4000" dirty="0"/>
              <a:t>b) Diện tích nhựa làm chiếc khay trên gồm tổng diện tích các mặt xung quanh và mặt đáy. Diện tích mặt đáy của chiếc khay là:</a:t>
            </a:r>
          </a:p>
          <a:p>
            <a:pPr algn="ctr">
              <a:lnSpc>
                <a:spcPct val="150000"/>
              </a:lnSpc>
            </a:pPr>
            <a:r>
              <a:rPr lang="en-US" sz="4000" dirty="0"/>
              <a:t>27 . 20 = 540 (cm</a:t>
            </a:r>
            <a:r>
              <a:rPr lang="en-US" sz="4000" baseline="30000" dirty="0"/>
              <a:t>2</a:t>
            </a:r>
            <a:r>
              <a:rPr lang="en-US" sz="4000" dirty="0"/>
              <a:t>)</a:t>
            </a:r>
          </a:p>
          <a:p>
            <a:pPr algn="ctr">
              <a:lnSpc>
                <a:spcPct val="150000"/>
              </a:lnSpc>
            </a:pPr>
            <a:r>
              <a:rPr lang="en-US" sz="4000" dirty="0"/>
              <a:t>Diện tích nhựa để làm chiếc khay là:</a:t>
            </a:r>
          </a:p>
          <a:p>
            <a:pPr algn="ctr">
              <a:lnSpc>
                <a:spcPct val="150000"/>
              </a:lnSpc>
            </a:pPr>
            <a:r>
              <a:rPr lang="en-US" sz="4000" dirty="0"/>
              <a:t>940 + 540 = 1 480 (cm</a:t>
            </a:r>
            <a:r>
              <a:rPr lang="en-US" sz="4000" baseline="30000" dirty="0"/>
              <a:t>2</a:t>
            </a:r>
            <a:r>
              <a:rPr lang="en-US" sz="4000" dirty="0"/>
              <a:t>)</a:t>
            </a:r>
          </a:p>
        </p:txBody>
      </p:sp>
    </p:spTree>
    <p:extLst>
      <p:ext uri="{BB962C8B-B14F-4D97-AF65-F5344CB8AC3E}">
        <p14:creationId xmlns:p14="http://schemas.microsoft.com/office/powerpoint/2010/main" val="36845999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randombar(horizont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randombar(horizont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22" dur="500"/>
                                        <p:tgtEl>
                                          <p:spTgt spid="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xEl>
                                              <p:pRg st="4" end="4"/>
                                            </p:txEl>
                                          </p:spTgt>
                                        </p:tgtEl>
                                        <p:attrNameLst>
                                          <p:attrName>style.visibility</p:attrName>
                                        </p:attrNameLst>
                                      </p:cBhvr>
                                      <p:to>
                                        <p:strVal val="visible"/>
                                      </p:to>
                                    </p:set>
                                    <p:animEffect transition="in" filter="randombar(horizontal)">
                                      <p:cBhvr>
                                        <p:cTn id="27" dur="500"/>
                                        <p:tgtEl>
                                          <p:spTgt spid="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xEl>
                                              <p:pRg st="5" end="5"/>
                                            </p:txEl>
                                          </p:spTgt>
                                        </p:tgtEl>
                                        <p:attrNameLst>
                                          <p:attrName>style.visibility</p:attrName>
                                        </p:attrNameLst>
                                      </p:cBhvr>
                                      <p:to>
                                        <p:strVal val="visible"/>
                                      </p:to>
                                    </p:set>
                                    <p:animEffect transition="in" filter="randombar(horizontal)">
                                      <p:cBhvr>
                                        <p:cTn id="32" dur="500"/>
                                        <p:tgtEl>
                                          <p:spTgt spid="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7">
                                            <p:txEl>
                                              <p:pRg st="6" end="6"/>
                                            </p:txEl>
                                          </p:spTgt>
                                        </p:tgtEl>
                                        <p:attrNameLst>
                                          <p:attrName>style.visibility</p:attrName>
                                        </p:attrNameLst>
                                      </p:cBhvr>
                                      <p:to>
                                        <p:strVal val="visible"/>
                                      </p:to>
                                    </p:set>
                                    <p:animEffect transition="in" filter="randombar(horizontal)">
                                      <p:cBhvr>
                                        <p:cTn id="37" dur="500"/>
                                        <p:tgtEl>
                                          <p:spTgt spid="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FAAD3-3B20-19E6-79D3-5456320E952A}"/>
            </a:ext>
          </a:extLst>
        </p:cNvPr>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7F5823E0-30BB-8791-44AA-38D923B0F4A7}"/>
              </a:ext>
            </a:extLst>
          </p:cNvPr>
          <p:cNvSpPr/>
          <p:nvPr/>
        </p:nvSpPr>
        <p:spPr>
          <a:xfrm>
            <a:off x="850521" y="993936"/>
            <a:ext cx="16157196" cy="860031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B6D6D1B6-5CDD-80A4-F21D-9334AB766F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a:extLst>
              <a:ext uri="{FF2B5EF4-FFF2-40B4-BE49-F238E27FC236}">
                <a16:creationId xmlns:a16="http://schemas.microsoft.com/office/drawing/2014/main" id="{AB26D615-3F1B-B813-C8CC-6E08709C0B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a:extLst>
              <a:ext uri="{FF2B5EF4-FFF2-40B4-BE49-F238E27FC236}">
                <a16:creationId xmlns:a16="http://schemas.microsoft.com/office/drawing/2014/main" id="{BF0D25BD-C831-494D-0D85-06247FF58F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56470" r="51775"/>
          <a:stretch>
            <a:fillRect/>
          </a:stretch>
        </p:blipFill>
        <p:spPr>
          <a:xfrm>
            <a:off x="13882834" y="13748"/>
            <a:ext cx="4417625" cy="2668046"/>
          </a:xfrm>
          <a:prstGeom prst="rect">
            <a:avLst/>
          </a:prstGeom>
        </p:spPr>
      </p:pic>
      <p:pic>
        <p:nvPicPr>
          <p:cNvPr id="14" name="Picture 14">
            <a:extLst>
              <a:ext uri="{FF2B5EF4-FFF2-40B4-BE49-F238E27FC236}">
                <a16:creationId xmlns:a16="http://schemas.microsoft.com/office/drawing/2014/main" id="{ADC8D2B9-FEF3-C2FB-F7A1-73C8BD93310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7396" y="301191"/>
            <a:ext cx="1374755" cy="1726291"/>
          </a:xfrm>
          <a:prstGeom prst="rect">
            <a:avLst/>
          </a:prstGeom>
        </p:spPr>
      </p:pic>
      <p:pic>
        <p:nvPicPr>
          <p:cNvPr id="15" name="Picture 15">
            <a:extLst>
              <a:ext uri="{FF2B5EF4-FFF2-40B4-BE49-F238E27FC236}">
                <a16:creationId xmlns:a16="http://schemas.microsoft.com/office/drawing/2014/main" id="{468F3E86-BC1A-71E3-7B42-657E66E776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1141378" y="606348"/>
            <a:ext cx="3028394" cy="544122"/>
          </a:xfrm>
          <a:prstGeom prst="rect">
            <a:avLst/>
          </a:prstGeom>
        </p:spPr>
      </p:pic>
      <p:pic>
        <p:nvPicPr>
          <p:cNvPr id="16" name="Picture 16">
            <a:extLst>
              <a:ext uri="{FF2B5EF4-FFF2-40B4-BE49-F238E27FC236}">
                <a16:creationId xmlns:a16="http://schemas.microsoft.com/office/drawing/2014/main" id="{1FEB2E88-BBE8-8D76-C94B-6119E84759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949616">
            <a:off x="16620312" y="2705747"/>
            <a:ext cx="2230784" cy="1090561"/>
          </a:xfrm>
          <a:prstGeom prst="rect">
            <a:avLst/>
          </a:prstGeom>
        </p:spPr>
      </p:pic>
      <p:sp>
        <p:nvSpPr>
          <p:cNvPr id="37" name="TextBox 36">
            <a:extLst>
              <a:ext uri="{FF2B5EF4-FFF2-40B4-BE49-F238E27FC236}">
                <a16:creationId xmlns:a16="http://schemas.microsoft.com/office/drawing/2014/main" id="{845E6D3A-C540-0567-EB7A-BBCDF85D4D5A}"/>
              </a:ext>
            </a:extLst>
          </p:cNvPr>
          <p:cNvSpPr txBox="1"/>
          <p:nvPr/>
        </p:nvSpPr>
        <p:spPr>
          <a:xfrm>
            <a:off x="1165953" y="1491936"/>
            <a:ext cx="15458081" cy="7571303"/>
          </a:xfrm>
          <a:prstGeom prst="rect">
            <a:avLst/>
          </a:prstGeom>
          <a:noFill/>
        </p:spPr>
        <p:txBody>
          <a:bodyPr wrap="square">
            <a:spAutoFit/>
          </a:bodyPr>
          <a:lstStyle/>
          <a:p>
            <a:pPr algn="ctr">
              <a:lnSpc>
                <a:spcPct val="150000"/>
              </a:lnSpc>
            </a:pPr>
            <a:r>
              <a:rPr lang="en-US" sz="4400" b="1" dirty="0">
                <a:solidFill>
                  <a:srgbClr val="FF0000"/>
                </a:solidFill>
              </a:rPr>
              <a:t>Giải:</a:t>
            </a:r>
          </a:p>
          <a:p>
            <a:pPr algn="just">
              <a:lnSpc>
                <a:spcPct val="150000"/>
              </a:lnSpc>
            </a:pPr>
            <a:r>
              <a:rPr lang="en-US" sz="4000" dirty="0"/>
              <a:t>a) Diện tích xung quanh của chiếc khay dạng hình hộp chữ nhật là:</a:t>
            </a:r>
          </a:p>
          <a:p>
            <a:pPr algn="ctr">
              <a:lnSpc>
                <a:spcPct val="150000"/>
              </a:lnSpc>
            </a:pPr>
            <a:r>
              <a:rPr lang="en-US" sz="4000" dirty="0"/>
              <a:t>2.(27 + 20). 10 = 940 (cm</a:t>
            </a:r>
            <a:r>
              <a:rPr lang="en-US" sz="4000" baseline="30000" dirty="0"/>
              <a:t>2</a:t>
            </a:r>
            <a:r>
              <a:rPr lang="en-US" sz="4000" dirty="0"/>
              <a:t>)</a:t>
            </a:r>
          </a:p>
          <a:p>
            <a:pPr algn="just">
              <a:lnSpc>
                <a:spcPct val="150000"/>
              </a:lnSpc>
            </a:pPr>
            <a:r>
              <a:rPr lang="en-US" sz="4000" dirty="0"/>
              <a:t>b) Diện tích nhựa làm chiếc khay trên gồm tổng diện tích các mặt xung quanh và mặt đáy. Diện tích mặt đáy của chiếc khay là:</a:t>
            </a:r>
          </a:p>
          <a:p>
            <a:pPr algn="ctr">
              <a:lnSpc>
                <a:spcPct val="150000"/>
              </a:lnSpc>
            </a:pPr>
            <a:r>
              <a:rPr lang="en-US" sz="4000" dirty="0"/>
              <a:t>27 . 20 = 540 (cm</a:t>
            </a:r>
            <a:r>
              <a:rPr lang="en-US" sz="4000" baseline="30000" dirty="0"/>
              <a:t>2</a:t>
            </a:r>
            <a:r>
              <a:rPr lang="en-US" sz="4000" dirty="0"/>
              <a:t>)</a:t>
            </a:r>
          </a:p>
          <a:p>
            <a:pPr algn="ctr">
              <a:lnSpc>
                <a:spcPct val="150000"/>
              </a:lnSpc>
            </a:pPr>
            <a:r>
              <a:rPr lang="en-US" sz="4000" dirty="0"/>
              <a:t>Diện tích nhựa để làm chiếc khay là:</a:t>
            </a:r>
          </a:p>
          <a:p>
            <a:pPr algn="ctr">
              <a:lnSpc>
                <a:spcPct val="150000"/>
              </a:lnSpc>
            </a:pPr>
            <a:r>
              <a:rPr lang="en-US" sz="4000" dirty="0"/>
              <a:t>940 + 540 = 1 480 (cm</a:t>
            </a:r>
            <a:r>
              <a:rPr lang="en-US" sz="4000" baseline="30000" dirty="0"/>
              <a:t>2</a:t>
            </a:r>
            <a:r>
              <a:rPr lang="en-US" sz="4000" dirty="0"/>
              <a:t>)</a:t>
            </a:r>
          </a:p>
        </p:txBody>
      </p:sp>
    </p:spTree>
    <p:extLst>
      <p:ext uri="{BB962C8B-B14F-4D97-AF65-F5344CB8AC3E}">
        <p14:creationId xmlns:p14="http://schemas.microsoft.com/office/powerpoint/2010/main" val="20692046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randombar(horizontal)">
                                      <p:cBhvr>
                                        <p:cTn id="12" dur="500"/>
                                        <p:tgtEl>
                                          <p:spTgt spid="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7">
                                            <p:txEl>
                                              <p:pRg st="2" end="2"/>
                                            </p:txEl>
                                          </p:spTgt>
                                        </p:tgtEl>
                                        <p:attrNameLst>
                                          <p:attrName>style.visibility</p:attrName>
                                        </p:attrNameLst>
                                      </p:cBhvr>
                                      <p:to>
                                        <p:strVal val="visible"/>
                                      </p:to>
                                    </p:set>
                                    <p:animEffect transition="in" filter="randombar(horizontal)">
                                      <p:cBhvr>
                                        <p:cTn id="17" dur="500"/>
                                        <p:tgtEl>
                                          <p:spTgt spid="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22" dur="500"/>
                                        <p:tgtEl>
                                          <p:spTgt spid="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
                                            <p:txEl>
                                              <p:pRg st="4" end="4"/>
                                            </p:txEl>
                                          </p:spTgt>
                                        </p:tgtEl>
                                        <p:attrNameLst>
                                          <p:attrName>style.visibility</p:attrName>
                                        </p:attrNameLst>
                                      </p:cBhvr>
                                      <p:to>
                                        <p:strVal val="visible"/>
                                      </p:to>
                                    </p:set>
                                    <p:animEffect transition="in" filter="randombar(horizontal)">
                                      <p:cBhvr>
                                        <p:cTn id="27" dur="500"/>
                                        <p:tgtEl>
                                          <p:spTgt spid="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7">
                                            <p:txEl>
                                              <p:pRg st="5" end="5"/>
                                            </p:txEl>
                                          </p:spTgt>
                                        </p:tgtEl>
                                        <p:attrNameLst>
                                          <p:attrName>style.visibility</p:attrName>
                                        </p:attrNameLst>
                                      </p:cBhvr>
                                      <p:to>
                                        <p:strVal val="visible"/>
                                      </p:to>
                                    </p:set>
                                    <p:animEffect transition="in" filter="randombar(horizontal)">
                                      <p:cBhvr>
                                        <p:cTn id="32" dur="500"/>
                                        <p:tgtEl>
                                          <p:spTgt spid="3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7">
                                            <p:txEl>
                                              <p:pRg st="6" end="6"/>
                                            </p:txEl>
                                          </p:spTgt>
                                        </p:tgtEl>
                                        <p:attrNameLst>
                                          <p:attrName>style.visibility</p:attrName>
                                        </p:attrNameLst>
                                      </p:cBhvr>
                                      <p:to>
                                        <p:strVal val="visible"/>
                                      </p:to>
                                    </p:set>
                                    <p:animEffect transition="in" filter="randombar(horizontal)">
                                      <p:cBhvr>
                                        <p:cTn id="37" dur="500"/>
                                        <p:tgtEl>
                                          <p:spTgt spid="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707" y="1056623"/>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090121" y="1164818"/>
            <a:ext cx="1525566" cy="1695073"/>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579544">
            <a:off x="12647688" y="100534"/>
            <a:ext cx="1339504" cy="1113006"/>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a16="http://schemas.microsoft.com/office/drawing/2014/main" id="{C65A7DDC-921C-4A88-83CA-96240DF538F0}"/>
              </a:ext>
            </a:extLst>
          </p:cNvPr>
          <p:cNvGrpSpPr/>
          <p:nvPr/>
        </p:nvGrpSpPr>
        <p:grpSpPr>
          <a:xfrm>
            <a:off x="1947778" y="922893"/>
            <a:ext cx="14142343" cy="8685774"/>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txBody>
              <a:bodyPr/>
              <a:lstStyle/>
              <a:p>
                <a:endParaRPr lang="en-US"/>
              </a:p>
            </p:txBody>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grpSp>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479695">
            <a:off x="1695031" y="827122"/>
            <a:ext cx="1944378" cy="2382086"/>
          </a:xfrm>
          <a:prstGeom prst="rect">
            <a:avLst/>
          </a:prstGeom>
        </p:spPr>
      </p:pic>
      <p:sp>
        <p:nvSpPr>
          <p:cNvPr id="25" name="TextBox 24">
            <a:extLst>
              <a:ext uri="{FF2B5EF4-FFF2-40B4-BE49-F238E27FC236}">
                <a16:creationId xmlns:a16="http://schemas.microsoft.com/office/drawing/2014/main" id="{FF3AB018-AB97-4CB7-97C1-DBE3EB0AB346}"/>
              </a:ext>
            </a:extLst>
          </p:cNvPr>
          <p:cNvSpPr txBox="1"/>
          <p:nvPr/>
        </p:nvSpPr>
        <p:spPr>
          <a:xfrm>
            <a:off x="3107092" y="1468644"/>
            <a:ext cx="11853956" cy="7571303"/>
          </a:xfrm>
          <a:prstGeom prst="rect">
            <a:avLst/>
          </a:prstGeom>
          <a:noFill/>
        </p:spPr>
        <p:txBody>
          <a:bodyPr wrap="square">
            <a:spAutoFit/>
          </a:bodyPr>
          <a:lstStyle/>
          <a:p>
            <a:pPr algn="ctr">
              <a:lnSpc>
                <a:spcPct val="150000"/>
              </a:lnSpc>
            </a:pPr>
            <a:r>
              <a:rPr lang="en-US" sz="4400" b="1" dirty="0">
                <a:solidFill>
                  <a:srgbClr val="FF0000"/>
                </a:solidFill>
              </a:rPr>
              <a:t>Kết quả:</a:t>
            </a:r>
          </a:p>
          <a:p>
            <a:pPr algn="ctr">
              <a:lnSpc>
                <a:spcPct val="150000"/>
              </a:lnSpc>
            </a:pPr>
            <a:r>
              <a:rPr lang="en-US" sz="4000" dirty="0"/>
              <a:t>Vì hình đã cho là hình hộp chữ nhật nên ta có:</a:t>
            </a:r>
          </a:p>
          <a:p>
            <a:pPr algn="ctr">
              <a:lnSpc>
                <a:spcPct val="150000"/>
              </a:lnSpc>
            </a:pPr>
            <a:r>
              <a:rPr lang="en-US" sz="4000" dirty="0"/>
              <a:t>AB = DC = EF = HG = 38m;</a:t>
            </a:r>
          </a:p>
          <a:p>
            <a:pPr algn="ctr">
              <a:lnSpc>
                <a:spcPct val="150000"/>
              </a:lnSpc>
            </a:pPr>
            <a:r>
              <a:rPr lang="en-US" sz="4000" dirty="0"/>
              <a:t>AE = CG = DH = BF = 26cm;</a:t>
            </a:r>
          </a:p>
          <a:p>
            <a:pPr algn="ctr">
              <a:lnSpc>
                <a:spcPct val="150000"/>
              </a:lnSpc>
            </a:pPr>
            <a:r>
              <a:rPr lang="en-US" sz="4000" dirty="0"/>
              <a:t>AD = BC = HE = GF.</a:t>
            </a:r>
          </a:p>
          <a:p>
            <a:pPr algn="ctr">
              <a:lnSpc>
                <a:spcPct val="150000"/>
              </a:lnSpc>
            </a:pPr>
            <a:r>
              <a:rPr lang="en-US" sz="4000" dirty="0"/>
              <a:t>Độ dài cạnh AD là: 570: 38 = 15 (cm)</a:t>
            </a:r>
          </a:p>
          <a:p>
            <a:pPr algn="ctr">
              <a:lnSpc>
                <a:spcPct val="150000"/>
              </a:lnSpc>
            </a:pPr>
            <a:r>
              <a:rPr lang="en-US" sz="4000" dirty="0"/>
              <a:t>Diện tích mặt bên DAEH là: 26 × 15 = 390 (cm</a:t>
            </a:r>
            <a:r>
              <a:rPr lang="en-US" sz="4000" baseline="30000" dirty="0"/>
              <a:t>2</a:t>
            </a:r>
            <a:r>
              <a:rPr lang="en-US" sz="4000" dirty="0"/>
              <a:t>)</a:t>
            </a:r>
          </a:p>
          <a:p>
            <a:pPr algn="ctr">
              <a:lnSpc>
                <a:spcPct val="150000"/>
              </a:lnSpc>
            </a:pPr>
            <a:r>
              <a:rPr lang="en-US" sz="4000" i="1" dirty="0">
                <a:solidFill>
                  <a:srgbClr val="FF0000"/>
                </a:solidFill>
              </a:rPr>
              <a:t>Đáp số: 390cm</a:t>
            </a:r>
            <a:r>
              <a:rPr lang="en-US" sz="4000" i="1" baseline="30000" dirty="0">
                <a:solidFill>
                  <a:srgbClr val="FF0000"/>
                </a:solidFill>
              </a:rPr>
              <a:t>2</a:t>
            </a:r>
            <a:r>
              <a:rPr lang="en-US" sz="4000" i="1" dirty="0">
                <a:solidFill>
                  <a:srgbClr val="FF0000"/>
                </a:solidFill>
              </a:rPr>
              <a:t>.</a:t>
            </a:r>
          </a:p>
        </p:txBody>
      </p:sp>
    </p:spTree>
    <p:extLst>
      <p:ext uri="{BB962C8B-B14F-4D97-AF65-F5344CB8AC3E}">
        <p14:creationId xmlns:p14="http://schemas.microsoft.com/office/powerpoint/2010/main" val="192143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barn(inVertical)">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barn(inVertical)">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barn(inVertical)">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barn(inVertical)">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xEl>
                                              <p:pRg st="6" end="6"/>
                                            </p:txEl>
                                          </p:spTgt>
                                        </p:tgtEl>
                                        <p:attrNameLst>
                                          <p:attrName>style.visibility</p:attrName>
                                        </p:attrNameLst>
                                      </p:cBhvr>
                                      <p:to>
                                        <p:strVal val="visible"/>
                                      </p:to>
                                    </p:set>
                                    <p:animEffect transition="in" filter="barn(inVertical)">
                                      <p:cBhvr>
                                        <p:cTn id="37" dur="500"/>
                                        <p:tgtEl>
                                          <p:spTgt spid="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xEl>
                                              <p:pRg st="7" end="7"/>
                                            </p:txEl>
                                          </p:spTgt>
                                        </p:tgtEl>
                                        <p:attrNameLst>
                                          <p:attrName>style.visibility</p:attrName>
                                        </p:attrNameLst>
                                      </p:cBhvr>
                                      <p:to>
                                        <p:strVal val="visible"/>
                                      </p:to>
                                    </p:set>
                                    <p:animEffect transition="in" filter="barn(inVertical)">
                                      <p:cBhvr>
                                        <p:cTn id="42" dur="500"/>
                                        <p:tgtEl>
                                          <p:spTgt spid="25">
                                            <p:txEl>
                                              <p:pRg st="7" end="7"/>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randombar(horizontal)">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2935" y="513308"/>
            <a:ext cx="926459" cy="116336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7506" y="4305300"/>
            <a:ext cx="1296768" cy="1869216"/>
          </a:xfrm>
          <a:prstGeom prst="rect">
            <a:avLst/>
          </a:prstGeom>
        </p:spPr>
      </p:pic>
      <p:sp>
        <p:nvSpPr>
          <p:cNvPr id="2" name="Rectangle 1"/>
          <p:cNvSpPr/>
          <p:nvPr/>
        </p:nvSpPr>
        <p:spPr>
          <a:xfrm>
            <a:off x="2086869" y="495300"/>
            <a:ext cx="13991331" cy="769441"/>
          </a:xfrm>
          <a:prstGeom prst="rect">
            <a:avLst/>
          </a:prstGeom>
        </p:spPr>
        <p:txBody>
          <a:bodyPr wrap="none">
            <a:spAutoFit/>
          </a:bodyPr>
          <a:lstStyle/>
          <a:p>
            <a:pPr marL="571500" lvl="0" indent="-571500" algn="ctr">
              <a:buFont typeface="Wingdings" pitchFamily="2" charset="2"/>
              <a:buChar char="v"/>
            </a:pPr>
            <a:r>
              <a:rPr lang="en-US" sz="4400" b="1" dirty="0"/>
              <a:t>Thể tích của hình hộp chữ nhật, hình lập phương</a:t>
            </a:r>
            <a:endParaRPr lang="en-US" sz="4400" dirty="0"/>
          </a:p>
        </p:txBody>
      </p:sp>
      <p:pic>
        <p:nvPicPr>
          <p:cNvPr id="14338" name="Picture 2" descr="C:\Users\ADMINI~1\AppData\Local\Temp\Rar$DIa0.782\Hình 10.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7979" y="1562100"/>
            <a:ext cx="9209110" cy="5595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12321" y="7234178"/>
            <a:ext cx="15940425" cy="2862322"/>
          </a:xfrm>
          <a:prstGeom prst="rect">
            <a:avLst/>
          </a:prstGeom>
        </p:spPr>
        <p:txBody>
          <a:bodyPr wrap="square">
            <a:spAutoFit/>
          </a:bodyPr>
          <a:lstStyle/>
          <a:p>
            <a:pPr algn="just">
              <a:lnSpc>
                <a:spcPct val="150000"/>
              </a:lnSpc>
            </a:pPr>
            <a:r>
              <a:rPr lang="en-US" sz="4000" dirty="0"/>
              <a:t>Ta thấy có 4 lớp hình lập phương, mỗi lớp có  2.5 hình lập phương. Mỗi hình lập phương nhỏ cạnh 1 dm có thể tích là 1 dm</a:t>
            </a:r>
            <a:r>
              <a:rPr lang="en-US" sz="4000" baseline="30000" dirty="0"/>
              <a:t>3</a:t>
            </a:r>
            <a:r>
              <a:rPr lang="en-US" sz="4000" dirty="0"/>
              <a:t> nên thể tích của hình hộp chữ nhật là: 2. 5. 4 = 40 (dm</a:t>
            </a:r>
            <a:r>
              <a:rPr lang="en-US" sz="4000" baseline="30000" dirty="0"/>
              <a:t>3</a:t>
            </a:r>
            <a:r>
              <a:rPr lang="en-US" sz="4000" dirty="0"/>
              <a:t>).</a:t>
            </a:r>
          </a:p>
        </p:txBody>
      </p:sp>
      <p:sp>
        <p:nvSpPr>
          <p:cNvPr id="4" name="TextBox 3">
            <a:extLst>
              <a:ext uri="{FF2B5EF4-FFF2-40B4-BE49-F238E27FC236}">
                <a16:creationId xmlns:a16="http://schemas.microsoft.com/office/drawing/2014/main" id="{BB9F4023-B694-4DB7-4563-0334DED4F4CF}"/>
              </a:ext>
            </a:extLst>
          </p:cNvPr>
          <p:cNvSpPr txBox="1"/>
          <p:nvPr/>
        </p:nvSpPr>
        <p:spPr>
          <a:xfrm>
            <a:off x="11277600" y="3390900"/>
            <a:ext cx="685800" cy="646331"/>
          </a:xfrm>
          <a:prstGeom prst="rect">
            <a:avLst/>
          </a:prstGeom>
          <a:noFill/>
        </p:spPr>
        <p:txBody>
          <a:bodyPr wrap="square" rtlCol="0">
            <a:spAutoFit/>
          </a:bodyPr>
          <a:lstStyle/>
          <a:p>
            <a:r>
              <a:rPr lang="vi-VN" sz="3600" dirty="0">
                <a:solidFill>
                  <a:srgbClr val="FF0000"/>
                </a:solidFill>
              </a:rPr>
              <a:t>4</a:t>
            </a:r>
            <a:endParaRPr lang="en-US" sz="3600" dirty="0">
              <a:solidFill>
                <a:srgbClr val="FF0000"/>
              </a:solidFill>
            </a:endParaRPr>
          </a:p>
        </p:txBody>
      </p:sp>
      <p:sp>
        <p:nvSpPr>
          <p:cNvPr id="6" name="TextBox 5">
            <a:extLst>
              <a:ext uri="{FF2B5EF4-FFF2-40B4-BE49-F238E27FC236}">
                <a16:creationId xmlns:a16="http://schemas.microsoft.com/office/drawing/2014/main" id="{4DB8E81B-7A31-5283-1158-A4A7A9527814}"/>
              </a:ext>
            </a:extLst>
          </p:cNvPr>
          <p:cNvSpPr txBox="1"/>
          <p:nvPr/>
        </p:nvSpPr>
        <p:spPr>
          <a:xfrm>
            <a:off x="7086600" y="6381182"/>
            <a:ext cx="685800" cy="646331"/>
          </a:xfrm>
          <a:prstGeom prst="rect">
            <a:avLst/>
          </a:prstGeom>
          <a:noFill/>
        </p:spPr>
        <p:txBody>
          <a:bodyPr wrap="square" rtlCol="0">
            <a:spAutoFit/>
          </a:bodyPr>
          <a:lstStyle/>
          <a:p>
            <a:r>
              <a:rPr lang="vi-VN" sz="3600" dirty="0">
                <a:solidFill>
                  <a:srgbClr val="FF0000"/>
                </a:solidFill>
              </a:rPr>
              <a:t>5</a:t>
            </a:r>
            <a:endParaRPr lang="en-US" sz="3600" dirty="0">
              <a:solidFill>
                <a:srgbClr val="FF0000"/>
              </a:solidFill>
            </a:endParaRPr>
          </a:p>
        </p:txBody>
      </p:sp>
      <p:sp>
        <p:nvSpPr>
          <p:cNvPr id="7" name="TextBox 6">
            <a:extLst>
              <a:ext uri="{FF2B5EF4-FFF2-40B4-BE49-F238E27FC236}">
                <a16:creationId xmlns:a16="http://schemas.microsoft.com/office/drawing/2014/main" id="{552A16BE-4580-6E73-2712-E598B664E8D4}"/>
              </a:ext>
            </a:extLst>
          </p:cNvPr>
          <p:cNvSpPr txBox="1"/>
          <p:nvPr/>
        </p:nvSpPr>
        <p:spPr>
          <a:xfrm>
            <a:off x="10917640" y="5846661"/>
            <a:ext cx="685800" cy="646331"/>
          </a:xfrm>
          <a:prstGeom prst="rect">
            <a:avLst/>
          </a:prstGeom>
          <a:noFill/>
        </p:spPr>
        <p:txBody>
          <a:bodyPr wrap="square" rtlCol="0">
            <a:spAutoFit/>
          </a:bodyPr>
          <a:lstStyle/>
          <a:p>
            <a:r>
              <a:rPr lang="vi-VN" sz="3600" dirty="0">
                <a:solidFill>
                  <a:srgbClr val="FF0000"/>
                </a:solidFill>
              </a:rPr>
              <a:t>2</a:t>
            </a:r>
            <a:endParaRPr lang="en-US" sz="3600" dirty="0">
              <a:solidFill>
                <a:srgbClr val="FF0000"/>
              </a:solidFill>
            </a:endParaRPr>
          </a:p>
        </p:txBody>
      </p:sp>
    </p:spTree>
    <p:extLst>
      <p:ext uri="{BB962C8B-B14F-4D97-AF65-F5344CB8AC3E}">
        <p14:creationId xmlns:p14="http://schemas.microsoft.com/office/powerpoint/2010/main" val="21688059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9544">
            <a:off x="13916053" y="189972"/>
            <a:ext cx="1339504" cy="1113006"/>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19517" y="8323691"/>
            <a:ext cx="1296768" cy="1869216"/>
          </a:xfrm>
          <a:prstGeom prst="rect">
            <a:avLst/>
          </a:prstGeom>
        </p:spPr>
      </p:pic>
      <p:pic>
        <p:nvPicPr>
          <p:cNvPr id="10242" name="Picture 2" descr="C:\Users\ADMINI~1\AppData\Local\Temp\Rar$DIa0.738\Kết luận 1 - Hình 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620860"/>
            <a:ext cx="6405946" cy="417553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DMINI~1\AppData\Local\Temp\Rar$DIa0.519\Kết luận 1 - Hình 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5854" y="746475"/>
            <a:ext cx="4591047" cy="41499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33345" y="7886700"/>
            <a:ext cx="6566102" cy="1938992"/>
          </a:xfrm>
          <a:prstGeom prst="rect">
            <a:avLst/>
          </a:prstGeom>
          <a:solidFill>
            <a:schemeClr val="accent2">
              <a:lumMod val="40000"/>
              <a:lumOff val="60000"/>
            </a:schemeClr>
          </a:solidFill>
        </p:spPr>
        <p:txBody>
          <a:bodyPr wrap="square">
            <a:spAutoFit/>
          </a:bodyPr>
          <a:lstStyle/>
          <a:p>
            <a:pPr algn="ctr">
              <a:lnSpc>
                <a:spcPct val="150000"/>
              </a:lnSpc>
            </a:pPr>
            <a:r>
              <a:rPr lang="en-US" sz="4000" dirty="0"/>
              <a:t>Thể tích hình hộp chữ nhật: </a:t>
            </a:r>
          </a:p>
          <a:p>
            <a:pPr algn="ctr">
              <a:lnSpc>
                <a:spcPct val="150000"/>
              </a:lnSpc>
            </a:pPr>
            <a:r>
              <a:rPr lang="en-US" sz="4000" b="1" dirty="0"/>
              <a:t>V = abc</a:t>
            </a:r>
          </a:p>
        </p:txBody>
      </p:sp>
      <p:sp>
        <p:nvSpPr>
          <p:cNvPr id="8" name="Rectangle 7"/>
          <p:cNvSpPr/>
          <p:nvPr/>
        </p:nvSpPr>
        <p:spPr>
          <a:xfrm>
            <a:off x="9829800" y="7319308"/>
            <a:ext cx="7108752" cy="1938992"/>
          </a:xfrm>
          <a:prstGeom prst="rect">
            <a:avLst/>
          </a:prstGeom>
          <a:solidFill>
            <a:schemeClr val="accent5">
              <a:lumMod val="40000"/>
              <a:lumOff val="60000"/>
            </a:schemeClr>
          </a:solidFill>
        </p:spPr>
        <p:txBody>
          <a:bodyPr wrap="square">
            <a:spAutoFit/>
          </a:bodyPr>
          <a:lstStyle/>
          <a:p>
            <a:pPr algn="ctr">
              <a:lnSpc>
                <a:spcPct val="150000"/>
              </a:lnSpc>
            </a:pPr>
            <a:r>
              <a:rPr lang="en-US" sz="4000" dirty="0"/>
              <a:t>Thể tích của hình lập phương:</a:t>
            </a:r>
          </a:p>
          <a:p>
            <a:pPr algn="ctr">
              <a:lnSpc>
                <a:spcPct val="150000"/>
              </a:lnSpc>
            </a:pPr>
            <a:r>
              <a:rPr lang="en-US" sz="4000" b="1" dirty="0"/>
              <a:t>V = a</a:t>
            </a:r>
            <a:r>
              <a:rPr lang="en-US" sz="4000" b="1" baseline="30000" dirty="0"/>
              <a:t>3</a:t>
            </a:r>
            <a:r>
              <a:rPr lang="en-US" sz="4000" b="1" dirty="0"/>
              <a:t> </a:t>
            </a:r>
          </a:p>
        </p:txBody>
      </p:sp>
    </p:spTree>
    <p:extLst>
      <p:ext uri="{BB962C8B-B14F-4D97-AF65-F5344CB8AC3E}">
        <p14:creationId xmlns:p14="http://schemas.microsoft.com/office/powerpoint/2010/main" val="9229725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 calcmode="lin" valueType="num">
                                      <p:cBhvr additive="base">
                                        <p:cTn id="11" dur="500" fill="hold"/>
                                        <p:tgtEl>
                                          <p:spTgt spid="2">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Effect transition="in" filter="wipe(down)">
                                      <p:cBhvr>
                                        <p:cTn id="29" dur="500"/>
                                        <p:tgtEl>
                                          <p:spTgt spid="1024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bg/>
                                          </p:spTgt>
                                        </p:tgtEl>
                                        <p:attrNameLst>
                                          <p:attrName>style.visibility</p:attrName>
                                        </p:attrNameLst>
                                      </p:cBhvr>
                                      <p:to>
                                        <p:strVal val="visible"/>
                                      </p:to>
                                    </p:set>
                                    <p:animEffect transition="in" filter="wipe(down)">
                                      <p:cBhvr>
                                        <p:cTn id="32" dur="500"/>
                                        <p:tgtEl>
                                          <p:spTgt spid="8">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down)">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wipe(down)">
                                      <p:cBhvr>
                                        <p:cTn id="4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1\AppData\Local\Temp\Rar$DIa0.738\Kết luận 1 - Hình 1.jpg">
            <a:extLst>
              <a:ext uri="{FF2B5EF4-FFF2-40B4-BE49-F238E27FC236}">
                <a16:creationId xmlns:a16="http://schemas.microsoft.com/office/drawing/2014/main" id="{4A6D332E-8BC8-948E-487F-92E9B4F9D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537" y="0"/>
            <a:ext cx="5845154" cy="3809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I~1\AppData\Local\Temp\Rar$DIa0.519\Kết luận 1 - Hình 2.jpg">
            <a:extLst>
              <a:ext uri="{FF2B5EF4-FFF2-40B4-BE49-F238E27FC236}">
                <a16:creationId xmlns:a16="http://schemas.microsoft.com/office/drawing/2014/main" id="{3B60C6FF-719A-C86D-2977-FC0BE0EAC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6899" y="419100"/>
            <a:ext cx="4289246" cy="38771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806F63D-CE2B-9FA6-0760-63414683E90D}"/>
              </a:ext>
            </a:extLst>
          </p:cNvPr>
          <p:cNvSpPr/>
          <p:nvPr/>
        </p:nvSpPr>
        <p:spPr>
          <a:xfrm>
            <a:off x="990600" y="4343400"/>
            <a:ext cx="7010399" cy="2615460"/>
          </a:xfrm>
          <a:prstGeom prst="rect">
            <a:avLst/>
          </a:prstGeom>
          <a:solidFill>
            <a:schemeClr val="accent2">
              <a:lumMod val="40000"/>
              <a:lumOff val="60000"/>
            </a:schemeClr>
          </a:solidFill>
        </p:spPr>
        <p:txBody>
          <a:bodyPr wrap="square">
            <a:spAutoFit/>
          </a:bodyPr>
          <a:lstStyle/>
          <a:p>
            <a:pPr algn="ctr">
              <a:lnSpc>
                <a:spcPct val="150000"/>
              </a:lnSpc>
            </a:pPr>
            <a:r>
              <a:rPr lang="en-US" sz="3800" b="1" dirty="0">
                <a:solidFill>
                  <a:srgbClr val="FF0000"/>
                </a:solidFill>
              </a:rPr>
              <a:t>Diện tích </a:t>
            </a:r>
            <a:r>
              <a:rPr lang="en-US" sz="3800" b="1" dirty="0" err="1">
                <a:solidFill>
                  <a:srgbClr val="FF0000"/>
                </a:solidFill>
              </a:rPr>
              <a:t>xung</a:t>
            </a:r>
            <a:r>
              <a:rPr lang="en-US" sz="3800" b="1" dirty="0">
                <a:solidFill>
                  <a:srgbClr val="FF0000"/>
                </a:solidFill>
              </a:rPr>
              <a:t> </a:t>
            </a:r>
            <a:r>
              <a:rPr lang="en-US" sz="3800" b="1" dirty="0" err="1">
                <a:solidFill>
                  <a:srgbClr val="FF0000"/>
                </a:solidFill>
              </a:rPr>
              <a:t>quanh</a:t>
            </a:r>
            <a:endParaRPr lang="vi-VN" sz="3800" b="1" dirty="0">
              <a:solidFill>
                <a:srgbClr val="FF0000"/>
              </a:solidFill>
            </a:endParaRPr>
          </a:p>
          <a:p>
            <a:pPr algn="ctr">
              <a:lnSpc>
                <a:spcPct val="150000"/>
              </a:lnSpc>
            </a:pPr>
            <a:r>
              <a:rPr lang="vi-VN" sz="3800" b="1" dirty="0"/>
              <a:t>- </a:t>
            </a:r>
            <a:r>
              <a:rPr lang="en-US" sz="3800" b="1" dirty="0" err="1"/>
              <a:t>S</a:t>
            </a:r>
            <a:r>
              <a:rPr lang="en-US" sz="3800" b="1" baseline="-25000" dirty="0" err="1"/>
              <a:t>xq</a:t>
            </a:r>
            <a:r>
              <a:rPr lang="en-US" sz="3800" b="1" dirty="0"/>
              <a:t> = </a:t>
            </a:r>
            <a:r>
              <a:rPr lang="vi-VN" sz="3800" b="1" dirty="0"/>
              <a:t>Chu vi đáy x chiều cao</a:t>
            </a:r>
            <a:endParaRPr lang="en-US" sz="3800" b="1" dirty="0"/>
          </a:p>
          <a:p>
            <a:pPr>
              <a:lnSpc>
                <a:spcPct val="150000"/>
              </a:lnSpc>
            </a:pPr>
            <a:r>
              <a:rPr lang="vi-VN" sz="3800" b="1" dirty="0"/>
              <a:t>- </a:t>
            </a:r>
            <a:r>
              <a:rPr lang="en-US" sz="3800" b="1" dirty="0" err="1"/>
              <a:t>S</a:t>
            </a:r>
            <a:r>
              <a:rPr lang="en-US" sz="3800" b="1" baseline="-25000" dirty="0" err="1"/>
              <a:t>xq</a:t>
            </a:r>
            <a:r>
              <a:rPr lang="en-US" sz="3800" b="1" dirty="0"/>
              <a:t> = 2.(</a:t>
            </a:r>
            <a:r>
              <a:rPr lang="en-US" sz="3800" b="1" dirty="0" err="1"/>
              <a:t>a+b</a:t>
            </a:r>
            <a:r>
              <a:rPr lang="en-US" sz="3800" b="1" dirty="0"/>
              <a:t>).c</a:t>
            </a:r>
          </a:p>
        </p:txBody>
      </p:sp>
      <p:sp>
        <p:nvSpPr>
          <p:cNvPr id="5" name="Rectangle 4">
            <a:extLst>
              <a:ext uri="{FF2B5EF4-FFF2-40B4-BE49-F238E27FC236}">
                <a16:creationId xmlns:a16="http://schemas.microsoft.com/office/drawing/2014/main" id="{3688FFAD-EB05-F6E7-383B-7F29A3816A73}"/>
              </a:ext>
            </a:extLst>
          </p:cNvPr>
          <p:cNvSpPr/>
          <p:nvPr/>
        </p:nvSpPr>
        <p:spPr>
          <a:xfrm>
            <a:off x="9829800" y="4400877"/>
            <a:ext cx="7315199" cy="2615460"/>
          </a:xfrm>
          <a:prstGeom prst="rect">
            <a:avLst/>
          </a:prstGeom>
          <a:solidFill>
            <a:schemeClr val="accent5">
              <a:lumMod val="40000"/>
              <a:lumOff val="60000"/>
            </a:schemeClr>
          </a:solidFill>
        </p:spPr>
        <p:txBody>
          <a:bodyPr wrap="square">
            <a:spAutoFit/>
          </a:bodyPr>
          <a:lstStyle/>
          <a:p>
            <a:pPr algn="ctr">
              <a:lnSpc>
                <a:spcPct val="150000"/>
              </a:lnSpc>
            </a:pPr>
            <a:r>
              <a:rPr lang="en-US" sz="3800" b="1" dirty="0">
                <a:solidFill>
                  <a:srgbClr val="FF0000"/>
                </a:solidFill>
              </a:rPr>
              <a:t>Diện tích xung quanh của hình lập phương:</a:t>
            </a:r>
          </a:p>
          <a:p>
            <a:pPr algn="ctr">
              <a:lnSpc>
                <a:spcPct val="150000"/>
              </a:lnSpc>
            </a:pPr>
            <a:r>
              <a:rPr lang="en-US" sz="3800" b="1" dirty="0"/>
              <a:t>S</a:t>
            </a:r>
            <a:r>
              <a:rPr lang="en-US" sz="3800" b="1" baseline="-25000" dirty="0"/>
              <a:t>xq</a:t>
            </a:r>
            <a:r>
              <a:rPr lang="en-US" sz="3800" b="1" dirty="0"/>
              <a:t> = 4a</a:t>
            </a:r>
            <a:r>
              <a:rPr lang="en-US" sz="3800" b="1" baseline="30000" dirty="0"/>
              <a:t>2</a:t>
            </a:r>
            <a:endParaRPr lang="en-US" sz="3800" b="1" dirty="0"/>
          </a:p>
        </p:txBody>
      </p:sp>
      <p:pic>
        <p:nvPicPr>
          <p:cNvPr id="6" name="Picture 20">
            <a:extLst>
              <a:ext uri="{FF2B5EF4-FFF2-40B4-BE49-F238E27FC236}">
                <a16:creationId xmlns:a16="http://schemas.microsoft.com/office/drawing/2014/main" id="{A4161C4B-E482-6716-F11F-083906C030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19517" y="8323691"/>
            <a:ext cx="1296768" cy="1869216"/>
          </a:xfrm>
          <a:prstGeom prst="rect">
            <a:avLst/>
          </a:prstGeom>
        </p:spPr>
      </p:pic>
      <p:sp>
        <p:nvSpPr>
          <p:cNvPr id="7" name="Rectangle 6">
            <a:extLst>
              <a:ext uri="{FF2B5EF4-FFF2-40B4-BE49-F238E27FC236}">
                <a16:creationId xmlns:a16="http://schemas.microsoft.com/office/drawing/2014/main" id="{BDEE36FA-0B6E-DA68-886E-1482F27E8215}"/>
              </a:ext>
            </a:extLst>
          </p:cNvPr>
          <p:cNvSpPr/>
          <p:nvPr/>
        </p:nvSpPr>
        <p:spPr>
          <a:xfrm>
            <a:off x="906768" y="7321271"/>
            <a:ext cx="7551433" cy="2748253"/>
          </a:xfrm>
          <a:prstGeom prst="rect">
            <a:avLst/>
          </a:prstGeom>
          <a:solidFill>
            <a:schemeClr val="accent2">
              <a:lumMod val="40000"/>
              <a:lumOff val="60000"/>
            </a:schemeClr>
          </a:solidFill>
        </p:spPr>
        <p:txBody>
          <a:bodyPr wrap="square">
            <a:spAutoFit/>
          </a:bodyPr>
          <a:lstStyle/>
          <a:p>
            <a:pPr algn="ctr">
              <a:lnSpc>
                <a:spcPct val="150000"/>
              </a:lnSpc>
            </a:pPr>
            <a:r>
              <a:rPr lang="en-US" sz="4000" b="1" dirty="0">
                <a:solidFill>
                  <a:srgbClr val="FF0000"/>
                </a:solidFill>
              </a:rPr>
              <a:t>Thể tích hình hộp chữ </a:t>
            </a:r>
            <a:r>
              <a:rPr lang="en-US" sz="4000" b="1" dirty="0" err="1">
                <a:solidFill>
                  <a:srgbClr val="FF0000"/>
                </a:solidFill>
              </a:rPr>
              <a:t>nhật</a:t>
            </a:r>
            <a:r>
              <a:rPr lang="en-US" sz="4000" b="1" dirty="0">
                <a:solidFill>
                  <a:srgbClr val="FF0000"/>
                </a:solidFill>
              </a:rPr>
              <a:t>:</a:t>
            </a:r>
            <a:endParaRPr lang="vi-VN" sz="4000" b="1" dirty="0">
              <a:solidFill>
                <a:srgbClr val="FF0000"/>
              </a:solidFill>
            </a:endParaRPr>
          </a:p>
          <a:p>
            <a:pPr algn="ctr">
              <a:lnSpc>
                <a:spcPct val="150000"/>
              </a:lnSpc>
            </a:pPr>
            <a:r>
              <a:rPr lang="vi-VN" sz="4000" b="1" dirty="0"/>
              <a:t>- V = Diện tích đáy x chiều cao</a:t>
            </a:r>
            <a:r>
              <a:rPr lang="en-US" sz="4000" b="1" dirty="0"/>
              <a:t> </a:t>
            </a:r>
          </a:p>
          <a:p>
            <a:pPr>
              <a:lnSpc>
                <a:spcPct val="150000"/>
              </a:lnSpc>
            </a:pPr>
            <a:r>
              <a:rPr lang="vi-VN" sz="4000" b="1" dirty="0"/>
              <a:t>- </a:t>
            </a:r>
            <a:r>
              <a:rPr lang="en-US" sz="4000" b="1" dirty="0"/>
              <a:t>V = a</a:t>
            </a:r>
            <a:r>
              <a:rPr lang="vi-VN" sz="4000" b="1" dirty="0"/>
              <a:t>.</a:t>
            </a:r>
            <a:r>
              <a:rPr lang="en-US" sz="4000" b="1" dirty="0"/>
              <a:t>b</a:t>
            </a:r>
            <a:r>
              <a:rPr lang="vi-VN" sz="4000" b="1" dirty="0"/>
              <a:t>.</a:t>
            </a:r>
            <a:r>
              <a:rPr lang="en-US" sz="4000" b="1" dirty="0"/>
              <a:t>c</a:t>
            </a:r>
          </a:p>
        </p:txBody>
      </p:sp>
      <p:sp>
        <p:nvSpPr>
          <p:cNvPr id="8" name="Rectangle 7">
            <a:extLst>
              <a:ext uri="{FF2B5EF4-FFF2-40B4-BE49-F238E27FC236}">
                <a16:creationId xmlns:a16="http://schemas.microsoft.com/office/drawing/2014/main" id="{A668417A-8CA5-0483-D308-A2A9FAF79AEC}"/>
              </a:ext>
            </a:extLst>
          </p:cNvPr>
          <p:cNvSpPr/>
          <p:nvPr/>
        </p:nvSpPr>
        <p:spPr>
          <a:xfrm>
            <a:off x="9829800" y="7319308"/>
            <a:ext cx="7696200" cy="1824923"/>
          </a:xfrm>
          <a:prstGeom prst="rect">
            <a:avLst/>
          </a:prstGeom>
          <a:solidFill>
            <a:schemeClr val="accent5">
              <a:lumMod val="40000"/>
              <a:lumOff val="60000"/>
            </a:schemeClr>
          </a:solidFill>
        </p:spPr>
        <p:txBody>
          <a:bodyPr wrap="square">
            <a:spAutoFit/>
          </a:bodyPr>
          <a:lstStyle/>
          <a:p>
            <a:pPr>
              <a:lnSpc>
                <a:spcPct val="150000"/>
              </a:lnSpc>
            </a:pPr>
            <a:r>
              <a:rPr lang="en-US" sz="4000" b="1" dirty="0">
                <a:solidFill>
                  <a:srgbClr val="FF0000"/>
                </a:solidFill>
              </a:rPr>
              <a:t>Thể tích của hình lập phương:</a:t>
            </a:r>
          </a:p>
          <a:p>
            <a:pPr>
              <a:lnSpc>
                <a:spcPct val="150000"/>
              </a:lnSpc>
            </a:pPr>
            <a:r>
              <a:rPr lang="vi-VN" sz="4000" b="1" dirty="0"/>
              <a:t>                   </a:t>
            </a:r>
            <a:r>
              <a:rPr lang="en-US" sz="4000" b="1" dirty="0"/>
              <a:t>V = a</a:t>
            </a:r>
            <a:r>
              <a:rPr lang="en-US" sz="4000" b="1" baseline="30000" dirty="0"/>
              <a:t>3</a:t>
            </a:r>
            <a:r>
              <a:rPr lang="en-US" sz="4000" b="1" dirty="0"/>
              <a:t> </a:t>
            </a:r>
          </a:p>
        </p:txBody>
      </p:sp>
    </p:spTree>
    <p:extLst>
      <p:ext uri="{BB962C8B-B14F-4D97-AF65-F5344CB8AC3E}">
        <p14:creationId xmlns:p14="http://schemas.microsoft.com/office/powerpoint/2010/main" val="27175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65" t="12429" r="13075" b="104"/>
          <a:stretch>
            <a:fillRect/>
          </a:stretch>
        </p:blipFill>
        <p:spPr>
          <a:xfrm>
            <a:off x="15024990" y="1"/>
            <a:ext cx="3263010" cy="3086100"/>
          </a:xfrm>
          <a:prstGeom prst="rect">
            <a:avLst/>
          </a:prstGeom>
        </p:spPr>
      </p:pic>
      <p:sp>
        <p:nvSpPr>
          <p:cNvPr id="13" name="TextBox 12">
            <a:extLst>
              <a:ext uri="{FF2B5EF4-FFF2-40B4-BE49-F238E27FC236}">
                <a16:creationId xmlns:a16="http://schemas.microsoft.com/office/drawing/2014/main" id="{465BCE7B-A09B-4BEF-B9A3-F068909D7632}"/>
              </a:ext>
            </a:extLst>
          </p:cNvPr>
          <p:cNvSpPr txBox="1"/>
          <p:nvPr/>
        </p:nvSpPr>
        <p:spPr>
          <a:xfrm>
            <a:off x="552080" y="1638300"/>
            <a:ext cx="17050120" cy="2862322"/>
          </a:xfrm>
          <a:prstGeom prst="rect">
            <a:avLst/>
          </a:prstGeom>
          <a:noFill/>
        </p:spPr>
        <p:txBody>
          <a:bodyPr wrap="square">
            <a:spAutoFit/>
          </a:bodyPr>
          <a:lstStyle/>
          <a:p>
            <a:pPr algn="ctr">
              <a:lnSpc>
                <a:spcPct val="150000"/>
              </a:lnSpc>
            </a:pPr>
            <a:r>
              <a:rPr lang="en-US" sz="4000" dirty="0"/>
              <a:t>Bác Tú thuê thợ sơn xung quanh bốn mặt ngoài của thành bể nước có dạng hình hộp chữ nhật có chiều dài 3 m, chiều rộng 2 m, chiều cao 1,5 m với giá 20,000đồng /m</a:t>
            </a:r>
            <a:r>
              <a:rPr lang="en-US" sz="4000" baseline="30000" dirty="0"/>
              <a:t>2 </a:t>
            </a:r>
            <a:r>
              <a:rPr lang="en-US" sz="4000" dirty="0"/>
              <a:t>.Hỏi bác Tú phải chi trả chi phí là bao nhiêu?</a:t>
            </a:r>
          </a:p>
        </p:txBody>
      </p:sp>
      <p:sp>
        <p:nvSpPr>
          <p:cNvPr id="15" name="TextBox 14">
            <a:extLst>
              <a:ext uri="{FF2B5EF4-FFF2-40B4-BE49-F238E27FC236}">
                <a16:creationId xmlns:a16="http://schemas.microsoft.com/office/drawing/2014/main"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C:\Users\ADMINI~1\AppData\Local\Temp\Rar$DIa0.062\Luyện tập 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06042" y="4553985"/>
            <a:ext cx="7496158" cy="51615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4600" y="4686300"/>
            <a:ext cx="7162800" cy="4247317"/>
          </a:xfrm>
          <a:prstGeom prst="rect">
            <a:avLst/>
          </a:prstGeom>
          <a:solidFill>
            <a:schemeClr val="accent2">
              <a:lumMod val="40000"/>
              <a:lumOff val="60000"/>
            </a:schemeClr>
          </a:solidFill>
        </p:spPr>
        <p:txBody>
          <a:bodyPr wrap="square">
            <a:spAutoFit/>
          </a:bodyPr>
          <a:lstStyle/>
          <a:p>
            <a:pPr algn="ctr">
              <a:lnSpc>
                <a:spcPct val="150000"/>
              </a:lnSpc>
            </a:pPr>
            <a:r>
              <a:rPr lang="en-US" sz="3600" b="1" dirty="0">
                <a:solidFill>
                  <a:srgbClr val="FF0000"/>
                </a:solidFill>
              </a:rPr>
              <a:t>Kết quả:</a:t>
            </a:r>
          </a:p>
          <a:p>
            <a:pPr algn="ctr">
              <a:lnSpc>
                <a:spcPct val="150000"/>
              </a:lnSpc>
            </a:pPr>
            <a:r>
              <a:rPr lang="en-US" sz="3600" dirty="0"/>
              <a:t>Diện tích xung quanh thành bể là:</a:t>
            </a:r>
          </a:p>
          <a:p>
            <a:pPr algn="ctr">
              <a:lnSpc>
                <a:spcPct val="150000"/>
              </a:lnSpc>
            </a:pPr>
            <a:r>
              <a:rPr lang="en-US" sz="3600" dirty="0"/>
              <a:t>S = 2.(3 + 2).1,5 = 15 (m</a:t>
            </a:r>
            <a:r>
              <a:rPr lang="en-US" sz="3600" baseline="30000" dirty="0"/>
              <a:t>2</a:t>
            </a:r>
            <a:r>
              <a:rPr lang="en-US" sz="3600" dirty="0"/>
              <a:t>)</a:t>
            </a:r>
          </a:p>
          <a:p>
            <a:pPr algn="ctr">
              <a:lnSpc>
                <a:spcPct val="150000"/>
              </a:lnSpc>
            </a:pPr>
            <a:r>
              <a:rPr lang="en-US" sz="3600" dirty="0"/>
              <a:t>Chi phí bác Tú phải trả là :</a:t>
            </a:r>
          </a:p>
          <a:p>
            <a:pPr algn="ctr">
              <a:lnSpc>
                <a:spcPct val="150000"/>
              </a:lnSpc>
            </a:pPr>
            <a:r>
              <a:rPr lang="en-US" sz="3600" dirty="0"/>
              <a:t>15. 20000 = 300000 (đồng).</a:t>
            </a:r>
          </a:p>
        </p:txBody>
      </p:sp>
    </p:spTree>
    <p:extLst>
      <p:ext uri="{BB962C8B-B14F-4D97-AF65-F5344CB8AC3E}">
        <p14:creationId xmlns:p14="http://schemas.microsoft.com/office/powerpoint/2010/main" val="25393288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animEffect transition="in" filter="randombar(horizontal)">
                                      <p:cBhvr>
                                        <p:cTn id="23" dur="500"/>
                                        <p:tgtEl>
                                          <p:spTgt spid="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3" dur="500"/>
                                        <p:tgtEl>
                                          <p:spTgt spid="4">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3" dur="500"/>
                                        <p:tgtEl>
                                          <p:spTgt spid="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4"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4" name="Picture 4"/>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36335" t="26311"/>
          <a:stretch/>
        </p:blipFill>
        <p:spPr>
          <a:xfrm rot="7727625">
            <a:off x="3229291" y="435129"/>
            <a:ext cx="1191487" cy="127191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56470" r="51775"/>
          <a:stretch>
            <a:fillRect/>
          </a:stretch>
        </p:blipFill>
        <p:spPr>
          <a:xfrm>
            <a:off x="13882834" y="13748"/>
            <a:ext cx="4417625" cy="2668046"/>
          </a:xfrm>
          <a:prstGeom prst="rect">
            <a:avLst/>
          </a:prstGeom>
        </p:spPr>
      </p:pic>
      <p:sp>
        <p:nvSpPr>
          <p:cNvPr id="7" name="AutoShape 7"/>
          <p:cNvSpPr/>
          <p:nvPr/>
        </p:nvSpPr>
        <p:spPr>
          <a:xfrm>
            <a:off x="-76200" y="6041442"/>
            <a:ext cx="18221922" cy="0"/>
          </a:xfrm>
          <a:prstGeom prst="line">
            <a:avLst/>
          </a:prstGeom>
          <a:ln w="47625" cap="flat">
            <a:solidFill>
              <a:srgbClr val="60699E"/>
            </a:solidFill>
            <a:prstDash val="solid"/>
            <a:headEnd type="none" w="sm" len="sm"/>
            <a:tailEnd type="none" w="sm" len="sm"/>
          </a:ln>
        </p:spPr>
        <p:txBody>
          <a:bodyPr/>
          <a:lstStyle/>
          <a:p>
            <a:endParaRPr lang="en-US"/>
          </a:p>
        </p:txBody>
      </p:sp>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3628" y="766090"/>
            <a:ext cx="926459" cy="1163362"/>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2727168" y="8691996"/>
            <a:ext cx="3028394" cy="544122"/>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650384">
            <a:off x="15732854" y="7254841"/>
            <a:ext cx="1080159" cy="897514"/>
          </a:xfrm>
          <a:prstGeom prst="rect">
            <a:avLst/>
          </a:prstGeom>
        </p:spPr>
      </p:pic>
      <p:sp>
        <p:nvSpPr>
          <p:cNvPr id="17" name="TextBox 16">
            <a:extLst>
              <a:ext uri="{FF2B5EF4-FFF2-40B4-BE49-F238E27FC236}">
                <a16:creationId xmlns:a16="http://schemas.microsoft.com/office/drawing/2014/main" id="{9C42A729-A4B2-4C7F-B46C-97B090BE09FA}"/>
              </a:ext>
            </a:extLst>
          </p:cNvPr>
          <p:cNvSpPr txBox="1"/>
          <p:nvPr/>
        </p:nvSpPr>
        <p:spPr>
          <a:xfrm>
            <a:off x="4241365" y="451452"/>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NỘI DUNG BÀI HỌC</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2E9F0E5A-1378-47C1-B8C8-1366A87136F8}"/>
              </a:ext>
            </a:extLst>
          </p:cNvPr>
          <p:cNvGrpSpPr/>
          <p:nvPr/>
        </p:nvGrpSpPr>
        <p:grpSpPr>
          <a:xfrm>
            <a:off x="3621240" y="4862135"/>
            <a:ext cx="2166825" cy="2156205"/>
            <a:chOff x="2355988" y="4438219"/>
            <a:chExt cx="2889216" cy="2778455"/>
          </a:xfrm>
        </p:grpSpPr>
        <p:grpSp>
          <p:nvGrpSpPr>
            <p:cNvPr id="27" name="Google Shape;3164;p59">
              <a:extLst>
                <a:ext uri="{FF2B5EF4-FFF2-40B4-BE49-F238E27FC236}">
                  <a16:creationId xmlns:a16="http://schemas.microsoft.com/office/drawing/2014/main" id="{2A329EE0-B781-4283-8F0E-12CC3FC03421}"/>
                </a:ext>
              </a:extLst>
            </p:cNvPr>
            <p:cNvGrpSpPr/>
            <p:nvPr/>
          </p:nvGrpSpPr>
          <p:grpSpPr>
            <a:xfrm>
              <a:off x="2355988" y="4438219"/>
              <a:ext cx="2889216" cy="2778455"/>
              <a:chOff x="5472222" y="4596114"/>
              <a:chExt cx="651699" cy="651509"/>
            </a:xfrm>
          </p:grpSpPr>
          <p:sp>
            <p:nvSpPr>
              <p:cNvPr id="29" name="Google Shape;3165;p59">
                <a:extLst>
                  <a:ext uri="{FF2B5EF4-FFF2-40B4-BE49-F238E27FC236}">
                    <a16:creationId xmlns:a16="http://schemas.microsoft.com/office/drawing/2014/main" id="{3087882F-3CBF-4397-A521-22BFAD27B509}"/>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30" name="Google Shape;3166;p59">
                <a:extLst>
                  <a:ext uri="{FF2B5EF4-FFF2-40B4-BE49-F238E27FC236}">
                    <a16:creationId xmlns:a16="http://schemas.microsoft.com/office/drawing/2014/main" id="{65275B37-D081-4CD4-8432-961F7909F8EA}"/>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28" name="Google Shape;3180;p59">
              <a:extLst>
                <a:ext uri="{FF2B5EF4-FFF2-40B4-BE49-F238E27FC236}">
                  <a16:creationId xmlns:a16="http://schemas.microsoft.com/office/drawing/2014/main" id="{153F9EF2-9D68-4056-947F-00C934BCC480}"/>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FFBB98"/>
                  </a:solidFill>
                  <a:ea typeface="Overpass Black"/>
                  <a:cs typeface="Overpass Black"/>
                  <a:sym typeface="Overpass Black"/>
                </a:rPr>
                <a:t>1</a:t>
              </a:r>
              <a:endParaRPr sz="10000" b="1" kern="0" dirty="0">
                <a:solidFill>
                  <a:srgbClr val="FFBB98"/>
                </a:solidFill>
                <a:latin typeface="Arial"/>
                <a:ea typeface="Overpass Black"/>
                <a:cs typeface="Overpass Black"/>
                <a:sym typeface="Overpass Black"/>
              </a:endParaRPr>
            </a:p>
          </p:txBody>
        </p:sp>
      </p:grpSp>
      <p:grpSp>
        <p:nvGrpSpPr>
          <p:cNvPr id="41" name="Group 40">
            <a:extLst>
              <a:ext uri="{FF2B5EF4-FFF2-40B4-BE49-F238E27FC236}">
                <a16:creationId xmlns:a16="http://schemas.microsoft.com/office/drawing/2014/main" id="{D3FC8DF3-967F-4A42-A2A4-C6F137227C83}"/>
              </a:ext>
            </a:extLst>
          </p:cNvPr>
          <p:cNvGrpSpPr/>
          <p:nvPr/>
        </p:nvGrpSpPr>
        <p:grpSpPr>
          <a:xfrm>
            <a:off x="10983047" y="4686300"/>
            <a:ext cx="2400760" cy="2367243"/>
            <a:chOff x="2355988" y="4438219"/>
            <a:chExt cx="2889216" cy="2778455"/>
          </a:xfrm>
        </p:grpSpPr>
        <p:grpSp>
          <p:nvGrpSpPr>
            <p:cNvPr id="42" name="Google Shape;3164;p59">
              <a:extLst>
                <a:ext uri="{FF2B5EF4-FFF2-40B4-BE49-F238E27FC236}">
                  <a16:creationId xmlns:a16="http://schemas.microsoft.com/office/drawing/2014/main" id="{A53C3639-4326-4197-A4EC-E2109B3B06DB}"/>
                </a:ext>
              </a:extLst>
            </p:cNvPr>
            <p:cNvGrpSpPr/>
            <p:nvPr/>
          </p:nvGrpSpPr>
          <p:grpSpPr>
            <a:xfrm>
              <a:off x="2355988" y="4438219"/>
              <a:ext cx="2889216" cy="2778455"/>
              <a:chOff x="5472222" y="4596114"/>
              <a:chExt cx="651699" cy="651509"/>
            </a:xfrm>
          </p:grpSpPr>
          <p:sp>
            <p:nvSpPr>
              <p:cNvPr id="44" name="Google Shape;3165;p59">
                <a:extLst>
                  <a:ext uri="{FF2B5EF4-FFF2-40B4-BE49-F238E27FC236}">
                    <a16:creationId xmlns:a16="http://schemas.microsoft.com/office/drawing/2014/main" id="{7E3A5498-72D1-4FDB-B6A7-E689DE2C65A1}"/>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45" name="Google Shape;3166;p59">
                <a:extLst>
                  <a:ext uri="{FF2B5EF4-FFF2-40B4-BE49-F238E27FC236}">
                    <a16:creationId xmlns:a16="http://schemas.microsoft.com/office/drawing/2014/main" id="{2681E35A-6B4A-4B2B-B8AB-8941959EBCF8}"/>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A5B2D3"/>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43" name="Google Shape;3180;p59">
              <a:extLst>
                <a:ext uri="{FF2B5EF4-FFF2-40B4-BE49-F238E27FC236}">
                  <a16:creationId xmlns:a16="http://schemas.microsoft.com/office/drawing/2014/main" id="{7D580E55-E12D-40C8-AEBC-611DA099E981}"/>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US" sz="10000" b="1" kern="0" dirty="0">
                  <a:solidFill>
                    <a:srgbClr val="A5B2D3"/>
                  </a:solidFill>
                  <a:ea typeface="Overpass Black"/>
                  <a:cs typeface="Overpass Black"/>
                  <a:sym typeface="Overpass Black"/>
                </a:rPr>
                <a:t>2</a:t>
              </a:r>
              <a:endParaRPr sz="10000" b="1" kern="0" dirty="0">
                <a:solidFill>
                  <a:srgbClr val="A5B2D3"/>
                </a:solidFill>
                <a:latin typeface="Arial"/>
                <a:ea typeface="Overpass Black"/>
                <a:cs typeface="Overpass Black"/>
                <a:sym typeface="Overpass Black"/>
              </a:endParaRPr>
            </a:p>
          </p:txBody>
        </p:sp>
      </p:grpSp>
      <p:sp>
        <p:nvSpPr>
          <p:cNvPr id="47" name="TextBox 46">
            <a:extLst>
              <a:ext uri="{FF2B5EF4-FFF2-40B4-BE49-F238E27FC236}">
                <a16:creationId xmlns:a16="http://schemas.microsoft.com/office/drawing/2014/main" id="{738D1363-4E1F-4828-9AFC-E687AC002C59}"/>
              </a:ext>
            </a:extLst>
          </p:cNvPr>
          <p:cNvSpPr txBox="1"/>
          <p:nvPr/>
        </p:nvSpPr>
        <p:spPr>
          <a:xfrm>
            <a:off x="8517253" y="7020140"/>
            <a:ext cx="7332347" cy="2631490"/>
          </a:xfrm>
          <a:prstGeom prst="rect">
            <a:avLst/>
          </a:prstGeom>
          <a:noFill/>
        </p:spPr>
        <p:txBody>
          <a:bodyPr wrap="square">
            <a:spAutoFit/>
          </a:bodyPr>
          <a:lstStyle/>
          <a:p>
            <a:pPr algn="ctr">
              <a:lnSpc>
                <a:spcPct val="125000"/>
              </a:lnSpc>
              <a:spcAft>
                <a:spcPts val="800"/>
              </a:spcAft>
            </a:pPr>
            <a:r>
              <a:rPr lang="en-US" sz="4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Diện tích xung quanh và thể tích hình hộp chữ nhật, hình lập phương</a:t>
            </a:r>
            <a:endParaRPr lang="en-US" sz="4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9" name="TextBox 48">
            <a:extLst>
              <a:ext uri="{FF2B5EF4-FFF2-40B4-BE49-F238E27FC236}">
                <a16:creationId xmlns:a16="http://schemas.microsoft.com/office/drawing/2014/main" id="{DCBB8B29-D677-404A-9553-8E90753D9275}"/>
              </a:ext>
            </a:extLst>
          </p:cNvPr>
          <p:cNvSpPr txBox="1"/>
          <p:nvPr/>
        </p:nvSpPr>
        <p:spPr>
          <a:xfrm>
            <a:off x="1646287" y="3053596"/>
            <a:ext cx="5821313" cy="1785104"/>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80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Hình</a:t>
            </a:r>
            <a:r>
              <a:rPr kumimoji="0" lang="en-US" sz="4400" b="1" i="0" u="none" strike="noStrike" kern="1200" cap="none" spc="0" normalizeH="0" noProof="0" dirty="0">
                <a:ln>
                  <a:noFill/>
                </a:ln>
                <a:solidFill>
                  <a:schemeClr val="tx2"/>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49348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strVal val="#ppt_h"/>
                                          </p:val>
                                        </p:tav>
                                        <p:tav tm="100000">
                                          <p:val>
                                            <p:strVal val="#ppt_h"/>
                                          </p:val>
                                        </p:tav>
                                      </p:tavLst>
                                    </p:anim>
                                  </p:childTnLst>
                                </p:cTn>
                              </p:par>
                              <p:par>
                                <p:cTn id="25" presetID="17"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7"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69159" y="746484"/>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6821" b="22084"/>
          <a:stretch>
            <a:fillRect/>
          </a:stretch>
        </p:blipFill>
        <p:spPr>
          <a:xfrm>
            <a:off x="12114352" y="7644402"/>
            <a:ext cx="6265503" cy="324992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6818048" y="960012"/>
            <a:ext cx="882504" cy="980560"/>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79544">
            <a:off x="13916053" y="403509"/>
            <a:ext cx="1339504" cy="1113006"/>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19517" y="8323691"/>
            <a:ext cx="1296768" cy="1869216"/>
          </a:xfrm>
          <a:prstGeom prst="rect">
            <a:avLst/>
          </a:prstGeom>
        </p:spPr>
      </p:pic>
      <p:sp>
        <p:nvSpPr>
          <p:cNvPr id="26" name="TextBox 25">
            <a:extLst>
              <a:ext uri="{FF2B5EF4-FFF2-40B4-BE49-F238E27FC236}">
                <a16:creationId xmlns:a16="http://schemas.microsoft.com/office/drawing/2014/main" id="{CA1CDA6C-8F06-42A0-A5B0-0A726522E4E9}"/>
              </a:ext>
            </a:extLst>
          </p:cNvPr>
          <p:cNvSpPr txBox="1"/>
          <p:nvPr/>
        </p:nvSpPr>
        <p:spPr>
          <a:xfrm>
            <a:off x="1676400" y="1866900"/>
            <a:ext cx="14738136" cy="1015663"/>
          </a:xfrm>
          <a:prstGeom prst="rect">
            <a:avLst/>
          </a:prstGeom>
          <a:noFill/>
        </p:spPr>
        <p:txBody>
          <a:bodyPr wrap="square">
            <a:spAutoFit/>
          </a:bodyPr>
          <a:lstStyle/>
          <a:p>
            <a:pPr algn="ctr">
              <a:lnSpc>
                <a:spcPct val="150000"/>
              </a:lnSpc>
            </a:pPr>
            <a:r>
              <a:rPr lang="en-US" sz="4000" dirty="0"/>
              <a:t>Tính thể tích hộp sữa có dạng hình hộp chữ nhật như hình 10.9</a:t>
            </a:r>
          </a:p>
        </p:txBody>
      </p:sp>
      <p:grpSp>
        <p:nvGrpSpPr>
          <p:cNvPr id="29" name="Group 28">
            <a:extLst>
              <a:ext uri="{FF2B5EF4-FFF2-40B4-BE49-F238E27FC236}">
                <a16:creationId xmlns:a16="http://schemas.microsoft.com/office/drawing/2014/main" id="{57CD600D-69DE-4164-AD9C-524426481DE0}"/>
              </a:ext>
            </a:extLst>
          </p:cNvPr>
          <p:cNvGrpSpPr/>
          <p:nvPr/>
        </p:nvGrpSpPr>
        <p:grpSpPr>
          <a:xfrm>
            <a:off x="5581610" y="480237"/>
            <a:ext cx="7307248" cy="1335312"/>
            <a:chOff x="3733800" y="540571"/>
            <a:chExt cx="8869445" cy="1392368"/>
          </a:xfrm>
        </p:grpSpPr>
        <p:grpSp>
          <p:nvGrpSpPr>
            <p:cNvPr id="24" name="Group 23">
              <a:extLst>
                <a:ext uri="{FF2B5EF4-FFF2-40B4-BE49-F238E27FC236}">
                  <a16:creationId xmlns:a16="http://schemas.microsoft.com/office/drawing/2014/main" id="{37340FB1-5BDB-4914-AFE5-0E355649AA50}"/>
                </a:ext>
              </a:extLst>
            </p:cNvPr>
            <p:cNvGrpSpPr/>
            <p:nvPr/>
          </p:nvGrpSpPr>
          <p:grpSpPr>
            <a:xfrm>
              <a:off x="3733800" y="540571"/>
              <a:ext cx="8869445" cy="1392368"/>
              <a:chOff x="3420633" y="334666"/>
              <a:chExt cx="6275511" cy="3964201"/>
            </a:xfrm>
          </p:grpSpPr>
          <p:grpSp>
            <p:nvGrpSpPr>
              <p:cNvPr id="4" name="Group 4"/>
              <p:cNvGrpSpPr/>
              <p:nvPr/>
            </p:nvGrpSpPr>
            <p:grpSpPr>
              <a:xfrm>
                <a:off x="3420633" y="33466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txBody>
                <a:bodyPr/>
                <a:lstStyle/>
                <a:p>
                  <a:endParaRPr lang="en-US"/>
                </a:p>
              </p:txBody>
            </p:sp>
          </p:grpSp>
          <p:grpSp>
            <p:nvGrpSpPr>
              <p:cNvPr id="6" name="Group 6"/>
              <p:cNvGrpSpPr/>
              <p:nvPr/>
            </p:nvGrpSpPr>
            <p:grpSpPr>
              <a:xfrm>
                <a:off x="3576420" y="43307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grpSp>
        <p:sp>
          <p:nvSpPr>
            <p:cNvPr id="28" name="TextBox 27">
              <a:extLst>
                <a:ext uri="{FF2B5EF4-FFF2-40B4-BE49-F238E27FC236}">
                  <a16:creationId xmlns:a16="http://schemas.microsoft.com/office/drawing/2014/main" id="{E83E08AC-4662-420C-B178-F57BA388034A}"/>
                </a:ext>
              </a:extLst>
            </p:cNvPr>
            <p:cNvSpPr txBox="1"/>
            <p:nvPr/>
          </p:nvSpPr>
          <p:spPr>
            <a:xfrm>
              <a:off x="5208229" y="871452"/>
              <a:ext cx="5939553" cy="78306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a:t>
              </a:r>
              <a:r>
                <a:rPr lang="en-US" sz="4000" b="1" dirty="0">
                  <a:solidFill>
                    <a:prstClr val="black"/>
                  </a:solidFill>
                  <a:latin typeface="Arial" panose="020B0604020202020204" pitchFamily="34" charset="0"/>
                  <a:ea typeface="Calibri" panose="020F0502020204030204" pitchFamily="34" charset="0"/>
                  <a:cs typeface="Times New Roman" panose="02020603050405020304" pitchFamily="18" charset="0"/>
                </a:rPr>
                <a:t>2</a:t>
              </a:r>
              <a:r>
                <a:rPr kumimoji="0" lang="en-US" sz="40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SGK – tr89</a:t>
              </a:r>
              <a:endParaRPr kumimoji="0" lang="en-US" sz="40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362" name="Picture 2" descr="C:\Users\ADMINI~1\AppData\Local\Temp\Rar$DIa1.309\Ví dụ 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15600" y="2857500"/>
            <a:ext cx="5822736" cy="73330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6400" y="6151245"/>
            <a:ext cx="8291256" cy="2954655"/>
          </a:xfrm>
          <a:prstGeom prst="rect">
            <a:avLst/>
          </a:prstGeom>
          <a:solidFill>
            <a:schemeClr val="accent6">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hộp sữa hình chữ nhật là:</a:t>
            </a:r>
          </a:p>
          <a:p>
            <a:pPr algn="ctr">
              <a:lnSpc>
                <a:spcPct val="150000"/>
              </a:lnSpc>
            </a:pPr>
            <a:r>
              <a:rPr lang="en-US" sz="4000" dirty="0"/>
              <a:t>V = 10.10.15 = 1500 (cm</a:t>
            </a:r>
            <a:r>
              <a:rPr lang="en-US" sz="4000" baseline="30000" dirty="0"/>
              <a:t>3</a:t>
            </a:r>
            <a:r>
              <a:rPr lang="en-US" sz="4000" dirty="0"/>
              <a:t>)</a:t>
            </a:r>
          </a:p>
        </p:txBody>
      </p:sp>
      <p:pic>
        <p:nvPicPr>
          <p:cNvPr id="22" name="Picture 21">
            <a:extLst>
              <a:ext uri="{FF2B5EF4-FFF2-40B4-BE49-F238E27FC236}">
                <a16:creationId xmlns:a16="http://schemas.microsoft.com/office/drawing/2014/main" id="{8958B539-3930-6922-399A-F556A5F69D63}"/>
              </a:ext>
            </a:extLst>
          </p:cNvPr>
          <p:cNvPicPr>
            <a:picLocks noChangeAspect="1"/>
          </p:cNvPicPr>
          <p:nvPr/>
        </p:nvPicPr>
        <p:blipFill rotWithShape="1">
          <a:blip r:embed="rId13">
            <a:extLst>
              <a:ext uri="{28A0092B-C50C-407E-A947-70E740481C1C}">
                <a14:useLocalDpi xmlns:a14="http://schemas.microsoft.com/office/drawing/2010/main" val="0"/>
              </a:ext>
            </a:extLst>
          </a:blip>
          <a:srcRect l="66675" t="50377"/>
          <a:stretch/>
        </p:blipFill>
        <p:spPr>
          <a:xfrm>
            <a:off x="3614092" y="3086100"/>
            <a:ext cx="4415872" cy="3384392"/>
          </a:xfrm>
          <a:prstGeom prst="rect">
            <a:avLst/>
          </a:prstGeom>
        </p:spPr>
      </p:pic>
    </p:spTree>
    <p:extLst>
      <p:ext uri="{BB962C8B-B14F-4D97-AF65-F5344CB8AC3E}">
        <p14:creationId xmlns:p14="http://schemas.microsoft.com/office/powerpoint/2010/main" val="39638094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barn(inVertical)">
                                      <p:cBhvr>
                                        <p:cTn id="14" dur="500"/>
                                        <p:tgtEl>
                                          <p:spTgt spid="26">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362"/>
                                        </p:tgtEl>
                                        <p:attrNameLst>
                                          <p:attrName>style.visibility</p:attrName>
                                        </p:attrNameLst>
                                      </p:cBhvr>
                                      <p:to>
                                        <p:strVal val="visible"/>
                                      </p:to>
                                    </p:set>
                                    <p:animEffect transition="in" filter="wipe(down)">
                                      <p:cBhvr>
                                        <p:cTn id="24" dur="500"/>
                                        <p:tgtEl>
                                          <p:spTgt spid="153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bg/>
                                          </p:spTgt>
                                        </p:tgtEl>
                                        <p:attrNameLst>
                                          <p:attrName>style.visibility</p:attrName>
                                        </p:attrNameLst>
                                      </p:cBhvr>
                                      <p:to>
                                        <p:strVal val="visible"/>
                                      </p:to>
                                    </p:set>
                                    <p:animEffect transition="in" filter="fade">
                                      <p:cBhvr>
                                        <p:cTn id="29" dur="500"/>
                                        <p:tgtEl>
                                          <p:spTgt spid="2">
                                            <p:bg/>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animEffect transition="in" filter="fade">
                                      <p:cBhvr>
                                        <p:cTn id="34" dur="500"/>
                                        <p:tgtEl>
                                          <p:spTgt spid="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865121"/>
            <a:ext cx="17297400" cy="85160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665" t="12429" r="13075" b="104"/>
          <a:stretch>
            <a:fillRect/>
          </a:stretch>
        </p:blipFill>
        <p:spPr>
          <a:xfrm>
            <a:off x="15024990" y="1"/>
            <a:ext cx="3263010" cy="3086100"/>
          </a:xfrm>
          <a:prstGeom prst="rect">
            <a:avLst/>
          </a:prstGeom>
        </p:spPr>
      </p:pic>
      <p:sp>
        <p:nvSpPr>
          <p:cNvPr id="13" name="TextBox 12">
            <a:extLst>
              <a:ext uri="{FF2B5EF4-FFF2-40B4-BE49-F238E27FC236}">
                <a16:creationId xmlns:a16="http://schemas.microsoft.com/office/drawing/2014/main" id="{465BCE7B-A09B-4BEF-B9A3-F068909D7632}"/>
              </a:ext>
            </a:extLst>
          </p:cNvPr>
          <p:cNvSpPr txBox="1"/>
          <p:nvPr/>
        </p:nvSpPr>
        <p:spPr>
          <a:xfrm>
            <a:off x="1190439" y="1606039"/>
            <a:ext cx="15907119" cy="1938992"/>
          </a:xfrm>
          <a:prstGeom prst="rect">
            <a:avLst/>
          </a:prstGeom>
          <a:noFill/>
        </p:spPr>
        <p:txBody>
          <a:bodyPr wrap="square">
            <a:spAutoFit/>
          </a:bodyPr>
          <a:lstStyle/>
          <a:p>
            <a:pPr algn="just">
              <a:lnSpc>
                <a:spcPct val="150000"/>
              </a:lnSpc>
            </a:pPr>
            <a:r>
              <a:rPr lang="en-US" sz="4000" dirty="0"/>
              <a:t>Một hình lập phương có cạnh bằng a cm, diện tích xung quanh bằng 100 cm</a:t>
            </a:r>
            <a:r>
              <a:rPr lang="en-US" sz="4000" baseline="30000" dirty="0"/>
              <a:t>2</a:t>
            </a:r>
            <a:r>
              <a:rPr lang="en-US" sz="4000" dirty="0"/>
              <a:t>. Hỏi thể tích của hình lập phương đó bằng bao nhiêu?</a:t>
            </a:r>
          </a:p>
        </p:txBody>
      </p:sp>
      <p:sp>
        <p:nvSpPr>
          <p:cNvPr id="15" name="TextBox 14">
            <a:extLst>
              <a:ext uri="{FF2B5EF4-FFF2-40B4-BE49-F238E27FC236}">
                <a16:creationId xmlns:a16="http://schemas.microsoft.com/office/drawing/2014/main" id="{C98FD2A2-18AB-49C3-8883-40AA5BA38437}"/>
              </a:ext>
            </a:extLst>
          </p:cNvPr>
          <p:cNvSpPr txBox="1"/>
          <p:nvPr/>
        </p:nvSpPr>
        <p:spPr>
          <a:xfrm>
            <a:off x="7315200" y="629358"/>
            <a:ext cx="3713220" cy="780342"/>
          </a:xfrm>
          <a:prstGeom prst="rect">
            <a:avLst/>
          </a:prstGeom>
          <a:noFill/>
        </p:spPr>
        <p:txBody>
          <a:bodyPr wrap="square">
            <a:spAutoFit/>
          </a:bodyPr>
          <a:lstStyle/>
          <a:p>
            <a:pPr marL="0" marR="0" lvl="0" indent="0" algn="ctr"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Luyện</a:t>
            </a:r>
            <a:r>
              <a:rPr kumimoji="0" lang="en-US" sz="4400" b="1" u="none" strike="noStrike" kern="1200" cap="none" spc="0" normalizeH="0" noProof="0" dirty="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tập 2</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514600" y="3628221"/>
                <a:ext cx="9144000" cy="5401479"/>
              </a:xfrm>
              <a:prstGeom prst="rect">
                <a:avLst/>
              </a:prstGeom>
              <a:solidFill>
                <a:schemeClr val="accent5">
                  <a:lumMod val="40000"/>
                  <a:lumOff val="60000"/>
                </a:schemeClr>
              </a:solidFill>
            </p:spPr>
            <p:txBody>
              <a:bodyPr>
                <a:spAutoFit/>
              </a:bodyPr>
              <a:lstStyle/>
              <a:p>
                <a:pPr algn="ctr">
                  <a:lnSpc>
                    <a:spcPct val="150000"/>
                  </a:lnSpc>
                </a:pPr>
                <a:r>
                  <a:rPr lang="en-US" sz="4000" b="1" dirty="0">
                    <a:solidFill>
                      <a:srgbClr val="FF0000"/>
                    </a:solidFill>
                  </a:rPr>
                  <a:t>Giải:</a:t>
                </a:r>
              </a:p>
              <a:p>
                <a:pPr algn="ctr">
                  <a:lnSpc>
                    <a:spcPct val="150000"/>
                  </a:lnSpc>
                </a:pPr>
                <a:r>
                  <a:rPr lang="en-US" sz="3800" dirty="0"/>
                  <a:t>Diện tích xung quanh hình lập phương là:</a:t>
                </a:r>
              </a:p>
              <a:p>
                <a:pPr algn="ctr">
                  <a:lnSpc>
                    <a:spcPct val="150000"/>
                  </a:lnSpc>
                </a:pPr>
                <a:r>
                  <a:rPr lang="en-US" sz="3800" dirty="0"/>
                  <a:t>S= 4a</a:t>
                </a:r>
                <a:r>
                  <a:rPr lang="en-US" sz="3800" baseline="30000" dirty="0"/>
                  <a:t>2</a:t>
                </a:r>
                <a:r>
                  <a:rPr lang="en-US" sz="3800" dirty="0"/>
                  <a:t>  </a:t>
                </a:r>
                <a14:m>
                  <m:oMath xmlns:m="http://schemas.openxmlformats.org/officeDocument/2006/math">
                    <m:r>
                      <a:rPr lang="en-US" sz="3800" i="1">
                        <a:latin typeface="Cambria Math"/>
                      </a:rPr>
                      <m:t>⇒</m:t>
                    </m:r>
                  </m:oMath>
                </a14:m>
                <a:r>
                  <a:rPr lang="en-US" sz="3800" dirty="0"/>
                  <a:t> 100 = 4a</a:t>
                </a:r>
                <a:r>
                  <a:rPr lang="en-US" sz="3800" baseline="30000" dirty="0"/>
                  <a:t>2</a:t>
                </a:r>
                <a:endParaRPr lang="en-US" sz="3800" dirty="0"/>
              </a:p>
              <a:p>
                <a:pPr algn="ctr">
                  <a:lnSpc>
                    <a:spcPct val="150000"/>
                  </a:lnSpc>
                </a:pPr>
                <a14:m>
                  <m:oMath xmlns:m="http://schemas.openxmlformats.org/officeDocument/2006/math">
                    <m:r>
                      <a:rPr lang="en-US" sz="3800" i="1">
                        <a:latin typeface="Cambria Math"/>
                      </a:rPr>
                      <m:t>⇒</m:t>
                    </m:r>
                  </m:oMath>
                </a14:m>
                <a:r>
                  <a:rPr lang="en-US" sz="3800" dirty="0"/>
                  <a:t> a</a:t>
                </a:r>
                <a:r>
                  <a:rPr lang="en-US" sz="3800" baseline="30000" dirty="0"/>
                  <a:t>2 </a:t>
                </a:r>
                <a:r>
                  <a:rPr lang="en-US" sz="3800" dirty="0"/>
                  <a:t>= 100: 4 = 25 </a:t>
                </a:r>
                <a14:m>
                  <m:oMath xmlns:m="http://schemas.openxmlformats.org/officeDocument/2006/math">
                    <m:r>
                      <a:rPr lang="en-US" sz="3800" i="1">
                        <a:latin typeface="Cambria Math"/>
                      </a:rPr>
                      <m:t>⇒</m:t>
                    </m:r>
                  </m:oMath>
                </a14:m>
                <a:r>
                  <a:rPr lang="en-US" sz="3800" dirty="0"/>
                  <a:t> a = 5 (cm)</a:t>
                </a:r>
              </a:p>
              <a:p>
                <a:pPr algn="ctr">
                  <a:lnSpc>
                    <a:spcPct val="150000"/>
                  </a:lnSpc>
                </a:pPr>
                <a:r>
                  <a:rPr lang="en-US" sz="3800" dirty="0"/>
                  <a:t>Thể tích hình lập phương đó là:</a:t>
                </a:r>
              </a:p>
              <a:p>
                <a:pPr algn="ctr">
                  <a:lnSpc>
                    <a:spcPct val="150000"/>
                  </a:lnSpc>
                </a:pPr>
                <a:r>
                  <a:rPr lang="en-US" sz="3800" dirty="0"/>
                  <a:t>V = a</a:t>
                </a:r>
                <a:r>
                  <a:rPr lang="en-US" sz="3800" baseline="30000" dirty="0"/>
                  <a:t>3  </a:t>
                </a:r>
                <a:r>
                  <a:rPr lang="en-US" sz="3800" dirty="0"/>
                  <a:t>= 5</a:t>
                </a:r>
                <a:r>
                  <a:rPr lang="en-US" sz="3800" baseline="30000" dirty="0"/>
                  <a:t>3 </a:t>
                </a:r>
                <a:r>
                  <a:rPr lang="en-US" sz="3800" dirty="0"/>
                  <a:t>= 125 (m</a:t>
                </a:r>
                <a:r>
                  <a:rPr lang="en-US" sz="3800" baseline="30000" dirty="0"/>
                  <a:t>3</a:t>
                </a:r>
                <a:r>
                  <a:rPr lang="en-US" sz="3800" dirty="0"/>
                  <a:t>).</a:t>
                </a:r>
              </a:p>
            </p:txBody>
          </p:sp>
        </mc:Choice>
        <mc:Fallback xmlns="">
          <p:sp>
            <p:nvSpPr>
              <p:cNvPr id="7" name="Rectangle 6"/>
              <p:cNvSpPr>
                <a:spLocks noRot="1" noChangeAspect="1" noMove="1" noResize="1" noEditPoints="1" noAdjustHandles="1" noChangeArrowheads="1" noChangeShapeType="1" noTextEdit="1"/>
              </p:cNvSpPr>
              <p:nvPr/>
            </p:nvSpPr>
            <p:spPr>
              <a:xfrm>
                <a:off x="2514600" y="3628221"/>
                <a:ext cx="9144000" cy="5401479"/>
              </a:xfrm>
              <a:prstGeom prst="rect">
                <a:avLst/>
              </a:prstGeom>
              <a:blipFill rotWithShape="1">
                <a:blip r:embed="rId14"/>
                <a:stretch>
                  <a:fillRect l="-1867" r="-1867" b="-1580"/>
                </a:stretch>
              </a:blipFill>
            </p:spPr>
            <p:txBody>
              <a:bodyPr/>
              <a:lstStyle/>
              <a:p>
                <a:r>
                  <a:rPr lang="en-US">
                    <a:noFill/>
                  </a:rPr>
                  <a:t> </a:t>
                </a:r>
              </a:p>
            </p:txBody>
          </p:sp>
        </mc:Fallback>
      </mc:AlternateContent>
      <p:pic>
        <p:nvPicPr>
          <p:cNvPr id="12" name="Picture 11"/>
          <p:cNvPicPr>
            <a:picLocks noChangeAspect="1"/>
          </p:cNvPicPr>
          <p:nvPr/>
        </p:nvPicPr>
        <p:blipFill>
          <a:blip r:embed="rId15"/>
          <a:srcRect/>
          <a:stretch>
            <a:fillRect/>
          </a:stretch>
        </p:blipFill>
        <p:spPr>
          <a:xfrm>
            <a:off x="11734800" y="4127455"/>
            <a:ext cx="4800108" cy="4260095"/>
          </a:xfrm>
          <a:prstGeom prst="rect">
            <a:avLst/>
          </a:prstGeom>
        </p:spPr>
      </p:pic>
    </p:spTree>
    <p:extLst>
      <p:ext uri="{BB962C8B-B14F-4D97-AF65-F5344CB8AC3E}">
        <p14:creationId xmlns:p14="http://schemas.microsoft.com/office/powerpoint/2010/main" val="69906092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barn(inVertical)">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barn(inVertic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barn(inVertic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barn(inVertical)">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barn(inVertical)">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p:bldP spid="7"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7E15F062-6C1E-477E-BD50-A174A3CDE2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9600" y="-419100"/>
            <a:ext cx="17221200" cy="49530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643" t="29725"/>
          <a:stretch>
            <a:fillRect/>
          </a:stretch>
        </p:blipFill>
        <p:spPr>
          <a:xfrm>
            <a:off x="0" y="0"/>
            <a:ext cx="1840083" cy="1638189"/>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4800" y="8191500"/>
            <a:ext cx="3124200" cy="1715469"/>
          </a:xfrm>
          <a:prstGeom prst="rect">
            <a:avLst/>
          </a:prstGeom>
        </p:spPr>
      </p:pic>
      <p:sp>
        <p:nvSpPr>
          <p:cNvPr id="13" name="TextBox 12">
            <a:extLst>
              <a:ext uri="{FF2B5EF4-FFF2-40B4-BE49-F238E27FC236}">
                <a16:creationId xmlns:a16="http://schemas.microsoft.com/office/drawing/2014/main" id="{DF3240D3-7084-4A4B-A4B2-5535F5C259CB}"/>
              </a:ext>
            </a:extLst>
          </p:cNvPr>
          <p:cNvSpPr txBox="1"/>
          <p:nvPr/>
        </p:nvSpPr>
        <p:spPr>
          <a:xfrm>
            <a:off x="1145821" y="1257300"/>
            <a:ext cx="16148758" cy="2862322"/>
          </a:xfrm>
          <a:prstGeom prst="rect">
            <a:avLst/>
          </a:prstGeom>
          <a:noFill/>
        </p:spPr>
        <p:txBody>
          <a:bodyPr wrap="square">
            <a:spAutoFit/>
          </a:bodyPr>
          <a:lstStyle/>
          <a:p>
            <a:pPr algn="just">
              <a:lnSpc>
                <a:spcPct val="150000"/>
              </a:lnSpc>
            </a:pPr>
            <a:r>
              <a:rPr lang="en-US" sz="4000" dirty="0"/>
              <a:t>Một chiếc thùng giữ nhiệt ( H.10.10) có lòng trong có dạng một hình hộp chữ nhật với chiều dài 50 cm, chiều rộng 30 cm, chiều cao 30 cm. Tính dung tích của thùng giữ nhiệt đó.</a:t>
            </a:r>
          </a:p>
        </p:txBody>
      </p:sp>
      <p:sp>
        <p:nvSpPr>
          <p:cNvPr id="16" name="TextBox 15">
            <a:extLst>
              <a:ext uri="{FF2B5EF4-FFF2-40B4-BE49-F238E27FC236}">
                <a16:creationId xmlns:a16="http://schemas.microsoft.com/office/drawing/2014/main" id="{BB7BDC05-8D8F-44FD-912A-7A91912318A7}"/>
              </a:ext>
            </a:extLst>
          </p:cNvPr>
          <p:cNvSpPr txBox="1"/>
          <p:nvPr/>
        </p:nvSpPr>
        <p:spPr>
          <a:xfrm>
            <a:off x="7307997" y="73104"/>
            <a:ext cx="3962400" cy="1107996"/>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Vận</a:t>
            </a:r>
            <a:r>
              <a:rPr kumimoji="0" lang="en-US" sz="4400" b="1" i="0" u="none" strike="noStrike" kern="1200" cap="none" spc="0" normalizeH="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 dụng 2</a:t>
            </a:r>
            <a:endParaRPr kumimoji="0" lang="en-US" sz="44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2" descr="C:\Users\ADMINI~1\AppData\Local\Temp\Rar$DIa0.326\Vận dụng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10800" y="3467100"/>
            <a:ext cx="6990247" cy="647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643" t="29725"/>
          <a:stretch>
            <a:fillRect/>
          </a:stretch>
        </p:blipFill>
        <p:spPr>
          <a:xfrm flipH="1" flipV="1">
            <a:off x="16447917" y="8648811"/>
            <a:ext cx="1840083" cy="1638189"/>
          </a:xfrm>
          <a:prstGeom prst="rect">
            <a:avLst/>
          </a:prstGeom>
        </p:spPr>
      </p:pic>
      <p:sp>
        <p:nvSpPr>
          <p:cNvPr id="2" name="Rectangle 1"/>
          <p:cNvSpPr/>
          <p:nvPr/>
        </p:nvSpPr>
        <p:spPr>
          <a:xfrm>
            <a:off x="1752600" y="4991100"/>
            <a:ext cx="7391400" cy="2954655"/>
          </a:xfrm>
          <a:prstGeom prst="rect">
            <a:avLst/>
          </a:prstGeom>
          <a:solidFill>
            <a:schemeClr val="accent5">
              <a:lumMod val="40000"/>
              <a:lumOff val="60000"/>
            </a:schemeClr>
          </a:solidFill>
        </p:spPr>
        <p:txBody>
          <a:bodyPr wrap="square">
            <a:spAutoFit/>
          </a:bodyPr>
          <a:lstStyle/>
          <a:p>
            <a:pPr algn="ctr">
              <a:lnSpc>
                <a:spcPct val="150000"/>
              </a:lnSpc>
            </a:pPr>
            <a:r>
              <a:rPr lang="en-US" sz="4400" b="1" dirty="0">
                <a:solidFill>
                  <a:srgbClr val="FF0000"/>
                </a:solidFill>
              </a:rPr>
              <a:t>Giải:</a:t>
            </a:r>
          </a:p>
          <a:p>
            <a:pPr algn="ctr">
              <a:lnSpc>
                <a:spcPct val="150000"/>
              </a:lnSpc>
            </a:pPr>
            <a:r>
              <a:rPr lang="en-US" sz="4000" dirty="0"/>
              <a:t>Thể tích của thùng giữ nhiệt là</a:t>
            </a:r>
          </a:p>
          <a:p>
            <a:pPr algn="ctr">
              <a:lnSpc>
                <a:spcPct val="150000"/>
              </a:lnSpc>
            </a:pPr>
            <a:r>
              <a:rPr lang="en-US" sz="4000" dirty="0"/>
              <a:t>50.30.30 = 45000 ( cm</a:t>
            </a:r>
            <a:r>
              <a:rPr lang="en-US" sz="4000" baseline="30000" dirty="0"/>
              <a:t>3</a:t>
            </a:r>
            <a:r>
              <a:rPr lang="en-US" sz="4000" dirty="0"/>
              <a:t>).</a:t>
            </a:r>
          </a:p>
        </p:txBody>
      </p:sp>
    </p:spTree>
    <p:extLst>
      <p:ext uri="{BB962C8B-B14F-4D97-AF65-F5344CB8AC3E}">
        <p14:creationId xmlns:p14="http://schemas.microsoft.com/office/powerpoint/2010/main" val="16350867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arn(inVertic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barn(inVertical)">
                                      <p:cBhvr>
                                        <p:cTn id="20" dur="500"/>
                                        <p:tgtEl>
                                          <p:spTgt spid="1638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bg/>
                                          </p:spTgt>
                                        </p:tgtEl>
                                        <p:attrNameLst>
                                          <p:attrName>style.visibility</p:attrName>
                                        </p:attrNameLst>
                                      </p:cBhvr>
                                      <p:to>
                                        <p:strVal val="visible"/>
                                      </p:to>
                                    </p:set>
                                    <p:animEffect transition="in" filter="wipe(down)">
                                      <p:cBhvr>
                                        <p:cTn id="25" dur="500"/>
                                        <p:tgtEl>
                                          <p:spTgt spid="2">
                                            <p:bg/>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down)">
                                      <p:cBhvr>
                                        <p:cTn id="30" dur="500"/>
                                        <p:tgtEl>
                                          <p:spTgt spid="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wipe(down)">
                                      <p:cBhvr>
                                        <p:cTn id="35" dur="500"/>
                                        <p:tgtEl>
                                          <p:spTgt spid="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wipe(down)">
                                      <p:cBhvr>
                                        <p:cTn id="4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865121"/>
            <a:ext cx="17297400" cy="851605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 y="190500"/>
            <a:ext cx="951761" cy="11951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8395171"/>
            <a:ext cx="2486710" cy="1853729"/>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65" t="12429" r="13075" b="104"/>
          <a:stretch>
            <a:fillRect/>
          </a:stretch>
        </p:blipFill>
        <p:spPr>
          <a:xfrm>
            <a:off x="16139908" y="1"/>
            <a:ext cx="2148092" cy="2031629"/>
          </a:xfrm>
          <a:prstGeom prst="rect">
            <a:avLst/>
          </a:prstGeom>
        </p:spPr>
      </p:pic>
      <p:sp>
        <p:nvSpPr>
          <p:cNvPr id="13" name="TextBox 12">
            <a:extLst>
              <a:ext uri="{FF2B5EF4-FFF2-40B4-BE49-F238E27FC236}">
                <a16:creationId xmlns:a16="http://schemas.microsoft.com/office/drawing/2014/main" id="{465BCE7B-A09B-4BEF-B9A3-F068909D7632}"/>
              </a:ext>
            </a:extLst>
          </p:cNvPr>
          <p:cNvSpPr txBox="1"/>
          <p:nvPr/>
        </p:nvSpPr>
        <p:spPr>
          <a:xfrm>
            <a:off x="780680" y="647700"/>
            <a:ext cx="16669120" cy="2615460"/>
          </a:xfrm>
          <a:prstGeom prst="rect">
            <a:avLst/>
          </a:prstGeom>
          <a:noFill/>
        </p:spPr>
        <p:txBody>
          <a:bodyPr wrap="square">
            <a:spAutoFit/>
          </a:bodyPr>
          <a:lstStyle/>
          <a:p>
            <a:pPr algn="just">
              <a:lnSpc>
                <a:spcPct val="150000"/>
              </a:lnSpc>
            </a:pPr>
            <a:r>
              <a:rPr lang="en-US" sz="3800" dirty="0"/>
              <a:t>Một chiếc bánh kem có dạng hình hộp chữ nhật với chiều dài 30 cm, chiều rộng 20 cm và chiều cao 15 cm. Người ta cắt đi một miếng bánh có dạng hình lập phương cạnh 5 cm. Tính thể tích phần còn lại của chiếc bánh kem.</a:t>
            </a:r>
          </a:p>
        </p:txBody>
      </p:sp>
      <p:pic>
        <p:nvPicPr>
          <p:cNvPr id="12" name="Picture 8"/>
          <p:cNvPicPr>
            <a:picLocks noChangeAspect="1"/>
          </p:cNvPicPr>
          <p:nvPr/>
        </p:nvPicPr>
        <p:blipFill>
          <a:blip r:embed="rId10"/>
          <a:srcRect/>
          <a:stretch>
            <a:fillRect/>
          </a:stretch>
        </p:blipFill>
        <p:spPr>
          <a:xfrm>
            <a:off x="3079578" y="3467100"/>
            <a:ext cx="4311822" cy="6763643"/>
          </a:xfrm>
          <a:prstGeom prst="rect">
            <a:avLst/>
          </a:prstGeom>
        </p:spPr>
      </p:pic>
      <p:pic>
        <p:nvPicPr>
          <p:cNvPr id="17410" name="Picture 2" descr="RED VELVET CAKE (CHỮ NHẬT) – Anh Hòa Bakery"/>
          <p:cNvPicPr>
            <a:picLocks noChangeAspect="1" noChangeArrowheads="1"/>
          </p:cNvPicPr>
          <p:nvPr/>
        </p:nvPicPr>
        <p:blipFill rotWithShape="1">
          <a:blip r:embed="rId11">
            <a:extLst>
              <a:ext uri="{28A0092B-C50C-407E-A947-70E740481C1C}">
                <a14:useLocalDpi xmlns:a14="http://schemas.microsoft.com/office/drawing/2010/main" val="0"/>
              </a:ext>
            </a:extLst>
          </a:blip>
          <a:srcRect l="-1" r="-267" b="21511"/>
          <a:stretch/>
        </p:blipFill>
        <p:spPr bwMode="auto">
          <a:xfrm>
            <a:off x="7772400" y="3525398"/>
            <a:ext cx="7529308" cy="542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2935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410"/>
                                        </p:tgtEl>
                                        <p:attrNameLst>
                                          <p:attrName>style.visibility</p:attrName>
                                        </p:attrNameLst>
                                      </p:cBhvr>
                                      <p:to>
                                        <p:strVal val="visible"/>
                                      </p:to>
                                    </p:set>
                                    <p:anim calcmode="lin" valueType="num">
                                      <p:cBhvr additive="base">
                                        <p:cTn id="16" dur="500" fill="hold"/>
                                        <p:tgtEl>
                                          <p:spTgt spid="17410"/>
                                        </p:tgtEl>
                                        <p:attrNameLst>
                                          <p:attrName>ppt_x</p:attrName>
                                        </p:attrNameLst>
                                      </p:cBhvr>
                                      <p:tavLst>
                                        <p:tav tm="0">
                                          <p:val>
                                            <p:strVal val="#ppt_x"/>
                                          </p:val>
                                        </p:tav>
                                        <p:tav tm="100000">
                                          <p:val>
                                            <p:strVal val="#ppt_x"/>
                                          </p:val>
                                        </p:tav>
                                      </p:tavLst>
                                    </p:anim>
                                    <p:anim calcmode="lin" valueType="num">
                                      <p:cBhvr additive="base">
                                        <p:cTn id="17"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5B9AD92-3D2D-4500-80BD-B0FF2A4299CF}"/>
              </a:ext>
            </a:extLst>
          </p:cNvPr>
          <p:cNvGrpSpPr/>
          <p:nvPr/>
        </p:nvGrpSpPr>
        <p:grpSpPr>
          <a:xfrm>
            <a:off x="7096572" y="538518"/>
            <a:ext cx="9857455" cy="9074258"/>
            <a:chOff x="7096572" y="538518"/>
            <a:chExt cx="9857455" cy="9074258"/>
          </a:xfrm>
        </p:grpSpPr>
        <p:grpSp>
          <p:nvGrpSpPr>
            <p:cNvPr id="24" name="Group 23">
              <a:extLst>
                <a:ext uri="{FF2B5EF4-FFF2-40B4-BE49-F238E27FC236}">
                  <a16:creationId xmlns:a16="http://schemas.microsoft.com/office/drawing/2014/main" id="{FAC340B5-4ACF-4505-912A-415C5AFABACC}"/>
                </a:ext>
              </a:extLst>
            </p:cNvPr>
            <p:cNvGrpSpPr/>
            <p:nvPr/>
          </p:nvGrpSpPr>
          <p:grpSpPr>
            <a:xfrm>
              <a:off x="7096572" y="538518"/>
              <a:ext cx="9857455" cy="9074258"/>
              <a:chOff x="9524661" y="4158686"/>
              <a:chExt cx="7114594" cy="4694294"/>
            </a:xfrm>
          </p:grpSpPr>
          <p:grpSp>
            <p:nvGrpSpPr>
              <p:cNvPr id="8" name="Group 8"/>
              <p:cNvGrpSpPr/>
              <p:nvPr/>
            </p:nvGrpSpPr>
            <p:grpSpPr>
              <a:xfrm>
                <a:off x="9524661" y="4347407"/>
                <a:ext cx="7114594" cy="4494245"/>
                <a:chOff x="0" y="0"/>
                <a:chExt cx="3622362" cy="2288224"/>
              </a:xfrm>
            </p:grpSpPr>
            <p:sp>
              <p:nvSpPr>
                <p:cNvPr id="9" name="Freeform 9"/>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txBody>
                <a:bodyPr/>
                <a:lstStyle/>
                <a:p>
                  <a:endParaRPr lang="en-US"/>
                </a:p>
              </p:txBody>
            </p:sp>
          </p:grpSp>
          <p:grpSp>
            <p:nvGrpSpPr>
              <p:cNvPr id="10" name="Group 10"/>
              <p:cNvGrpSpPr/>
              <p:nvPr/>
            </p:nvGrpSpPr>
            <p:grpSpPr>
              <a:xfrm>
                <a:off x="9716000" y="4468275"/>
                <a:ext cx="6731917" cy="4252510"/>
                <a:chOff x="0" y="0"/>
                <a:chExt cx="3622362" cy="2288224"/>
              </a:xfrm>
            </p:grpSpPr>
            <p:sp>
              <p:nvSpPr>
                <p:cNvPr id="11" name="Freeform 11"/>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1887768" y="4158686"/>
                <a:ext cx="2541399" cy="619177"/>
              </a:xfrm>
              <a:prstGeom prst="rect">
                <a:avLst/>
              </a:prstGeom>
            </p:spPr>
          </p:pic>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86058">
                <a:off x="14176868" y="8217623"/>
                <a:ext cx="764653" cy="635357"/>
              </a:xfrm>
              <a:prstGeom prst="rect">
                <a:avLst/>
              </a:prstGeom>
            </p:spPr>
          </p:pic>
        </p:grpSp>
        <p:sp>
          <p:nvSpPr>
            <p:cNvPr id="28" name="TextBox 27">
              <a:extLst>
                <a:ext uri="{FF2B5EF4-FFF2-40B4-BE49-F238E27FC236}">
                  <a16:creationId xmlns:a16="http://schemas.microsoft.com/office/drawing/2014/main" id="{ECFF2FAE-E7FB-40E9-A738-31217CC6400B}"/>
                </a:ext>
              </a:extLst>
            </p:cNvPr>
            <p:cNvSpPr txBox="1"/>
            <p:nvPr/>
          </p:nvSpPr>
          <p:spPr>
            <a:xfrm>
              <a:off x="11098268" y="548189"/>
              <a:ext cx="2046129"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Giải</a:t>
              </a:r>
            </a:p>
          </p:txBody>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2643" t="29725"/>
          <a:stretch>
            <a:fillRect/>
          </a:stretch>
        </p:blipFill>
        <p:spPr>
          <a:xfrm flipV="1">
            <a:off x="0" y="8630731"/>
            <a:ext cx="1840083" cy="163818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6362" r="1841" b="38670"/>
          <a:stretch>
            <a:fillRect/>
          </a:stretch>
        </p:blipFill>
        <p:spPr>
          <a:xfrm rot="5400000">
            <a:off x="-517976" y="517976"/>
            <a:ext cx="3083571" cy="2047619"/>
          </a:xfrm>
          <a:prstGeom prst="rect">
            <a:avLst/>
          </a:prstGeom>
        </p:spPr>
      </p:pic>
      <p:sp>
        <p:nvSpPr>
          <p:cNvPr id="25" name="TextBox 24">
            <a:extLst>
              <a:ext uri="{FF2B5EF4-FFF2-40B4-BE49-F238E27FC236}">
                <a16:creationId xmlns:a16="http://schemas.microsoft.com/office/drawing/2014/main" id="{4EBB9676-CF4A-45C1-B197-E98BD78F5EF8}"/>
              </a:ext>
            </a:extLst>
          </p:cNvPr>
          <p:cNvSpPr txBox="1"/>
          <p:nvPr/>
        </p:nvSpPr>
        <p:spPr>
          <a:xfrm>
            <a:off x="8089494" y="1992229"/>
            <a:ext cx="7891556" cy="6441572"/>
          </a:xfrm>
          <a:prstGeom prst="rect">
            <a:avLst/>
          </a:prstGeom>
          <a:noFill/>
        </p:spPr>
        <p:txBody>
          <a:bodyPr wrap="square">
            <a:spAutoFit/>
          </a:bodyPr>
          <a:lstStyle/>
          <a:p>
            <a:pPr algn="ctr">
              <a:lnSpc>
                <a:spcPct val="150000"/>
              </a:lnSpc>
            </a:pPr>
            <a:r>
              <a:rPr lang="en-US" sz="4000" dirty="0"/>
              <a:t>Thể tích chiếc bánh kem là:</a:t>
            </a:r>
          </a:p>
          <a:p>
            <a:pPr algn="ctr">
              <a:lnSpc>
                <a:spcPct val="150000"/>
              </a:lnSpc>
            </a:pPr>
            <a:r>
              <a:rPr lang="en-US" sz="4000" dirty="0"/>
              <a:t>30 . 20.15 = 9000 (cm</a:t>
            </a:r>
            <a:r>
              <a:rPr lang="en-US" sz="4000" baseline="30000" dirty="0"/>
              <a:t>3</a:t>
            </a:r>
            <a:r>
              <a:rPr lang="en-US" sz="4000" dirty="0"/>
              <a:t>)</a:t>
            </a:r>
          </a:p>
          <a:p>
            <a:pPr algn="ctr">
              <a:lnSpc>
                <a:spcPct val="150000"/>
              </a:lnSpc>
            </a:pPr>
            <a:r>
              <a:rPr lang="en-US" sz="4000" dirty="0"/>
              <a:t>Thể tích phần bánh cắt đi là:</a:t>
            </a:r>
          </a:p>
          <a:p>
            <a:pPr algn="ctr">
              <a:lnSpc>
                <a:spcPct val="150000"/>
              </a:lnSpc>
            </a:pPr>
            <a:r>
              <a:rPr lang="en-US" sz="4000" dirty="0"/>
              <a:t>5</a:t>
            </a:r>
            <a:r>
              <a:rPr lang="en-US" sz="4000" baseline="30000" dirty="0"/>
              <a:t>3</a:t>
            </a:r>
            <a:r>
              <a:rPr lang="en-US" sz="4000" dirty="0"/>
              <a:t> =125 (cm</a:t>
            </a:r>
            <a:r>
              <a:rPr lang="en-US" sz="4000" baseline="30000" dirty="0"/>
              <a:t>3</a:t>
            </a:r>
            <a:r>
              <a:rPr lang="en-US" sz="4000" dirty="0"/>
              <a:t>)</a:t>
            </a:r>
          </a:p>
          <a:p>
            <a:pPr algn="ctr">
              <a:lnSpc>
                <a:spcPct val="150000"/>
              </a:lnSpc>
            </a:pPr>
            <a:r>
              <a:rPr lang="en-US" sz="4000" dirty="0"/>
              <a:t>Thể tích phần còn lại của chiếc bánh kem là:</a:t>
            </a:r>
          </a:p>
          <a:p>
            <a:pPr algn="ctr">
              <a:lnSpc>
                <a:spcPct val="150000"/>
              </a:lnSpc>
            </a:pPr>
            <a:r>
              <a:rPr lang="en-US" sz="4000" dirty="0"/>
              <a:t>9000 – 125 = 8 875 (cm</a:t>
            </a:r>
            <a:r>
              <a:rPr lang="en-US" sz="4000" baseline="30000" dirty="0"/>
              <a:t>3</a:t>
            </a:r>
            <a:r>
              <a:rPr lang="en-US" sz="4000" dirty="0"/>
              <a:t>)</a:t>
            </a:r>
          </a:p>
        </p:txBody>
      </p:sp>
      <p:pic>
        <p:nvPicPr>
          <p:cNvPr id="29" name="Picture 6">
            <a:extLst>
              <a:ext uri="{FF2B5EF4-FFF2-40B4-BE49-F238E27FC236}">
                <a16:creationId xmlns:a16="http://schemas.microsoft.com/office/drawing/2014/main" id="{CB11C4F1-099E-493C-BCAA-09C343C5C2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04044" y="538517"/>
            <a:ext cx="3054775" cy="2277196"/>
          </a:xfrm>
          <a:prstGeom prst="rect">
            <a:avLst/>
          </a:prstGeom>
        </p:spPr>
      </p:pic>
      <p:pic>
        <p:nvPicPr>
          <p:cNvPr id="17" name="Picture 2" descr="RED VELVET CAKE (CHỮ NHẬT) – Anh Hòa Bakery"/>
          <p:cNvPicPr>
            <a:picLocks noChangeAspect="1" noChangeArrowheads="1"/>
          </p:cNvPicPr>
          <p:nvPr/>
        </p:nvPicPr>
        <p:blipFill rotWithShape="1">
          <a:blip r:embed="rId14">
            <a:extLst>
              <a:ext uri="{28A0092B-C50C-407E-A947-70E740481C1C}">
                <a14:useLocalDpi xmlns:a14="http://schemas.microsoft.com/office/drawing/2010/main" val="0"/>
              </a:ext>
            </a:extLst>
          </a:blip>
          <a:srcRect l="-1" r="-267" b="21511"/>
          <a:stretch/>
        </p:blipFill>
        <p:spPr bwMode="auto">
          <a:xfrm>
            <a:off x="724229" y="3353412"/>
            <a:ext cx="5759629" cy="415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342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ppt_w+.3"/>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barn(inVertical)">
                                      <p:cBhvr>
                                        <p:cTn id="14" dur="500"/>
                                        <p:tgtEl>
                                          <p:spTgt spid="2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barn(inVertical)">
                                      <p:cBhvr>
                                        <p:cTn id="19" dur="500"/>
                                        <p:tgtEl>
                                          <p:spTgt spid="2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xEl>
                                              <p:pRg st="2" end="2"/>
                                            </p:txEl>
                                          </p:spTgt>
                                        </p:tgtEl>
                                        <p:attrNameLst>
                                          <p:attrName>style.visibility</p:attrName>
                                        </p:attrNameLst>
                                      </p:cBhvr>
                                      <p:to>
                                        <p:strVal val="visible"/>
                                      </p:to>
                                    </p:set>
                                    <p:animEffect transition="in" filter="barn(inVertical)">
                                      <p:cBhvr>
                                        <p:cTn id="24" dur="500"/>
                                        <p:tgtEl>
                                          <p:spTgt spid="2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animEffect transition="in" filter="barn(inVertical)">
                                      <p:cBhvr>
                                        <p:cTn id="29" dur="500"/>
                                        <p:tgtEl>
                                          <p:spTgt spid="2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xEl>
                                              <p:pRg st="4" end="4"/>
                                            </p:txEl>
                                          </p:spTgt>
                                        </p:tgtEl>
                                        <p:attrNameLst>
                                          <p:attrName>style.visibility</p:attrName>
                                        </p:attrNameLst>
                                      </p:cBhvr>
                                      <p:to>
                                        <p:strVal val="visible"/>
                                      </p:to>
                                    </p:set>
                                    <p:animEffect transition="in" filter="barn(inVertical)">
                                      <p:cBhvr>
                                        <p:cTn id="34" dur="500"/>
                                        <p:tgtEl>
                                          <p:spTgt spid="2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xEl>
                                              <p:pRg st="5" end="5"/>
                                            </p:txEl>
                                          </p:spTgt>
                                        </p:tgtEl>
                                        <p:attrNameLst>
                                          <p:attrName>style.visibility</p:attrName>
                                        </p:attrNameLst>
                                      </p:cBhvr>
                                      <p:to>
                                        <p:strVal val="visible"/>
                                      </p:to>
                                    </p:set>
                                    <p:animEffect transition="in" filter="barn(inVertical)">
                                      <p:cBhvr>
                                        <p:cTn id="39"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92621" y="1616521"/>
            <a:ext cx="4234557" cy="6019800"/>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txBody>
            <a:bodyPr/>
            <a:lstStyle/>
            <a:p>
              <a:endParaRPr lang="en-US"/>
            </a:p>
          </p:txBody>
        </p:sp>
        <p:sp>
          <p:nvSpPr>
            <p:cNvPr id="4" name="TextBox 4"/>
            <p:cNvSpPr txBox="1"/>
            <p:nvPr/>
          </p:nvSpPr>
          <p:spPr>
            <a:xfrm>
              <a:off x="0" y="-38100"/>
              <a:ext cx="660400" cy="723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27510">
            <a:off x="6358650" y="1399060"/>
            <a:ext cx="2525211" cy="2424203"/>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55805" y="353479"/>
            <a:ext cx="1902758" cy="2389309"/>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4734">
            <a:off x="10784505" y="657257"/>
            <a:ext cx="879808" cy="843016"/>
          </a:xfrm>
          <a:prstGeom prst="rect">
            <a:avLst/>
          </a:prstGeom>
        </p:spPr>
      </p:pic>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2643" t="29725"/>
          <a:stretch>
            <a:fillRect/>
          </a:stretch>
        </p:blipFill>
        <p:spPr>
          <a:xfrm>
            <a:off x="0" y="0"/>
            <a:ext cx="1738930" cy="1548134"/>
          </a:xfrm>
          <a:prstGeom prst="rect">
            <a:avLst/>
          </a:prstGeom>
        </p:spPr>
      </p:pic>
      <p:sp>
        <p:nvSpPr>
          <p:cNvPr id="30" name="TextBox 29">
            <a:extLst>
              <a:ext uri="{FF2B5EF4-FFF2-40B4-BE49-F238E27FC236}">
                <a16:creationId xmlns:a16="http://schemas.microsoft.com/office/drawing/2014/main" id="{ED12EDE6-E2FF-43BF-A60D-7FC29CA4A2B5}"/>
              </a:ext>
            </a:extLst>
          </p:cNvPr>
          <p:cNvSpPr txBox="1"/>
          <p:nvPr/>
        </p:nvSpPr>
        <p:spPr>
          <a:xfrm>
            <a:off x="761999" y="4164756"/>
            <a:ext cx="4495800" cy="923330"/>
          </a:xfrm>
          <a:prstGeom prst="rect">
            <a:avLst/>
          </a:prstGeom>
          <a:noFill/>
        </p:spPr>
        <p:txBody>
          <a:bodyPr wrap="square">
            <a:spAutoFit/>
          </a:bodyPr>
          <a:lstStyle/>
          <a:p>
            <a:r>
              <a:rPr lang="en-US" sz="5400" b="1" dirty="0">
                <a:solidFill>
                  <a:schemeClr val="bg1"/>
                </a:solidFill>
                <a:effectLst/>
                <a:latin typeface="Arial" panose="020B0604020202020204" pitchFamily="34" charset="0"/>
                <a:ea typeface="Calibri" panose="020F0502020204030204" pitchFamily="34" charset="0"/>
              </a:rPr>
              <a:t>LUYỆN TẬP</a:t>
            </a:r>
            <a:endParaRPr lang="en-US" sz="5400" dirty="0">
              <a:solidFill>
                <a:schemeClr val="bg1"/>
              </a:solidFill>
            </a:endParaRPr>
          </a:p>
        </p:txBody>
      </p:sp>
      <p:pic>
        <p:nvPicPr>
          <p:cNvPr id="31" name="Picture 10">
            <a:extLst>
              <a:ext uri="{FF2B5EF4-FFF2-40B4-BE49-F238E27FC236}">
                <a16:creationId xmlns:a16="http://schemas.microsoft.com/office/drawing/2014/main" id="{F8479E88-1D35-4230-8AE1-5ACEE9243E71}"/>
              </a:ext>
            </a:extLst>
          </p:cNvPr>
          <p:cNvPicPr>
            <a:picLocks noChangeAspect="1"/>
          </p:cNvPicPr>
          <p:nvPr/>
        </p:nvPicPr>
        <p:blipFill>
          <a:blip r:embed="rId10"/>
          <a:srcRect/>
          <a:stretch>
            <a:fillRect/>
          </a:stretch>
        </p:blipFill>
        <p:spPr>
          <a:xfrm>
            <a:off x="5727019" y="3406998"/>
            <a:ext cx="12048673" cy="6370736"/>
          </a:xfrm>
          <a:prstGeom prst="rect">
            <a:avLst/>
          </a:prstGeom>
        </p:spPr>
      </p:pic>
      <p:pic>
        <p:nvPicPr>
          <p:cNvPr id="33" name="Picture 24">
            <a:extLst>
              <a:ext uri="{FF2B5EF4-FFF2-40B4-BE49-F238E27FC236}">
                <a16:creationId xmlns:a16="http://schemas.microsoft.com/office/drawing/2014/main" id="{167C05F9-DCD8-4A18-B2B0-4CFF13C0828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46954">
            <a:off x="12694339" y="2724555"/>
            <a:ext cx="1429429" cy="1369653"/>
          </a:xfrm>
          <a:prstGeom prst="rect">
            <a:avLst/>
          </a:prstGeom>
        </p:spPr>
      </p:pic>
    </p:spTree>
    <p:extLst>
      <p:ext uri="{BB962C8B-B14F-4D97-AF65-F5344CB8AC3E}">
        <p14:creationId xmlns:p14="http://schemas.microsoft.com/office/powerpoint/2010/main" val="1603608383"/>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2004">
            <a:off x="13816426" y="962370"/>
            <a:ext cx="1426810" cy="661521"/>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22393">
            <a:off x="363537" y="8800599"/>
            <a:ext cx="879808" cy="843016"/>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4800" y="1345055"/>
            <a:ext cx="1226484" cy="1540106"/>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1315">
            <a:off x="16412264" y="9329914"/>
            <a:ext cx="1225888" cy="1018602"/>
          </a:xfrm>
          <a:prstGeom prst="rect">
            <a:avLst/>
          </a:prstGeom>
        </p:spPr>
      </p:pic>
      <p:sp>
        <p:nvSpPr>
          <p:cNvPr id="19" name="TextBox 18">
            <a:extLst>
              <a:ext uri="{FF2B5EF4-FFF2-40B4-BE49-F238E27FC236}">
                <a16:creationId xmlns:a16="http://schemas.microsoft.com/office/drawing/2014/main" id="{0C4374E1-B832-4984-98F2-001560FEC69A}"/>
              </a:ext>
            </a:extLst>
          </p:cNvPr>
          <p:cNvSpPr txBox="1"/>
          <p:nvPr/>
        </p:nvSpPr>
        <p:spPr>
          <a:xfrm>
            <a:off x="3397451" y="1943100"/>
            <a:ext cx="12105718" cy="1015663"/>
          </a:xfrm>
          <a:prstGeom prst="rect">
            <a:avLst/>
          </a:prstGeom>
          <a:noFill/>
        </p:spPr>
        <p:txBody>
          <a:bodyPr wrap="square">
            <a:spAutoFit/>
          </a:bodyPr>
          <a:lstStyle/>
          <a:p>
            <a:pPr algn="ctr">
              <a:lnSpc>
                <a:spcPct val="150000"/>
              </a:lnSpc>
            </a:pPr>
            <a:r>
              <a:rPr lang="nl-NL" sz="4000" dirty="0"/>
              <a:t>Cho hình hộp chữ nhật có kích thước như hình vẽ:</a:t>
            </a:r>
            <a:endParaRPr lang="en-US" sz="4000" dirty="0"/>
          </a:p>
        </p:txBody>
      </p:sp>
      <p:pic>
        <p:nvPicPr>
          <p:cNvPr id="20" name="Picture 9">
            <a:extLst>
              <a:ext uri="{FF2B5EF4-FFF2-40B4-BE49-F238E27FC236}">
                <a16:creationId xmlns:a16="http://schemas.microsoft.com/office/drawing/2014/main" id="{BBD40F6E-D381-45DE-B169-E2C72C78618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86400" y="297163"/>
            <a:ext cx="1530360" cy="1541925"/>
          </a:xfrm>
          <a:prstGeom prst="rect">
            <a:avLst/>
          </a:prstGeom>
        </p:spPr>
      </p:pic>
      <p:sp>
        <p:nvSpPr>
          <p:cNvPr id="22" name="TextBox 21">
            <a:extLst>
              <a:ext uri="{FF2B5EF4-FFF2-40B4-BE49-F238E27FC236}">
                <a16:creationId xmlns:a16="http://schemas.microsoft.com/office/drawing/2014/main" id="{26E69611-27BF-4D27-A6FE-D0E6EA053B2D}"/>
              </a:ext>
            </a:extLst>
          </p:cNvPr>
          <p:cNvSpPr txBox="1"/>
          <p:nvPr/>
        </p:nvSpPr>
        <p:spPr>
          <a:xfrm>
            <a:off x="7335991" y="845720"/>
            <a:ext cx="4724400"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a:t>
            </a:r>
            <a:endPar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6" name="Picture 6">
            <a:extLst>
              <a:ext uri="{FF2B5EF4-FFF2-40B4-BE49-F238E27FC236}">
                <a16:creationId xmlns:a16="http://schemas.microsoft.com/office/drawing/2014/main" id="{71BDA3C0-C29B-4732-B195-677FB5DDD6F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56470" r="51775"/>
          <a:stretch>
            <a:fillRect/>
          </a:stretch>
        </p:blipFill>
        <p:spPr>
          <a:xfrm flipH="1">
            <a:off x="4125" y="-29668"/>
            <a:ext cx="4720275" cy="1439368"/>
          </a:xfrm>
          <a:prstGeom prst="rect">
            <a:avLst/>
          </a:prstGeom>
        </p:spPr>
      </p:pic>
      <p:pic>
        <p:nvPicPr>
          <p:cNvPr id="13314" name="Picture 2" descr="C:\Users\ADMINI~1\AppData\Local\Temp\Rar$DIa0.495\BTT.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83110" y="3162300"/>
            <a:ext cx="8534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45510" y="8432907"/>
            <a:ext cx="16305361" cy="901593"/>
          </a:xfrm>
          <a:prstGeom prst="rect">
            <a:avLst/>
          </a:prstGeom>
        </p:spPr>
        <p:txBody>
          <a:bodyPr wrap="none">
            <a:spAutoFit/>
          </a:bodyPr>
          <a:lstStyle/>
          <a:p>
            <a:pPr algn="ctr">
              <a:lnSpc>
                <a:spcPct val="150000"/>
              </a:lnSpc>
            </a:pPr>
            <a:r>
              <a:rPr lang="nl-NL" sz="4000" dirty="0"/>
              <a:t>Biết diện tích mặt đáy ABCD là 570 cm</a:t>
            </a:r>
            <a:r>
              <a:rPr lang="nl-NL" sz="4000" baseline="30000" dirty="0"/>
              <a:t>2</a:t>
            </a:r>
            <a:r>
              <a:rPr lang="nl-NL" sz="4000" dirty="0"/>
              <a:t>. Tính diện tích mặt bên DAEH.</a:t>
            </a:r>
            <a:endParaRPr lang="en-US" sz="4000" dirty="0"/>
          </a:p>
        </p:txBody>
      </p:sp>
    </p:spTree>
    <p:extLst>
      <p:ext uri="{BB962C8B-B14F-4D97-AF65-F5344CB8AC3E}">
        <p14:creationId xmlns:p14="http://schemas.microsoft.com/office/powerpoint/2010/main" val="34458052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314"/>
                                        </p:tgtEl>
                                        <p:attrNameLst>
                                          <p:attrName>style.visibility</p:attrName>
                                        </p:attrNameLst>
                                      </p:cBhvr>
                                      <p:to>
                                        <p:strVal val="visible"/>
                                      </p:to>
                                    </p:set>
                                    <p:animEffect transition="in" filter="barn(inVertical)">
                                      <p:cBhvr>
                                        <p:cTn id="20" dur="500"/>
                                        <p:tgtEl>
                                          <p:spTgt spid="133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97098" y="865121"/>
            <a:ext cx="13813991" cy="737514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95937" y="619564"/>
            <a:ext cx="1501161" cy="188502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7490" y="7044021"/>
            <a:ext cx="3519215" cy="262341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8763000" y="9109112"/>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a16="http://schemas.microsoft.com/office/drawing/2014/main" id="{465BCE7B-A09B-4BEF-B9A3-F068909D7632}"/>
              </a:ext>
            </a:extLst>
          </p:cNvPr>
          <p:cNvSpPr txBox="1"/>
          <p:nvPr/>
        </p:nvSpPr>
        <p:spPr>
          <a:xfrm>
            <a:off x="3200400" y="1638300"/>
            <a:ext cx="12408541" cy="916276"/>
          </a:xfrm>
          <a:prstGeom prst="rect">
            <a:avLst/>
          </a:prstGeom>
          <a:noFill/>
        </p:spPr>
        <p:txBody>
          <a:bodyPr wrap="square">
            <a:spAutoFit/>
          </a:bodyPr>
          <a:lstStyle/>
          <a:p>
            <a:pPr algn="ctr" fontAlgn="base">
              <a:lnSpc>
                <a:spcPct val="150000"/>
              </a:lnSpc>
            </a:pPr>
            <a:r>
              <a:rPr lang="en-US" sz="4000" dirty="0"/>
              <a:t>Có bao nhiêu hình lập phương nhỏ trong Hình 10.11?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C98FD2A2-18AB-49C3-8883-40AA5BA38437}"/>
              </a:ext>
            </a:extLst>
          </p:cNvPr>
          <p:cNvSpPr txBox="1"/>
          <p:nvPr/>
        </p:nvSpPr>
        <p:spPr>
          <a:xfrm>
            <a:off x="7970593" y="629358"/>
            <a:ext cx="2667000" cy="780342"/>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Bài</a:t>
            </a:r>
            <a:r>
              <a:rPr kumimoji="0" lang="en-US" sz="4400" b="1" u="none" strike="noStrike" kern="1200" cap="none" spc="0" normalizeH="0" noProof="0" dirty="0">
                <a:ln>
                  <a:noFill/>
                </a:ln>
                <a:solidFill>
                  <a:schemeClr val="bg1"/>
                </a:solidFill>
                <a:effectLst/>
                <a:uLnTx/>
                <a:uFillTx/>
                <a:latin typeface="Arial" panose="020B0604020202020204" pitchFamily="34" charset="0"/>
                <a:ea typeface="Times New Roman" panose="02020603050405020304" pitchFamily="18" charset="0"/>
                <a:cs typeface="Times New Roman" panose="02020603050405020304" pitchFamily="18" charset="0"/>
              </a:rPr>
              <a:t> 10.1</a:t>
            </a:r>
            <a:endParaRPr kumimoji="0" lang="en-US" sz="44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5">
            <a:extLst>
              <a:ext uri="{FF2B5EF4-FFF2-40B4-BE49-F238E27FC236}">
                <a16:creationId xmlns:a16="http://schemas.microsoft.com/office/drawing/2014/main" id="{8AEBEE1C-570D-48D2-8972-D510A640E6E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548684" y="5545394"/>
            <a:ext cx="5336134" cy="4762500"/>
          </a:xfrm>
          <a:prstGeom prst="rect">
            <a:avLst/>
          </a:prstGeom>
        </p:spPr>
      </p:pic>
      <p:pic>
        <p:nvPicPr>
          <p:cNvPr id="22530" name="Picture 2" descr="C:\Users\ADMINI~1\AppData\Local\Temp\Rar$DIa0.329\Bài 10.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51982" y="2705100"/>
            <a:ext cx="4922497" cy="52943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215605" y="3162300"/>
            <a:ext cx="4567195" cy="2862322"/>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ctr">
              <a:lnSpc>
                <a:spcPct val="150000"/>
              </a:lnSpc>
            </a:pPr>
            <a:r>
              <a:rPr lang="en-US" sz="4000" dirty="0"/>
              <a:t>Có tất cả 9 hình lập phương nhỏ.</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wipe(down)">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animEffect transition="in" filter="barn(inVertical)">
                                      <p:cBhvr>
                                        <p:cTn id="25" dur="500"/>
                                        <p:tgtEl>
                                          <p:spTgt spid="4">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barn(inVertical)">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barn(inVertical)">
                                      <p:cBhvr>
                                        <p:cTn id="3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p:bldP spid="4"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663579"/>
            <a:ext cx="1426810" cy="661521"/>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66255" y="509266"/>
            <a:ext cx="827317" cy="1038869"/>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4734">
            <a:off x="17191767" y="9334092"/>
            <a:ext cx="879808" cy="843016"/>
          </a:xfrm>
          <a:prstGeom prst="rect">
            <a:avLst/>
          </a:prstGeom>
        </p:spPr>
      </p:pic>
      <p:pic>
        <p:nvPicPr>
          <p:cNvPr id="28" name="Picture 2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2643" t="29725"/>
          <a:stretch>
            <a:fillRect/>
          </a:stretch>
        </p:blipFill>
        <p:spPr>
          <a:xfrm>
            <a:off x="0" y="0"/>
            <a:ext cx="1738930" cy="1548134"/>
          </a:xfrm>
          <a:prstGeom prst="rect">
            <a:avLst/>
          </a:prstGeom>
        </p:spPr>
      </p:pic>
      <p:sp>
        <p:nvSpPr>
          <p:cNvPr id="30" name="TextBox 29">
            <a:extLst>
              <a:ext uri="{FF2B5EF4-FFF2-40B4-BE49-F238E27FC236}">
                <a16:creationId xmlns:a16="http://schemas.microsoft.com/office/drawing/2014/main" id="{0E99F0A8-7CBB-4D76-83BB-D3A5F15DB16C}"/>
              </a:ext>
            </a:extLst>
          </p:cNvPr>
          <p:cNvSpPr txBox="1"/>
          <p:nvPr/>
        </p:nvSpPr>
        <p:spPr>
          <a:xfrm>
            <a:off x="1720543" y="1943100"/>
            <a:ext cx="14662457" cy="1824923"/>
          </a:xfrm>
          <a:prstGeom prst="rect">
            <a:avLst/>
          </a:prstGeom>
          <a:noFill/>
        </p:spPr>
        <p:txBody>
          <a:bodyPr wrap="square">
            <a:spAutoFit/>
          </a:bodyPr>
          <a:lstStyle/>
          <a:p>
            <a:pPr algn="ctr">
              <a:lnSpc>
                <a:spcPct val="150000"/>
              </a:lnSpc>
            </a:pPr>
            <a:r>
              <a:rPr lang="en-US" sz="4000" dirty="0"/>
              <a:t>Gọi tên các đỉnh, cạnh, đường chéo, mặt của hình hộp chữ nhật trong Hình 10.12.</a:t>
            </a:r>
          </a:p>
        </p:txBody>
      </p:sp>
      <p:grpSp>
        <p:nvGrpSpPr>
          <p:cNvPr id="34" name="Group 33">
            <a:extLst>
              <a:ext uri="{FF2B5EF4-FFF2-40B4-BE49-F238E27FC236}">
                <a16:creationId xmlns:a16="http://schemas.microsoft.com/office/drawing/2014/main" id="{0536DAFA-52D5-4D77-AC0F-3617DAD7958A}"/>
              </a:ext>
            </a:extLst>
          </p:cNvPr>
          <p:cNvGrpSpPr/>
          <p:nvPr/>
        </p:nvGrpSpPr>
        <p:grpSpPr>
          <a:xfrm>
            <a:off x="6212387" y="457245"/>
            <a:ext cx="5636712" cy="1552797"/>
            <a:chOff x="6212387" y="457245"/>
            <a:chExt cx="5636712" cy="1552797"/>
          </a:xfrm>
        </p:grpSpPr>
        <p:pic>
          <p:nvPicPr>
            <p:cNvPr id="33" name="Picture 11">
              <a:extLst>
                <a:ext uri="{FF2B5EF4-FFF2-40B4-BE49-F238E27FC236}">
                  <a16:creationId xmlns:a16="http://schemas.microsoft.com/office/drawing/2014/main" id="{84ECAD66-042D-43AB-AF64-A24B6950E4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12387" y="457245"/>
              <a:ext cx="5636712" cy="1552797"/>
            </a:xfrm>
            <a:prstGeom prst="rect">
              <a:avLst/>
            </a:prstGeom>
          </p:spPr>
        </p:pic>
        <p:sp>
          <p:nvSpPr>
            <p:cNvPr id="32" name="TextBox 31">
              <a:extLst>
                <a:ext uri="{FF2B5EF4-FFF2-40B4-BE49-F238E27FC236}">
                  <a16:creationId xmlns:a16="http://schemas.microsoft.com/office/drawing/2014/main" id="{7AB21F64-9883-4E9F-B7C3-18929445DA66}"/>
                </a:ext>
              </a:extLst>
            </p:cNvPr>
            <p:cNvSpPr txBox="1"/>
            <p:nvPr/>
          </p:nvSpPr>
          <p:spPr>
            <a:xfrm>
              <a:off x="7543800" y="647700"/>
              <a:ext cx="28956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Bài</a:t>
              </a:r>
              <a:r>
                <a:rPr kumimoji="0" lang="en-US" sz="4400" b="1" i="0" u="none" strike="noStrike" kern="1200" cap="none" spc="0" normalizeH="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 10.2</a:t>
              </a:r>
              <a:endParaRPr kumimoji="0" lang="en-US" sz="4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554" name="Picture 2" descr="C:\Users\ADMINI~1\AppData\Local\Temp\Rar$DIa0.361\Bài 10.2.png"/>
          <p:cNvPicPr>
            <a:picLocks noChangeAspect="1" noChangeArrowheads="1"/>
          </p:cNvPicPr>
          <p:nvPr/>
        </p:nvPicPr>
        <p:blipFill rotWithShape="1">
          <a:blip r:embed="rId12">
            <a:extLst>
              <a:ext uri="{28A0092B-C50C-407E-A947-70E740481C1C}">
                <a14:useLocalDpi xmlns:a14="http://schemas.microsoft.com/office/drawing/2010/main" val="0"/>
              </a:ext>
            </a:extLst>
          </a:blip>
          <a:srcRect r="25968"/>
          <a:stretch/>
        </p:blipFill>
        <p:spPr bwMode="auto">
          <a:xfrm>
            <a:off x="1374928" y="4061313"/>
            <a:ext cx="7159472" cy="55017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51771" y="3924300"/>
            <a:ext cx="7467599" cy="6001643"/>
          </a:xfrm>
          <a:prstGeom prst="rect">
            <a:avLst/>
          </a:prstGeom>
          <a:solidFill>
            <a:schemeClr val="accent2">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marL="571500" indent="-571500" algn="just">
              <a:lnSpc>
                <a:spcPct val="150000"/>
              </a:lnSpc>
              <a:buFont typeface="Arial" pitchFamily="34" charset="0"/>
              <a:buChar char="•"/>
            </a:pPr>
            <a:r>
              <a:rPr lang="en-US" sz="3600" dirty="0"/>
              <a:t>8 đỉnh : A, B, C, D, E, F, G, H.</a:t>
            </a:r>
          </a:p>
          <a:p>
            <a:pPr marL="571500" indent="-571500" algn="just">
              <a:lnSpc>
                <a:spcPct val="150000"/>
              </a:lnSpc>
              <a:buFont typeface="Arial" pitchFamily="34" charset="0"/>
              <a:buChar char="•"/>
            </a:pPr>
            <a:r>
              <a:rPr lang="en-US" sz="3600" dirty="0"/>
              <a:t>12 cạnh : AB, AD, DC, BC, EF, EH, FG, GH, AE, BF, CG, DH</a:t>
            </a:r>
          </a:p>
          <a:p>
            <a:pPr marL="571500" indent="-571500" algn="just">
              <a:lnSpc>
                <a:spcPct val="150000"/>
              </a:lnSpc>
              <a:buFont typeface="Arial" pitchFamily="34" charset="0"/>
              <a:buChar char="•"/>
            </a:pPr>
            <a:r>
              <a:rPr lang="en-US" sz="3600" dirty="0"/>
              <a:t>4 đường chéo : AG, CE, BH, DF</a:t>
            </a:r>
          </a:p>
          <a:p>
            <a:pPr marL="571500" indent="-571500" algn="just">
              <a:lnSpc>
                <a:spcPct val="150000"/>
              </a:lnSpc>
              <a:buFont typeface="Arial" pitchFamily="34" charset="0"/>
              <a:buChar char="•"/>
            </a:pPr>
            <a:r>
              <a:rPr lang="en-US" sz="3600" dirty="0"/>
              <a:t>8 mặt: ABFE, DCGH, BCGF, ADHE, ABCD, EFGH.</a:t>
            </a:r>
          </a:p>
        </p:txBody>
      </p:sp>
    </p:spTree>
    <p:extLst>
      <p:ext uri="{BB962C8B-B14F-4D97-AF65-F5344CB8AC3E}">
        <p14:creationId xmlns:p14="http://schemas.microsoft.com/office/powerpoint/2010/main" val="32677025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left)">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554"/>
                                        </p:tgtEl>
                                        <p:attrNameLst>
                                          <p:attrName>style.visibility</p:attrName>
                                        </p:attrNameLst>
                                      </p:cBhvr>
                                      <p:to>
                                        <p:strVal val="visible"/>
                                      </p:to>
                                    </p:set>
                                    <p:anim calcmode="lin" valueType="num">
                                      <p:cBhvr additive="base">
                                        <p:cTn id="17" dur="500" fill="hold"/>
                                        <p:tgtEl>
                                          <p:spTgt spid="23554"/>
                                        </p:tgtEl>
                                        <p:attrNameLst>
                                          <p:attrName>ppt_x</p:attrName>
                                        </p:attrNameLst>
                                      </p:cBhvr>
                                      <p:tavLst>
                                        <p:tav tm="0">
                                          <p:val>
                                            <p:strVal val="#ppt_x"/>
                                          </p:val>
                                        </p:tav>
                                        <p:tav tm="100000">
                                          <p:val>
                                            <p:strVal val="#ppt_x"/>
                                          </p:val>
                                        </p:tav>
                                      </p:tavLst>
                                    </p:anim>
                                    <p:anim calcmode="lin" valueType="num">
                                      <p:cBhvr additive="base">
                                        <p:cTn id="1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fade">
                                      <p:cBhvr>
                                        <p:cTn id="23" dur="500"/>
                                        <p:tgtEl>
                                          <p:spTgt spid="2">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fade">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2"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3A093204-F94C-EF28-B83D-5535534EFC91}"/>
              </a:ext>
            </a:extLst>
          </p:cNvPr>
          <p:cNvPicPr>
            <a:picLocks noChangeAspect="1"/>
          </p:cNvPicPr>
          <p:nvPr/>
        </p:nvPicPr>
        <p:blipFill>
          <a:blip r:embed="rId2"/>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t="52178" r="11108" b="9444"/>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688537" y="5731963"/>
            <a:ext cx="2421046" cy="4054786"/>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7200" y="860215"/>
            <a:ext cx="17247954" cy="920850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2252" y="504087"/>
            <a:ext cx="926459" cy="116336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id="{3FD57673-4218-4861-BB0E-47CB551C24EE}"/>
              </a:ext>
            </a:extLst>
          </p:cNvPr>
          <p:cNvSpPr txBox="1"/>
          <p:nvPr/>
        </p:nvSpPr>
        <p:spPr>
          <a:xfrm>
            <a:off x="1143000" y="1790700"/>
            <a:ext cx="15947940" cy="916276"/>
          </a:xfrm>
          <a:prstGeom prst="rect">
            <a:avLst/>
          </a:prstGeom>
          <a:noFill/>
        </p:spPr>
        <p:txBody>
          <a:bodyPr wrap="square">
            <a:spAutoFit/>
          </a:bodyPr>
          <a:lstStyle/>
          <a:p>
            <a:pPr marL="571500" indent="-571500" algn="just">
              <a:lnSpc>
                <a:spcPct val="150000"/>
              </a:lnSpc>
              <a:spcAft>
                <a:spcPts val="800"/>
              </a:spcAft>
              <a:buFont typeface="Wingdings" pitchFamily="2" charset="2"/>
              <a:buChar char="v"/>
              <a:tabLst>
                <a:tab pos="704850" algn="l"/>
              </a:tabLst>
            </a:pPr>
            <a:r>
              <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Một số yếu tố cơ bản của hình hộp chữ nhật, hình lập phương.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 2"/>
          <p:cNvGrpSpPr/>
          <p:nvPr/>
        </p:nvGrpSpPr>
        <p:grpSpPr>
          <a:xfrm>
            <a:off x="3124200" y="466861"/>
            <a:ext cx="12028226" cy="1403358"/>
            <a:chOff x="3124200" y="466861"/>
            <a:chExt cx="12028226" cy="1403358"/>
          </a:xfrm>
        </p:grpSpPr>
        <p:pic>
          <p:nvPicPr>
            <p:cNvPr id="14" name="Picture 3">
              <a:extLst>
                <a:ext uri="{FF2B5EF4-FFF2-40B4-BE49-F238E27FC236}">
                  <a16:creationId xmlns:a16="http://schemas.microsoft.com/office/drawing/2014/main" id="{41D7FFD9-CA5D-4D66-861B-0B2BE6F027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24200" y="466861"/>
              <a:ext cx="12028226" cy="1403358"/>
            </a:xfrm>
            <a:prstGeom prst="rect">
              <a:avLst/>
            </a:prstGeom>
          </p:spPr>
        </p:pic>
        <p:sp>
          <p:nvSpPr>
            <p:cNvPr id="16" name="TextBox 15">
              <a:extLst>
                <a:ext uri="{FF2B5EF4-FFF2-40B4-BE49-F238E27FC236}">
                  <a16:creationId xmlns:a16="http://schemas.microsoft.com/office/drawing/2014/main" id="{BAAC95D1-7D1F-4C44-8CAB-7D030316C1EA}"/>
                </a:ext>
              </a:extLst>
            </p:cNvPr>
            <p:cNvSpPr txBox="1"/>
            <p:nvPr/>
          </p:nvSpPr>
          <p:spPr>
            <a:xfrm>
              <a:off x="3886201" y="586432"/>
              <a:ext cx="10744200"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1. Hình</a:t>
              </a:r>
              <a:r>
                <a:rPr kumimoji="0" lang="en-US" sz="4400" b="1" i="0" u="none" strike="noStrike" kern="1200" cap="none" spc="0" normalizeH="0" noProof="0" dirty="0">
                  <a:ln>
                    <a:noFill/>
                  </a:ln>
                  <a:solidFill>
                    <a:schemeClr val="accent2">
                      <a:lumMod val="75000"/>
                    </a:schemeClr>
                  </a:solidFill>
                  <a:effectLst/>
                  <a:uLnTx/>
                  <a:uFillTx/>
                  <a:latin typeface="Arial" panose="020B0604020202020204" pitchFamily="34" charset="0"/>
                  <a:ea typeface="Calibri" panose="020F0502020204030204" pitchFamily="34" charset="0"/>
                  <a:cs typeface="Times New Roman" panose="02020603050405020304" pitchFamily="18" charset="0"/>
                </a:rPr>
                <a:t> hộp chữ nhật, hình lập phương</a:t>
              </a:r>
              <a:endParaRPr kumimoji="0" lang="en-US" sz="4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1667593" y="2628900"/>
            <a:ext cx="15423347" cy="1846659"/>
          </a:xfrm>
          <a:prstGeom prst="rect">
            <a:avLst/>
          </a:prstGeom>
        </p:spPr>
        <p:txBody>
          <a:bodyPr wrap="square">
            <a:spAutoFit/>
          </a:bodyPr>
          <a:lstStyle/>
          <a:p>
            <a:pPr algn="just">
              <a:lnSpc>
                <a:spcPct val="150000"/>
              </a:lnSpc>
            </a:pPr>
            <a:r>
              <a:rPr lang="en-US" sz="3800" dirty="0"/>
              <a:t>Hình nào dưới đây là đồ vật hoặc kiến trúc có dạng hình hộp chữ nhật, có dạng hình lập phương?</a:t>
            </a:r>
          </a:p>
        </p:txBody>
      </p:sp>
      <p:pic>
        <p:nvPicPr>
          <p:cNvPr id="2050" name="Picture 2" descr="C:\Users\ADMINI~1\AppData\Local\Temp\Rar$DIa0.990\HĐ1 - 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27832" y="4388079"/>
            <a:ext cx="5308803" cy="36510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I~1\AppData\Local\Temp\Rar$DIa0.459\HĐ1 - b.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71154" y="4457701"/>
            <a:ext cx="3796845" cy="35813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1\AppData\Local\Temp\Rar$DIa0.410\HĐ1 - a.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04703" y="4457701"/>
            <a:ext cx="4696097" cy="35813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01977" y="8097441"/>
            <a:ext cx="14041968" cy="1846659"/>
          </a:xfrm>
          <a:prstGeom prst="rect">
            <a:avLst/>
          </a:prstGeom>
        </p:spPr>
        <p:txBody>
          <a:bodyPr wrap="square">
            <a:spAutoFit/>
          </a:bodyPr>
          <a:lstStyle/>
          <a:p>
            <a:pPr algn="ctr">
              <a:lnSpc>
                <a:spcPct val="150000"/>
              </a:lnSpc>
            </a:pPr>
            <a:r>
              <a:rPr lang="en-US" sz="3800" dirty="0"/>
              <a:t>Em hãy tìm thêm một số hình ảnh có dạng hình hộp chữ nhật, hình lập phương trong thực tế.</a:t>
            </a:r>
          </a:p>
        </p:txBody>
      </p:sp>
    </p:spTree>
    <p:extLst>
      <p:ext uri="{BB962C8B-B14F-4D97-AF65-F5344CB8AC3E}">
        <p14:creationId xmlns:p14="http://schemas.microsoft.com/office/powerpoint/2010/main" val="9853556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par>
                                <p:cTn id="18" presetID="16" presetClass="entr" presetSubtype="21"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par>
                                <p:cTn id="21" presetID="16" presetClass="entr" presetSubtype="21"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barn(inVertic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4"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id="{BB99C76D-78B8-D673-7276-556DCF8B2C06}"/>
              </a:ext>
            </a:extLst>
          </p:cNvPr>
          <p:cNvPicPr>
            <a:picLocks noChangeAspect="1"/>
          </p:cNvPicPr>
          <p:nvPr/>
        </p:nvPicPr>
        <p:blipFill>
          <a:blip r:embed="rId5"/>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id="{1465AC6E-7E5F-06B3-93F9-A3E6CD1B26C9}"/>
              </a:ext>
            </a:extLst>
          </p:cNvPr>
          <p:cNvPicPr>
            <a:picLocks noChangeAspect="1"/>
          </p:cNvPicPr>
          <p:nvPr/>
        </p:nvPicPr>
        <p:blipFill>
          <a:blip r:embed="rId7"/>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id="{B0496900-AE1F-DDE6-3A53-50AD67963052}"/>
              </a:ext>
            </a:extLst>
          </p:cNvPr>
          <p:cNvPicPr>
            <a:picLocks noChangeAspect="1"/>
          </p:cNvPicPr>
          <p:nvPr/>
        </p:nvPicPr>
        <p:blipFill>
          <a:blip r:embed="rId9"/>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id="{2394773A-D5A5-625E-5E6D-D86EF0DE7139}"/>
              </a:ext>
            </a:extLst>
          </p:cNvPr>
          <p:cNvPicPr>
            <a:picLocks noChangeAspect="1"/>
          </p:cNvPicPr>
          <p:nvPr/>
        </p:nvPicPr>
        <p:blipFill>
          <a:blip r:embed="rId11"/>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id="{7A2612C6-5024-B4FF-D422-2B8CD28E07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id="{74D378CF-A602-DF8B-3EB1-6D74BA8189A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id="{C35E816D-6777-E7D2-ABDA-BF26527F0B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id="{7D4D5F9A-1655-DFB2-26E6-9A1D88D3B83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id="{B55A687A-4CE6-8417-91E7-550FB25469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id="{7BF6A61B-578B-5CCB-004E-BA23C7A6AF5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a16="http://schemas.microsoft.com/office/drawing/2014/main" id="{1AD5944E-89F6-D560-3A5A-27D960098AB8}"/>
              </a:ext>
            </a:extLst>
          </p:cNvPr>
          <p:cNvPicPr>
            <a:picLocks noChangeAspect="1"/>
          </p:cNvPicPr>
          <p:nvPr/>
        </p:nvPicPr>
        <p:blipFill>
          <a:blip r:embed="rId24"/>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a16="http://schemas.microsoft.com/office/drawing/2014/main"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3038029170"/>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741749" y="942799"/>
            <a:ext cx="14771429" cy="19147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1. </a:t>
            </a:r>
            <a:r>
              <a:rPr lang="en-US" sz="4800" dirty="0">
                <a:solidFill>
                  <a:schemeClr val="tx1"/>
                </a:solidFill>
              </a:rPr>
              <a:t>Số mặt của hình hộp chữ nhật là:</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583419" y="3677772"/>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174174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12 mặt</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1741749" y="361950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6 mặt</a:t>
            </a:r>
          </a:p>
        </p:txBody>
      </p:sp>
      <p:sp>
        <p:nvSpPr>
          <p:cNvPr id="11" name="Đáp án sai 3">
            <a:extLst>
              <a:ext uri="{FF2B5EF4-FFF2-40B4-BE49-F238E27FC236}">
                <a16:creationId xmlns:a16="http://schemas.microsoft.com/office/drawing/2014/main" id="{A9A33A21-13CF-41FF-A705-09886970C195}"/>
              </a:ext>
            </a:extLst>
          </p:cNvPr>
          <p:cNvSpPr/>
          <p:nvPr/>
        </p:nvSpPr>
        <p:spPr>
          <a:xfrm>
            <a:off x="9583419" y="611617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4 mặt</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10400" y="4314637"/>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900859" y="4410633"/>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10816" y="6545658"/>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48906" y="654565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2009320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FF000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62" fill="hold"/>
                                        <p:tgtEl>
                                          <p:spTgt spid="18"/>
                                        </p:tgtEl>
                                      </p:cBhvr>
                                    </p:cmd>
                                  </p:childTnLst>
                                </p:cTn>
                              </p:par>
                              <p:par>
                                <p:cTn id="31" presetID="1" presetClass="entr" presetSubtype="0" fill="hold" nodeType="withEffect">
                                  <p:stCondLst>
                                    <p:cond delay="0"/>
                                  </p:stCondLst>
                                  <p:childTnLst>
                                    <p:set>
                                      <p:cBhvr>
                                        <p:cTn id="32" dur="1" fill="hold">
                                          <p:stCondLst>
                                            <p:cond delay="9"/>
                                          </p:stCondLst>
                                        </p:cTn>
                                        <p:tgtEl>
                                          <p:spTgt spid="13"/>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92D050"/>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38" fill="hold"/>
                                        <p:tgtEl>
                                          <p:spTgt spid="14"/>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1004209" y="714199"/>
            <a:ext cx="16279586" cy="30203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800" b="1" dirty="0">
                <a:solidFill>
                  <a:schemeClr val="tx1"/>
                </a:solidFill>
              </a:rPr>
              <a:t>Câu 2. </a:t>
            </a:r>
            <a:r>
              <a:rPr lang="en-US" sz="4800" dirty="0">
                <a:solidFill>
                  <a:schemeClr val="tx1"/>
                </a:solidFill>
              </a:rPr>
              <a:t>Trong các câu trả lời dưới đây câu nào nói về hình lập phương là không đúng</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14 cạnh</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mặt</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8 đỉnh</a:t>
            </a:r>
            <a:endParaRPr lang="en-US" sz="80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4 đường chéo</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2984930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92D050"/>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2170555" y="7327915"/>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7,5 m</a:t>
            </a:r>
            <a:r>
              <a:rPr lang="en-US" sz="4800" baseline="30000" dirty="0">
                <a:solidFill>
                  <a:schemeClr val="tx1"/>
                </a:solidFill>
              </a:rPr>
              <a:t>3</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2272332" y="5505126"/>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30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10114004" y="5578940"/>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22,5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10012225" y="7393527"/>
            <a:ext cx="6106851" cy="15543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5,7 m</a:t>
            </a:r>
            <a:r>
              <a:rPr lang="en-US" sz="4800" baseline="30000" dirty="0">
                <a:solidFill>
                  <a:schemeClr val="tx1"/>
                </a:solidFill>
              </a:rPr>
              <a:t>3</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44521" y="7534958"/>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12593" y="5607628"/>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10816" y="7512628"/>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50683" y="553142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75E4A086-F4B6-42C8-8E88-21096A19498B}"/>
                  </a:ext>
                </a:extLst>
              </p:cNvPr>
              <p:cNvSpPr/>
              <p:nvPr/>
            </p:nvSpPr>
            <p:spPr>
              <a:xfrm>
                <a:off x="691460" y="380588"/>
                <a:ext cx="16905080" cy="4828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a:solidFill>
                      <a:schemeClr val="tx1"/>
                    </a:solidFill>
                  </a:rPr>
                  <a:t>Câu 3</a:t>
                </a:r>
                <a:r>
                  <a:rPr lang="en-US" sz="4600" dirty="0">
                    <a:solidFill>
                      <a:schemeClr val="tx1"/>
                    </a:solidFill>
                  </a:rPr>
                  <a:t>.  Một bể nước dạng hình hộp chữ nhật có kích thước các số đo trong lòng bể là: chiều </a:t>
                </a:r>
                <a:r>
                  <a:rPr lang="en-US" sz="4600">
                    <a:solidFill>
                      <a:schemeClr val="tx1"/>
                    </a:solidFill>
                  </a:rPr>
                  <a:t>dài 4m</a:t>
                </a:r>
                <a:r>
                  <a:rPr lang="en-US" sz="4600" dirty="0">
                    <a:solidFill>
                      <a:schemeClr val="tx1"/>
                    </a:solidFill>
                  </a:rPr>
                  <a:t>, chiều </a:t>
                </a:r>
                <a:r>
                  <a:rPr lang="en-US" sz="4600">
                    <a:solidFill>
                      <a:schemeClr val="tx1"/>
                    </a:solidFill>
                  </a:rPr>
                  <a:t>rộng 3m</a:t>
                </a:r>
                <a:r>
                  <a:rPr lang="en-US" sz="4600" dirty="0">
                    <a:solidFill>
                      <a:schemeClr val="tx1"/>
                    </a:solidFill>
                  </a:rPr>
                  <a:t>, chiều </a:t>
                </a:r>
                <a:r>
                  <a:rPr lang="en-US" sz="4600">
                    <a:solidFill>
                      <a:schemeClr val="tx1"/>
                    </a:solidFill>
                  </a:rPr>
                  <a:t>cao 2,5m</a:t>
                </a:r>
                <a:r>
                  <a:rPr lang="en-US" sz="4600" dirty="0">
                    <a:solidFill>
                      <a:schemeClr val="tx1"/>
                    </a:solidFill>
                  </a:rPr>
                  <a:t>. Biết </a:t>
                </a:r>
                <a14:m>
                  <m:oMath xmlns:m="http://schemas.openxmlformats.org/officeDocument/2006/math">
                    <m:f>
                      <m:fPr>
                        <m:ctrlPr>
                          <a:rPr lang="en-US" sz="4600" i="1">
                            <a:solidFill>
                              <a:schemeClr val="tx1"/>
                            </a:solidFill>
                            <a:latin typeface="Cambria Math" panose="02040503050406030204" pitchFamily="18" charset="0"/>
                          </a:rPr>
                        </m:ctrlPr>
                      </m:fPr>
                      <m:num>
                        <m:r>
                          <a:rPr lang="en-US" sz="4600" i="1">
                            <a:solidFill>
                              <a:schemeClr val="tx1"/>
                            </a:solidFill>
                            <a:latin typeface="Cambria Math"/>
                          </a:rPr>
                          <m:t>3</m:t>
                        </m:r>
                      </m:num>
                      <m:den>
                        <m:r>
                          <a:rPr lang="en-US" sz="4600" i="1">
                            <a:solidFill>
                              <a:schemeClr val="tx1"/>
                            </a:solidFill>
                            <a:latin typeface="Cambria Math"/>
                          </a:rPr>
                          <m:t>4</m:t>
                        </m:r>
                      </m:den>
                    </m:f>
                    <m:r>
                      <a:rPr lang="en-US" sz="4600" i="1">
                        <a:solidFill>
                          <a:schemeClr val="tx1"/>
                        </a:solidFill>
                        <a:latin typeface="Cambria Math"/>
                      </a:rPr>
                      <m:t> </m:t>
                    </m:r>
                  </m:oMath>
                </a14:m>
                <a:r>
                  <a:rPr lang="en-US" sz="4600" dirty="0">
                    <a:solidFill>
                      <a:schemeClr val="tx1"/>
                    </a:solidFill>
                  </a:rPr>
                  <a:t>bể đang chứa nước. Hỏi thể tích phần bể không chứa nước là bao nhiêu?</a:t>
                </a:r>
              </a:p>
            </p:txBody>
          </p:sp>
        </mc:Choice>
        <mc:Fallback xmlns="">
          <p:sp>
            <p:nvSpPr>
              <p:cNvPr id="5" name="Rectangle: Rounded Corners 4">
                <a:extLst>
                  <a:ext uri="{FF2B5EF4-FFF2-40B4-BE49-F238E27FC236}">
                    <a16:creationId xmlns:a16="http://schemas.microsoft.com/office/drawing/2014/main" id="{75E4A086-F4B6-42C8-8E88-21096A19498B}"/>
                  </a:ext>
                </a:extLst>
              </p:cNvPr>
              <p:cNvSpPr>
                <a:spLocks noRot="1" noChangeAspect="1" noMove="1" noResize="1" noEditPoints="1" noAdjustHandles="1" noChangeArrowheads="1" noChangeShapeType="1" noTextEdit="1"/>
              </p:cNvSpPr>
              <p:nvPr/>
            </p:nvSpPr>
            <p:spPr>
              <a:xfrm>
                <a:off x="691460" y="380588"/>
                <a:ext cx="16905080" cy="4828129"/>
              </a:xfrm>
              <a:prstGeom prst="roundRect">
                <a:avLst/>
              </a:prstGeom>
              <a:blipFill>
                <a:blip r:embed="rId18"/>
                <a:stretch>
                  <a:fillRect l="-144" r="-144" b="-265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0072795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03FCCD2C-58F9-46BF-BD1B-0B8172727C26}"/>
                  </a:ext>
                </a:extLst>
              </p:cNvPr>
              <p:cNvSpPr/>
              <p:nvPr/>
            </p:nvSpPr>
            <p:spPr>
              <a:xfrm>
                <a:off x="1004207" y="532635"/>
                <a:ext cx="16279586" cy="37589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a:solidFill>
                      <a:schemeClr val="tx1"/>
                    </a:solidFill>
                  </a:rPr>
                  <a:t>Câu 4. </a:t>
                </a:r>
                <a:r>
                  <a:rPr lang="en-US" sz="4600" dirty="0">
                    <a:solidFill>
                      <a:schemeClr val="tx1"/>
                    </a:solidFill>
                  </a:rPr>
                  <a:t>Hình lập phương A có độ dài cạnh bằng </a:t>
                </a:r>
                <a14:m>
                  <m:oMath xmlns:m="http://schemas.openxmlformats.org/officeDocument/2006/math">
                    <m:f>
                      <m:fPr>
                        <m:ctrlPr>
                          <a:rPr lang="en-US" sz="4600" i="1">
                            <a:solidFill>
                              <a:schemeClr val="tx1"/>
                            </a:solidFill>
                            <a:latin typeface="Cambria Math" panose="02040503050406030204" pitchFamily="18" charset="0"/>
                          </a:rPr>
                        </m:ctrlPr>
                      </m:fPr>
                      <m:num>
                        <m:r>
                          <a:rPr lang="en-US" sz="4600" i="1">
                            <a:solidFill>
                              <a:schemeClr val="tx1"/>
                            </a:solidFill>
                            <a:latin typeface="Cambria Math"/>
                          </a:rPr>
                          <m:t>1</m:t>
                        </m:r>
                      </m:num>
                      <m:den>
                        <m:r>
                          <a:rPr lang="en-US" sz="4600" i="1">
                            <a:solidFill>
                              <a:schemeClr val="tx1"/>
                            </a:solidFill>
                            <a:latin typeface="Cambria Math"/>
                          </a:rPr>
                          <m:t>3</m:t>
                        </m:r>
                      </m:den>
                    </m:f>
                  </m:oMath>
                </a14:m>
                <a:r>
                  <a:rPr lang="en-US" sz="4600" dirty="0">
                    <a:solidFill>
                      <a:schemeClr val="tx1"/>
                    </a:solidFill>
                  </a:rPr>
                  <a:t> độ dài cạnh của hình lập phương B. Hỏi thể tích hình lập phương A bằng bao nhiêu phần thể tích hình lập phương B?</a:t>
                </a:r>
              </a:p>
            </p:txBody>
          </p:sp>
        </mc:Choice>
        <mc:Fallback xmlns="">
          <p:sp>
            <p:nvSpPr>
              <p:cNvPr id="15" name="Rectangle: Rounded Corners 14">
                <a:extLst>
                  <a:ext uri="{FF2B5EF4-FFF2-40B4-BE49-F238E27FC236}">
                    <a16:creationId xmlns:a16="http://schemas.microsoft.com/office/drawing/2014/main" xmlns="" id="{03FCCD2C-58F9-46BF-BD1B-0B8172727C26}"/>
                  </a:ext>
                </a:extLst>
              </p:cNvPr>
              <p:cNvSpPr>
                <a:spLocks noRot="1" noChangeAspect="1" noMove="1" noResize="1" noEditPoints="1" noAdjustHandles="1" noChangeArrowheads="1" noChangeShapeType="1" noTextEdit="1"/>
              </p:cNvSpPr>
              <p:nvPr/>
            </p:nvSpPr>
            <p:spPr>
              <a:xfrm>
                <a:off x="1004207" y="532635"/>
                <a:ext cx="16279586" cy="3758986"/>
              </a:xfrm>
              <a:prstGeom prst="roundRect">
                <a:avLst/>
              </a:prstGeom>
              <a:blipFill rotWithShape="1">
                <a:blip r:embed="rId6"/>
                <a:stretch>
                  <a:fillRect l="-487" r="-487" b="-3404"/>
                </a:stretch>
              </a:blipFill>
              <a:ln>
                <a:noFill/>
              </a:ln>
            </p:spPr>
            <p:txBody>
              <a:bodyPr/>
              <a:lstStyle/>
              <a:p>
                <a:r>
                  <a:rPr lang="en-US">
                    <a:noFill/>
                  </a:rPr>
                  <a:t> </a:t>
                </a:r>
              </a:p>
            </p:txBody>
          </p:sp>
        </mc:Fallback>
      </mc:AlternateContent>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10"/>
          <a:stretch>
            <a:fillRect/>
          </a:stretch>
        </p:blipFill>
        <p:spPr>
          <a:xfrm>
            <a:off x="16386002" y="7974070"/>
            <a:ext cx="1791004" cy="1783080"/>
          </a:xfrm>
          <a:prstGeom prst="rect">
            <a:avLst/>
          </a:prstGeom>
        </p:spPr>
      </p:pic>
      <mc:AlternateContent xmlns:mc="http://schemas.openxmlformats.org/markup-compatibility/2006" xmlns:a14="http://schemas.microsoft.com/office/drawing/2010/main">
        <mc:Choice Requires="a14">
          <p:sp>
            <p:nvSpPr>
              <p:cNvPr id="8" name="Đáp án đúng">
                <a:extLst>
                  <a:ext uri="{FF2B5EF4-FFF2-40B4-BE49-F238E27FC236}">
                    <a16:creationId xmlns:a16="http://schemas.microsoft.com/office/drawing/2014/main" id="{589A7834-6411-46DF-9D58-61CCE3D1B0BE}"/>
                  </a:ext>
                </a:extLst>
              </p:cNvPr>
              <p:cNvSpPr/>
              <p:nvPr/>
            </p:nvSpPr>
            <p:spPr>
              <a:xfrm>
                <a:off x="9664361" y="493814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C. </a:t>
                </a:r>
                <a14:m>
                  <m:oMath xmlns:m="http://schemas.openxmlformats.org/officeDocument/2006/math">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1</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8" name="Đáp án đúng">
                <a:extLst>
                  <a:ext uri="{FF2B5EF4-FFF2-40B4-BE49-F238E27FC236}">
                    <a16:creationId xmlns:a16="http://schemas.microsoft.com/office/drawing/2014/main" xmlns="" id="{589A7834-6411-46DF-9D58-61CCE3D1B0BE}"/>
                  </a:ext>
                </a:extLst>
              </p:cNvPr>
              <p:cNvSpPr>
                <a:spLocks noRot="1" noChangeAspect="1" noMove="1" noResize="1" noEditPoints="1" noAdjustHandles="1" noChangeArrowheads="1" noChangeShapeType="1" noTextEdit="1"/>
              </p:cNvSpPr>
              <p:nvPr/>
            </p:nvSpPr>
            <p:spPr>
              <a:xfrm>
                <a:off x="9664361" y="4938143"/>
                <a:ext cx="6802582" cy="1729357"/>
              </a:xfrm>
              <a:prstGeom prst="roundRect">
                <a:avLst/>
              </a:prstGeom>
              <a:blipFill rotWithShape="1">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sai 1">
                <a:extLst>
                  <a:ext uri="{FF2B5EF4-FFF2-40B4-BE49-F238E27FC236}">
                    <a16:creationId xmlns:a16="http://schemas.microsoft.com/office/drawing/2014/main" id="{5CAB6960-A0E6-45CA-B962-3C19B2974205}"/>
                  </a:ext>
                </a:extLst>
              </p:cNvPr>
              <p:cNvSpPr/>
              <p:nvPr/>
            </p:nvSpPr>
            <p:spPr>
              <a:xfrm>
                <a:off x="182269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B. </a:t>
                </a:r>
                <a14:m>
                  <m:oMath xmlns:m="http://schemas.openxmlformats.org/officeDocument/2006/math">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1</m:t>
                        </m:r>
                      </m:num>
                      <m:den>
                        <m:r>
                          <a:rPr lang="en-US" sz="4800" i="1">
                            <a:solidFill>
                              <a:schemeClr val="tx1"/>
                            </a:solidFill>
                            <a:latin typeface="Cambria Math"/>
                          </a:rPr>
                          <m:t>9</m:t>
                        </m:r>
                      </m:den>
                    </m:f>
                  </m:oMath>
                </a14:m>
                <a:endParaRPr lang="en-US" sz="4800" dirty="0">
                  <a:solidFill>
                    <a:schemeClr val="tx1"/>
                  </a:solidFill>
                </a:endParaRPr>
              </a:p>
            </p:txBody>
          </p:sp>
        </mc:Choice>
        <mc:Fallback xmlns="">
          <p:sp>
            <p:nvSpPr>
              <p:cNvPr id="9" name="Đáp án sai 1">
                <a:extLst>
                  <a:ext uri="{FF2B5EF4-FFF2-40B4-BE49-F238E27FC236}">
                    <a16:creationId xmlns:a16="http://schemas.microsoft.com/office/drawing/2014/main" xmlns:a14="http://schemas.microsoft.com/office/drawing/2010/main" xmlns="" id="{5CAB6960-A0E6-45CA-B962-3C19B2974205}"/>
                  </a:ext>
                </a:extLst>
              </p:cNvPr>
              <p:cNvSpPr>
                <a:spLocks noRot="1" noChangeAspect="1" noMove="1" noResize="1" noEditPoints="1" noAdjustHandles="1" noChangeArrowheads="1" noChangeShapeType="1" noTextEdit="1"/>
              </p:cNvSpPr>
              <p:nvPr/>
            </p:nvSpPr>
            <p:spPr>
              <a:xfrm>
                <a:off x="1822691" y="7080455"/>
                <a:ext cx="6802582" cy="1729357"/>
              </a:xfrm>
              <a:prstGeom prst="roundRect">
                <a:avLst/>
              </a:prstGeom>
              <a:blipFill rotWithShape="1">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sai 2">
                <a:extLst>
                  <a:ext uri="{FF2B5EF4-FFF2-40B4-BE49-F238E27FC236}">
                    <a16:creationId xmlns:a16="http://schemas.microsoft.com/office/drawing/2014/main" id="{0CDB1E71-8D1D-4E61-A4BA-C86CA750B041}"/>
                  </a:ext>
                </a:extLst>
              </p:cNvPr>
              <p:cNvSpPr/>
              <p:nvPr/>
            </p:nvSpPr>
            <p:spPr>
              <a:xfrm>
                <a:off x="1822691" y="4927903"/>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a:t>
                </a:r>
                <a14:m>
                  <m:oMath xmlns:m="http://schemas.openxmlformats.org/officeDocument/2006/math">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3</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0" name="Đáp án sai 2">
                <a:extLst>
                  <a:ext uri="{FF2B5EF4-FFF2-40B4-BE49-F238E27FC236}">
                    <a16:creationId xmlns:a16="http://schemas.microsoft.com/office/drawing/2014/main" xmlns:a14="http://schemas.microsoft.com/office/drawing/2010/main" xmlns="" id="{0CDB1E71-8D1D-4E61-A4BA-C86CA750B041}"/>
                  </a:ext>
                </a:extLst>
              </p:cNvPr>
              <p:cNvSpPr>
                <a:spLocks noRot="1" noChangeAspect="1" noMove="1" noResize="1" noEditPoints="1" noAdjustHandles="1" noChangeArrowheads="1" noChangeShapeType="1" noTextEdit="1"/>
              </p:cNvSpPr>
              <p:nvPr/>
            </p:nvSpPr>
            <p:spPr>
              <a:xfrm>
                <a:off x="1822691" y="4927903"/>
                <a:ext cx="6802582" cy="1729357"/>
              </a:xfrm>
              <a:prstGeom prst="roundRect">
                <a:avLst/>
              </a:prstGeom>
              <a:blipFill rotWithShape="1">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3">
                <a:extLst>
                  <a:ext uri="{FF2B5EF4-FFF2-40B4-BE49-F238E27FC236}">
                    <a16:creationId xmlns:a16="http://schemas.microsoft.com/office/drawing/2014/main" id="{A9A33A21-13CF-41FF-A705-09886970C195}"/>
                  </a:ext>
                </a:extLst>
              </p:cNvPr>
              <p:cNvSpPr/>
              <p:nvPr/>
            </p:nvSpPr>
            <p:spPr>
              <a:xfrm>
                <a:off x="9664361" y="7080455"/>
                <a:ext cx="6802582" cy="1729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D. </a:t>
                </a:r>
                <a14:m>
                  <m:oMath xmlns:m="http://schemas.openxmlformats.org/officeDocument/2006/math">
                    <m:f>
                      <m:fPr>
                        <m:ctrlPr>
                          <a:rPr lang="en-US" sz="4800" i="1">
                            <a:solidFill>
                              <a:schemeClr val="tx1"/>
                            </a:solidFill>
                            <a:latin typeface="Cambria Math" panose="02040503050406030204" pitchFamily="18" charset="0"/>
                          </a:rPr>
                        </m:ctrlPr>
                      </m:fPr>
                      <m:num>
                        <m:r>
                          <a:rPr lang="en-US" sz="4800" i="1">
                            <a:solidFill>
                              <a:schemeClr val="tx1"/>
                            </a:solidFill>
                            <a:latin typeface="Cambria Math"/>
                          </a:rPr>
                          <m:t>2</m:t>
                        </m:r>
                      </m:num>
                      <m:den>
                        <m:r>
                          <a:rPr lang="en-US" sz="4800" i="1">
                            <a:solidFill>
                              <a:schemeClr val="tx1"/>
                            </a:solidFill>
                            <a:latin typeface="Cambria Math"/>
                          </a:rPr>
                          <m:t>27</m:t>
                        </m:r>
                      </m:den>
                    </m:f>
                  </m:oMath>
                </a14:m>
                <a:endParaRPr lang="en-US" sz="4800" dirty="0">
                  <a:solidFill>
                    <a:schemeClr val="tx1"/>
                  </a:solidFill>
                </a:endParaRPr>
              </a:p>
            </p:txBody>
          </p:sp>
        </mc:Choice>
        <mc:Fallback xmlns="">
          <p:sp>
            <p:nvSpPr>
              <p:cNvPr id="11" name="Đáp án sai 3">
                <a:extLst>
                  <a:ext uri="{FF2B5EF4-FFF2-40B4-BE49-F238E27FC236}">
                    <a16:creationId xmlns:a16="http://schemas.microsoft.com/office/drawing/2014/main" xmlns:a14="http://schemas.microsoft.com/office/drawing/2010/main" xmlns="" id="{A9A33A21-13CF-41FF-A705-09886970C195}"/>
                  </a:ext>
                </a:extLst>
              </p:cNvPr>
              <p:cNvSpPr>
                <a:spLocks noRot="1" noChangeAspect="1" noMove="1" noResize="1" noEditPoints="1" noAdjustHandles="1" noChangeArrowheads="1" noChangeShapeType="1" noTextEdit="1"/>
              </p:cNvSpPr>
              <p:nvPr/>
            </p:nvSpPr>
            <p:spPr>
              <a:xfrm>
                <a:off x="9664361" y="7080455"/>
                <a:ext cx="6802582" cy="1729357"/>
              </a:xfrm>
              <a:prstGeom prst="roundRect">
                <a:avLst/>
              </a:prstGeom>
              <a:blipFill rotWithShape="1">
                <a:blip r:embed="rId14"/>
                <a:stretch>
                  <a:fillRect/>
                </a:stretch>
              </a:blipFill>
              <a:ln>
                <a:noFill/>
              </a:ln>
            </p:spPr>
            <p:txBody>
              <a:bodyPr/>
              <a:lstStyle/>
              <a:p>
                <a:r>
                  <a:rPr lang="en-US">
                    <a:noFill/>
                  </a:rPr>
                  <a:t> </a:t>
                </a:r>
              </a:p>
            </p:txBody>
          </p:sp>
        </mc:Fallback>
      </mc:AlternateContent>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067133" y="5261426"/>
            <a:ext cx="1279570" cy="965417"/>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350086" y="5220481"/>
            <a:ext cx="1275184" cy="984773"/>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5191758" y="7395547"/>
            <a:ext cx="1275184" cy="984773"/>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229848" y="7395547"/>
            <a:ext cx="1275184" cy="98477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18527670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entr" presetSubtype="0" fill="hold" nodeType="withEffect">
                                  <p:stCondLst>
                                    <p:cond delay="0"/>
                                  </p:stCondLst>
                                  <p:childTnLst>
                                    <p:set>
                                      <p:cBhvr>
                                        <p:cTn id="58" dur="1" fill="hold">
                                          <p:stCondLst>
                                            <p:cond delay="9"/>
                                          </p:stCondLst>
                                        </p:cTn>
                                        <p:tgtEl>
                                          <p:spTgt spid="13"/>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3DD"/>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id="{03FCCD2C-58F9-46BF-BD1B-0B8172727C26}"/>
              </a:ext>
            </a:extLst>
          </p:cNvPr>
          <p:cNvSpPr/>
          <p:nvPr/>
        </p:nvSpPr>
        <p:spPr>
          <a:xfrm>
            <a:off x="806904" y="696876"/>
            <a:ext cx="16674191" cy="3514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600" b="1" dirty="0">
                <a:solidFill>
                  <a:schemeClr val="tx1"/>
                </a:solidFill>
              </a:rPr>
              <a:t>Câu 5. </a:t>
            </a:r>
            <a:r>
              <a:rPr lang="en-US" sz="4600" dirty="0">
                <a:solidFill>
                  <a:schemeClr val="tx1"/>
                </a:solidFill>
              </a:rPr>
              <a:t>Một người thuê sơn mặt ngoài của một cái thùng sắt không nắp dạng hình lập phương có cạnh 1,2 m. Biết giá tiền mỗi mét vuông là 25 000 đồng. Người ấy phải trả số tiền là</a:t>
            </a:r>
          </a:p>
        </p:txBody>
      </p:sp>
      <p:pic>
        <p:nvPicPr>
          <p:cNvPr id="32" name="Picture 19">
            <a:extLst>
              <a:ext uri="{FF2B5EF4-FFF2-40B4-BE49-F238E27FC236}">
                <a16:creationId xmlns:a16="http://schemas.microsoft.com/office/drawing/2014/main"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id="{589A7834-6411-46DF-9D58-61CCE3D1B0BE}"/>
              </a:ext>
            </a:extLst>
          </p:cNvPr>
          <p:cNvSpPr/>
          <p:nvPr/>
        </p:nvSpPr>
        <p:spPr>
          <a:xfrm>
            <a:off x="1741749" y="6821128"/>
            <a:ext cx="6802582" cy="172010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180 000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id="{5CAB6960-A0E6-45CA-B962-3C19B2974205}"/>
              </a:ext>
            </a:extLst>
          </p:cNvPr>
          <p:cNvSpPr/>
          <p:nvPr/>
        </p:nvSpPr>
        <p:spPr>
          <a:xfrm>
            <a:off x="1741749" y="4780980"/>
            <a:ext cx="6802582" cy="16579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A. 160 000 đồng</a:t>
            </a:r>
            <a:endParaRPr lang="vi-VN" sz="88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id="{0CDB1E71-8D1D-4E61-A4BA-C86CA750B041}"/>
              </a:ext>
            </a:extLst>
          </p:cNvPr>
          <p:cNvSpPr/>
          <p:nvPr/>
        </p:nvSpPr>
        <p:spPr>
          <a:xfrm>
            <a:off x="9583421" y="4780980"/>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B. 170 000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id="{A9A33A21-13CF-41FF-A705-09886970C195}"/>
              </a:ext>
            </a:extLst>
          </p:cNvPr>
          <p:cNvSpPr/>
          <p:nvPr/>
        </p:nvSpPr>
        <p:spPr>
          <a:xfrm>
            <a:off x="9583419" y="6953462"/>
            <a:ext cx="6802582" cy="16579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800" dirty="0">
                <a:solidFill>
                  <a:schemeClr val="tx1"/>
                </a:solidFill>
              </a:rPr>
              <a:t>D. 190 000 đồng</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902353" y="6591300"/>
            <a:ext cx="1279570" cy="1113742"/>
          </a:xfrm>
          <a:prstGeom prst="rect">
            <a:avLst/>
          </a:prstGeom>
        </p:spPr>
      </p:pic>
      <p:pic>
        <p:nvPicPr>
          <p:cNvPr id="13" name="Picture 10">
            <a:extLst>
              <a:ext uri="{FF2B5EF4-FFF2-40B4-BE49-F238E27FC236}">
                <a16:creationId xmlns:a16="http://schemas.microsoft.com/office/drawing/2014/main" id="{F666F591-BC4A-42B9-AA09-EF07688B97D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908660" y="4568818"/>
            <a:ext cx="1275184" cy="1136072"/>
          </a:xfrm>
          <a:prstGeom prst="rect">
            <a:avLst/>
          </a:prstGeom>
        </p:spPr>
      </p:pic>
      <p:pic>
        <p:nvPicPr>
          <p:cNvPr id="16" name="Picture 10">
            <a:extLst>
              <a:ext uri="{FF2B5EF4-FFF2-40B4-BE49-F238E27FC236}">
                <a16:creationId xmlns:a16="http://schemas.microsoft.com/office/drawing/2014/main" id="{85335A28-563A-413B-8E59-A01B9FC44D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878352" y="6750628"/>
            <a:ext cx="1275184" cy="1136072"/>
          </a:xfrm>
          <a:prstGeom prst="rect">
            <a:avLst/>
          </a:prstGeom>
        </p:spPr>
      </p:pic>
      <p:pic>
        <p:nvPicPr>
          <p:cNvPr id="17" name="Picture 10">
            <a:extLst>
              <a:ext uri="{FF2B5EF4-FFF2-40B4-BE49-F238E27FC236}">
                <a16:creationId xmlns:a16="http://schemas.microsoft.com/office/drawing/2014/main" id="{F03779FC-086E-48DD-8AA5-B23BE2C9CF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906738" y="4744396"/>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32413696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8"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53CFD8F6-183D-4462-AA83-4D87AEB5DC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 y="426389"/>
            <a:ext cx="16169456" cy="935458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7629803" y="9780978"/>
            <a:ext cx="3028394" cy="54412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65" t="12429" r="13075" b="104"/>
          <a:stretch>
            <a:fillRect/>
          </a:stretch>
        </p:blipFill>
        <p:spPr>
          <a:xfrm>
            <a:off x="14450549" y="0"/>
            <a:ext cx="3837451" cy="3629397"/>
          </a:xfrm>
          <a:prstGeom prst="rect">
            <a:avLst/>
          </a:prstGeom>
        </p:spPr>
      </p:pic>
      <p:sp>
        <p:nvSpPr>
          <p:cNvPr id="13" name="TextBox 12">
            <a:extLst>
              <a:ext uri="{FF2B5EF4-FFF2-40B4-BE49-F238E27FC236}">
                <a16:creationId xmlns:a16="http://schemas.microsoft.com/office/drawing/2014/main" id="{45EB1989-81A7-4E8E-B09E-2674AFAE28AE}"/>
              </a:ext>
            </a:extLst>
          </p:cNvPr>
          <p:cNvSpPr txBox="1"/>
          <p:nvPr/>
        </p:nvSpPr>
        <p:spPr>
          <a:xfrm>
            <a:off x="1833919" y="2023879"/>
            <a:ext cx="14131711" cy="2748253"/>
          </a:xfrm>
          <a:prstGeom prst="rect">
            <a:avLst/>
          </a:prstGeom>
          <a:noFill/>
        </p:spPr>
        <p:txBody>
          <a:bodyPr wrap="square">
            <a:spAutoFit/>
          </a:bodyPr>
          <a:lstStyle/>
          <a:p>
            <a:pPr algn="just">
              <a:lnSpc>
                <a:spcPct val="150000"/>
              </a:lnSpc>
            </a:pPr>
            <a:r>
              <a:rPr lang="en-US" sz="4000" b="1" dirty="0"/>
              <a:t>Bài 10.4. </a:t>
            </a:r>
            <a:r>
              <a:rPr lang="en-US" sz="4000" dirty="0"/>
              <a:t>Một xe đông lạnh có thùng hàng dạng hình hộp chữ nhật, kích thước lòng thùng hàng dài 5,6m, rộng 2m, cao 2m. Tính thể tích của thùng hàng.</a:t>
            </a:r>
          </a:p>
        </p:txBody>
      </p:sp>
      <p:pic>
        <p:nvPicPr>
          <p:cNvPr id="17" name="Picture 3">
            <a:extLst>
              <a:ext uri="{FF2B5EF4-FFF2-40B4-BE49-F238E27FC236}">
                <a16:creationId xmlns:a16="http://schemas.microsoft.com/office/drawing/2014/main" id="{C6ABC7A0-1010-4CDD-88CB-8D3A557E5AD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5836153" y="419101"/>
            <a:ext cx="6127246" cy="1619690"/>
          </a:xfrm>
          <a:prstGeom prst="rect">
            <a:avLst/>
          </a:prstGeom>
        </p:spPr>
      </p:pic>
      <p:sp>
        <p:nvSpPr>
          <p:cNvPr id="16" name="TextBox 15">
            <a:extLst>
              <a:ext uri="{FF2B5EF4-FFF2-40B4-BE49-F238E27FC236}">
                <a16:creationId xmlns:a16="http://schemas.microsoft.com/office/drawing/2014/main" id="{B233BD67-158F-4714-9966-B3DA35997339}"/>
              </a:ext>
            </a:extLst>
          </p:cNvPr>
          <p:cNvSpPr txBox="1"/>
          <p:nvPr/>
        </p:nvSpPr>
        <p:spPr>
          <a:xfrm>
            <a:off x="6694877" y="532651"/>
            <a:ext cx="4409797" cy="1338828"/>
          </a:xfrm>
          <a:prstGeom prst="rect">
            <a:avLst/>
          </a:prstGeom>
          <a:noFill/>
        </p:spPr>
        <p:txBody>
          <a:bodyPr wrap="square" anchor="ctr">
            <a:spAutoFit/>
          </a:bodyPr>
          <a:lstStyle/>
          <a:p>
            <a:pPr marL="0" marR="0" lvl="0" indent="0" algn="ctr" defTabSz="914400" rtl="0" eaLnBrk="1" fontAlgn="base"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VẬN</a:t>
            </a:r>
            <a:r>
              <a:rPr kumimoji="0" lang="en-US" sz="5400" b="1" i="0" u="none" strike="noStrike" kern="1200" cap="none" spc="0" normalizeH="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 DỤNG</a:t>
            </a:r>
            <a:endPar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602" name="Picture 2" descr="C:\Users\ADMINI~1\AppData\Local\Temp\Rar$DIa0.498\Bài 10.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25253" y="4152900"/>
            <a:ext cx="6905347" cy="4660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326539" y="8306580"/>
            <a:ext cx="2656661" cy="1980420"/>
          </a:xfrm>
          <a:prstGeom prst="rect">
            <a:avLst/>
          </a:prstGeom>
        </p:spPr>
      </p:pic>
      <p:sp>
        <p:nvSpPr>
          <p:cNvPr id="2" name="Rectangle 1"/>
          <p:cNvSpPr/>
          <p:nvPr/>
        </p:nvSpPr>
        <p:spPr>
          <a:xfrm>
            <a:off x="1395274" y="5372100"/>
            <a:ext cx="7672526" cy="2862322"/>
          </a:xfrm>
          <a:prstGeom prst="rect">
            <a:avLst/>
          </a:prstGeom>
          <a:solidFill>
            <a:schemeClr val="accent3">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b="1" dirty="0"/>
              <a:t> </a:t>
            </a:r>
            <a:r>
              <a:rPr lang="en-US" sz="4000" dirty="0"/>
              <a:t>Thể tích của lòng thùng hàng là:</a:t>
            </a:r>
          </a:p>
          <a:p>
            <a:pPr algn="ctr">
              <a:lnSpc>
                <a:spcPct val="150000"/>
              </a:lnSpc>
            </a:pPr>
            <a:r>
              <a:rPr lang="en-US" sz="4000" dirty="0"/>
              <a:t>5,6.2.2 = 22,4 (m</a:t>
            </a:r>
            <a:r>
              <a:rPr lang="en-US" sz="4000" baseline="30000" dirty="0"/>
              <a:t>3</a:t>
            </a:r>
            <a:r>
              <a:rPr lang="en-US" sz="4000" dirty="0"/>
              <a:t>)</a:t>
            </a:r>
          </a:p>
        </p:txBody>
      </p:sp>
    </p:spTree>
    <p:extLst>
      <p:ext uri="{BB962C8B-B14F-4D97-AF65-F5344CB8AC3E}">
        <p14:creationId xmlns:p14="http://schemas.microsoft.com/office/powerpoint/2010/main" val="12750273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wipe(down)">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barn(inVertical)">
                                      <p:cBhvr>
                                        <p:cTn id="22" dur="500"/>
                                        <p:tgtEl>
                                          <p:spTgt spid="2">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arn(inVertic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arn(inVertical)">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barn(inVertical)">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6" grpId="0"/>
      <p:bldP spid="2"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56470" r="51775"/>
          <a:stretch>
            <a:fillRect/>
          </a:stretch>
        </p:blipFill>
        <p:spPr>
          <a:xfrm>
            <a:off x="13882834"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00" y="114300"/>
            <a:ext cx="926459" cy="116336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4349375" y="8622407"/>
            <a:ext cx="3028394" cy="544122"/>
          </a:xfrm>
          <a:prstGeom prst="rect">
            <a:avLst/>
          </a:prstGeom>
        </p:spPr>
      </p:pic>
      <p:sp>
        <p:nvSpPr>
          <p:cNvPr id="18" name="TextBox 17">
            <a:extLst>
              <a:ext uri="{FF2B5EF4-FFF2-40B4-BE49-F238E27FC236}">
                <a16:creationId xmlns:a16="http://schemas.microsoft.com/office/drawing/2014/main" id="{B5B6C3A9-BFD8-42AC-A1C7-109C883DF2D2}"/>
              </a:ext>
            </a:extLst>
          </p:cNvPr>
          <p:cNvSpPr txBox="1"/>
          <p:nvPr/>
        </p:nvSpPr>
        <p:spPr>
          <a:xfrm>
            <a:off x="2125945" y="1333500"/>
            <a:ext cx="7475255" cy="7478970"/>
          </a:xfrm>
          <a:prstGeom prst="rect">
            <a:avLst/>
          </a:prstGeom>
          <a:noFill/>
        </p:spPr>
        <p:txBody>
          <a:bodyPr wrap="square">
            <a:spAutoFit/>
          </a:bodyPr>
          <a:lstStyle/>
          <a:p>
            <a:pPr algn="just">
              <a:lnSpc>
                <a:spcPct val="150000"/>
              </a:lnSpc>
            </a:pPr>
            <a:r>
              <a:rPr lang="en-US" sz="4000" b="1" dirty="0"/>
              <a:t>Bài 10.5. </a:t>
            </a:r>
            <a:r>
              <a:rPr lang="en-US" sz="4000" dirty="0"/>
              <a:t>Một hộp sữa tươi có dạng hình hộp chữ nhật với dung tích 1 lít, chiều cao 20 cm, chiều dài 10 cm</a:t>
            </a:r>
          </a:p>
          <a:p>
            <a:pPr algn="just">
              <a:lnSpc>
                <a:spcPct val="150000"/>
              </a:lnSpc>
            </a:pPr>
            <a:r>
              <a:rPr lang="en-US" sz="4000" dirty="0"/>
              <a:t>a) Tính chiều rộng của hộp sữa.</a:t>
            </a:r>
          </a:p>
          <a:p>
            <a:pPr algn="just">
              <a:lnSpc>
                <a:spcPct val="150000"/>
              </a:lnSpc>
            </a:pPr>
            <a:r>
              <a:rPr lang="en-US" sz="4000" dirty="0"/>
              <a:t>b) Tính diện tích vật liệu dùng để làm vỏ hộp sữa ? (coi như phần mép hộp không đáng kể).</a:t>
            </a:r>
          </a:p>
        </p:txBody>
      </p:sp>
      <p:sp>
        <p:nvSpPr>
          <p:cNvPr id="3" name="AutoShape 2" descr="C:\Users\ADMINI~1\AppData\Local\Temp\Rar$DIa0.108\B%C3%A0i 10.5.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62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26656" t="5935" r="29680" b="8851"/>
          <a:stretch/>
        </p:blipFill>
        <p:spPr bwMode="auto">
          <a:xfrm>
            <a:off x="9982200" y="1141811"/>
            <a:ext cx="5447185" cy="811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40192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anim calcmode="lin" valueType="num">
                                      <p:cBhvr>
                                        <p:cTn id="8"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anim calcmode="lin" valueType="num">
                                      <p:cBhvr>
                                        <p:cTn id="15"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500"/>
                                        <p:tgtEl>
                                          <p:spTgt spid="18">
                                            <p:txEl>
                                              <p:pRg st="2" end="2"/>
                                            </p:txEl>
                                          </p:spTgt>
                                        </p:tgtEl>
                                      </p:cBhvr>
                                    </p:animEffect>
                                    <p:anim calcmode="lin" valueType="num">
                                      <p:cBhvr>
                                        <p:cTn id="22"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627"/>
                                        </p:tgtEl>
                                        <p:attrNameLst>
                                          <p:attrName>style.visibility</p:attrName>
                                        </p:attrNameLst>
                                      </p:cBhvr>
                                      <p:to>
                                        <p:strVal val="visible"/>
                                      </p:to>
                                    </p:set>
                                    <p:animEffect transition="in" filter="wipe(down)">
                                      <p:cBhvr>
                                        <p:cTn id="28"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735" b="22961"/>
          <a:stretch>
            <a:fillRect/>
          </a:stretch>
        </p:blipFill>
        <p:spPr>
          <a:xfrm>
            <a:off x="7831" y="8411287"/>
            <a:ext cx="2084739" cy="1913260"/>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216052" y="4752701"/>
            <a:ext cx="3028394" cy="544122"/>
          </a:xfrm>
          <a:prstGeom prst="rect">
            <a:avLst/>
          </a:prstGeom>
        </p:spPr>
      </p:pic>
      <p:pic>
        <p:nvPicPr>
          <p:cNvPr id="4" name="Picture 4"/>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39223" t="36034"/>
          <a:stretch/>
        </p:blipFill>
        <p:spPr>
          <a:xfrm rot="15621758" flipH="1">
            <a:off x="16260934" y="8817561"/>
            <a:ext cx="1137430" cy="1149220"/>
          </a:xfrm>
          <a:prstGeom prst="rect">
            <a:avLst/>
          </a:prstGeom>
        </p:spPr>
      </p:pic>
      <p:pic>
        <p:nvPicPr>
          <p:cNvPr id="26" name="Picture 14">
            <a:extLst>
              <a:ext uri="{FF2B5EF4-FFF2-40B4-BE49-F238E27FC236}">
                <a16:creationId xmlns:a16="http://schemas.microsoft.com/office/drawing/2014/main" id="{AB20082A-B98E-4229-A971-98EE07AD2D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5599" y="329438"/>
            <a:ext cx="926459" cy="1163362"/>
          </a:xfrm>
          <a:prstGeom prst="rect">
            <a:avLst/>
          </a:prstGeom>
        </p:spPr>
      </p:pic>
      <p:sp>
        <p:nvSpPr>
          <p:cNvPr id="28" name="TextBox 27">
            <a:extLst>
              <a:ext uri="{FF2B5EF4-FFF2-40B4-BE49-F238E27FC236}">
                <a16:creationId xmlns:a16="http://schemas.microsoft.com/office/drawing/2014/main" id="{E2B1B1CA-0502-4A09-8EDF-47231B871577}"/>
              </a:ext>
            </a:extLst>
          </p:cNvPr>
          <p:cNvSpPr txBox="1"/>
          <p:nvPr/>
        </p:nvSpPr>
        <p:spPr>
          <a:xfrm>
            <a:off x="2002832" y="114300"/>
            <a:ext cx="14075368" cy="10064294"/>
          </a:xfrm>
          <a:prstGeom prst="rect">
            <a:avLst/>
          </a:prstGeom>
          <a:no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3600" dirty="0"/>
              <a:t>Dung tích của hộp sữa là 1 lít, nên thể tích của hộp sữa cũng là 1 lít</a:t>
            </a:r>
          </a:p>
          <a:p>
            <a:pPr algn="ctr">
              <a:lnSpc>
                <a:spcPct val="150000"/>
              </a:lnSpc>
            </a:pPr>
            <a:r>
              <a:rPr lang="en-US" sz="3600" dirty="0"/>
              <a:t>Đổi : 1 lít = 1000cm</a:t>
            </a:r>
            <a:r>
              <a:rPr lang="en-US" sz="3600" baseline="30000" dirty="0"/>
              <a:t>3</a:t>
            </a:r>
            <a:endParaRPr lang="en-US" sz="3600" dirty="0"/>
          </a:p>
          <a:p>
            <a:pPr algn="ctr">
              <a:lnSpc>
                <a:spcPct val="150000"/>
              </a:lnSpc>
            </a:pPr>
            <a:r>
              <a:rPr lang="en-US" sz="3600" dirty="0"/>
              <a:t>a) Chiều rộng của hộp sữa là:</a:t>
            </a:r>
          </a:p>
          <a:p>
            <a:pPr algn="ctr">
              <a:lnSpc>
                <a:spcPct val="150000"/>
              </a:lnSpc>
            </a:pPr>
            <a:r>
              <a:rPr lang="en-US" sz="3600" dirty="0"/>
              <a:t>1000: (20 x 10) = 1000 : 200= 5 (cm)</a:t>
            </a:r>
          </a:p>
          <a:p>
            <a:pPr algn="just">
              <a:lnSpc>
                <a:spcPct val="150000"/>
              </a:lnSpc>
            </a:pPr>
            <a:r>
              <a:rPr lang="en-US" sz="3600" dirty="0"/>
              <a:t>b) Diện tích vật liệu dùng để làm vỏ hộp sữa là diện tích xung quanh và diện tích của hai mặt đáy của hình hộp.</a:t>
            </a:r>
          </a:p>
          <a:p>
            <a:pPr algn="ctr">
              <a:lnSpc>
                <a:spcPct val="150000"/>
              </a:lnSpc>
            </a:pPr>
            <a:r>
              <a:rPr lang="en-US" sz="3600" dirty="0"/>
              <a:t>Diện tích xung quanh của hộp sữa là:</a:t>
            </a:r>
          </a:p>
          <a:p>
            <a:pPr algn="ctr">
              <a:lnSpc>
                <a:spcPct val="150000"/>
              </a:lnSpc>
            </a:pPr>
            <a:r>
              <a:rPr lang="en-US" sz="3600" dirty="0"/>
              <a:t>2.20.( 10 + 5 ) + 2. = 600 (cm</a:t>
            </a:r>
            <a:r>
              <a:rPr lang="en-US" sz="3600" baseline="30000" dirty="0"/>
              <a:t>2</a:t>
            </a:r>
            <a:r>
              <a:rPr lang="en-US" sz="3600" dirty="0"/>
              <a:t>)</a:t>
            </a:r>
          </a:p>
          <a:p>
            <a:pPr algn="ctr">
              <a:lnSpc>
                <a:spcPct val="150000"/>
              </a:lnSpc>
            </a:pPr>
            <a:r>
              <a:rPr lang="en-US" sz="3600" dirty="0"/>
              <a:t>Diện tích của hai mặt đáy là:</a:t>
            </a:r>
          </a:p>
          <a:p>
            <a:pPr algn="ctr">
              <a:lnSpc>
                <a:spcPct val="150000"/>
              </a:lnSpc>
            </a:pPr>
            <a:r>
              <a:rPr lang="en-US" sz="3600" dirty="0"/>
              <a:t>2.10.5 = 100 (cm</a:t>
            </a:r>
            <a:r>
              <a:rPr lang="en-US" sz="3600" baseline="30000" dirty="0"/>
              <a:t>2</a:t>
            </a:r>
            <a:r>
              <a:rPr lang="en-US" sz="3600" dirty="0"/>
              <a:t>)</a:t>
            </a:r>
          </a:p>
          <a:p>
            <a:pPr algn="ctr">
              <a:lnSpc>
                <a:spcPct val="150000"/>
              </a:lnSpc>
            </a:pPr>
            <a:r>
              <a:rPr lang="en-US" sz="3600" i="1" dirty="0">
                <a:solidFill>
                  <a:srgbClr val="FF0000"/>
                </a:solidFill>
              </a:rPr>
              <a:t>Vậy diện tích vật liệu cần dùng là: 600 + 100 = 700 (cm</a:t>
            </a:r>
            <a:r>
              <a:rPr lang="en-US" sz="3600" i="1" baseline="30000" dirty="0">
                <a:solidFill>
                  <a:srgbClr val="FF0000"/>
                </a:solidFill>
              </a:rPr>
              <a:t>2</a:t>
            </a:r>
            <a:r>
              <a:rPr lang="en-US" sz="3600" i="1" dirty="0">
                <a:solidFill>
                  <a:srgbClr val="FF0000"/>
                </a:solidFill>
              </a:rPr>
              <a:t>).</a:t>
            </a:r>
          </a:p>
        </p:txBody>
      </p:sp>
    </p:spTree>
    <p:extLst>
      <p:ext uri="{BB962C8B-B14F-4D97-AF65-F5344CB8AC3E}">
        <p14:creationId xmlns:p14="http://schemas.microsoft.com/office/powerpoint/2010/main" val="40258135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circle(in)">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circle(in)">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circle(in)">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circle(in)">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circle(in)">
                                      <p:cBhvr>
                                        <p:cTn id="27" dur="500"/>
                                        <p:tgtEl>
                                          <p:spTgt spid="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8">
                                            <p:txEl>
                                              <p:pRg st="5" end="5"/>
                                            </p:txEl>
                                          </p:spTgt>
                                        </p:tgtEl>
                                        <p:attrNameLst>
                                          <p:attrName>style.visibility</p:attrName>
                                        </p:attrNameLst>
                                      </p:cBhvr>
                                      <p:to>
                                        <p:strVal val="visible"/>
                                      </p:to>
                                    </p:set>
                                    <p:animEffect transition="in" filter="circle(in)">
                                      <p:cBhvr>
                                        <p:cTn id="32" dur="500"/>
                                        <p:tgtEl>
                                          <p:spTgt spid="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8">
                                            <p:txEl>
                                              <p:pRg st="6" end="6"/>
                                            </p:txEl>
                                          </p:spTgt>
                                        </p:tgtEl>
                                        <p:attrNameLst>
                                          <p:attrName>style.visibility</p:attrName>
                                        </p:attrNameLst>
                                      </p:cBhvr>
                                      <p:to>
                                        <p:strVal val="visible"/>
                                      </p:to>
                                    </p:set>
                                    <p:animEffect transition="in" filter="circle(in)">
                                      <p:cBhvr>
                                        <p:cTn id="37" dur="500"/>
                                        <p:tgtEl>
                                          <p:spTgt spid="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8">
                                            <p:txEl>
                                              <p:pRg st="7" end="7"/>
                                            </p:txEl>
                                          </p:spTgt>
                                        </p:tgtEl>
                                        <p:attrNameLst>
                                          <p:attrName>style.visibility</p:attrName>
                                        </p:attrNameLst>
                                      </p:cBhvr>
                                      <p:to>
                                        <p:strVal val="visible"/>
                                      </p:to>
                                    </p:set>
                                    <p:animEffect transition="in" filter="circle(in)">
                                      <p:cBhvr>
                                        <p:cTn id="42" dur="500"/>
                                        <p:tgtEl>
                                          <p:spTgt spid="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8">
                                            <p:txEl>
                                              <p:pRg st="8" end="8"/>
                                            </p:txEl>
                                          </p:spTgt>
                                        </p:tgtEl>
                                        <p:attrNameLst>
                                          <p:attrName>style.visibility</p:attrName>
                                        </p:attrNameLst>
                                      </p:cBhvr>
                                      <p:to>
                                        <p:strVal val="visible"/>
                                      </p:to>
                                    </p:set>
                                    <p:animEffect transition="in" filter="circle(in)">
                                      <p:cBhvr>
                                        <p:cTn id="47" dur="500"/>
                                        <p:tgtEl>
                                          <p:spTgt spid="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8">
                                            <p:txEl>
                                              <p:pRg st="9" end="9"/>
                                            </p:txEl>
                                          </p:spTgt>
                                        </p:tgtEl>
                                        <p:attrNameLst>
                                          <p:attrName>style.visibility</p:attrName>
                                        </p:attrNameLst>
                                      </p:cBhvr>
                                      <p:to>
                                        <p:strVal val="visible"/>
                                      </p:to>
                                    </p:set>
                                    <p:animEffect transition="in" filter="circle(in)">
                                      <p:cBhvr>
                                        <p:cTn id="52" dur="500"/>
                                        <p:tgtEl>
                                          <p:spTgt spid="2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8">
                                            <p:txEl>
                                              <p:pRg st="10" end="10"/>
                                            </p:txEl>
                                          </p:spTgt>
                                        </p:tgtEl>
                                        <p:attrNameLst>
                                          <p:attrName>style.visibility</p:attrName>
                                        </p:attrNameLst>
                                      </p:cBhvr>
                                      <p:to>
                                        <p:strVal val="visible"/>
                                      </p:to>
                                    </p:set>
                                    <p:animEffect transition="in" filter="circle(in)">
                                      <p:cBhvr>
                                        <p:cTn id="57" dur="500"/>
                                        <p:tgtEl>
                                          <p:spTgt spid="2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0" name="Picture 5">
            <a:extLst>
              <a:ext uri="{FF2B5EF4-FFF2-40B4-BE49-F238E27FC236}">
                <a16:creationId xmlns:a16="http://schemas.microsoft.com/office/drawing/2014/main" id="{963EFE31-7439-43D6-9BB5-AF0C859FA2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521370">
            <a:off x="1523778" y="324872"/>
            <a:ext cx="15627661" cy="9899016"/>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7735" b="22961"/>
          <a:stretch>
            <a:fillRect/>
          </a:stretch>
        </p:blipFill>
        <p:spPr>
          <a:xfrm>
            <a:off x="7831" y="8411287"/>
            <a:ext cx="2084739" cy="1913260"/>
          </a:xfrm>
          <a:prstGeom prst="rect">
            <a:avLst/>
          </a:prstGeom>
        </p:spPr>
      </p:pic>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909958" y="2270836"/>
            <a:ext cx="3028394" cy="544122"/>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46954">
            <a:off x="16407355" y="8312905"/>
            <a:ext cx="1267245" cy="1214251"/>
          </a:xfrm>
          <a:prstGeom prst="rect">
            <a:avLst/>
          </a:prstGeom>
        </p:spPr>
      </p:pic>
      <p:sp>
        <p:nvSpPr>
          <p:cNvPr id="27" name="TextBox 26">
            <a:extLst>
              <a:ext uri="{FF2B5EF4-FFF2-40B4-BE49-F238E27FC236}">
                <a16:creationId xmlns:a16="http://schemas.microsoft.com/office/drawing/2014/main" id="{261C6690-A233-4B37-85CC-8CB3F31724D0}"/>
              </a:ext>
            </a:extLst>
          </p:cNvPr>
          <p:cNvSpPr txBox="1"/>
          <p:nvPr/>
        </p:nvSpPr>
        <p:spPr>
          <a:xfrm>
            <a:off x="2057400" y="2476500"/>
            <a:ext cx="11833927" cy="6555641"/>
          </a:xfrm>
          <a:prstGeom prst="rect">
            <a:avLst/>
          </a:prstGeom>
          <a:noFill/>
        </p:spPr>
        <p:txBody>
          <a:bodyPr wrap="square">
            <a:spAutoFit/>
          </a:bodyPr>
          <a:lstStyle/>
          <a:p>
            <a:pPr algn="just">
              <a:lnSpc>
                <a:spcPct val="150000"/>
              </a:lnSpc>
            </a:pPr>
            <a:r>
              <a:rPr lang="en-US" sz="4000" b="1" dirty="0"/>
              <a:t>Bài 10.6. </a:t>
            </a:r>
            <a:r>
              <a:rPr lang="en-US" sz="4000" dirty="0"/>
              <a:t>Một bể nước có dạng hình hộp chữ nhật với chiều dài 2m. Lúc đầu bể không có nước. Sau khi đổ vào bể 120 thùng nước, mỗi thùng chứa 20 lít nước thì mực nước của bể dâng cao 0,8 m.</a:t>
            </a:r>
          </a:p>
          <a:p>
            <a:pPr algn="just">
              <a:lnSpc>
                <a:spcPct val="150000"/>
              </a:lnSpc>
            </a:pPr>
            <a:r>
              <a:rPr lang="en-US" sz="4000" dirty="0"/>
              <a:t>a) Tính chiều rộng của bể nước.</a:t>
            </a:r>
          </a:p>
          <a:p>
            <a:pPr algn="just">
              <a:lnSpc>
                <a:spcPct val="150000"/>
              </a:lnSpc>
            </a:pPr>
            <a:r>
              <a:rPr lang="en-US" sz="4000" dirty="0"/>
              <a:t>b) Người ta đổ thêm 60 thùng nước nữa thì đầy bể. Hỏi bể cao bao nhiêu mét?</a:t>
            </a:r>
          </a:p>
        </p:txBody>
      </p:sp>
    </p:spTree>
    <p:extLst>
      <p:ext uri="{BB962C8B-B14F-4D97-AF65-F5344CB8AC3E}">
        <p14:creationId xmlns:p14="http://schemas.microsoft.com/office/powerpoint/2010/main" val="339827791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800100"/>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610034" y="419100"/>
            <a:ext cx="1525566" cy="1695073"/>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1010" y="8134312"/>
            <a:ext cx="1296768" cy="1869216"/>
          </a:xfrm>
          <a:prstGeom prst="rect">
            <a:avLst/>
          </a:prstGeom>
        </p:spPr>
      </p:pic>
      <p:grpSp>
        <p:nvGrpSpPr>
          <p:cNvPr id="23" name="Group 22">
            <a:extLst>
              <a:ext uri="{FF2B5EF4-FFF2-40B4-BE49-F238E27FC236}">
                <a16:creationId xmlns:a16="http://schemas.microsoft.com/office/drawing/2014/main" id="{C65A7DDC-921C-4A88-83CA-96240DF538F0}"/>
              </a:ext>
            </a:extLst>
          </p:cNvPr>
          <p:cNvGrpSpPr/>
          <p:nvPr/>
        </p:nvGrpSpPr>
        <p:grpSpPr>
          <a:xfrm>
            <a:off x="1436907" y="1894823"/>
            <a:ext cx="9573319" cy="6525277"/>
            <a:chOff x="2189153" y="4971716"/>
            <a:chExt cx="6275511" cy="3964201"/>
          </a:xfrm>
        </p:grpSpPr>
        <p:grpSp>
          <p:nvGrpSpPr>
            <p:cNvPr id="4" name="Group 4"/>
            <p:cNvGrpSpPr/>
            <p:nvPr/>
          </p:nvGrpSpPr>
          <p:grpSpPr>
            <a:xfrm>
              <a:off x="2189153" y="4971716"/>
              <a:ext cx="6275511" cy="3964201"/>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txBody>
              <a:bodyPr/>
              <a:lstStyle/>
              <a:p>
                <a:endParaRPr lang="en-US"/>
              </a:p>
            </p:txBody>
          </p:sp>
        </p:grpSp>
        <p:grpSp>
          <p:nvGrpSpPr>
            <p:cNvPr id="6" name="Group 6"/>
            <p:cNvGrpSpPr/>
            <p:nvPr/>
          </p:nvGrpSpPr>
          <p:grpSpPr>
            <a:xfrm>
              <a:off x="2344940" y="5070126"/>
              <a:ext cx="5963937" cy="3767382"/>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txBody>
              <a:bodyPr/>
              <a:lstStyle/>
              <a:p>
                <a:endParaRPr lang="en-US"/>
              </a:p>
            </p:txBody>
          </p:sp>
        </p:grpSp>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579544">
              <a:off x="6635448" y="5079317"/>
              <a:ext cx="949046" cy="788571"/>
            </a:xfrm>
            <a:prstGeom prst="rect">
              <a:avLst/>
            </a:prstGeom>
          </p:spPr>
        </p:pic>
      </p:grpSp>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479695">
            <a:off x="841934" y="1665322"/>
            <a:ext cx="1944378" cy="2382086"/>
          </a:xfrm>
          <a:prstGeom prst="rect">
            <a:avLst/>
          </a:prstGeom>
        </p:spPr>
      </p:pic>
      <p:sp>
        <p:nvSpPr>
          <p:cNvPr id="25" name="TextBox 24">
            <a:extLst>
              <a:ext uri="{FF2B5EF4-FFF2-40B4-BE49-F238E27FC236}">
                <a16:creationId xmlns:a16="http://schemas.microsoft.com/office/drawing/2014/main" id="{FF3AB018-AB97-4CB7-97C1-DBE3EB0AB346}"/>
              </a:ext>
            </a:extLst>
          </p:cNvPr>
          <p:cNvSpPr txBox="1"/>
          <p:nvPr/>
        </p:nvSpPr>
        <p:spPr>
          <a:xfrm>
            <a:off x="2432870" y="2628900"/>
            <a:ext cx="7510556" cy="3057247"/>
          </a:xfrm>
          <a:prstGeom prst="rect">
            <a:avLst/>
          </a:prstGeom>
          <a:noFill/>
        </p:spPr>
        <p:txBody>
          <a:bodyPr wrap="square">
            <a:spAutoFit/>
          </a:bodyPr>
          <a:lstStyle/>
          <a:p>
            <a:pPr algn="ctr">
              <a:lnSpc>
                <a:spcPct val="150000"/>
              </a:lnSpc>
              <a:spcAft>
                <a:spcPts val="800"/>
              </a:spcAft>
            </a:pPr>
            <a:r>
              <a:rPr lang="en-US" sz="44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Kết quả:</a:t>
            </a:r>
          </a:p>
          <a:p>
            <a:pPr marL="571500" indent="-571500" algn="just">
              <a:lnSpc>
                <a:spcPct val="150000"/>
              </a:lnSpc>
              <a:spcAft>
                <a:spcPts val="800"/>
              </a:spcAft>
              <a:buFont typeface="Arial"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Hình a có dạng kiến trúc hình hộp chữ nhật.</a:t>
            </a:r>
          </a:p>
        </p:txBody>
      </p:sp>
      <p:sp>
        <p:nvSpPr>
          <p:cNvPr id="2" name="Rectangle 1"/>
          <p:cNvSpPr/>
          <p:nvPr/>
        </p:nvSpPr>
        <p:spPr>
          <a:xfrm>
            <a:off x="2432870" y="5660296"/>
            <a:ext cx="7510556" cy="1938992"/>
          </a:xfrm>
          <a:prstGeom prst="rect">
            <a:avLst/>
          </a:prstGeom>
        </p:spPr>
        <p:txBody>
          <a:bodyPr wrap="square">
            <a:spAutoFit/>
          </a:bodyPr>
          <a:lstStyle/>
          <a:p>
            <a:pPr marL="571500" indent="-571500" algn="just">
              <a:lnSpc>
                <a:spcPct val="150000"/>
              </a:lnSpc>
              <a:buFont typeface="Arial" pitchFamily="34" charset="0"/>
              <a:buChar char="•"/>
            </a:pPr>
            <a:r>
              <a:rPr lang="en-US" sz="4000" dirty="0"/>
              <a:t>Hình b có dạng kiến trúc hình lập phương.</a:t>
            </a:r>
          </a:p>
        </p:txBody>
      </p:sp>
      <p:pic>
        <p:nvPicPr>
          <p:cNvPr id="22" name="Picture 4" descr="C:\Users\ADMINI~1\AppData\Local\Temp\Rar$DIa0.410\HĐ1 - a.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924626" y="800100"/>
            <a:ext cx="4458374" cy="34001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I~1\AppData\Local\Temp\Rar$DIa0.459\HĐ1 - b.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368365" y="4475559"/>
            <a:ext cx="4343400" cy="409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413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barn(inVertical)">
                                      <p:cBhvr>
                                        <p:cTn id="15" dur="500"/>
                                        <p:tgtEl>
                                          <p:spTgt spid="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1208" y="860216"/>
            <a:ext cx="16045583" cy="856656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6954779" y="495326"/>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0087" y="398217"/>
            <a:ext cx="1385594" cy="173990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66626" y="7586134"/>
            <a:ext cx="3054775" cy="22771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04659" y="4229176"/>
            <a:ext cx="2330857" cy="2267288"/>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650384">
            <a:off x="14992736" y="4136109"/>
            <a:ext cx="1521321" cy="1264080"/>
          </a:xfrm>
          <a:prstGeom prst="rect">
            <a:avLst/>
          </a:prstGeom>
        </p:spPr>
      </p:pic>
      <p:sp>
        <p:nvSpPr>
          <p:cNvPr id="13" name="TextBox 12">
            <a:extLst>
              <a:ext uri="{FF2B5EF4-FFF2-40B4-BE49-F238E27FC236}">
                <a16:creationId xmlns:a16="http://schemas.microsoft.com/office/drawing/2014/main" id="{2A46EDEC-5650-42CE-BE01-2049058BF89F}"/>
              </a:ext>
            </a:extLst>
          </p:cNvPr>
          <p:cNvSpPr txBox="1"/>
          <p:nvPr/>
        </p:nvSpPr>
        <p:spPr>
          <a:xfrm>
            <a:off x="4267199" y="1703130"/>
            <a:ext cx="9601201" cy="7478970"/>
          </a:xfrm>
          <a:prstGeom prst="rect">
            <a:avLst/>
          </a:prstGeom>
          <a:noFill/>
        </p:spPr>
        <p:txBody>
          <a:bodyPr wrap="square">
            <a:spAutoFit/>
          </a:bodyPr>
          <a:lstStyle/>
          <a:p>
            <a:pPr algn="ctr">
              <a:lnSpc>
                <a:spcPct val="150000"/>
              </a:lnSpc>
            </a:pPr>
            <a:r>
              <a:rPr lang="en-US" sz="4000" dirty="0"/>
              <a:t>a) Thể tích nước đổ vào:</a:t>
            </a:r>
          </a:p>
          <a:p>
            <a:pPr algn="ctr">
              <a:lnSpc>
                <a:spcPct val="150000"/>
              </a:lnSpc>
            </a:pPr>
            <a:r>
              <a:rPr lang="en-US" sz="4000" dirty="0"/>
              <a:t>120 x 20 = 2400 (l) = 2,4 (m</a:t>
            </a:r>
            <a:r>
              <a:rPr lang="en-US" sz="4000" baseline="30000" dirty="0"/>
              <a:t>3</a:t>
            </a:r>
            <a:r>
              <a:rPr lang="en-US" sz="4000" dirty="0"/>
              <a:t>)</a:t>
            </a:r>
          </a:p>
          <a:p>
            <a:pPr algn="ctr">
              <a:lnSpc>
                <a:spcPct val="150000"/>
              </a:lnSpc>
            </a:pPr>
            <a:r>
              <a:rPr lang="en-US" sz="4000" dirty="0"/>
              <a:t>Chiều rộng của bể nước:</a:t>
            </a:r>
          </a:p>
          <a:p>
            <a:pPr algn="ctr">
              <a:lnSpc>
                <a:spcPct val="150000"/>
              </a:lnSpc>
            </a:pPr>
            <a:r>
              <a:rPr lang="en-US" sz="4000" dirty="0"/>
              <a:t>2,4 : (2 x 0,8) = 1,5 (m)</a:t>
            </a:r>
          </a:p>
          <a:p>
            <a:pPr algn="ctr">
              <a:lnSpc>
                <a:spcPct val="150000"/>
              </a:lnSpc>
            </a:pPr>
            <a:r>
              <a:rPr lang="en-US" sz="4000" dirty="0"/>
              <a:t>b) Thể tích của bể nước:</a:t>
            </a:r>
          </a:p>
          <a:p>
            <a:pPr algn="ctr">
              <a:lnSpc>
                <a:spcPct val="150000"/>
              </a:lnSpc>
            </a:pPr>
            <a:r>
              <a:rPr lang="en-US" sz="4000" dirty="0"/>
              <a:t>2400 + (60 x 20) = 3600 (l) = 3,6 (m</a:t>
            </a:r>
            <a:r>
              <a:rPr lang="en-US" sz="4000" baseline="30000" dirty="0"/>
              <a:t>3</a:t>
            </a:r>
            <a:r>
              <a:rPr lang="en-US" sz="4000" dirty="0"/>
              <a:t>)</a:t>
            </a:r>
          </a:p>
          <a:p>
            <a:pPr algn="ctr">
              <a:lnSpc>
                <a:spcPct val="150000"/>
              </a:lnSpc>
            </a:pPr>
            <a:r>
              <a:rPr lang="en-US" sz="4000" dirty="0"/>
              <a:t>Chiều cao của bể nước:</a:t>
            </a:r>
          </a:p>
          <a:p>
            <a:pPr algn="ctr">
              <a:lnSpc>
                <a:spcPct val="150000"/>
              </a:lnSpc>
            </a:pPr>
            <a:r>
              <a:rPr lang="en-US" sz="4000" dirty="0"/>
              <a:t>3,6 : (2 x 1,5) = 1,2 (m)</a:t>
            </a:r>
          </a:p>
        </p:txBody>
      </p:sp>
      <p:sp>
        <p:nvSpPr>
          <p:cNvPr id="14" name="TextBox 13">
            <a:extLst>
              <a:ext uri="{FF2B5EF4-FFF2-40B4-BE49-F238E27FC236}">
                <a16:creationId xmlns:a16="http://schemas.microsoft.com/office/drawing/2014/main" id="{18B705DC-1E71-474C-9401-767DBA297093}"/>
              </a:ext>
            </a:extLst>
          </p:cNvPr>
          <p:cNvSpPr txBox="1"/>
          <p:nvPr/>
        </p:nvSpPr>
        <p:spPr>
          <a:xfrm>
            <a:off x="7899400" y="337555"/>
            <a:ext cx="1955800" cy="1081002"/>
          </a:xfrm>
          <a:prstGeom prst="rect">
            <a:avLst/>
          </a:prstGeom>
          <a:noFill/>
        </p:spPr>
        <p:txBody>
          <a:bodyPr wrap="square">
            <a:spAutoFit/>
          </a:bodyPr>
          <a:lstStyle/>
          <a:p>
            <a:pPr algn="ctr">
              <a:lnSpc>
                <a:spcPct val="150000"/>
              </a:lnSpc>
            </a:pPr>
            <a:r>
              <a:rPr lang="en-US" sz="4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95497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42" dur="500"/>
                                        <p:tgtEl>
                                          <p:spTgt spid="1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xEl>
                                              <p:pRg st="7" end="7"/>
                                            </p:txEl>
                                          </p:spTgt>
                                        </p:tgtEl>
                                        <p:attrNameLst>
                                          <p:attrName>style.visibility</p:attrName>
                                        </p:attrNameLst>
                                      </p:cBhvr>
                                      <p:to>
                                        <p:strVal val="visible"/>
                                      </p:to>
                                    </p:set>
                                    <p:animEffect transition="in" filter="randombar(horizontal)">
                                      <p:cBhvr>
                                        <p:cTn id="4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78237" y="3352739"/>
            <a:ext cx="5590748" cy="693426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58229">
            <a:off x="3350621" y="343222"/>
            <a:ext cx="1661309" cy="1594857"/>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92004">
            <a:off x="15209215" y="3288740"/>
            <a:ext cx="1426810" cy="661521"/>
          </a:xfrm>
          <a:prstGeom prst="rect">
            <a:avLst/>
          </a:prstGeom>
        </p:spPr>
      </p:pic>
      <p:pic>
        <p:nvPicPr>
          <p:cNvPr id="15" name="Picture 1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22393">
            <a:off x="760163" y="1141943"/>
            <a:ext cx="879808" cy="843016"/>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363097" y="6819900"/>
            <a:ext cx="827317" cy="1038869"/>
          </a:xfrm>
          <a:prstGeom prst="rect">
            <a:avLst/>
          </a:prstGeom>
        </p:spPr>
      </p:pic>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121315">
            <a:off x="10919644" y="7227573"/>
            <a:ext cx="1225888" cy="1018602"/>
          </a:xfrm>
          <a:prstGeom prst="rect">
            <a:avLst/>
          </a:prstGeom>
        </p:spPr>
      </p:pic>
      <p:sp>
        <p:nvSpPr>
          <p:cNvPr id="18" name="TextBox 17">
            <a:extLst>
              <a:ext uri="{FF2B5EF4-FFF2-40B4-BE49-F238E27FC236}">
                <a16:creationId xmlns:a16="http://schemas.microsoft.com/office/drawing/2014/main" id="{B1B6FFB5-5303-4040-AF09-0EBDF4BECDDB}"/>
              </a:ext>
            </a:extLst>
          </p:cNvPr>
          <p:cNvSpPr txBox="1"/>
          <p:nvPr/>
        </p:nvSpPr>
        <p:spPr>
          <a:xfrm>
            <a:off x="4568313" y="1140650"/>
            <a:ext cx="9151374" cy="1451808"/>
          </a:xfrm>
          <a:prstGeom prst="rect">
            <a:avLst/>
          </a:prstGeom>
          <a:noFill/>
        </p:spPr>
        <p:txBody>
          <a:bodyPr wrap="square">
            <a:spAutoFit/>
          </a:bodyPr>
          <a:lstStyle/>
          <a:p>
            <a:pPr algn="ctr">
              <a:lnSpc>
                <a:spcPct val="150000"/>
              </a:lnSpc>
              <a:spcBef>
                <a:spcPts val="1200"/>
              </a:spcBef>
            </a:pPr>
            <a:r>
              <a:rPr lang="vi-VN" sz="6600" b="1" kern="0" dirty="0">
                <a:solidFill>
                  <a:srgbClr val="DF98B6"/>
                </a:solidFill>
                <a:effectLst/>
                <a:latin typeface="Arial" panose="020B0604020202020204" pitchFamily="34" charset="0"/>
                <a:ea typeface="Times New Roman" panose="02020603050405020304" pitchFamily="18" charset="0"/>
                <a:cs typeface="Times New Roman" panose="02020603050405020304" pitchFamily="18" charset="0"/>
              </a:rPr>
              <a:t>HƯỚNG DẪN VỀ NHÀ</a:t>
            </a:r>
            <a:endParaRPr lang="en-US" sz="6600" b="1" kern="0" dirty="0">
              <a:solidFill>
                <a:srgbClr val="DF98B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9E285B3-0179-4938-989B-0C5C6AC053D7}"/>
              </a:ext>
            </a:extLst>
          </p:cNvPr>
          <p:cNvSpPr txBox="1"/>
          <p:nvPr/>
        </p:nvSpPr>
        <p:spPr>
          <a:xfrm>
            <a:off x="8727180" y="3619500"/>
            <a:ext cx="7049575" cy="3221395"/>
          </a:xfrm>
          <a:prstGeom prst="rect">
            <a:avLst/>
          </a:prstGeom>
          <a:noFill/>
        </p:spPr>
        <p:txBody>
          <a:bodyPr wrap="square">
            <a:spAutoFit/>
          </a:bodyPr>
          <a:lstStyle/>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 nhớ kiến thức trong bài.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pt-B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thành các bài tập SBT.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 bị trước bài mới.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AutoShape 7">
            <a:extLst>
              <a:ext uri="{FF2B5EF4-FFF2-40B4-BE49-F238E27FC236}">
                <a16:creationId xmlns:a16="http://schemas.microsoft.com/office/drawing/2014/main" id="{5BF20C3D-0F3A-4480-AF60-5C97A58F65AF}"/>
              </a:ext>
            </a:extLst>
          </p:cNvPr>
          <p:cNvSpPr/>
          <p:nvPr/>
        </p:nvSpPr>
        <p:spPr>
          <a:xfrm rot="16200000">
            <a:off x="4637758" y="6927418"/>
            <a:ext cx="7149358" cy="0"/>
          </a:xfrm>
          <a:prstGeom prst="line">
            <a:avLst/>
          </a:prstGeom>
          <a:ln w="47625" cap="flat">
            <a:solidFill>
              <a:srgbClr val="60699E"/>
            </a:solidFill>
            <a:prstDash val="solid"/>
            <a:headEnd type="none" w="sm" len="sm"/>
            <a:tailEnd type="none" w="sm" len="sm"/>
          </a:ln>
        </p:spPr>
        <p:txBody>
          <a:bodyPr/>
          <a:lstStyle/>
          <a:p>
            <a:endParaRPr lang="en-US"/>
          </a:p>
        </p:txBody>
      </p:sp>
      <p:pic>
        <p:nvPicPr>
          <p:cNvPr id="25" name="Picture 15">
            <a:extLst>
              <a:ext uri="{FF2B5EF4-FFF2-40B4-BE49-F238E27FC236}">
                <a16:creationId xmlns:a16="http://schemas.microsoft.com/office/drawing/2014/main" id="{AC699679-F76C-4719-9129-FC60CD61639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22393">
            <a:off x="7932692" y="3964959"/>
            <a:ext cx="592506" cy="567729"/>
          </a:xfrm>
          <a:prstGeom prst="rect">
            <a:avLst/>
          </a:prstGeom>
        </p:spPr>
      </p:pic>
      <p:pic>
        <p:nvPicPr>
          <p:cNvPr id="26" name="Picture 15">
            <a:extLst>
              <a:ext uri="{FF2B5EF4-FFF2-40B4-BE49-F238E27FC236}">
                <a16:creationId xmlns:a16="http://schemas.microsoft.com/office/drawing/2014/main" id="{9B7A4D16-90FB-480B-9FC2-41B6CC62EB6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22393">
            <a:off x="7946220" y="4956474"/>
            <a:ext cx="592506" cy="567729"/>
          </a:xfrm>
          <a:prstGeom prst="rect">
            <a:avLst/>
          </a:prstGeom>
        </p:spPr>
      </p:pic>
      <p:pic>
        <p:nvPicPr>
          <p:cNvPr id="27" name="Picture 15">
            <a:extLst>
              <a:ext uri="{FF2B5EF4-FFF2-40B4-BE49-F238E27FC236}">
                <a16:creationId xmlns:a16="http://schemas.microsoft.com/office/drawing/2014/main" id="{9D6DB9B9-9648-4997-A321-421EE27BA43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22393">
            <a:off x="7946220" y="6058197"/>
            <a:ext cx="592506" cy="567729"/>
          </a:xfrm>
          <a:prstGeom prst="rect">
            <a:avLst/>
          </a:prstGeom>
        </p:spPr>
      </p:pic>
    </p:spTree>
    <p:extLst>
      <p:ext uri="{BB962C8B-B14F-4D97-AF65-F5344CB8AC3E}">
        <p14:creationId xmlns:p14="http://schemas.microsoft.com/office/powerpoint/2010/main" val="25401409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500"/>
                                        <p:tgtEl>
                                          <p:spTgt spid="20">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xEl>
                                              <p:pRg st="1" end="1"/>
                                            </p:txEl>
                                          </p:spTgt>
                                        </p:tgtEl>
                                        <p:attrNameLst>
                                          <p:attrName>style.visibility</p:attrName>
                                        </p:attrNameLst>
                                      </p:cBhvr>
                                      <p:to>
                                        <p:strVal val="visible"/>
                                      </p:to>
                                    </p:set>
                                    <p:animEffect transition="in" filter="wipe(left)">
                                      <p:cBhvr>
                                        <p:cTn id="25" dur="500"/>
                                        <p:tgtEl>
                                          <p:spTgt spid="20">
                                            <p:txEl>
                                              <p:pRg st="1" end="1"/>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wipe(left)">
                                      <p:cBhvr>
                                        <p:cTn id="33" dur="500"/>
                                        <p:tgtEl>
                                          <p:spTgt spid="20">
                                            <p:txEl>
                                              <p:pRg st="2" end="2"/>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07933" y="1136181"/>
            <a:ext cx="14272134" cy="801463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96376">
            <a:off x="2563949" y="4726809"/>
            <a:ext cx="1522018" cy="12646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88174">
            <a:off x="668948" y="8787554"/>
            <a:ext cx="947338" cy="907722"/>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319" t="16209" r="26976" b="7039"/>
          <a:stretch>
            <a:fillRect/>
          </a:stretch>
        </p:blipFill>
        <p:spPr>
          <a:xfrm>
            <a:off x="14771975" y="0"/>
            <a:ext cx="3516025" cy="3559975"/>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04677" y="730468"/>
            <a:ext cx="2203859" cy="1944906"/>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81402">
            <a:off x="12842248" y="9359623"/>
            <a:ext cx="616586" cy="616586"/>
          </a:xfrm>
          <a:prstGeom prst="rect">
            <a:avLst/>
          </a:prstGeom>
        </p:spPr>
      </p:pic>
      <p:sp>
        <p:nvSpPr>
          <p:cNvPr id="18" name="TextBox 17">
            <a:extLst>
              <a:ext uri="{FF2B5EF4-FFF2-40B4-BE49-F238E27FC236}">
                <a16:creationId xmlns:a16="http://schemas.microsoft.com/office/drawing/2014/main" id="{5F37AFE4-71B4-41F0-91C5-019BFAA331F3}"/>
              </a:ext>
            </a:extLst>
          </p:cNvPr>
          <p:cNvSpPr txBox="1"/>
          <p:nvPr/>
        </p:nvSpPr>
        <p:spPr>
          <a:xfrm>
            <a:off x="4405409" y="1930704"/>
            <a:ext cx="8889666" cy="5404172"/>
          </a:xfrm>
          <a:prstGeom prst="rect">
            <a:avLst/>
          </a:prstGeom>
          <a:noFill/>
        </p:spPr>
        <p:txBody>
          <a:bodyPr wrap="square" rtlCol="0">
            <a:spAutoFit/>
          </a:bodyPr>
          <a:lstStyle/>
          <a:p>
            <a:pPr algn="ctr">
              <a:lnSpc>
                <a:spcPct val="150000"/>
              </a:lnSpc>
            </a:pPr>
            <a:r>
              <a:rPr lang="en-US" sz="8000" b="1" dirty="0">
                <a:solidFill>
                  <a:srgbClr val="DF98B6"/>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DF98B6"/>
                </a:solidFill>
                <a:latin typeface="Arial" panose="020B0604020202020204" pitchFamily="34" charset="0"/>
                <a:cs typeface="Arial" panose="020B0604020202020204" pitchFamily="34" charset="0"/>
              </a:rPr>
              <a:t>ĐÃ LẮNG NGHE BÀI GIẢNG!</a:t>
            </a:r>
          </a:p>
        </p:txBody>
      </p:sp>
      <p:pic>
        <p:nvPicPr>
          <p:cNvPr id="19" name="Picture 11">
            <a:extLst>
              <a:ext uri="{FF2B5EF4-FFF2-40B4-BE49-F238E27FC236}">
                <a16:creationId xmlns:a16="http://schemas.microsoft.com/office/drawing/2014/main" id="{281532EC-5122-477D-A2F9-EC8FD4B2211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0801"/>
          <a:stretch>
            <a:fillRect/>
          </a:stretch>
        </p:blipFill>
        <p:spPr>
          <a:xfrm rot="-10800000">
            <a:off x="10528947" y="7705022"/>
            <a:ext cx="2870774" cy="651274"/>
          </a:xfrm>
          <a:prstGeom prst="rect">
            <a:avLst/>
          </a:prstGeom>
        </p:spPr>
      </p:pic>
      <p:pic>
        <p:nvPicPr>
          <p:cNvPr id="21" name="Picture 13">
            <a:extLst>
              <a:ext uri="{FF2B5EF4-FFF2-40B4-BE49-F238E27FC236}">
                <a16:creationId xmlns:a16="http://schemas.microsoft.com/office/drawing/2014/main" id="{FF41710D-8F2A-48B9-AB1B-6C159D8ED319}"/>
              </a:ext>
            </a:extLst>
          </p:cNvPr>
          <p:cNvPicPr>
            <a:picLocks noChangeAspect="1"/>
          </p:cNvPicPr>
          <p:nvPr/>
        </p:nvPicPr>
        <p:blipFill>
          <a:blip r:embed="rId20"/>
          <a:srcRect r="2325"/>
          <a:stretch>
            <a:fillRect/>
          </a:stretch>
        </p:blipFill>
        <p:spPr>
          <a:xfrm flipH="1">
            <a:off x="13746511" y="4166785"/>
            <a:ext cx="3600731" cy="5898339"/>
          </a:xfrm>
          <a:prstGeom prst="rect">
            <a:avLst/>
          </a:prstGeom>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2935" y="513308"/>
            <a:ext cx="926459" cy="116336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818048" y="746475"/>
            <a:ext cx="882504" cy="98056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5483" y="8102226"/>
            <a:ext cx="1296768" cy="1869216"/>
          </a:xfrm>
          <a:prstGeom prst="rect">
            <a:avLst/>
          </a:prstGeom>
        </p:spPr>
      </p:pic>
      <p:sp>
        <p:nvSpPr>
          <p:cNvPr id="4" name="Rectangle 3"/>
          <p:cNvSpPr/>
          <p:nvPr/>
        </p:nvSpPr>
        <p:spPr>
          <a:xfrm>
            <a:off x="607392" y="1317142"/>
            <a:ext cx="16955284" cy="1107996"/>
          </a:xfrm>
          <a:prstGeom prst="rect">
            <a:avLst/>
          </a:prstGeom>
        </p:spPr>
        <p:txBody>
          <a:bodyPr wrap="none">
            <a:spAutoFit/>
          </a:bodyPr>
          <a:lstStyle/>
          <a:p>
            <a:pPr algn="ctr">
              <a:lnSpc>
                <a:spcPct val="150000"/>
              </a:lnSpc>
            </a:pPr>
            <a:r>
              <a:rPr lang="nl-NL" sz="4400" b="1" dirty="0"/>
              <a:t>Một số hình ảnh có dạng hình hộp </a:t>
            </a:r>
            <a:r>
              <a:rPr lang="nl-NL" sz="4400" b="1"/>
              <a:t>chữ nhật, hình lập phương:</a:t>
            </a:r>
            <a:endParaRPr lang="en-US" sz="4400" b="1" dirty="0"/>
          </a:p>
        </p:txBody>
      </p:sp>
      <p:pic>
        <p:nvPicPr>
          <p:cNvPr id="3074" name="Picture 2" descr="C:\Users\ADMINI~1\AppData\Local\Temp\Rar$DIa0.824\Kết quả HĐ1 - Hình 4.png"/>
          <p:cNvPicPr>
            <a:picLocks noChangeAspect="1" noChangeArrowheads="1"/>
          </p:cNvPicPr>
          <p:nvPr/>
        </p:nvPicPr>
        <p:blipFill rotWithShape="1">
          <a:blip r:embed="rId12">
            <a:extLst>
              <a:ext uri="{28A0092B-C50C-407E-A947-70E740481C1C}">
                <a14:useLocalDpi xmlns:a14="http://schemas.microsoft.com/office/drawing/2010/main" val="0"/>
              </a:ext>
            </a:extLst>
          </a:blip>
          <a:srcRect t="20680" b="26544"/>
          <a:stretch/>
        </p:blipFill>
        <p:spPr bwMode="auto">
          <a:xfrm>
            <a:off x="5638800" y="7369745"/>
            <a:ext cx="5599806" cy="295535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1\AppData\Local\Temp\Rar$DIa0.343\Kết quả HĐ1 - Hình 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86014" y="2444728"/>
            <a:ext cx="4553586" cy="42392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1\AppData\Local\Temp\Rar$DIa0.201\Kết quả HĐ1 - Hình 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9107" y="2374773"/>
            <a:ext cx="5528946" cy="552894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I~1\AppData\Local\Temp\Rar$DIa1.459\Kết quả HĐ1 - Hình 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030199" y="3059386"/>
            <a:ext cx="4310359" cy="4310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3764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ipe(down)">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077"/>
                                        </p:tgtEl>
                                        <p:attrNameLst>
                                          <p:attrName>style.visibility</p:attrName>
                                        </p:attrNameLst>
                                      </p:cBhvr>
                                      <p:to>
                                        <p:strVal val="visible"/>
                                      </p:to>
                                    </p:set>
                                    <p:anim calcmode="lin" valueType="num">
                                      <p:cBhvr>
                                        <p:cTn id="23" dur="500" fill="hold"/>
                                        <p:tgtEl>
                                          <p:spTgt spid="3077"/>
                                        </p:tgtEl>
                                        <p:attrNameLst>
                                          <p:attrName>ppt_w</p:attrName>
                                        </p:attrNameLst>
                                      </p:cBhvr>
                                      <p:tavLst>
                                        <p:tav tm="0">
                                          <p:val>
                                            <p:fltVal val="0"/>
                                          </p:val>
                                        </p:tav>
                                        <p:tav tm="100000">
                                          <p:val>
                                            <p:strVal val="#ppt_w"/>
                                          </p:val>
                                        </p:tav>
                                      </p:tavLst>
                                    </p:anim>
                                    <p:anim calcmode="lin" valueType="num">
                                      <p:cBhvr>
                                        <p:cTn id="24" dur="500" fill="hold"/>
                                        <p:tgtEl>
                                          <p:spTgt spid="3077"/>
                                        </p:tgtEl>
                                        <p:attrNameLst>
                                          <p:attrName>ppt_h</p:attrName>
                                        </p:attrNameLst>
                                      </p:cBhvr>
                                      <p:tavLst>
                                        <p:tav tm="0">
                                          <p:val>
                                            <p:fltVal val="0"/>
                                          </p:val>
                                        </p:tav>
                                        <p:tav tm="100000">
                                          <p:val>
                                            <p:strVal val="#ppt_h"/>
                                          </p:val>
                                        </p:tav>
                                      </p:tavLst>
                                    </p:anim>
                                    <p:animEffect transition="in" filter="fade">
                                      <p:cBhvr>
                                        <p:cTn id="25" dur="500"/>
                                        <p:tgtEl>
                                          <p:spTgt spid="307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randombar(horizontal)">
                                      <p:cBhvr>
                                        <p:cTn id="3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14" t="22934"/>
          <a:stretch>
            <a:fillRect/>
          </a:stretch>
        </p:blipFill>
        <p:spPr>
          <a:xfrm rot="-10800000">
            <a:off x="15627505" y="7784091"/>
            <a:ext cx="2660495" cy="250290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56470" r="51775"/>
          <a:stretch>
            <a:fillRect/>
          </a:stretch>
        </p:blipFill>
        <p:spPr>
          <a:xfrm>
            <a:off x="13870375" y="13748"/>
            <a:ext cx="4417625" cy="26680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3628" y="342900"/>
            <a:ext cx="926459" cy="1163362"/>
          </a:xfrm>
          <a:prstGeom prst="rect">
            <a:avLst/>
          </a:prstGeom>
        </p:spPr>
      </p:pic>
      <p:sp>
        <p:nvSpPr>
          <p:cNvPr id="3" name="Rectangle 2"/>
          <p:cNvSpPr/>
          <p:nvPr/>
        </p:nvSpPr>
        <p:spPr>
          <a:xfrm>
            <a:off x="2672664" y="1326059"/>
            <a:ext cx="5782352" cy="769441"/>
          </a:xfrm>
          <a:prstGeom prst="rect">
            <a:avLst/>
          </a:prstGeom>
        </p:spPr>
        <p:txBody>
          <a:bodyPr wrap="none">
            <a:spAutoFit/>
          </a:bodyPr>
          <a:lstStyle/>
          <a:p>
            <a:pPr marL="571500" indent="-571500">
              <a:buFont typeface="Wingdings" pitchFamily="2" charset="2"/>
              <a:buChar char="v"/>
            </a:pPr>
            <a:r>
              <a:rPr lang="en-US" sz="4400" b="1" dirty="0"/>
              <a:t>Quan sát hình 10.1</a:t>
            </a:r>
          </a:p>
        </p:txBody>
      </p:sp>
      <p:pic>
        <p:nvPicPr>
          <p:cNvPr id="4098" name="Picture 2" descr="C:\Users\ADMINI~1\AppData\Local\Temp\Rar$DIa0.241\HĐ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97464" y="1981200"/>
            <a:ext cx="7319535" cy="6210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43000" y="2171700"/>
            <a:ext cx="9073464" cy="6555641"/>
          </a:xfrm>
          <a:prstGeom prst="rect">
            <a:avLst/>
          </a:prstGeom>
        </p:spPr>
        <p:txBody>
          <a:bodyPr wrap="square">
            <a:spAutoFit/>
          </a:bodyPr>
          <a:lstStyle/>
          <a:p>
            <a:pPr algn="just">
              <a:lnSpc>
                <a:spcPct val="150000"/>
              </a:lnSpc>
            </a:pPr>
            <a:r>
              <a:rPr lang="en-US" sz="4000" dirty="0"/>
              <a:t>1. Nêu tên các đỉnh, cạnh, đường chéo của hình hộp chữ nhật ABCD. A'B'C'D'</a:t>
            </a:r>
          </a:p>
          <a:p>
            <a:pPr algn="just">
              <a:lnSpc>
                <a:spcPct val="150000"/>
              </a:lnSpc>
            </a:pPr>
            <a:r>
              <a:rPr lang="en-US" sz="4000" dirty="0"/>
              <a:t>Hình hộp chữ nhật có bao nhiêu đỉnh? Có bao nhiêu cạnh? Có bao nhiêu đường chéo?</a:t>
            </a:r>
          </a:p>
          <a:p>
            <a:pPr algn="just">
              <a:lnSpc>
                <a:spcPct val="150000"/>
              </a:lnSpc>
            </a:pPr>
            <a:r>
              <a:rPr lang="en-US" sz="4000" dirty="0"/>
              <a:t>2. Gọi tên các mặt bên, mặt đáy của hình hộp chữ nhật ABCD. A'B'C'D'</a:t>
            </a:r>
          </a:p>
        </p:txBody>
      </p:sp>
    </p:spTree>
    <p:extLst>
      <p:ext uri="{BB962C8B-B14F-4D97-AF65-F5344CB8AC3E}">
        <p14:creationId xmlns:p14="http://schemas.microsoft.com/office/powerpoint/2010/main" val="3796012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500" fill="hold"/>
                                        <p:tgtEl>
                                          <p:spTgt spid="4098"/>
                                        </p:tgtEl>
                                        <p:attrNameLst>
                                          <p:attrName>ppt_w</p:attrName>
                                        </p:attrNameLst>
                                      </p:cBhvr>
                                      <p:tavLst>
                                        <p:tav tm="0">
                                          <p:val>
                                            <p:fltVal val="0"/>
                                          </p:val>
                                        </p:tav>
                                        <p:tav tm="100000">
                                          <p:val>
                                            <p:strVal val="#ppt_w"/>
                                          </p:val>
                                        </p:tav>
                                      </p:tavLst>
                                    </p:anim>
                                    <p:anim calcmode="lin" valueType="num">
                                      <p:cBhvr>
                                        <p:cTn id="26" dur="500" fill="hold"/>
                                        <p:tgtEl>
                                          <p:spTgt spid="4098"/>
                                        </p:tgtEl>
                                        <p:attrNameLst>
                                          <p:attrName>ppt_h</p:attrName>
                                        </p:attrNameLst>
                                      </p:cBhvr>
                                      <p:tavLst>
                                        <p:tav tm="0">
                                          <p:val>
                                            <p:fltVal val="0"/>
                                          </p:val>
                                        </p:tav>
                                        <p:tav tm="100000">
                                          <p:val>
                                            <p:strVal val="#ppt_h"/>
                                          </p:val>
                                        </p:tav>
                                      </p:tavLst>
                                    </p:anim>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7378" y="632414"/>
            <a:ext cx="926459" cy="116336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12254" y="7791520"/>
            <a:ext cx="3054775" cy="22771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650384">
            <a:off x="163624" y="8552516"/>
            <a:ext cx="1521321" cy="1264080"/>
          </a:xfrm>
          <a:prstGeom prst="rect">
            <a:avLst/>
          </a:prstGeom>
        </p:spPr>
      </p:pic>
      <p:sp>
        <p:nvSpPr>
          <p:cNvPr id="13" name="TextBox 12">
            <a:extLst>
              <a:ext uri="{FF2B5EF4-FFF2-40B4-BE49-F238E27FC236}">
                <a16:creationId xmlns:a16="http://schemas.microsoft.com/office/drawing/2014/main" id="{E1738017-7AA8-4358-94FB-D1AB09D8D0B6}"/>
              </a:ext>
            </a:extLst>
          </p:cNvPr>
          <p:cNvSpPr txBox="1"/>
          <p:nvPr/>
        </p:nvSpPr>
        <p:spPr>
          <a:xfrm>
            <a:off x="2513322" y="2171700"/>
            <a:ext cx="13261353" cy="6555641"/>
          </a:xfrm>
          <a:prstGeom prst="rect">
            <a:avLst/>
          </a:prstGeom>
          <a:noFill/>
        </p:spPr>
        <p:txBody>
          <a:bodyPr wrap="square">
            <a:spAutoFit/>
          </a:bodyPr>
          <a:lstStyle/>
          <a:p>
            <a:pPr algn="just">
              <a:lnSpc>
                <a:spcPct val="150000"/>
              </a:lnSpc>
            </a:pPr>
            <a:r>
              <a:rPr lang="en-US" sz="4000" dirty="0"/>
              <a:t>1. Hình hộp chữ nhật ABCD. A'B'C'D' có:</a:t>
            </a:r>
          </a:p>
          <a:p>
            <a:pPr marL="571500" indent="-571500" algn="just">
              <a:lnSpc>
                <a:spcPct val="150000"/>
              </a:lnSpc>
              <a:buFont typeface="Arial" pitchFamily="34" charset="0"/>
              <a:buChar char="•"/>
            </a:pPr>
            <a:r>
              <a:rPr lang="en-US" sz="4000" dirty="0"/>
              <a:t>8 đỉnh : A, B, C, D,  A', B, C', D'.</a:t>
            </a:r>
          </a:p>
          <a:p>
            <a:pPr marL="571500" indent="-571500" algn="just">
              <a:lnSpc>
                <a:spcPct val="150000"/>
              </a:lnSpc>
              <a:buFont typeface="Arial" pitchFamily="34" charset="0"/>
              <a:buChar char="•"/>
            </a:pPr>
            <a:r>
              <a:rPr lang="en-US" sz="4000" dirty="0"/>
              <a:t>12 cạnh : AB, AD, DC, BC, A'B', A'D', D'C', B'C', BB', CC', AA', DD'.</a:t>
            </a:r>
          </a:p>
          <a:p>
            <a:pPr marL="571500" indent="-571500" algn="just">
              <a:lnSpc>
                <a:spcPct val="150000"/>
              </a:lnSpc>
              <a:buFont typeface="Arial" pitchFamily="34" charset="0"/>
              <a:buChar char="•"/>
            </a:pPr>
            <a:r>
              <a:rPr lang="en-US" sz="4000" dirty="0"/>
              <a:t>4 đường chéo :AC', A'C, BD', B'D.</a:t>
            </a:r>
          </a:p>
          <a:p>
            <a:pPr algn="just">
              <a:lnSpc>
                <a:spcPct val="150000"/>
              </a:lnSpc>
            </a:pPr>
            <a:r>
              <a:rPr lang="en-US" sz="4000" dirty="0"/>
              <a:t>2. Các mặt bên của hình hộp chữ nhật ABCD. A'B'C'D' là:</a:t>
            </a:r>
          </a:p>
          <a:p>
            <a:pPr algn="ctr">
              <a:lnSpc>
                <a:spcPct val="150000"/>
              </a:lnSpc>
            </a:pPr>
            <a:r>
              <a:rPr lang="en-US" sz="4000" dirty="0"/>
              <a:t> ABB'A', ADD'A', BCC'B', CDD'C'</a:t>
            </a:r>
          </a:p>
        </p:txBody>
      </p:sp>
      <p:grpSp>
        <p:nvGrpSpPr>
          <p:cNvPr id="4" name="Group 3"/>
          <p:cNvGrpSpPr/>
          <p:nvPr/>
        </p:nvGrpSpPr>
        <p:grpSpPr>
          <a:xfrm>
            <a:off x="6954779" y="876300"/>
            <a:ext cx="4378441" cy="1066747"/>
            <a:chOff x="6954779" y="495326"/>
            <a:chExt cx="4378441" cy="1066747"/>
          </a:xfrm>
        </p:grpSpPr>
        <p:pic>
          <p:nvPicPr>
            <p:cNvPr id="3" name="Picture 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6954779" y="495326"/>
              <a:ext cx="4378441" cy="1066747"/>
            </a:xfrm>
            <a:prstGeom prst="rect">
              <a:avLst/>
            </a:prstGeom>
          </p:spPr>
        </p:pic>
        <p:sp>
          <p:nvSpPr>
            <p:cNvPr id="15" name="TextBox 14">
              <a:extLst>
                <a:ext uri="{FF2B5EF4-FFF2-40B4-BE49-F238E27FC236}">
                  <a16:creationId xmlns:a16="http://schemas.microsoft.com/office/drawing/2014/main" id="{2DE277A4-5B60-4BFC-81E0-4F7E0AA466C9}"/>
                </a:ext>
              </a:extLst>
            </p:cNvPr>
            <p:cNvSpPr txBox="1"/>
            <p:nvPr/>
          </p:nvSpPr>
          <p:spPr>
            <a:xfrm>
              <a:off x="8610600" y="684407"/>
              <a:ext cx="1600200" cy="71776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2199332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anim calcmode="lin" valueType="num">
                                      <p:cBhvr>
                                        <p:cTn id="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500"/>
                                        <p:tgtEl>
                                          <p:spTgt spid="13">
                                            <p:txEl>
                                              <p:pRg st="1" end="1"/>
                                            </p:txEl>
                                          </p:spTgt>
                                        </p:tgtEl>
                                      </p:cBhvr>
                                    </p:animEffect>
                                    <p:anim calcmode="lin" valueType="num">
                                      <p:cBhvr>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500"/>
                                        <p:tgtEl>
                                          <p:spTgt spid="13">
                                            <p:txEl>
                                              <p:pRg st="2" end="2"/>
                                            </p:txEl>
                                          </p:spTgt>
                                        </p:tgtEl>
                                      </p:cBhvr>
                                    </p:animEffect>
                                    <p:anim calcmode="lin" valueType="num">
                                      <p:cBhvr>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500"/>
                                        <p:tgtEl>
                                          <p:spTgt spid="13">
                                            <p:txEl>
                                              <p:pRg st="3" end="3"/>
                                            </p:txEl>
                                          </p:spTgt>
                                        </p:tgtEl>
                                      </p:cBhvr>
                                    </p:animEffect>
                                    <p:anim calcmode="lin" valueType="num">
                                      <p:cBhvr>
                                        <p:cTn id="2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500"/>
                                        <p:tgtEl>
                                          <p:spTgt spid="13">
                                            <p:txEl>
                                              <p:pRg st="4" end="4"/>
                                            </p:txEl>
                                          </p:spTgt>
                                        </p:tgtEl>
                                      </p:cBhvr>
                                    </p:animEffect>
                                    <p:anim calcmode="lin" valueType="num">
                                      <p:cBhvr>
                                        <p:cTn id="36"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500"/>
                                        <p:tgtEl>
                                          <p:spTgt spid="13">
                                            <p:txEl>
                                              <p:pRg st="5" end="5"/>
                                            </p:txEl>
                                          </p:spTgt>
                                        </p:tgtEl>
                                      </p:cBhvr>
                                    </p:animEffect>
                                    <p:anim calcmode="lin" valueType="num">
                                      <p:cBhvr>
                                        <p:cTn id="43"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14300"/>
            <a:ext cx="926459" cy="116336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07301" y="9034102"/>
            <a:ext cx="1527388" cy="113859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7629803" y="9524594"/>
            <a:ext cx="3028394" cy="54412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65" t="12429" r="13075" b="104"/>
          <a:stretch>
            <a:fillRect/>
          </a:stretch>
        </p:blipFill>
        <p:spPr>
          <a:xfrm>
            <a:off x="15186127" y="1"/>
            <a:ext cx="3101873" cy="293370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650384">
            <a:off x="163624" y="8552516"/>
            <a:ext cx="1521321" cy="1264080"/>
          </a:xfrm>
          <a:prstGeom prst="rect">
            <a:avLst/>
          </a:prstGeom>
        </p:spPr>
      </p:pic>
      <p:sp>
        <p:nvSpPr>
          <p:cNvPr id="2" name="Rectangle 1"/>
          <p:cNvSpPr/>
          <p:nvPr/>
        </p:nvSpPr>
        <p:spPr>
          <a:xfrm>
            <a:off x="838200" y="1270107"/>
            <a:ext cx="16532795" cy="901593"/>
          </a:xfrm>
          <a:prstGeom prst="rect">
            <a:avLst/>
          </a:prstGeom>
        </p:spPr>
        <p:txBody>
          <a:bodyPr wrap="none">
            <a:spAutoFit/>
          </a:bodyPr>
          <a:lstStyle/>
          <a:p>
            <a:pPr algn="ctr">
              <a:lnSpc>
                <a:spcPct val="150000"/>
              </a:lnSpc>
            </a:pPr>
            <a:r>
              <a:rPr lang="en-US" sz="4000" dirty="0"/>
              <a:t>Các mặt đáy của hình hộp chữ nhật ABCD. A'B'C'D' là : ABCD, A'B'C'D'.</a:t>
            </a:r>
          </a:p>
        </p:txBody>
      </p:sp>
      <p:pic>
        <p:nvPicPr>
          <p:cNvPr id="5122" name="Picture 2" descr="C:\Users\ADMINI~1\AppData\Local\Temp\Rar$DIa0.291\Kết quả HĐ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53700" y="2401307"/>
            <a:ext cx="6515100" cy="617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19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1438</TotalTime>
  <Words>2675</Words>
  <Application>Microsoft Office PowerPoint</Application>
  <PresentationFormat>Custom</PresentationFormat>
  <Paragraphs>243</Paragraphs>
  <Slides>52</Slides>
  <Notes>4</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Calibri Light</vt:lpstr>
      <vt:lpstr>Arial</vt:lpstr>
      <vt:lpstr>Cambria Math</vt:lpstr>
      <vt:lpstr>Wingdings</vt:lpstr>
      <vt:lpstr>Calibri</vt:lpstr>
      <vt:lpstr>Overpass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Creative Portofolio Kids Presentation</dc:title>
  <dc:creator>Administrator</dc:creator>
  <cp:lastModifiedBy>THCS PHUC LE</cp:lastModifiedBy>
  <cp:revision>46</cp:revision>
  <dcterms:created xsi:type="dcterms:W3CDTF">2006-08-16T00:00:00Z</dcterms:created>
  <dcterms:modified xsi:type="dcterms:W3CDTF">2025-04-11T01:57:06Z</dcterms:modified>
  <dc:identifier>DAFV3oYjOwM</dc:identifier>
</cp:coreProperties>
</file>