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60" r:id="rId2"/>
    <p:sldId id="319" r:id="rId3"/>
    <p:sldId id="320" r:id="rId4"/>
    <p:sldId id="285" r:id="rId5"/>
    <p:sldId id="288" r:id="rId6"/>
    <p:sldId id="289" r:id="rId7"/>
    <p:sldId id="290" r:id="rId8"/>
    <p:sldId id="291" r:id="rId9"/>
    <p:sldId id="264" r:id="rId10"/>
    <p:sldId id="258" r:id="rId11"/>
    <p:sldId id="292" r:id="rId12"/>
    <p:sldId id="293" r:id="rId13"/>
    <p:sldId id="279" r:id="rId14"/>
    <p:sldId id="263" r:id="rId15"/>
    <p:sldId id="278" r:id="rId16"/>
    <p:sldId id="281" r:id="rId17"/>
    <p:sldId id="282" r:id="rId18"/>
    <p:sldId id="295" r:id="rId19"/>
    <p:sldId id="296" r:id="rId20"/>
    <p:sldId id="297" r:id="rId21"/>
    <p:sldId id="299" r:id="rId22"/>
    <p:sldId id="283" r:id="rId23"/>
    <p:sldId id="300" r:id="rId24"/>
    <p:sldId id="311" r:id="rId25"/>
    <p:sldId id="318" r:id="rId26"/>
    <p:sldId id="272" r:id="rId27"/>
  </p:sldIdLst>
  <p:sldSz cx="18288000" cy="10287000"/>
  <p:notesSz cx="6858000" cy="9144000"/>
  <p:embeddedFontLs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BA00E-8C17-41A8-B055-3F4C04A4A200}"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E0DDF-0DB9-4EC2-9D65-9FC07AA89266}" type="slidenum">
              <a:rPr lang="en-US" smtClean="0"/>
              <a:t>‹#›</a:t>
            </a:fld>
            <a:endParaRPr lang="en-US"/>
          </a:p>
        </p:txBody>
      </p:sp>
    </p:spTree>
    <p:extLst>
      <p:ext uri="{BB962C8B-B14F-4D97-AF65-F5344CB8AC3E}">
        <p14:creationId xmlns:p14="http://schemas.microsoft.com/office/powerpoint/2010/main" val="832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8" Type="http://schemas.openxmlformats.org/officeDocument/2006/relationships/image" Target="../media/image30.png"/><Relationship Id="rId3" Type="http://schemas.openxmlformats.org/officeDocument/2006/relationships/image" Target="../media/image28.png"/><Relationship Id="rId17" Type="http://schemas.openxmlformats.org/officeDocument/2006/relationships/image" Target="../media/image29.png"/><Relationship Id="rId2" Type="http://schemas.openxmlformats.org/officeDocument/2006/relationships/image" Target="../media/image9.jpeg"/><Relationship Id="rId16" Type="http://schemas.openxmlformats.org/officeDocument/2006/relationships/image" Target="../media/image28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17" Type="http://schemas.openxmlformats.org/officeDocument/2006/relationships/image" Target="../media/image270.png"/><Relationship Id="rId2" Type="http://schemas.openxmlformats.org/officeDocument/2006/relationships/image" Target="../media/image9.jpeg"/><Relationship Id="rId16"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16" Type="http://schemas.openxmlformats.org/officeDocument/2006/relationships/image" Target="../media/image36.png"/><Relationship Id="rId1" Type="http://schemas.openxmlformats.org/officeDocument/2006/relationships/slideLayout" Target="../slideLayouts/slideLayout7.xml"/><Relationship Id="rId15"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34" Type="http://schemas.openxmlformats.org/officeDocument/2006/relationships/image" Target="../media/image48.png"/><Relationship Id="rId33" Type="http://schemas.openxmlformats.org/officeDocument/2006/relationships/image" Target="../media/image47.png"/><Relationship Id="rId2" Type="http://schemas.openxmlformats.org/officeDocument/2006/relationships/image" Target="../media/image9.jpeg"/><Relationship Id="rId16" Type="http://schemas.openxmlformats.org/officeDocument/2006/relationships/image" Target="../media/image37.png"/><Relationship Id="rId1" Type="http://schemas.openxmlformats.org/officeDocument/2006/relationships/slideLayout" Target="../slideLayouts/slideLayout7.xml"/><Relationship Id="rId32" Type="http://schemas.openxmlformats.org/officeDocument/2006/relationships/image" Target="../media/image46.png"/><Relationship Id="rId15" Type="http://schemas.openxmlformats.org/officeDocument/2006/relationships/image" Target="../media/image43.png"/><Relationship Id="rId35" Type="http://schemas.openxmlformats.org/officeDocument/2006/relationships/image" Target="../media/image320.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17" Type="http://schemas.openxmlformats.org/officeDocument/2006/relationships/image" Target="../media/image52.png"/><Relationship Id="rId2" Type="http://schemas.openxmlformats.org/officeDocument/2006/relationships/image" Target="../media/image9.jpeg"/><Relationship Id="rId16"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jpeg"/><Relationship Id="rId16"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20.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18" Type="http://schemas.openxmlformats.org/officeDocument/2006/relationships/image" Target="../media/image82.png"/><Relationship Id="rId3" Type="http://schemas.openxmlformats.org/officeDocument/2006/relationships/image" Target="../media/image45.png"/><Relationship Id="rId2" Type="http://schemas.openxmlformats.org/officeDocument/2006/relationships/image" Target="../media/image9.jpeg"/><Relationship Id="rId1" Type="http://schemas.openxmlformats.org/officeDocument/2006/relationships/slideLayout" Target="../slideLayouts/slideLayout7.xml"/><Relationship Id="rId15" Type="http://schemas.openxmlformats.org/officeDocument/2006/relationships/image" Target="../media/image80.png"/></Relationships>
</file>

<file path=ppt/slides/_rels/slide25.xml.rels><?xml version="1.0" encoding="UTF-8" standalone="yes"?>
<Relationships xmlns="http://schemas.openxmlformats.org/package/2006/relationships"><Relationship Id="rId18" Type="http://schemas.openxmlformats.org/officeDocument/2006/relationships/image" Target="../media/image84.png"/><Relationship Id="rId3" Type="http://schemas.openxmlformats.org/officeDocument/2006/relationships/image" Target="../media/image45.png"/><Relationship Id="rId2" Type="http://schemas.openxmlformats.org/officeDocument/2006/relationships/image" Target="../media/image9.jpeg"/><Relationship Id="rId20" Type="http://schemas.openxmlformats.org/officeDocument/2006/relationships/image" Target="../media/image86.png"/><Relationship Id="rId1" Type="http://schemas.openxmlformats.org/officeDocument/2006/relationships/slideLayout" Target="../slideLayouts/slideLayout7.xml"/><Relationship Id="rId15" Type="http://schemas.openxmlformats.org/officeDocument/2006/relationships/image" Target="../media/image83.png"/><Relationship Id="rId19" Type="http://schemas.openxmlformats.org/officeDocument/2006/relationships/image" Target="../media/image85.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1828800" y="1854157"/>
            <a:ext cx="14935200" cy="2428744"/>
          </a:xfrm>
          <a:prstGeom prst="wedgeRectCallout">
            <a:avLst>
              <a:gd name="adj1" fmla="val -21161"/>
              <a:gd name="adj2" fmla="val 56535"/>
            </a:avLst>
          </a:prstGeom>
          <a:ln w="38100">
            <a:solidFill>
              <a:schemeClr val="bg2">
                <a:lumMod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5"/>
          <p:cNvGrpSpPr/>
          <p:nvPr/>
        </p:nvGrpSpPr>
        <p:grpSpPr>
          <a:xfrm>
            <a:off x="16154400" y="7569385"/>
            <a:ext cx="9217214" cy="921721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txBody>
            <a:bodyPr/>
            <a:lstStyle/>
            <a:p>
              <a:endParaRPr lang="en-US"/>
            </a:p>
          </p:txBody>
        </p:sp>
      </p:grpSp>
      <p:pic>
        <p:nvPicPr>
          <p:cNvPr id="7" name="Picture 7"/>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14215693" y="-3422178"/>
            <a:ext cx="4447864" cy="445087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56444" y="-1131556"/>
            <a:ext cx="2263111" cy="2263111"/>
          </a:xfrm>
          <a:prstGeom prst="rect">
            <a:avLst/>
          </a:prstGeom>
        </p:spPr>
      </p:pic>
      <p:pic>
        <p:nvPicPr>
          <p:cNvPr id="9" name="Picture 9"/>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0" y="-3422178"/>
            <a:ext cx="4447864" cy="445087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0200" y="8801100"/>
            <a:ext cx="2119091" cy="2119091"/>
          </a:xfrm>
          <a:prstGeom prst="rect">
            <a:avLst/>
          </a:prstGeom>
        </p:spPr>
      </p:pic>
      <p:sp>
        <p:nvSpPr>
          <p:cNvPr id="17" name="Rectangle 16"/>
          <p:cNvSpPr/>
          <p:nvPr/>
        </p:nvSpPr>
        <p:spPr>
          <a:xfrm>
            <a:off x="2057400" y="2008494"/>
            <a:ext cx="15849600" cy="1839606"/>
          </a:xfrm>
          <a:prstGeom prst="rect">
            <a:avLst/>
          </a:prstGeom>
        </p:spPr>
        <p:txBody>
          <a:bodyPr wrap="square">
            <a:spAutoFit/>
          </a:bodyPr>
          <a:lstStyle/>
          <a:p>
            <a:pPr>
              <a:lnSpc>
                <a:spcPct val="150000"/>
              </a:lnSpc>
            </a:pPr>
            <a:r>
              <a:rPr lang="vi-VN"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*Định nghĩa</a:t>
            </a:r>
            <a:r>
              <a:rPr lang="vi-VN"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ấy</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2">
            <a:extLst>
              <a:ext uri="{FF2B5EF4-FFF2-40B4-BE49-F238E27FC236}">
                <a16:creationId xmlns:a16="http://schemas.microsoft.com/office/drawing/2014/main" id="{5EAB0314-8F76-4681-9068-C12A4B9C5D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5203892" y="3685453"/>
            <a:ext cx="1957177" cy="1762847"/>
          </a:xfrm>
          <a:prstGeom prst="rect">
            <a:avLst/>
          </a:prstGeom>
        </p:spPr>
      </p:pic>
      <p:pic>
        <p:nvPicPr>
          <p:cNvPr id="3" name="Picture 2"/>
          <p:cNvPicPr>
            <a:picLocks noChangeAspect="1"/>
          </p:cNvPicPr>
          <p:nvPr/>
        </p:nvPicPr>
        <p:blipFill>
          <a:blip r:embed="rId7"/>
          <a:stretch>
            <a:fillRect/>
          </a:stretch>
        </p:blipFill>
        <p:spPr>
          <a:xfrm>
            <a:off x="10697292" y="4559256"/>
            <a:ext cx="3760669" cy="3781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7" name="Picture 6"/>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20419"/>
            <a:ext cx="1003879" cy="936881"/>
          </a:xfrm>
          <a:prstGeom prst="rect">
            <a:avLst/>
          </a:prstGeom>
        </p:spPr>
      </p:pic>
      <p:sp>
        <p:nvSpPr>
          <p:cNvPr id="8" name="TextBox 7"/>
          <p:cNvSpPr txBox="1"/>
          <p:nvPr/>
        </p:nvSpPr>
        <p:spPr>
          <a:xfrm>
            <a:off x="1711346" y="244219"/>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0" name="Rectangle 9"/>
          <p:cNvSpPr/>
          <p:nvPr/>
        </p:nvSpPr>
        <p:spPr>
          <a:xfrm>
            <a:off x="1787546" y="1187589"/>
            <a:ext cx="15281254" cy="4708981"/>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Dùng tính chất đường trung trực của một đoạn thẳng, hãy lập luận để suy ra tính chất nói ở HĐ1 bằng cách trả lời các câu hỏi sau: </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Cho O là giao điểm các đường trung trực của hai cạnh BC và CA (H.9.38)</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a) Tại sao OB</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OC, OC</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OA</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2553" y="4537267"/>
            <a:ext cx="4953000" cy="3803904"/>
          </a:xfrm>
          <a:prstGeom prst="rect">
            <a:avLst/>
          </a:prstGeom>
        </p:spPr>
      </p:pic>
      <p:sp>
        <p:nvSpPr>
          <p:cNvPr id="4" name="Rectangle 3"/>
          <p:cNvSpPr/>
          <p:nvPr/>
        </p:nvSpPr>
        <p:spPr>
          <a:xfrm>
            <a:off x="1782022" y="5896570"/>
            <a:ext cx="9419377" cy="1938992"/>
          </a:xfrm>
          <a:prstGeom prst="rect">
            <a:avLst/>
          </a:prstGeom>
        </p:spPr>
        <p:txBody>
          <a:bodyPr wrap="square">
            <a:spAutoFit/>
          </a:bodyPr>
          <a:lstStyle/>
          <a:p>
            <a:pPr lvl="0" algn="just">
              <a:lnSpc>
                <a:spcPct val="150000"/>
              </a:lnSpc>
            </a:pPr>
            <a:r>
              <a:rPr lang="vi-VN" sz="4000" dirty="0">
                <a:solidFill>
                  <a:srgbClr val="333333"/>
                </a:solidFill>
                <a:ea typeface="Calibri" panose="020F0502020204030204" pitchFamily="34" charset="0"/>
                <a:cs typeface="Arial" panose="020B0604020202020204" pitchFamily="34" charset="0"/>
              </a:rPr>
              <a:t>b) Điểm O có nằm trên đường trung trực của AB không?</a:t>
            </a:r>
          </a:p>
        </p:txBody>
      </p:sp>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825667"/>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5943600" y="1580251"/>
                <a:ext cx="11755344" cy="286232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OM</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580251"/>
                <a:ext cx="11755344" cy="2862322"/>
              </a:xfrm>
              <a:prstGeom prst="rect">
                <a:avLst/>
              </a:prstGeom>
              <a:blipFill>
                <a:blip r:embed="rId16"/>
                <a:stretch>
                  <a:fillRect l="-1815" r="-1815" b="-4255"/>
                </a:stretch>
              </a:blipFill>
            </p:spPr>
            <p:txBody>
              <a:bodyPr/>
              <a:lstStyle/>
              <a:p>
                <a:r>
                  <a:rPr lang="en-US">
                    <a:noFill/>
                  </a:rPr>
                  <a:t> </a:t>
                </a:r>
              </a:p>
            </p:txBody>
          </p:sp>
        </mc:Fallback>
      </mc:AlternateContent>
      <p:sp>
        <p:nvSpPr>
          <p:cNvPr id="2" name="Right Brace 1"/>
          <p:cNvSpPr/>
          <p:nvPr/>
        </p:nvSpPr>
        <p:spPr>
          <a:xfrm>
            <a:off x="9548196" y="6114289"/>
            <a:ext cx="684577" cy="25454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1088774" y="4971785"/>
                <a:ext cx="9144000" cy="381662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∆OBM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OCM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MB = MC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𝑂𝑀𝐵</m:t>
                        </m:r>
                      </m:e>
                    </m:acc>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OM</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OM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8774" y="4971785"/>
                <a:ext cx="9144000" cy="3816622"/>
              </a:xfrm>
              <a:prstGeom prst="rect">
                <a:avLst/>
              </a:prstGeom>
              <a:blipFill>
                <a:blip r:embed="rId17"/>
                <a:stretch>
                  <a:fillRect l="-2400"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15600" y="6184841"/>
                <a:ext cx="9144000" cy="1938992"/>
              </a:xfrm>
              <a:prstGeom prst="rect">
                <a:avLst/>
              </a:prstGeom>
            </p:spPr>
            <p:txBody>
              <a:bodyPr>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∆OBM = ∆ OCM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c.g.c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 OC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15600" y="6184841"/>
                <a:ext cx="9144000" cy="1938992"/>
              </a:xfrm>
              <a:prstGeom prst="rect">
                <a:avLst/>
              </a:prstGeom>
              <a:blipFill>
                <a:blip r:embed="rId18"/>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196119526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6535899" y="5989994"/>
            <a:ext cx="1220071" cy="12386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1502044"/>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943600" y="1485900"/>
                <a:ext cx="11353800"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Gọi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ON</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CMTT,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∆OAN = ∆ OCN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OC = OA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485900"/>
                <a:ext cx="11353800" cy="3785652"/>
              </a:xfrm>
              <a:prstGeom prst="rect">
                <a:avLst/>
              </a:prstGeom>
              <a:blipFill>
                <a:blip r:embed="rId16"/>
                <a:stretch>
                  <a:fillRect l="-1879" r="-1825"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911748" y="5548848"/>
                <a:ext cx="17602200"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OB = OC ; OA = OC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cmt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OB = OA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mút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1748" y="5548848"/>
                <a:ext cx="17602200" cy="3785652"/>
              </a:xfrm>
              <a:prstGeom prst="rect">
                <a:avLst/>
              </a:prstGeom>
              <a:blipFill>
                <a:blip r:embed="rId17"/>
                <a:stretch>
                  <a:fillRect l="-1247" b="-3060"/>
                </a:stretch>
              </a:blipFill>
            </p:spPr>
            <p:txBody>
              <a:bodyPr/>
              <a:lstStyle/>
              <a:p>
                <a:r>
                  <a:rPr lang="en-US">
                    <a:noFill/>
                  </a:rPr>
                  <a:t> </a:t>
                </a:r>
              </a:p>
            </p:txBody>
          </p:sp>
        </mc:Fallback>
      </mc:AlternateContent>
    </p:spTree>
    <p:extLst>
      <p:ext uri="{BB962C8B-B14F-4D97-AF65-F5344CB8AC3E}">
        <p14:creationId xmlns:p14="http://schemas.microsoft.com/office/powerpoint/2010/main" val="68016195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91400" y="580397"/>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9" name="Rounded Rectangular Callout 8"/>
          <p:cNvSpPr/>
          <p:nvPr/>
        </p:nvSpPr>
        <p:spPr>
          <a:xfrm>
            <a:off x="3733800" y="2467048"/>
            <a:ext cx="13716000" cy="51910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p:cNvSpPr/>
          <p:nvPr/>
        </p:nvSpPr>
        <p:spPr>
          <a:xfrm>
            <a:off x="4498856" y="2682847"/>
            <a:ext cx="12185888" cy="2825197"/>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trực của một tam giác đồng quy tại một điểm. Điểm này cách đề ba đỉnh của tam giác.</a:t>
            </a:r>
          </a:p>
        </p:txBody>
      </p:sp>
    </p:spTree>
    <p:extLst>
      <p:ext uri="{BB962C8B-B14F-4D97-AF65-F5344CB8AC3E}">
        <p14:creationId xmlns:p14="http://schemas.microsoft.com/office/powerpoint/2010/main" val="319748574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0504" y="987956"/>
              <a:ext cx="4546437"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(SGK – tr78)</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35" y="2281941"/>
            <a:ext cx="5474786" cy="6442959"/>
          </a:xfrm>
          <a:prstGeom prst="rect">
            <a:avLst/>
          </a:prstGeom>
        </p:spPr>
      </p:pic>
      <p:sp>
        <p:nvSpPr>
          <p:cNvPr id="5" name="Rectangle 4"/>
          <p:cNvSpPr/>
          <p:nvPr/>
        </p:nvSpPr>
        <p:spPr>
          <a:xfrm>
            <a:off x="7315200" y="2396509"/>
            <a:ext cx="10363200" cy="1938992"/>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d, m, n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4" name="Group 2"/>
          <p:cNvGrpSpPr/>
          <p:nvPr/>
        </p:nvGrpSpPr>
        <p:grpSpPr>
          <a:xfrm>
            <a:off x="-1436558" y="9377544"/>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6" name="Rectangle 5"/>
          <p:cNvSpPr/>
          <p:nvPr/>
        </p:nvSpPr>
        <p:spPr>
          <a:xfrm>
            <a:off x="6781800" y="3429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a:t>
            </a:r>
          </a:p>
        </p:txBody>
      </p:sp>
      <p:pic>
        <p:nvPicPr>
          <p:cNvPr id="9"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96150" y="7573505"/>
            <a:ext cx="3695700" cy="2411014"/>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371600" y="2152649"/>
            <a:ext cx="5117924" cy="5048251"/>
          </a:xfrm>
          <a:prstGeom prst="rect">
            <a:avLst/>
          </a:prstGeom>
        </p:spPr>
      </p:pic>
      <p:sp>
        <p:nvSpPr>
          <p:cNvPr id="11" name="Rectangle 10"/>
          <p:cNvSpPr/>
          <p:nvPr/>
        </p:nvSpPr>
        <p:spPr>
          <a:xfrm>
            <a:off x="7277100" y="2152649"/>
            <a:ext cx="9410700" cy="4708981"/>
          </a:xfrm>
          <a:prstGeom prst="rect">
            <a:avLst/>
          </a:prstGeom>
        </p:spPr>
        <p:txBody>
          <a:bodyPr wrap="squar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Vì giao điểm O của ba đường trung trực trong tam giác ABC cách đều ba đỉnh của tam giác đó (OA = OB = OC) nên có một đường tròn tâm O đi qua ba đỉnh     A, B, C. (H.9.40)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82670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921321" y="333301"/>
            <a:ext cx="6096000" cy="914400"/>
            <a:chOff x="1554480" y="876300"/>
            <a:chExt cx="6096000" cy="1143000"/>
          </a:xfrm>
          <a:solidFill>
            <a:schemeClr val="accent5">
              <a:lumMod val="75000"/>
            </a:schemeClr>
          </a:solidFill>
        </p:grpSpPr>
        <p:sp>
          <p:nvSpPr>
            <p:cNvPr id="9" name="Flowchart: Terminator 8"/>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tr78)</a:t>
              </a:r>
            </a:p>
          </p:txBody>
        </p:sp>
      </p:grpSp>
      <p:sp>
        <p:nvSpPr>
          <p:cNvPr id="12" name="Oval Callout 11"/>
          <p:cNvSpPr/>
          <p:nvPr/>
        </p:nvSpPr>
        <p:spPr>
          <a:xfrm>
            <a:off x="8104263" y="466051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3" name="Rectangle 2"/>
          <p:cNvSpPr/>
          <p:nvPr/>
        </p:nvSpPr>
        <p:spPr>
          <a:xfrm>
            <a:off x="914400" y="1519178"/>
            <a:ext cx="16916400"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AI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Al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Al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8"/>
          <p:cNvSpPr>
            <a:spLocks noChangeArrowheads="1"/>
          </p:cNvSpPr>
          <p:nvPr/>
        </p:nvSpPr>
        <p:spPr bwMode="auto">
          <a:xfrm>
            <a:off x="914400" y="5829300"/>
            <a:ext cx="953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grpSp>
        <p:nvGrpSpPr>
          <p:cNvPr id="13" name="Group 12"/>
          <p:cNvGrpSpPr/>
          <p:nvPr/>
        </p:nvGrpSpPr>
        <p:grpSpPr>
          <a:xfrm>
            <a:off x="1524000" y="6491019"/>
            <a:ext cx="11696081" cy="3172868"/>
            <a:chOff x="0" y="-969120"/>
            <a:chExt cx="7872536" cy="3172869"/>
          </a:xfrm>
        </p:grpSpPr>
        <p:cxnSp>
          <p:nvCxnSpPr>
            <p:cNvPr id="14" name="Straight Connector 13"/>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9"/>
            <p:cNvSpPr txBox="1"/>
            <p:nvPr/>
          </p:nvSpPr>
          <p:spPr>
            <a:xfrm>
              <a:off x="307524" y="-75626"/>
              <a:ext cx="882650" cy="193899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0"/>
            <p:cNvSpPr txBox="1"/>
            <p:nvPr/>
          </p:nvSpPr>
          <p:spPr>
            <a:xfrm>
              <a:off x="384256" y="1018231"/>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1"/>
                <p:cNvSpPr txBox="1"/>
                <p:nvPr/>
              </p:nvSpPr>
              <p:spPr>
                <a:xfrm>
                  <a:off x="1343638" y="-969120"/>
                  <a:ext cx="4923790" cy="1938992"/>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343638" y="-969120"/>
                  <a:ext cx="4923790" cy="1938992"/>
                </a:xfrm>
                <a:prstGeom prst="rect">
                  <a:avLst/>
                </a:prstGeom>
                <a:blipFill>
                  <a:blip r:embed="rId15"/>
                  <a:stretch>
                    <a:fillRect l="-2917" b="-6918"/>
                  </a:stretch>
                </a:blipFill>
              </p:spPr>
              <p:txBody>
                <a:bodyPr/>
                <a:lstStyle/>
                <a:p>
                  <a:r>
                    <a:rPr lang="en-US">
                      <a:noFill/>
                    </a:rPr>
                    <a:t> </a:t>
                  </a:r>
                </a:p>
              </p:txBody>
            </p:sp>
          </mc:Fallback>
        </mc:AlternateContent>
        <p:sp>
          <p:nvSpPr>
            <p:cNvPr id="19" name="TextBox 12"/>
            <p:cNvSpPr txBox="1"/>
            <p:nvPr/>
          </p:nvSpPr>
          <p:spPr>
            <a:xfrm>
              <a:off x="1331094" y="1188086"/>
              <a:ext cx="6541442"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p:pic>
        <p:nvPicPr>
          <p:cNvPr id="21" name="Picture 20"/>
          <p:cNvPicPr/>
          <p:nvPr/>
        </p:nvPicPr>
        <p:blipFill>
          <a:blip r:embed="rId16">
            <a:extLst>
              <a:ext uri="{28A0092B-C50C-407E-A947-70E740481C1C}">
                <a14:useLocalDpi xmlns:a14="http://schemas.microsoft.com/office/drawing/2010/main" val="0"/>
              </a:ext>
            </a:extLst>
          </a:blip>
          <a:stretch>
            <a:fillRect/>
          </a:stretch>
        </p:blipFill>
        <p:spPr>
          <a:xfrm>
            <a:off x="12675596" y="5600149"/>
            <a:ext cx="5155204" cy="3875205"/>
          </a:xfrm>
          <a:prstGeom prst="rect">
            <a:avLst/>
          </a:prstGeom>
        </p:spPr>
      </p:pic>
    </p:spTree>
    <p:extLst>
      <p:ext uri="{BB962C8B-B14F-4D97-AF65-F5344CB8AC3E}">
        <p14:creationId xmlns:p14="http://schemas.microsoft.com/office/powerpoint/2010/main" val="4095504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81000" y="1314798"/>
            <a:ext cx="4649276" cy="37232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486400" y="1409700"/>
                <a:ext cx="11082663"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AB = AC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IB = IC (do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486400" y="1409700"/>
                <a:ext cx="11082663" cy="3785652"/>
              </a:xfrm>
              <a:prstGeom prst="rect">
                <a:avLst/>
              </a:prstGeom>
              <a:blipFill>
                <a:blip r:embed="rId15"/>
                <a:stretch>
                  <a:fillRect l="-1925" b="-3060"/>
                </a:stretch>
              </a:blipFill>
            </p:spPr>
            <p:txBody>
              <a:bodyPr/>
              <a:lstStyle/>
              <a:p>
                <a:r>
                  <a:rPr lang="en-US">
                    <a:noFill/>
                  </a:rPr>
                  <a:t> </a:t>
                </a:r>
              </a:p>
            </p:txBody>
          </p:sp>
        </mc:Fallback>
      </mc:AlternateContent>
      <p:sp>
        <p:nvSpPr>
          <p:cNvPr id="4" name="Right Brace 3"/>
          <p:cNvSpPr/>
          <p:nvPr/>
        </p:nvSpPr>
        <p:spPr>
          <a:xfrm>
            <a:off x="12268200" y="2635001"/>
            <a:ext cx="6096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flipH="1">
            <a:off x="15587428" y="8496300"/>
            <a:ext cx="1951084" cy="15901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86400" y="5284287"/>
                <a:ext cx="13411200" cy="1969193"/>
              </a:xfrm>
              <a:prstGeom prst="rect">
                <a:avLst/>
              </a:prstGeom>
            </p:spPr>
            <p:txBody>
              <a:bodyPr wrap="square">
                <a:spAutoFit/>
              </a:bodyPr>
              <a:lstStyle/>
              <a:p>
                <a:pPr lvl="0"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86400" y="5284287"/>
                <a:ext cx="13411200" cy="1969193"/>
              </a:xfrm>
              <a:prstGeom prst="rect">
                <a:avLst/>
              </a:prstGeom>
              <a:blipFill>
                <a:blip r:embed="rId32"/>
                <a:stretch>
                  <a:fillRect l="-1591"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77800" y="2906418"/>
                <a:ext cx="5189241" cy="1015663"/>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877800" y="2906418"/>
                <a:ext cx="5189241" cy="1015663"/>
              </a:xfrm>
              <a:prstGeom prst="rect">
                <a:avLst/>
              </a:prstGeom>
              <a:blipFill>
                <a:blip r:embed="rId33"/>
                <a:stretch>
                  <a:fillRect r="-3290"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877800" y="3960181"/>
                <a:ext cx="3217035" cy="1045864"/>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877800" y="3960181"/>
                <a:ext cx="3217035" cy="1045864"/>
              </a:xfrm>
              <a:prstGeom prst="rect">
                <a:avLst/>
              </a:prstGeom>
              <a:blipFill>
                <a:blip r:embed="rId34"/>
                <a:stretch>
                  <a:fillRect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9600" y="7283986"/>
                <a:ext cx="16840200" cy="2850845"/>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Theo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Điểm đó nằm trên trung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09600" y="7283986"/>
                <a:ext cx="16840200" cy="2850845"/>
              </a:xfrm>
              <a:prstGeom prst="rect">
                <a:avLst/>
              </a:prstGeom>
              <a:blipFill>
                <a:blip r:embed="rId35"/>
                <a:stretch>
                  <a:fillRect l="-1267" r="-1231" b="-8120"/>
                </a:stretch>
              </a:blipFill>
            </p:spPr>
            <p:txBody>
              <a:bodyPr/>
              <a:lstStyle/>
              <a:p>
                <a:r>
                  <a:rPr lang="en-US">
                    <a:noFill/>
                  </a:rPr>
                  <a:t> </a:t>
                </a:r>
              </a:p>
            </p:txBody>
          </p:sp>
        </mc:Fallback>
      </mc:AlternateContent>
    </p:spTree>
    <p:extLst>
      <p:ext uri="{BB962C8B-B14F-4D97-AF65-F5344CB8AC3E}">
        <p14:creationId xmlns:p14="http://schemas.microsoft.com/office/powerpoint/2010/main" val="1190721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down)">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barn(inVertical)">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8267700" y="20955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436676" y="42037"/>
            <a:ext cx="10615047"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381000" y="3303771"/>
            <a:ext cx="4903276" cy="42428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86400" y="3162300"/>
                <a:ext cx="12109868" cy="61452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G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CM, BP.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NB = NC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86400" y="3162300"/>
                <a:ext cx="12109868" cy="6145272"/>
              </a:xfrm>
              <a:prstGeom prst="rect">
                <a:avLst/>
              </a:prstGeom>
              <a:blipFill>
                <a:blip r:embed="rId16"/>
                <a:stretch>
                  <a:fillRect l="-1761" b="-1488"/>
                </a:stretch>
              </a:blipFill>
            </p:spPr>
            <p:txBody>
              <a:bodyPr/>
              <a:lstStyle/>
              <a:p>
                <a:r>
                  <a:rPr lang="en-US">
                    <a:noFill/>
                  </a:rPr>
                  <a:t> </a:t>
                </a:r>
              </a:p>
            </p:txBody>
          </p:sp>
        </mc:Fallback>
      </mc:AlternateContent>
      <p:sp>
        <p:nvSpPr>
          <p:cNvPr id="17" name="Right Brace 16"/>
          <p:cNvSpPr/>
          <p:nvPr/>
        </p:nvSpPr>
        <p:spPr>
          <a:xfrm>
            <a:off x="12877800" y="6362700"/>
            <a:ext cx="685800" cy="29448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3612590" y="6971440"/>
                <a:ext cx="4329544" cy="1824923"/>
              </a:xfrm>
              <a:prstGeom prst="rect">
                <a:avLst/>
              </a:prstGeom>
            </p:spPr>
            <p:txBody>
              <a:bodyPr wrap="square">
                <a:spAutoFit/>
              </a:bodyPr>
              <a:lstStyle/>
              <a:p>
                <a:pPr lvl="0" algn="ctr">
                  <a:lnSpc>
                    <a:spcPct val="150000"/>
                  </a:lnSpc>
                  <a:spcAft>
                    <a:spcPts val="800"/>
                  </a:spcAft>
                  <a:defRPr/>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ANB = ∆ ANC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612590" y="6971440"/>
                <a:ext cx="4329544" cy="1824923"/>
              </a:xfrm>
              <a:prstGeom prst="rect">
                <a:avLst/>
              </a:prstGeom>
              <a:blipFill>
                <a:blip r:embed="rId17"/>
                <a:stretch>
                  <a:fillRect r="-7746" b="-13712"/>
                </a:stretch>
              </a:blipFill>
            </p:spPr>
            <p:txBody>
              <a:bodyPr/>
              <a:lstStyle/>
              <a:p>
                <a:r>
                  <a:rPr lang="en-US">
                    <a:noFill/>
                  </a:rPr>
                  <a:t> </a:t>
                </a:r>
              </a:p>
            </p:txBody>
          </p:sp>
        </mc:Fallback>
      </mc:AlternateContent>
    </p:spTree>
    <p:extLst>
      <p:ext uri="{BB962C8B-B14F-4D97-AF65-F5344CB8AC3E}">
        <p14:creationId xmlns:p14="http://schemas.microsoft.com/office/powerpoint/2010/main" val="345955373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arn(inVertic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13" name="Oval Callout 12"/>
          <p:cNvSpPr/>
          <p:nvPr/>
        </p:nvSpPr>
        <p:spPr>
          <a:xfrm>
            <a:off x="8237220" y="46237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3487400" y="868721"/>
            <a:ext cx="4267200" cy="373846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838200" y="2029517"/>
                <a:ext cx="13138092" cy="623818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𝐵𝐴𝑁</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𝐶𝐴𝑁</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AN hay AG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BP hay BG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AC, BC mag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tâm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đỉnh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8200" y="2029517"/>
                <a:ext cx="13138092" cy="6238183"/>
              </a:xfrm>
              <a:prstGeom prst="rect">
                <a:avLst/>
              </a:prstGeom>
              <a:blipFill>
                <a:blip r:embed="rId16"/>
                <a:stretch>
                  <a:fillRect b="-1466"/>
                </a:stretch>
              </a:blipFill>
            </p:spPr>
            <p:txBody>
              <a:bodyPr/>
              <a:lstStyle/>
              <a:p>
                <a:r>
                  <a:rPr lang="en-US">
                    <a:noFill/>
                  </a:rPr>
                  <a:t> </a:t>
                </a:r>
              </a:p>
            </p:txBody>
          </p:sp>
        </mc:Fallback>
      </mc:AlternateContent>
    </p:spTree>
    <p:extLst>
      <p:ext uri="{BB962C8B-B14F-4D97-AF65-F5344CB8AC3E}">
        <p14:creationId xmlns:p14="http://schemas.microsoft.com/office/powerpoint/2010/main" val="341335443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34F5-37B0-9BB3-5DDE-FF1B5232BC4A}"/>
              </a:ext>
            </a:extLst>
          </p:cNvPr>
          <p:cNvPicPr>
            <a:picLocks noChangeAspect="1"/>
          </p:cNvPicPr>
          <p:nvPr/>
        </p:nvPicPr>
        <p:blipFill>
          <a:blip r:embed="rId2"/>
          <a:stretch>
            <a:fillRect/>
          </a:stretch>
        </p:blipFill>
        <p:spPr>
          <a:xfrm>
            <a:off x="10729130" y="685800"/>
            <a:ext cx="5577670" cy="4191000"/>
          </a:xfrm>
          <a:prstGeom prst="rect">
            <a:avLst/>
          </a:prstGeom>
        </p:spPr>
      </p:pic>
      <p:sp>
        <p:nvSpPr>
          <p:cNvPr id="3" name="Rectangle 2">
            <a:extLst>
              <a:ext uri="{FF2B5EF4-FFF2-40B4-BE49-F238E27FC236}">
                <a16:creationId xmlns:a16="http://schemas.microsoft.com/office/drawing/2014/main" id="{DFBC1792-C320-1444-CB2F-2AF73DBA608A}"/>
              </a:ext>
            </a:extLst>
          </p:cNvPr>
          <p:cNvSpPr/>
          <p:nvPr/>
        </p:nvSpPr>
        <p:spPr>
          <a:xfrm>
            <a:off x="457200" y="1338166"/>
            <a:ext cx="15849600" cy="916276"/>
          </a:xfrm>
          <a:prstGeom prst="rect">
            <a:avLst/>
          </a:prstGeom>
        </p:spPr>
        <p:txBody>
          <a:bodyPr wrap="square">
            <a:spAutoFit/>
          </a:bodyPr>
          <a:lstStyle/>
          <a:p>
            <a:pPr>
              <a:lnSpc>
                <a:spcPct val="150000"/>
              </a:lnSpc>
            </a:pPr>
            <a:r>
              <a:rPr lang="vi-VN"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Tính chất: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76B9CBA-BBC3-A812-F720-3D848DCBD5D1}"/>
              </a:ext>
            </a:extLst>
          </p:cNvPr>
          <p:cNvSpPr txBox="1"/>
          <p:nvPr/>
        </p:nvSpPr>
        <p:spPr>
          <a:xfrm>
            <a:off x="762000" y="2781300"/>
            <a:ext cx="10058400" cy="646331"/>
          </a:xfrm>
          <a:prstGeom prst="rect">
            <a:avLst/>
          </a:prstGeom>
          <a:noFill/>
        </p:spPr>
        <p:txBody>
          <a:bodyPr wrap="square" rtlCol="0">
            <a:spAutoFit/>
          </a:bodyPr>
          <a:lstStyle/>
          <a:p>
            <a:r>
              <a:rPr lang="vi-VN" sz="3600" dirty="0">
                <a:latin typeface="+mj-lt"/>
              </a:rPr>
              <a:t>- Nếu M thuộc đường  trung trực d thì MA=MB</a:t>
            </a:r>
            <a:endParaRPr lang="en-US" sz="3600" dirty="0">
              <a:latin typeface="+mj-lt"/>
            </a:endParaRPr>
          </a:p>
        </p:txBody>
      </p:sp>
      <p:sp>
        <p:nvSpPr>
          <p:cNvPr id="5" name="TextBox 4">
            <a:extLst>
              <a:ext uri="{FF2B5EF4-FFF2-40B4-BE49-F238E27FC236}">
                <a16:creationId xmlns:a16="http://schemas.microsoft.com/office/drawing/2014/main" id="{FBB161B0-5B6F-0BAF-3E09-E7EF0DC97BA7}"/>
              </a:ext>
            </a:extLst>
          </p:cNvPr>
          <p:cNvSpPr txBox="1"/>
          <p:nvPr/>
        </p:nvSpPr>
        <p:spPr>
          <a:xfrm>
            <a:off x="769256" y="3619500"/>
            <a:ext cx="10203543" cy="646331"/>
          </a:xfrm>
          <a:prstGeom prst="rect">
            <a:avLst/>
          </a:prstGeom>
          <a:noFill/>
        </p:spPr>
        <p:txBody>
          <a:bodyPr wrap="square" rtlCol="0">
            <a:spAutoFit/>
          </a:bodyPr>
          <a:lstStyle/>
          <a:p>
            <a:r>
              <a:rPr lang="vi-VN" sz="3600" dirty="0">
                <a:latin typeface="+mj-lt"/>
              </a:rPr>
              <a:t>- Nếu MA = MB thì M thuộc đường trung trực d</a:t>
            </a:r>
            <a:endParaRPr lang="en-US" sz="3600" dirty="0">
              <a:latin typeface="+mj-lt"/>
            </a:endParaRPr>
          </a:p>
        </p:txBody>
      </p:sp>
    </p:spTree>
    <p:extLst>
      <p:ext uri="{BB962C8B-B14F-4D97-AF65-F5344CB8AC3E}">
        <p14:creationId xmlns:p14="http://schemas.microsoft.com/office/powerpoint/2010/main" val="42861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4748" flipV="1">
            <a:off x="-1200204" y="7726782"/>
            <a:ext cx="20117722" cy="6915467"/>
          </a:xfrm>
          <a:prstGeom prst="rect">
            <a:avLst/>
          </a:prstGeom>
        </p:spPr>
      </p:pic>
      <p:sp>
        <p:nvSpPr>
          <p:cNvPr id="8" name="Rectangle 7"/>
          <p:cNvSpPr/>
          <p:nvPr/>
        </p:nvSpPr>
        <p:spPr>
          <a:xfrm>
            <a:off x="6400800" y="-489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66800" y="1333500"/>
            <a:ext cx="16383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5561886"/>
            <a:ext cx="7639458" cy="4059616"/>
          </a:xfrm>
          <a:prstGeom prst="rect">
            <a:avLst/>
          </a:prstGeom>
        </p:spPr>
      </p:pic>
      <p:sp>
        <p:nvSpPr>
          <p:cNvPr id="7" name="Rectangle 6"/>
          <p:cNvSpPr/>
          <p:nvPr/>
        </p:nvSpPr>
        <p:spPr>
          <a:xfrm>
            <a:off x="9258300" y="5490508"/>
            <a:ext cx="8191500"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49600" y="7478455"/>
            <a:ext cx="1525462" cy="22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70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87728" flipH="1" flipV="1">
            <a:off x="-2346596" y="8140665"/>
            <a:ext cx="22410505" cy="5705674"/>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0707" y="7147430"/>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953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99536" y="1768633"/>
            <a:ext cx="15874345" cy="5978560"/>
          </a:xfrm>
          <a:prstGeom prst="rect">
            <a:avLst/>
          </a:prstGeom>
        </p:spPr>
        <p:txBody>
          <a:bodyPr wrap="square">
            <a:spAutoFit/>
          </a:bodyPr>
          <a:lstStyle/>
          <a:p>
            <a:pPr marL="571500" indent="-571500" algn="just">
              <a:lnSpc>
                <a:spcPct val="150000"/>
              </a:lnSpc>
              <a:spcAft>
                <a:spcPts val="900"/>
              </a:spcAft>
              <a:buFontTx/>
              <a:buChar cha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900"/>
              </a:spcAft>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48951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6324600" y="277144"/>
            <a:ext cx="5905500" cy="151355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Thử thách nhỏ. </a:t>
            </a:r>
            <a:endParaRPr lang="en-US" sz="4000" b="1" dirty="0">
              <a:solidFill>
                <a:prstClr val="black"/>
              </a:solidFill>
            </a:endParaRPr>
          </a:p>
        </p:txBody>
      </p:sp>
      <p:sp>
        <p:nvSpPr>
          <p:cNvPr id="4" name="Rectangle 3"/>
          <p:cNvSpPr/>
          <p:nvPr/>
        </p:nvSpPr>
        <p:spPr>
          <a:xfrm>
            <a:off x="685800" y="2196048"/>
            <a:ext cx="105918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7524" y="2348448"/>
            <a:ext cx="5724676" cy="3551240"/>
          </a:xfrm>
          <a:prstGeom prst="rect">
            <a:avLst/>
          </a:prstGeom>
        </p:spPr>
      </p:pic>
      <p:sp>
        <p:nvSpPr>
          <p:cNvPr id="11" name="Rectangle 10"/>
          <p:cNvSpPr/>
          <p:nvPr/>
        </p:nvSpPr>
        <p:spPr>
          <a:xfrm>
            <a:off x="1524000" y="60579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42949" y="7124700"/>
            <a:ext cx="15615039" cy="2862322"/>
          </a:xfrm>
          <a:prstGeom prst="rect">
            <a:avLst/>
          </a:prstGeom>
        </p:spPr>
        <p:txBody>
          <a:bodyPr wrap="square">
            <a:spAutoFit/>
          </a:bodyPr>
          <a:lstStyle/>
          <a:p>
            <a:pPr marL="571500" indent="-571500" algn="just">
              <a:lnSpc>
                <a:spcPct val="150000"/>
              </a:lnSpc>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GA= GB = GC</a:t>
            </a:r>
          </a:p>
          <a:p>
            <a:pPr marL="571500" indent="-571500" algn="just">
              <a:lnSpc>
                <a:spcPct val="150000"/>
              </a:lnSpc>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QA = QB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250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3948" y="1943100"/>
            <a:ext cx="5505209" cy="4525787"/>
          </a:xfrm>
          <a:prstGeom prst="rect">
            <a:avLst/>
          </a:prstGeom>
        </p:spPr>
      </p:pic>
      <p:sp>
        <p:nvSpPr>
          <p:cNvPr id="11" name="Rectangle 10"/>
          <p:cNvSpPr/>
          <p:nvPr/>
        </p:nvSpPr>
        <p:spPr>
          <a:xfrm>
            <a:off x="609600" y="593296"/>
            <a:ext cx="223651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533400" y="1608313"/>
            <a:ext cx="11429999" cy="655564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QA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QB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7480637"/>
            <a:ext cx="14935200"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1131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Rectangle 7"/>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6096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9.26 (Tr81) </a:t>
            </a:r>
          </a:p>
        </p:txBody>
      </p:sp>
      <p:sp>
        <p:nvSpPr>
          <p:cNvPr id="3" name="Rectangle 2"/>
          <p:cNvSpPr/>
          <p:nvPr/>
        </p:nvSpPr>
        <p:spPr>
          <a:xfrm>
            <a:off x="5029200" y="942570"/>
            <a:ext cx="12041062"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HBC, HCA, HAB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381000" y="2667523"/>
            <a:ext cx="4570538" cy="4152377"/>
          </a:xfrm>
          <a:prstGeom prst="rect">
            <a:avLst/>
          </a:prstGeom>
        </p:spPr>
      </p:pic>
      <p:sp>
        <p:nvSpPr>
          <p:cNvPr id="16" name="Oval Callout 15"/>
          <p:cNvSpPr/>
          <p:nvPr/>
        </p:nvSpPr>
        <p:spPr>
          <a:xfrm>
            <a:off x="10591800" y="309039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81616" y="4152900"/>
                <a:ext cx="12011357" cy="5632311"/>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BH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 CH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ΔAHB,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81616" y="4152900"/>
                <a:ext cx="12011357" cy="5632311"/>
              </a:xfrm>
              <a:prstGeom prst="rect">
                <a:avLst/>
              </a:prstGeom>
              <a:blipFill>
                <a:blip r:embed="rId15"/>
                <a:stretch>
                  <a:fillRect l="-1827" b="-1732"/>
                </a:stretch>
              </a:blipFill>
            </p:spPr>
            <p:txBody>
              <a:bodyPr/>
              <a:lstStyle/>
              <a:p>
                <a:r>
                  <a:rPr lang="en-US">
                    <a:noFill/>
                  </a:rPr>
                  <a:t> </a:t>
                </a:r>
              </a:p>
            </p:txBody>
          </p:sp>
        </mc:Fallback>
      </mc:AlternateContent>
      <p:sp>
        <p:nvSpPr>
          <p:cNvPr id="6" name="Right Brace 5"/>
          <p:cNvSpPr/>
          <p:nvPr/>
        </p:nvSpPr>
        <p:spPr>
          <a:xfrm>
            <a:off x="9982200" y="7124700"/>
            <a:ext cx="457200" cy="2362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751949" y="7243108"/>
                <a:ext cx="7002651" cy="1938992"/>
              </a:xfrm>
              <a:prstGeom prst="rect">
                <a:avLst/>
              </a:prstGeom>
            </p:spPr>
            <p:txBody>
              <a:bodyPr wrap="squar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AHB (t/c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751949" y="7243108"/>
                <a:ext cx="7002651" cy="1938992"/>
              </a:xfrm>
              <a:prstGeom prst="rect">
                <a:avLst/>
              </a:prstGeom>
              <a:blipFill>
                <a:blip r:embed="rId18"/>
                <a:stretch>
                  <a:fillRect l="-3133" r="-2959" b="-6918"/>
                </a:stretch>
              </a:blipFill>
            </p:spPr>
            <p:txBody>
              <a:bodyPr/>
              <a:lstStyle/>
              <a:p>
                <a:r>
                  <a:rPr lang="en-US">
                    <a:noFill/>
                  </a:rPr>
                  <a:t> </a:t>
                </a:r>
              </a:p>
            </p:txBody>
          </p:sp>
        </mc:Fallback>
      </mc:AlternateContent>
    </p:spTree>
    <p:extLst>
      <p:ext uri="{BB962C8B-B14F-4D97-AF65-F5344CB8AC3E}">
        <p14:creationId xmlns:p14="http://schemas.microsoft.com/office/powerpoint/2010/main" val="301669182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Vertic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arn(inVertical)">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P spid="16" grpId="0" animBg="1"/>
      <p:bldP spid="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685800" y="1666068"/>
            <a:ext cx="4570538" cy="4152377"/>
          </a:xfrm>
          <a:prstGeom prst="rect">
            <a:avLst/>
          </a:prstGeom>
        </p:spPr>
      </p:pic>
      <p:sp>
        <p:nvSpPr>
          <p:cNvPr id="16" name="Oval Callout 15"/>
          <p:cNvSpPr/>
          <p:nvPr/>
        </p:nvSpPr>
        <p:spPr>
          <a:xfrm>
            <a:off x="8237220" y="35682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944720" y="1638300"/>
                <a:ext cx="11581279"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ΔHAC,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44720" y="1638300"/>
                <a:ext cx="11581279" cy="3785652"/>
              </a:xfrm>
              <a:prstGeom prst="rect">
                <a:avLst/>
              </a:prstGeom>
              <a:blipFill>
                <a:blip r:embed="rId15"/>
                <a:stretch>
                  <a:fillRect l="-1842" b="-3060"/>
                </a:stretch>
              </a:blipFill>
            </p:spPr>
            <p:txBody>
              <a:bodyPr/>
              <a:lstStyle/>
              <a:p>
                <a:r>
                  <a:rPr lang="en-US">
                    <a:noFill/>
                  </a:rPr>
                  <a:t> </a:t>
                </a:r>
              </a:p>
            </p:txBody>
          </p:sp>
        </mc:Fallback>
      </mc:AlternateContent>
      <p:sp>
        <p:nvSpPr>
          <p:cNvPr id="4" name="Right Brace 3"/>
          <p:cNvSpPr/>
          <p:nvPr/>
        </p:nvSpPr>
        <p:spPr>
          <a:xfrm>
            <a:off x="10515600" y="2809068"/>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943600" y="5704668"/>
                <a:ext cx="9144000" cy="3785652"/>
              </a:xfrm>
              <a:prstGeom prst="rect">
                <a:avLst/>
              </a:prstGeom>
            </p:spPr>
            <p:txBody>
              <a:bodyPr>
                <a:spAutoFit/>
              </a:bodyPr>
              <a:lstStyle/>
              <a:p>
                <a:pPr lvl="0" algn="just">
                  <a:lnSpc>
                    <a:spcPct val="150000"/>
                  </a:lnSpc>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ΔHBC,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43600" y="5704668"/>
                <a:ext cx="9144000" cy="3785652"/>
              </a:xfrm>
              <a:prstGeom prst="rect">
                <a:avLst/>
              </a:prstGeom>
              <a:blipFill>
                <a:blip r:embed="rId18"/>
                <a:stretch>
                  <a:fillRect l="-2333"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87633" y="3418668"/>
                <a:ext cx="6361613"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ΔHAC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87633" y="3418668"/>
                <a:ext cx="6361613" cy="1015663"/>
              </a:xfrm>
              <a:prstGeom prst="rect">
                <a:avLst/>
              </a:prstGeom>
              <a:blipFill>
                <a:blip r:embed="rId19"/>
                <a:stretch>
                  <a:fillRect r="-9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268863" y="7432205"/>
                <a:ext cx="6333337"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268863" y="7432205"/>
                <a:ext cx="6333337" cy="1015663"/>
              </a:xfrm>
              <a:prstGeom prst="rect">
                <a:avLst/>
              </a:prstGeom>
              <a:blipFill>
                <a:blip r:embed="rId20"/>
                <a:stretch>
                  <a:fillRect r="-1829" b="-13772"/>
                </a:stretch>
              </a:blipFill>
            </p:spPr>
            <p:txBody>
              <a:bodyPr/>
              <a:lstStyle/>
              <a:p>
                <a:r>
                  <a:rPr lang="en-US">
                    <a:noFill/>
                  </a:rPr>
                  <a:t> </a:t>
                </a:r>
              </a:p>
            </p:txBody>
          </p:sp>
        </mc:Fallback>
      </mc:AlternateContent>
      <p:sp>
        <p:nvSpPr>
          <p:cNvPr id="18" name="Right Brace 17"/>
          <p:cNvSpPr/>
          <p:nvPr/>
        </p:nvSpPr>
        <p:spPr>
          <a:xfrm>
            <a:off x="10590228" y="6859710"/>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5247758"/>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17" name="TextBox 16">
            <a:extLst>
              <a:ext uri="{FF2B5EF4-FFF2-40B4-BE49-F238E27FC236}">
                <a16:creationId xmlns:a16="http://schemas.microsoft.com/office/drawing/2014/main" id="{6638C00F-E8A5-4110-A1AA-8DBFC98EA542}"/>
              </a:ext>
            </a:extLst>
          </p:cNvPr>
          <p:cNvSpPr txBox="1"/>
          <p:nvPr/>
        </p:nvSpPr>
        <p:spPr>
          <a:xfrm>
            <a:off x="4953000" y="742667"/>
            <a:ext cx="10439400" cy="1092607"/>
          </a:xfrm>
          <a:prstGeom prst="rect">
            <a:avLst/>
          </a:prstGeom>
          <a:noFill/>
        </p:spPr>
        <p:txBody>
          <a:bodyPr wrap="square" rtlCol="0">
            <a:spAutoFit/>
          </a:bodyPr>
          <a:lstStyle/>
          <a:p>
            <a:r>
              <a:rPr lang="en-US" sz="6500" b="1">
                <a:solidFill>
                  <a:srgbClr val="FF0000"/>
                </a:solidFill>
                <a:latin typeface="Arial" panose="020B0604020202020204" pitchFamily="34" charset="0"/>
                <a:cs typeface="Arial" panose="020B0604020202020204" pitchFamily="34" charset="0"/>
              </a:rPr>
              <a:t>HƯỚNG DẪN VỀ NHÀ</a:t>
            </a:r>
            <a:endParaRPr lang="en-US" sz="6500" dirty="0">
              <a:solidFill>
                <a:srgbClr val="FF0000"/>
              </a:solidFill>
            </a:endParaRPr>
          </a:p>
        </p:txBody>
      </p:sp>
      <p:grpSp>
        <p:nvGrpSpPr>
          <p:cNvPr id="11" name="Group 10"/>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20"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9" name="Rectangle 18"/>
            <p:cNvSpPr/>
            <p:nvPr/>
          </p:nvSpPr>
          <p:spPr>
            <a:xfrm>
              <a:off x="1224356" y="4685799"/>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2" name="Group 21"/>
          <p:cNvGrpSpPr/>
          <p:nvPr/>
        </p:nvGrpSpPr>
        <p:grpSpPr>
          <a:xfrm>
            <a:off x="6461400" y="2960003"/>
            <a:ext cx="5480307" cy="3693752"/>
            <a:chOff x="6840639" y="3553166"/>
            <a:chExt cx="5422223" cy="5001862"/>
          </a:xfrm>
        </p:grpSpPr>
        <p:grpSp>
          <p:nvGrpSpPr>
            <p:cNvPr id="23" name="Group 3"/>
            <p:cNvGrpSpPr/>
            <p:nvPr/>
          </p:nvGrpSpPr>
          <p:grpSpPr>
            <a:xfrm>
              <a:off x="6840639" y="3553166"/>
              <a:ext cx="5422223" cy="5001862"/>
              <a:chOff x="-3810" y="-1"/>
              <a:chExt cx="3189543" cy="3657863"/>
            </a:xfrm>
          </p:grpSpPr>
          <p:sp>
            <p:nvSpPr>
              <p:cNvPr id="2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4" name="Rectangle 23"/>
            <p:cNvSpPr/>
            <p:nvPr/>
          </p:nvSpPr>
          <p:spPr>
            <a:xfrm>
              <a:off x="7358673" y="4788192"/>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7" name="Group 26"/>
          <p:cNvGrpSpPr/>
          <p:nvPr/>
        </p:nvGrpSpPr>
        <p:grpSpPr>
          <a:xfrm>
            <a:off x="12366978" y="2933700"/>
            <a:ext cx="5311422" cy="3732273"/>
            <a:chOff x="12644694" y="3479846"/>
            <a:chExt cx="5422223" cy="4709752"/>
          </a:xfrm>
        </p:grpSpPr>
        <p:grpSp>
          <p:nvGrpSpPr>
            <p:cNvPr id="28" name="Group 3"/>
            <p:cNvGrpSpPr/>
            <p:nvPr/>
          </p:nvGrpSpPr>
          <p:grpSpPr>
            <a:xfrm>
              <a:off x="12644694" y="3479846"/>
              <a:ext cx="5422223" cy="4709752"/>
              <a:chOff x="-3810" y="0"/>
              <a:chExt cx="3189543" cy="3444242"/>
            </a:xfrm>
          </p:grpSpPr>
          <p:sp>
            <p:nvSpPr>
              <p:cNvPr id="3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3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9" name="Rectangle 28"/>
            <p:cNvSpPr/>
            <p:nvPr/>
          </p:nvSpPr>
          <p:spPr>
            <a:xfrm>
              <a:off x="12673220" y="4494523"/>
              <a:ext cx="5369731" cy="1821477"/>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“Luyện tập chung”</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17900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B8017-374E-0C58-CF11-C96EF8D86B71}"/>
              </a:ext>
            </a:extLst>
          </p:cNvPr>
          <p:cNvPicPr>
            <a:picLocks noChangeAspect="1"/>
          </p:cNvPicPr>
          <p:nvPr/>
        </p:nvPicPr>
        <p:blipFill>
          <a:blip r:embed="rId2"/>
          <a:stretch>
            <a:fillRect/>
          </a:stretch>
        </p:blipFill>
        <p:spPr>
          <a:xfrm>
            <a:off x="9677400" y="4076700"/>
            <a:ext cx="4953000" cy="5869570"/>
          </a:xfrm>
          <a:prstGeom prst="rect">
            <a:avLst/>
          </a:prstGeom>
        </p:spPr>
      </p:pic>
      <p:pic>
        <p:nvPicPr>
          <p:cNvPr id="3" name="Picture 2">
            <a:extLst>
              <a:ext uri="{FF2B5EF4-FFF2-40B4-BE49-F238E27FC236}">
                <a16:creationId xmlns:a16="http://schemas.microsoft.com/office/drawing/2014/main" id="{14BB4355-933F-3AD1-7D64-07C58D87FA58}"/>
              </a:ext>
            </a:extLst>
          </p:cNvPr>
          <p:cNvPicPr>
            <a:picLocks noChangeAspect="1"/>
          </p:cNvPicPr>
          <p:nvPr/>
        </p:nvPicPr>
        <p:blipFill>
          <a:blip r:embed="rId3"/>
          <a:stretch>
            <a:fillRect/>
          </a:stretch>
        </p:blipFill>
        <p:spPr>
          <a:xfrm>
            <a:off x="9906000" y="752573"/>
            <a:ext cx="3760669" cy="3781294"/>
          </a:xfrm>
          <a:prstGeom prst="rect">
            <a:avLst/>
          </a:prstGeom>
        </p:spPr>
      </p:pic>
      <p:sp>
        <p:nvSpPr>
          <p:cNvPr id="4" name="TextBox 3">
            <a:extLst>
              <a:ext uri="{FF2B5EF4-FFF2-40B4-BE49-F238E27FC236}">
                <a16:creationId xmlns:a16="http://schemas.microsoft.com/office/drawing/2014/main" id="{4E3780DD-0FFC-E1F8-F367-8393B61CEEB2}"/>
              </a:ext>
            </a:extLst>
          </p:cNvPr>
          <p:cNvSpPr txBox="1"/>
          <p:nvPr/>
        </p:nvSpPr>
        <p:spPr>
          <a:xfrm>
            <a:off x="762000" y="2781300"/>
            <a:ext cx="10058400" cy="646331"/>
          </a:xfrm>
          <a:prstGeom prst="rect">
            <a:avLst/>
          </a:prstGeom>
          <a:noFill/>
        </p:spPr>
        <p:txBody>
          <a:bodyPr wrap="square" rtlCol="0">
            <a:spAutoFit/>
          </a:bodyPr>
          <a:lstStyle/>
          <a:p>
            <a:r>
              <a:rPr lang="vi-VN" sz="3600" dirty="0">
                <a:latin typeface="+mj-lt"/>
              </a:rPr>
              <a:t>Cách 1: Vẽ bằng thước thẳng và Êke</a:t>
            </a:r>
            <a:endParaRPr lang="en-US" sz="3600" dirty="0">
              <a:latin typeface="+mj-lt"/>
            </a:endParaRPr>
          </a:p>
        </p:txBody>
      </p:sp>
      <p:sp>
        <p:nvSpPr>
          <p:cNvPr id="5" name="TextBox 4">
            <a:extLst>
              <a:ext uri="{FF2B5EF4-FFF2-40B4-BE49-F238E27FC236}">
                <a16:creationId xmlns:a16="http://schemas.microsoft.com/office/drawing/2014/main" id="{70E0E1C2-E2BD-E117-CA24-41168E49855E}"/>
              </a:ext>
            </a:extLst>
          </p:cNvPr>
          <p:cNvSpPr txBox="1"/>
          <p:nvPr/>
        </p:nvSpPr>
        <p:spPr>
          <a:xfrm>
            <a:off x="1066800" y="6593737"/>
            <a:ext cx="10058400" cy="646331"/>
          </a:xfrm>
          <a:prstGeom prst="rect">
            <a:avLst/>
          </a:prstGeom>
          <a:noFill/>
        </p:spPr>
        <p:txBody>
          <a:bodyPr wrap="square" rtlCol="0">
            <a:spAutoFit/>
          </a:bodyPr>
          <a:lstStyle/>
          <a:p>
            <a:r>
              <a:rPr lang="vi-VN" sz="3600" dirty="0">
                <a:latin typeface="+mj-lt"/>
              </a:rPr>
              <a:t>Cách 2: Vẽ bằng com pa</a:t>
            </a:r>
            <a:endParaRPr lang="en-US" sz="3600" dirty="0">
              <a:latin typeface="+mj-lt"/>
            </a:endParaRPr>
          </a:p>
        </p:txBody>
      </p:sp>
      <p:sp>
        <p:nvSpPr>
          <p:cNvPr id="6" name="Rectangle 5">
            <a:extLst>
              <a:ext uri="{FF2B5EF4-FFF2-40B4-BE49-F238E27FC236}">
                <a16:creationId xmlns:a16="http://schemas.microsoft.com/office/drawing/2014/main" id="{CC4F9A0C-59CD-E3C2-E026-5757FED23525}"/>
              </a:ext>
            </a:extLst>
          </p:cNvPr>
          <p:cNvSpPr/>
          <p:nvPr/>
        </p:nvSpPr>
        <p:spPr>
          <a:xfrm>
            <a:off x="457200" y="1338166"/>
            <a:ext cx="15849600" cy="916276"/>
          </a:xfrm>
          <a:prstGeom prst="rect">
            <a:avLst/>
          </a:prstGeom>
        </p:spPr>
        <p:txBody>
          <a:bodyPr wrap="square">
            <a:spAutoFit/>
          </a:bodyPr>
          <a:lstStyle/>
          <a:p>
            <a:pPr>
              <a:lnSpc>
                <a:spcPct val="150000"/>
              </a:lnSpc>
            </a:pPr>
            <a:r>
              <a:rPr lang="vi-VN" sz="4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Cách vẽ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76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sp>
        <p:nvSpPr>
          <p:cNvPr id="16" name="TextBox 15">
            <a:extLst>
              <a:ext uri="{FF2B5EF4-FFF2-40B4-BE49-F238E27FC236}">
                <a16:creationId xmlns:a16="http://schemas.microsoft.com/office/drawing/2014/main" id="{A304E2FD-5524-4EAF-AAF9-6E5AD12D78E4}"/>
              </a:ext>
            </a:extLst>
          </p:cNvPr>
          <p:cNvSpPr txBox="1"/>
          <p:nvPr/>
        </p:nvSpPr>
        <p:spPr>
          <a:xfrm>
            <a:off x="1154650" y="698093"/>
            <a:ext cx="542141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Rectangle 18"/>
          <p:cNvSpPr/>
          <p:nvPr/>
        </p:nvSpPr>
        <p:spPr>
          <a:xfrm>
            <a:off x="960120" y="2019300"/>
            <a:ext cx="16261080" cy="2862322"/>
          </a:xfrm>
          <a:prstGeom prst="rect">
            <a:avLst/>
          </a:prstGeom>
        </p:spPr>
        <p:txBody>
          <a:bodyPr wrap="square">
            <a:spAutoFit/>
          </a:bodyPr>
          <a:lstStyle/>
          <a:p>
            <a:pPr marL="18034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p>
        </p:txBody>
      </p:sp>
      <p:pic>
        <p:nvPicPr>
          <p:cNvPr id="20"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74751" y="7587905"/>
            <a:ext cx="2240280" cy="2075059"/>
          </a:xfrm>
          <a:prstGeom prst="rect">
            <a:avLst/>
          </a:prstGeom>
        </p:spPr>
      </p:pic>
      <p:sp>
        <p:nvSpPr>
          <p:cNvPr id="3" name="Rectangle 2"/>
          <p:cNvSpPr/>
          <p:nvPr/>
        </p:nvSpPr>
        <p:spPr>
          <a:xfrm>
            <a:off x="9503948" y="5151225"/>
            <a:ext cx="7749540" cy="193899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148" y="5091488"/>
            <a:ext cx="7639458" cy="4059616"/>
          </a:xfrm>
          <a:prstGeom prst="rect">
            <a:avLst/>
          </a:prstGeom>
        </p:spPr>
      </p:pic>
    </p:spTree>
    <p:extLst>
      <p:ext uri="{BB962C8B-B14F-4D97-AF65-F5344CB8AC3E}">
        <p14:creationId xmlns:p14="http://schemas.microsoft.com/office/powerpoint/2010/main" val="5711414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023840" y="411177"/>
            <a:ext cx="2240320" cy="19252751"/>
          </a:xfrm>
          <a:prstGeom prst="rect">
            <a:avLst/>
          </a:prstGeom>
        </p:spPr>
      </p:pic>
      <p:sp>
        <p:nvSpPr>
          <p:cNvPr id="9" name="Rectangle 8"/>
          <p:cNvSpPr/>
          <p:nvPr/>
        </p:nvSpPr>
        <p:spPr>
          <a:xfrm>
            <a:off x="419695" y="4647843"/>
            <a:ext cx="17639705" cy="2258054"/>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Tiết</a:t>
            </a:r>
            <a:r>
              <a:rPr kumimoji="0" lang="vi-VN" sz="5000" b="1" i="0" u="none" strike="noStrike" kern="0" cap="all" spc="0" normalizeH="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40-42. </a:t>
            </a: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BÀI 35: SỰ ĐỒNG QUY CỦA BA ĐƯỜNG TRUNG TRỰC, BA ĐƯỜNG CAO TRONG MỘT TAM GIÁC</a:t>
            </a:r>
            <a:endParaRPr kumimoji="0" lang="en-US"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00" y="1638300"/>
            <a:ext cx="15316200" cy="24746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CHƯƠNG IX. QUAN HỆ GIỮA CÁC YẾU TỐ TRONG MỘT TAM GIÁC</a:t>
            </a:r>
            <a:endParaRPr kumimoji="0" lang="en-US"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16998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24586">
            <a:off x="13232660" y="7577810"/>
            <a:ext cx="6954455" cy="5337544"/>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1295400" y="800100"/>
            <a:ext cx="83820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NỘI DUNG BÀI HỌC</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Rectangle 4"/>
          <p:cNvSpPr/>
          <p:nvPr/>
        </p:nvSpPr>
        <p:spPr>
          <a:xfrm>
            <a:off x="1797184" y="2476500"/>
            <a:ext cx="15070226"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6" name="Rectangle 5"/>
          <p:cNvSpPr/>
          <p:nvPr/>
        </p:nvSpPr>
        <p:spPr>
          <a:xfrm>
            <a:off x="1797184" y="4089242"/>
            <a:ext cx="15930208"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Sự đồng quy của ba đường cao trong một tam giác</a:t>
            </a:r>
          </a:p>
        </p:txBody>
      </p:sp>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91000" y="5854593"/>
            <a:ext cx="3733800" cy="3158128"/>
          </a:xfrm>
          <a:prstGeom prst="rect">
            <a:avLst/>
          </a:prstGeom>
        </p:spPr>
      </p:pic>
    </p:spTree>
    <p:extLst>
      <p:ext uri="{BB962C8B-B14F-4D97-AF65-F5344CB8AC3E}">
        <p14:creationId xmlns:p14="http://schemas.microsoft.com/office/powerpoint/2010/main" val="29423046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5" name="Rectangle 4"/>
          <p:cNvSpPr/>
          <p:nvPr/>
        </p:nvSpPr>
        <p:spPr>
          <a:xfrm>
            <a:off x="1447800" y="1257300"/>
            <a:ext cx="8369599"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nl-NL"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ư</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ờng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514074"/>
            <a:ext cx="5105399" cy="4686826"/>
          </a:xfrm>
          <a:prstGeom prst="rect">
            <a:avLst/>
          </a:prstGeom>
        </p:spPr>
      </p:pic>
      <p:sp>
        <p:nvSpPr>
          <p:cNvPr id="7" name="Rectangle 6"/>
          <p:cNvSpPr/>
          <p:nvPr/>
        </p:nvSpPr>
        <p:spPr>
          <a:xfrm>
            <a:off x="420692" y="7310378"/>
            <a:ext cx="17333908"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một tam giác,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mỗi cạnh gọi là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 của tam giác</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Trên hình 9.37, d là đường trung trực ứng với cạnh BC của tam giác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6"/>
          <a:srcRect/>
          <a:stretch>
            <a:fillRect/>
          </a:stretch>
        </p:blipFill>
        <p:spPr>
          <a:xfrm flipH="1">
            <a:off x="2045923" y="3794146"/>
            <a:ext cx="2696412" cy="3066600"/>
          </a:xfrm>
          <a:prstGeom prst="rect">
            <a:avLst/>
          </a:prstGeom>
        </p:spPr>
      </p:pic>
    </p:spTree>
    <p:extLst>
      <p:ext uri="{BB962C8B-B14F-4D97-AF65-F5344CB8AC3E}">
        <p14:creationId xmlns:p14="http://schemas.microsoft.com/office/powerpoint/2010/main" val="323054406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2" name="TextBox 1"/>
          <p:cNvSpPr txBox="1"/>
          <p:nvPr/>
        </p:nvSpPr>
        <p:spPr>
          <a:xfrm>
            <a:off x="1143000" y="6533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3" name="Rectangle 2"/>
          <p:cNvSpPr/>
          <p:nvPr/>
        </p:nvSpPr>
        <p:spPr>
          <a:xfrm>
            <a:off x="2510800" y="584307"/>
            <a:ext cx="9224000" cy="90159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83106" y="7390257"/>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45106" y="5448300"/>
            <a:ext cx="2416628" cy="2117570"/>
          </a:xfrm>
          <a:prstGeom prst="rect">
            <a:avLst/>
          </a:prstGeom>
        </p:spPr>
      </p:pic>
      <p:sp>
        <p:nvSpPr>
          <p:cNvPr id="11" name="Rectangle 10"/>
          <p:cNvSpPr/>
          <p:nvPr/>
        </p:nvSpPr>
        <p:spPr>
          <a:xfrm>
            <a:off x="4698644" y="1943100"/>
            <a:ext cx="8396850"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trực.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488844" y="2073301"/>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0854" y="3508885"/>
            <a:ext cx="5306215" cy="5292215"/>
          </a:xfrm>
          <a:prstGeom prst="rect">
            <a:avLst/>
          </a:prstGeom>
        </p:spPr>
      </p:pic>
    </p:spTree>
    <p:extLst>
      <p:ext uri="{BB962C8B-B14F-4D97-AF65-F5344CB8AC3E}">
        <p14:creationId xmlns:p14="http://schemas.microsoft.com/office/powerpoint/2010/main" val="9418503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7" name="Picture 6"/>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805960"/>
            <a:ext cx="1003879" cy="936881"/>
          </a:xfrm>
          <a:prstGeom prst="rect">
            <a:avLst/>
          </a:prstGeom>
        </p:spPr>
      </p:pic>
      <p:sp>
        <p:nvSpPr>
          <p:cNvPr id="8" name="TextBox 7"/>
          <p:cNvSpPr txBox="1"/>
          <p:nvPr/>
        </p:nvSpPr>
        <p:spPr>
          <a:xfrm>
            <a:off x="1711346" y="1729760"/>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2" name="Rectangle 1"/>
          <p:cNvSpPr/>
          <p:nvPr/>
        </p:nvSpPr>
        <p:spPr>
          <a:xfrm>
            <a:off x="3311546" y="1747778"/>
            <a:ext cx="14401800" cy="2862322"/>
          </a:xfrm>
          <a:prstGeom prst="rect">
            <a:avLst/>
          </a:prstGeom>
        </p:spPr>
        <p:txBody>
          <a:bodyPr wrap="squar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Vẽ</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BC, CA, AB.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5829300"/>
            <a:ext cx="5032288" cy="4114800"/>
          </a:xfrm>
          <a:prstGeom prst="rect">
            <a:avLst/>
          </a:prstGeom>
        </p:spPr>
      </p:pic>
      <p:sp>
        <p:nvSpPr>
          <p:cNvPr id="11" name="TextBox 10"/>
          <p:cNvSpPr txBox="1"/>
          <p:nvPr/>
        </p:nvSpPr>
        <p:spPr>
          <a:xfrm>
            <a:off x="2206646" y="4740414"/>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
        <p:nvSpPr>
          <p:cNvPr id="5" name="Rectangle 4"/>
          <p:cNvSpPr/>
          <p:nvPr/>
        </p:nvSpPr>
        <p:spPr>
          <a:xfrm>
            <a:off x="9525000" y="5871508"/>
            <a:ext cx="7899624"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DP, DQ, DR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071704" y="660507"/>
            <a:ext cx="10129696"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a:solidFill>
                  <a:srgbClr val="1F497D">
                    <a:lumMod val="60000"/>
                    <a:lumOff val="40000"/>
                  </a:srgbClr>
                </a:solidFill>
                <a:ea typeface="Calibri" panose="020F0502020204030204" pitchFamily="34" charset="0"/>
                <a:cs typeface="Arial" panose="020B0604020202020204" pitchFamily="34" charset="0"/>
              </a:rPr>
              <a:t>Sự đồng quy của ba đường trung trực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1567</Words>
  <Application>Microsoft Office PowerPoint</Application>
  <PresentationFormat>Custom</PresentationFormat>
  <Paragraphs>143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Cambria Math</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Fun Social Media Strategy Presentation</dc:title>
  <cp:lastModifiedBy>THCS PHUC LE</cp:lastModifiedBy>
  <cp:revision>54</cp:revision>
  <dcterms:created xsi:type="dcterms:W3CDTF">2006-08-16T00:00:00Z</dcterms:created>
  <dcterms:modified xsi:type="dcterms:W3CDTF">2025-03-17T07:48:32Z</dcterms:modified>
  <dc:identifier>DAFKvEba2JA</dc:identifier>
</cp:coreProperties>
</file>