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72" r:id="rId1"/>
  </p:sldMasterIdLst>
  <p:notesMasterIdLst>
    <p:notesMasterId r:id="rId12"/>
  </p:notesMasterIdLst>
  <p:sldIdLst>
    <p:sldId id="374" r:id="rId2"/>
    <p:sldId id="372" r:id="rId3"/>
    <p:sldId id="373" r:id="rId4"/>
    <p:sldId id="371" r:id="rId5"/>
    <p:sldId id="363" r:id="rId6"/>
    <p:sldId id="342" r:id="rId7"/>
    <p:sldId id="378" r:id="rId8"/>
    <p:sldId id="345" r:id="rId9"/>
    <p:sldId id="375" r:id="rId10"/>
    <p:sldId id="377" r:id="rId11"/>
  </p:sldIdLst>
  <p:sldSz cx="18288000" cy="10287000"/>
  <p:notesSz cx="6858000" cy="9144000"/>
  <p:embeddedFontLst>
    <p:embeddedFont>
      <p:font typeface=".VnTime" panose="020B7200000000000000" pitchFamily="34" charset="0"/>
      <p:regular r:id="rId13"/>
      <p:bold r:id="rId14"/>
      <p:italic r:id="rId15"/>
      <p:boldItalic r:id="rId16"/>
    </p:embeddedFont>
    <p:embeddedFont>
      <p:font typeface="Cambria Math" panose="02040503050406030204" pitchFamily="18" charset="0"/>
      <p:regular r:id="rId17"/>
    </p:embeddedFont>
    <p:embeddedFont>
      <p:font typeface="Gill Sans MT" panose="020B0502020104020203" pitchFamily="34" charset="0"/>
      <p:regular r:id="rId18"/>
      <p:bold r:id="rId19"/>
      <p:italic r:id="rId20"/>
      <p:boldItalic r:id="rId21"/>
    </p:embeddedFont>
    <p:embeddedFont>
      <p:font typeface="Open Sans" panose="020B060603050402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B3A3568-5D6B-4628-8E5E-F4CA02B7B6C4}">
          <p14:sldIdLst>
            <p14:sldId id="374"/>
            <p14:sldId id="372"/>
            <p14:sldId id="373"/>
            <p14:sldId id="371"/>
            <p14:sldId id="363"/>
            <p14:sldId id="342"/>
            <p14:sldId id="378"/>
            <p14:sldId id="345"/>
            <p14:sldId id="375"/>
            <p14:sldId id="377"/>
          </p14:sldIdLst>
        </p14:section>
        <p14:section name="Untitled Section" id="{F60D2743-741A-44DC-97EB-1AC069DD433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E6E6E6"/>
    <a:srgbClr val="B54A24"/>
    <a:srgbClr val="FFCC66"/>
    <a:srgbClr val="E8734A"/>
    <a:srgbClr val="A05B3D"/>
    <a:srgbClr val="B094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22" autoAdjust="0"/>
  </p:normalViewPr>
  <p:slideViewPr>
    <p:cSldViewPr>
      <p:cViewPr varScale="1">
        <p:scale>
          <a:sx n="47" d="100"/>
          <a:sy n="47" d="100"/>
        </p:scale>
        <p:origin x="50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font" Target="fonts/font13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BC7F5-0044-4A1A-A605-28FD9D802D6B}" type="datetimeFigureOut">
              <a:rPr lang="en-US" smtClean="0"/>
              <a:t>3/12/2025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A42A09-C99B-4EC5-BBF0-5B4765541B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04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6669" y="1203448"/>
            <a:ext cx="12955610" cy="3812147"/>
          </a:xfrm>
        </p:spPr>
        <p:txBody>
          <a:bodyPr bIns="0" anchor="b">
            <a:normAutofit/>
          </a:bodyPr>
          <a:lstStyle>
            <a:lvl1pPr algn="l">
              <a:defRPr sz="9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26670" y="5296807"/>
            <a:ext cx="12955608" cy="1466432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2700" b="0" cap="all" baseline="0">
                <a:solidFill>
                  <a:schemeClr val="tx1"/>
                </a:solidFill>
              </a:defRPr>
            </a:lvl1pPr>
            <a:lvl2pPr marL="685800" indent="0" algn="ctr">
              <a:buNone/>
              <a:defRPr sz="27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4751" y="493961"/>
            <a:ext cx="7460873" cy="46380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56497" y="1198460"/>
            <a:ext cx="1216529" cy="75536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3626670" y="5292813"/>
            <a:ext cx="1295560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9929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5477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158667" y="1198460"/>
            <a:ext cx="2423613" cy="6989834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67008" y="1198460"/>
            <a:ext cx="11743245" cy="69898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158667" y="1198460"/>
            <a:ext cx="0" cy="6989834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910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85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1359" y="2634195"/>
            <a:ext cx="12964731" cy="2831925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1359" y="5709293"/>
            <a:ext cx="12945669" cy="1519394"/>
          </a:xfrm>
        </p:spPr>
        <p:txBody>
          <a:bodyPr tIns="91440">
            <a:normAutofit/>
          </a:bodyPr>
          <a:lstStyle>
            <a:lvl1pPr marL="0" indent="0" algn="l">
              <a:buNone/>
              <a:defRPr sz="2700">
                <a:solidFill>
                  <a:schemeClr val="tx1"/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181359" y="5707478"/>
            <a:ext cx="1294566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7955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3826" y="1207334"/>
            <a:ext cx="14408453" cy="15889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0997" y="3016318"/>
            <a:ext cx="6967728" cy="51728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20657" y="3026015"/>
            <a:ext cx="6967728" cy="5162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17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0787" y="1206245"/>
            <a:ext cx="14411492" cy="15844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787" y="3029324"/>
            <a:ext cx="6967728" cy="1202915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300" b="0" cap="all" baseline="0">
                <a:solidFill>
                  <a:schemeClr val="accent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787" y="4236404"/>
            <a:ext cx="6967728" cy="39666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618543" y="3034505"/>
            <a:ext cx="6967728" cy="120335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300" b="0" cap="all" baseline="0">
                <a:solidFill>
                  <a:schemeClr val="accent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618543" y="4232237"/>
            <a:ext cx="6967728" cy="39560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989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0684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596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007" y="1198460"/>
            <a:ext cx="4909649" cy="3370676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5571" y="1198461"/>
            <a:ext cx="9018705" cy="6988239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67007" y="4808237"/>
            <a:ext cx="4912520" cy="3372272"/>
          </a:xfrm>
        </p:spPr>
        <p:txBody>
          <a:bodyPr/>
          <a:lstStyle>
            <a:lvl1pPr marL="0" indent="0" algn="l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2172420" y="4808237"/>
            <a:ext cx="49042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1920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216081" y="723256"/>
            <a:ext cx="6111800" cy="7723652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6809" y="1694270"/>
            <a:ext cx="8298492" cy="274587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186584" y="1683814"/>
            <a:ext cx="4186757" cy="5799491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5494" y="4718988"/>
            <a:ext cx="8286606" cy="3005613"/>
          </a:xfrm>
        </p:spPr>
        <p:txBody>
          <a:bodyPr>
            <a:normAutofit/>
          </a:bodyPr>
          <a:lstStyle>
            <a:lvl1pPr marL="0" indent="0" algn="l">
              <a:buNone/>
              <a:defRPr sz="27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71074" y="8204785"/>
            <a:ext cx="8291027" cy="48018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71073" y="477961"/>
            <a:ext cx="8311506" cy="4813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2171074" y="4715408"/>
            <a:ext cx="829102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8732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029215"/>
            <a:ext cx="18288000" cy="6158912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562"/>
          <a:stretch/>
        </p:blipFill>
        <p:spPr bwMode="black">
          <a:xfrm>
            <a:off x="0" y="9189720"/>
            <a:ext cx="18288000" cy="111442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7369" y="1206779"/>
            <a:ext cx="14404913" cy="15738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7369" y="3023599"/>
            <a:ext cx="14404913" cy="5175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31208" y="495555"/>
            <a:ext cx="5251073" cy="463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7369" y="493961"/>
            <a:ext cx="8908254" cy="463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091" y="1198460"/>
            <a:ext cx="1216529" cy="75536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42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9192620"/>
            <a:ext cx="18288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188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48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120000"/>
        </a:lnSpc>
        <a:spcBef>
          <a:spcPts val="1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3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7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2514600" y="1364457"/>
            <a:ext cx="142494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4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4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4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4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altLang="en-US" sz="4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4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4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4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4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4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4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4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4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7891" name="Text Box 5"/>
          <p:cNvSpPr txBox="1">
            <a:spLocks noChangeArrowheads="1"/>
          </p:cNvSpPr>
          <p:nvPr/>
        </p:nvSpPr>
        <p:spPr bwMode="auto">
          <a:xfrm>
            <a:off x="2628900" y="6803232"/>
            <a:ext cx="12801600" cy="1592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9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en-US" altLang="en-US" sz="3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…..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10677526" y="5024438"/>
            <a:ext cx="5091113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3900" b="1">
                <a:solidFill>
                  <a:srgbClr val="F114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3900" b="1">
                <a:solidFill>
                  <a:srgbClr val="F114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đi qua một điểm</a:t>
            </a:r>
          </a:p>
        </p:txBody>
      </p:sp>
      <p:sp>
        <p:nvSpPr>
          <p:cNvPr id="37893" name="Text Box 7"/>
          <p:cNvSpPr txBox="1">
            <a:spLocks noChangeArrowheads="1"/>
          </p:cNvSpPr>
          <p:nvPr/>
        </p:nvSpPr>
        <p:spPr bwMode="auto">
          <a:xfrm>
            <a:off x="2514600" y="5053013"/>
            <a:ext cx="13144500" cy="1592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9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vi-VN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……….......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…………………………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7167563" y="5922170"/>
            <a:ext cx="5486400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900" b="1">
                <a:solidFill>
                  <a:srgbClr val="F114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 tâm của tam giác</a:t>
            </a:r>
          </a:p>
        </p:txBody>
      </p:sp>
      <p:graphicFrame>
        <p:nvGraphicFramePr>
          <p:cNvPr id="25615" name="Object 2"/>
          <p:cNvGraphicFramePr>
            <a:graphicFrameLocks noChangeAspect="1"/>
          </p:cNvGraphicFramePr>
          <p:nvPr/>
        </p:nvGraphicFramePr>
        <p:xfrm>
          <a:off x="3221832" y="7565232"/>
          <a:ext cx="5715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34" imgH="393529" progId="Equation.DSMT4">
                  <p:embed/>
                </p:oleObj>
              </mc:Choice>
              <mc:Fallback>
                <p:oleObj name="Equation" r:id="rId2" imgW="152334" imgH="393529" progId="Equation.DSMT4">
                  <p:embed/>
                  <p:pic>
                    <p:nvPicPr>
                      <p:cNvPr id="256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832" y="7565232"/>
                        <a:ext cx="5715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6" name="Text Box 16"/>
          <p:cNvSpPr txBox="1">
            <a:spLocks noChangeArrowheads="1"/>
          </p:cNvSpPr>
          <p:nvPr/>
        </p:nvSpPr>
        <p:spPr bwMode="auto">
          <a:xfrm>
            <a:off x="914400" y="433388"/>
            <a:ext cx="3429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u="sng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7897" name="Text Box 17"/>
          <p:cNvSpPr txBox="1">
            <a:spLocks noChangeArrowheads="1"/>
          </p:cNvSpPr>
          <p:nvPr/>
        </p:nvSpPr>
        <p:spPr bwMode="auto">
          <a:xfrm>
            <a:off x="2514600" y="3326607"/>
            <a:ext cx="12573000" cy="1592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…    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alt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……………………………</a:t>
            </a:r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9517857" y="7674770"/>
            <a:ext cx="4000500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900" b="1">
                <a:solidFill>
                  <a:srgbClr val="FF0000"/>
                </a:solidFill>
                <a:latin typeface=".VnTime" pitchFamily="34" charset="0"/>
              </a:rPr>
              <a:t>đi qua đỉnh ấy.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3086100" y="4191000"/>
            <a:ext cx="1485900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900" b="1" dirty="0" err="1">
                <a:solidFill>
                  <a:srgbClr val="FF3300"/>
                </a:solidFill>
                <a:latin typeface=".VnTime" pitchFamily="34" charset="0"/>
              </a:rPr>
              <a:t>đỉnh</a:t>
            </a:r>
            <a:endParaRPr lang="en-US" altLang="en-US" sz="3900" b="1" dirty="0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7922420" y="4202907"/>
            <a:ext cx="6079331" cy="692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9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39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39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39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39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9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9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320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  <p:bldP spid="25610" grpId="0"/>
      <p:bldP spid="25621" grpId="0"/>
      <p:bldP spid="25622" grpId="0"/>
      <p:bldP spid="2562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1790700"/>
            <a:ext cx="10668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 tr</a:t>
            </a:r>
            <a:r>
              <a:rPr lang="vi-VN" sz="32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</a:t>
            </a: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 t</a:t>
            </a:r>
            <a:r>
              <a:rPr lang="vi-VN" sz="32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</a:t>
            </a: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 </a:t>
            </a:r>
          </a:p>
          <a:p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⇒ CG =2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3CM và BG = 2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3BN</a:t>
            </a:r>
          </a:p>
          <a:p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⇒ GM = 1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3CM; GN = 1</a:t>
            </a:r>
            <a:r>
              <a:rPr lang="en-US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3BN</a:t>
            </a:r>
          </a:p>
          <a:p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 CM = BN nên GM = GN.</a:t>
            </a:r>
          </a:p>
          <a:p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 minh tương tự ta có GM = GN = GP.</a:t>
            </a:r>
          </a:p>
          <a:p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đó trọng tâm G của tam giác đều ABC cách đều ba cạnh của tam giác.</a:t>
            </a:r>
          </a:p>
          <a:p>
            <a:r>
              <a:rPr lang="vi-VN" sz="3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trong tam giác đều, điểm cách đều ba cạnh của tam giác là trọng tâm của tam giác đó.</a:t>
            </a:r>
            <a:endParaRPr lang="vi-VN" sz="32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3" descr="Chứng minh rằng trong tam giác đều, điểm cách đều ba cạnh của tam giác là trọng tâm của tam giác đ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0384" y="1858963"/>
            <a:ext cx="3836016" cy="389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342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27"/>
          <p:cNvSpPr txBox="1">
            <a:spLocks noChangeArrowheads="1"/>
          </p:cNvSpPr>
          <p:nvPr/>
        </p:nvSpPr>
        <p:spPr bwMode="auto">
          <a:xfrm>
            <a:off x="2805113" y="1092995"/>
            <a:ext cx="11846720" cy="738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200" b="1">
                <a:latin typeface="Times New Roman" panose="02020603050405020304" pitchFamily="18" charset="0"/>
                <a:cs typeface="Times New Roman" panose="02020603050405020304" pitchFamily="18" charset="0"/>
              </a:rPr>
              <a:t>Cho hình vẽ, điền số thích hợp vào chỗ trống:</a:t>
            </a:r>
            <a:r>
              <a:rPr lang="en-US" alt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MG = ….MR;        </a:t>
            </a:r>
            <a:endParaRPr lang="vi-VN" altLang="en-US" sz="4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4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GR = ….MR;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4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NG = …GS</a:t>
            </a:r>
            <a:endParaRPr lang="en-US" altLang="en-US" sz="3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1748" name="Group 60"/>
          <p:cNvGrpSpPr>
            <a:grpSpLocks/>
          </p:cNvGrpSpPr>
          <p:nvPr/>
        </p:nvGrpSpPr>
        <p:grpSpPr bwMode="auto">
          <a:xfrm>
            <a:off x="8517732" y="3524251"/>
            <a:ext cx="6134100" cy="3600451"/>
            <a:chOff x="1701" y="2559"/>
            <a:chExt cx="2576" cy="1512"/>
          </a:xfrm>
        </p:grpSpPr>
        <p:grpSp>
          <p:nvGrpSpPr>
            <p:cNvPr id="31752" name="Group 35"/>
            <p:cNvGrpSpPr>
              <a:grpSpLocks/>
            </p:cNvGrpSpPr>
            <p:nvPr/>
          </p:nvGrpSpPr>
          <p:grpSpPr bwMode="auto">
            <a:xfrm>
              <a:off x="2016" y="2767"/>
              <a:ext cx="1796" cy="1028"/>
              <a:chOff x="3168" y="2592"/>
              <a:chExt cx="1872" cy="1056"/>
            </a:xfrm>
          </p:grpSpPr>
          <p:sp>
            <p:nvSpPr>
              <p:cNvPr id="31765" name="Line 36"/>
              <p:cNvSpPr>
                <a:spLocks noChangeShapeType="1"/>
              </p:cNvSpPr>
              <p:nvPr/>
            </p:nvSpPr>
            <p:spPr bwMode="auto">
              <a:xfrm>
                <a:off x="3360" y="3648"/>
                <a:ext cx="16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700"/>
              </a:p>
            </p:txBody>
          </p:sp>
          <p:sp>
            <p:nvSpPr>
              <p:cNvPr id="31766" name="Line 37"/>
              <p:cNvSpPr>
                <a:spLocks noChangeShapeType="1"/>
              </p:cNvSpPr>
              <p:nvPr/>
            </p:nvSpPr>
            <p:spPr bwMode="auto">
              <a:xfrm flipH="1" flipV="1">
                <a:off x="3168" y="2592"/>
                <a:ext cx="192" cy="10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700"/>
              </a:p>
            </p:txBody>
          </p:sp>
          <p:sp>
            <p:nvSpPr>
              <p:cNvPr id="31767" name="Line 38"/>
              <p:cNvSpPr>
                <a:spLocks noChangeShapeType="1"/>
              </p:cNvSpPr>
              <p:nvPr/>
            </p:nvSpPr>
            <p:spPr bwMode="auto">
              <a:xfrm>
                <a:off x="3168" y="2592"/>
                <a:ext cx="1872" cy="10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700"/>
              </a:p>
            </p:txBody>
          </p:sp>
          <p:sp>
            <p:nvSpPr>
              <p:cNvPr id="31768" name="Line 39"/>
              <p:cNvSpPr>
                <a:spLocks noChangeShapeType="1"/>
              </p:cNvSpPr>
              <p:nvPr/>
            </p:nvSpPr>
            <p:spPr bwMode="auto">
              <a:xfrm flipH="1">
                <a:off x="3360" y="3112"/>
                <a:ext cx="720" cy="52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700"/>
              </a:p>
            </p:txBody>
          </p:sp>
          <p:sp>
            <p:nvSpPr>
              <p:cNvPr id="31769" name="Line 40"/>
              <p:cNvSpPr>
                <a:spLocks noChangeShapeType="1"/>
              </p:cNvSpPr>
              <p:nvPr/>
            </p:nvSpPr>
            <p:spPr bwMode="auto">
              <a:xfrm flipH="1" flipV="1">
                <a:off x="3168" y="2592"/>
                <a:ext cx="1008" cy="10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700"/>
              </a:p>
            </p:txBody>
          </p:sp>
        </p:grpSp>
        <p:sp>
          <p:nvSpPr>
            <p:cNvPr id="31753" name="Text Box 41"/>
            <p:cNvSpPr txBox="1">
              <a:spLocks noChangeArrowheads="1"/>
            </p:cNvSpPr>
            <p:nvPr/>
          </p:nvSpPr>
          <p:spPr bwMode="auto">
            <a:xfrm>
              <a:off x="1983" y="3761"/>
              <a:ext cx="499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4200">
                  <a:latin typeface=".VnTime" pitchFamily="34" charset="0"/>
                </a:rPr>
                <a:t>N</a:t>
              </a:r>
            </a:p>
          </p:txBody>
        </p:sp>
        <p:sp>
          <p:nvSpPr>
            <p:cNvPr id="31754" name="Text Box 42"/>
            <p:cNvSpPr txBox="1">
              <a:spLocks noChangeArrowheads="1"/>
            </p:cNvSpPr>
            <p:nvPr/>
          </p:nvSpPr>
          <p:spPr bwMode="auto">
            <a:xfrm>
              <a:off x="2880" y="3761"/>
              <a:ext cx="499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4200">
                  <a:latin typeface=".VnTime" pitchFamily="34" charset="0"/>
                </a:rPr>
                <a:t>R</a:t>
              </a:r>
            </a:p>
          </p:txBody>
        </p:sp>
        <p:sp>
          <p:nvSpPr>
            <p:cNvPr id="31755" name="Text Box 43"/>
            <p:cNvSpPr txBox="1">
              <a:spLocks noChangeArrowheads="1"/>
            </p:cNvSpPr>
            <p:nvPr/>
          </p:nvSpPr>
          <p:spPr bwMode="auto">
            <a:xfrm>
              <a:off x="3778" y="3761"/>
              <a:ext cx="499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4200">
                  <a:latin typeface=".VnTime" pitchFamily="34" charset="0"/>
                </a:rPr>
                <a:t>P</a:t>
              </a:r>
            </a:p>
          </p:txBody>
        </p:sp>
        <p:sp>
          <p:nvSpPr>
            <p:cNvPr id="31756" name="Text Box 44"/>
            <p:cNvSpPr txBox="1">
              <a:spLocks noChangeArrowheads="1"/>
            </p:cNvSpPr>
            <p:nvPr/>
          </p:nvSpPr>
          <p:spPr bwMode="auto">
            <a:xfrm>
              <a:off x="2848" y="2999"/>
              <a:ext cx="49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4200">
                  <a:latin typeface=".VnTime" pitchFamily="34" charset="0"/>
                </a:rPr>
                <a:t>S</a:t>
              </a:r>
            </a:p>
          </p:txBody>
        </p:sp>
        <p:sp>
          <p:nvSpPr>
            <p:cNvPr id="31757" name="Text Box 45"/>
            <p:cNvSpPr txBox="1">
              <a:spLocks noChangeArrowheads="1"/>
            </p:cNvSpPr>
            <p:nvPr/>
          </p:nvSpPr>
          <p:spPr bwMode="auto">
            <a:xfrm>
              <a:off x="2494" y="3430"/>
              <a:ext cx="50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4200">
                  <a:latin typeface=".VnTime" pitchFamily="34" charset="0"/>
                </a:rPr>
                <a:t>G</a:t>
              </a:r>
            </a:p>
          </p:txBody>
        </p:sp>
        <p:sp>
          <p:nvSpPr>
            <p:cNvPr id="31758" name="Line 46"/>
            <p:cNvSpPr>
              <a:spLocks noChangeShapeType="1"/>
            </p:cNvSpPr>
            <p:nvPr/>
          </p:nvSpPr>
          <p:spPr bwMode="auto">
            <a:xfrm flipH="1">
              <a:off x="2581" y="3761"/>
              <a:ext cx="24" cy="9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1759" name="Line 47"/>
            <p:cNvSpPr>
              <a:spLocks noChangeShapeType="1"/>
            </p:cNvSpPr>
            <p:nvPr/>
          </p:nvSpPr>
          <p:spPr bwMode="auto">
            <a:xfrm flipH="1">
              <a:off x="2548" y="3752"/>
              <a:ext cx="24" cy="9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1760" name="Line 48"/>
            <p:cNvSpPr>
              <a:spLocks noChangeShapeType="1"/>
            </p:cNvSpPr>
            <p:nvPr/>
          </p:nvSpPr>
          <p:spPr bwMode="auto">
            <a:xfrm flipH="1">
              <a:off x="3313" y="3748"/>
              <a:ext cx="23" cy="9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1761" name="Line 49"/>
            <p:cNvSpPr>
              <a:spLocks noChangeShapeType="1"/>
            </p:cNvSpPr>
            <p:nvPr/>
          </p:nvSpPr>
          <p:spPr bwMode="auto">
            <a:xfrm flipH="1">
              <a:off x="3280" y="3739"/>
              <a:ext cx="23" cy="9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1762" name="Line 50"/>
            <p:cNvSpPr>
              <a:spLocks noChangeShapeType="1"/>
            </p:cNvSpPr>
            <p:nvPr/>
          </p:nvSpPr>
          <p:spPr bwMode="auto">
            <a:xfrm flipH="1">
              <a:off x="3313" y="3465"/>
              <a:ext cx="23" cy="9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1763" name="Line 51"/>
            <p:cNvSpPr>
              <a:spLocks noChangeShapeType="1"/>
            </p:cNvSpPr>
            <p:nvPr/>
          </p:nvSpPr>
          <p:spPr bwMode="auto">
            <a:xfrm flipH="1">
              <a:off x="2448" y="2973"/>
              <a:ext cx="24" cy="9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1764" name="Text Box 52"/>
            <p:cNvSpPr txBox="1">
              <a:spLocks noChangeArrowheads="1"/>
            </p:cNvSpPr>
            <p:nvPr/>
          </p:nvSpPr>
          <p:spPr bwMode="auto">
            <a:xfrm>
              <a:off x="1701" y="2559"/>
              <a:ext cx="49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4200">
                  <a:latin typeface=".VnTime" pitchFamily="34" charset="0"/>
                </a:rPr>
                <a:t>M</a:t>
              </a:r>
            </a:p>
          </p:txBody>
        </p:sp>
      </p:grpSp>
      <p:graphicFrame>
        <p:nvGraphicFramePr>
          <p:cNvPr id="56374" name="Object 54"/>
          <p:cNvGraphicFramePr>
            <a:graphicFrameLocks noChangeAspect="1"/>
          </p:cNvGraphicFramePr>
          <p:nvPr/>
        </p:nvGraphicFramePr>
        <p:xfrm>
          <a:off x="4674395" y="2736057"/>
          <a:ext cx="635793" cy="1712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957" imgH="444114" progId="Equation.DSMT4">
                  <p:embed/>
                </p:oleObj>
              </mc:Choice>
              <mc:Fallback>
                <p:oleObj name="Equation" r:id="rId2" imgW="164957" imgH="444114" progId="Equation.DSMT4">
                  <p:embed/>
                  <p:pic>
                    <p:nvPicPr>
                      <p:cNvPr id="56374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4395" y="2736057"/>
                        <a:ext cx="635793" cy="171211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75" name="Object 55"/>
          <p:cNvGraphicFramePr>
            <a:graphicFrameLocks noChangeAspect="1"/>
          </p:cNvGraphicFramePr>
          <p:nvPr/>
        </p:nvGraphicFramePr>
        <p:xfrm>
          <a:off x="4674395" y="5048250"/>
          <a:ext cx="535781" cy="151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393529" progId="Equation.3">
                  <p:embed/>
                </p:oleObj>
              </mc:Choice>
              <mc:Fallback>
                <p:oleObj name="Equation" r:id="rId4" imgW="139639" imgH="393529" progId="Equation.3">
                  <p:embed/>
                  <p:pic>
                    <p:nvPicPr>
                      <p:cNvPr id="56375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4395" y="5048250"/>
                        <a:ext cx="535781" cy="1514475"/>
                      </a:xfrm>
                      <a:prstGeom prst="rect">
                        <a:avLst/>
                      </a:prstGeom>
                      <a:solidFill>
                        <a:srgbClr val="66FF3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79" name="Object 59"/>
          <p:cNvGraphicFramePr>
            <a:graphicFrameLocks noChangeAspect="1"/>
          </p:cNvGraphicFramePr>
          <p:nvPr/>
        </p:nvGraphicFramePr>
        <p:xfrm>
          <a:off x="4550570" y="7600950"/>
          <a:ext cx="5381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579" imgH="177646" progId="Equation.3">
                  <p:embed/>
                </p:oleObj>
              </mc:Choice>
              <mc:Fallback>
                <p:oleObj name="Equation" r:id="rId6" imgW="139579" imgH="177646" progId="Equation.3">
                  <p:embed/>
                  <p:pic>
                    <p:nvPicPr>
                      <p:cNvPr id="56379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0570" y="7600950"/>
                        <a:ext cx="538163" cy="685800"/>
                      </a:xfrm>
                      <a:prstGeom prst="rect">
                        <a:avLst/>
                      </a:prstGeom>
                      <a:solidFill>
                        <a:srgbClr val="66FF3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3164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6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6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988470" y="2800349"/>
            <a:ext cx="5715001" cy="4781550"/>
            <a:chOff x="624" y="2120"/>
            <a:chExt cx="2400" cy="2008"/>
          </a:xfrm>
        </p:grpSpPr>
        <p:sp>
          <p:nvSpPr>
            <p:cNvPr id="32804" name="AutoShape 3"/>
            <p:cNvSpPr>
              <a:spLocks noChangeAspect="1" noChangeArrowheads="1" noTextEdit="1"/>
            </p:cNvSpPr>
            <p:nvPr/>
          </p:nvSpPr>
          <p:spPr bwMode="auto">
            <a:xfrm>
              <a:off x="624" y="2120"/>
              <a:ext cx="2400" cy="2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2805" name="Line 4"/>
            <p:cNvSpPr>
              <a:spLocks noChangeShapeType="1"/>
            </p:cNvSpPr>
            <p:nvPr/>
          </p:nvSpPr>
          <p:spPr bwMode="auto">
            <a:xfrm flipH="1">
              <a:off x="845" y="2468"/>
              <a:ext cx="568" cy="1312"/>
            </a:xfrm>
            <a:prstGeom prst="line">
              <a:avLst/>
            </a:prstGeom>
            <a:noFill/>
            <a:ln w="3333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2806" name="Line 5"/>
            <p:cNvSpPr>
              <a:spLocks noChangeShapeType="1"/>
            </p:cNvSpPr>
            <p:nvPr/>
          </p:nvSpPr>
          <p:spPr bwMode="auto">
            <a:xfrm>
              <a:off x="845" y="3780"/>
              <a:ext cx="1937" cy="1"/>
            </a:xfrm>
            <a:prstGeom prst="line">
              <a:avLst/>
            </a:prstGeom>
            <a:noFill/>
            <a:ln w="3333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2807" name="Line 6"/>
            <p:cNvSpPr>
              <a:spLocks noChangeShapeType="1"/>
            </p:cNvSpPr>
            <p:nvPr/>
          </p:nvSpPr>
          <p:spPr bwMode="auto">
            <a:xfrm>
              <a:off x="1413" y="2468"/>
              <a:ext cx="1369" cy="1312"/>
            </a:xfrm>
            <a:prstGeom prst="line">
              <a:avLst/>
            </a:prstGeom>
            <a:noFill/>
            <a:ln w="3333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2808" name="Line 7"/>
            <p:cNvSpPr>
              <a:spLocks noChangeShapeType="1"/>
            </p:cNvSpPr>
            <p:nvPr/>
          </p:nvSpPr>
          <p:spPr bwMode="auto">
            <a:xfrm flipH="1">
              <a:off x="845" y="3124"/>
              <a:ext cx="1253" cy="656"/>
            </a:xfrm>
            <a:prstGeom prst="line">
              <a:avLst/>
            </a:prstGeom>
            <a:noFill/>
            <a:ln w="3333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2809" name="Line 8"/>
            <p:cNvSpPr>
              <a:spLocks noChangeShapeType="1"/>
            </p:cNvSpPr>
            <p:nvPr/>
          </p:nvSpPr>
          <p:spPr bwMode="auto">
            <a:xfrm>
              <a:off x="1129" y="3124"/>
              <a:ext cx="1653" cy="656"/>
            </a:xfrm>
            <a:prstGeom prst="line">
              <a:avLst/>
            </a:prstGeom>
            <a:noFill/>
            <a:ln w="3333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2810" name="Rectangle 9"/>
            <p:cNvSpPr>
              <a:spLocks noChangeArrowheads="1"/>
            </p:cNvSpPr>
            <p:nvPr/>
          </p:nvSpPr>
          <p:spPr bwMode="auto">
            <a:xfrm>
              <a:off x="1584" y="3101"/>
              <a:ext cx="170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50" dirty="0">
                  <a:solidFill>
                    <a:srgbClr val="000000"/>
                  </a:solidFill>
                </a:rPr>
                <a:t>G</a:t>
              </a:r>
              <a:endParaRPr lang="en-US" altLang="en-US" sz="2700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2811" name="Rectangle 10"/>
            <p:cNvSpPr>
              <a:spLocks noChangeArrowheads="1"/>
            </p:cNvSpPr>
            <p:nvPr/>
          </p:nvSpPr>
          <p:spPr bwMode="auto">
            <a:xfrm>
              <a:off x="719" y="3593"/>
              <a:ext cx="145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50">
                  <a:solidFill>
                    <a:srgbClr val="000000"/>
                  </a:solidFill>
                </a:rPr>
                <a:t>B</a:t>
              </a:r>
              <a:endParaRPr lang="en-US" altLang="en-US" sz="27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2812" name="Rectangle 11"/>
            <p:cNvSpPr>
              <a:spLocks noChangeArrowheads="1"/>
            </p:cNvSpPr>
            <p:nvPr/>
          </p:nvSpPr>
          <p:spPr bwMode="auto">
            <a:xfrm>
              <a:off x="2803" y="3552"/>
              <a:ext cx="158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50">
                  <a:solidFill>
                    <a:srgbClr val="000000"/>
                  </a:solidFill>
                </a:rPr>
                <a:t>C</a:t>
              </a:r>
              <a:endParaRPr lang="en-US" altLang="en-US" sz="27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2813" name="Rectangle 12"/>
            <p:cNvSpPr>
              <a:spLocks noChangeArrowheads="1"/>
            </p:cNvSpPr>
            <p:nvPr/>
          </p:nvSpPr>
          <p:spPr bwMode="auto">
            <a:xfrm>
              <a:off x="2119" y="2910"/>
              <a:ext cx="145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50">
                  <a:solidFill>
                    <a:srgbClr val="000000"/>
                  </a:solidFill>
                </a:rPr>
                <a:t>E</a:t>
              </a:r>
              <a:endParaRPr lang="en-US" altLang="en-US" sz="27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2814" name="Rectangle 13"/>
            <p:cNvSpPr>
              <a:spLocks noChangeArrowheads="1"/>
            </p:cNvSpPr>
            <p:nvPr/>
          </p:nvSpPr>
          <p:spPr bwMode="auto">
            <a:xfrm>
              <a:off x="992" y="2950"/>
              <a:ext cx="133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50">
                  <a:solidFill>
                    <a:srgbClr val="000000"/>
                  </a:solidFill>
                </a:rPr>
                <a:t>F</a:t>
              </a:r>
              <a:endParaRPr lang="en-US" altLang="en-US" sz="27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2815" name="Rectangle 14"/>
            <p:cNvSpPr>
              <a:spLocks noChangeArrowheads="1"/>
            </p:cNvSpPr>
            <p:nvPr/>
          </p:nvSpPr>
          <p:spPr bwMode="auto">
            <a:xfrm>
              <a:off x="1361" y="2227"/>
              <a:ext cx="145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050">
                  <a:solidFill>
                    <a:srgbClr val="000000"/>
                  </a:solidFill>
                </a:rPr>
                <a:t>A</a:t>
              </a:r>
              <a:endParaRPr lang="en-US" altLang="en-US" sz="27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2816" name="Oval 15"/>
            <p:cNvSpPr>
              <a:spLocks noChangeArrowheads="1"/>
            </p:cNvSpPr>
            <p:nvPr/>
          </p:nvSpPr>
          <p:spPr bwMode="auto">
            <a:xfrm>
              <a:off x="1119" y="3097"/>
              <a:ext cx="31" cy="54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sp>
          <p:nvSpPr>
            <p:cNvPr id="32817" name="Oval 16"/>
            <p:cNvSpPr>
              <a:spLocks noChangeArrowheads="1"/>
            </p:cNvSpPr>
            <p:nvPr/>
          </p:nvSpPr>
          <p:spPr bwMode="auto">
            <a:xfrm>
              <a:off x="2087" y="3097"/>
              <a:ext cx="32" cy="54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sp>
          <p:nvSpPr>
            <p:cNvPr id="32818" name="Oval 17"/>
            <p:cNvSpPr>
              <a:spLocks noChangeArrowheads="1"/>
            </p:cNvSpPr>
            <p:nvPr/>
          </p:nvSpPr>
          <p:spPr bwMode="auto">
            <a:xfrm>
              <a:off x="1403" y="2441"/>
              <a:ext cx="42" cy="4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sp>
          <p:nvSpPr>
            <p:cNvPr id="32819" name="Oval 18"/>
            <p:cNvSpPr>
              <a:spLocks noChangeArrowheads="1"/>
            </p:cNvSpPr>
            <p:nvPr/>
          </p:nvSpPr>
          <p:spPr bwMode="auto">
            <a:xfrm>
              <a:off x="835" y="3753"/>
              <a:ext cx="31" cy="54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sp>
          <p:nvSpPr>
            <p:cNvPr id="32820" name="Oval 19"/>
            <p:cNvSpPr>
              <a:spLocks noChangeArrowheads="1"/>
            </p:cNvSpPr>
            <p:nvPr/>
          </p:nvSpPr>
          <p:spPr bwMode="auto">
            <a:xfrm>
              <a:off x="2771" y="3753"/>
              <a:ext cx="32" cy="54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solidFill>
                  <a:srgbClr val="000000"/>
                </a:solidFill>
                <a:latin typeface=".VnTime" pitchFamily="34" charset="0"/>
              </a:endParaRPr>
            </a:p>
          </p:txBody>
        </p:sp>
      </p:grpSp>
      <p:sp>
        <p:nvSpPr>
          <p:cNvPr id="65557" name="Rectangle 21"/>
          <p:cNvSpPr>
            <a:spLocks noGrp="1" noChangeArrowheads="1"/>
          </p:cNvSpPr>
          <p:nvPr>
            <p:ph type="title"/>
          </p:nvPr>
        </p:nvSpPr>
        <p:spPr>
          <a:xfrm>
            <a:off x="2586038" y="2190748"/>
            <a:ext cx="13415962" cy="1478756"/>
          </a:xfrm>
        </p:spPr>
        <p:txBody>
          <a:bodyPr/>
          <a:lstStyle/>
          <a:p>
            <a:pPr algn="l" eaLnBrk="1" hangingPunct="1"/>
            <a:r>
              <a:rPr lang="en-US" alt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alt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 </a:t>
            </a:r>
            <a:r>
              <a:rPr lang="en-US" alt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6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</a:p>
        </p:txBody>
      </p:sp>
      <p:sp>
        <p:nvSpPr>
          <p:cNvPr id="65576" name="Line 40"/>
          <p:cNvSpPr>
            <a:spLocks noChangeShapeType="1"/>
          </p:cNvSpPr>
          <p:nvPr/>
        </p:nvSpPr>
        <p:spPr bwMode="auto">
          <a:xfrm>
            <a:off x="3743326" y="5662611"/>
            <a:ext cx="273845" cy="17859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700"/>
          </a:p>
        </p:txBody>
      </p:sp>
      <p:sp>
        <p:nvSpPr>
          <p:cNvPr id="65577" name="Line 41"/>
          <p:cNvSpPr>
            <a:spLocks noChangeShapeType="1"/>
          </p:cNvSpPr>
          <p:nvPr/>
        </p:nvSpPr>
        <p:spPr bwMode="auto">
          <a:xfrm>
            <a:off x="4338638" y="4205286"/>
            <a:ext cx="273845" cy="17859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700"/>
          </a:p>
        </p:txBody>
      </p:sp>
      <p:sp>
        <p:nvSpPr>
          <p:cNvPr id="65578" name="Line 42"/>
          <p:cNvSpPr>
            <a:spLocks noChangeShapeType="1"/>
          </p:cNvSpPr>
          <p:nvPr/>
        </p:nvSpPr>
        <p:spPr bwMode="auto">
          <a:xfrm flipH="1">
            <a:off x="5469732" y="4279105"/>
            <a:ext cx="369093" cy="1785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700"/>
          </a:p>
        </p:txBody>
      </p:sp>
      <p:sp>
        <p:nvSpPr>
          <p:cNvPr id="65579" name="Line 43"/>
          <p:cNvSpPr>
            <a:spLocks noChangeShapeType="1"/>
          </p:cNvSpPr>
          <p:nvPr/>
        </p:nvSpPr>
        <p:spPr bwMode="auto">
          <a:xfrm flipH="1">
            <a:off x="5469732" y="4336255"/>
            <a:ext cx="369093" cy="1785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700"/>
          </a:p>
        </p:txBody>
      </p:sp>
      <p:sp>
        <p:nvSpPr>
          <p:cNvPr id="65580" name="Line 44"/>
          <p:cNvSpPr>
            <a:spLocks noChangeShapeType="1"/>
          </p:cNvSpPr>
          <p:nvPr/>
        </p:nvSpPr>
        <p:spPr bwMode="auto">
          <a:xfrm flipH="1">
            <a:off x="6991351" y="5788817"/>
            <a:ext cx="369095" cy="1785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700"/>
          </a:p>
        </p:txBody>
      </p:sp>
      <p:sp>
        <p:nvSpPr>
          <p:cNvPr id="65581" name="Line 45"/>
          <p:cNvSpPr>
            <a:spLocks noChangeShapeType="1"/>
          </p:cNvSpPr>
          <p:nvPr/>
        </p:nvSpPr>
        <p:spPr bwMode="auto">
          <a:xfrm flipH="1">
            <a:off x="6991351" y="5845967"/>
            <a:ext cx="369095" cy="1785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700"/>
          </a:p>
        </p:txBody>
      </p:sp>
      <p:grpSp>
        <p:nvGrpSpPr>
          <p:cNvPr id="3" name="Group 57"/>
          <p:cNvGrpSpPr>
            <a:grpSpLocks/>
          </p:cNvGrpSpPr>
          <p:nvPr/>
        </p:nvGrpSpPr>
        <p:grpSpPr bwMode="auto">
          <a:xfrm>
            <a:off x="9036847" y="2800349"/>
            <a:ext cx="5715001" cy="4781551"/>
            <a:chOff x="2835" y="1865"/>
            <a:chExt cx="2400" cy="2008"/>
          </a:xfrm>
        </p:grpSpPr>
        <p:grpSp>
          <p:nvGrpSpPr>
            <p:cNvPr id="32780" name="Group 22"/>
            <p:cNvGrpSpPr>
              <a:grpSpLocks/>
            </p:cNvGrpSpPr>
            <p:nvPr/>
          </p:nvGrpSpPr>
          <p:grpSpPr bwMode="auto">
            <a:xfrm>
              <a:off x="2835" y="1865"/>
              <a:ext cx="2400" cy="2008"/>
              <a:chOff x="3168" y="2208"/>
              <a:chExt cx="2400" cy="2008"/>
            </a:xfrm>
          </p:grpSpPr>
          <p:sp>
            <p:nvSpPr>
              <p:cNvPr id="32788" name="AutoShape 23"/>
              <p:cNvSpPr>
                <a:spLocks noChangeAspect="1" noChangeArrowheads="1" noTextEdit="1"/>
              </p:cNvSpPr>
              <p:nvPr/>
            </p:nvSpPr>
            <p:spPr bwMode="auto">
              <a:xfrm>
                <a:off x="3168" y="2208"/>
                <a:ext cx="2400" cy="20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2700"/>
              </a:p>
            </p:txBody>
          </p:sp>
          <p:sp>
            <p:nvSpPr>
              <p:cNvPr id="32789" name="Line 24"/>
              <p:cNvSpPr>
                <a:spLocks noChangeShapeType="1"/>
              </p:cNvSpPr>
              <p:nvPr/>
            </p:nvSpPr>
            <p:spPr bwMode="auto">
              <a:xfrm flipH="1">
                <a:off x="3389" y="2556"/>
                <a:ext cx="568" cy="1312"/>
              </a:xfrm>
              <a:prstGeom prst="line">
                <a:avLst/>
              </a:prstGeom>
              <a:noFill/>
              <a:ln w="33338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700"/>
              </a:p>
            </p:txBody>
          </p:sp>
          <p:sp>
            <p:nvSpPr>
              <p:cNvPr id="32790" name="Line 25"/>
              <p:cNvSpPr>
                <a:spLocks noChangeShapeType="1"/>
              </p:cNvSpPr>
              <p:nvPr/>
            </p:nvSpPr>
            <p:spPr bwMode="auto">
              <a:xfrm>
                <a:off x="3389" y="3868"/>
                <a:ext cx="1937" cy="1"/>
              </a:xfrm>
              <a:prstGeom prst="line">
                <a:avLst/>
              </a:prstGeom>
              <a:noFill/>
              <a:ln w="33338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700"/>
              </a:p>
            </p:txBody>
          </p:sp>
          <p:sp>
            <p:nvSpPr>
              <p:cNvPr id="32791" name="Line 26"/>
              <p:cNvSpPr>
                <a:spLocks noChangeShapeType="1"/>
              </p:cNvSpPr>
              <p:nvPr/>
            </p:nvSpPr>
            <p:spPr bwMode="auto">
              <a:xfrm>
                <a:off x="3957" y="2556"/>
                <a:ext cx="1369" cy="1312"/>
              </a:xfrm>
              <a:prstGeom prst="line">
                <a:avLst/>
              </a:prstGeom>
              <a:noFill/>
              <a:ln w="33338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700"/>
              </a:p>
            </p:txBody>
          </p:sp>
          <p:sp>
            <p:nvSpPr>
              <p:cNvPr id="32792" name="Line 27"/>
              <p:cNvSpPr>
                <a:spLocks noChangeShapeType="1"/>
              </p:cNvSpPr>
              <p:nvPr/>
            </p:nvSpPr>
            <p:spPr bwMode="auto">
              <a:xfrm>
                <a:off x="3957" y="2556"/>
                <a:ext cx="400" cy="1312"/>
              </a:xfrm>
              <a:prstGeom prst="line">
                <a:avLst/>
              </a:prstGeom>
              <a:noFill/>
              <a:ln w="33338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700"/>
              </a:p>
            </p:txBody>
          </p:sp>
          <p:sp>
            <p:nvSpPr>
              <p:cNvPr id="32793" name="Rectangle 28"/>
              <p:cNvSpPr>
                <a:spLocks noChangeArrowheads="1"/>
              </p:cNvSpPr>
              <p:nvPr/>
            </p:nvSpPr>
            <p:spPr bwMode="auto">
              <a:xfrm>
                <a:off x="4296" y="3293"/>
                <a:ext cx="170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4050">
                    <a:solidFill>
                      <a:srgbClr val="000000"/>
                    </a:solidFill>
                  </a:rPr>
                  <a:t>G</a:t>
                </a:r>
                <a:endParaRPr lang="en-US" altLang="en-US" sz="27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4" name="Rectangle 29"/>
              <p:cNvSpPr>
                <a:spLocks noChangeArrowheads="1"/>
              </p:cNvSpPr>
              <p:nvPr/>
            </p:nvSpPr>
            <p:spPr bwMode="auto">
              <a:xfrm>
                <a:off x="3216" y="3681"/>
                <a:ext cx="145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4050">
                    <a:solidFill>
                      <a:srgbClr val="000000"/>
                    </a:solidFill>
                  </a:rPr>
                  <a:t>B</a:t>
                </a:r>
                <a:endParaRPr lang="en-US" altLang="en-US" sz="27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5" name="Rectangle 30"/>
              <p:cNvSpPr>
                <a:spLocks noChangeArrowheads="1"/>
              </p:cNvSpPr>
              <p:nvPr/>
            </p:nvSpPr>
            <p:spPr bwMode="auto">
              <a:xfrm>
                <a:off x="5347" y="3640"/>
                <a:ext cx="158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4050">
                    <a:solidFill>
                      <a:srgbClr val="000000"/>
                    </a:solidFill>
                  </a:rPr>
                  <a:t>C</a:t>
                </a:r>
                <a:endParaRPr lang="en-US" altLang="en-US" sz="27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6" name="Rectangle 31"/>
              <p:cNvSpPr>
                <a:spLocks noChangeArrowheads="1"/>
              </p:cNvSpPr>
              <p:nvPr/>
            </p:nvSpPr>
            <p:spPr bwMode="auto">
              <a:xfrm>
                <a:off x="4326" y="3868"/>
                <a:ext cx="158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4050">
                    <a:solidFill>
                      <a:srgbClr val="000000"/>
                    </a:solidFill>
                  </a:rPr>
                  <a:t>D</a:t>
                </a:r>
                <a:endParaRPr lang="en-US" altLang="en-US" sz="27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7" name="Rectangle 32"/>
              <p:cNvSpPr>
                <a:spLocks noChangeArrowheads="1"/>
              </p:cNvSpPr>
              <p:nvPr/>
            </p:nvSpPr>
            <p:spPr bwMode="auto">
              <a:xfrm>
                <a:off x="3905" y="2315"/>
                <a:ext cx="145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4050">
                    <a:solidFill>
                      <a:srgbClr val="000000"/>
                    </a:solidFill>
                  </a:rPr>
                  <a:t>A</a:t>
                </a:r>
                <a:endParaRPr lang="en-US" altLang="en-US" sz="27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8" name="Oval 33"/>
              <p:cNvSpPr>
                <a:spLocks noChangeArrowheads="1"/>
              </p:cNvSpPr>
              <p:nvPr/>
            </p:nvSpPr>
            <p:spPr bwMode="auto">
              <a:xfrm>
                <a:off x="4347" y="3841"/>
                <a:ext cx="32" cy="54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4800">
                  <a:solidFill>
                    <a:srgbClr val="000000"/>
                  </a:solidFill>
                  <a:latin typeface=".VnTime" pitchFamily="34" charset="0"/>
                </a:endParaRPr>
              </a:p>
            </p:txBody>
          </p:sp>
          <p:sp>
            <p:nvSpPr>
              <p:cNvPr id="32799" name="Oval 34"/>
              <p:cNvSpPr>
                <a:spLocks noChangeArrowheads="1"/>
              </p:cNvSpPr>
              <p:nvPr/>
            </p:nvSpPr>
            <p:spPr bwMode="auto">
              <a:xfrm>
                <a:off x="4224" y="3456"/>
                <a:ext cx="31" cy="54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42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0" name="Oval 35"/>
              <p:cNvSpPr>
                <a:spLocks noChangeArrowheads="1"/>
              </p:cNvSpPr>
              <p:nvPr/>
            </p:nvSpPr>
            <p:spPr bwMode="auto">
              <a:xfrm>
                <a:off x="4096" y="3024"/>
                <a:ext cx="32" cy="54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4800">
                  <a:solidFill>
                    <a:srgbClr val="000000"/>
                  </a:solidFill>
                  <a:latin typeface=".VnTime" pitchFamily="34" charset="0"/>
                </a:endParaRPr>
              </a:p>
            </p:txBody>
          </p:sp>
          <p:sp>
            <p:nvSpPr>
              <p:cNvPr id="32801" name="Oval 36"/>
              <p:cNvSpPr>
                <a:spLocks noChangeArrowheads="1"/>
              </p:cNvSpPr>
              <p:nvPr/>
            </p:nvSpPr>
            <p:spPr bwMode="auto">
              <a:xfrm>
                <a:off x="3947" y="2529"/>
                <a:ext cx="42" cy="4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4800">
                  <a:solidFill>
                    <a:srgbClr val="000000"/>
                  </a:solidFill>
                  <a:latin typeface=".VnTime" pitchFamily="34" charset="0"/>
                </a:endParaRPr>
              </a:p>
            </p:txBody>
          </p:sp>
          <p:sp>
            <p:nvSpPr>
              <p:cNvPr id="32802" name="Oval 37"/>
              <p:cNvSpPr>
                <a:spLocks noChangeArrowheads="1"/>
              </p:cNvSpPr>
              <p:nvPr/>
            </p:nvSpPr>
            <p:spPr bwMode="auto">
              <a:xfrm>
                <a:off x="3379" y="3841"/>
                <a:ext cx="31" cy="54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4800">
                  <a:solidFill>
                    <a:srgbClr val="000000"/>
                  </a:solidFill>
                  <a:latin typeface=".VnTime" pitchFamily="34" charset="0"/>
                </a:endParaRPr>
              </a:p>
            </p:txBody>
          </p:sp>
          <p:sp>
            <p:nvSpPr>
              <p:cNvPr id="32803" name="Oval 38"/>
              <p:cNvSpPr>
                <a:spLocks noChangeArrowheads="1"/>
              </p:cNvSpPr>
              <p:nvPr/>
            </p:nvSpPr>
            <p:spPr bwMode="auto">
              <a:xfrm>
                <a:off x="5315" y="3841"/>
                <a:ext cx="32" cy="54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4800">
                  <a:solidFill>
                    <a:srgbClr val="000000"/>
                  </a:solidFill>
                  <a:latin typeface=".VnTime" pitchFamily="34" charset="0"/>
                </a:endParaRPr>
              </a:p>
            </p:txBody>
          </p:sp>
        </p:grpSp>
        <p:sp>
          <p:nvSpPr>
            <p:cNvPr id="32781" name="Line 40"/>
            <p:cNvSpPr>
              <a:spLocks noChangeShapeType="1"/>
            </p:cNvSpPr>
            <p:nvPr/>
          </p:nvSpPr>
          <p:spPr bwMode="auto">
            <a:xfrm>
              <a:off x="3765" y="2840"/>
              <a:ext cx="115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2782" name="Line 40"/>
            <p:cNvSpPr>
              <a:spLocks noChangeShapeType="1"/>
            </p:cNvSpPr>
            <p:nvPr/>
          </p:nvSpPr>
          <p:spPr bwMode="auto">
            <a:xfrm>
              <a:off x="3674" y="2478"/>
              <a:ext cx="115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2783" name="Line 40"/>
            <p:cNvSpPr>
              <a:spLocks noChangeShapeType="1"/>
            </p:cNvSpPr>
            <p:nvPr/>
          </p:nvSpPr>
          <p:spPr bwMode="auto">
            <a:xfrm>
              <a:off x="3923" y="3294"/>
              <a:ext cx="115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2784" name="Line 53"/>
            <p:cNvSpPr>
              <a:spLocks noChangeShapeType="1"/>
            </p:cNvSpPr>
            <p:nvPr/>
          </p:nvSpPr>
          <p:spPr bwMode="auto">
            <a:xfrm flipH="1">
              <a:off x="3583" y="3475"/>
              <a:ext cx="23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2785" name="Line 54"/>
            <p:cNvSpPr>
              <a:spLocks noChangeShapeType="1"/>
            </p:cNvSpPr>
            <p:nvPr/>
          </p:nvSpPr>
          <p:spPr bwMode="auto">
            <a:xfrm>
              <a:off x="3560" y="3475"/>
              <a:ext cx="91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2786" name="Line 55"/>
            <p:cNvSpPr>
              <a:spLocks noChangeShapeType="1"/>
            </p:cNvSpPr>
            <p:nvPr/>
          </p:nvSpPr>
          <p:spPr bwMode="auto">
            <a:xfrm flipH="1">
              <a:off x="4490" y="3475"/>
              <a:ext cx="46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  <p:sp>
          <p:nvSpPr>
            <p:cNvPr id="32787" name="Line 56"/>
            <p:cNvSpPr>
              <a:spLocks noChangeShapeType="1"/>
            </p:cNvSpPr>
            <p:nvPr/>
          </p:nvSpPr>
          <p:spPr bwMode="auto">
            <a:xfrm>
              <a:off x="4468" y="3475"/>
              <a:ext cx="68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2688229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5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5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5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5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5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5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3352800" y="4305300"/>
            <a:ext cx="4648200" cy="3581400"/>
          </a:xfrm>
          <a:prstGeom prst="triangle">
            <a:avLst>
              <a:gd name="adj" fmla="val 3116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4" name="Straight Connector 3"/>
          <p:cNvCxnSpPr>
            <a:cxnSpLocks/>
            <a:stCxn id="3" idx="0"/>
          </p:cNvCxnSpPr>
          <p:nvPr/>
        </p:nvCxnSpPr>
        <p:spPr>
          <a:xfrm>
            <a:off x="4801412" y="4305300"/>
            <a:ext cx="456388" cy="3581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Arc 6"/>
          <p:cNvSpPr/>
          <p:nvPr/>
        </p:nvSpPr>
        <p:spPr>
          <a:xfrm rot="6161846">
            <a:off x="4597965" y="4615791"/>
            <a:ext cx="786270" cy="369615"/>
          </a:xfrm>
          <a:prstGeom prst="arc">
            <a:avLst>
              <a:gd name="adj1" fmla="val 14202005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c 7"/>
          <p:cNvSpPr/>
          <p:nvPr/>
        </p:nvSpPr>
        <p:spPr>
          <a:xfrm rot="10367927">
            <a:off x="4343100" y="4288656"/>
            <a:ext cx="785558" cy="1020990"/>
          </a:xfrm>
          <a:prstGeom prst="arc">
            <a:avLst>
              <a:gd name="adj1" fmla="val 15459177"/>
              <a:gd name="adj2" fmla="val 18796042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495800" y="3720525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43200" y="7454325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53400" y="74295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24400" y="7835325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90600" y="647700"/>
            <a:ext cx="16459200" cy="1828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sz="4000" b="1" kern="0" dirty="0" err="1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40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40 </a:t>
            </a:r>
            <a:r>
              <a:rPr lang="vi-VN" sz="40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SỰ ĐỒNG QUY CỦA BA ĐƯỜNG TRUNG TUYẾN, </a:t>
            </a:r>
            <a:endParaRPr lang="en-US" sz="4000" b="1" kern="0" dirty="0">
              <a:solidFill>
                <a:schemeClr val="accent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50000"/>
              </a:lnSpc>
              <a:defRPr/>
            </a:pPr>
            <a:r>
              <a:rPr lang="vi-VN" sz="40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 ĐƯỜNG PHÂN GIÁC TRONG MỘT TAM GIÁC</a:t>
            </a:r>
            <a:r>
              <a:rPr lang="en-US" sz="40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4000" b="1" kern="0" dirty="0" err="1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40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2)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76200" y="2857500"/>
            <a:ext cx="12115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sz="36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3600" b="1" kern="0" dirty="0" err="1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36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0" dirty="0" err="1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36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0" dirty="0" err="1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lang="en-US" sz="36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0" dirty="0" err="1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</a:t>
            </a:r>
            <a:r>
              <a:rPr lang="en-US" sz="36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0" dirty="0" err="1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36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0" dirty="0" err="1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36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0" dirty="0" err="1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giác</a:t>
            </a:r>
            <a:r>
              <a:rPr lang="en-US" sz="36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0" dirty="0" err="1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6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tam </a:t>
            </a:r>
            <a:r>
              <a:rPr lang="en-US" sz="3600" b="1" kern="0" dirty="0" err="1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giác</a:t>
            </a:r>
            <a:r>
              <a:rPr lang="en-US" sz="36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06612" y="4152900"/>
            <a:ext cx="9143188" cy="1754326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BC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</a:t>
            </a:r>
          </a:p>
        </p:txBody>
      </p:sp>
    </p:spTree>
    <p:extLst>
      <p:ext uri="{BB962C8B-B14F-4D97-AF65-F5344CB8AC3E}">
        <p14:creationId xmlns:p14="http://schemas.microsoft.com/office/powerpoint/2010/main" val="1915361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19" grpId="0"/>
      <p:bldP spid="20" grpId="0"/>
      <p:bldP spid="21" grpId="0"/>
      <p:bldP spid="22" grpId="0"/>
      <p:bldP spid="24" grpId="0"/>
      <p:bldP spid="25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88979" y="481849"/>
            <a:ext cx="92223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Mỗi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mấy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đường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phân</a:t>
            </a:r>
            <a:r>
              <a:rPr kumimoji="0" lang="en-US" sz="4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40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9656" y="597266"/>
            <a:ext cx="1143000" cy="7848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2188979" y="2540674"/>
            <a:ext cx="14553156" cy="2748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vi-VN" sz="4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 tam giác có 3 đường phân giác.</a:t>
            </a:r>
          </a:p>
          <a:p>
            <a:pPr lvl="0" algn="just">
              <a:lnSpc>
                <a:spcPct val="150000"/>
              </a:lnSpc>
            </a:pPr>
            <a:r>
              <a:rPr lang="vi-VN" sz="4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(Vì từ mỗi đỉnh của tam giác, ta kẻ được 1 đường phân giác của tam giác nên mỗi tam giác có 3 đường phân giác).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8400" y="1638300"/>
            <a:ext cx="220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Trả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lời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2362200" y="5733371"/>
            <a:ext cx="4648200" cy="3794092"/>
            <a:chOff x="3581400" y="5829300"/>
            <a:chExt cx="4648200" cy="3794092"/>
          </a:xfrm>
        </p:grpSpPr>
        <p:sp>
          <p:nvSpPr>
            <p:cNvPr id="4" name="Isosceles Triangle 3"/>
            <p:cNvSpPr/>
            <p:nvPr/>
          </p:nvSpPr>
          <p:spPr>
            <a:xfrm>
              <a:off x="3581400" y="5829300"/>
              <a:ext cx="4648200" cy="3581400"/>
            </a:xfrm>
            <a:prstGeom prst="triangle">
              <a:avLst>
                <a:gd name="adj" fmla="val 30328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5007148" y="5829300"/>
              <a:ext cx="190494" cy="359744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3581400" y="7234989"/>
              <a:ext cx="2691063" cy="2191753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4" idx="4"/>
            </p:cNvCxnSpPr>
            <p:nvPr/>
          </p:nvCxnSpPr>
          <p:spPr>
            <a:xfrm flipH="1" flipV="1">
              <a:off x="4191000" y="7810500"/>
              <a:ext cx="4038600" cy="16002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Arc 27"/>
            <p:cNvSpPr/>
            <p:nvPr/>
          </p:nvSpPr>
          <p:spPr>
            <a:xfrm rot="6161846">
              <a:off x="4800600" y="6031807"/>
              <a:ext cx="609600" cy="330893"/>
            </a:xfrm>
            <a:prstGeom prst="arc">
              <a:avLst>
                <a:gd name="adj1" fmla="val 14202005"/>
                <a:gd name="adj2" fmla="val 0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Arc 29"/>
            <p:cNvSpPr/>
            <p:nvPr/>
          </p:nvSpPr>
          <p:spPr>
            <a:xfrm rot="10367927">
              <a:off x="4686384" y="5927727"/>
              <a:ext cx="500906" cy="527651"/>
            </a:xfrm>
            <a:prstGeom prst="arc">
              <a:avLst>
                <a:gd name="adj1" fmla="val 15459177"/>
                <a:gd name="adj2" fmla="val 18796042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rc 30"/>
            <p:cNvSpPr/>
            <p:nvPr/>
          </p:nvSpPr>
          <p:spPr>
            <a:xfrm>
              <a:off x="3581400" y="8845144"/>
              <a:ext cx="457200" cy="357437"/>
            </a:xfrm>
            <a:prstGeom prst="arc">
              <a:avLst>
                <a:gd name="adj1" fmla="val 16200000"/>
                <a:gd name="adj2" fmla="val 242988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 flipH="1">
              <a:off x="3886105" y="8808723"/>
              <a:ext cx="92444" cy="150717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Arc 34"/>
            <p:cNvSpPr/>
            <p:nvPr/>
          </p:nvSpPr>
          <p:spPr>
            <a:xfrm>
              <a:off x="3686736" y="9160174"/>
              <a:ext cx="457200" cy="357437"/>
            </a:xfrm>
            <a:prstGeom prst="arc">
              <a:avLst>
                <a:gd name="adj1" fmla="val 16200000"/>
                <a:gd name="adj2" fmla="val 1132781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/>
            <p:nvPr/>
          </p:nvCxnSpPr>
          <p:spPr>
            <a:xfrm flipH="1">
              <a:off x="4052681" y="9162604"/>
              <a:ext cx="92444" cy="150717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Arc 36"/>
            <p:cNvSpPr/>
            <p:nvPr/>
          </p:nvSpPr>
          <p:spPr>
            <a:xfrm rot="17133830">
              <a:off x="7713068" y="8976514"/>
              <a:ext cx="381000" cy="526619"/>
            </a:xfrm>
            <a:prstGeom prst="arc">
              <a:avLst>
                <a:gd name="adj1" fmla="val 16200000"/>
                <a:gd name="adj2" fmla="val 20271855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Arc 37"/>
            <p:cNvSpPr/>
            <p:nvPr/>
          </p:nvSpPr>
          <p:spPr>
            <a:xfrm rot="17133830">
              <a:off x="7591022" y="9169582"/>
              <a:ext cx="381000" cy="526619"/>
            </a:xfrm>
            <a:prstGeom prst="arc">
              <a:avLst>
                <a:gd name="adj1" fmla="val 15576418"/>
                <a:gd name="adj2" fmla="val 20271855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7696200" y="8969588"/>
              <a:ext cx="85322" cy="13631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7655440" y="9029700"/>
              <a:ext cx="85322" cy="13631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522536" y="9210452"/>
              <a:ext cx="85322" cy="13631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7495952" y="9277796"/>
              <a:ext cx="85322" cy="13631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Explosion 2 6"/>
          <p:cNvSpPr/>
          <p:nvPr/>
        </p:nvSpPr>
        <p:spPr>
          <a:xfrm>
            <a:off x="7705289" y="5690690"/>
            <a:ext cx="10430311" cy="372001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162800" y="5219700"/>
            <a:ext cx="10744200" cy="4601260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 lí </a:t>
            </a:r>
            <a:r>
              <a:rPr kumimoji="0" lang="en-US" sz="4000" b="1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vi-VN" sz="4000" b="1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n-US" sz="4000" b="1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 đường phân giác của một tam giác đồng quy tại một điểm. Điểm này cách đều ba cạnh của tam giác đó.</a:t>
            </a:r>
            <a:r>
              <a:rPr lang="en-US" altLang="en-US" sz="4000" dirty="0">
                <a:solidFill>
                  <a:srgbClr val="000000"/>
                </a:solidFill>
                <a:latin typeface="Open Sans"/>
              </a:rPr>
              <a:t> </a:t>
            </a:r>
            <a:br>
              <a:rPr lang="en-US" altLang="en-US" sz="4800" dirty="0">
                <a:latin typeface="Arial" panose="020B0604020202020204" pitchFamily="34" charset="0"/>
              </a:rPr>
            </a:br>
            <a:endParaRPr lang="en-US" altLang="en-US" sz="4800" dirty="0">
              <a:latin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vi-VN" sz="40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213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9" grpId="0"/>
      <p:bldP spid="7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162300"/>
            <a:ext cx="7162800" cy="4419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283864" y="2761867"/>
            <a:ext cx="998598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Trong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ABC,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các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đường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phân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AD, BE, CF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quy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tại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</a:t>
            </a:r>
            <a:r>
              <a:rPr lang="en-US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IH = IK =  IL.</a:t>
            </a:r>
            <a:endParaRPr lang="en-US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97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split orient="vert"/>
      </p:transition>
    </mc:Choice>
    <mc:Fallback xmlns="">
      <p:transition spd="med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B4A587A-828F-6707-58D5-309761B6A09C}"/>
              </a:ext>
            </a:extLst>
          </p:cNvPr>
          <p:cNvSpPr/>
          <p:nvPr/>
        </p:nvSpPr>
        <p:spPr>
          <a:xfrm>
            <a:off x="1066800" y="800100"/>
            <a:ext cx="16498052" cy="1654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Ví dụ 2: </a:t>
            </a:r>
            <a:r>
              <a:rPr lang="vi-VN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 minh rằng trong tam giác ABC cân tại A, giao điểm của ba đường phân giác nằm trên đường trung tuyến xuất phát từ đỉnh A ( H.9.35)</a:t>
            </a: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1408353-B819-A3D5-806E-EAB83115DE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1800" y="2933700"/>
            <a:ext cx="5048955" cy="5344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412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6096000" y="-38100"/>
            <a:ext cx="5988909" cy="823752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nl-NL" sz="3600" b="1" dirty="0">
                <a:ln w="0"/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LUYỆN TẬP 2</a:t>
            </a:r>
            <a:endParaRPr lang="en-US" sz="3600" b="1" dirty="0">
              <a:ln w="0"/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0600" y="1451908"/>
            <a:ext cx="16498052" cy="1654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 tam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giác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ABC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giác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AM, BN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cắt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I.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CI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giác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 </a:t>
            </a:r>
            <a:r>
              <a:rPr lang="en-US" sz="3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?</a:t>
            </a: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Oval Callout 16"/>
          <p:cNvSpPr/>
          <p:nvPr/>
        </p:nvSpPr>
        <p:spPr>
          <a:xfrm>
            <a:off x="8363326" y="3467100"/>
            <a:ext cx="1752600" cy="813574"/>
          </a:xfrm>
          <a:prstGeom prst="wedgeEllipseCallou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>
                <a:solidFill>
                  <a:prstClr val="black"/>
                </a:solidFill>
              </a:rPr>
              <a:t>Giải</a:t>
            </a:r>
            <a:endParaRPr lang="en-US" sz="4000" b="1" dirty="0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51" y="5216952"/>
            <a:ext cx="5203141" cy="471713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6324600" y="4457700"/>
                <a:ext cx="10820400" cy="56323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0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Xét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tam </a:t>
                </a:r>
                <a:r>
                  <a:rPr lang="en-US" sz="40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giác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ABC </a:t>
                </a:r>
                <a:r>
                  <a:rPr lang="en-US" sz="40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có</a:t>
                </a:r>
                <a:r>
                  <a:rPr lang="en-US" sz="4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  <a:endParaRPr lang="en-US" sz="4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4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AM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là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phân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giác</a:t>
                </a:r>
                <a:endParaRPr lang="en-US" sz="4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4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BN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là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phân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giác</a:t>
                </a:r>
                <a:endParaRPr lang="en-US" sz="4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4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AM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cắt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BN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tại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endParaRPr lang="en-US" sz="4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4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⇒</m:t>
                    </m:r>
                  </m:oMath>
                </a14:m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CI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cũng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giác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tam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giác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(t/c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đồng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quy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3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giác</a:t>
                </a:r>
                <a:r>
                  <a:rPr lang="en-US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  <a:endParaRPr lang="en-US" sz="40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4457700"/>
                <a:ext cx="10820400" cy="5632311"/>
              </a:xfrm>
              <a:prstGeom prst="rect">
                <a:avLst/>
              </a:prstGeom>
              <a:blipFill>
                <a:blip r:embed="rId3"/>
                <a:stretch>
                  <a:fillRect l="-2028" b="-18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4474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pull/>
      </p:transition>
    </mc:Choice>
    <mc:Fallback xmlns="">
      <p:transition spd="med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419100"/>
            <a:ext cx="16002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en-US" altLang="en-US" sz="2400" dirty="0">
                <a:latin typeface="Arial" panose="020B0604020202020204" pitchFamily="34" charset="0"/>
              </a:rPr>
            </a:br>
            <a:endParaRPr lang="en-US" altLang="en-US" sz="2400" dirty="0">
              <a:latin typeface="Arial" panose="020B0604020202020204" pitchFamily="34" charset="0"/>
            </a:endParaRPr>
          </a:p>
        </p:txBody>
      </p:sp>
      <p:pic>
        <p:nvPicPr>
          <p:cNvPr id="2" name="Picture 3" descr="Chứng minh rằng trong tam giác đều, điểm cách đều ba cạnh của tam giác là trọng tâm của tam giác đó">
            <a:extLst>
              <a:ext uri="{FF2B5EF4-FFF2-40B4-BE49-F238E27FC236}">
                <a16:creationId xmlns:a16="http://schemas.microsoft.com/office/drawing/2014/main" id="{4D1E824E-C9EC-FA93-FD5F-13F75175BE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2943506"/>
            <a:ext cx="3836016" cy="389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588995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568</Words>
  <Application>Microsoft Office PowerPoint</Application>
  <PresentationFormat>Custom</PresentationFormat>
  <Paragraphs>74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Open Sans</vt:lpstr>
      <vt:lpstr>Calibri</vt:lpstr>
      <vt:lpstr>Gill Sans MT</vt:lpstr>
      <vt:lpstr>.VnTime</vt:lpstr>
      <vt:lpstr>Cambria Math</vt:lpstr>
      <vt:lpstr>Times New Roman</vt:lpstr>
      <vt:lpstr>Arial</vt:lpstr>
      <vt:lpstr>Gallery</vt:lpstr>
      <vt:lpstr>Equation</vt:lpstr>
      <vt:lpstr>PowerPoint Presentation</vt:lpstr>
      <vt:lpstr>PowerPoint Presentation</vt:lpstr>
      <vt:lpstr>Cách xác định trọng tâm G của tam giác ABC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/>
  <cp:keywords>thuvienhoclieu.com</cp:keywords>
  <dc:description>thuvienhoclieu.com</dc:description>
  <cp:lastModifiedBy/>
  <cp:revision>1</cp:revision>
  <dcterms:created xsi:type="dcterms:W3CDTF">2023-02-07T03:41:12Z</dcterms:created>
  <dcterms:modified xsi:type="dcterms:W3CDTF">2025-03-12T13:35:32Z</dcterms:modified>
  <dc:identifier/>
</cp:coreProperties>
</file>