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797" r:id="rId3"/>
    <p:sldId id="382" r:id="rId4"/>
    <p:sldId id="383" r:id="rId5"/>
    <p:sldId id="386" r:id="rId6"/>
    <p:sldId id="411" r:id="rId7"/>
    <p:sldId id="394" r:id="rId8"/>
    <p:sldId id="400" r:id="rId9"/>
    <p:sldId id="799" r:id="rId10"/>
    <p:sldId id="750" r:id="rId11"/>
    <p:sldId id="622" r:id="rId12"/>
    <p:sldId id="751" r:id="rId13"/>
    <p:sldId id="599" r:id="rId14"/>
    <p:sldId id="776" r:id="rId15"/>
    <p:sldId id="777" r:id="rId16"/>
    <p:sldId id="456" r:id="rId17"/>
    <p:sldId id="779" r:id="rId18"/>
    <p:sldId id="725" r:id="rId19"/>
    <p:sldId id="780" r:id="rId20"/>
    <p:sldId id="781" r:id="rId21"/>
    <p:sldId id="668" r:id="rId22"/>
    <p:sldId id="782" r:id="rId23"/>
    <p:sldId id="783" r:id="rId24"/>
    <p:sldId id="298" r:id="rId25"/>
    <p:sldId id="742" r:id="rId26"/>
    <p:sldId id="314" r:id="rId27"/>
    <p:sldId id="330" r:id="rId28"/>
    <p:sldId id="7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C"/>
    <a:srgbClr val="D0F5BE"/>
    <a:srgbClr val="98EECC"/>
    <a:srgbClr val="FFCCCC"/>
    <a:srgbClr val="FFEECC"/>
    <a:srgbClr val="9ED2BE"/>
    <a:srgbClr val="C8E4B2"/>
    <a:srgbClr val="CAEDFF"/>
    <a:srgbClr val="FFC7EA"/>
    <a:srgbClr val="FBF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96" y="5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6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31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2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5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0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5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A83A8-8CC9-4A9D-85F2-D1AD5AA2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53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8FEA9-052C-4B40-2B56-BB923D01F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5" t="782" b="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7BD48-66BA-0288-902B-DDCD806C0031}"/>
              </a:ext>
            </a:extLst>
          </p:cNvPr>
          <p:cNvSpPr txBox="1"/>
          <p:nvPr/>
        </p:nvSpPr>
        <p:spPr>
          <a:xfrm>
            <a:off x="1253612" y="934064"/>
            <a:ext cx="96847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Fira Sans ExtraBold" panose="020B0903050000020004" pitchFamily="34" charset="0"/>
              </a:rPr>
              <a:t>Welcome to our class!</a:t>
            </a:r>
          </a:p>
        </p:txBody>
      </p:sp>
      <p:sp>
        <p:nvSpPr>
          <p:cNvPr id="3" name="c">
            <a:extLst>
              <a:ext uri="{FF2B5EF4-FFF2-40B4-BE49-F238E27FC236}">
                <a16:creationId xmlns:a16="http://schemas.microsoft.com/office/drawing/2014/main" id="{CEC1D021-6352-777D-7A78-6F051B779D8C}"/>
              </a:ext>
            </a:extLst>
          </p:cNvPr>
          <p:cNvSpPr/>
          <p:nvPr/>
        </p:nvSpPr>
        <p:spPr>
          <a:xfrm>
            <a:off x="925286" y="4659087"/>
            <a:ext cx="8513681" cy="108076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Presented by: Lương 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Thuy Hường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BF56C79E-50B4-6A66-7013-E2AACC77C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73626" y="1223297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A relative clause tells us more about people and things. It usually starts with a relative pronoun.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Defining relative clauses give us essential information. Without this information, people are not clear which person(s) or thing(s) we are talking about.</a:t>
            </a:r>
          </a:p>
          <a:p>
            <a:pPr algn="just"/>
            <a:r>
              <a:rPr lang="en-US" sz="3500" b="1" dirty="0">
                <a:latin typeface="Dotum" panose="020B0600000101010101" pitchFamily="34" charset="-127"/>
                <a:ea typeface="Dotum" panose="020B0600000101010101" pitchFamily="34" charset="-127"/>
              </a:rPr>
              <a:t>Example: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– The teacher </a:t>
            </a:r>
            <a:r>
              <a:rPr lang="en-US" sz="3500" dirty="0">
                <a:highlight>
                  <a:srgbClr val="FFFF00"/>
                </a:highlight>
                <a:latin typeface="Dotum" panose="020B0600000101010101" pitchFamily="34" charset="-127"/>
                <a:ea typeface="Dotum" panose="020B0600000101010101" pitchFamily="34" charset="-127"/>
              </a:rPr>
              <a:t>who taught me my first words in English </a:t>
            </a:r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is </a:t>
            </a:r>
            <a:r>
              <a:rPr lang="en-US" sz="3500" dirty="0" err="1">
                <a:latin typeface="Dotum" panose="020B0600000101010101" pitchFamily="34" charset="-127"/>
                <a:ea typeface="Dotum" panose="020B0600000101010101" pitchFamily="34" charset="-127"/>
              </a:rPr>
              <a:t>Mr</a:t>
            </a:r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 Vinh.</a:t>
            </a:r>
          </a:p>
          <a:p>
            <a:pPr algn="just"/>
            <a:r>
              <a:rPr lang="en-US" sz="3500" dirty="0">
                <a:latin typeface="Dotum" panose="020B0600000101010101" pitchFamily="34" charset="-127"/>
                <a:ea typeface="Dotum" panose="020B0600000101010101" pitchFamily="34" charset="-127"/>
              </a:rPr>
              <a:t>– He gave me the dictionary </a:t>
            </a:r>
            <a:r>
              <a:rPr lang="en-US" sz="3500" dirty="0">
                <a:highlight>
                  <a:srgbClr val="FFFF00"/>
                </a:highlight>
                <a:latin typeface="Dotum" panose="020B0600000101010101" pitchFamily="34" charset="-127"/>
                <a:ea typeface="Dotum" panose="020B0600000101010101" pitchFamily="34" charset="-127"/>
              </a:rPr>
              <a:t>which you suggested.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221" y="295562"/>
            <a:ext cx="3148330" cy="927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12AE59EB-20AE-2804-2A37-5EA16B40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800" y="1675765"/>
            <a:ext cx="11639550" cy="5029835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dirty="0"/>
              <a:t>The relative pronoun who or which can be the subject or the object of the relative clause. We must </a:t>
            </a:r>
            <a:r>
              <a:rPr lang="en-US" sz="3200" dirty="0">
                <a:highlight>
                  <a:srgbClr val="FFFF00"/>
                </a:highlight>
              </a:rPr>
              <a:t>use it when it is the subject</a:t>
            </a:r>
            <a:r>
              <a:rPr lang="en-US" sz="3200" dirty="0"/>
              <a:t> of the relative clause. We</a:t>
            </a:r>
            <a:r>
              <a:rPr lang="en-US" sz="3200" dirty="0">
                <a:highlight>
                  <a:srgbClr val="FFFF00"/>
                </a:highlight>
              </a:rPr>
              <a:t> can omit it if it is the object.</a:t>
            </a:r>
            <a:endParaRPr lang="en-US" sz="3200" dirty="0"/>
          </a:p>
          <a:p>
            <a:pPr algn="just"/>
            <a:r>
              <a:rPr lang="en-US" sz="3200" b="1" dirty="0"/>
              <a:t>Example: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who is talking to the girl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                  →must use who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– The man who you met this morning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                                                       →can omit who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30" y="708660"/>
            <a:ext cx="3148330" cy="9277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89810" y="4262755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42210" y="5414010"/>
            <a:ext cx="652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2353310" y="4262755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+mn-ea"/>
              </a:rPr>
              <a:t>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42210" y="5414010"/>
            <a:ext cx="8293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sym typeface="+mn-ea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17879947-EE5C-BDDB-E409-D0D572957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06805" y="301942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	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01942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that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38630"/>
            <a:ext cx="11500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1.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English is the language ______ is known as a global language.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304292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500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Dotum" panose="020B0600000101010101" pitchFamily="34" charset="-127"/>
                <a:ea typeface="Dotum" panose="020B0600000101010101" pitchFamily="34" charset="-127"/>
              </a:rPr>
              <a:t>2.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People ______ speak English well can find jobs in international companies more easily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why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615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D0513-6D08-2751-2E9F-61A79D90940A}"/>
              </a:ext>
            </a:extLst>
          </p:cNvPr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4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EE653E2-F088-883F-34DF-CC892E7D4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06804" y="3209449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	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209449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where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751330"/>
            <a:ext cx="1125918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3.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People from countries ______ do not share a common language use English to work together effectively.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3225324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370840" y="4272280"/>
            <a:ext cx="112591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Dotum" panose="020B0600000101010101" pitchFamily="34" charset="-127"/>
                <a:ea typeface="Dotum" panose="020B0600000101010101" pitchFamily="34" charset="-127"/>
              </a:rPr>
              <a:t>4. 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The woman ______ son won the English speaking contest felt very proud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53656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 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                 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whose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53656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when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612330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D2F7F-49DD-8354-73E6-33CE4040F5EB}"/>
              </a:ext>
            </a:extLst>
          </p:cNvPr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bldLvl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5E48FDC4-73F5-8D6D-E3A6-7FA3E690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761" y="492314"/>
            <a:ext cx="11101144" cy="13234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1. Choose the correct answer A, B, C, or D to complete each question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3476625"/>
            <a:ext cx="3918585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who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C.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what 	</a:t>
            </a:r>
            <a:r>
              <a:rPr lang="en-US" sz="3600">
                <a:latin typeface="Dotum" panose="020B0600000101010101" pitchFamily="34" charset="-127"/>
                <a:ea typeface="Dotum" panose="020B0600000101010101" pitchFamily="34" charset="-127"/>
              </a:rPr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3476625"/>
            <a:ext cx="3928110" cy="1198880"/>
          </a:xfrm>
          <a:prstGeom prst="rect">
            <a:avLst/>
          </a:prstGeom>
          <a:noFill/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which                        </a:t>
            </a:r>
          </a:p>
          <a:p>
            <a:r>
              <a:rPr lang="en-US" sz="3600" b="1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D. </a:t>
            </a:r>
            <a:r>
              <a:rPr lang="en-US" sz="360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whose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2061845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5.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I met a man ______ first language is Arabic at the conference.</a:t>
            </a:r>
          </a:p>
        </p:txBody>
      </p:sp>
      <p:sp>
        <p:nvSpPr>
          <p:cNvPr id="10" name="Oval 9"/>
          <p:cNvSpPr/>
          <p:nvPr/>
        </p:nvSpPr>
        <p:spPr>
          <a:xfrm>
            <a:off x="6953250" y="40525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3FAC32E9-F47A-0DDA-4FF3-257D05B3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96240" y="1965008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1. </a:t>
            </a:r>
            <a:r>
              <a:rPr lang="en-US" sz="3600" dirty="0"/>
              <a:t>The new vocabulary items which we learnt yesterday are difficult to remember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4180" y="3712405"/>
            <a:ext cx="1155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2. </a:t>
            </a:r>
            <a:r>
              <a:rPr lang="en-US" sz="3600" dirty="0"/>
              <a:t>I don’t like the grammar exercises which are in this book.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56565" y="5371465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 </a:t>
            </a:r>
            <a:r>
              <a:rPr lang="en-US" sz="3600"/>
              <a:t>The man who translated this novel into Vietnamese must be proficient in English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99505" y="2568893"/>
            <a:ext cx="497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460" y="4289681"/>
            <a:ext cx="4183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7325" y="5966460"/>
            <a:ext cx="80695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7738110" y="2503488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-&gt; omit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058285" y="4226181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058150" y="5965825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8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B26D6-5C6C-9F37-3510-A93A7614F1D4}"/>
              </a:ext>
            </a:extLst>
          </p:cNvPr>
          <p:cNvSpPr txBox="1"/>
          <p:nvPr/>
        </p:nvSpPr>
        <p:spPr>
          <a:xfrm>
            <a:off x="396240" y="333058"/>
            <a:ext cx="11283151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Underline the relative clause in each sentence. Decide if the relative pronoun is the subject (S) object (o) of the relative clause and if we can or cannot omit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5" grpId="0" animBg="1"/>
      <p:bldP spid="5" grpId="1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ph paper&#10;&#10;Description automatically generated">
            <a:extLst>
              <a:ext uri="{FF2B5EF4-FFF2-40B4-BE49-F238E27FC236}">
                <a16:creationId xmlns:a16="http://schemas.microsoft.com/office/drawing/2014/main" id="{CDEFD142-CA21-4792-F362-972F7F1BC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295" y="400368"/>
            <a:ext cx="11761409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2. Underline the relative clause in each sentence. Decide if the relative pronoun is the subject (S) object (o) of the relative clause and if we can or cannot omit it.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34010" y="2441734"/>
            <a:ext cx="1155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4.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The students who love languages can join our Reading Club.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96240" y="4540885"/>
            <a:ext cx="1155065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5. </a:t>
            </a:r>
            <a:r>
              <a:rPr lang="en-US" sz="3600" dirty="0">
                <a:latin typeface="Dotum" panose="020B0600000101010101" pitchFamily="34" charset="-127"/>
                <a:ea typeface="Dotum" panose="020B0600000101010101" pitchFamily="34" charset="-127"/>
              </a:rPr>
              <a:t>The teacher who we admire can speak three languages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53255" y="3049111"/>
            <a:ext cx="3940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385627" y="5101651"/>
            <a:ext cx="3303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6019165" y="3049111"/>
            <a:ext cx="8089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67287" y="5139751"/>
            <a:ext cx="210375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O -&gt; omit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73720" y="6611779"/>
            <a:ext cx="1173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chemeClr val="accent6">
                    <a:lumMod val="65000"/>
                  </a:schemeClr>
                </a:solidFill>
              </a:rPr>
              <a:t>Zalo 0793833272</a:t>
            </a:r>
            <a:endParaRPr lang="en-US" sz="1000" dirty="0">
              <a:solidFill>
                <a:schemeClr val="accent6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19" grpId="0"/>
      <p:bldP spid="19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ED17D692-4C7F-3C75-CF28-9CA05704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9264" y="402548"/>
            <a:ext cx="1169258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3200" y="2695575"/>
            <a:ext cx="110661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/>
              <a:t>1.</a:t>
            </a:r>
            <a:r>
              <a:rPr lang="en-US" sz="4000"/>
              <a:t> My sister doesn’t like films have unhappy endings.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5997575" y="340233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have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03200" y="1672549"/>
            <a:ext cx="19983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9210" y="3315335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/>
      <p:bldP spid="3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2DA9268D-7614-E8D1-6C6B-08217991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770" y="377567"/>
            <a:ext cx="116884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2.</a:t>
            </a:r>
            <a:r>
              <a:rPr lang="en-US" sz="4000" dirty="0"/>
              <a:t> What is the name of the man who is the director of the language </a:t>
            </a:r>
            <a:r>
              <a:rPr lang="en-US" sz="4000" dirty="0" err="1"/>
              <a:t>centre</a:t>
            </a:r>
            <a:r>
              <a:rPr lang="en-US" sz="4000" dirty="0"/>
              <a:t>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One of the four official languages people use in Singapore is English.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81270" y="23399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81270" y="4410075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7386E5D0-FA1F-642C-410C-D13DD9D7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123" y="462362"/>
            <a:ext cx="116884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Are these sentences right or wrong? Correct them if necessary.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8770" y="19246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4.</a:t>
            </a:r>
            <a:r>
              <a:rPr lang="en-US" sz="4000" dirty="0"/>
              <a:t> I like the English lesson which </a:t>
            </a:r>
            <a:r>
              <a:rPr lang="en-US" sz="4000" dirty="0" err="1"/>
              <a:t>Ms</a:t>
            </a:r>
            <a:r>
              <a:rPr lang="en-US" sz="4000" dirty="0"/>
              <a:t> Oanh taught yesterday.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18770" y="386778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Students who grades are high can compete in this contest.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227070" y="2506980"/>
            <a:ext cx="932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ED2BE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2782570" y="4479290"/>
            <a:ext cx="241046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11805" y="4549140"/>
            <a:ext cx="1052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">
            <a:extLst>
              <a:ext uri="{FF2B5EF4-FFF2-40B4-BE49-F238E27FC236}">
                <a16:creationId xmlns:a16="http://schemas.microsoft.com/office/drawing/2014/main" id="{651CC930-01FC-63BF-98B8-18E9F2C4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565400"/>
            <a:ext cx="5080440" cy="3974937"/>
          </a:xfrm>
          <a:prstGeom prst="rect">
            <a:avLst/>
          </a:prstGeom>
        </p:spPr>
      </p:pic>
      <p:sp>
        <p:nvSpPr>
          <p:cNvPr id="27" name="c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1016000" y="1368424"/>
            <a:ext cx="98044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889" defTabSz="609630"/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1: 		This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667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67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robbed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235200" y="2048223"/>
            <a:ext cx="85852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This is the bank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robbed yesterday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5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graph paper&#10;&#10;Description automatically generated">
            <a:extLst>
              <a:ext uri="{FF2B5EF4-FFF2-40B4-BE49-F238E27FC236}">
                <a16:creationId xmlns:a16="http://schemas.microsoft.com/office/drawing/2014/main" id="{5A1CD631-9A6D-81B4-9A08-EF731F0F7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4651" y="1585831"/>
            <a:ext cx="116884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1</a:t>
            </a:r>
            <a:r>
              <a:rPr lang="en-US" sz="4000" dirty="0"/>
              <a:t>. I met a woman. Her husband is a famous linguist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344651" y="893762"/>
            <a:ext cx="1998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4651" y="2558016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2257906" y="2452606"/>
            <a:ext cx="74491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met a woman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whose husband i</a:t>
            </a:r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 famous linguist. 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2</a:t>
            </a:r>
            <a:r>
              <a:rPr lang="en-US" sz="4000" dirty="0"/>
              <a:t>. My friend’s father gave us the tickets. He owns a travel agency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065" y="493268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1210" y="493268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My friend's father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owns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a travel agency gave us the tickets.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57906" y="2232261"/>
            <a:ext cx="1873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34991" y="2185906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439405-C301-9D11-BC14-D753DD415347}"/>
              </a:ext>
            </a:extLst>
          </p:cNvPr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0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84038612-C175-9A38-7384-522F5128F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3</a:t>
            </a:r>
            <a:r>
              <a:rPr lang="en-US" sz="4000" dirty="0"/>
              <a:t>. The grammar exercise was very complicated. Nobody could do it.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8770" y="3342640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3191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0670" y="4311650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</a:t>
            </a:r>
            <a:r>
              <a:rPr lang="en-US" sz="4000"/>
              <a:t>. I study English in a language school. It is in the centre of the city.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80670" y="5709285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4345" y="4941570"/>
            <a:ext cx="3823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95310" y="492379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861310" y="5625465"/>
            <a:ext cx="56222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1080770" y="549402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 study English in a language centre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which is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in the centre of the city.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11225" y="2574290"/>
            <a:ext cx="4604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86610" y="315214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046730"/>
            <a:ext cx="107188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grammar exercise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(which) </a:t>
            </a:r>
            <a:r>
              <a:rPr lang="en-US" sz="40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nobody could do was very complicated.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3635E-4742-E597-FC6D-82617983188F}"/>
              </a:ext>
            </a:extLst>
          </p:cNvPr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21" grpId="0" animBg="1"/>
      <p:bldP spid="21" grpId="1" animBg="1"/>
      <p:bldP spid="22" grpId="0" animBg="1"/>
      <p:bldP spid="22" grpId="1" animBg="1"/>
      <p:bldP spid="30" grpId="1"/>
      <p:bldP spid="31" grpId="0"/>
      <p:bldP spid="31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8980F9AC-C721-689D-B818-7EE0796E5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9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470" y="458530"/>
            <a:ext cx="11650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4. Combine the two sentences into one, using a relative pronoun.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93370" y="1900555"/>
            <a:ext cx="116884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5.</a:t>
            </a:r>
            <a:r>
              <a:rPr lang="en-US" sz="4000" dirty="0"/>
              <a:t> The student completed the quiz the fastest. The teacher praised him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8770" y="3736340"/>
            <a:ext cx="11650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=&gt;................................................................................</a:t>
            </a:r>
            <a:endParaRPr lang="en-US" sz="4000"/>
          </a:p>
        </p:txBody>
      </p:sp>
      <p:sp>
        <p:nvSpPr>
          <p:cNvPr id="24" name="Text Box 23"/>
          <p:cNvSpPr txBox="1"/>
          <p:nvPr/>
        </p:nvSpPr>
        <p:spPr>
          <a:xfrm>
            <a:off x="5559425" y="3712845"/>
            <a:ext cx="76898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endParaRPr lang="en-US" sz="3600" b="1">
              <a:ln>
                <a:noFill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911225" y="2560002"/>
            <a:ext cx="2766472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88410" y="3150870"/>
            <a:ext cx="65659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11225" y="3635376"/>
            <a:ext cx="107188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teacher praised the student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completed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quiz the fastest. / </a:t>
            </a:r>
          </a:p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 student 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(who) the teacher praised</a:t>
            </a:r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completed the quiz the fastest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4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graph paper&#10;&#10;Description automatically generated">
            <a:extLst>
              <a:ext uri="{FF2B5EF4-FFF2-40B4-BE49-F238E27FC236}">
                <a16:creationId xmlns:a16="http://schemas.microsoft.com/office/drawing/2014/main" id="{70A2A689-9B8A-D978-9FE3-2BF7B3317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585" y="450533"/>
            <a:ext cx="11062084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Game: Clues for you. Work in two teams. A student from each team gives clues about an object or a person in class, using a relative clause. Students from the other team guess which object or person it is.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13727" y="2465069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teams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1027" y="3105784"/>
            <a:ext cx="109899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vi-VN" alt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from each team gives clues about an object or a person in class, using relative clauses.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3562" y="4250689"/>
            <a:ext cx="10989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from the other team guess which object or person it is. 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089890" y="2991485"/>
            <a:ext cx="1304925" cy="1304925"/>
          </a:xfrm>
          <a:prstGeom prst="rect">
            <a:avLst/>
          </a:prstGeom>
        </p:spPr>
      </p:pic>
      <p:pic>
        <p:nvPicPr>
          <p:cNvPr id="4" name="Content Placeholder 3" descr="student (2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261110" y="2141855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9695" y="44900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D558ED8-069E-D239-0AF7-D090EBC3B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9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937" y="1029653"/>
            <a:ext cx="103382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531620" y="1789430"/>
            <a:ext cx="6261100" cy="125730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This is something which we write with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941060" y="2940050"/>
            <a:ext cx="4054475" cy="1257300"/>
          </a:xfrm>
          <a:prstGeom prst="wedgeEllipseCallout">
            <a:avLst>
              <a:gd name="adj1" fmla="val 41237"/>
              <a:gd name="adj2" fmla="val 83737"/>
            </a:avLst>
          </a:prstGeom>
          <a:solidFill>
            <a:srgbClr val="FBFFD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Is it a pen?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823210" y="4426585"/>
            <a:ext cx="3117850" cy="626110"/>
          </a:xfrm>
          <a:prstGeom prst="wedgeEllipseCallout">
            <a:avLst/>
          </a:prstGeom>
          <a:solidFill>
            <a:srgbClr val="98EECC"/>
          </a:solidFill>
          <a:ln>
            <a:solidFill>
              <a:srgbClr val="D0F5B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Yes, it is.</a:t>
            </a:r>
          </a:p>
        </p:txBody>
      </p:sp>
      <p:pic>
        <p:nvPicPr>
          <p:cNvPr id="2" name="Content Placeholder 1" descr="female-student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432290" y="4197350"/>
            <a:ext cx="1304925" cy="1304925"/>
          </a:xfrm>
          <a:prstGeom prst="rect">
            <a:avLst/>
          </a:prstGeom>
        </p:spPr>
      </p:pic>
      <p:pic>
        <p:nvPicPr>
          <p:cNvPr id="5" name="Content Placeholder 4" descr="student (2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831975" y="2940050"/>
            <a:ext cx="1157605" cy="1157605"/>
          </a:xfrm>
          <a:prstGeom prst="rect">
            <a:avLst/>
          </a:prstGeom>
        </p:spPr>
      </p:pic>
      <p:pic>
        <p:nvPicPr>
          <p:cNvPr id="7" name="Content Placeholder 4" descr="studen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975" y="5137785"/>
            <a:ext cx="1157605" cy="115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ph paper&#10;&#10;Description automatically generated">
            <a:extLst>
              <a:ext uri="{FF2B5EF4-FFF2-40B4-BE49-F238E27FC236}">
                <a16:creationId xmlns:a16="http://schemas.microsoft.com/office/drawing/2014/main" id="{613AB73E-CD16-B873-20E9-61D40540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6653" y="895940"/>
            <a:ext cx="358244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0835" y="2104405"/>
            <a:ext cx="1144562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ym typeface="+mn-ea"/>
              </a:rPr>
              <a:t>Defining relative clauses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90240EE6-AC2D-146E-6A90-B573E5E8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010" y="1072283"/>
            <a:ext cx="434860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872" y="2238438"/>
            <a:ext cx="1118425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4000" dirty="0"/>
              <a:t>- Make 5 sentences by using defining relative clauses.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5FF9-1130-E412-37D6-353198DE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0EE6-F7D2-E5F9-9413-575A3309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graph paper&#10;&#10;Description automatically generated">
            <a:extLst>
              <a:ext uri="{FF2B5EF4-FFF2-40B4-BE49-F238E27FC236}">
                <a16:creationId xmlns:a16="http://schemas.microsoft.com/office/drawing/2014/main" id="{05F70C9F-8A0C-FAB5-30BE-693B2BCA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EADF5-20AA-A66C-C994-C21F34E79AE0}"/>
              </a:ext>
            </a:extLst>
          </p:cNvPr>
          <p:cNvSpPr txBox="1"/>
          <p:nvPr/>
        </p:nvSpPr>
        <p:spPr>
          <a:xfrm>
            <a:off x="1759974" y="2249944"/>
            <a:ext cx="95938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3526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1016000" y="1368424"/>
            <a:ext cx="98044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889" defTabSz="609630"/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2: 		This is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girl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the police.</a:t>
            </a:r>
          </a:p>
          <a:p>
            <a:pPr marL="182889" defTabSz="609630"/>
            <a:endParaRPr lang="fr-FR" sz="2667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235200" y="2048223"/>
            <a:ext cx="85852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This is the girl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the police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CDAFB-27CA-1DCB-037F-BAD7B4B6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1" y="2594191"/>
            <a:ext cx="4724400" cy="42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D6E62-6BCB-EE0C-9952-6F2C7291BF69}"/>
              </a:ext>
            </a:extLst>
          </p:cNvPr>
          <p:cNvGrpSpPr/>
          <p:nvPr/>
        </p:nvGrpSpPr>
        <p:grpSpPr>
          <a:xfrm>
            <a:off x="2997200" y="2351088"/>
            <a:ext cx="6027007" cy="4477558"/>
            <a:chOff x="5715000" y="3570663"/>
            <a:chExt cx="5846425" cy="4343401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D145554-537F-4404-7695-87FD4868A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80"/>
            <a:stretch/>
          </p:blipFill>
          <p:spPr>
            <a:xfrm>
              <a:off x="5715000" y="3570663"/>
              <a:ext cx="5846425" cy="3858838"/>
            </a:xfrm>
            <a:prstGeom prst="rect">
              <a:avLst/>
            </a:prstGeom>
          </p:spPr>
        </p:pic>
        <p:pic>
          <p:nvPicPr>
            <p:cNvPr id="17" name="Picture 16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7980F5D8-BA8A-48AF-9021-F46C063BE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6"/>
            <a:stretch/>
          </p:blipFill>
          <p:spPr>
            <a:xfrm flipH="1">
              <a:off x="7696200" y="5850191"/>
              <a:ext cx="1447800" cy="2063873"/>
            </a:xfrm>
            <a:prstGeom prst="rect">
              <a:avLst/>
            </a:prstGeom>
          </p:spPr>
        </p:pic>
      </p:grpSp>
      <p:sp>
        <p:nvSpPr>
          <p:cNvPr id="27" name="a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635000" y="1397000"/>
            <a:ext cx="109220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/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3: 	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is phoning. </a:t>
            </a:r>
            <a:r>
              <a:rPr lang="fr-F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is in the garage.</a:t>
            </a:r>
          </a:p>
          <a:p>
            <a:pPr algn="ctr" defTabSz="609630"/>
            <a:endParaRPr lang="fr-FR" sz="2667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914400" y="482097"/>
            <a:ext cx="25908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45DFB6EB-00CF-3D35-E75A-DC77AED8E4A8}"/>
              </a:ext>
            </a:extLst>
          </p:cNvPr>
          <p:cNvSpPr/>
          <p:nvPr/>
        </p:nvSpPr>
        <p:spPr>
          <a:xfrm>
            <a:off x="2082800" y="2057400"/>
            <a:ext cx="10769600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63908" indent="-381019" defTabSz="609630">
              <a:buFont typeface="Wingdings" panose="05000000000000000000" pitchFamily="2" charset="2"/>
              <a:buChar char="Ø"/>
            </a:pP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woman </a:t>
            </a:r>
            <a:r>
              <a:rPr lang="en-US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is in the garage </a:t>
            </a:r>
            <a:r>
              <a:rPr lang="en-US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phoning</a:t>
            </a:r>
            <a:r>
              <a:rPr lang="fr-FR" sz="2667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5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">
            <a:extLst>
              <a:ext uri="{FF2B5EF4-FFF2-40B4-BE49-F238E27FC236}">
                <a16:creationId xmlns:a16="http://schemas.microsoft.com/office/drawing/2014/main" id="{4EA6C76D-3A62-43EB-9AE8-24A40C1BF95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78511113"/>
              </p:ext>
            </p:extLst>
          </p:nvPr>
        </p:nvGraphicFramePr>
        <p:xfrm>
          <a:off x="711200" y="1214844"/>
          <a:ext cx="11074400" cy="541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130011312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932643788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405722051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503003252"/>
                    </a:ext>
                  </a:extLst>
                </a:gridCol>
              </a:tblGrid>
              <a:tr h="902426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ĐTQH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 thế cho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 năng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02210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17883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4789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25106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2547"/>
                  </a:ext>
                </a:extLst>
              </a:tr>
              <a:tr h="902426"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31936"/>
                  </a:ext>
                </a:extLst>
              </a:tr>
            </a:tbl>
          </a:graphicData>
        </a:graphic>
      </p:graphicFrame>
      <p:sp>
        <p:nvSpPr>
          <p:cNvPr id="3" name="c">
            <a:extLst>
              <a:ext uri="{FF2B5EF4-FFF2-40B4-BE49-F238E27FC236}">
                <a16:creationId xmlns:a16="http://schemas.microsoft.com/office/drawing/2014/main" id="{807DAE64-A40C-C4D9-9F52-64EB541DE3C0}"/>
              </a:ext>
            </a:extLst>
          </p:cNvPr>
          <p:cNvSpPr>
            <a:spLocks/>
          </p:cNvSpPr>
          <p:nvPr/>
        </p:nvSpPr>
        <p:spPr>
          <a:xfrm>
            <a:off x="832152" y="2229152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13D648A7-14E4-B956-AD27-07E74A8DD32B}"/>
              </a:ext>
            </a:extLst>
          </p:cNvPr>
          <p:cNvSpPr/>
          <p:nvPr/>
        </p:nvSpPr>
        <p:spPr>
          <a:xfrm>
            <a:off x="832152" y="3132394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Whom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id="{7936A1EB-B819-0435-547C-22588D3C3248}"/>
              </a:ext>
            </a:extLst>
          </p:cNvPr>
          <p:cNvSpPr/>
          <p:nvPr/>
        </p:nvSpPr>
        <p:spPr>
          <a:xfrm>
            <a:off x="832152" y="4035636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Which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E290F34D-9438-B756-A3AC-C0758CC7A525}"/>
              </a:ext>
            </a:extLst>
          </p:cNvPr>
          <p:cNvSpPr/>
          <p:nvPr/>
        </p:nvSpPr>
        <p:spPr>
          <a:xfrm>
            <a:off x="832152" y="5842119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Whose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5FFF37DC-7762-D058-F13C-27DA51C5F5A0}"/>
              </a:ext>
            </a:extLst>
          </p:cNvPr>
          <p:cNvSpPr/>
          <p:nvPr/>
        </p:nvSpPr>
        <p:spPr>
          <a:xfrm>
            <a:off x="832152" y="4938878"/>
            <a:ext cx="18288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That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C652E8BE-7562-233E-0180-E66D34F18376}"/>
              </a:ext>
            </a:extLst>
          </p:cNvPr>
          <p:cNvSpPr/>
          <p:nvPr/>
        </p:nvSpPr>
        <p:spPr>
          <a:xfrm>
            <a:off x="2946401" y="2667000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người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F6D5C92C-4921-A1F4-5F64-C1D37E4A2AF7}"/>
              </a:ext>
            </a:extLst>
          </p:cNvPr>
          <p:cNvSpPr/>
          <p:nvPr/>
        </p:nvSpPr>
        <p:spPr>
          <a:xfrm>
            <a:off x="6045200" y="2069220"/>
            <a:ext cx="2438400" cy="5977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S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AA37D433-6164-8587-AA0D-E7E7A722BDDD}"/>
              </a:ext>
            </a:extLst>
          </p:cNvPr>
          <p:cNvSpPr/>
          <p:nvPr/>
        </p:nvSpPr>
        <p:spPr>
          <a:xfrm>
            <a:off x="6045200" y="3022254"/>
            <a:ext cx="2438400" cy="4711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O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963D8CCC-9656-51C4-420D-23C606DE93AE}"/>
              </a:ext>
            </a:extLst>
          </p:cNvPr>
          <p:cNvSpPr/>
          <p:nvPr/>
        </p:nvSpPr>
        <p:spPr>
          <a:xfrm>
            <a:off x="2946401" y="4035636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vật / sự việc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c">
            <a:extLst>
              <a:ext uri="{FF2B5EF4-FFF2-40B4-BE49-F238E27FC236}">
                <a16:creationId xmlns:a16="http://schemas.microsoft.com/office/drawing/2014/main" id="{6AAE6066-716B-3110-25D6-1A89AEA3316D}"/>
              </a:ext>
            </a:extLst>
          </p:cNvPr>
          <p:cNvSpPr/>
          <p:nvPr/>
        </p:nvSpPr>
        <p:spPr>
          <a:xfrm>
            <a:off x="6045200" y="3874698"/>
            <a:ext cx="2438400" cy="5351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Làm S &amp; O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C122A98C-629B-668C-E6A2-876B40F0510D}"/>
              </a:ext>
            </a:extLst>
          </p:cNvPr>
          <p:cNvSpPr/>
          <p:nvPr/>
        </p:nvSpPr>
        <p:spPr>
          <a:xfrm>
            <a:off x="914400" y="330200"/>
            <a:ext cx="73152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đại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A693DEA2-233B-5EDB-934C-62433389FF39}"/>
              </a:ext>
            </a:extLst>
          </p:cNvPr>
          <p:cNvSpPr/>
          <p:nvPr/>
        </p:nvSpPr>
        <p:spPr>
          <a:xfrm>
            <a:off x="2946401" y="4927355"/>
            <a:ext cx="3149599" cy="665480"/>
          </a:xfrm>
          <a:prstGeom prst="round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N chỉ người và vật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5AB3C8F9-9BAA-4C66-6DF3-E8340DC9F037}"/>
              </a:ext>
            </a:extLst>
          </p:cNvPr>
          <p:cNvSpPr/>
          <p:nvPr/>
        </p:nvSpPr>
        <p:spPr>
          <a:xfrm>
            <a:off x="2946401" y="5683574"/>
            <a:ext cx="3246575" cy="10365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TTSH (my, her …)</a:t>
            </a:r>
          </a:p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Sở hữu cách (’s)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c">
            <a:extLst>
              <a:ext uri="{FF2B5EF4-FFF2-40B4-BE49-F238E27FC236}">
                <a16:creationId xmlns:a16="http://schemas.microsoft.com/office/drawing/2014/main" id="{56BEA149-F46F-837C-0F72-B5F9A2BD453A}"/>
              </a:ext>
            </a:extLst>
          </p:cNvPr>
          <p:cNvSpPr/>
          <p:nvPr/>
        </p:nvSpPr>
        <p:spPr>
          <a:xfrm>
            <a:off x="6045200" y="5683574"/>
            <a:ext cx="2438400" cy="4683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SG" sz="2667">
                <a:solidFill>
                  <a:srgbClr val="002060"/>
                </a:solidFill>
                <a:latin typeface="Arial" panose="020B0604020202020204" pitchFamily="34" charset="0"/>
              </a:rPr>
              <a:t>Chỉ sự sở hữu</a:t>
            </a:r>
            <a:endParaRPr lang="en-US" sz="2667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c">
            <a:extLst>
              <a:ext uri="{FF2B5EF4-FFF2-40B4-BE49-F238E27FC236}">
                <a16:creationId xmlns:a16="http://schemas.microsoft.com/office/drawing/2014/main" id="{874C3BD0-6DE8-82A1-2BD6-A799A5E68A79}"/>
              </a:ext>
            </a:extLst>
          </p:cNvPr>
          <p:cNvSpPr/>
          <p:nvPr/>
        </p:nvSpPr>
        <p:spPr>
          <a:xfrm>
            <a:off x="8559801" y="2149139"/>
            <a:ext cx="3225799" cy="670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girl </a:t>
            </a:r>
            <a:r>
              <a:rPr lang="fr-FR" sz="2133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33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the police</a:t>
            </a:r>
            <a:r>
              <a:rPr lang="fr-FR" sz="21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c">
            <a:extLst>
              <a:ext uri="{FF2B5EF4-FFF2-40B4-BE49-F238E27FC236}">
                <a16:creationId xmlns:a16="http://schemas.microsoft.com/office/drawing/2014/main" id="{C875774C-D1B6-5BC5-DCA0-FA46ED030B0A}"/>
              </a:ext>
            </a:extLst>
          </p:cNvPr>
          <p:cNvSpPr/>
          <p:nvPr/>
        </p:nvSpPr>
        <p:spPr>
          <a:xfrm>
            <a:off x="8503474" y="3017174"/>
            <a:ext cx="3149599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</a:t>
            </a:r>
            <a:r>
              <a:rPr lang="fr-FR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</a:t>
            </a:r>
            <a:r>
              <a:rPr lang="fr-FR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talked to</a:t>
            </a:r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in the post office.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DB42B185-A8EA-59B7-9EEB-837835D61AC6}"/>
              </a:ext>
            </a:extLst>
          </p:cNvPr>
          <p:cNvSpPr/>
          <p:nvPr/>
        </p:nvSpPr>
        <p:spPr>
          <a:xfrm>
            <a:off x="8447594" y="3971107"/>
            <a:ext cx="3225799" cy="35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11" indent="-228611" defTabSz="60963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bank </a:t>
            </a:r>
            <a:r>
              <a:rPr lang="fr-FR" sz="1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robbed yesterday</a:t>
            </a:r>
            <a:r>
              <a:rPr lang="fr-F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c">
            <a:extLst>
              <a:ext uri="{FF2B5EF4-FFF2-40B4-BE49-F238E27FC236}">
                <a16:creationId xmlns:a16="http://schemas.microsoft.com/office/drawing/2014/main" id="{F7D5A8FE-B611-5BC7-0C21-E146BA87C98E}"/>
              </a:ext>
            </a:extLst>
          </p:cNvPr>
          <p:cNvSpPr/>
          <p:nvPr/>
        </p:nvSpPr>
        <p:spPr>
          <a:xfrm>
            <a:off x="8549641" y="5868367"/>
            <a:ext cx="3149599" cy="587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09630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</a:t>
            </a:r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is in the garage </a:t>
            </a:r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phoning</a:t>
            </a:r>
            <a:r>
              <a:rPr lang="fr-FR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c">
            <a:extLst>
              <a:ext uri="{FF2B5EF4-FFF2-40B4-BE49-F238E27FC236}">
                <a16:creationId xmlns:a16="http://schemas.microsoft.com/office/drawing/2014/main" id="{21E53422-1217-ADF1-42BC-CD27D97A7A1A}"/>
              </a:ext>
            </a:extLst>
          </p:cNvPr>
          <p:cNvSpPr/>
          <p:nvPr/>
        </p:nvSpPr>
        <p:spPr>
          <a:xfrm>
            <a:off x="8438848" y="4445968"/>
            <a:ext cx="3632200" cy="31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11" indent="-228611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book </a:t>
            </a:r>
            <a:r>
              <a:rPr lang="en-US" sz="1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best.</a:t>
            </a:r>
          </a:p>
        </p:txBody>
      </p:sp>
      <p:pic>
        <p:nvPicPr>
          <p:cNvPr id="29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53A50A-8019-F034-7E01-9053B758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6756400" y="4862054"/>
            <a:ext cx="775546" cy="863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c">
            <a:extLst>
              <a:ext uri="{FF2B5EF4-FFF2-40B4-BE49-F238E27FC236}">
                <a16:creationId xmlns:a16="http://schemas.microsoft.com/office/drawing/2014/main" id="{8FBD2073-C126-881F-F175-3D6DD05B680A}"/>
              </a:ext>
            </a:extLst>
          </p:cNvPr>
          <p:cNvSpPr/>
          <p:nvPr/>
        </p:nvSpPr>
        <p:spPr>
          <a:xfrm>
            <a:off x="5943600" y="2602471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2133" b="1">
                <a:solidFill>
                  <a:srgbClr val="FF6600"/>
                </a:solidFill>
                <a:latin typeface="Arial" panose="020B0604020202020204" pitchFamily="34" charset="0"/>
              </a:rPr>
              <a:t>N + who + V</a:t>
            </a:r>
            <a:endParaRPr lang="en-US" sz="2133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c">
            <a:extLst>
              <a:ext uri="{FF2B5EF4-FFF2-40B4-BE49-F238E27FC236}">
                <a16:creationId xmlns:a16="http://schemas.microsoft.com/office/drawing/2014/main" id="{648F16E6-2EC2-174E-3B14-C6736D70CB60}"/>
              </a:ext>
            </a:extLst>
          </p:cNvPr>
          <p:cNvSpPr/>
          <p:nvPr/>
        </p:nvSpPr>
        <p:spPr>
          <a:xfrm>
            <a:off x="5952866" y="3454915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2133" b="1">
                <a:solidFill>
                  <a:srgbClr val="FF6600"/>
                </a:solidFill>
                <a:latin typeface="Arial" panose="020B0604020202020204" pitchFamily="34" charset="0"/>
              </a:rPr>
              <a:t>N + whom + S + V</a:t>
            </a:r>
            <a:endParaRPr lang="en-US" sz="2133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>
            <a:extLst>
              <a:ext uri="{FF2B5EF4-FFF2-40B4-BE49-F238E27FC236}">
                <a16:creationId xmlns:a16="http://schemas.microsoft.com/office/drawing/2014/main" id="{31E43602-FF98-133A-C2D3-531248B2806E}"/>
              </a:ext>
            </a:extLst>
          </p:cNvPr>
          <p:cNvSpPr/>
          <p:nvPr/>
        </p:nvSpPr>
        <p:spPr>
          <a:xfrm>
            <a:off x="5952866" y="4394051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1867" b="1">
                <a:solidFill>
                  <a:srgbClr val="FF6600"/>
                </a:solidFill>
                <a:latin typeface="Arial" panose="020B0604020202020204" pitchFamily="34" charset="0"/>
              </a:rPr>
              <a:t>N + which (+ S) + V</a:t>
            </a:r>
            <a:endParaRPr lang="en-US" sz="1867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c">
            <a:extLst>
              <a:ext uri="{FF2B5EF4-FFF2-40B4-BE49-F238E27FC236}">
                <a16:creationId xmlns:a16="http://schemas.microsoft.com/office/drawing/2014/main" id="{09481FD0-481B-5A2B-0ECD-8BFDA444375E}"/>
              </a:ext>
            </a:extLst>
          </p:cNvPr>
          <p:cNvSpPr/>
          <p:nvPr/>
        </p:nvSpPr>
        <p:spPr>
          <a:xfrm>
            <a:off x="5979160" y="6151965"/>
            <a:ext cx="2438400" cy="4197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1867" b="1">
                <a:solidFill>
                  <a:srgbClr val="FF6600"/>
                </a:solidFill>
                <a:latin typeface="Arial" panose="020B0604020202020204" pitchFamily="34" charset="0"/>
              </a:rPr>
              <a:t>N + whose + N + V</a:t>
            </a:r>
            <a:endParaRPr lang="en-US" sz="1867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21" grpId="0"/>
      <p:bldP spid="22" grpId="0"/>
      <p:bldP spid="8" grpId="0" animBg="1"/>
      <p:bldP spid="17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">
            <a:extLst>
              <a:ext uri="{FF2B5EF4-FFF2-40B4-BE49-F238E27FC236}">
                <a16:creationId xmlns:a16="http://schemas.microsoft.com/office/drawing/2014/main" id="{08544A7C-EB96-42E8-94D9-6A6AF5B7014A}"/>
              </a:ext>
            </a:extLst>
          </p:cNvPr>
          <p:cNvSpPr/>
          <p:nvPr/>
        </p:nvSpPr>
        <p:spPr>
          <a:xfrm>
            <a:off x="3302000" y="890617"/>
            <a:ext cx="8483600" cy="26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trường hợp thường dùng “that”: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các so sánh nhất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các từ: the only, the first, the last, ...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71" indent="-381019" defTabSz="609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N chỉ cả 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vật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b">
            <a:extLst>
              <a:ext uri="{FF2B5EF4-FFF2-40B4-BE49-F238E27FC236}">
                <a16:creationId xmlns:a16="http://schemas.microsoft.com/office/drawing/2014/main" id="{69F34674-91EC-7CC1-5DBA-DF3AAB69ED30}"/>
              </a:ext>
            </a:extLst>
          </p:cNvPr>
          <p:cNvSpPr/>
          <p:nvPr/>
        </p:nvSpPr>
        <p:spPr>
          <a:xfrm>
            <a:off x="923637" y="685800"/>
            <a:ext cx="2184400" cy="6654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SG" sz="3600" b="1">
                <a:solidFill>
                  <a:prstClr val="white"/>
                </a:solidFill>
                <a:latin typeface="Arial" panose="020B0604020202020204" pitchFamily="34" charset="0"/>
              </a:rPr>
              <a:t>That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684EDBF7-BBA0-5A7A-CE6F-159F243D19AD}"/>
              </a:ext>
            </a:extLst>
          </p:cNvPr>
          <p:cNvSpPr/>
          <p:nvPr/>
        </p:nvSpPr>
        <p:spPr>
          <a:xfrm>
            <a:off x="1524000" y="3429000"/>
            <a:ext cx="9702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2" defTabSz="609630">
              <a:spcBef>
                <a:spcPts val="800"/>
              </a:spcBef>
              <a:spcAft>
                <a:spcPts val="400"/>
              </a:spcAft>
            </a:pP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66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2" defTabSz="609630">
              <a:spcBef>
                <a:spcPts val="800"/>
              </a:spcBef>
              <a:spcAft>
                <a:spcPts val="400"/>
              </a:spcAft>
            </a:pP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the most interesting person that I have ever met.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F6903FD2-F594-2840-04E4-7D7952CA6123}"/>
              </a:ext>
            </a:extLst>
          </p:cNvPr>
          <p:cNvSpPr/>
          <p:nvPr/>
        </p:nvSpPr>
        <p:spPr>
          <a:xfrm>
            <a:off x="1016000" y="4948412"/>
            <a:ext cx="9702800" cy="1248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5471" indent="-381019" defTabSz="609630">
              <a:lnSpc>
                <a:spcPct val="150000"/>
              </a:lnSpc>
              <a:spcBef>
                <a:spcPts val="147"/>
              </a:spcBef>
              <a:buFont typeface="Wingdings" panose="05000000000000000000" pitchFamily="2" charset="2"/>
              <a:buChar char="q"/>
            </a:pPr>
            <a:r>
              <a:rPr lang="en-US" sz="2667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“That” </a:t>
            </a:r>
            <a:r>
              <a:rPr lang="en-US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dùng</a:t>
            </a:r>
            <a:r>
              <a:rPr lang="vi-VN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mệnh đề quan hệ không xác định, hoặc sau giới từ</a:t>
            </a:r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b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54DE1C-41B0-49FC-7F8C-0A805369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11023600" y="5809344"/>
            <a:ext cx="927946" cy="1033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">
            <a:extLst>
              <a:ext uri="{FF2B5EF4-FFF2-40B4-BE49-F238E27FC236}">
                <a16:creationId xmlns:a16="http://schemas.microsoft.com/office/drawing/2014/main" id="{9C015757-FC4A-3E75-9453-3B52927E33EC}"/>
              </a:ext>
            </a:extLst>
          </p:cNvPr>
          <p:cNvSpPr/>
          <p:nvPr/>
        </p:nvSpPr>
        <p:spPr>
          <a:xfrm>
            <a:off x="863600" y="257446"/>
            <a:ext cx="731520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mệnh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v">
            <a:extLst>
              <a:ext uri="{FF2B5EF4-FFF2-40B4-BE49-F238E27FC236}">
                <a16:creationId xmlns:a16="http://schemas.microsoft.com/office/drawing/2014/main" id="{EF8CE251-1C71-1A06-6EE0-69522FBD6F66}"/>
              </a:ext>
            </a:extLst>
          </p:cNvPr>
          <p:cNvSpPr/>
          <p:nvPr/>
        </p:nvSpPr>
        <p:spPr>
          <a:xfrm>
            <a:off x="203200" y="2908705"/>
            <a:ext cx="2228273" cy="18323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v">
            <a:extLst>
              <a:ext uri="{FF2B5EF4-FFF2-40B4-BE49-F238E27FC236}">
                <a16:creationId xmlns:a16="http://schemas.microsoft.com/office/drawing/2014/main" id="{501DD2EF-DCEB-8836-DA92-A112576DEA37}"/>
              </a:ext>
            </a:extLst>
          </p:cNvPr>
          <p:cNvSpPr/>
          <p:nvPr/>
        </p:nvSpPr>
        <p:spPr>
          <a:xfrm>
            <a:off x="3403600" y="1375988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Defining 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v">
            <a:extLst>
              <a:ext uri="{FF2B5EF4-FFF2-40B4-BE49-F238E27FC236}">
                <a16:creationId xmlns:a16="http://schemas.microsoft.com/office/drawing/2014/main" id="{B6D51EDF-AC2A-EAA2-445C-9A547946BFC4}"/>
              </a:ext>
            </a:extLst>
          </p:cNvPr>
          <p:cNvSpPr/>
          <p:nvPr/>
        </p:nvSpPr>
        <p:spPr>
          <a:xfrm>
            <a:off x="3403600" y="3093374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Non-defining 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defTabSz="609630"/>
            <a:r>
              <a:rPr lang="vi-VN" sz="3200" b="1">
                <a:solidFill>
                  <a:prstClr val="white"/>
                </a:solidFill>
                <a:latin typeface="Arial" panose="020B0604020202020204" pitchFamily="34" charset="0"/>
              </a:rPr>
              <a:t>relative clauses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v">
            <a:extLst>
              <a:ext uri="{FF2B5EF4-FFF2-40B4-BE49-F238E27FC236}">
                <a16:creationId xmlns:a16="http://schemas.microsoft.com/office/drawing/2014/main" id="{000B2D41-8395-9952-3F07-F7639472A932}"/>
              </a:ext>
            </a:extLst>
          </p:cNvPr>
          <p:cNvSpPr txBox="1"/>
          <p:nvPr/>
        </p:nvSpPr>
        <p:spPr>
          <a:xfrm>
            <a:off x="7185676" y="1234290"/>
            <a:ext cx="4705680" cy="60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09630">
              <a:spcAft>
                <a:spcPts val="400"/>
              </a:spcAft>
            </a:pP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vi-VN" sz="2400">
                <a:solidFill>
                  <a:srgbClr val="FF0000"/>
                </a:solidFill>
              </a:rPr>
              <a:t>M</a:t>
            </a:r>
            <a:r>
              <a:rPr lang="en-US" sz="2400">
                <a:solidFill>
                  <a:srgbClr val="FF0000"/>
                </a:solidFill>
              </a:rPr>
              <a:t>ĐQH </a:t>
            </a:r>
            <a:r>
              <a:rPr lang="vi-VN" sz="2400">
                <a:solidFill>
                  <a:srgbClr val="FF0000"/>
                </a:solidFill>
              </a:rPr>
              <a:t>hạn định</a:t>
            </a:r>
            <a:r>
              <a:rPr 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v">
            <a:extLst>
              <a:ext uri="{FF2B5EF4-FFF2-40B4-BE49-F238E27FC236}">
                <a16:creationId xmlns:a16="http://schemas.microsoft.com/office/drawing/2014/main" id="{0E0644E3-0879-859E-2D9A-37BADF8DFD20}"/>
              </a:ext>
            </a:extLst>
          </p:cNvPr>
          <p:cNvSpPr txBox="1"/>
          <p:nvPr/>
        </p:nvSpPr>
        <p:spPr>
          <a:xfrm>
            <a:off x="7185676" y="2846016"/>
            <a:ext cx="4705680" cy="60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09630">
              <a:spcAft>
                <a:spcPts val="400"/>
              </a:spcAft>
            </a:pPr>
            <a:r>
              <a:rPr lang="en-US" sz="2667">
                <a:solidFill>
                  <a:srgbClr val="FF0000"/>
                </a:solidFill>
              </a:rPr>
              <a:t>(</a:t>
            </a:r>
            <a:r>
              <a:rPr lang="vi-VN" sz="2667">
                <a:solidFill>
                  <a:srgbClr val="FF0000"/>
                </a:solidFill>
              </a:rPr>
              <a:t>M</a:t>
            </a:r>
            <a:r>
              <a:rPr lang="en-US" sz="2667">
                <a:solidFill>
                  <a:srgbClr val="FF0000"/>
                </a:solidFill>
              </a:rPr>
              <a:t>ĐQH không </a:t>
            </a:r>
            <a:r>
              <a:rPr lang="vi-VN" sz="2667">
                <a:solidFill>
                  <a:srgbClr val="FF0000"/>
                </a:solidFill>
              </a:rPr>
              <a:t>hạn định</a:t>
            </a:r>
            <a:r>
              <a:rPr lang="en-US" sz="2667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FB87FF-5413-CE49-A48A-3B0DC111EFE4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2431473" y="2107508"/>
            <a:ext cx="972127" cy="171738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D40975-EDBC-5033-E000-C84BF757D366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431473" y="3824894"/>
            <a:ext cx="972127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1E31DE-BD65-A7F8-542C-4ABEE0462106}"/>
              </a:ext>
            </a:extLst>
          </p:cNvPr>
          <p:cNvSpPr txBox="1"/>
          <p:nvPr/>
        </p:nvSpPr>
        <p:spPr>
          <a:xfrm>
            <a:off x="7162801" y="3357595"/>
            <a:ext cx="5537199" cy="12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Không c</a:t>
            </a:r>
            <a:r>
              <a:rPr lang="vi-VN" sz="2133"/>
              <a:t>ần thiết</a:t>
            </a:r>
            <a:r>
              <a:rPr lang="en-US" sz="2133"/>
              <a:t>, có thể có </a:t>
            </a:r>
          </a:p>
          <a:p>
            <a:pPr algn="l" defTabSz="609630">
              <a:lnSpc>
                <a:spcPct val="100000"/>
              </a:lnSpc>
              <a:spcAft>
                <a:spcPts val="400"/>
              </a:spcAft>
            </a:pPr>
            <a:r>
              <a:rPr lang="en-US" sz="2133"/>
              <a:t>hoặc không.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Có dấu (,) ngăn cách với MĐ chính.</a:t>
            </a:r>
          </a:p>
          <a:p>
            <a:pPr algn="l" defTabSz="609630">
              <a:lnSpc>
                <a:spcPct val="100000"/>
              </a:lnSpc>
              <a:spcAft>
                <a:spcPts val="400"/>
              </a:spcAft>
            </a:pPr>
            <a:endParaRPr lang="en-US" sz="213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15E0F-2EC4-1AF1-453D-9550056482A3}"/>
              </a:ext>
            </a:extLst>
          </p:cNvPr>
          <p:cNvSpPr txBox="1"/>
          <p:nvPr/>
        </p:nvSpPr>
        <p:spPr>
          <a:xfrm>
            <a:off x="7185675" y="1825339"/>
            <a:ext cx="4705680" cy="121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</a:t>
            </a:r>
            <a:r>
              <a:rPr lang="vi-VN" sz="2133"/>
              <a:t>ần thiết</a:t>
            </a:r>
            <a:r>
              <a:rPr lang="en-US" sz="2133"/>
              <a:t>, không thể thiếu.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Không có dấu (,)</a:t>
            </a:r>
          </a:p>
        </p:txBody>
      </p:sp>
      <p:sp>
        <p:nvSpPr>
          <p:cNvPr id="3" name="v">
            <a:extLst>
              <a:ext uri="{FF2B5EF4-FFF2-40B4-BE49-F238E27FC236}">
                <a16:creationId xmlns:a16="http://schemas.microsoft.com/office/drawing/2014/main" id="{D2D2FDF5-5C22-25C8-A92A-DEA1440C6BF4}"/>
              </a:ext>
            </a:extLst>
          </p:cNvPr>
          <p:cNvSpPr/>
          <p:nvPr/>
        </p:nvSpPr>
        <p:spPr>
          <a:xfrm>
            <a:off x="3403600" y="4810760"/>
            <a:ext cx="3606801" cy="1463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</a:rPr>
              <a:t>MĐQH nối tiếp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774BD7-E904-70A9-F063-F33A20E12ABB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>
            <a:off x="2431473" y="3824894"/>
            <a:ext cx="972127" cy="171738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BDA3D1-7416-33FD-55E0-1449F63BABB3}"/>
              </a:ext>
            </a:extLst>
          </p:cNvPr>
          <p:cNvSpPr txBox="1"/>
          <p:nvPr/>
        </p:nvSpPr>
        <p:spPr>
          <a:xfrm>
            <a:off x="7162800" y="4790154"/>
            <a:ext cx="5029200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lnSpc>
                <a:spcPct val="150000"/>
              </a:lnSpc>
              <a:spcAft>
                <a:spcPts val="600"/>
              </a:spcAft>
              <a:defRPr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Bắt đầu với “which” </a:t>
            </a:r>
            <a:r>
              <a:rPr lang="en-US" sz="2133"/>
              <a:t>để bổ sung nghĩa cho cả mệnh đề trước.</a:t>
            </a:r>
          </a:p>
          <a:p>
            <a:pPr marL="381019" indent="-381019" algn="l" defTabSz="60963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r>
              <a:rPr lang="en-US" sz="2133"/>
              <a:t>Có dấu (,)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F3F2A-FE8F-6A91-138A-215005E34A9A}"/>
              </a:ext>
            </a:extLst>
          </p:cNvPr>
          <p:cNvSpPr txBox="1"/>
          <p:nvPr/>
        </p:nvSpPr>
        <p:spPr>
          <a:xfrm>
            <a:off x="7315200" y="5942529"/>
            <a:ext cx="64516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   Jack did really well in his exams</a:t>
            </a:r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09630"/>
            <a:r>
              <a:rPr lang="en-US" sz="1867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867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quite a surprise.</a:t>
            </a:r>
          </a:p>
        </p:txBody>
      </p:sp>
    </p:spTree>
    <p:extLst>
      <p:ext uri="{BB962C8B-B14F-4D97-AF65-F5344CB8AC3E}">
        <p14:creationId xmlns:p14="http://schemas.microsoft.com/office/powerpoint/2010/main" val="26102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4" grpId="0"/>
      <p:bldP spid="15" grpId="0"/>
      <p:bldP spid="3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7BD48-66BA-0288-902B-DDCD806C0031}"/>
              </a:ext>
            </a:extLst>
          </p:cNvPr>
          <p:cNvSpPr txBox="1"/>
          <p:nvPr/>
        </p:nvSpPr>
        <p:spPr>
          <a:xfrm>
            <a:off x="1351933" y="1474838"/>
            <a:ext cx="96847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prstClr val="black"/>
                </a:solidFill>
                <a:latin typeface="Fira Sans ExtraBold" panose="020B0903050000020004" pitchFamily="34" charset="0"/>
              </a:rPr>
              <a:t>WORLD ENGLISHES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sp>
        <p:nvSpPr>
          <p:cNvPr id="3" name="c">
            <a:extLst>
              <a:ext uri="{FF2B5EF4-FFF2-40B4-BE49-F238E27FC236}">
                <a16:creationId xmlns:a16="http://schemas.microsoft.com/office/drawing/2014/main" id="{CEC1D021-6352-777D-7A78-6F051B779D8C}"/>
              </a:ext>
            </a:extLst>
          </p:cNvPr>
          <p:cNvSpPr/>
          <p:nvPr/>
        </p:nvSpPr>
        <p:spPr>
          <a:xfrm>
            <a:off x="2949677" y="4945941"/>
            <a:ext cx="6489290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Lesson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3: A Closer Look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9020F0D0-F35C-D74D-F251-0B366A334609}"/>
              </a:ext>
            </a:extLst>
          </p:cNvPr>
          <p:cNvSpPr/>
          <p:nvPr/>
        </p:nvSpPr>
        <p:spPr>
          <a:xfrm>
            <a:off x="4463844" y="537111"/>
            <a:ext cx="3460955" cy="79390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 9: </a:t>
            </a:r>
          </a:p>
        </p:txBody>
      </p:sp>
    </p:spTree>
    <p:extLst>
      <p:ext uri="{BB962C8B-B14F-4D97-AF65-F5344CB8AC3E}">
        <p14:creationId xmlns:p14="http://schemas.microsoft.com/office/powerpoint/2010/main" val="4407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 paper&#10;&#10;Description automatically generated">
            <a:extLst>
              <a:ext uri="{FF2B5EF4-FFF2-40B4-BE49-F238E27FC236}">
                <a16:creationId xmlns:a16="http://schemas.microsoft.com/office/drawing/2014/main" id="{4EAF8B7B-D0F9-38F4-3E98-17E23B87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56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385" y="1374140"/>
            <a:ext cx="3015615" cy="7067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Questions: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609600" y="2309495"/>
            <a:ext cx="10149840" cy="25545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What is a relative clause?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What does it usually start with?</a:t>
            </a:r>
          </a:p>
          <a:p>
            <a:r>
              <a:rPr lang="en-US" sz="40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+ Why is a defining relative clause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1544</Words>
  <Application>Microsoft Office PowerPoint</Application>
  <PresentationFormat>Widescreen</PresentationFormat>
  <Paragraphs>212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Dotum</vt:lpstr>
      <vt:lpstr>Arial</vt:lpstr>
      <vt:lpstr>Calibri</vt:lpstr>
      <vt:lpstr>Calibri Light</vt:lpstr>
      <vt:lpstr>Fira Sans ExtraBold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322</cp:revision>
  <dcterms:created xsi:type="dcterms:W3CDTF">2020-12-09T02:04:00Z</dcterms:created>
  <dcterms:modified xsi:type="dcterms:W3CDTF">2025-03-20T15:05:05Z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1033-12.2.0.13489</vt:lpwstr>
  </property>
</Properties>
</file>