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notesMasterIdLst>
    <p:notesMasterId r:id="rId29"/>
  </p:notesMasterIdLst>
  <p:sldIdLst>
    <p:sldId id="398" r:id="rId5"/>
    <p:sldId id="395" r:id="rId6"/>
    <p:sldId id="401" r:id="rId7"/>
    <p:sldId id="403" r:id="rId8"/>
    <p:sldId id="407" r:id="rId9"/>
    <p:sldId id="258" r:id="rId10"/>
    <p:sldId id="416" r:id="rId11"/>
    <p:sldId id="417" r:id="rId12"/>
    <p:sldId id="421" r:id="rId13"/>
    <p:sldId id="408" r:id="rId14"/>
    <p:sldId id="296" r:id="rId15"/>
    <p:sldId id="369" r:id="rId16"/>
    <p:sldId id="368" r:id="rId17"/>
    <p:sldId id="423" r:id="rId18"/>
    <p:sldId id="413" r:id="rId19"/>
    <p:sldId id="425" r:id="rId20"/>
    <p:sldId id="414" r:id="rId21"/>
    <p:sldId id="373" r:id="rId22"/>
    <p:sldId id="375" r:id="rId23"/>
    <p:sldId id="424" r:id="rId24"/>
    <p:sldId id="426" r:id="rId25"/>
    <p:sldId id="389" r:id="rId26"/>
    <p:sldId id="419" r:id="rId27"/>
    <p:sldId id="42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9CD8F"/>
    <a:srgbClr val="F79E29"/>
    <a:srgbClr val="FFFFFF"/>
    <a:srgbClr val="A81E24"/>
    <a:srgbClr val="6122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3818" autoAdjust="0"/>
  </p:normalViewPr>
  <p:slideViewPr>
    <p:cSldViewPr snapToGrid="0">
      <p:cViewPr varScale="1">
        <p:scale>
          <a:sx n="69" d="100"/>
          <a:sy n="69" d="100"/>
        </p:scale>
        <p:origin x="738" y="66"/>
      </p:cViewPr>
      <p:guideLst/>
    </p:cSldViewPr>
  </p:slideViewPr>
  <p:notesTextViewPr>
    <p:cViewPr>
      <p:scale>
        <a:sx n="1" d="1"/>
        <a:sy n="1" d="1"/>
      </p:scale>
      <p:origin x="0" y="0"/>
    </p:cViewPr>
  </p:notesTextViewPr>
  <p:sorterViewPr>
    <p:cViewPr>
      <p:scale>
        <a:sx n="100" d="100"/>
        <a:sy n="100" d="100"/>
      </p:scale>
      <p:origin x="0" y="-1346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0A239-1583-4F8C-A642-84583868E985}"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0257C-A7CD-41B0-8354-51B405A4CA91}" type="slidenum">
              <a:rPr lang="en-US" smtClean="0"/>
              <a:t>‹#›</a:t>
            </a:fld>
            <a:endParaRPr lang="en-US"/>
          </a:p>
        </p:txBody>
      </p:sp>
    </p:spTree>
    <p:extLst>
      <p:ext uri="{BB962C8B-B14F-4D97-AF65-F5344CB8AC3E}">
        <p14:creationId xmlns:p14="http://schemas.microsoft.com/office/powerpoint/2010/main" val="106555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0257C-A7CD-41B0-8354-51B405A4C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178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Nhịp</a:t>
            </a:r>
            <a:r>
              <a:rPr lang="en-US" dirty="0"/>
              <a:t> </a:t>
            </a:r>
            <a:r>
              <a:rPr lang="en-US" dirty="0" err="1"/>
              <a:t>thơ</a:t>
            </a:r>
            <a:endParaRPr lang="en-US" dirty="0"/>
          </a:p>
          <a:p>
            <a:r>
              <a:rPr lang="en-US" dirty="0" err="1"/>
              <a:t>Ví</a:t>
            </a:r>
            <a:r>
              <a:rPr lang="en-US" dirty="0"/>
              <a:t> </a:t>
            </a:r>
            <a:r>
              <a:rPr lang="en-US" dirty="0" err="1"/>
              <a:t>dụ</a:t>
            </a:r>
            <a:r>
              <a:rPr lang="en-US" dirty="0"/>
              <a:t>: Trong </a:t>
            </a:r>
            <a:r>
              <a:rPr lang="en-US" dirty="0" err="1"/>
              <a:t>dòng</a:t>
            </a:r>
            <a:r>
              <a:rPr lang="en-US" dirty="0"/>
              <a:t> </a:t>
            </a:r>
            <a:r>
              <a:rPr lang="en-US" dirty="0" err="1"/>
              <a:t>thơ</a:t>
            </a:r>
            <a:r>
              <a:rPr lang="en-US" dirty="0"/>
              <a:t> “</a:t>
            </a:r>
            <a:r>
              <a:rPr lang="en-US" dirty="0" err="1"/>
              <a:t>Đoàn</a:t>
            </a:r>
            <a:r>
              <a:rPr lang="en-US" dirty="0"/>
              <a:t> </a:t>
            </a:r>
            <a:r>
              <a:rPr lang="en-US" dirty="0" err="1"/>
              <a:t>quân</a:t>
            </a:r>
            <a:r>
              <a:rPr lang="en-US" dirty="0"/>
              <a:t>/</a:t>
            </a:r>
            <a:r>
              <a:rPr lang="en-US" dirty="0" err="1"/>
              <a:t>vẫn</a:t>
            </a:r>
            <a:r>
              <a:rPr lang="en-US" dirty="0"/>
              <a:t> </a:t>
            </a:r>
            <a:r>
              <a:rPr lang="en-US" dirty="0" err="1"/>
              <a:t>đi</a:t>
            </a:r>
            <a:r>
              <a:rPr lang="en-US" dirty="0"/>
              <a:t>/</a:t>
            </a:r>
            <a:r>
              <a:rPr lang="en-US" dirty="0" err="1"/>
              <a:t>vội</a:t>
            </a:r>
            <a:r>
              <a:rPr lang="en-US" dirty="0"/>
              <a:t> </a:t>
            </a:r>
            <a:r>
              <a:rPr lang="en-US" dirty="0" err="1"/>
              <a:t>vã</a:t>
            </a:r>
            <a:r>
              <a:rPr lang="en-US" dirty="0"/>
              <a:t>”, </a:t>
            </a:r>
            <a:r>
              <a:rPr lang="en-US" dirty="0" err="1"/>
              <a:t>nhịp</a:t>
            </a:r>
            <a:r>
              <a:rPr lang="en-US" dirty="0"/>
              <a:t> </a:t>
            </a:r>
            <a:r>
              <a:rPr lang="en-US" dirty="0" err="1"/>
              <a:t>thơ</a:t>
            </a:r>
            <a:r>
              <a:rPr lang="en-US" dirty="0"/>
              <a:t> 2/2/2 </a:t>
            </a:r>
            <a:r>
              <a:rPr lang="en-US" dirty="0" err="1"/>
              <a:t>gợi</a:t>
            </a:r>
            <a:r>
              <a:rPr lang="en-US" dirty="0"/>
              <a:t> </a:t>
            </a:r>
            <a:r>
              <a:rPr lang="en-US" dirty="0" err="1"/>
              <a:t>lên</a:t>
            </a:r>
            <a:r>
              <a:rPr lang="en-US" dirty="0"/>
              <a:t> </a:t>
            </a:r>
            <a:r>
              <a:rPr lang="en-US" dirty="0" err="1"/>
              <a:t>những</a:t>
            </a:r>
            <a:r>
              <a:rPr lang="en-US" dirty="0"/>
              <a:t> </a:t>
            </a:r>
            <a:r>
              <a:rPr lang="en-US" dirty="0" err="1"/>
              <a:t>bước</a:t>
            </a:r>
            <a:r>
              <a:rPr lang="en-US" dirty="0"/>
              <a:t> </a:t>
            </a:r>
            <a:r>
              <a:rPr lang="en-US" dirty="0" err="1"/>
              <a:t>chân</a:t>
            </a:r>
            <a:r>
              <a:rPr lang="en-US" dirty="0"/>
              <a:t> </a:t>
            </a:r>
            <a:r>
              <a:rPr lang="en-US" dirty="0" err="1"/>
              <a:t>hành</a:t>
            </a:r>
            <a:r>
              <a:rPr lang="en-US" dirty="0"/>
              <a:t> </a:t>
            </a:r>
            <a:r>
              <a:rPr lang="en-US" dirty="0" err="1"/>
              <a:t>quân</a:t>
            </a:r>
            <a:r>
              <a:rPr lang="en-US" dirty="0"/>
              <a:t> </a:t>
            </a:r>
            <a:r>
              <a:rPr lang="en-US" dirty="0" err="1"/>
              <a:t>nhịp</a:t>
            </a:r>
            <a:r>
              <a:rPr lang="en-US" dirty="0"/>
              <a:t> </a:t>
            </a:r>
            <a:r>
              <a:rPr lang="en-US" dirty="0" err="1"/>
              <a:t>nhàng</a:t>
            </a:r>
            <a:r>
              <a:rPr lang="en-US" dirty="0"/>
              <a:t>, </a:t>
            </a:r>
            <a:r>
              <a:rPr lang="en-US" dirty="0" err="1"/>
              <a:t>dồn</a:t>
            </a:r>
            <a:r>
              <a:rPr lang="en-US" dirty="0"/>
              <a:t> </a:t>
            </a:r>
            <a:r>
              <a:rPr lang="en-US" dirty="0" err="1"/>
              <a:t>dập</a:t>
            </a:r>
            <a:r>
              <a:rPr lang="en-US" dirty="0"/>
              <a:t> </a:t>
            </a:r>
            <a:r>
              <a:rPr lang="en-US" dirty="0" err="1"/>
              <a:t>của</a:t>
            </a:r>
            <a:r>
              <a:rPr lang="en-US" dirty="0"/>
              <a:t> </a:t>
            </a:r>
            <a:r>
              <a:rPr lang="en-US" dirty="0" err="1"/>
              <a:t>đoàn</a:t>
            </a:r>
            <a:r>
              <a:rPr lang="en-US" dirty="0"/>
              <a:t> </a:t>
            </a:r>
            <a:r>
              <a:rPr lang="en-US" dirty="0" err="1"/>
              <a:t>quân</a:t>
            </a:r>
            <a:r>
              <a:rPr lang="en-US" dirty="0"/>
              <a:t>. </a:t>
            </a:r>
            <a:r>
              <a:rPr lang="en-US" dirty="0" err="1"/>
              <a:t>Nhịp</a:t>
            </a:r>
            <a:r>
              <a:rPr lang="en-US" dirty="0"/>
              <a:t> 4/3 </a:t>
            </a:r>
            <a:r>
              <a:rPr lang="en-US" dirty="0" err="1"/>
              <a:t>trong</a:t>
            </a:r>
            <a:r>
              <a:rPr lang="en-US" dirty="0"/>
              <a:t> </a:t>
            </a:r>
            <a:r>
              <a:rPr lang="en-US" dirty="0" err="1"/>
              <a:t>dòng</a:t>
            </a:r>
            <a:r>
              <a:rPr lang="en-US" dirty="0"/>
              <a:t> </a:t>
            </a:r>
            <a:r>
              <a:rPr lang="en-US" dirty="0" err="1"/>
              <a:t>thơ</a:t>
            </a:r>
            <a:r>
              <a:rPr lang="en-US" dirty="0"/>
              <a:t> “</a:t>
            </a:r>
            <a:r>
              <a:rPr lang="en-US" dirty="0" err="1"/>
              <a:t>Em</a:t>
            </a:r>
            <a:r>
              <a:rPr lang="en-US" dirty="0"/>
              <a:t> </a:t>
            </a:r>
            <a:r>
              <a:rPr lang="en-US" dirty="0" err="1"/>
              <a:t>đứng</a:t>
            </a:r>
            <a:r>
              <a:rPr lang="en-US" dirty="0"/>
              <a:t> </a:t>
            </a:r>
            <a:r>
              <a:rPr lang="en-US" dirty="0" err="1"/>
              <a:t>bên</a:t>
            </a:r>
            <a:r>
              <a:rPr lang="en-US" dirty="0"/>
              <a:t> </a:t>
            </a:r>
            <a:r>
              <a:rPr lang="en-US" dirty="0" err="1"/>
              <a:t>đường</a:t>
            </a:r>
            <a:r>
              <a:rPr lang="en-US" dirty="0"/>
              <a:t>/</a:t>
            </a:r>
            <a:r>
              <a:rPr lang="en-US" dirty="0" err="1"/>
              <a:t>như</a:t>
            </a:r>
            <a:r>
              <a:rPr lang="en-US" dirty="0"/>
              <a:t> </a:t>
            </a:r>
            <a:r>
              <a:rPr lang="en-US" dirty="0" err="1"/>
              <a:t>quê</a:t>
            </a:r>
            <a:r>
              <a:rPr lang="en-US" dirty="0"/>
              <a:t> </a:t>
            </a:r>
            <a:r>
              <a:rPr lang="en-US" dirty="0" err="1"/>
              <a:t>hương</a:t>
            </a:r>
            <a:r>
              <a:rPr lang="en-US" dirty="0"/>
              <a:t>” </a:t>
            </a:r>
            <a:r>
              <a:rPr lang="en-US" dirty="0" err="1"/>
              <a:t>nhấn</a:t>
            </a:r>
            <a:r>
              <a:rPr lang="en-US" dirty="0"/>
              <a:t> </a:t>
            </a:r>
            <a:r>
              <a:rPr lang="en-US" dirty="0" err="1"/>
              <a:t>mạnh</a:t>
            </a:r>
            <a:r>
              <a:rPr lang="en-US" dirty="0"/>
              <a:t> </a:t>
            </a:r>
            <a:r>
              <a:rPr lang="en-US" dirty="0" err="1"/>
              <a:t>tâm</a:t>
            </a:r>
            <a:r>
              <a:rPr lang="en-US" dirty="0"/>
              <a:t> </a:t>
            </a:r>
            <a:r>
              <a:rPr lang="en-US" dirty="0" err="1"/>
              <a:t>trạng</a:t>
            </a:r>
            <a:r>
              <a:rPr lang="en-US" dirty="0"/>
              <a:t> </a:t>
            </a:r>
            <a:r>
              <a:rPr lang="en-US" dirty="0" err="1"/>
              <a:t>xúc</a:t>
            </a:r>
            <a:r>
              <a:rPr lang="en-US" dirty="0"/>
              <a:t> </a:t>
            </a:r>
            <a:r>
              <a:rPr lang="en-US" dirty="0" err="1"/>
              <a:t>động</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khi</a:t>
            </a:r>
            <a:r>
              <a:rPr lang="en-US" dirty="0"/>
              <a:t> </a:t>
            </a:r>
            <a:r>
              <a:rPr lang="en-US" dirty="0" err="1"/>
              <a:t>gặp</a:t>
            </a:r>
            <a:r>
              <a:rPr lang="en-US" dirty="0"/>
              <a:t> </a:t>
            </a:r>
            <a:r>
              <a:rPr lang="en-US" dirty="0" err="1"/>
              <a:t>lại</a:t>
            </a:r>
            <a:r>
              <a:rPr lang="en-US" dirty="0"/>
              <a:t> </a:t>
            </a:r>
            <a:r>
              <a:rPr lang="en-US" dirty="0" err="1"/>
              <a:t>quê</a:t>
            </a:r>
            <a:r>
              <a:rPr lang="en-US" dirty="0"/>
              <a:t> </a:t>
            </a:r>
            <a:r>
              <a:rPr lang="en-US" dirty="0" err="1"/>
              <a:t>hương</a:t>
            </a:r>
            <a:r>
              <a:rPr lang="en-US" dirty="0"/>
              <a:t> qua </a:t>
            </a:r>
            <a:r>
              <a:rPr lang="en-US" dirty="0" err="1"/>
              <a:t>hình</a:t>
            </a:r>
            <a:r>
              <a:rPr lang="en-US" dirty="0"/>
              <a:t> </a:t>
            </a:r>
            <a:r>
              <a:rPr lang="en-US" dirty="0" err="1"/>
              <a:t>ảnh</a:t>
            </a:r>
            <a:r>
              <a:rPr lang="en-US" dirty="0"/>
              <a:t> </a:t>
            </a:r>
            <a:r>
              <a:rPr lang="en-US" dirty="0" err="1"/>
              <a:t>người</a:t>
            </a:r>
            <a:r>
              <a:rPr lang="en-US" dirty="0"/>
              <a:t> </a:t>
            </a:r>
            <a:r>
              <a:rPr lang="en-US" dirty="0" err="1"/>
              <a:t>em</a:t>
            </a:r>
            <a:r>
              <a:rPr lang="en-US" dirty="0"/>
              <a:t> </a:t>
            </a:r>
            <a:r>
              <a:rPr lang="en-US" dirty="0" err="1"/>
              <a:t>gái</a:t>
            </a:r>
            <a:r>
              <a:rPr lang="en-US" dirty="0"/>
              <a:t> </a:t>
            </a:r>
            <a:r>
              <a:rPr lang="en-US" dirty="0" err="1"/>
              <a:t>tiền</a:t>
            </a:r>
            <a:r>
              <a:rPr lang="en-US" dirty="0"/>
              <a:t> </a:t>
            </a:r>
            <a:r>
              <a:rPr lang="en-US" dirty="0" err="1"/>
              <a:t>phương</a:t>
            </a:r>
            <a:r>
              <a:rPr lang="en-US" dirty="0"/>
              <a:t>.</a:t>
            </a:r>
          </a:p>
          <a:p>
            <a:endParaRPr lang="en-US" dirty="0"/>
          </a:p>
        </p:txBody>
      </p:sp>
      <p:sp>
        <p:nvSpPr>
          <p:cNvPr id="4" name="Slide Number Placeholder 3"/>
          <p:cNvSpPr>
            <a:spLocks noGrp="1"/>
          </p:cNvSpPr>
          <p:nvPr>
            <p:ph type="sldNum" sz="quarter" idx="5"/>
          </p:nvPr>
        </p:nvSpPr>
        <p:spPr/>
        <p:txBody>
          <a:bodyPr/>
          <a:lstStyle/>
          <a:p>
            <a:fld id="{75A0257C-A7CD-41B0-8354-51B405A4CA91}" type="slidenum">
              <a:rPr lang="en-US" smtClean="0"/>
              <a:t>19</a:t>
            </a:fld>
            <a:endParaRPr lang="en-US"/>
          </a:p>
        </p:txBody>
      </p:sp>
    </p:spTree>
    <p:extLst>
      <p:ext uri="{BB962C8B-B14F-4D97-AF65-F5344CB8AC3E}">
        <p14:creationId xmlns:p14="http://schemas.microsoft.com/office/powerpoint/2010/main" val="362567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0257C-A7CD-41B0-8354-51B405A4C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461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 1</a:t>
            </a:r>
          </a:p>
        </p:txBody>
      </p:sp>
      <p:sp>
        <p:nvSpPr>
          <p:cNvPr id="4" name="Slide Number Placeholder 3"/>
          <p:cNvSpPr>
            <a:spLocks noGrp="1"/>
          </p:cNvSpPr>
          <p:nvPr>
            <p:ph type="sldNum" sz="quarter" idx="5"/>
          </p:nvPr>
        </p:nvSpPr>
        <p:spPr/>
        <p:txBody>
          <a:bodyPr/>
          <a:lstStyle/>
          <a:p>
            <a:fld id="{75A0257C-A7CD-41B0-8354-51B405A4CA91}" type="slidenum">
              <a:rPr lang="en-US" smtClean="0"/>
              <a:t>22</a:t>
            </a:fld>
            <a:endParaRPr lang="en-US"/>
          </a:p>
        </p:txBody>
      </p:sp>
    </p:spTree>
    <p:extLst>
      <p:ext uri="{BB962C8B-B14F-4D97-AF65-F5344CB8AC3E}">
        <p14:creationId xmlns:p14="http://schemas.microsoft.com/office/powerpoint/2010/main" val="293644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0257C-A7CD-41B0-8354-51B405A4CA91}" type="slidenum">
              <a:rPr lang="en-US" smtClean="0"/>
              <a:t>6</a:t>
            </a:fld>
            <a:endParaRPr lang="en-US"/>
          </a:p>
        </p:txBody>
      </p:sp>
    </p:spTree>
    <p:extLst>
      <p:ext uri="{BB962C8B-B14F-4D97-AF65-F5344CB8AC3E}">
        <p14:creationId xmlns:p14="http://schemas.microsoft.com/office/powerpoint/2010/main" val="372560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0257C-A7CD-41B0-8354-51B405A4C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424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0257C-A7CD-41B0-8354-51B405A4C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711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125972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số</a:t>
            </a:r>
            <a:r>
              <a:rPr lang="en-US" dirty="0"/>
              <a:t> </a:t>
            </a:r>
            <a:r>
              <a:rPr lang="en-US" dirty="0" err="1"/>
              <a:t>tác</a:t>
            </a:r>
            <a:r>
              <a:rPr lang="en-US" dirty="0"/>
              <a:t> </a:t>
            </a:r>
            <a:r>
              <a:rPr lang="en-US" dirty="0" err="1"/>
              <a:t>phẩm</a:t>
            </a:r>
            <a:r>
              <a:rPr lang="en-US" dirty="0"/>
              <a:t> </a:t>
            </a:r>
            <a:r>
              <a:rPr lang="en-US" dirty="0" err="1"/>
              <a:t>tiêu</a:t>
            </a:r>
            <a:r>
              <a:rPr lang="en-US" dirty="0"/>
              <a:t> </a:t>
            </a:r>
            <a:r>
              <a:rPr lang="en-US" dirty="0" err="1"/>
              <a:t>biểu</a:t>
            </a:r>
            <a:r>
              <a:rPr lang="en-US" dirty="0"/>
              <a:t>: </a:t>
            </a:r>
            <a:r>
              <a:rPr lang="en-US" i="1" dirty="0" err="1"/>
              <a:t>Diệt</a:t>
            </a:r>
            <a:r>
              <a:rPr lang="en-US" i="1" dirty="0"/>
              <a:t> </a:t>
            </a:r>
            <a:r>
              <a:rPr lang="en-US" i="1" dirty="0" err="1"/>
              <a:t>phát</a:t>
            </a:r>
            <a:r>
              <a:rPr lang="en-US" i="1" dirty="0"/>
              <a:t> </a:t>
            </a:r>
            <a:r>
              <a:rPr lang="en-US" i="1" dirty="0" err="1"/>
              <a:t>xít</a:t>
            </a:r>
            <a:r>
              <a:rPr lang="en-US" i="1" dirty="0"/>
              <a:t> </a:t>
            </a:r>
            <a:r>
              <a:rPr lang="en-US" dirty="0"/>
              <a:t>(1945), </a:t>
            </a:r>
            <a:r>
              <a:rPr lang="en-US" i="1" dirty="0" err="1"/>
              <a:t>Người</a:t>
            </a:r>
            <a:r>
              <a:rPr lang="en-US" i="1" dirty="0"/>
              <a:t> Hà </a:t>
            </a:r>
            <a:r>
              <a:rPr lang="en-US" i="1" dirty="0" err="1"/>
              <a:t>Nội</a:t>
            </a:r>
            <a:r>
              <a:rPr lang="en-US" i="1" dirty="0"/>
              <a:t> </a:t>
            </a:r>
            <a:r>
              <a:rPr lang="en-US" dirty="0"/>
              <a:t>(1947), </a:t>
            </a:r>
            <a:r>
              <a:rPr lang="en-US" i="1" dirty="0" err="1"/>
              <a:t>Đất</a:t>
            </a:r>
            <a:r>
              <a:rPr lang="en-US" i="1" dirty="0"/>
              <a:t> </a:t>
            </a:r>
            <a:r>
              <a:rPr lang="en-US" i="1" dirty="0" err="1"/>
              <a:t>nước</a:t>
            </a:r>
            <a:r>
              <a:rPr lang="en-US" i="1" dirty="0"/>
              <a:t> </a:t>
            </a:r>
            <a:r>
              <a:rPr lang="en-US"/>
              <a:t>(</a:t>
            </a:r>
            <a:r>
              <a:rPr lang="en-US" smtClean="0"/>
              <a:t>1955</a:t>
            </a:r>
            <a:r>
              <a:rPr lang="en-US" dirty="0"/>
              <a:t>), </a:t>
            </a:r>
            <a:r>
              <a:rPr lang="en-US" i="1" dirty="0" err="1"/>
              <a:t>Mấy</a:t>
            </a:r>
            <a:r>
              <a:rPr lang="en-US" i="1" dirty="0"/>
              <a:t> </a:t>
            </a:r>
            <a:r>
              <a:rPr lang="en-US" i="1" dirty="0" err="1"/>
              <a:t>vấn</a:t>
            </a:r>
            <a:r>
              <a:rPr lang="en-US" i="1" dirty="0"/>
              <a:t> </a:t>
            </a:r>
            <a:r>
              <a:rPr lang="en-US" i="1" dirty="0" err="1"/>
              <a:t>đề</a:t>
            </a:r>
            <a:r>
              <a:rPr lang="en-US" i="1" dirty="0"/>
              <a:t> </a:t>
            </a:r>
            <a:r>
              <a:rPr lang="en-US" i="1" dirty="0" err="1"/>
              <a:t>văn</a:t>
            </a:r>
            <a:r>
              <a:rPr lang="en-US" i="1" dirty="0"/>
              <a:t> </a:t>
            </a:r>
            <a:r>
              <a:rPr lang="en-US" i="1" dirty="0" err="1"/>
              <a:t>học</a:t>
            </a:r>
            <a:r>
              <a:rPr lang="en-US" i="1" dirty="0"/>
              <a:t> </a:t>
            </a:r>
            <a:r>
              <a:rPr lang="en-US" dirty="0"/>
              <a:t>(1956), </a:t>
            </a:r>
            <a:r>
              <a:rPr lang="en-US" i="1" dirty="0" err="1"/>
              <a:t>Bài</a:t>
            </a:r>
            <a:r>
              <a:rPr lang="en-US" i="1" dirty="0"/>
              <a:t> </a:t>
            </a:r>
            <a:r>
              <a:rPr lang="en-US" i="1" dirty="0" err="1"/>
              <a:t>thơ</a:t>
            </a:r>
            <a:r>
              <a:rPr lang="en-US" i="1" dirty="0"/>
              <a:t> </a:t>
            </a:r>
            <a:r>
              <a:rPr lang="en-US" i="1" dirty="0" err="1"/>
              <a:t>Hắc</a:t>
            </a:r>
            <a:r>
              <a:rPr lang="en-US" i="1" dirty="0"/>
              <a:t> </a:t>
            </a:r>
            <a:r>
              <a:rPr lang="en-US" i="1" dirty="0" err="1"/>
              <a:t>Hải</a:t>
            </a:r>
            <a:r>
              <a:rPr lang="en-US" i="1" dirty="0"/>
              <a:t> </a:t>
            </a:r>
            <a:r>
              <a:rPr lang="en-US" dirty="0"/>
              <a:t>(1958), </a:t>
            </a:r>
            <a:r>
              <a:rPr lang="en-US" i="1" dirty="0" err="1"/>
              <a:t>Cái</a:t>
            </a:r>
            <a:r>
              <a:rPr lang="en-US" i="1" dirty="0"/>
              <a:t> </a:t>
            </a:r>
            <a:r>
              <a:rPr lang="en-US" i="1" dirty="0" err="1"/>
              <a:t>Tết</a:t>
            </a:r>
            <a:r>
              <a:rPr lang="en-US" i="1" dirty="0"/>
              <a:t> </a:t>
            </a:r>
            <a:r>
              <a:rPr lang="en-US" i="1" dirty="0" err="1"/>
              <a:t>của</a:t>
            </a:r>
            <a:r>
              <a:rPr lang="en-US" i="1" dirty="0"/>
              <a:t> </a:t>
            </a:r>
            <a:r>
              <a:rPr lang="en-US" i="1" dirty="0" err="1"/>
              <a:t>mèo</a:t>
            </a:r>
            <a:r>
              <a:rPr lang="en-US" i="1" dirty="0"/>
              <a:t> con </a:t>
            </a:r>
            <a:r>
              <a:rPr lang="en-US" dirty="0"/>
              <a:t>(1961), </a:t>
            </a:r>
            <a:r>
              <a:rPr lang="en-US" i="1" dirty="0" err="1"/>
              <a:t>Vỡ</a:t>
            </a:r>
            <a:r>
              <a:rPr lang="en-US" i="1" dirty="0"/>
              <a:t> </a:t>
            </a:r>
            <a:r>
              <a:rPr lang="en-US" i="1" dirty="0" err="1"/>
              <a:t>bờ</a:t>
            </a:r>
            <a:r>
              <a:rPr lang="en-US" i="1" dirty="0"/>
              <a:t> </a:t>
            </a:r>
            <a:r>
              <a:rPr lang="en-US" dirty="0"/>
              <a:t>(</a:t>
            </a:r>
            <a:r>
              <a:rPr lang="en-US" dirty="0" err="1"/>
              <a:t>tập</a:t>
            </a:r>
            <a:r>
              <a:rPr lang="en-US" dirty="0"/>
              <a:t> I </a:t>
            </a:r>
            <a:r>
              <a:rPr lang="en-US" dirty="0" err="1"/>
              <a:t>năm</a:t>
            </a:r>
            <a:r>
              <a:rPr lang="en-US" dirty="0"/>
              <a:t> 1962, </a:t>
            </a:r>
            <a:r>
              <a:rPr lang="en-US" dirty="0" err="1"/>
              <a:t>tập</a:t>
            </a:r>
            <a:r>
              <a:rPr lang="en-US" dirty="0"/>
              <a:t> II </a:t>
            </a:r>
            <a:r>
              <a:rPr lang="en-US" dirty="0" err="1"/>
              <a:t>năm</a:t>
            </a:r>
            <a:r>
              <a:rPr lang="en-US" dirty="0"/>
              <a:t> 1970), </a:t>
            </a:r>
            <a:r>
              <a:rPr lang="en-US" i="1" dirty="0" err="1"/>
              <a:t>Sóng</a:t>
            </a:r>
            <a:r>
              <a:rPr lang="en-US" i="1" dirty="0"/>
              <a:t> </a:t>
            </a:r>
            <a:r>
              <a:rPr lang="en-US" i="1" dirty="0" err="1"/>
              <a:t>reo</a:t>
            </a:r>
            <a:r>
              <a:rPr lang="en-US" i="1" dirty="0"/>
              <a:t> </a:t>
            </a:r>
            <a:r>
              <a:rPr lang="en-US" dirty="0"/>
              <a:t>(2001),…</a:t>
            </a:r>
          </a:p>
        </p:txBody>
      </p:sp>
      <p:sp>
        <p:nvSpPr>
          <p:cNvPr id="4" name="Slide Number Placeholder 3"/>
          <p:cNvSpPr>
            <a:spLocks noGrp="1"/>
          </p:cNvSpPr>
          <p:nvPr>
            <p:ph type="sldNum" sz="quarter" idx="5"/>
          </p:nvPr>
        </p:nvSpPr>
        <p:spPr/>
        <p:txBody>
          <a:bodyPr/>
          <a:lstStyle/>
          <a:p>
            <a:fld id="{75A0257C-A7CD-41B0-8354-51B405A4CA91}" type="slidenum">
              <a:rPr lang="en-US" smtClean="0"/>
              <a:t>12</a:t>
            </a:fld>
            <a:endParaRPr lang="en-US"/>
          </a:p>
        </p:txBody>
      </p:sp>
    </p:spTree>
    <p:extLst>
      <p:ext uri="{BB962C8B-B14F-4D97-AF65-F5344CB8AC3E}">
        <p14:creationId xmlns:p14="http://schemas.microsoft.com/office/powerpoint/2010/main" val="359099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13</a:t>
            </a:fld>
            <a:endParaRPr lang="en-US"/>
          </a:p>
        </p:txBody>
      </p:sp>
    </p:spTree>
    <p:extLst>
      <p:ext uri="{BB962C8B-B14F-4D97-AF65-F5344CB8AC3E}">
        <p14:creationId xmlns:p14="http://schemas.microsoft.com/office/powerpoint/2010/main" val="673817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0257C-A7CD-41B0-8354-51B405A4C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206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0257C-A7CD-41B0-8354-51B405A4CA91}" type="slidenum">
              <a:rPr lang="en-US" smtClean="0"/>
              <a:t>18</a:t>
            </a:fld>
            <a:endParaRPr lang="en-US"/>
          </a:p>
        </p:txBody>
      </p:sp>
    </p:spTree>
    <p:extLst>
      <p:ext uri="{BB962C8B-B14F-4D97-AF65-F5344CB8AC3E}">
        <p14:creationId xmlns:p14="http://schemas.microsoft.com/office/powerpoint/2010/main" val="21951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C22A5-D4AF-ECA8-E1FD-192FC1E2A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E76F6D-C88C-581E-2189-7CD154055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5DC9C7-4598-4620-965A-FB81897ED8C2}"/>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5" name="Footer Placeholder 4">
            <a:extLst>
              <a:ext uri="{FF2B5EF4-FFF2-40B4-BE49-F238E27FC236}">
                <a16:creationId xmlns:a16="http://schemas.microsoft.com/office/drawing/2014/main" id="{BEF48DAD-BDE7-D867-40C5-9F5A9F2BC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345D-6A51-214D-D730-A08C17992ED0}"/>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3920105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226CE-467F-2BD4-DFC9-529BCA0B6F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FDDB32-6CA0-B8CE-B146-DA25260858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1D6EF-16A9-6508-7140-0422DE69894E}"/>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5" name="Footer Placeholder 4">
            <a:extLst>
              <a:ext uri="{FF2B5EF4-FFF2-40B4-BE49-F238E27FC236}">
                <a16:creationId xmlns:a16="http://schemas.microsoft.com/office/drawing/2014/main" id="{5DE8454B-EFB6-5B3D-4E01-EE4C38977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58114-6253-9724-AB8C-4DC39F0EF613}"/>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309465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103CF-1F79-465D-233D-0739B562E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961428-1D55-5DF0-33CE-410DF1394D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D6C70-FF8A-279B-F896-529A64938F90}"/>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5" name="Footer Placeholder 4">
            <a:extLst>
              <a:ext uri="{FF2B5EF4-FFF2-40B4-BE49-F238E27FC236}">
                <a16:creationId xmlns:a16="http://schemas.microsoft.com/office/drawing/2014/main" id="{0A82169C-1E9A-4666-EFBF-502EDC48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6D598-52CB-F9DF-9CBF-732A021A0D42}"/>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27980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753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213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23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89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56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012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78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20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8AD61-1CA6-53CD-8779-62EA53EF52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130BAA-3698-0E3A-8D6D-103F0477E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326BB-9A84-8880-7A55-ED4DB5A88EBA}"/>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5" name="Footer Placeholder 4">
            <a:extLst>
              <a:ext uri="{FF2B5EF4-FFF2-40B4-BE49-F238E27FC236}">
                <a16:creationId xmlns:a16="http://schemas.microsoft.com/office/drawing/2014/main" id="{C3401088-0114-9CC3-2396-C478DF2B1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079C7-C69F-615D-9DC6-ACCDF77A0518}"/>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395862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321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661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904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A3C8C9-B293-47D2-88DB-018144F8B59F}"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6571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506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1515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6672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3452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2378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50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8711A-BDBA-6A06-3EB9-AC73F00D7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A55A07-784C-2C17-D437-2CD3C3CC93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0595D8-A863-F078-6F94-9C7DE843A557}"/>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5" name="Footer Placeholder 4">
            <a:extLst>
              <a:ext uri="{FF2B5EF4-FFF2-40B4-BE49-F238E27FC236}">
                <a16:creationId xmlns:a16="http://schemas.microsoft.com/office/drawing/2014/main" id="{9FF39151-1F37-9065-B496-ACA46B6DF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74E7B-8A13-C7E5-95C3-E281960D85FD}"/>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3820867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6185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8618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5684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4234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2434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55784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83266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60850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46580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195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713E-3B69-CCDB-1A6D-69BF31ED8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58A195-7020-0B46-9658-5020152CC5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607DD4-CA22-7F2D-59B9-EA0DEEF9B3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2A1AC7-7EE6-19D6-ECD6-7F0D2D3F001D}"/>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6" name="Footer Placeholder 5">
            <a:extLst>
              <a:ext uri="{FF2B5EF4-FFF2-40B4-BE49-F238E27FC236}">
                <a16:creationId xmlns:a16="http://schemas.microsoft.com/office/drawing/2014/main" id="{4CE1205F-453C-5EC8-D0B8-D169E4DBF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3F6AF-BB80-6F27-2DDE-CB9778F044F0}"/>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42911278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16576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96572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9398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53924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80742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6392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71FA-5654-B645-0AD1-C88FD38492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3A093A-480A-B060-F38D-61ECEEBE6D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631D1-98B4-A466-4539-183740C0B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5EC2AE-2DA2-5CDF-E4F4-A689AEACC9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A7DBAA-CEBA-D2E9-5898-E51EB98917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B7F054-E55D-7108-72E9-793E53B2CC3F}"/>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8" name="Footer Placeholder 7">
            <a:extLst>
              <a:ext uri="{FF2B5EF4-FFF2-40B4-BE49-F238E27FC236}">
                <a16:creationId xmlns:a16="http://schemas.microsoft.com/office/drawing/2014/main" id="{AABD8F93-33EB-1BC6-CF87-E326B37281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F9CB8-8C7F-0AF9-9CA4-244AB9FEE7E6}"/>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381758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19A1-683A-0895-7FFE-279CE2A9B4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FCB4F1-D13E-0CA5-4CA4-4ADAB47C9262}"/>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4" name="Footer Placeholder 3">
            <a:extLst>
              <a:ext uri="{FF2B5EF4-FFF2-40B4-BE49-F238E27FC236}">
                <a16:creationId xmlns:a16="http://schemas.microsoft.com/office/drawing/2014/main" id="{2A934CFF-E07B-F8F4-12BF-5044B975E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91E8D4-7DF4-C220-DCCD-480FA9344015}"/>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1162664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F0E6F9-3903-63D0-423D-744C7A49C055}"/>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3" name="Footer Placeholder 2">
            <a:extLst>
              <a:ext uri="{FF2B5EF4-FFF2-40B4-BE49-F238E27FC236}">
                <a16:creationId xmlns:a16="http://schemas.microsoft.com/office/drawing/2014/main" id="{95EFADB8-92A7-4C42-45AD-0D02A26C9B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AFD79-953C-9827-AD49-6E68F28CA7E2}"/>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328365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2A71-6076-D445-F331-563E3AB3A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D2E690-0B7E-4189-FDF5-834CB9DEAB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02325B-0E05-D7B3-1EFF-514228375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19A94-195D-FC5E-82A7-ABDA5E043ED7}"/>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6" name="Footer Placeholder 5">
            <a:extLst>
              <a:ext uri="{FF2B5EF4-FFF2-40B4-BE49-F238E27FC236}">
                <a16:creationId xmlns:a16="http://schemas.microsoft.com/office/drawing/2014/main" id="{C4936EE5-D273-07DF-0C82-9491B13363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F37220-BF82-46CF-76C0-0B52BB0A4371}"/>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195342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D54A5-43FC-8BF8-E9FF-97ECFCE2E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7DF68C-C9C7-BC3D-9AA3-033384C1C9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E1013B-7ED2-DC19-320E-1C80CC082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DBD24-90CB-D06C-67E6-EAD5E6D6FE14}"/>
              </a:ext>
            </a:extLst>
          </p:cNvPr>
          <p:cNvSpPr>
            <a:spLocks noGrp="1"/>
          </p:cNvSpPr>
          <p:nvPr>
            <p:ph type="dt" sz="half" idx="10"/>
          </p:nvPr>
        </p:nvSpPr>
        <p:spPr/>
        <p:txBody>
          <a:bodyPr/>
          <a:lstStyle/>
          <a:p>
            <a:fld id="{6FAFB311-9700-4836-8EBD-8630CD321FB4}" type="datetimeFigureOut">
              <a:rPr lang="en-US" smtClean="0"/>
              <a:t>3/20/2025</a:t>
            </a:fld>
            <a:endParaRPr lang="en-US"/>
          </a:p>
        </p:txBody>
      </p:sp>
      <p:sp>
        <p:nvSpPr>
          <p:cNvPr id="6" name="Footer Placeholder 5">
            <a:extLst>
              <a:ext uri="{FF2B5EF4-FFF2-40B4-BE49-F238E27FC236}">
                <a16:creationId xmlns:a16="http://schemas.microsoft.com/office/drawing/2014/main" id="{778B5E0A-A76F-6667-3176-4A11AC643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6B9DE2-AD56-62ED-0281-97BDBB2D0072}"/>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211728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42EAA-02FF-6B42-8713-17E158F703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4F96F-0030-3102-0EBD-B66A418AE6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91EDF-270E-AA1B-9D92-53DB5B664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FB311-9700-4836-8EBD-8630CD321FB4}" type="datetimeFigureOut">
              <a:rPr lang="en-US" smtClean="0"/>
              <a:t>3/20/2025</a:t>
            </a:fld>
            <a:endParaRPr lang="en-US"/>
          </a:p>
        </p:txBody>
      </p:sp>
      <p:sp>
        <p:nvSpPr>
          <p:cNvPr id="5" name="Footer Placeholder 4">
            <a:extLst>
              <a:ext uri="{FF2B5EF4-FFF2-40B4-BE49-F238E27FC236}">
                <a16:creationId xmlns:a16="http://schemas.microsoft.com/office/drawing/2014/main" id="{DC6962A2-8293-3334-21AD-67682758E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D3B1E0-5927-F15D-2B3B-D191B05AED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0AD50-4A00-4D35-A153-3D369ADA4FBB}" type="slidenum">
              <a:rPr lang="en-US" smtClean="0"/>
              <a:t>‹#›</a:t>
            </a:fld>
            <a:endParaRPr lang="en-US"/>
          </a:p>
        </p:txBody>
      </p:sp>
    </p:spTree>
    <p:extLst>
      <p:ext uri="{BB962C8B-B14F-4D97-AF65-F5344CB8AC3E}">
        <p14:creationId xmlns:p14="http://schemas.microsoft.com/office/powerpoint/2010/main" val="1506065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FA78B7F-184A-4362-911B-4159B3D873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FCC800-CC46-4956-A23C-273EA13484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857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46898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3/20/2025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752216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16.xml"/><Relationship Id="rId3" Type="http://schemas.openxmlformats.org/officeDocument/2006/relationships/audio" Target="../media/audio1.wav"/><Relationship Id="rId7" Type="http://schemas.openxmlformats.org/officeDocument/2006/relationships/image" Target="../media/image26.svg"/><Relationship Id="rId12" Type="http://schemas.openxmlformats.org/officeDocument/2006/relationships/slide" Target="slide19.xml"/><Relationship Id="rId17"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slide" Target="slide14.xml"/><Relationship Id="rId5" Type="http://schemas.openxmlformats.org/officeDocument/2006/relationships/image" Target="../media/image58.svg"/><Relationship Id="rId15" Type="http://schemas.openxmlformats.org/officeDocument/2006/relationships/image" Target="../media/image27.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svg"/><Relationship Id="rId7" Type="http://schemas.openxmlformats.org/officeDocument/2006/relationships/image" Target="../media/image21.svg"/><Relationship Id="rId2" Type="http://schemas.openxmlformats.org/officeDocument/2006/relationships/image" Target="../media/image29.png"/><Relationship Id="rId1" Type="http://schemas.openxmlformats.org/officeDocument/2006/relationships/slideLayout" Target="../slideLayouts/slideLayout41.xml"/><Relationship Id="rId4" Type="http://schemas.openxmlformats.org/officeDocument/2006/relationships/image" Target="../media/image30.png"/><Relationship Id="rId9" Type="http://schemas.openxmlformats.org/officeDocument/2006/relationships/image" Target="../media/image23.sv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Bộ hình nền PowerPoint đẹp, đơn giản và chuyên nghiệ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7" y="13996"/>
            <a:ext cx="12192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12"/>
          <p:cNvSpPr txBox="1">
            <a:spLocks noChangeArrowheads="1"/>
          </p:cNvSpPr>
          <p:nvPr/>
        </p:nvSpPr>
        <p:spPr bwMode="auto">
          <a:xfrm>
            <a:off x="1914625" y="2575277"/>
            <a:ext cx="8686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HỘI THI GIÁO VIÊN DẠY GIỎI </a:t>
            </a:r>
            <a:r>
              <a:rPr kumimoji="0" lang="en-US" altLang="en-US"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CẤP </a:t>
            </a:r>
            <a:r>
              <a:rPr kumimoji="0" lang="en-US" altLang="en-US" sz="26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HUYỆN</a:t>
            </a:r>
            <a:endPar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100" name="Text Box 13"/>
          <p:cNvSpPr txBox="1">
            <a:spLocks noChangeArrowheads="1"/>
          </p:cNvSpPr>
          <p:nvPr/>
        </p:nvSpPr>
        <p:spPr bwMode="auto">
          <a:xfrm>
            <a:off x="3902223" y="1573377"/>
            <a:ext cx="4419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VỀ DỰ GIỜ</a:t>
            </a:r>
            <a:endParaRPr kumimoji="0" lang="en-US" altLang="en-US" sz="3600" b="1" i="0" u="none" strike="noStrike" kern="1200" cap="none" spc="0" normalizeH="0" baseline="0" noProof="0" dirty="0">
              <a:ln>
                <a:noFill/>
              </a:ln>
              <a:solidFill>
                <a:srgbClr val="44546A"/>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101" name="WordArt 15"/>
          <p:cNvSpPr>
            <a:spLocks noChangeArrowheads="1" noChangeShapeType="1" noTextEdit="1"/>
          </p:cNvSpPr>
          <p:nvPr/>
        </p:nvSpPr>
        <p:spPr bwMode="auto">
          <a:xfrm>
            <a:off x="2076550" y="845026"/>
            <a:ext cx="8362950" cy="5257798"/>
          </a:xfrm>
          <a:prstGeom prst="rect">
            <a:avLst/>
          </a:prstGeom>
        </p:spPr>
        <p:txBody>
          <a:bodyPr spcFirstLastPara="1" wrap="none" fromWordArt="1">
            <a:prstTxWarp prst="textArchUp">
              <a:avLst>
                <a:gd name="adj" fmla="val 111655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0" cap="none" spc="0" normalizeH="0" baseline="0" noProof="0" dirty="0">
                <a:ln w="9525">
                  <a:solidFill>
                    <a:srgbClr val="CC0000"/>
                  </a:solidFill>
                  <a:round/>
                  <a:headEnd/>
                  <a:tailEnd/>
                </a:ln>
                <a:solidFill>
                  <a:srgbClr val="0000FF"/>
                </a:solidFill>
                <a:effectLst/>
                <a:uLnTx/>
                <a:uFillTx/>
                <a:latin typeface="Times New Roman" panose="02020603050405020304" pitchFamily="18" charset="0"/>
                <a:ea typeface="+mn-ea"/>
                <a:cs typeface="Times New Roman" panose="02020603050405020304" pitchFamily="18" charset="0"/>
              </a:rPr>
              <a:t>NHIỆT LIỆT CHÀO MỪNG CÁC THẦY CÔ GIÁO</a:t>
            </a:r>
          </a:p>
        </p:txBody>
      </p:sp>
      <p:pic>
        <p:nvPicPr>
          <p:cNvPr id="410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524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8382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53650" y="2286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639300" y="7620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23" descr="linia7qp1jl[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29465" y="3296673"/>
            <a:ext cx="447607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12307" y="5434923"/>
            <a:ext cx="14859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907" y="57531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45134" y="57912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0386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58674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29"/>
          <p:cNvSpPr txBox="1">
            <a:spLocks noChangeArrowheads="1"/>
          </p:cNvSpPr>
          <p:nvPr/>
        </p:nvSpPr>
        <p:spPr bwMode="auto">
          <a:xfrm>
            <a:off x="3467100" y="4968270"/>
            <a:ext cx="5732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srgbClr val="0033CC"/>
                </a:solidFill>
                <a:effectLst/>
                <a:uLnTx/>
                <a:uFillTx/>
                <a:latin typeface="Times New Roman" panose="02020603050405020304" pitchFamily="18" charset="0"/>
                <a:ea typeface="+mn-ea"/>
                <a:cs typeface="+mn-cs"/>
              </a:rPr>
              <a:t>Giáo viên: </a:t>
            </a:r>
            <a:r>
              <a:rPr kumimoji="0" lang="en-US" altLang="en-US" sz="2800" b="1" i="0" u="none" strike="noStrike" kern="1200" cap="none" spc="0" normalizeH="0" baseline="0" noProof="0" smtClean="0">
                <a:ln>
                  <a:noFill/>
                </a:ln>
                <a:solidFill>
                  <a:srgbClr val="0033CC"/>
                </a:solidFill>
                <a:effectLst/>
                <a:uLnTx/>
                <a:uFillTx/>
                <a:latin typeface="Times New Roman" panose="02020603050405020304" pitchFamily="18" charset="0"/>
                <a:ea typeface="+mn-ea"/>
                <a:cs typeface="+mn-cs"/>
              </a:rPr>
              <a:t>Mai Thị</a:t>
            </a:r>
            <a:r>
              <a:rPr kumimoji="0" lang="en-US" altLang="en-US" sz="2800" b="1" i="0" u="none" strike="noStrike" kern="1200" cap="none" spc="0" normalizeH="0" noProof="0" smtClean="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smtClean="0">
                <a:ln>
                  <a:noFill/>
                </a:ln>
                <a:solidFill>
                  <a:srgbClr val="0033CC"/>
                </a:solidFill>
                <a:effectLst/>
                <a:uLnTx/>
                <a:uFillTx/>
                <a:latin typeface="Times New Roman" panose="02020603050405020304" pitchFamily="18" charset="0"/>
                <a:ea typeface="+mn-ea"/>
                <a:cs typeface="+mn-cs"/>
              </a:rPr>
              <a:t>Thu</a:t>
            </a:r>
            <a:r>
              <a:rPr kumimoji="0" lang="en-US" altLang="en-US" sz="2800" b="1" i="0" u="none" strike="noStrike" kern="1200" cap="none" spc="0" normalizeH="0" noProof="0" smtClean="0">
                <a:ln>
                  <a:noFill/>
                </a:ln>
                <a:solidFill>
                  <a:srgbClr val="0033CC"/>
                </a:solidFill>
                <a:effectLst/>
                <a:uLnTx/>
                <a:uFillTx/>
                <a:latin typeface="Times New Roman" panose="02020603050405020304" pitchFamily="18" charset="0"/>
                <a:ea typeface="+mn-ea"/>
                <a:cs typeface="+mn-cs"/>
              </a:rPr>
              <a:t> Dung</a:t>
            </a:r>
            <a:endParaRPr kumimoji="0" lang="en-US" altLang="en-US" sz="2800" b="1" i="0" u="none" strike="noStrike" kern="1200" cap="none" spc="0" normalizeH="0" baseline="0" noProof="0">
              <a:ln>
                <a:noFill/>
              </a:ln>
              <a:solidFill>
                <a:srgbClr val="0033CC"/>
              </a:solidFill>
              <a:effectLst/>
              <a:uLnTx/>
              <a:uFillTx/>
              <a:latin typeface="Times New Roman" panose="02020603050405020304" pitchFamily="18" charset="0"/>
              <a:ea typeface="+mn-ea"/>
              <a:cs typeface="+mn-cs"/>
            </a:endParaRPr>
          </a:p>
        </p:txBody>
      </p:sp>
      <p:sp>
        <p:nvSpPr>
          <p:cNvPr id="4115" name="WordArt 30"/>
          <p:cNvSpPr>
            <a:spLocks noChangeArrowheads="1" noChangeShapeType="1" noTextEdit="1"/>
          </p:cNvSpPr>
          <p:nvPr/>
        </p:nvSpPr>
        <p:spPr bwMode="auto">
          <a:xfrm>
            <a:off x="2781300" y="5695617"/>
            <a:ext cx="5861957" cy="371475"/>
          </a:xfrm>
          <a:prstGeom prst="rect">
            <a:avLst/>
          </a:prstGeom>
        </p:spPr>
        <p:txBody>
          <a:bodyPr wrap="none" fromWordArt="1">
            <a:prstTxWarp prst="textPlain">
              <a:avLst>
                <a:gd name="adj" fmla="val 5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0" cap="none" spc="0" normalizeH="0" baseline="0" noProof="0">
                <a:ln w="9525">
                  <a:solidFill>
                    <a:srgbClr val="000000"/>
                  </a:solidFill>
                  <a:round/>
                  <a:headEnd/>
                  <a:tailEnd/>
                </a:ln>
                <a:solidFill>
                  <a:srgbClr val="0033CC"/>
                </a:solidFill>
                <a:effectLst/>
                <a:uLnTx/>
                <a:uFillTx/>
                <a:latin typeface="Times New Roman" panose="02020603050405020304" pitchFamily="18" charset="0"/>
                <a:ea typeface="+mn-ea"/>
                <a:cs typeface="Times New Roman" panose="02020603050405020304" pitchFamily="18" charset="0"/>
              </a:rPr>
              <a:t>TRƯỜNG THCS </a:t>
            </a:r>
            <a:r>
              <a:rPr kumimoji="0" lang="en-US" sz="4400" b="1" i="0" u="none" strike="noStrike" kern="10" cap="none" spc="0" normalizeH="0" baseline="0" noProof="0" smtClean="0">
                <a:ln w="9525">
                  <a:solidFill>
                    <a:srgbClr val="000000"/>
                  </a:solidFill>
                  <a:round/>
                  <a:headEnd/>
                  <a:tailEnd/>
                </a:ln>
                <a:solidFill>
                  <a:srgbClr val="0033CC"/>
                </a:solidFill>
                <a:effectLst/>
                <a:uLnTx/>
                <a:uFillTx/>
                <a:latin typeface="Times New Roman" panose="02020603050405020304" pitchFamily="18" charset="0"/>
                <a:ea typeface="+mn-ea"/>
                <a:cs typeface="Times New Roman" panose="02020603050405020304" pitchFamily="18" charset="0"/>
              </a:rPr>
              <a:t>QUANG PHỤC</a:t>
            </a:r>
            <a:endParaRPr kumimoji="0" lang="en-US" sz="4400" b="1" i="0" u="none" strike="noStrike" kern="10" cap="none" spc="0" normalizeH="0" baseline="0" noProof="0">
              <a:ln w="9525">
                <a:solidFill>
                  <a:srgbClr val="000000"/>
                </a:solidFill>
                <a:round/>
                <a:headEnd/>
                <a:tailEnd/>
              </a:ln>
              <a:solidFill>
                <a:srgbClr val="0033CC"/>
              </a:solidFill>
              <a:effectLst/>
              <a:uLnTx/>
              <a:uFillTx/>
              <a:latin typeface="Times New Roman" panose="02020603050405020304" pitchFamily="18" charset="0"/>
              <a:ea typeface="+mn-ea"/>
              <a:cs typeface="Times New Roman" panose="02020603050405020304" pitchFamily="18" charset="0"/>
            </a:endParaRPr>
          </a:p>
        </p:txBody>
      </p:sp>
      <p:pic>
        <p:nvPicPr>
          <p:cNvPr id="4116"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3528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76856" y="29718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002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119756" y="58674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18288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AutoShape 37"/>
          <p:cNvSpPr>
            <a:spLocks noChangeArrowheads="1"/>
          </p:cNvSpPr>
          <p:nvPr/>
        </p:nvSpPr>
        <p:spPr bwMode="auto">
          <a:xfrm>
            <a:off x="6966856" y="6281738"/>
            <a:ext cx="1295400" cy="576262"/>
          </a:xfrm>
          <a:prstGeom prst="star24">
            <a:avLst>
              <a:gd name="adj" fmla="val 0"/>
            </a:avLst>
          </a:prstGeom>
          <a:solidFill>
            <a:srgbClr val="FF9933"/>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AutoShape 39"/>
          <p:cNvSpPr>
            <a:spLocks noChangeArrowheads="1"/>
          </p:cNvSpPr>
          <p:nvPr/>
        </p:nvSpPr>
        <p:spPr bwMode="auto">
          <a:xfrm>
            <a:off x="7652657" y="6534150"/>
            <a:ext cx="900113"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23" name="AutoShape 40"/>
          <p:cNvSpPr>
            <a:spLocks noChangeArrowheads="1"/>
          </p:cNvSpPr>
          <p:nvPr/>
        </p:nvSpPr>
        <p:spPr bwMode="auto">
          <a:xfrm>
            <a:off x="9481457" y="6248400"/>
            <a:ext cx="900113"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AutoShape 56"/>
          <p:cNvSpPr>
            <a:spLocks noChangeArrowheads="1"/>
          </p:cNvSpPr>
          <p:nvPr/>
        </p:nvSpPr>
        <p:spPr bwMode="auto">
          <a:xfrm>
            <a:off x="8643257" y="6534150"/>
            <a:ext cx="900113"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AutoShape 58"/>
          <p:cNvSpPr>
            <a:spLocks noChangeArrowheads="1"/>
          </p:cNvSpPr>
          <p:nvPr/>
        </p:nvSpPr>
        <p:spPr bwMode="auto">
          <a:xfrm rot="19741615">
            <a:off x="10243457" y="5867400"/>
            <a:ext cx="900113"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srgbClr val="0033CC"/>
              </a:solidFill>
              <a:effectLst/>
              <a:uLnTx/>
              <a:uFillTx/>
              <a:latin typeface="Arial" panose="020B0604020202020204" pitchFamily="34" charset="0"/>
              <a:ea typeface="+mn-ea"/>
              <a:cs typeface="+mn-cs"/>
            </a:endParaRPr>
          </a:p>
        </p:txBody>
      </p:sp>
      <p:sp>
        <p:nvSpPr>
          <p:cNvPr id="75" name="AutoShape 59"/>
          <p:cNvSpPr>
            <a:spLocks noChangeArrowheads="1"/>
          </p:cNvSpPr>
          <p:nvPr/>
        </p:nvSpPr>
        <p:spPr bwMode="auto">
          <a:xfrm>
            <a:off x="11248344" y="5410200"/>
            <a:ext cx="900112"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srgbClr val="0033CC"/>
              </a:solidFill>
              <a:effectLst/>
              <a:uLnTx/>
              <a:uFillTx/>
              <a:latin typeface="Arial" panose="020B0604020202020204" pitchFamily="34" charset="0"/>
              <a:ea typeface="+mn-ea"/>
              <a:cs typeface="+mn-cs"/>
            </a:endParaRPr>
          </a:p>
        </p:txBody>
      </p:sp>
      <p:sp>
        <p:nvSpPr>
          <p:cNvPr id="4127" name="AutoShape 60"/>
          <p:cNvSpPr>
            <a:spLocks noChangeArrowheads="1"/>
          </p:cNvSpPr>
          <p:nvPr/>
        </p:nvSpPr>
        <p:spPr bwMode="auto">
          <a:xfrm>
            <a:off x="11310257" y="4933950"/>
            <a:ext cx="900113"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srgbClr val="0033CC"/>
              </a:solidFill>
              <a:effectLst/>
              <a:uLnTx/>
              <a:uFillTx/>
              <a:latin typeface="Arial" panose="020B0604020202020204" pitchFamily="34" charset="0"/>
              <a:ea typeface="+mn-ea"/>
              <a:cs typeface="+mn-cs"/>
            </a:endParaRPr>
          </a:p>
        </p:txBody>
      </p:sp>
      <p:sp>
        <p:nvSpPr>
          <p:cNvPr id="77" name="AutoShape 62"/>
          <p:cNvSpPr>
            <a:spLocks noChangeArrowheads="1"/>
          </p:cNvSpPr>
          <p:nvPr/>
        </p:nvSpPr>
        <p:spPr bwMode="auto">
          <a:xfrm>
            <a:off x="10167257" y="6400800"/>
            <a:ext cx="900113"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AutoShape 64"/>
          <p:cNvSpPr>
            <a:spLocks noChangeArrowheads="1"/>
          </p:cNvSpPr>
          <p:nvPr/>
        </p:nvSpPr>
        <p:spPr bwMode="auto">
          <a:xfrm>
            <a:off x="8124144" y="6457950"/>
            <a:ext cx="900112"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0" name="AutoShape 67"/>
          <p:cNvSpPr>
            <a:spLocks noChangeArrowheads="1"/>
          </p:cNvSpPr>
          <p:nvPr/>
        </p:nvSpPr>
        <p:spPr bwMode="auto">
          <a:xfrm>
            <a:off x="11095944" y="4324350"/>
            <a:ext cx="900112"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1" name="AutoShape 71"/>
          <p:cNvSpPr>
            <a:spLocks noChangeArrowheads="1"/>
          </p:cNvSpPr>
          <p:nvPr/>
        </p:nvSpPr>
        <p:spPr bwMode="auto">
          <a:xfrm>
            <a:off x="10395857" y="6229350"/>
            <a:ext cx="900113"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2" name="AutoShape 72"/>
          <p:cNvSpPr>
            <a:spLocks noChangeArrowheads="1"/>
          </p:cNvSpPr>
          <p:nvPr/>
        </p:nvSpPr>
        <p:spPr bwMode="auto">
          <a:xfrm>
            <a:off x="9862457" y="6457950"/>
            <a:ext cx="900113"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3" name="AutoShape 73"/>
          <p:cNvSpPr>
            <a:spLocks noChangeArrowheads="1"/>
          </p:cNvSpPr>
          <p:nvPr/>
        </p:nvSpPr>
        <p:spPr bwMode="auto">
          <a:xfrm>
            <a:off x="9100457" y="6362700"/>
            <a:ext cx="900113" cy="323850"/>
          </a:xfrm>
          <a:prstGeom prst="star24">
            <a:avLst>
              <a:gd name="adj" fmla="val 15977"/>
            </a:avLst>
          </a:prstGeom>
          <a:solidFill>
            <a:srgbClr val="800080"/>
          </a:solidFill>
          <a:ln w="9525">
            <a:solidFill>
              <a:srgbClr val="008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4" name="AutoShape 74"/>
          <p:cNvSpPr>
            <a:spLocks noChangeArrowheads="1"/>
          </p:cNvSpPr>
          <p:nvPr/>
        </p:nvSpPr>
        <p:spPr bwMode="auto">
          <a:xfrm>
            <a:off x="10700657" y="6534150"/>
            <a:ext cx="900113"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5" name="AutoShape 76"/>
          <p:cNvSpPr>
            <a:spLocks noChangeArrowheads="1"/>
          </p:cNvSpPr>
          <p:nvPr/>
        </p:nvSpPr>
        <p:spPr bwMode="auto">
          <a:xfrm>
            <a:off x="11248344" y="5867400"/>
            <a:ext cx="900112" cy="323850"/>
          </a:xfrm>
          <a:prstGeom prst="star24">
            <a:avLst>
              <a:gd name="adj" fmla="val 15977"/>
            </a:avLst>
          </a:prstGeom>
          <a:solidFill>
            <a:srgbClr val="FF0000"/>
          </a:solidFill>
          <a:ln w="9525">
            <a:solidFill>
              <a:schemeClr val="folHlink"/>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srgbClr val="0033CC"/>
              </a:solidFill>
              <a:effectLst/>
              <a:uLnTx/>
              <a:uFillTx/>
              <a:latin typeface="Arial" panose="020B0604020202020204" pitchFamily="34" charset="0"/>
              <a:ea typeface="+mn-ea"/>
              <a:cs typeface="+mn-cs"/>
            </a:endParaRPr>
          </a:p>
        </p:txBody>
      </p:sp>
      <p:sp>
        <p:nvSpPr>
          <p:cNvPr id="4136" name="AutoShape 77"/>
          <p:cNvSpPr>
            <a:spLocks noChangeArrowheads="1"/>
          </p:cNvSpPr>
          <p:nvPr/>
        </p:nvSpPr>
        <p:spPr bwMode="auto">
          <a:xfrm rot="18097267">
            <a:off x="10853850" y="5333207"/>
            <a:ext cx="900113" cy="323850"/>
          </a:xfrm>
          <a:prstGeom prst="star24">
            <a:avLst>
              <a:gd name="adj" fmla="val 15977"/>
            </a:avLst>
          </a:prstGeom>
          <a:solidFill>
            <a:srgbClr val="800080"/>
          </a:solidFill>
          <a:ln w="9525">
            <a:solidFill>
              <a:srgbClr val="008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srgbClr val="0033CC"/>
              </a:solidFill>
              <a:effectLst/>
              <a:uLnTx/>
              <a:uFillTx/>
              <a:latin typeface="Arial" panose="020B0604020202020204" pitchFamily="34" charset="0"/>
              <a:ea typeface="+mn-ea"/>
              <a:cs typeface="+mn-cs"/>
            </a:endParaRPr>
          </a:p>
        </p:txBody>
      </p:sp>
      <p:pic>
        <p:nvPicPr>
          <p:cNvPr id="4137"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5334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66972" y="1503365"/>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43" descr="Ho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86456" y="3124200"/>
            <a:ext cx="1028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0" name="AutoShape 88"/>
          <p:cNvSpPr>
            <a:spLocks noChangeArrowheads="1"/>
          </p:cNvSpPr>
          <p:nvPr/>
        </p:nvSpPr>
        <p:spPr bwMode="auto">
          <a:xfrm>
            <a:off x="11081657" y="6324600"/>
            <a:ext cx="900113" cy="323850"/>
          </a:xfrm>
          <a:prstGeom prst="star24">
            <a:avLst>
              <a:gd name="adj" fmla="val 15977"/>
            </a:avLst>
          </a:prstGeom>
          <a:solidFill>
            <a:srgbClr val="800080"/>
          </a:solidFill>
          <a:ln w="9525">
            <a:solidFill>
              <a:srgbClr val="008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 Box 13"/>
          <p:cNvSpPr txBox="1">
            <a:spLocks noChangeArrowheads="1"/>
          </p:cNvSpPr>
          <p:nvPr/>
        </p:nvSpPr>
        <p:spPr bwMode="auto">
          <a:xfrm>
            <a:off x="3862513" y="3014990"/>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FF33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NĂM</a:t>
            </a:r>
            <a:r>
              <a:rPr kumimoji="0" lang="en-US" altLang="en-US" sz="2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33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HỌC</a:t>
            </a:r>
            <a:r>
              <a:rPr kumimoji="0" lang="en-US" altLang="en-US" sz="2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smtClean="0">
                <a:ln>
                  <a:noFill/>
                </a:ln>
                <a:solidFill>
                  <a:srgbClr val="FF33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2024 - 2025</a:t>
            </a:r>
            <a:endParaRPr kumimoji="0" lang="en-US" altLang="en-US" sz="2000" b="1" i="0" u="none" strike="noStrike" kern="1200" cap="none" spc="0" normalizeH="0" baseline="0" noProof="0" dirty="0">
              <a:ln>
                <a:noFill/>
              </a:ln>
              <a:solidFill>
                <a:srgbClr val="44546A"/>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CON VOI VUI NH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30057" y="297311"/>
            <a:ext cx="830256" cy="609600"/>
          </a:xfrm>
          <a:prstGeom prst="rect">
            <a:avLst/>
          </a:prstGeom>
        </p:spPr>
      </p:pic>
    </p:spTree>
    <p:extLst>
      <p:ext uri="{BB962C8B-B14F-4D97-AF65-F5344CB8AC3E}">
        <p14:creationId xmlns:p14="http://schemas.microsoft.com/office/powerpoint/2010/main" val="2592392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2000"/>
                                        <p:tgtEl>
                                          <p:spTgt spid="70"/>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2000"/>
                                        <p:tgtEl>
                                          <p:spTgt spid="71"/>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2000"/>
                                        <p:tgtEl>
                                          <p:spTgt spid="73"/>
                                        </p:tgtEl>
                                      </p:cBhvr>
                                    </p:animEffect>
                                  </p:childTnLst>
                                </p:cTn>
                              </p:par>
                              <p:par>
                                <p:cTn id="14" presetID="10" presetClass="entr" presetSubtype="0" repeatCount="indefinite"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2000"/>
                                        <p:tgtEl>
                                          <p:spTgt spid="74"/>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2000"/>
                                        <p:tgtEl>
                                          <p:spTgt spid="75"/>
                                        </p:tgtEl>
                                      </p:cBhvr>
                                    </p:animEffect>
                                  </p:childTnLst>
                                </p:cTn>
                              </p:par>
                              <p:par>
                                <p:cTn id="20" presetID="10" presetClass="entr" presetSubtype="0" repeatCount="indefinite"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2000"/>
                                        <p:tgtEl>
                                          <p:spTgt spid="77"/>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45711" fill="hold"/>
                                        <p:tgtEl>
                                          <p:spTgt spid="2"/>
                                        </p:tgtEl>
                                      </p:cBhvr>
                                    </p:cmd>
                                  </p:childTnLst>
                                </p:cTn>
                              </p:par>
                            </p:childTnLst>
                          </p:cTn>
                        </p:par>
                      </p:childTnLst>
                    </p:cTn>
                  </p:par>
                </p:childTnLst>
              </p:cTn>
              <p:nextCondLst>
                <p:cond evt="onClick" delay="0">
                  <p:tgtEl>
                    <p:spTgt spid="2"/>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70" grpId="0" animBg="1"/>
      <p:bldP spid="71" grpId="0" animBg="1"/>
      <p:bldP spid="73" grpId="0" animBg="1"/>
      <p:bldP spid="74" grpId="0" animBg="1"/>
      <p:bldP spid="75" grpId="0" animBg="1"/>
      <p:bldP spid="77" grpId="0" animBg="1"/>
      <p:bldP spid="7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a:stretch>
            <a:fillRect/>
          </a:stretch>
        </p:blipFill>
        <p:spPr>
          <a:xfrm>
            <a:off x="3702825" y="124376"/>
            <a:ext cx="5035732" cy="859611"/>
          </a:xfrm>
          <a:prstGeom prst="rect">
            <a:avLst/>
          </a:prstGeom>
        </p:spPr>
      </p:pic>
      <p:graphicFrame>
        <p:nvGraphicFramePr>
          <p:cNvPr id="4" name="Table 3"/>
          <p:cNvGraphicFramePr>
            <a:graphicFrameLocks noGrp="1"/>
          </p:cNvGraphicFramePr>
          <p:nvPr>
            <p:custDataLst>
              <p:tags r:id="rId1"/>
            </p:custDataLst>
            <p:extLst>
              <p:ext uri="{D42A27DB-BD31-4B8C-83A1-F6EECF244321}">
                <p14:modId xmlns:p14="http://schemas.microsoft.com/office/powerpoint/2010/main" val="741421538"/>
              </p:ext>
            </p:extLst>
          </p:nvPr>
        </p:nvGraphicFramePr>
        <p:xfrm>
          <a:off x="249382" y="1149926"/>
          <a:ext cx="11665526" cy="5365336"/>
        </p:xfrm>
        <a:graphic>
          <a:graphicData uri="http://schemas.openxmlformats.org/drawingml/2006/table">
            <a:tbl>
              <a:tblPr firstRow="1" bandRow="1"/>
              <a:tblGrid>
                <a:gridCol w="7347608">
                  <a:extLst>
                    <a:ext uri="{9D8B030D-6E8A-4147-A177-3AD203B41FA5}">
                      <a16:colId xmlns:a16="http://schemas.microsoft.com/office/drawing/2014/main" val="20000"/>
                    </a:ext>
                  </a:extLst>
                </a:gridCol>
                <a:gridCol w="2051607">
                  <a:extLst>
                    <a:ext uri="{9D8B030D-6E8A-4147-A177-3AD203B41FA5}">
                      <a16:colId xmlns:a16="http://schemas.microsoft.com/office/drawing/2014/main" val="20001"/>
                    </a:ext>
                  </a:extLst>
                </a:gridCol>
                <a:gridCol w="2266311">
                  <a:extLst>
                    <a:ext uri="{9D8B030D-6E8A-4147-A177-3AD203B41FA5}">
                      <a16:colId xmlns:a16="http://schemas.microsoft.com/office/drawing/2014/main" val="977161639"/>
                    </a:ext>
                  </a:extLst>
                </a:gridCol>
              </a:tblGrid>
              <a:tr h="121838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Tiêu</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chí</a:t>
                      </a:r>
                      <a:endParaRPr lang="en-US" sz="3200"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baseline="0" smtClean="0">
                          <a:solidFill>
                            <a:schemeClr val="tx1"/>
                          </a:solidFill>
                          <a:latin typeface="Times New Roman" panose="02020603050405020304" pitchFamily="18" charset="0"/>
                          <a:cs typeface="Times New Roman" panose="02020603050405020304" pitchFamily="18" charset="0"/>
                        </a:rPr>
                        <a:t>Đạt </a:t>
                      </a:r>
                      <a:endParaRPr lang="en-US" sz="3200" baseline="0" dirty="0">
                        <a:solidFill>
                          <a:schemeClr val="tx1"/>
                        </a:solidFill>
                        <a:latin typeface="Times New Roman" panose="02020603050405020304" pitchFamily="18" charset="0"/>
                        <a:cs typeface="Times New Roman" panose="02020603050405020304" pitchFamily="18" charset="0"/>
                      </a:endParaRPr>
                    </a:p>
                    <a:p>
                      <a:pPr algn="ctr"/>
                      <a:endParaRPr lang="en-US" sz="3200"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p>
                      <a:pPr algn="ctr"/>
                      <a:r>
                        <a:rPr lang="en-US" sz="3200" b="1" smtClean="0">
                          <a:solidFill>
                            <a:schemeClr val="tx1"/>
                          </a:solidFill>
                          <a:latin typeface="Times New Roman" panose="02020603050405020304" pitchFamily="18" charset="0"/>
                          <a:cs typeface="Times New Roman" panose="02020603050405020304" pitchFamily="18" charset="0"/>
                        </a:rPr>
                        <a:t>Chưa</a:t>
                      </a:r>
                      <a:r>
                        <a:rPr lang="en-US" sz="3200" b="1" baseline="0" smtClean="0">
                          <a:solidFill>
                            <a:schemeClr val="tx1"/>
                          </a:solidFill>
                          <a:latin typeface="Times New Roman" panose="02020603050405020304" pitchFamily="18" charset="0"/>
                          <a:cs typeface="Times New Roman" panose="02020603050405020304" pitchFamily="18" charset="0"/>
                        </a:rPr>
                        <a:t> đạt</a:t>
                      </a:r>
                      <a:endParaRPr lang="en-US" sz="3200" b="1"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10267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Có</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chuẩn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bị</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bài</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theo</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yêu</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cầu</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của</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GV</a:t>
                      </a:r>
                      <a:r>
                        <a:rPr lang="en-US" sz="3200" baseline="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vi-VN" altLang="en-US" sz="3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solidFill>
                  </a:tcPr>
                </a:tc>
                <a:tc>
                  <a:txBody>
                    <a:bodyPr/>
                    <a:lstStyle/>
                    <a:p>
                      <a:pPr algn="ctr"/>
                      <a:endParaRPr lang="vi-VN" altLang="en-US" sz="3200" dirty="0"/>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10267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Nội</a:t>
                      </a:r>
                      <a:r>
                        <a:rPr lang="en-US" sz="3200" baseline="0" dirty="0" smtClean="0">
                          <a:latin typeface="Times New Roman" panose="02020603050405020304" pitchFamily="18" charset="0"/>
                          <a:cs typeface="Times New Roman" panose="02020603050405020304" pitchFamily="18" charset="0"/>
                        </a:rPr>
                        <a:t> dung </a:t>
                      </a:r>
                      <a:r>
                        <a:rPr lang="en-US" sz="3200" baseline="0" dirty="0" err="1" smtClean="0">
                          <a:latin typeface="Times New Roman" panose="02020603050405020304" pitchFamily="18" charset="0"/>
                          <a:cs typeface="Times New Roman" panose="02020603050405020304" pitchFamily="18" charset="0"/>
                        </a:rPr>
                        <a:t>chính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xác</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đầy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đủ</a:t>
                      </a:r>
                      <a:r>
                        <a:rPr lang="en-US" sz="3200" baseline="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CD8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3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CD8F"/>
                    </a:solidFill>
                  </a:tcPr>
                </a:tc>
                <a:tc>
                  <a:txBody>
                    <a:bodyPr/>
                    <a:lstStyle/>
                    <a:p>
                      <a:pPr algn="ctr"/>
                      <a:endParaRPr lang="en-US" sz="3200"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CD8F"/>
                    </a:solidFill>
                  </a:tcPr>
                </a:tc>
                <a:extLst>
                  <a:ext uri="{0D108BD9-81ED-4DB2-BD59-A6C34878D82A}">
                    <a16:rowId xmlns:a16="http://schemas.microsoft.com/office/drawing/2014/main" val="10002"/>
                  </a:ext>
                </a:extLst>
              </a:tr>
              <a:tr h="10267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vi-VN" altLang="en-US" sz="3200" dirty="0">
                          <a:latin typeface="Times New Roman" panose="02020603050405020304" pitchFamily="18" charset="0"/>
                          <a:cs typeface="Times New Roman" panose="02020603050405020304" pitchFamily="18" charset="0"/>
                        </a:rPr>
                        <a:t>3. </a:t>
                      </a:r>
                      <a:r>
                        <a:rPr lang="en-US" altLang="en-US" sz="3200" dirty="0" err="1" smtClean="0">
                          <a:latin typeface="Times New Roman" panose="02020603050405020304" pitchFamily="18" charset="0"/>
                          <a:cs typeface="Times New Roman" panose="02020603050405020304" pitchFamily="18" charset="0"/>
                        </a:rPr>
                        <a:t>Phối</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hợp</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chặt</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chẽ</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giữa</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các</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thành</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viên</a:t>
                      </a:r>
                      <a:r>
                        <a:rPr lang="en-US" altLang="en-US" sz="3200" baseline="0" dirty="0" smtClean="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vi-VN" altLang="en-US" sz="3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buNone/>
                      </a:pPr>
                      <a:endParaRPr lang="vi-VN" altLang="en-US" sz="3200"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3"/>
                  </a:ext>
                </a:extLst>
              </a:tr>
              <a:tr h="103546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vi-VN" altLang="en-US" sz="3200" dirty="0">
                          <a:latin typeface="Times New Roman" panose="02020603050405020304" pitchFamily="18" charset="0"/>
                          <a:cs typeface="Times New Roman" panose="02020603050405020304" pitchFamily="18" charset="0"/>
                        </a:rPr>
                        <a:t>4. </a:t>
                      </a:r>
                      <a:r>
                        <a:rPr lang="en-US" altLang="en-US" sz="3200" dirty="0" err="1" smtClean="0">
                          <a:latin typeface="Times New Roman" panose="02020603050405020304" pitchFamily="18" charset="0"/>
                          <a:cs typeface="Times New Roman" panose="02020603050405020304" pitchFamily="18" charset="0"/>
                        </a:rPr>
                        <a:t>Hình</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thức</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báo</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cáo</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s</a:t>
                      </a:r>
                      <a:r>
                        <a:rPr lang="en-US" altLang="en-US" sz="3200" dirty="0" err="1" smtClean="0">
                          <a:latin typeface="Times New Roman" panose="02020603050405020304" pitchFamily="18" charset="0"/>
                          <a:cs typeface="Times New Roman" panose="02020603050405020304" pitchFamily="18" charset="0"/>
                        </a:rPr>
                        <a:t>áng</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tạo</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tự</a:t>
                      </a:r>
                      <a:r>
                        <a:rPr lang="en-US" altLang="en-US" sz="3200" baseline="0" dirty="0" smtClean="0">
                          <a:latin typeface="Times New Roman" panose="02020603050405020304" pitchFamily="18" charset="0"/>
                          <a:cs typeface="Times New Roman" panose="02020603050405020304" pitchFamily="18" charset="0"/>
                        </a:rPr>
                        <a:t> tin, </a:t>
                      </a:r>
                      <a:r>
                        <a:rPr lang="en-US" altLang="en-US" sz="3200" baseline="0" dirty="0" err="1" smtClean="0">
                          <a:latin typeface="Times New Roman" panose="02020603050405020304" pitchFamily="18" charset="0"/>
                          <a:cs typeface="Times New Roman" panose="02020603050405020304" pitchFamily="18" charset="0"/>
                        </a:rPr>
                        <a:t>lôi</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cuốn</a:t>
                      </a:r>
                      <a:r>
                        <a:rPr lang="en-US" altLang="en-US" sz="3200" baseline="0" dirty="0" smtClean="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vi-VN" altLang="en-US" sz="3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75000"/>
                      </a:schemeClr>
                    </a:solidFill>
                  </a:tcPr>
                </a:tc>
                <a:tc>
                  <a:txBody>
                    <a:bodyPr/>
                    <a:lstStyle/>
                    <a:p>
                      <a:pPr algn="ctr">
                        <a:buNone/>
                      </a:pPr>
                      <a:endParaRPr lang="vi-VN" altLang="en-US" sz="3200"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2169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48CFE4-67B3-4077-B687-BF16D5258F06}"/>
              </a:ext>
            </a:extLst>
          </p:cNvPr>
          <p:cNvSpPr/>
          <p:nvPr/>
        </p:nvSpPr>
        <p:spPr>
          <a:xfrm>
            <a:off x="889408" y="668476"/>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E5596CB-53D8-9A40-80E5-996B5175ECBA}"/>
              </a:ext>
            </a:extLst>
          </p:cNvPr>
          <p:cNvSpPr txBox="1">
            <a:spLocks/>
          </p:cNvSpPr>
          <p:nvPr/>
        </p:nvSpPr>
        <p:spPr>
          <a:xfrm>
            <a:off x="889408" y="5538215"/>
            <a:ext cx="3357621" cy="757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b="1" dirty="0" err="1">
                <a:latin typeface="Times New Roman" panose="02020603050405020304" pitchFamily="18" charset="0"/>
                <a:cs typeface="Times New Roman" panose="02020603050405020304" pitchFamily="18" charset="0"/>
              </a:rPr>
              <a:t>Nguyễn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a:t>
            </a:r>
            <a:endParaRPr lang="en-US" sz="3200" b="1" dirty="0">
              <a:latin typeface="Times New Roman" panose="02020603050405020304" pitchFamily="18" charset="0"/>
              <a:cs typeface="Times New Roman" panose="02020603050405020304" pitchFamily="18" charset="0"/>
            </a:endParaRPr>
          </a:p>
          <a:p>
            <a:pPr marL="0" indent="0" algn="ctr">
              <a:lnSpc>
                <a:spcPct val="100000"/>
              </a:lnSpc>
              <a:spcBef>
                <a:spcPts val="0"/>
              </a:spcBef>
              <a:buNone/>
            </a:pPr>
            <a:r>
              <a:rPr lang="en-US" sz="3200" b="1" dirty="0">
                <a:latin typeface="Times New Roman" panose="02020603050405020304" pitchFamily="18" charset="0"/>
                <a:cs typeface="Times New Roman" panose="02020603050405020304" pitchFamily="18" charset="0"/>
              </a:rPr>
              <a:t>(1924-2003)</a:t>
            </a:r>
          </a:p>
        </p:txBody>
      </p:sp>
      <p:pic>
        <p:nvPicPr>
          <p:cNvPr id="7" name="Picture 6" descr="A green cloud of smoke&#10;&#10;Description automatically generated">
            <a:extLst>
              <a:ext uri="{FF2B5EF4-FFF2-40B4-BE49-F238E27FC236}">
                <a16:creationId xmlns:a16="http://schemas.microsoft.com/office/drawing/2014/main" id="{955CDF07-0BB7-A71F-FBF5-07DCCE4B78F5}"/>
              </a:ext>
            </a:extLst>
          </p:cNvPr>
          <p:cNvPicPr>
            <a:picLocks noChangeAspect="1"/>
          </p:cNvPicPr>
          <p:nvPr/>
        </p:nvPicPr>
        <p:blipFill>
          <a:blip r:embed="rId3" cstate="hqprint">
            <a:lum bright="70000" contrast="-70000"/>
            <a:extLst>
              <a:ext uri="{28A0092B-C50C-407E-A947-70E740481C1C}">
                <a14:useLocalDpi xmlns:a14="http://schemas.microsoft.com/office/drawing/2010/main" val="0"/>
              </a:ext>
            </a:extLst>
          </a:blip>
          <a:stretch>
            <a:fillRect/>
          </a:stretch>
        </p:blipFill>
        <p:spPr>
          <a:xfrm>
            <a:off x="9674552" y="-4563454"/>
            <a:ext cx="6858000" cy="6858000"/>
          </a:xfrm>
          <a:prstGeom prst="rect">
            <a:avLst/>
          </a:prstGeom>
        </p:spPr>
      </p:pic>
      <p:pic>
        <p:nvPicPr>
          <p:cNvPr id="2050" name="Picture 2" descr="Nhà văn hóa Nguyễn Đình Thi và những bài ca đi cùng năm tháng - Báo Công an  Nhân dân điện tử">
            <a:extLst>
              <a:ext uri="{FF2B5EF4-FFF2-40B4-BE49-F238E27FC236}">
                <a16:creationId xmlns:a16="http://schemas.microsoft.com/office/drawing/2014/main" id="{7E7D8419-3B43-5631-B6E4-23ACC3C7D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43" y="428625"/>
            <a:ext cx="4476750" cy="478131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6415762-1B15-37E9-D6A8-45340BA6F575}"/>
              </a:ext>
            </a:extLst>
          </p:cNvPr>
          <p:cNvSpPr txBox="1">
            <a:spLocks/>
          </p:cNvSpPr>
          <p:nvPr/>
        </p:nvSpPr>
        <p:spPr>
          <a:xfrm>
            <a:off x="5108196" y="428625"/>
            <a:ext cx="6779004" cy="6429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ở Hà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a:t>
            </a:r>
          </a:p>
          <a:p>
            <a:pPr algn="just"/>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do, </a:t>
            </a:r>
            <a:r>
              <a:rPr lang="en-US" sz="3600" dirty="0" err="1">
                <a:latin typeface="Times New Roman" panose="02020603050405020304" pitchFamily="18" charset="0"/>
                <a:cs typeface="Times New Roman" panose="02020603050405020304" pitchFamily="18" charset="0"/>
              </a:rPr>
              <a:t>phóng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a:latin typeface="Times New Roman" panose="02020603050405020304" pitchFamily="18" charset="0"/>
                <a:cs typeface="Times New Roman" panose="02020603050405020304" pitchFamily="18" charset="0"/>
              </a:rPr>
              <a:t>. </a:t>
            </a:r>
            <a:endParaRPr lang="en-US" sz="3600" smtClean="0">
              <a:latin typeface="Times New Roman" panose="02020603050405020304" pitchFamily="18" charset="0"/>
              <a:cs typeface="Times New Roman" panose="02020603050405020304" pitchFamily="18" charset="0"/>
            </a:endParaRPr>
          </a:p>
          <a:p>
            <a:pPr algn="just"/>
            <a:r>
              <a:rPr lang="en-US" sz="3600" smtClean="0">
                <a:latin typeface="Times New Roman" panose="02020603050405020304" pitchFamily="18" charset="0"/>
                <a:cs typeface="Times New Roman" panose="02020603050405020304" pitchFamily="18" charset="0"/>
              </a:rPr>
              <a:t>Hình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đau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khởi</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dũng</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60959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barn(inVertical)">
                                      <p:cBhvr>
                                        <p:cTn id="2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E1A92768-C90D-4200-8975-84CC4D4BC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ái Tết của Mèo con” - cuốn sách gối đầu giường của bao thế hệ thiếu nhi  Việt Nam.">
            <a:extLst>
              <a:ext uri="{FF2B5EF4-FFF2-40B4-BE49-F238E27FC236}">
                <a16:creationId xmlns:a16="http://schemas.microsoft.com/office/drawing/2014/main" id="{46CB7E30-B892-0DB8-6DD4-D25C0B1608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6" t="-1168" r="1005" b="41060"/>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hóm bài thơ: Sóng reo (2001) (Nguyễn Đình Thi)">
            <a:extLst>
              <a:ext uri="{FF2B5EF4-FFF2-40B4-BE49-F238E27FC236}">
                <a16:creationId xmlns:a16="http://schemas.microsoft.com/office/drawing/2014/main" id="{2B5F1BB4-0E52-38E5-D578-1430F07BE5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42688"/>
          <a:stretch/>
        </p:blipFill>
        <p:spPr bwMode="auto">
          <a:xfrm>
            <a:off x="4094479" y="10"/>
            <a:ext cx="4014047" cy="3383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ài Thơ Hắc Hải (NXB Đại Học Quốc Gia 2005) - Nguyễn Đình Thi, 45 Trang |  Sách Việt Nam">
            <a:extLst>
              <a:ext uri="{FF2B5EF4-FFF2-40B4-BE49-F238E27FC236}">
                <a16:creationId xmlns:a16="http://schemas.microsoft.com/office/drawing/2014/main" id="{8E30ECBF-4877-6D21-6D49-87D5596539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69" r="2" b="34505"/>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ệt Phát Xít (Nguyễn Đình Thi) | Dòng Nhạc Xưa">
            <a:extLst>
              <a:ext uri="{FF2B5EF4-FFF2-40B4-BE49-F238E27FC236}">
                <a16:creationId xmlns:a16="http://schemas.microsoft.com/office/drawing/2014/main" id="{EAB46D42-2D83-FF4B-4DC3-1C92376DEFE3}"/>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273" r="-272" b="38270"/>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ị Linh: Nguyễn Đình Thi">
            <a:extLst>
              <a:ext uri="{FF2B5EF4-FFF2-40B4-BE49-F238E27FC236}">
                <a16:creationId xmlns:a16="http://schemas.microsoft.com/office/drawing/2014/main" id="{9A40E460-BDA8-060D-5FDA-507ECC20BD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4" t="742" r="-176" b="36674"/>
          <a:stretch/>
        </p:blipFill>
        <p:spPr bwMode="auto">
          <a:xfrm>
            <a:off x="4094479" y="3469102"/>
            <a:ext cx="4014047"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úng, đó là tiểu thuyết 'Vỡ bờ' - VnExpress">
            <a:extLst>
              <a:ext uri="{FF2B5EF4-FFF2-40B4-BE49-F238E27FC236}">
                <a16:creationId xmlns:a16="http://schemas.microsoft.com/office/drawing/2014/main" id="{B4B82FC8-36AE-28A4-9607-345A740E92E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69" r="4083" b="1"/>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87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48CFE4-67B3-4077-B687-BF16D5258F06}"/>
              </a:ext>
            </a:extLst>
          </p:cNvPr>
          <p:cNvSpPr/>
          <p:nvPr/>
        </p:nvSpPr>
        <p:spPr>
          <a:xfrm>
            <a:off x="659896" y="204644"/>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32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E214566B-3180-8ABF-C5B2-9D4F06D5DB72}"/>
              </a:ext>
            </a:extLst>
          </p:cNvPr>
          <p:cNvSpPr txBox="1">
            <a:spLocks/>
          </p:cNvSpPr>
          <p:nvPr/>
        </p:nvSpPr>
        <p:spPr>
          <a:xfrm>
            <a:off x="659896" y="2149596"/>
            <a:ext cx="11353597" cy="1437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đỏ</a:t>
            </a:r>
            <a:r>
              <a:rPr lang="en-US" sz="3200" b="1"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12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1974 –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a:t>
            </a:r>
          </a:p>
        </p:txBody>
      </p:sp>
      <p:sp>
        <p:nvSpPr>
          <p:cNvPr id="7" name="Content Placeholder 2">
            <a:extLst>
              <a:ext uri="{FF2B5EF4-FFF2-40B4-BE49-F238E27FC236}">
                <a16:creationId xmlns:a16="http://schemas.microsoft.com/office/drawing/2014/main" id="{D36DEAC2-3F66-0ED2-2F6B-9E7204A44969}"/>
              </a:ext>
            </a:extLst>
          </p:cNvPr>
          <p:cNvSpPr txBox="1">
            <a:spLocks/>
          </p:cNvSpPr>
          <p:nvPr/>
        </p:nvSpPr>
        <p:spPr>
          <a:xfrm>
            <a:off x="659896" y="1695658"/>
            <a:ext cx="4165424" cy="565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atin typeface="Times New Roman" panose="02020603050405020304" pitchFamily="18" charset="0"/>
                <a:cs typeface="Times New Roman" panose="02020603050405020304" pitchFamily="18" charset="0"/>
              </a:rPr>
              <a:t>- Hoàn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97FFF90A-CB72-C2AC-C310-E63EEBD9C56C}"/>
              </a:ext>
            </a:extLst>
          </p:cNvPr>
          <p:cNvSpPr txBox="1">
            <a:spLocks/>
          </p:cNvSpPr>
          <p:nvPr/>
        </p:nvSpPr>
        <p:spPr>
          <a:xfrm>
            <a:off x="576768" y="3475405"/>
            <a:ext cx="4703086" cy="565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thơ</a:t>
            </a:r>
            <a:r>
              <a:rPr lang="en-US" sz="3200" b="1"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Thơ tự do</a:t>
            </a:r>
            <a:endParaRPr lang="en-US"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59896" y="777674"/>
            <a:ext cx="11270469"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Xuất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xứ</a:t>
            </a:r>
            <a:r>
              <a:rPr lang="en-US"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tuyển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Nguyễn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NXB</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Nội,1994</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tr149</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76768" y="3913797"/>
            <a:ext cx="10543309"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 Phương thức biểu đạt:</a:t>
            </a:r>
            <a:r>
              <a:rPr lang="en-US" sz="3200" smtClean="0">
                <a:latin typeface="Times New Roman" panose="02020603050405020304" pitchFamily="18" charset="0"/>
                <a:cs typeface="Times New Roman" panose="02020603050405020304" pitchFamily="18" charset="0"/>
              </a:rPr>
              <a:t> Biểu cảm, tự sự</a:t>
            </a:r>
            <a:endParaRPr lang="en-US" sz="3200">
              <a:latin typeface="Times New Roman" panose="02020603050405020304" pitchFamily="18" charset="0"/>
              <a:cs typeface="Times New Roman" panose="02020603050405020304" pitchFamily="18" charset="0"/>
            </a:endParaRPr>
          </a:p>
        </p:txBody>
      </p:sp>
      <p:sp>
        <p:nvSpPr>
          <p:cNvPr id="11" name="TextBox 10"/>
          <p:cNvSpPr txBox="1"/>
          <p:nvPr/>
        </p:nvSpPr>
        <p:spPr>
          <a:xfrm>
            <a:off x="50295" y="4984467"/>
            <a:ext cx="12192000" cy="1569660"/>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 Bố cục</a:t>
            </a:r>
            <a:r>
              <a:rPr lang="en-US" sz="3200" smtClean="0">
                <a:latin typeface="Times New Roman" panose="02020603050405020304" pitchFamily="18" charset="0"/>
                <a:cs typeface="Times New Roman" panose="02020603050405020304" pitchFamily="18" charset="0"/>
              </a:rPr>
              <a:t>: 2 phần:</a:t>
            </a:r>
          </a:p>
          <a:p>
            <a:r>
              <a:rPr lang="en-US" sz="3200" smtClean="0">
                <a:latin typeface="Times New Roman" panose="02020603050405020304" pitchFamily="18" charset="0"/>
                <a:cs typeface="Times New Roman" panose="02020603050405020304" pitchFamily="18" charset="0"/>
              </a:rPr>
              <a:t>+ Bốn câu thơ đầu: Cuộc gặp gỡ trên đỉnh Trường Sơn</a:t>
            </a:r>
          </a:p>
          <a:p>
            <a:r>
              <a:rPr lang="en-US" sz="3200" smtClean="0">
                <a:latin typeface="Times New Roman" panose="02020603050405020304" pitchFamily="18" charset="0"/>
                <a:cs typeface="Times New Roman" panose="02020603050405020304" pitchFamily="18" charset="0"/>
              </a:rPr>
              <a:t>+ Bốn câu thơ cuối: </a:t>
            </a:r>
            <a:r>
              <a:rPr lang="en-US" sz="32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Cuộc chia tay </a:t>
            </a:r>
            <a:r>
              <a:rPr lang="en-US" sz="320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 lời hẹn ước trên đỉnh Trường Sơn</a:t>
            </a:r>
            <a:endParaRPr lang="en-US" sz="3200">
              <a:effectLst/>
              <a:latin typeface=".VnTime"/>
              <a:ea typeface="Times New Roman" panose="02020603050405020304" pitchFamily="18" charset="0"/>
              <a:cs typeface="Times New Roman" panose="02020603050405020304" pitchFamily="18" charset="0"/>
            </a:endParaRPr>
          </a:p>
        </p:txBody>
      </p:sp>
      <p:sp>
        <p:nvSpPr>
          <p:cNvPr id="2" name="TextBox 1"/>
          <p:cNvSpPr txBox="1"/>
          <p:nvPr/>
        </p:nvSpPr>
        <p:spPr>
          <a:xfrm>
            <a:off x="576768" y="4349679"/>
            <a:ext cx="7251049"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 Nhân vật trữ tình</a:t>
            </a:r>
            <a:r>
              <a:rPr lang="en-US" sz="3200" smtClean="0">
                <a:latin typeface="Times New Roman" panose="02020603050405020304" pitchFamily="18" charset="0"/>
                <a:cs typeface="Times New Roman" panose="02020603050405020304" pitchFamily="18" charset="0"/>
              </a:rPr>
              <a:t>: Người lính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5753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P spid="9" grpId="0"/>
      <p:bldP spid="10" grpId="0"/>
      <p:bldP spid="11"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xmlns="" r:embed="rId4"/>
              </a:ext>
            </a:extLst>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956D-4506-65FA-633E-C6ED8A459E43}"/>
              </a:ext>
            </a:extLst>
          </p:cNvPr>
          <p:cNvSpPr>
            <a:spLocks noGrp="1"/>
          </p:cNvSpPr>
          <p:nvPr>
            <p:ph type="ctrTitle"/>
          </p:nvPr>
        </p:nvSpPr>
        <p:spPr>
          <a:xfrm>
            <a:off x="2493818" y="290945"/>
            <a:ext cx="9545781" cy="1602767"/>
          </a:xfrm>
        </p:spPr>
        <p:txBody>
          <a:bodyPr>
            <a:normAutofit/>
          </a:bodyPr>
          <a:lstStyle/>
          <a:p>
            <a:r>
              <a:rPr lang="en-US" sz="5400" b="1" smtClean="0">
                <a:solidFill>
                  <a:srgbClr val="FF0000"/>
                </a:solidFill>
                <a:latin typeface="Times New Roman" panose="02020603050405020304" pitchFamily="18" charset="0"/>
                <a:cs typeface="Times New Roman" panose="02020603050405020304" pitchFamily="18" charset="0"/>
              </a:rPr>
              <a:t>II. KHÁM PHÁ VĂN BẢN</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358804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457199" y="1271182"/>
          <a:ext cx="11402292" cy="5167746"/>
        </p:xfrm>
        <a:graphic>
          <a:graphicData uri="http://schemas.openxmlformats.org/drawingml/2006/table">
            <a:tbl>
              <a:tblPr firstRow="1" bandRow="1">
                <a:tableStyleId>{5C22544A-7EE6-4342-B048-85BDC9FD1C3A}</a:tableStyleId>
              </a:tblPr>
              <a:tblGrid>
                <a:gridCol w="3800764">
                  <a:extLst>
                    <a:ext uri="{9D8B030D-6E8A-4147-A177-3AD203B41FA5}">
                      <a16:colId xmlns:a16="http://schemas.microsoft.com/office/drawing/2014/main" val="3648858282"/>
                    </a:ext>
                  </a:extLst>
                </a:gridCol>
                <a:gridCol w="3800764">
                  <a:extLst>
                    <a:ext uri="{9D8B030D-6E8A-4147-A177-3AD203B41FA5}">
                      <a16:colId xmlns:a16="http://schemas.microsoft.com/office/drawing/2014/main" val="2859423490"/>
                    </a:ext>
                  </a:extLst>
                </a:gridCol>
                <a:gridCol w="3800764">
                  <a:extLst>
                    <a:ext uri="{9D8B030D-6E8A-4147-A177-3AD203B41FA5}">
                      <a16:colId xmlns:a16="http://schemas.microsoft.com/office/drawing/2014/main" val="1641685035"/>
                    </a:ext>
                  </a:extLst>
                </a:gridCol>
              </a:tblGrid>
              <a:tr h="989568">
                <a:tc gridSpan="3">
                  <a:txBody>
                    <a:bodyPr/>
                    <a:lstStyle/>
                    <a:p>
                      <a:pPr algn="ctr"/>
                      <a:r>
                        <a:rPr lang="en-US" sz="2400" b="1" smtClean="0">
                          <a:solidFill>
                            <a:srgbClr val="FF0000"/>
                          </a:solidFill>
                          <a:latin typeface="Times New Roman" panose="02020603050405020304" pitchFamily="18" charset="0"/>
                          <a:cs typeface="Times New Roman" panose="02020603050405020304" pitchFamily="18" charset="0"/>
                        </a:rPr>
                        <a:t>TÌM</a:t>
                      </a:r>
                      <a:r>
                        <a:rPr lang="en-US" sz="2400" b="1" baseline="0" smtClean="0">
                          <a:solidFill>
                            <a:srgbClr val="FF0000"/>
                          </a:solidFill>
                          <a:latin typeface="Times New Roman" panose="02020603050405020304" pitchFamily="18" charset="0"/>
                          <a:cs typeface="Times New Roman" panose="02020603050405020304" pitchFamily="18" charset="0"/>
                        </a:rPr>
                        <a:t> HIỂU CÁC YẾU TỐ CỦA THƠ TỰ DO</a:t>
                      </a:r>
                    </a:p>
                    <a:p>
                      <a:pPr algn="ctr"/>
                      <a:r>
                        <a:rPr lang="en-US" sz="2400" b="1" baseline="0" smtClean="0">
                          <a:solidFill>
                            <a:srgbClr val="FF0000"/>
                          </a:solidFill>
                          <a:latin typeface="Times New Roman" panose="02020603050405020304" pitchFamily="18" charset="0"/>
                          <a:cs typeface="Times New Roman" panose="02020603050405020304" pitchFamily="18" charset="0"/>
                        </a:rPr>
                        <a:t> ĐƯỢC THỂ HIỆN TRONG BÀI THƠ “ LÁ ĐỎ”</a:t>
                      </a:r>
                      <a:endParaRPr lang="en-US" sz="2400" b="1">
                        <a:solidFill>
                          <a:srgbClr val="FF0000"/>
                        </a:solidFill>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7623612"/>
                  </a:ext>
                </a:extLst>
              </a:tr>
              <a:tr h="696363">
                <a:tc>
                  <a:txBody>
                    <a:bodyPr/>
                    <a:lstStyle/>
                    <a:p>
                      <a:pPr algn="ctr"/>
                      <a:r>
                        <a:rPr lang="en-US" sz="3200" smtClean="0">
                          <a:solidFill>
                            <a:srgbClr val="FF0000"/>
                          </a:solidFill>
                          <a:latin typeface="Times New Roman" panose="02020603050405020304" pitchFamily="18" charset="0"/>
                          <a:cs typeface="Times New Roman" panose="02020603050405020304" pitchFamily="18" charset="0"/>
                        </a:rPr>
                        <a:t>Các</a:t>
                      </a:r>
                      <a:r>
                        <a:rPr lang="en-US" sz="3200" baseline="0" smtClean="0">
                          <a:solidFill>
                            <a:srgbClr val="FF0000"/>
                          </a:solidFill>
                          <a:latin typeface="Times New Roman" panose="02020603050405020304" pitchFamily="18" charset="0"/>
                          <a:cs typeface="Times New Roman" panose="02020603050405020304" pitchFamily="18" charset="0"/>
                        </a:rPr>
                        <a:t> yếu tố</a:t>
                      </a:r>
                      <a:endParaRPr lang="en-US" sz="320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3200" smtClean="0">
                          <a:solidFill>
                            <a:srgbClr val="FF0000"/>
                          </a:solidFill>
                          <a:latin typeface="Times New Roman" panose="02020603050405020304" pitchFamily="18" charset="0"/>
                          <a:cs typeface="Times New Roman" panose="02020603050405020304" pitchFamily="18" charset="0"/>
                        </a:rPr>
                        <a:t>Thể</a:t>
                      </a:r>
                      <a:r>
                        <a:rPr lang="en-US" sz="3200" baseline="0" smtClean="0">
                          <a:solidFill>
                            <a:srgbClr val="FF0000"/>
                          </a:solidFill>
                          <a:latin typeface="Times New Roman" panose="02020603050405020304" pitchFamily="18" charset="0"/>
                          <a:cs typeface="Times New Roman" panose="02020603050405020304" pitchFamily="18" charset="0"/>
                        </a:rPr>
                        <a:t> hiện</a:t>
                      </a:r>
                      <a:endParaRPr lang="en-US" sz="320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3200" smtClean="0">
                          <a:solidFill>
                            <a:srgbClr val="FF0000"/>
                          </a:solidFill>
                          <a:latin typeface="Times New Roman" panose="02020603050405020304" pitchFamily="18" charset="0"/>
                          <a:cs typeface="Times New Roman" panose="02020603050405020304" pitchFamily="18" charset="0"/>
                        </a:rPr>
                        <a:t>Nhận</a:t>
                      </a:r>
                      <a:r>
                        <a:rPr lang="en-US" sz="3200" baseline="0" smtClean="0">
                          <a:solidFill>
                            <a:srgbClr val="FF0000"/>
                          </a:solidFill>
                          <a:latin typeface="Times New Roman" panose="02020603050405020304" pitchFamily="18" charset="0"/>
                          <a:cs typeface="Times New Roman" panose="02020603050405020304" pitchFamily="18" charset="0"/>
                        </a:rPr>
                        <a:t> xét</a:t>
                      </a:r>
                      <a:endParaRPr lang="en-US" sz="320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02505754"/>
                  </a:ext>
                </a:extLst>
              </a:tr>
              <a:tr h="696363">
                <a:tc>
                  <a:txBody>
                    <a:bodyPr/>
                    <a:lstStyle/>
                    <a:p>
                      <a:pPr algn="ctr"/>
                      <a:r>
                        <a:rPr lang="en-US" sz="2800" i="1" smtClean="0">
                          <a:latin typeface="Times New Roman" panose="02020603050405020304" pitchFamily="18" charset="0"/>
                          <a:cs typeface="Times New Roman" panose="02020603050405020304" pitchFamily="18" charset="0"/>
                        </a:rPr>
                        <a:t>Số</a:t>
                      </a:r>
                      <a:r>
                        <a:rPr lang="en-US" sz="2800" i="1" baseline="0" smtClean="0">
                          <a:latin typeface="Times New Roman" panose="02020603050405020304" pitchFamily="18" charset="0"/>
                          <a:cs typeface="Times New Roman" panose="02020603050405020304" pitchFamily="18" charset="0"/>
                        </a:rPr>
                        <a:t> tiếng trong mỗi dòng</a:t>
                      </a:r>
                      <a:endParaRPr lang="en-US" sz="2800" i="1">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37357488"/>
                  </a:ext>
                </a:extLst>
              </a:tr>
              <a:tr h="696363">
                <a:tc>
                  <a:txBody>
                    <a:bodyPr/>
                    <a:lstStyle/>
                    <a:p>
                      <a:pPr algn="ctr"/>
                      <a:r>
                        <a:rPr lang="en-US" sz="2800" i="1" smtClean="0">
                          <a:latin typeface="Times New Roman" panose="02020603050405020304" pitchFamily="18" charset="0"/>
                          <a:cs typeface="Times New Roman" panose="02020603050405020304" pitchFamily="18" charset="0"/>
                        </a:rPr>
                        <a:t>Số</a:t>
                      </a:r>
                      <a:r>
                        <a:rPr lang="en-US" sz="2800" i="1" baseline="0" smtClean="0">
                          <a:latin typeface="Times New Roman" panose="02020603050405020304" pitchFamily="18" charset="0"/>
                          <a:cs typeface="Times New Roman" panose="02020603050405020304" pitchFamily="18" charset="0"/>
                        </a:rPr>
                        <a:t> dòng trong mỗi khổ</a:t>
                      </a:r>
                      <a:endParaRPr lang="en-US" sz="2800" i="1">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6642331"/>
                  </a:ext>
                </a:extLst>
              </a:tr>
              <a:tr h="696363">
                <a:tc>
                  <a:txBody>
                    <a:bodyPr/>
                    <a:lstStyle/>
                    <a:p>
                      <a:pPr algn="ctr"/>
                      <a:r>
                        <a:rPr lang="en-US" sz="2800" i="1" smtClean="0">
                          <a:latin typeface="Times New Roman" panose="02020603050405020304" pitchFamily="18" charset="0"/>
                          <a:cs typeface="Times New Roman" panose="02020603050405020304" pitchFamily="18" charset="0"/>
                        </a:rPr>
                        <a:t>Gieo</a:t>
                      </a:r>
                      <a:r>
                        <a:rPr lang="en-US" sz="2800" i="1" baseline="0" smtClean="0">
                          <a:latin typeface="Times New Roman" panose="02020603050405020304" pitchFamily="18" charset="0"/>
                          <a:cs typeface="Times New Roman" panose="02020603050405020304" pitchFamily="18" charset="0"/>
                        </a:rPr>
                        <a:t> vần</a:t>
                      </a:r>
                      <a:endParaRPr lang="en-US" sz="2800" i="1">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95401100"/>
                  </a:ext>
                </a:extLst>
              </a:tr>
              <a:tr h="696363">
                <a:tc>
                  <a:txBody>
                    <a:bodyPr/>
                    <a:lstStyle/>
                    <a:p>
                      <a:pPr algn="ctr"/>
                      <a:r>
                        <a:rPr lang="en-US" sz="2800" i="1" smtClean="0">
                          <a:latin typeface="Times New Roman" panose="02020603050405020304" pitchFamily="18" charset="0"/>
                          <a:cs typeface="Times New Roman" panose="02020603050405020304" pitchFamily="18" charset="0"/>
                        </a:rPr>
                        <a:t>Nhịp</a:t>
                      </a:r>
                      <a:r>
                        <a:rPr lang="en-US" sz="2800" i="1" baseline="0" smtClean="0">
                          <a:latin typeface="Times New Roman" panose="02020603050405020304" pitchFamily="18" charset="0"/>
                          <a:cs typeface="Times New Roman" panose="02020603050405020304" pitchFamily="18" charset="0"/>
                        </a:rPr>
                        <a:t> thơ</a:t>
                      </a:r>
                      <a:endParaRPr lang="en-US" sz="2800" i="1">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47277635"/>
                  </a:ext>
                </a:extLst>
              </a:tr>
              <a:tr h="696363">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9348181"/>
                  </a:ext>
                </a:extLst>
              </a:tr>
            </a:tbl>
          </a:graphicData>
        </a:graphic>
      </p:graphicFrame>
      <p:sp>
        <p:nvSpPr>
          <p:cNvPr id="2" name="TextBox 1"/>
          <p:cNvSpPr txBox="1"/>
          <p:nvPr/>
        </p:nvSpPr>
        <p:spPr>
          <a:xfrm>
            <a:off x="1427018" y="96982"/>
            <a:ext cx="87699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PHIẾU HỌC TẬP SỐ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96945" y="-17305"/>
            <a:ext cx="1662546" cy="119150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79189164"/>
              </p:ext>
            </p:extLst>
          </p:nvPr>
        </p:nvGraphicFramePr>
        <p:xfrm>
          <a:off x="207818" y="1271178"/>
          <a:ext cx="11651673" cy="5448276"/>
        </p:xfrm>
        <a:graphic>
          <a:graphicData uri="http://schemas.openxmlformats.org/drawingml/2006/table">
            <a:tbl>
              <a:tblPr firstRow="1" bandRow="1">
                <a:tableStyleId>{5C22544A-7EE6-4342-B048-85BDC9FD1C3A}</a:tableStyleId>
              </a:tblPr>
              <a:tblGrid>
                <a:gridCol w="3883891">
                  <a:extLst>
                    <a:ext uri="{9D8B030D-6E8A-4147-A177-3AD203B41FA5}">
                      <a16:colId xmlns:a16="http://schemas.microsoft.com/office/drawing/2014/main" val="3648858282"/>
                    </a:ext>
                  </a:extLst>
                </a:gridCol>
                <a:gridCol w="3883891">
                  <a:extLst>
                    <a:ext uri="{9D8B030D-6E8A-4147-A177-3AD203B41FA5}">
                      <a16:colId xmlns:a16="http://schemas.microsoft.com/office/drawing/2014/main" val="2859423490"/>
                    </a:ext>
                  </a:extLst>
                </a:gridCol>
                <a:gridCol w="3883891">
                  <a:extLst>
                    <a:ext uri="{9D8B030D-6E8A-4147-A177-3AD203B41FA5}">
                      <a16:colId xmlns:a16="http://schemas.microsoft.com/office/drawing/2014/main" val="1641685035"/>
                    </a:ext>
                  </a:extLst>
                </a:gridCol>
              </a:tblGrid>
              <a:tr h="1043286">
                <a:tc gridSpan="3">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TÌM</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HIỂU</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CÁC</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YẾU</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TỐ</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CỦA</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THƠ</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TỰ</a:t>
                      </a:r>
                      <a:r>
                        <a:rPr lang="en-US" sz="2400" b="1" baseline="0" dirty="0" smtClean="0">
                          <a:solidFill>
                            <a:schemeClr val="tx1"/>
                          </a:solidFill>
                          <a:latin typeface="Times New Roman" panose="02020603050405020304" pitchFamily="18" charset="0"/>
                          <a:cs typeface="Times New Roman" panose="02020603050405020304" pitchFamily="18" charset="0"/>
                        </a:rPr>
                        <a:t> DO</a:t>
                      </a:r>
                    </a:p>
                    <a:p>
                      <a:pPr algn="ct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ĐƯỢC</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THỂ</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HIỆN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TRONG</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BÀI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THƠ</a:t>
                      </a:r>
                      <a:r>
                        <a:rPr lang="en-US" sz="2400" b="1" baseline="0" dirty="0" smtClean="0">
                          <a:solidFill>
                            <a:schemeClr val="tx1"/>
                          </a:solidFill>
                          <a:latin typeface="Times New Roman" panose="02020603050405020304" pitchFamily="18" charset="0"/>
                          <a:cs typeface="Times New Roman" panose="02020603050405020304" pitchFamily="18" charset="0"/>
                        </a:rPr>
                        <a:t> “ </a:t>
                      </a:r>
                      <a:r>
                        <a:rPr lang="en-US" sz="2400" b="1" baseline="0" dirty="0" err="1" smtClean="0">
                          <a:solidFill>
                            <a:schemeClr val="tx1"/>
                          </a:solidFill>
                          <a:latin typeface="Times New Roman" panose="02020603050405020304" pitchFamily="18" charset="0"/>
                          <a:cs typeface="Times New Roman" panose="02020603050405020304" pitchFamily="18" charset="0"/>
                        </a:rPr>
                        <a:t>LÁ</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ĐỎ</a:t>
                      </a:r>
                      <a:r>
                        <a:rPr lang="en-US" sz="2400" b="1" baseline="0"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rgbClr val="F79E2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7623612"/>
                  </a:ext>
                </a:extLst>
              </a:tr>
              <a:tr h="734165">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yếu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tố</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Thể</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hiện</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Nhận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xét</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val="2102505754"/>
                  </a:ext>
                </a:extLst>
              </a:tr>
              <a:tr h="734165">
                <a:tc>
                  <a:txBody>
                    <a:bodyPr/>
                    <a:lstStyle/>
                    <a:p>
                      <a:pPr algn="ctr"/>
                      <a:r>
                        <a:rPr lang="en-US" sz="2800" i="1" smtClean="0">
                          <a:latin typeface="Times New Roman" panose="02020603050405020304" pitchFamily="18" charset="0"/>
                          <a:cs typeface="Times New Roman" panose="02020603050405020304" pitchFamily="18" charset="0"/>
                        </a:rPr>
                        <a:t>Số</a:t>
                      </a:r>
                      <a:r>
                        <a:rPr lang="en-US" sz="2800" i="1" baseline="0" smtClean="0">
                          <a:latin typeface="Times New Roman" panose="02020603050405020304" pitchFamily="18" charset="0"/>
                          <a:cs typeface="Times New Roman" panose="02020603050405020304" pitchFamily="18" charset="0"/>
                        </a:rPr>
                        <a:t> tiếng trong mỗi dòng</a:t>
                      </a:r>
                      <a:endParaRPr lang="en-US" sz="2800" i="1">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2137357488"/>
                  </a:ext>
                </a:extLst>
              </a:tr>
              <a:tr h="734165">
                <a:tc>
                  <a:txBody>
                    <a:bodyPr/>
                    <a:lstStyle/>
                    <a:p>
                      <a:pPr algn="ctr"/>
                      <a:r>
                        <a:rPr lang="en-US" sz="2800" i="1" smtClean="0">
                          <a:latin typeface="Times New Roman" panose="02020603050405020304" pitchFamily="18" charset="0"/>
                          <a:cs typeface="Times New Roman" panose="02020603050405020304" pitchFamily="18" charset="0"/>
                        </a:rPr>
                        <a:t>Số</a:t>
                      </a:r>
                      <a:r>
                        <a:rPr lang="en-US" sz="2800" i="1" baseline="0" smtClean="0">
                          <a:latin typeface="Times New Roman" panose="02020603050405020304" pitchFamily="18" charset="0"/>
                          <a:cs typeface="Times New Roman" panose="02020603050405020304" pitchFamily="18" charset="0"/>
                        </a:rPr>
                        <a:t> dòng trong mỗi khổ</a:t>
                      </a:r>
                      <a:endParaRPr lang="en-US" sz="2800" i="1">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136642331"/>
                  </a:ext>
                </a:extLst>
              </a:tr>
              <a:tr h="734165">
                <a:tc>
                  <a:txBody>
                    <a:bodyPr/>
                    <a:lstStyle/>
                    <a:p>
                      <a:pPr algn="ctr"/>
                      <a:r>
                        <a:rPr lang="en-US" sz="2800" i="1" smtClean="0">
                          <a:latin typeface="Times New Roman" panose="02020603050405020304" pitchFamily="18" charset="0"/>
                          <a:cs typeface="Times New Roman" panose="02020603050405020304" pitchFamily="18" charset="0"/>
                        </a:rPr>
                        <a:t>Gieo</a:t>
                      </a:r>
                      <a:r>
                        <a:rPr lang="en-US" sz="2800" i="1" baseline="0" smtClean="0">
                          <a:latin typeface="Times New Roman" panose="02020603050405020304" pitchFamily="18" charset="0"/>
                          <a:cs typeface="Times New Roman" panose="02020603050405020304" pitchFamily="18" charset="0"/>
                        </a:rPr>
                        <a:t> vần</a:t>
                      </a:r>
                      <a:endParaRPr lang="en-US" sz="2800" i="1">
                        <a:latin typeface="Times New Roman" panose="02020603050405020304" pitchFamily="18" charset="0"/>
                        <a:cs typeface="Times New Roman" panose="02020603050405020304" pitchFamily="18" charset="0"/>
                      </a:endParaRPr>
                    </a:p>
                  </a:txBody>
                  <a:tcPr>
                    <a:solidFill>
                      <a:schemeClr val="accent4">
                        <a:lumMod val="75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4">
                        <a:lumMod val="75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4">
                        <a:lumMod val="75000"/>
                      </a:schemeClr>
                    </a:solidFill>
                  </a:tcPr>
                </a:tc>
                <a:extLst>
                  <a:ext uri="{0D108BD9-81ED-4DB2-BD59-A6C34878D82A}">
                    <a16:rowId xmlns:a16="http://schemas.microsoft.com/office/drawing/2014/main" val="4095401100"/>
                  </a:ext>
                </a:extLst>
              </a:tr>
              <a:tr h="734165">
                <a:tc>
                  <a:txBody>
                    <a:bodyPr/>
                    <a:lstStyle/>
                    <a:p>
                      <a:pPr algn="ctr"/>
                      <a:r>
                        <a:rPr lang="en-US" sz="2800" i="1" dirty="0" err="1" smtClean="0">
                          <a:latin typeface="Times New Roman" panose="02020603050405020304" pitchFamily="18" charset="0"/>
                          <a:cs typeface="Times New Roman" panose="02020603050405020304" pitchFamily="18" charset="0"/>
                        </a:rPr>
                        <a:t>Nhịp</a:t>
                      </a:r>
                      <a:r>
                        <a:rPr lang="en-US" sz="2800" i="1" baseline="0" dirty="0" smtClean="0">
                          <a:latin typeface="Times New Roman" panose="02020603050405020304" pitchFamily="18" charset="0"/>
                          <a:cs typeface="Times New Roman" panose="02020603050405020304" pitchFamily="18" charset="0"/>
                        </a:rPr>
                        <a:t> </a:t>
                      </a:r>
                      <a:r>
                        <a:rPr lang="en-US" sz="2800" i="1" baseline="0" dirty="0" err="1" smtClean="0">
                          <a:latin typeface="Times New Roman" panose="02020603050405020304" pitchFamily="18" charset="0"/>
                          <a:cs typeface="Times New Roman" panose="02020603050405020304" pitchFamily="18" charset="0"/>
                        </a:rPr>
                        <a:t>thơ</a:t>
                      </a:r>
                      <a:endParaRPr lang="en-US" sz="2800" i="1" dirty="0">
                        <a:latin typeface="Times New Roman" panose="02020603050405020304" pitchFamily="18" charset="0"/>
                        <a:cs typeface="Times New Roman" panose="02020603050405020304" pitchFamily="18" charset="0"/>
                      </a:endParaRPr>
                    </a:p>
                  </a:txBody>
                  <a:tcPr>
                    <a:solidFill>
                      <a:schemeClr val="accent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4"/>
                    </a:solidFill>
                  </a:tcPr>
                </a:tc>
                <a:extLst>
                  <a:ext uri="{0D108BD9-81ED-4DB2-BD59-A6C34878D82A}">
                    <a16:rowId xmlns:a16="http://schemas.microsoft.com/office/drawing/2014/main" val="947277635"/>
                  </a:ext>
                </a:extLst>
              </a:tr>
              <a:tr h="734165">
                <a:tc gridSpan="3">
                  <a:txBody>
                    <a:bodyPr/>
                    <a:lstStyle/>
                    <a:p>
                      <a:pPr algn="just"/>
                      <a:r>
                        <a:rPr lang="en-US" sz="3200" dirty="0" err="1" smtClean="0">
                          <a:latin typeface="Times New Roman" panose="02020603050405020304" pitchFamily="18" charset="0"/>
                          <a:cs typeface="Times New Roman" panose="02020603050405020304" pitchFamily="18" charset="0"/>
                        </a:rPr>
                        <a:t>Tác</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dụng</a:t>
                      </a:r>
                      <a:r>
                        <a:rPr lang="en-US" sz="3200" baseline="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txBody>
                  <a:tcPr>
                    <a:solidFill>
                      <a:srgbClr val="F79E29"/>
                    </a:solidFill>
                  </a:tcPr>
                </a:tc>
                <a:tc hMerge="1">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F79E29"/>
                    </a:solidFill>
                  </a:tcPr>
                </a:tc>
                <a:tc hMerge="1">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F79E29"/>
                    </a:solidFill>
                  </a:tcPr>
                </a:tc>
                <a:extLst>
                  <a:ext uri="{0D108BD9-81ED-4DB2-BD59-A6C34878D82A}">
                    <a16:rowId xmlns:a16="http://schemas.microsoft.com/office/drawing/2014/main" val="2539348181"/>
                  </a:ext>
                </a:extLst>
              </a:tr>
            </a:tbl>
          </a:graphicData>
        </a:graphic>
      </p:graphicFrame>
    </p:spTree>
    <p:extLst>
      <p:ext uri="{BB962C8B-B14F-4D97-AF65-F5344CB8AC3E}">
        <p14:creationId xmlns:p14="http://schemas.microsoft.com/office/powerpoint/2010/main" val="2125124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a:stretch>
            <a:fillRect/>
          </a:stretch>
        </p:blipFill>
        <p:spPr>
          <a:xfrm>
            <a:off x="3702825" y="124376"/>
            <a:ext cx="5035732" cy="859611"/>
          </a:xfrm>
          <a:prstGeom prst="rect">
            <a:avLst/>
          </a:prstGeom>
        </p:spPr>
      </p:pic>
      <p:graphicFrame>
        <p:nvGraphicFramePr>
          <p:cNvPr id="4" name="Table 3"/>
          <p:cNvGraphicFramePr>
            <a:graphicFrameLocks noGrp="1"/>
          </p:cNvGraphicFramePr>
          <p:nvPr>
            <p:custDataLst>
              <p:tags r:id="rId1"/>
            </p:custDataLst>
            <p:extLst/>
          </p:nvPr>
        </p:nvGraphicFramePr>
        <p:xfrm>
          <a:off x="249382" y="1149926"/>
          <a:ext cx="11665526" cy="5365336"/>
        </p:xfrm>
        <a:graphic>
          <a:graphicData uri="http://schemas.openxmlformats.org/drawingml/2006/table">
            <a:tbl>
              <a:tblPr firstRow="1" bandRow="1"/>
              <a:tblGrid>
                <a:gridCol w="7347608">
                  <a:extLst>
                    <a:ext uri="{9D8B030D-6E8A-4147-A177-3AD203B41FA5}">
                      <a16:colId xmlns:a16="http://schemas.microsoft.com/office/drawing/2014/main" val="20000"/>
                    </a:ext>
                  </a:extLst>
                </a:gridCol>
                <a:gridCol w="2051607">
                  <a:extLst>
                    <a:ext uri="{9D8B030D-6E8A-4147-A177-3AD203B41FA5}">
                      <a16:colId xmlns:a16="http://schemas.microsoft.com/office/drawing/2014/main" val="20001"/>
                    </a:ext>
                  </a:extLst>
                </a:gridCol>
                <a:gridCol w="2266311">
                  <a:extLst>
                    <a:ext uri="{9D8B030D-6E8A-4147-A177-3AD203B41FA5}">
                      <a16:colId xmlns:a16="http://schemas.microsoft.com/office/drawing/2014/main" val="977161639"/>
                    </a:ext>
                  </a:extLst>
                </a:gridCol>
              </a:tblGrid>
              <a:tr h="121838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Tiêu</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chí</a:t>
                      </a:r>
                      <a:endParaRPr lang="en-US" sz="3200"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baseline="0" smtClean="0">
                          <a:solidFill>
                            <a:schemeClr val="tx1"/>
                          </a:solidFill>
                          <a:latin typeface="Times New Roman" panose="02020603050405020304" pitchFamily="18" charset="0"/>
                          <a:cs typeface="Times New Roman" panose="02020603050405020304" pitchFamily="18" charset="0"/>
                        </a:rPr>
                        <a:t>Đạt </a:t>
                      </a:r>
                      <a:endParaRPr lang="en-US" sz="3200" baseline="0" dirty="0">
                        <a:solidFill>
                          <a:schemeClr val="tx1"/>
                        </a:solidFill>
                        <a:latin typeface="Times New Roman" panose="02020603050405020304" pitchFamily="18" charset="0"/>
                        <a:cs typeface="Times New Roman" panose="02020603050405020304" pitchFamily="18" charset="0"/>
                      </a:endParaRPr>
                    </a:p>
                    <a:p>
                      <a:pPr algn="ctr"/>
                      <a:endParaRPr lang="en-US" sz="3200"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p>
                      <a:pPr algn="ctr"/>
                      <a:r>
                        <a:rPr lang="en-US" sz="3200" b="1" smtClean="0">
                          <a:solidFill>
                            <a:schemeClr val="tx1"/>
                          </a:solidFill>
                          <a:latin typeface="Times New Roman" panose="02020603050405020304" pitchFamily="18" charset="0"/>
                          <a:cs typeface="Times New Roman" panose="02020603050405020304" pitchFamily="18" charset="0"/>
                        </a:rPr>
                        <a:t>Chưa</a:t>
                      </a:r>
                      <a:r>
                        <a:rPr lang="en-US" sz="3200" b="1" baseline="0" smtClean="0">
                          <a:solidFill>
                            <a:schemeClr val="tx1"/>
                          </a:solidFill>
                          <a:latin typeface="Times New Roman" panose="02020603050405020304" pitchFamily="18" charset="0"/>
                          <a:cs typeface="Times New Roman" panose="02020603050405020304" pitchFamily="18" charset="0"/>
                        </a:rPr>
                        <a:t> đạt</a:t>
                      </a:r>
                      <a:endParaRPr lang="en-US" sz="3200" b="1"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10267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Có</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chuẩn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bị</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bài</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theo</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yêu</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cầu</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của</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GV</a:t>
                      </a:r>
                      <a:r>
                        <a:rPr lang="en-US" sz="3200" baseline="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vi-VN" altLang="en-US" sz="3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solidFill>
                  </a:tcPr>
                </a:tc>
                <a:tc>
                  <a:txBody>
                    <a:bodyPr/>
                    <a:lstStyle/>
                    <a:p>
                      <a:pPr algn="ctr"/>
                      <a:endParaRPr lang="vi-VN" altLang="en-US" sz="3200" dirty="0"/>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10267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Nội</a:t>
                      </a:r>
                      <a:r>
                        <a:rPr lang="en-US" sz="3200" baseline="0" dirty="0" smtClean="0">
                          <a:latin typeface="Times New Roman" panose="02020603050405020304" pitchFamily="18" charset="0"/>
                          <a:cs typeface="Times New Roman" panose="02020603050405020304" pitchFamily="18" charset="0"/>
                        </a:rPr>
                        <a:t> dung </a:t>
                      </a:r>
                      <a:r>
                        <a:rPr lang="en-US" sz="3200" baseline="0" dirty="0" err="1" smtClean="0">
                          <a:latin typeface="Times New Roman" panose="02020603050405020304" pitchFamily="18" charset="0"/>
                          <a:cs typeface="Times New Roman" panose="02020603050405020304" pitchFamily="18" charset="0"/>
                        </a:rPr>
                        <a:t>chính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xác</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đầy</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đủ</a:t>
                      </a:r>
                      <a:r>
                        <a:rPr lang="en-US" sz="3200" baseline="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CD8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en-US" sz="3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CD8F"/>
                    </a:solidFill>
                  </a:tcPr>
                </a:tc>
                <a:tc>
                  <a:txBody>
                    <a:bodyPr/>
                    <a:lstStyle/>
                    <a:p>
                      <a:pPr algn="ctr"/>
                      <a:endParaRPr lang="en-US" sz="3200"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CD8F"/>
                    </a:solidFill>
                  </a:tcPr>
                </a:tc>
                <a:extLst>
                  <a:ext uri="{0D108BD9-81ED-4DB2-BD59-A6C34878D82A}">
                    <a16:rowId xmlns:a16="http://schemas.microsoft.com/office/drawing/2014/main" val="10002"/>
                  </a:ext>
                </a:extLst>
              </a:tr>
              <a:tr h="10267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vi-VN" altLang="en-US" sz="3200" dirty="0">
                          <a:latin typeface="Times New Roman" panose="02020603050405020304" pitchFamily="18" charset="0"/>
                          <a:cs typeface="Times New Roman" panose="02020603050405020304" pitchFamily="18" charset="0"/>
                        </a:rPr>
                        <a:t>3. </a:t>
                      </a:r>
                      <a:r>
                        <a:rPr lang="en-US" altLang="en-US" sz="3200" dirty="0" err="1" smtClean="0">
                          <a:latin typeface="Times New Roman" panose="02020603050405020304" pitchFamily="18" charset="0"/>
                          <a:cs typeface="Times New Roman" panose="02020603050405020304" pitchFamily="18" charset="0"/>
                        </a:rPr>
                        <a:t>Phối</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hợp</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chặt</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chẽ</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giữa</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các</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thành</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viên</a:t>
                      </a:r>
                      <a:r>
                        <a:rPr lang="en-US" altLang="en-US" sz="3200" baseline="0" dirty="0" smtClean="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vi-VN" altLang="en-US" sz="3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tc>
                  <a:txBody>
                    <a:bodyPr/>
                    <a:lstStyle/>
                    <a:p>
                      <a:pPr algn="ctr">
                        <a:buNone/>
                      </a:pPr>
                      <a:endParaRPr lang="vi-VN" altLang="en-US" sz="3200"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0003"/>
                  </a:ext>
                </a:extLst>
              </a:tr>
              <a:tr h="103546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buNone/>
                      </a:pPr>
                      <a:r>
                        <a:rPr lang="vi-VN" altLang="en-US" sz="3200" dirty="0">
                          <a:latin typeface="Times New Roman" panose="02020603050405020304" pitchFamily="18" charset="0"/>
                          <a:cs typeface="Times New Roman" panose="02020603050405020304" pitchFamily="18" charset="0"/>
                        </a:rPr>
                        <a:t>4. </a:t>
                      </a:r>
                      <a:r>
                        <a:rPr lang="en-US" altLang="en-US" sz="3200" dirty="0" err="1" smtClean="0">
                          <a:latin typeface="Times New Roman" panose="02020603050405020304" pitchFamily="18" charset="0"/>
                          <a:cs typeface="Times New Roman" panose="02020603050405020304" pitchFamily="18" charset="0"/>
                        </a:rPr>
                        <a:t>Hình</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thức</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báo</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cáo</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s</a:t>
                      </a:r>
                      <a:r>
                        <a:rPr lang="en-US" altLang="en-US" sz="3200" dirty="0" err="1" smtClean="0">
                          <a:latin typeface="Times New Roman" panose="02020603050405020304" pitchFamily="18" charset="0"/>
                          <a:cs typeface="Times New Roman" panose="02020603050405020304" pitchFamily="18" charset="0"/>
                        </a:rPr>
                        <a:t>áng</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tạo</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tự</a:t>
                      </a:r>
                      <a:r>
                        <a:rPr lang="en-US" altLang="en-US" sz="3200" baseline="0" dirty="0" smtClean="0">
                          <a:latin typeface="Times New Roman" panose="02020603050405020304" pitchFamily="18" charset="0"/>
                          <a:cs typeface="Times New Roman" panose="02020603050405020304" pitchFamily="18" charset="0"/>
                        </a:rPr>
                        <a:t> tin, </a:t>
                      </a:r>
                      <a:r>
                        <a:rPr lang="en-US" altLang="en-US" sz="3200" baseline="0" dirty="0" err="1" smtClean="0">
                          <a:latin typeface="Times New Roman" panose="02020603050405020304" pitchFamily="18" charset="0"/>
                          <a:cs typeface="Times New Roman" panose="02020603050405020304" pitchFamily="18" charset="0"/>
                        </a:rPr>
                        <a:t>lôi</a:t>
                      </a:r>
                      <a:r>
                        <a:rPr lang="en-US" altLang="en-US" sz="3200" baseline="0" dirty="0" smtClean="0">
                          <a:latin typeface="Times New Roman" panose="02020603050405020304" pitchFamily="18" charset="0"/>
                          <a:cs typeface="Times New Roman" panose="02020603050405020304" pitchFamily="18" charset="0"/>
                        </a:rPr>
                        <a:t> </a:t>
                      </a:r>
                      <a:r>
                        <a:rPr lang="en-US" altLang="en-US" sz="3200" baseline="0" dirty="0" err="1" smtClean="0">
                          <a:latin typeface="Times New Roman" panose="02020603050405020304" pitchFamily="18" charset="0"/>
                          <a:cs typeface="Times New Roman" panose="02020603050405020304" pitchFamily="18" charset="0"/>
                        </a:rPr>
                        <a:t>cuốn</a:t>
                      </a:r>
                      <a:r>
                        <a:rPr lang="en-US" altLang="en-US" sz="3200" baseline="0" dirty="0" smtClean="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buNone/>
                      </a:pPr>
                      <a:endParaRPr lang="vi-VN" altLang="en-US" sz="3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75000"/>
                      </a:schemeClr>
                    </a:solidFill>
                  </a:tcPr>
                </a:tc>
                <a:tc>
                  <a:txBody>
                    <a:bodyPr/>
                    <a:lstStyle/>
                    <a:p>
                      <a:pPr algn="ctr">
                        <a:buNone/>
                      </a:pPr>
                      <a:endParaRPr lang="vi-VN" altLang="en-US" sz="3200" dirty="0"/>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8717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63268600"/>
              </p:ext>
            </p:extLst>
          </p:nvPr>
        </p:nvGraphicFramePr>
        <p:xfrm>
          <a:off x="41564" y="0"/>
          <a:ext cx="11963399" cy="5228165"/>
        </p:xfrm>
        <a:graphic>
          <a:graphicData uri="http://schemas.openxmlformats.org/drawingml/2006/table">
            <a:tbl>
              <a:tblPr firstRow="1" bandRow="1"/>
              <a:tblGrid>
                <a:gridCol w="2388538">
                  <a:extLst>
                    <a:ext uri="{9D8B030D-6E8A-4147-A177-3AD203B41FA5}">
                      <a16:colId xmlns:a16="http://schemas.microsoft.com/office/drawing/2014/main" val="3648858282"/>
                    </a:ext>
                  </a:extLst>
                </a:gridCol>
                <a:gridCol w="5633084">
                  <a:extLst>
                    <a:ext uri="{9D8B030D-6E8A-4147-A177-3AD203B41FA5}">
                      <a16:colId xmlns:a16="http://schemas.microsoft.com/office/drawing/2014/main" val="2859423490"/>
                    </a:ext>
                  </a:extLst>
                </a:gridCol>
                <a:gridCol w="3941777">
                  <a:extLst>
                    <a:ext uri="{9D8B030D-6E8A-4147-A177-3AD203B41FA5}">
                      <a16:colId xmlns:a16="http://schemas.microsoft.com/office/drawing/2014/main" val="1641685035"/>
                    </a:ext>
                  </a:extLst>
                </a:gridCol>
              </a:tblGrid>
              <a:tr h="770791">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b="1" smtClean="0">
                          <a:solidFill>
                            <a:schemeClr val="tx1"/>
                          </a:solidFill>
                          <a:latin typeface="Times New Roman" panose="02020603050405020304" pitchFamily="18" charset="0"/>
                          <a:cs typeface="Times New Roman" panose="02020603050405020304" pitchFamily="18" charset="0"/>
                        </a:rPr>
                        <a:t>TÌM</a:t>
                      </a:r>
                      <a:r>
                        <a:rPr lang="en-US" sz="2400" b="1" baseline="0" smtClean="0">
                          <a:solidFill>
                            <a:schemeClr val="tx1"/>
                          </a:solidFill>
                          <a:latin typeface="Times New Roman" panose="02020603050405020304" pitchFamily="18" charset="0"/>
                          <a:cs typeface="Times New Roman" panose="02020603050405020304" pitchFamily="18" charset="0"/>
                        </a:rPr>
                        <a:t> HIỂU CÁC YẾU TỐ CỦA THƠ TỰ DO</a:t>
                      </a:r>
                    </a:p>
                    <a:p>
                      <a:pPr algn="ctr"/>
                      <a:r>
                        <a:rPr lang="en-US" sz="2400" b="1" baseline="0" smtClean="0">
                          <a:solidFill>
                            <a:schemeClr val="tx1"/>
                          </a:solidFill>
                          <a:latin typeface="Times New Roman" panose="02020603050405020304" pitchFamily="18" charset="0"/>
                          <a:cs typeface="Times New Roman" panose="02020603050405020304" pitchFamily="18" charset="0"/>
                        </a:rPr>
                        <a:t> ĐƯỢC THỂ HIỆN TRONG BÀI THƠ “ LÁ ĐỎ”</a:t>
                      </a:r>
                      <a:endParaRPr lang="en-US" sz="2400" b="1">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7623612"/>
                  </a:ext>
                </a:extLst>
              </a:tr>
              <a:tr h="4282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smtClean="0">
                          <a:solidFill>
                            <a:srgbClr val="FF0000"/>
                          </a:solidFill>
                          <a:latin typeface="Times New Roman" panose="02020603050405020304" pitchFamily="18" charset="0"/>
                          <a:cs typeface="Times New Roman" panose="02020603050405020304" pitchFamily="18" charset="0"/>
                        </a:rPr>
                        <a:t>Các</a:t>
                      </a:r>
                      <a:r>
                        <a:rPr lang="en-US" sz="2000" baseline="0" smtClean="0">
                          <a:solidFill>
                            <a:srgbClr val="FF0000"/>
                          </a:solidFill>
                          <a:latin typeface="Times New Roman" panose="02020603050405020304" pitchFamily="18" charset="0"/>
                          <a:cs typeface="Times New Roman" panose="02020603050405020304" pitchFamily="18" charset="0"/>
                        </a:rPr>
                        <a:t> yếu tố</a:t>
                      </a:r>
                      <a:endParaRPr lang="en-US" sz="2000">
                        <a:solidFill>
                          <a:srgbClr val="FF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smtClean="0">
                          <a:solidFill>
                            <a:srgbClr val="FF0000"/>
                          </a:solidFill>
                          <a:latin typeface="Times New Roman" panose="02020603050405020304" pitchFamily="18" charset="0"/>
                          <a:cs typeface="Times New Roman" panose="02020603050405020304" pitchFamily="18" charset="0"/>
                        </a:rPr>
                        <a:t>Thể</a:t>
                      </a:r>
                      <a:r>
                        <a:rPr lang="en-US" sz="2400" baseline="0" smtClean="0">
                          <a:solidFill>
                            <a:srgbClr val="FF0000"/>
                          </a:solidFill>
                          <a:latin typeface="Times New Roman" panose="02020603050405020304" pitchFamily="18" charset="0"/>
                          <a:cs typeface="Times New Roman" panose="02020603050405020304" pitchFamily="18" charset="0"/>
                        </a:rPr>
                        <a:t> hiện</a:t>
                      </a:r>
                      <a:endParaRPr lang="en-US" sz="2400">
                        <a:solidFill>
                          <a:srgbClr val="FF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smtClean="0">
                          <a:solidFill>
                            <a:srgbClr val="FF0000"/>
                          </a:solidFill>
                          <a:latin typeface="Times New Roman" panose="02020603050405020304" pitchFamily="18" charset="0"/>
                          <a:cs typeface="Times New Roman" panose="02020603050405020304" pitchFamily="18" charset="0"/>
                        </a:rPr>
                        <a:t>Nhận</a:t>
                      </a:r>
                      <a:r>
                        <a:rPr lang="en-US" sz="2400" baseline="0" smtClean="0">
                          <a:solidFill>
                            <a:srgbClr val="FF0000"/>
                          </a:solidFill>
                          <a:latin typeface="Times New Roman" panose="02020603050405020304" pitchFamily="18" charset="0"/>
                          <a:cs typeface="Times New Roman" panose="02020603050405020304" pitchFamily="18" charset="0"/>
                        </a:rPr>
                        <a:t> xét</a:t>
                      </a:r>
                      <a:endParaRPr lang="en-US" sz="2400">
                        <a:solidFill>
                          <a:srgbClr val="FF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102505754"/>
                  </a:ext>
                </a:extLst>
              </a:tr>
              <a:tr h="7707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i="1" smtClean="0">
                          <a:latin typeface="Times New Roman" panose="02020603050405020304" pitchFamily="18" charset="0"/>
                          <a:cs typeface="Times New Roman" panose="02020603050405020304" pitchFamily="18" charset="0"/>
                        </a:rPr>
                        <a:t>Số</a:t>
                      </a:r>
                      <a:r>
                        <a:rPr lang="en-US" sz="2400" i="1" baseline="0" smtClean="0">
                          <a:latin typeface="Times New Roman" panose="02020603050405020304" pitchFamily="18" charset="0"/>
                          <a:cs typeface="Times New Roman" panose="02020603050405020304" pitchFamily="18" charset="0"/>
                        </a:rPr>
                        <a:t> tiếng trong mỗi dòng</a:t>
                      </a:r>
                      <a:endParaRPr lang="en-US" sz="2400" i="1">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137357488"/>
                  </a:ext>
                </a:extLst>
              </a:tr>
              <a:tr h="7707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i="1" smtClean="0">
                          <a:latin typeface="Times New Roman" panose="02020603050405020304" pitchFamily="18" charset="0"/>
                          <a:cs typeface="Times New Roman" panose="02020603050405020304" pitchFamily="18" charset="0"/>
                        </a:rPr>
                        <a:t>Số</a:t>
                      </a:r>
                      <a:r>
                        <a:rPr lang="en-US" sz="2400" i="1" baseline="0" smtClean="0">
                          <a:latin typeface="Times New Roman" panose="02020603050405020304" pitchFamily="18" charset="0"/>
                          <a:cs typeface="Times New Roman" panose="02020603050405020304" pitchFamily="18" charset="0"/>
                        </a:rPr>
                        <a:t> dòng trong mỗi khổ</a:t>
                      </a:r>
                      <a:endParaRPr lang="en-US" sz="2400" i="1">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36642331"/>
                  </a:ext>
                </a:extLst>
              </a:tr>
              <a:tr h="11133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i="1" smtClean="0">
                          <a:latin typeface="Times New Roman" panose="02020603050405020304" pitchFamily="18" charset="0"/>
                          <a:cs typeface="Times New Roman" panose="02020603050405020304" pitchFamily="18" charset="0"/>
                        </a:rPr>
                        <a:t>Gieo</a:t>
                      </a:r>
                      <a:r>
                        <a:rPr lang="en-US" sz="2400" i="1" baseline="0" smtClean="0">
                          <a:latin typeface="Times New Roman" panose="02020603050405020304" pitchFamily="18" charset="0"/>
                          <a:cs typeface="Times New Roman" panose="02020603050405020304" pitchFamily="18" charset="0"/>
                        </a:rPr>
                        <a:t> vần</a:t>
                      </a:r>
                    </a:p>
                    <a:p>
                      <a:pPr algn="ctr"/>
                      <a:endParaRPr lang="en-US" sz="2400" i="1" baseline="0" smtClean="0">
                        <a:latin typeface="Times New Roman" panose="02020603050405020304" pitchFamily="18" charset="0"/>
                        <a:cs typeface="Times New Roman" panose="02020603050405020304" pitchFamily="18" charset="0"/>
                      </a:endParaRPr>
                    </a:p>
                    <a:p>
                      <a:pPr algn="ctr"/>
                      <a:endParaRPr lang="en-US" sz="2400" i="1">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095401100"/>
                  </a:ext>
                </a:extLst>
              </a:tr>
              <a:tr h="11133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i="1" smtClean="0">
                          <a:latin typeface="Times New Roman" panose="02020603050405020304" pitchFamily="18" charset="0"/>
                          <a:cs typeface="Times New Roman" panose="02020603050405020304" pitchFamily="18" charset="0"/>
                        </a:rPr>
                        <a:t>Nhịp</a:t>
                      </a:r>
                      <a:r>
                        <a:rPr lang="en-US" sz="2400" i="1" baseline="0" smtClean="0">
                          <a:latin typeface="Times New Roman" panose="02020603050405020304" pitchFamily="18" charset="0"/>
                          <a:cs typeface="Times New Roman" panose="02020603050405020304" pitchFamily="18" charset="0"/>
                        </a:rPr>
                        <a:t> thơ</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947277635"/>
                  </a:ext>
                </a:extLst>
              </a:tr>
            </a:tbl>
          </a:graphicData>
        </a:graphic>
      </p:graphicFrame>
      <p:sp>
        <p:nvSpPr>
          <p:cNvPr id="7" name="TextBox 6"/>
          <p:cNvSpPr txBox="1"/>
          <p:nvPr/>
        </p:nvSpPr>
        <p:spPr>
          <a:xfrm>
            <a:off x="2590796" y="1467035"/>
            <a:ext cx="5708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fr-FR" sz="2400" b="0" i="0" u="none" strike="noStrike" kern="1200" cap="none" spc="0" normalizeH="0" baseline="0" noProof="0" smtClean="0">
                <a:ln>
                  <a:noFill/>
                </a:ln>
                <a:solidFill>
                  <a:srgbClr val="0D0D0D"/>
                </a:solidFill>
                <a:effectLst/>
                <a:uLnTx/>
                <a:uFillTx/>
                <a:latin typeface="Times New Roman" panose="02020603050405020304" pitchFamily="18" charset="0"/>
                <a:ea typeface="Times New Roman" panose="02020603050405020304" pitchFamily="18" charset="0"/>
                <a:cs typeface="+mn-cs"/>
              </a:rPr>
              <a:t>Có dòng </a:t>
            </a:r>
            <a:r>
              <a:rPr kumimoji="0" lang="fr-FR" sz="2400" b="0"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sáu tiếng, dòng bảy tiếng</a:t>
            </a:r>
            <a:endParaRPr kumimoji="0" lang="en-US" sz="24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9" name="TextBox 8"/>
          <p:cNvSpPr txBox="1"/>
          <p:nvPr/>
        </p:nvSpPr>
        <p:spPr>
          <a:xfrm>
            <a:off x="2590797" y="2229510"/>
            <a:ext cx="5708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Bốn khổ, có khổ ba dòng thơ</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502475" y="2948992"/>
            <a:ext cx="562148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Gieo vần chân, vần liền: chữ </a:t>
            </a:r>
            <a:r>
              <a:rPr kumimoji="0" lang="en-US" sz="2400" b="0" i="1"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gió - đỏ</a:t>
            </a: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hương - trường</a:t>
            </a: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a:ln>
                  <a:noFill/>
                </a:ln>
                <a:solidFill>
                  <a:prstClr val="black"/>
                </a:solidFill>
                <a:effectLst/>
                <a:uLnTx/>
                <a:uFillTx/>
                <a:latin typeface="Calibri" panose="020F0502020204030204"/>
                <a:ea typeface="+mn-ea"/>
              </a:rPr>
              <a:t> </a:t>
            </a: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khổ đầu gieo vần, hai khổ cuối không gieo vần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410691" y="4203446"/>
            <a:ext cx="5805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Nhịp 2/4, 4/3, 3/3, 2/2/2,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146473" y="2126262"/>
            <a:ext cx="385849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fr-FR" sz="2400" b="0" i="0" u="none" strike="noStrike" kern="1200" cap="none" spc="0" normalizeH="0" baseline="0" noProof="0" smtClean="0">
                <a:ln>
                  <a:noFill/>
                </a:ln>
                <a:solidFill>
                  <a:srgbClr val="0D0D0D"/>
                </a:solidFill>
                <a:effectLst/>
                <a:uLnTx/>
                <a:uFillTx/>
                <a:latin typeface="Times New Roman" panose="02020603050405020304" pitchFamily="18" charset="0"/>
                <a:ea typeface="Times New Roman" panose="02020603050405020304" pitchFamily="18" charset="0"/>
                <a:cs typeface="+mn-cs"/>
              </a:rPr>
              <a:t>Số </a:t>
            </a:r>
            <a:r>
              <a:rPr kumimoji="0" lang="fr-FR" sz="2400" b="0"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dòng linh hoạt trong mỗi khổ</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p:cNvSpPr txBox="1"/>
          <p:nvPr/>
        </p:nvSpPr>
        <p:spPr>
          <a:xfrm>
            <a:off x="8596744" y="1505998"/>
            <a:ext cx="3241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Tự do, linh hoạt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7980219" y="3060507"/>
            <a:ext cx="38931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Linh hoạt, không bắt buộc theo quy tắc nào</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8028711" y="4136324"/>
            <a:ext cx="36922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Không tuân theo một quy tắc nhất </a:t>
            </a:r>
            <a:r>
              <a:rPr kumimoji="0" lang="fr-FR" sz="2400" b="0" i="0" u="none" strike="noStrike" kern="1200" cap="none" spc="0" normalizeH="0" baseline="0" noProof="0"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định, nhịp linh hoạt</a:t>
            </a:r>
            <a:endParaRPr kumimoji="0" lang="en-US" sz="24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2" name="Right Arrow 1"/>
          <p:cNvSpPr/>
          <p:nvPr/>
        </p:nvSpPr>
        <p:spPr>
          <a:xfrm>
            <a:off x="41565" y="5308057"/>
            <a:ext cx="2230580" cy="977375"/>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smtClean="0">
                <a:solidFill>
                  <a:srgbClr val="FF0000"/>
                </a:solidFill>
                <a:latin typeface="Times New Roman" panose="02020603050405020304" pitchFamily="18" charset="0"/>
                <a:cs typeface="Times New Roman" panose="02020603050405020304" pitchFamily="18" charset="0"/>
              </a:rPr>
              <a:t>Tác dụng</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3" name="Rectangle 2"/>
          <p:cNvSpPr/>
          <p:nvPr/>
        </p:nvSpPr>
        <p:spPr>
          <a:xfrm>
            <a:off x="2826327" y="6297388"/>
            <a:ext cx="8049491" cy="56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72144" y="5362582"/>
            <a:ext cx="9919856" cy="1160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600" i="1">
                <a:solidFill>
                  <a:srgbClr val="FF0000"/>
                </a:solidFill>
                <a:latin typeface="Times New Roman" panose="02020603050405020304" pitchFamily="18" charset="0"/>
                <a:ea typeface="Times New Roman" panose="02020603050405020304" pitchFamily="18" charset="0"/>
              </a:rPr>
              <a:t>Miêu tả hết sức sinh động hình ảnh  Trường Sơn những năm khói lửa, hình ảnh đoàn quân ra trận, hình ảnh người “em gái tiền phương” cũng như niềm xúc động sâu xa, niềm tin và hi vọng của nhà thơ vào thắng lợi cuối cùng của cuộc kháng chiến.</a:t>
            </a:r>
            <a:endParaRPr lang="en-US" sz="2600" i="1">
              <a:solidFill>
                <a:srgbClr val="FF0000"/>
              </a:solidFill>
            </a:endParaRPr>
          </a:p>
        </p:txBody>
      </p:sp>
    </p:spTree>
    <p:extLst>
      <p:ext uri="{BB962C8B-B14F-4D97-AF65-F5344CB8AC3E}">
        <p14:creationId xmlns:p14="http://schemas.microsoft.com/office/powerpoint/2010/main" val="218138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77C0-B02E-9EF7-0B88-E8910FFA84AE}"/>
              </a:ext>
            </a:extLst>
          </p:cNvPr>
          <p:cNvSpPr>
            <a:spLocks noGrp="1"/>
          </p:cNvSpPr>
          <p:nvPr>
            <p:ph type="title"/>
          </p:nvPr>
        </p:nvSpPr>
        <p:spPr>
          <a:xfrm>
            <a:off x="3669101" y="0"/>
            <a:ext cx="2605088" cy="1186655"/>
          </a:xfrm>
        </p:spPr>
        <p:txBody>
          <a:bodyPr>
            <a:normAutofit/>
          </a:bodyPr>
          <a:lstStyle/>
          <a:p>
            <a:pPr algn="ctr"/>
            <a:r>
              <a:rPr lang="en-US" sz="5400" dirty="0" err="1">
                <a:solidFill>
                  <a:srgbClr val="612238"/>
                </a:solidFill>
                <a:latin typeface="Times New Roman" panose="02020603050405020304" pitchFamily="18" charset="0"/>
                <a:cs typeface="Times New Roman" panose="02020603050405020304" pitchFamily="18" charset="0"/>
              </a:rPr>
              <a:t>Lá</a:t>
            </a:r>
            <a:r>
              <a:rPr lang="en-US" sz="5400" dirty="0">
                <a:solidFill>
                  <a:srgbClr val="612238"/>
                </a:solidFill>
                <a:latin typeface="Times New Roman" panose="02020603050405020304" pitchFamily="18" charset="0"/>
                <a:cs typeface="Times New Roman" panose="02020603050405020304" pitchFamily="18" charset="0"/>
              </a:rPr>
              <a:t> </a:t>
            </a:r>
            <a:r>
              <a:rPr lang="en-US" sz="5400" dirty="0" err="1">
                <a:solidFill>
                  <a:srgbClr val="612238"/>
                </a:solidFill>
                <a:latin typeface="Times New Roman" panose="02020603050405020304" pitchFamily="18" charset="0"/>
                <a:cs typeface="Times New Roman" panose="02020603050405020304" pitchFamily="18" charset="0"/>
              </a:rPr>
              <a:t>đỏ</a:t>
            </a:r>
            <a:endParaRPr lang="en-US" sz="5400" dirty="0">
              <a:solidFill>
                <a:srgbClr val="612238"/>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693BD6E-9DD2-777E-89AA-E4D11B4369B0}"/>
              </a:ext>
            </a:extLst>
          </p:cNvPr>
          <p:cNvSpPr>
            <a:spLocks noGrp="1"/>
          </p:cNvSpPr>
          <p:nvPr>
            <p:ph idx="1"/>
          </p:nvPr>
        </p:nvSpPr>
        <p:spPr>
          <a:xfrm>
            <a:off x="2614092" y="944208"/>
            <a:ext cx="7663828" cy="5933901"/>
          </a:xfrm>
        </p:spPr>
        <p:txBody>
          <a:bodyPr>
            <a:normAutofit fontScale="70000" lnSpcReduction="20000"/>
          </a:bodyPr>
          <a:lstStyle/>
          <a:p>
            <a:pPr marL="0" indent="0">
              <a:buNone/>
            </a:pPr>
            <a:r>
              <a:rPr lang="en-US" sz="4500" i="1" dirty="0" err="1">
                <a:latin typeface="Times New Roman" panose="02020603050405020304" pitchFamily="18" charset="0"/>
                <a:cs typeface="Times New Roman" panose="02020603050405020304" pitchFamily="18" charset="0"/>
              </a:rPr>
              <a:t>Gặp</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em</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trên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cao</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lộng</a:t>
            </a:r>
            <a:r>
              <a:rPr lang="en-US" sz="4500" i="1" dirty="0">
                <a:latin typeface="Times New Roman" panose="02020603050405020304" pitchFamily="18" charset="0"/>
                <a:cs typeface="Times New Roman" panose="02020603050405020304" pitchFamily="18" charset="0"/>
              </a:rPr>
              <a:t> </a:t>
            </a:r>
            <a:r>
              <a:rPr lang="en-US" sz="4500" i="1" dirty="0" err="1">
                <a:solidFill>
                  <a:srgbClr val="FF0000"/>
                </a:solidFill>
                <a:latin typeface="Times New Roman" panose="02020603050405020304" pitchFamily="18" charset="0"/>
                <a:cs typeface="Times New Roman" panose="02020603050405020304" pitchFamily="18" charset="0"/>
              </a:rPr>
              <a:t>gió</a:t>
            </a:r>
            <a:endParaRPr lang="en-US" sz="4500" i="1" dirty="0">
              <a:solidFill>
                <a:srgbClr val="FF0000"/>
              </a:solidFill>
              <a:latin typeface="Times New Roman" panose="02020603050405020304" pitchFamily="18" charset="0"/>
              <a:cs typeface="Times New Roman" panose="02020603050405020304" pitchFamily="18" charset="0"/>
            </a:endParaRPr>
          </a:p>
          <a:p>
            <a:pPr marL="0" indent="0">
              <a:buNone/>
            </a:pPr>
            <a:r>
              <a:rPr lang="en-US" sz="4500" i="1" dirty="0" err="1">
                <a:latin typeface="Times New Roman" panose="02020603050405020304" pitchFamily="18" charset="0"/>
                <a:cs typeface="Times New Roman" panose="02020603050405020304" pitchFamily="18" charset="0"/>
              </a:rPr>
              <a:t>Rừng</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lạ</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ào</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ào</a:t>
            </a:r>
            <a:r>
              <a:rPr lang="en-US" sz="4500" i="1" dirty="0">
                <a:latin typeface="Times New Roman" panose="02020603050405020304" pitchFamily="18" charset="0"/>
                <a:cs typeface="Times New Roman" panose="02020603050405020304" pitchFamily="18" charset="0"/>
              </a:rPr>
              <a:t> </a:t>
            </a:r>
            <a:r>
              <a:rPr lang="en-US" sz="4500" i="1" err="1">
                <a:latin typeface="Times New Roman" panose="02020603050405020304" pitchFamily="18" charset="0"/>
                <a:cs typeface="Times New Roman" panose="02020603050405020304" pitchFamily="18" charset="0"/>
              </a:rPr>
              <a:t>lá</a:t>
            </a:r>
            <a:r>
              <a:rPr lang="en-US" sz="4500" i="1">
                <a:latin typeface="Times New Roman" panose="02020603050405020304" pitchFamily="18" charset="0"/>
                <a:cs typeface="Times New Roman" panose="02020603050405020304" pitchFamily="18" charset="0"/>
              </a:rPr>
              <a:t> </a:t>
            </a:r>
            <a:r>
              <a:rPr lang="en-US" sz="4500" i="1" smtClean="0">
                <a:solidFill>
                  <a:srgbClr val="FF0000"/>
                </a:solidFill>
                <a:latin typeface="Times New Roman" panose="02020603050405020304" pitchFamily="18" charset="0"/>
                <a:cs typeface="Times New Roman" panose="02020603050405020304" pitchFamily="18" charset="0"/>
              </a:rPr>
              <a:t>đỏ</a:t>
            </a:r>
          </a:p>
          <a:p>
            <a:pPr marL="0" indent="0">
              <a:buNone/>
            </a:pPr>
            <a:endParaRPr lang="en-US" sz="4500" i="1" dirty="0">
              <a:solidFill>
                <a:srgbClr val="FF0000"/>
              </a:solidFill>
              <a:latin typeface="Times New Roman" panose="02020603050405020304" pitchFamily="18" charset="0"/>
              <a:cs typeface="Times New Roman" panose="02020603050405020304" pitchFamily="18" charset="0"/>
            </a:endParaRPr>
          </a:p>
          <a:p>
            <a:pPr marL="0" indent="0">
              <a:buNone/>
            </a:pPr>
            <a:r>
              <a:rPr lang="en-US" sz="4500" i="1" dirty="0" err="1">
                <a:latin typeface="Times New Roman" panose="02020603050405020304" pitchFamily="18" charset="0"/>
                <a:cs typeface="Times New Roman" panose="02020603050405020304" pitchFamily="18" charset="0"/>
              </a:rPr>
              <a:t>Em</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đứng</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bên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đường</a:t>
            </a:r>
            <a:endParaRPr lang="en-US" sz="4500" i="1" dirty="0">
              <a:latin typeface="Times New Roman" panose="02020603050405020304" pitchFamily="18" charset="0"/>
              <a:cs typeface="Times New Roman" panose="02020603050405020304" pitchFamily="18" charset="0"/>
            </a:endParaRPr>
          </a:p>
          <a:p>
            <a:pPr marL="0" indent="0">
              <a:buNone/>
            </a:pP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như</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quê</a:t>
            </a:r>
            <a:r>
              <a:rPr lang="en-US" sz="4500" i="1" dirty="0">
                <a:latin typeface="Times New Roman" panose="02020603050405020304" pitchFamily="18" charset="0"/>
                <a:cs typeface="Times New Roman" panose="02020603050405020304" pitchFamily="18" charset="0"/>
              </a:rPr>
              <a:t> </a:t>
            </a:r>
            <a:r>
              <a:rPr lang="en-US" sz="4500" i="1" dirty="0" err="1">
                <a:solidFill>
                  <a:srgbClr val="FF0000"/>
                </a:solidFill>
                <a:latin typeface="Times New Roman" panose="02020603050405020304" pitchFamily="18" charset="0"/>
                <a:cs typeface="Times New Roman" panose="02020603050405020304" pitchFamily="18" charset="0"/>
              </a:rPr>
              <a:t>hương</a:t>
            </a:r>
            <a:endParaRPr lang="en-US" sz="4500" i="1" dirty="0">
              <a:solidFill>
                <a:srgbClr val="FF0000"/>
              </a:solidFill>
              <a:latin typeface="Times New Roman" panose="02020603050405020304" pitchFamily="18" charset="0"/>
              <a:cs typeface="Times New Roman" panose="02020603050405020304" pitchFamily="18" charset="0"/>
            </a:endParaRPr>
          </a:p>
          <a:p>
            <a:pPr marL="0" indent="0">
              <a:buNone/>
            </a:pPr>
            <a:r>
              <a:rPr lang="en-US" sz="4500" i="1" dirty="0">
                <a:latin typeface="Times New Roman" panose="02020603050405020304" pitchFamily="18" charset="0"/>
                <a:cs typeface="Times New Roman" panose="02020603050405020304" pitchFamily="18" charset="0"/>
              </a:rPr>
              <a:t>Vai </a:t>
            </a:r>
            <a:r>
              <a:rPr lang="en-US" sz="4500" i="1" dirty="0" err="1">
                <a:latin typeface="Times New Roman" panose="02020603050405020304" pitchFamily="18" charset="0"/>
                <a:cs typeface="Times New Roman" panose="02020603050405020304" pitchFamily="18" charset="0"/>
              </a:rPr>
              <a:t>áo</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bạc</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quàng</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súng</a:t>
            </a:r>
            <a:r>
              <a:rPr lang="en-US" sz="4500" i="1" dirty="0">
                <a:latin typeface="Times New Roman" panose="02020603050405020304" pitchFamily="18" charset="0"/>
                <a:cs typeface="Times New Roman" panose="02020603050405020304" pitchFamily="18" charset="0"/>
              </a:rPr>
              <a:t> </a:t>
            </a:r>
            <a:r>
              <a:rPr lang="en-US" sz="4500" i="1" dirty="0" err="1">
                <a:solidFill>
                  <a:srgbClr val="FF0000"/>
                </a:solidFill>
                <a:latin typeface="Times New Roman" panose="02020603050405020304" pitchFamily="18" charset="0"/>
                <a:cs typeface="Times New Roman" panose="02020603050405020304" pitchFamily="18" charset="0"/>
              </a:rPr>
              <a:t>trường</a:t>
            </a:r>
            <a:endParaRPr lang="en-US" sz="4500" i="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4500" i="1" dirty="0">
              <a:latin typeface="Times New Roman" panose="02020603050405020304" pitchFamily="18" charset="0"/>
              <a:cs typeface="Times New Roman" panose="02020603050405020304" pitchFamily="18" charset="0"/>
            </a:endParaRPr>
          </a:p>
          <a:p>
            <a:pPr marL="0" indent="0">
              <a:buNone/>
            </a:pPr>
            <a:r>
              <a:rPr lang="en-US" sz="4500" i="1" dirty="0" err="1">
                <a:latin typeface="Times New Roman" panose="02020603050405020304" pitchFamily="18" charset="0"/>
                <a:cs typeface="Times New Roman" panose="02020603050405020304" pitchFamily="18" charset="0"/>
              </a:rPr>
              <a:t>Đoàn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quân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vẫn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đi</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vội</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vã</a:t>
            </a:r>
            <a:endParaRPr lang="en-US" sz="4500" i="1" dirty="0">
              <a:latin typeface="Times New Roman" panose="02020603050405020304" pitchFamily="18" charset="0"/>
              <a:cs typeface="Times New Roman" panose="02020603050405020304" pitchFamily="18" charset="0"/>
            </a:endParaRPr>
          </a:p>
          <a:p>
            <a:pPr marL="0" indent="0">
              <a:buNone/>
            </a:pPr>
            <a:r>
              <a:rPr lang="en-US" sz="4500" i="1" dirty="0" err="1">
                <a:latin typeface="Times New Roman" panose="02020603050405020304" pitchFamily="18" charset="0"/>
                <a:cs typeface="Times New Roman" panose="02020603050405020304" pitchFamily="18" charset="0"/>
              </a:rPr>
              <a:t>Bụi</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Trường</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Sơn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nhòa</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trời</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lửa</a:t>
            </a:r>
            <a:endParaRPr lang="en-US" sz="4500" i="1" dirty="0">
              <a:latin typeface="Times New Roman" panose="02020603050405020304" pitchFamily="18" charset="0"/>
              <a:cs typeface="Times New Roman" panose="02020603050405020304" pitchFamily="18" charset="0"/>
            </a:endParaRPr>
          </a:p>
          <a:p>
            <a:pPr marL="0" indent="0">
              <a:buNone/>
            </a:pPr>
            <a:endParaRPr lang="en-US" sz="4500" i="1" dirty="0">
              <a:latin typeface="Times New Roman" panose="02020603050405020304" pitchFamily="18" charset="0"/>
              <a:cs typeface="Times New Roman" panose="02020603050405020304" pitchFamily="18" charset="0"/>
            </a:endParaRPr>
          </a:p>
          <a:p>
            <a:pPr marL="0" indent="0">
              <a:buNone/>
            </a:pPr>
            <a:r>
              <a:rPr lang="en-US" sz="4500" i="1" dirty="0" err="1">
                <a:latin typeface="Times New Roman" panose="02020603050405020304" pitchFamily="18" charset="0"/>
                <a:cs typeface="Times New Roman" panose="02020603050405020304" pitchFamily="18" charset="0"/>
              </a:rPr>
              <a:t>Chào</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em</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em</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gái</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tiền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phương</a:t>
            </a:r>
            <a:endParaRPr lang="en-US" sz="4500" i="1" dirty="0">
              <a:latin typeface="Times New Roman" panose="02020603050405020304" pitchFamily="18" charset="0"/>
              <a:cs typeface="Times New Roman" panose="02020603050405020304" pitchFamily="18" charset="0"/>
            </a:endParaRPr>
          </a:p>
          <a:p>
            <a:pPr marL="0" indent="0">
              <a:buNone/>
            </a:pPr>
            <a:r>
              <a:rPr lang="en-US" sz="4500" i="1" dirty="0" err="1">
                <a:latin typeface="Times New Roman" panose="02020603050405020304" pitchFamily="18" charset="0"/>
                <a:cs typeface="Times New Roman" panose="02020603050405020304" pitchFamily="18" charset="0"/>
              </a:rPr>
              <a:t>Hẹn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gặp</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nhé</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giữa</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Sài</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Gòn</a:t>
            </a:r>
            <a:r>
              <a:rPr lang="en-US" sz="4500" i="1" dirty="0">
                <a:latin typeface="Times New Roman" panose="02020603050405020304" pitchFamily="18" charset="0"/>
                <a:cs typeface="Times New Roman" panose="02020603050405020304" pitchFamily="18" charset="0"/>
              </a:rPr>
              <a:t>…</a:t>
            </a:r>
          </a:p>
          <a:p>
            <a:pPr marL="0" indent="0" algn="r">
              <a:buNone/>
            </a:pPr>
            <a:r>
              <a:rPr lang="en-US" sz="2400" dirty="0">
                <a:latin typeface="#9Slide04 Taviraj Medium" panose="00000600000000000000" pitchFamily="2" charset="-34"/>
                <a:cs typeface="#9Slide04 Taviraj Medium" panose="00000600000000000000" pitchFamily="2" charset="-34"/>
              </a:rPr>
              <a:t>(</a:t>
            </a:r>
            <a:r>
              <a:rPr lang="en-US" sz="2900" i="1" dirty="0" err="1">
                <a:latin typeface="Times New Roman" panose="02020603050405020304" pitchFamily="18" charset="0"/>
                <a:cs typeface="Times New Roman" panose="02020603050405020304" pitchFamily="18" charset="0"/>
              </a:rPr>
              <a:t>Tuyển</a:t>
            </a:r>
            <a:r>
              <a:rPr lang="en-US" sz="2900" i="1" dirty="0">
                <a:latin typeface="Times New Roman" panose="02020603050405020304" pitchFamily="18" charset="0"/>
                <a:cs typeface="Times New Roman" panose="02020603050405020304" pitchFamily="18" charset="0"/>
              </a:rPr>
              <a:t> </a:t>
            </a:r>
            <a:r>
              <a:rPr lang="en-US" sz="2900" i="1" dirty="0" err="1">
                <a:latin typeface="Times New Roman" panose="02020603050405020304" pitchFamily="18" charset="0"/>
                <a:cs typeface="Times New Roman" panose="02020603050405020304" pitchFamily="18" charset="0"/>
              </a:rPr>
              <a:t>tập</a:t>
            </a:r>
            <a:r>
              <a:rPr lang="en-US" sz="2900" i="1" dirty="0">
                <a:latin typeface="Times New Roman" panose="02020603050405020304" pitchFamily="18" charset="0"/>
                <a:cs typeface="Times New Roman" panose="02020603050405020304" pitchFamily="18" charset="0"/>
              </a:rPr>
              <a:t> </a:t>
            </a:r>
            <a:r>
              <a:rPr lang="en-US" sz="2900" i="1" dirty="0" err="1">
                <a:latin typeface="Times New Roman" panose="02020603050405020304" pitchFamily="18" charset="0"/>
                <a:cs typeface="Times New Roman" panose="02020603050405020304" pitchFamily="18" charset="0"/>
              </a:rPr>
              <a:t>Nguyễn</a:t>
            </a:r>
            <a:r>
              <a:rPr lang="en-US" sz="2900" i="1" dirty="0">
                <a:latin typeface="Times New Roman" panose="02020603050405020304" pitchFamily="18" charset="0"/>
                <a:cs typeface="Times New Roman" panose="02020603050405020304" pitchFamily="18" charset="0"/>
              </a:rPr>
              <a:t> </a:t>
            </a:r>
            <a:r>
              <a:rPr lang="en-US" sz="2900" i="1" dirty="0" err="1">
                <a:latin typeface="Times New Roman" panose="02020603050405020304" pitchFamily="18" charset="0"/>
                <a:cs typeface="Times New Roman" panose="02020603050405020304" pitchFamily="18" charset="0"/>
              </a:rPr>
              <a:t>Đình</a:t>
            </a:r>
            <a:r>
              <a:rPr lang="en-US" sz="2900" i="1" dirty="0">
                <a:latin typeface="Times New Roman" panose="02020603050405020304" pitchFamily="18" charset="0"/>
                <a:cs typeface="Times New Roman" panose="02020603050405020304" pitchFamily="18" charset="0"/>
              </a:rPr>
              <a:t> </a:t>
            </a:r>
            <a:r>
              <a:rPr lang="en-US" sz="2900" i="1" dirty="0" err="1">
                <a:latin typeface="Times New Roman" panose="02020603050405020304" pitchFamily="18" charset="0"/>
                <a:cs typeface="Times New Roman" panose="02020603050405020304" pitchFamily="18" charset="0"/>
              </a:rPr>
              <a:t>Thi</a:t>
            </a:r>
            <a:r>
              <a:rPr lang="en-US" sz="2900" i="1"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NXB Văn </a:t>
            </a:r>
            <a:r>
              <a:rPr lang="en-US" sz="2900" dirty="0" err="1">
                <a:latin typeface="Times New Roman" panose="02020603050405020304" pitchFamily="18" charset="0"/>
                <a:cs typeface="Times New Roman" panose="02020603050405020304" pitchFamily="18" charset="0"/>
              </a:rPr>
              <a:t>học</a:t>
            </a:r>
            <a:r>
              <a:rPr lang="en-US" sz="2900" dirty="0">
                <a:latin typeface="Times New Roman" panose="02020603050405020304" pitchFamily="18" charset="0"/>
                <a:cs typeface="Times New Roman" panose="02020603050405020304" pitchFamily="18" charset="0"/>
              </a:rPr>
              <a:t>, Hà </a:t>
            </a:r>
            <a:r>
              <a:rPr lang="en-US" sz="2900" dirty="0" err="1">
                <a:latin typeface="Times New Roman" panose="02020603050405020304" pitchFamily="18" charset="0"/>
                <a:cs typeface="Times New Roman" panose="02020603050405020304" pitchFamily="18" charset="0"/>
              </a:rPr>
              <a:t>Nội</a:t>
            </a:r>
            <a:r>
              <a:rPr lang="en-US" sz="2900" dirty="0">
                <a:latin typeface="Times New Roman" panose="02020603050405020304" pitchFamily="18" charset="0"/>
                <a:cs typeface="Times New Roman" panose="02020603050405020304" pitchFamily="18" charset="0"/>
              </a:rPr>
              <a:t>, 1994, tr. 149</a:t>
            </a:r>
            <a:r>
              <a:rPr lang="en-US" sz="2400" dirty="0">
                <a:latin typeface="#9Slide04 Taviraj Medium" panose="00000600000000000000" pitchFamily="2" charset="-34"/>
                <a:cs typeface="#9Slide04 Taviraj Medium" panose="00000600000000000000" pitchFamily="2" charset="-34"/>
              </a:rPr>
              <a:t>)</a:t>
            </a:r>
          </a:p>
        </p:txBody>
      </p:sp>
      <p:sp>
        <p:nvSpPr>
          <p:cNvPr id="5" name="Freeform 5">
            <a:extLst>
              <a:ext uri="{FF2B5EF4-FFF2-40B4-BE49-F238E27FC236}">
                <a16:creationId xmlns:a16="http://schemas.microsoft.com/office/drawing/2014/main" id="{FB2BE0C7-06ED-46BE-D49F-307F798C8B2B}"/>
              </a:ext>
            </a:extLst>
          </p:cNvPr>
          <p:cNvSpPr/>
          <p:nvPr/>
        </p:nvSpPr>
        <p:spPr>
          <a:xfrm flipH="1">
            <a:off x="6785320" y="-760407"/>
            <a:ext cx="6313391" cy="3409231"/>
          </a:xfrm>
          <a:custGeom>
            <a:avLst/>
            <a:gdLst/>
            <a:ahLst/>
            <a:cxnLst/>
            <a:rect l="l" t="t" r="r" b="b"/>
            <a:pathLst>
              <a:path w="15240000" h="8229600">
                <a:moveTo>
                  <a:pt x="0" y="0"/>
                </a:moveTo>
                <a:lnTo>
                  <a:pt x="15240000" y="0"/>
                </a:lnTo>
                <a:lnTo>
                  <a:pt x="15240000" y="8229600"/>
                </a:lnTo>
                <a:lnTo>
                  <a:pt x="0" y="82296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A28967E7-9643-84AE-05BC-883183E27DC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tretch>
            <a:fillRect/>
          </a:stretch>
        </p:blipFill>
        <p:spPr>
          <a:xfrm>
            <a:off x="158478" y="2724588"/>
            <a:ext cx="2455614" cy="4115157"/>
          </a:xfrm>
          <a:prstGeom prst="rect">
            <a:avLst/>
          </a:prstGeom>
        </p:spPr>
      </p:pic>
    </p:spTree>
    <p:extLst>
      <p:ext uri="{BB962C8B-B14F-4D97-AF65-F5344CB8AC3E}">
        <p14:creationId xmlns:p14="http://schemas.microsoft.com/office/powerpoint/2010/main" val="323591114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77C0-B02E-9EF7-0B88-E8910FFA84AE}"/>
              </a:ext>
            </a:extLst>
          </p:cNvPr>
          <p:cNvSpPr>
            <a:spLocks noGrp="1"/>
          </p:cNvSpPr>
          <p:nvPr>
            <p:ph type="title"/>
          </p:nvPr>
        </p:nvSpPr>
        <p:spPr>
          <a:xfrm>
            <a:off x="838200" y="18255"/>
            <a:ext cx="8213521" cy="1325563"/>
          </a:xfrm>
        </p:spPr>
        <p:txBody>
          <a:bodyPr>
            <a:normAutofit/>
          </a:bodyPr>
          <a:lstStyle/>
          <a:p>
            <a:pPr algn="ctr"/>
            <a:r>
              <a:rPr lang="en-US" sz="6600" dirty="0" err="1">
                <a:solidFill>
                  <a:srgbClr val="612238"/>
                </a:solidFill>
                <a:latin typeface="#9Slide05 Brannboll Ny" panose="02000000000000000000" pitchFamily="2" charset="0"/>
              </a:rPr>
              <a:t>Lá</a:t>
            </a:r>
            <a:r>
              <a:rPr lang="en-US" sz="6600" dirty="0">
                <a:solidFill>
                  <a:srgbClr val="612238"/>
                </a:solidFill>
                <a:latin typeface="#9Slide05 Brannboll Ny" panose="02000000000000000000" pitchFamily="2" charset="0"/>
              </a:rPr>
              <a:t> </a:t>
            </a:r>
            <a:r>
              <a:rPr lang="en-US" sz="6600" dirty="0" err="1">
                <a:solidFill>
                  <a:srgbClr val="612238"/>
                </a:solidFill>
                <a:latin typeface="#9Slide05 Brannboll Ny" panose="02000000000000000000" pitchFamily="2" charset="0"/>
              </a:rPr>
              <a:t>đỏ</a:t>
            </a:r>
            <a:endParaRPr lang="en-US" sz="6600" dirty="0">
              <a:solidFill>
                <a:srgbClr val="612238"/>
              </a:solidFill>
              <a:latin typeface="#9Slide05 Brannboll Ny" panose="02000000000000000000" pitchFamily="2" charset="0"/>
            </a:endParaRPr>
          </a:p>
        </p:txBody>
      </p:sp>
      <p:sp>
        <p:nvSpPr>
          <p:cNvPr id="3" name="Content Placeholder 2">
            <a:extLst>
              <a:ext uri="{FF2B5EF4-FFF2-40B4-BE49-F238E27FC236}">
                <a16:creationId xmlns:a16="http://schemas.microsoft.com/office/drawing/2014/main" id="{A693BD6E-9DD2-777E-89AA-E4D11B4369B0}"/>
              </a:ext>
            </a:extLst>
          </p:cNvPr>
          <p:cNvSpPr>
            <a:spLocks noGrp="1"/>
          </p:cNvSpPr>
          <p:nvPr>
            <p:ph idx="1"/>
          </p:nvPr>
        </p:nvSpPr>
        <p:spPr>
          <a:xfrm>
            <a:off x="3157969" y="1042713"/>
            <a:ext cx="8604539" cy="5797031"/>
          </a:xfrm>
        </p:spPr>
        <p:txBody>
          <a:bodyPr>
            <a:noAutofit/>
          </a:bodyPr>
          <a:lstStyle/>
          <a:p>
            <a:pPr marL="0" indent="0">
              <a:buNone/>
            </a:pP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lộng</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endParaRPr lang="en-US" sz="2400" dirty="0">
              <a:solidFill>
                <a:srgbClr val="FF0000"/>
              </a:solidFill>
              <a:latin typeface="Times New Roman" panose="02020603050405020304" pitchFamily="18" charset="0"/>
              <a:cs typeface="Times New Roman" panose="02020603050405020304" pitchFamily="18" charset="0"/>
            </a:endParaRPr>
          </a:p>
          <a:p>
            <a:pPr marL="0" indent="0">
              <a:spcAft>
                <a:spcPts val="1800"/>
              </a:spcAft>
              <a:buNone/>
            </a:pPr>
            <a:r>
              <a:rPr lang="en-US" sz="2400" dirty="0" err="1" smtClean="0">
                <a:latin typeface="Times New Roman" panose="02020603050405020304" pitchFamily="18" charset="0"/>
                <a:cs typeface="Times New Roman" panose="02020603050405020304" pitchFamily="18" charset="0"/>
              </a:rPr>
              <a:t>Rừng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đỏ</a:t>
            </a:r>
            <a:endParaRPr lang="en-US" sz="2400"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Vai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súng</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trường</a:t>
            </a: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vã</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err="1">
                <a:latin typeface="Times New Roman" panose="02020603050405020304" pitchFamily="18" charset="0"/>
                <a:cs typeface="Times New Roman" panose="02020603050405020304" pitchFamily="18" charset="0"/>
              </a:rPr>
              <a:t>Bụi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err="1">
                <a:latin typeface="Times New Roman" panose="02020603050405020304" pitchFamily="18" charset="0"/>
                <a:cs typeface="Times New Roman" panose="02020603050405020304" pitchFamily="18" charset="0"/>
              </a:rPr>
              <a:t>Chào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err="1">
                <a:latin typeface="Times New Roman" panose="02020603050405020304" pitchFamily="18" charset="0"/>
                <a:cs typeface="Times New Roman" panose="02020603050405020304" pitchFamily="18" charset="0"/>
              </a:rPr>
              <a:t>Hẹn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Gòn</a:t>
            </a:r>
            <a:r>
              <a:rPr lang="en-US" sz="2400" dirty="0">
                <a:latin typeface="Times New Roman" panose="02020603050405020304" pitchFamily="18" charset="0"/>
                <a:cs typeface="Times New Roman" panose="02020603050405020304" pitchFamily="18" charset="0"/>
              </a:rPr>
              <a:t>…</a:t>
            </a:r>
          </a:p>
          <a:p>
            <a:pPr marL="0" indent="0" algn="r">
              <a:buNone/>
            </a:pPr>
            <a:r>
              <a:rPr lang="en-US" sz="2400"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Tuyển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tập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Nguyễn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Thi</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NXB Văn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Hà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1994, tr. 149)</a:t>
            </a:r>
          </a:p>
        </p:txBody>
      </p:sp>
      <p:sp>
        <p:nvSpPr>
          <p:cNvPr id="5" name="Freeform 5">
            <a:extLst>
              <a:ext uri="{FF2B5EF4-FFF2-40B4-BE49-F238E27FC236}">
                <a16:creationId xmlns:a16="http://schemas.microsoft.com/office/drawing/2014/main" id="{FB2BE0C7-06ED-46BE-D49F-307F798C8B2B}"/>
              </a:ext>
            </a:extLst>
          </p:cNvPr>
          <p:cNvSpPr/>
          <p:nvPr/>
        </p:nvSpPr>
        <p:spPr>
          <a:xfrm flipH="1">
            <a:off x="6785320" y="-760407"/>
            <a:ext cx="6313391" cy="3409231"/>
          </a:xfrm>
          <a:custGeom>
            <a:avLst/>
            <a:gdLst/>
            <a:ahLst/>
            <a:cxnLst/>
            <a:rect l="l" t="t" r="r" b="b"/>
            <a:pathLst>
              <a:path w="15240000" h="8229600">
                <a:moveTo>
                  <a:pt x="0" y="0"/>
                </a:moveTo>
                <a:lnTo>
                  <a:pt x="15240000" y="0"/>
                </a:lnTo>
                <a:lnTo>
                  <a:pt x="15240000" y="8229600"/>
                </a:lnTo>
                <a:lnTo>
                  <a:pt x="0" y="82296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A28967E7-9643-84AE-05BC-883183E27DC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tretch>
            <a:fillRect/>
          </a:stretch>
        </p:blipFill>
        <p:spPr>
          <a:xfrm>
            <a:off x="158478" y="2724588"/>
            <a:ext cx="2999492" cy="4115157"/>
          </a:xfrm>
          <a:prstGeom prst="rect">
            <a:avLst/>
          </a:prstGeom>
        </p:spPr>
      </p:pic>
    </p:spTree>
    <p:extLst>
      <p:ext uri="{BB962C8B-B14F-4D97-AF65-F5344CB8AC3E}">
        <p14:creationId xmlns:p14="http://schemas.microsoft.com/office/powerpoint/2010/main" val="215953636"/>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xmlns="" r:embed="rId4"/>
              </a:ext>
            </a:extLst>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956D-4506-65FA-633E-C6ED8A459E43}"/>
              </a:ext>
            </a:extLst>
          </p:cNvPr>
          <p:cNvSpPr>
            <a:spLocks noGrp="1"/>
          </p:cNvSpPr>
          <p:nvPr>
            <p:ph type="ctrTitle"/>
          </p:nvPr>
        </p:nvSpPr>
        <p:spPr>
          <a:xfrm>
            <a:off x="5588223" y="3249644"/>
            <a:ext cx="6289964" cy="1221013"/>
          </a:xfrm>
        </p:spPr>
        <p:txBody>
          <a:bodyPr>
            <a:normAutofit/>
          </a:bodyPr>
          <a:lstStyle/>
          <a:p>
            <a:r>
              <a:rPr lang="en-US" sz="6600" b="1" smtClean="0">
                <a:solidFill>
                  <a:srgbClr val="FF0000"/>
                </a:solidFill>
                <a:latin typeface="Times New Roman" panose="02020603050405020304" pitchFamily="18" charset="0"/>
                <a:cs typeface="Times New Roman" panose="02020603050405020304" pitchFamily="18" charset="0"/>
              </a:rPr>
              <a:t>Văn bản:Lá đỏ</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974B8EAD-13F8-26CE-F442-57FC7D7500AB}"/>
              </a:ext>
            </a:extLst>
          </p:cNvPr>
          <p:cNvSpPr>
            <a:spLocks noGrp="1"/>
          </p:cNvSpPr>
          <p:nvPr>
            <p:ph type="subTitle" idx="1"/>
          </p:nvPr>
        </p:nvSpPr>
        <p:spPr>
          <a:xfrm>
            <a:off x="6731055" y="4749308"/>
            <a:ext cx="5988400" cy="1655762"/>
          </a:xfrm>
        </p:spPr>
        <p:txBody>
          <a:bodyPr>
            <a:normAutofit/>
          </a:bodyPr>
          <a:lstStyle/>
          <a:p>
            <a:r>
              <a:rPr lang="en-US" sz="4400" dirty="0" err="1">
                <a:solidFill>
                  <a:srgbClr val="FF0000"/>
                </a:solidFill>
                <a:latin typeface="Times New Roman" panose="02020603050405020304" pitchFamily="18" charset="0"/>
                <a:cs typeface="Times New Roman" panose="02020603050405020304" pitchFamily="18" charset="0"/>
              </a:rPr>
              <a:t>Nguyễn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Đình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FA283448-D31E-4559-DBBD-A3221FA5AD34}"/>
              </a:ext>
            </a:extLst>
          </p:cNvPr>
          <p:cNvSpPr txBox="1">
            <a:spLocks/>
          </p:cNvSpPr>
          <p:nvPr/>
        </p:nvSpPr>
        <p:spPr>
          <a:xfrm>
            <a:off x="2843213" y="53704"/>
            <a:ext cx="9194655" cy="242597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Bài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7: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TIN YÊU</a:t>
            </a:r>
            <a:r>
              <a:rPr kumimoji="0" lang="en-US" sz="6600" b="1" i="0" u="none" strike="noStrike" kern="1200" cap="none" spc="0" normalizeH="0" noProof="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VÀ ƯỚC VỌNG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4" name="TextBox 3"/>
          <p:cNvSpPr txBox="1"/>
          <p:nvPr/>
        </p:nvSpPr>
        <p:spPr>
          <a:xfrm>
            <a:off x="5389419" y="2619003"/>
            <a:ext cx="3851564" cy="830997"/>
          </a:xfrm>
          <a:prstGeom prst="rect">
            <a:avLst/>
          </a:prstGeom>
          <a:noFill/>
        </p:spPr>
        <p:txBody>
          <a:bodyPr wrap="square" rtlCol="0">
            <a:spAutoFit/>
          </a:bodyPr>
          <a:lstStyle/>
          <a:p>
            <a:r>
              <a:rPr lang="en-US" sz="4800" b="1" smtClean="0">
                <a:solidFill>
                  <a:srgbClr val="FF0000"/>
                </a:solidFill>
                <a:latin typeface="Times New Roman" panose="02020603050405020304" pitchFamily="18" charset="0"/>
                <a:cs typeface="Times New Roman" panose="02020603050405020304" pitchFamily="18" charset="0"/>
              </a:rPr>
              <a:t>Tiết 89</a:t>
            </a:r>
            <a:endParaRPr lang="en-US" sz="4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28834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41564" y="0"/>
          <a:ext cx="11963399" cy="5228165"/>
        </p:xfrm>
        <a:graphic>
          <a:graphicData uri="http://schemas.openxmlformats.org/drawingml/2006/table">
            <a:tbl>
              <a:tblPr firstRow="1" bandRow="1"/>
              <a:tblGrid>
                <a:gridCol w="2388538">
                  <a:extLst>
                    <a:ext uri="{9D8B030D-6E8A-4147-A177-3AD203B41FA5}">
                      <a16:colId xmlns:a16="http://schemas.microsoft.com/office/drawing/2014/main" val="3648858282"/>
                    </a:ext>
                  </a:extLst>
                </a:gridCol>
                <a:gridCol w="5633084">
                  <a:extLst>
                    <a:ext uri="{9D8B030D-6E8A-4147-A177-3AD203B41FA5}">
                      <a16:colId xmlns:a16="http://schemas.microsoft.com/office/drawing/2014/main" val="2859423490"/>
                    </a:ext>
                  </a:extLst>
                </a:gridCol>
                <a:gridCol w="3941777">
                  <a:extLst>
                    <a:ext uri="{9D8B030D-6E8A-4147-A177-3AD203B41FA5}">
                      <a16:colId xmlns:a16="http://schemas.microsoft.com/office/drawing/2014/main" val="1641685035"/>
                    </a:ext>
                  </a:extLst>
                </a:gridCol>
              </a:tblGrid>
              <a:tr h="770791">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b="1" smtClean="0">
                          <a:solidFill>
                            <a:schemeClr val="tx1"/>
                          </a:solidFill>
                          <a:latin typeface="Times New Roman" panose="02020603050405020304" pitchFamily="18" charset="0"/>
                          <a:cs typeface="Times New Roman" panose="02020603050405020304" pitchFamily="18" charset="0"/>
                        </a:rPr>
                        <a:t>TÌM</a:t>
                      </a:r>
                      <a:r>
                        <a:rPr lang="en-US" sz="2400" b="1" baseline="0" smtClean="0">
                          <a:solidFill>
                            <a:schemeClr val="tx1"/>
                          </a:solidFill>
                          <a:latin typeface="Times New Roman" panose="02020603050405020304" pitchFamily="18" charset="0"/>
                          <a:cs typeface="Times New Roman" panose="02020603050405020304" pitchFamily="18" charset="0"/>
                        </a:rPr>
                        <a:t> HIỂU CÁC YẾU TỐ CỦA THƠ TỰ DO</a:t>
                      </a:r>
                    </a:p>
                    <a:p>
                      <a:pPr algn="ctr"/>
                      <a:r>
                        <a:rPr lang="en-US" sz="2400" b="1" baseline="0" smtClean="0">
                          <a:solidFill>
                            <a:schemeClr val="tx1"/>
                          </a:solidFill>
                          <a:latin typeface="Times New Roman" panose="02020603050405020304" pitchFamily="18" charset="0"/>
                          <a:cs typeface="Times New Roman" panose="02020603050405020304" pitchFamily="18" charset="0"/>
                        </a:rPr>
                        <a:t> ĐƯỢC THỂ HIỆN TRONG BÀI THƠ “ LÁ ĐỎ”</a:t>
                      </a:r>
                      <a:endParaRPr lang="en-US" sz="2400" b="1">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7623612"/>
                  </a:ext>
                </a:extLst>
              </a:tr>
              <a:tr h="4282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smtClean="0">
                          <a:solidFill>
                            <a:srgbClr val="FF0000"/>
                          </a:solidFill>
                          <a:latin typeface="Times New Roman" panose="02020603050405020304" pitchFamily="18" charset="0"/>
                          <a:cs typeface="Times New Roman" panose="02020603050405020304" pitchFamily="18" charset="0"/>
                        </a:rPr>
                        <a:t>Các</a:t>
                      </a:r>
                      <a:r>
                        <a:rPr lang="en-US" sz="2000" baseline="0" smtClean="0">
                          <a:solidFill>
                            <a:srgbClr val="FF0000"/>
                          </a:solidFill>
                          <a:latin typeface="Times New Roman" panose="02020603050405020304" pitchFamily="18" charset="0"/>
                          <a:cs typeface="Times New Roman" panose="02020603050405020304" pitchFamily="18" charset="0"/>
                        </a:rPr>
                        <a:t> yếu tố</a:t>
                      </a:r>
                      <a:endParaRPr lang="en-US" sz="2000">
                        <a:solidFill>
                          <a:srgbClr val="FF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smtClean="0">
                          <a:solidFill>
                            <a:srgbClr val="FF0000"/>
                          </a:solidFill>
                          <a:latin typeface="Times New Roman" panose="02020603050405020304" pitchFamily="18" charset="0"/>
                          <a:cs typeface="Times New Roman" panose="02020603050405020304" pitchFamily="18" charset="0"/>
                        </a:rPr>
                        <a:t>Thể</a:t>
                      </a:r>
                      <a:r>
                        <a:rPr lang="en-US" sz="2400" baseline="0" smtClean="0">
                          <a:solidFill>
                            <a:srgbClr val="FF0000"/>
                          </a:solidFill>
                          <a:latin typeface="Times New Roman" panose="02020603050405020304" pitchFamily="18" charset="0"/>
                          <a:cs typeface="Times New Roman" panose="02020603050405020304" pitchFamily="18" charset="0"/>
                        </a:rPr>
                        <a:t> hiện</a:t>
                      </a:r>
                      <a:endParaRPr lang="en-US" sz="2400">
                        <a:solidFill>
                          <a:srgbClr val="FF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smtClean="0">
                          <a:solidFill>
                            <a:srgbClr val="FF0000"/>
                          </a:solidFill>
                          <a:latin typeface="Times New Roman" panose="02020603050405020304" pitchFamily="18" charset="0"/>
                          <a:cs typeface="Times New Roman" panose="02020603050405020304" pitchFamily="18" charset="0"/>
                        </a:rPr>
                        <a:t>Nhận</a:t>
                      </a:r>
                      <a:r>
                        <a:rPr lang="en-US" sz="2400" baseline="0" smtClean="0">
                          <a:solidFill>
                            <a:srgbClr val="FF0000"/>
                          </a:solidFill>
                          <a:latin typeface="Times New Roman" panose="02020603050405020304" pitchFamily="18" charset="0"/>
                          <a:cs typeface="Times New Roman" panose="02020603050405020304" pitchFamily="18" charset="0"/>
                        </a:rPr>
                        <a:t> xét</a:t>
                      </a:r>
                      <a:endParaRPr lang="en-US" sz="2400">
                        <a:solidFill>
                          <a:srgbClr val="FF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102505754"/>
                  </a:ext>
                </a:extLst>
              </a:tr>
              <a:tr h="7707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i="1" smtClean="0">
                          <a:latin typeface="Times New Roman" panose="02020603050405020304" pitchFamily="18" charset="0"/>
                          <a:cs typeface="Times New Roman" panose="02020603050405020304" pitchFamily="18" charset="0"/>
                        </a:rPr>
                        <a:t>Số</a:t>
                      </a:r>
                      <a:r>
                        <a:rPr lang="en-US" sz="2400" i="1" baseline="0" smtClean="0">
                          <a:latin typeface="Times New Roman" panose="02020603050405020304" pitchFamily="18" charset="0"/>
                          <a:cs typeface="Times New Roman" panose="02020603050405020304" pitchFamily="18" charset="0"/>
                        </a:rPr>
                        <a:t> tiếng trong mỗi dòng</a:t>
                      </a:r>
                      <a:endParaRPr lang="en-US" sz="2400" i="1">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137357488"/>
                  </a:ext>
                </a:extLst>
              </a:tr>
              <a:tr h="7707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i="1" smtClean="0">
                          <a:latin typeface="Times New Roman" panose="02020603050405020304" pitchFamily="18" charset="0"/>
                          <a:cs typeface="Times New Roman" panose="02020603050405020304" pitchFamily="18" charset="0"/>
                        </a:rPr>
                        <a:t>Số</a:t>
                      </a:r>
                      <a:r>
                        <a:rPr lang="en-US" sz="2400" i="1" baseline="0" smtClean="0">
                          <a:latin typeface="Times New Roman" panose="02020603050405020304" pitchFamily="18" charset="0"/>
                          <a:cs typeface="Times New Roman" panose="02020603050405020304" pitchFamily="18" charset="0"/>
                        </a:rPr>
                        <a:t> dòng trong mỗi khổ</a:t>
                      </a:r>
                      <a:endParaRPr lang="en-US" sz="2400" i="1">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36642331"/>
                  </a:ext>
                </a:extLst>
              </a:tr>
              <a:tr h="11133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i="1" smtClean="0">
                          <a:latin typeface="Times New Roman" panose="02020603050405020304" pitchFamily="18" charset="0"/>
                          <a:cs typeface="Times New Roman" panose="02020603050405020304" pitchFamily="18" charset="0"/>
                        </a:rPr>
                        <a:t>Gieo</a:t>
                      </a:r>
                      <a:r>
                        <a:rPr lang="en-US" sz="2400" i="1" baseline="0" smtClean="0">
                          <a:latin typeface="Times New Roman" panose="02020603050405020304" pitchFamily="18" charset="0"/>
                          <a:cs typeface="Times New Roman" panose="02020603050405020304" pitchFamily="18" charset="0"/>
                        </a:rPr>
                        <a:t> vần</a:t>
                      </a:r>
                    </a:p>
                    <a:p>
                      <a:pPr algn="ctr"/>
                      <a:endParaRPr lang="en-US" sz="2400" i="1" baseline="0" smtClean="0">
                        <a:latin typeface="Times New Roman" panose="02020603050405020304" pitchFamily="18" charset="0"/>
                        <a:cs typeface="Times New Roman" panose="02020603050405020304" pitchFamily="18" charset="0"/>
                      </a:endParaRPr>
                    </a:p>
                    <a:p>
                      <a:pPr algn="ctr"/>
                      <a:endParaRPr lang="en-US" sz="2400" i="1">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095401100"/>
                  </a:ext>
                </a:extLst>
              </a:tr>
              <a:tr h="11133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i="1" smtClean="0">
                          <a:latin typeface="Times New Roman" panose="02020603050405020304" pitchFamily="18" charset="0"/>
                          <a:cs typeface="Times New Roman" panose="02020603050405020304" pitchFamily="18" charset="0"/>
                        </a:rPr>
                        <a:t>Nhịp</a:t>
                      </a:r>
                      <a:r>
                        <a:rPr lang="en-US" sz="2400" i="1" baseline="0" smtClean="0">
                          <a:latin typeface="Times New Roman" panose="02020603050405020304" pitchFamily="18" charset="0"/>
                          <a:cs typeface="Times New Roman" panose="02020603050405020304" pitchFamily="18" charset="0"/>
                        </a:rPr>
                        <a:t> thơ</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0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947277635"/>
                  </a:ext>
                </a:extLst>
              </a:tr>
            </a:tbl>
          </a:graphicData>
        </a:graphic>
      </p:graphicFrame>
      <p:sp>
        <p:nvSpPr>
          <p:cNvPr id="7" name="TextBox 6"/>
          <p:cNvSpPr txBox="1"/>
          <p:nvPr/>
        </p:nvSpPr>
        <p:spPr>
          <a:xfrm>
            <a:off x="2590796" y="1467035"/>
            <a:ext cx="5708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fr-FR" sz="2400" b="0" i="0" u="none" strike="noStrike" kern="1200" cap="none" spc="0" normalizeH="0" baseline="0" noProof="0" smtClean="0">
                <a:ln>
                  <a:noFill/>
                </a:ln>
                <a:solidFill>
                  <a:srgbClr val="0D0D0D"/>
                </a:solidFill>
                <a:effectLst/>
                <a:uLnTx/>
                <a:uFillTx/>
                <a:latin typeface="Times New Roman" panose="02020603050405020304" pitchFamily="18" charset="0"/>
                <a:ea typeface="Times New Roman" panose="02020603050405020304" pitchFamily="18" charset="0"/>
                <a:cs typeface="+mn-cs"/>
              </a:rPr>
              <a:t>Có dòng </a:t>
            </a:r>
            <a:r>
              <a:rPr kumimoji="0" lang="fr-FR" sz="2400" b="0"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sáu tiếng, dòng bảy tiếng</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2590797" y="2229510"/>
            <a:ext cx="5708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Bốn khổ, có khổ ba dòng thơ</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502475" y="2948992"/>
            <a:ext cx="562148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Gieo vần chân, vần liền: chữ </a:t>
            </a:r>
            <a:r>
              <a:rPr kumimoji="0" lang="en-US" sz="2400" b="0" i="1"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gió - đỏ</a:t>
            </a: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hương - trường</a:t>
            </a: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khổ đầu gieo vần, hai khổ cuối không gieo vần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410691" y="4203446"/>
            <a:ext cx="5805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Nhịp 2/4, 4/3, 3/3, 2/2/2,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146473" y="2126262"/>
            <a:ext cx="385849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fr-FR" sz="2400" b="0" i="0" u="none" strike="noStrike" kern="1200" cap="none" spc="0" normalizeH="0" baseline="0" noProof="0" smtClean="0">
                <a:ln>
                  <a:noFill/>
                </a:ln>
                <a:solidFill>
                  <a:srgbClr val="0D0D0D"/>
                </a:solidFill>
                <a:effectLst/>
                <a:uLnTx/>
                <a:uFillTx/>
                <a:latin typeface="Times New Roman" panose="02020603050405020304" pitchFamily="18" charset="0"/>
                <a:ea typeface="Times New Roman" panose="02020603050405020304" pitchFamily="18" charset="0"/>
                <a:cs typeface="+mn-cs"/>
              </a:rPr>
              <a:t>Số </a:t>
            </a:r>
            <a:r>
              <a:rPr kumimoji="0" lang="fr-FR" sz="2400" b="0"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dòng linh hoạt trong mỗi khổ</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p:cNvSpPr txBox="1"/>
          <p:nvPr/>
        </p:nvSpPr>
        <p:spPr>
          <a:xfrm>
            <a:off x="8596744" y="1505998"/>
            <a:ext cx="3241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Tự do, linh hoạt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7980219" y="3060507"/>
            <a:ext cx="38931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Linh hoạt, không bắt buộc theo quy tắc nào</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8028711" y="4136324"/>
            <a:ext cx="36922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Không tuân theo một quy tắc nhất </a:t>
            </a:r>
            <a:r>
              <a:rPr kumimoji="0" lang="fr-FR" sz="2400" b="0" i="0" u="none" strike="noStrike" kern="1200" cap="none" spc="0" normalizeH="0" baseline="0" noProof="0" smtClean="0">
                <a:ln>
                  <a:noFill/>
                </a:ln>
                <a:solidFill>
                  <a:srgbClr val="0D0D0D"/>
                </a:solidFill>
                <a:effectLst/>
                <a:uLnTx/>
                <a:uFillTx/>
                <a:latin typeface="Times New Roman" panose="02020603050405020304" pitchFamily="18" charset="0"/>
                <a:ea typeface="Times New Roman" panose="02020603050405020304" pitchFamily="18" charset="0"/>
                <a:cs typeface="+mn-cs"/>
              </a:rPr>
              <a:t>định, nhịp linh hoạt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ight Arrow 1"/>
          <p:cNvSpPr/>
          <p:nvPr/>
        </p:nvSpPr>
        <p:spPr>
          <a:xfrm>
            <a:off x="41565" y="5308057"/>
            <a:ext cx="2230580" cy="977375"/>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Tác dụng</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826327" y="6297388"/>
            <a:ext cx="8049491" cy="56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272144" y="5362582"/>
            <a:ext cx="9919856" cy="1160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Miêu tả hết sức sinh động hình ảnh  Trường Sơn những năm khói lửa, hình ảnh đoàn quân ra trận, hình ảnh người “em gái tiền phương” cũng như niềm xúc động sâu xa, niềm tin và hi vọng của nhà thơ vào thắng lợi cuối cùng của cuộc kháng chiến.</a:t>
            </a:r>
            <a:endParaRPr kumimoji="0" lang="en-US" sz="2600" b="0" i="1"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29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77C0-B02E-9EF7-0B88-E8910FFA84AE}"/>
              </a:ext>
            </a:extLst>
          </p:cNvPr>
          <p:cNvSpPr>
            <a:spLocks noGrp="1"/>
          </p:cNvSpPr>
          <p:nvPr>
            <p:ph type="title"/>
          </p:nvPr>
        </p:nvSpPr>
        <p:spPr>
          <a:xfrm>
            <a:off x="838200" y="18255"/>
            <a:ext cx="8213521" cy="1325563"/>
          </a:xfrm>
        </p:spPr>
        <p:txBody>
          <a:bodyPr>
            <a:norm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Lá</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đỏ</a:t>
            </a:r>
            <a:endParaRPr lang="en-US" sz="6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693BD6E-9DD2-777E-89AA-E4D11B4369B0}"/>
              </a:ext>
            </a:extLst>
          </p:cNvPr>
          <p:cNvSpPr>
            <a:spLocks noGrp="1"/>
          </p:cNvSpPr>
          <p:nvPr>
            <p:ph idx="1"/>
          </p:nvPr>
        </p:nvSpPr>
        <p:spPr>
          <a:xfrm>
            <a:off x="2999492" y="1326056"/>
            <a:ext cx="8686368" cy="5335398"/>
          </a:xfrm>
        </p:spPr>
        <p:txBody>
          <a:bodyPr>
            <a:normAutofit fontScale="62500" lnSpcReduction="20000"/>
          </a:bodyPr>
          <a:lstStyle/>
          <a:p>
            <a:pPr marL="0" indent="0">
              <a:buNone/>
            </a:pPr>
            <a:r>
              <a:rPr lang="en-US" sz="4000" i="1" dirty="0" err="1">
                <a:latin typeface="Times New Roman" panose="02020603050405020304" pitchFamily="18" charset="0"/>
                <a:cs typeface="Times New Roman" panose="02020603050405020304" pitchFamily="18" charset="0"/>
              </a:rPr>
              <a:t>Gặp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cao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lộng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gió</a:t>
            </a: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Rừng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ào</a:t>
            </a:r>
            <a:r>
              <a:rPr lang="en-US" sz="4000" i="1" dirty="0">
                <a:latin typeface="Times New Roman" panose="02020603050405020304" pitchFamily="18" charset="0"/>
                <a:cs typeface="Times New Roman" panose="02020603050405020304" pitchFamily="18" charset="0"/>
              </a:rPr>
              <a:t> </a:t>
            </a:r>
            <a:r>
              <a:rPr lang="en-US" sz="4000" i="1" err="1">
                <a:latin typeface="Times New Roman" panose="02020603050405020304" pitchFamily="18" charset="0"/>
                <a:cs typeface="Times New Roman" panose="02020603050405020304" pitchFamily="18" charset="0"/>
              </a:rPr>
              <a:t>lá</a:t>
            </a:r>
            <a:r>
              <a:rPr lang="en-US" sz="4000" i="1">
                <a:latin typeface="Times New Roman" panose="02020603050405020304" pitchFamily="18" charset="0"/>
                <a:cs typeface="Times New Roman" panose="02020603050405020304" pitchFamily="18" charset="0"/>
              </a:rPr>
              <a:t> </a:t>
            </a:r>
            <a:r>
              <a:rPr lang="en-US" sz="4000" i="1" smtClean="0">
                <a:latin typeface="Times New Roman" panose="02020603050405020304" pitchFamily="18" charset="0"/>
                <a:cs typeface="Times New Roman" panose="02020603050405020304" pitchFamily="18" charset="0"/>
              </a:rPr>
              <a:t>đỏ</a:t>
            </a:r>
          </a:p>
          <a:p>
            <a:pPr marL="0" indent="0">
              <a:buNone/>
            </a:pP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đứng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đường</a:t>
            </a: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quê</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hương</a:t>
            </a: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a:latin typeface="Times New Roman" panose="02020603050405020304" pitchFamily="18" charset="0"/>
                <a:cs typeface="Times New Roman" panose="02020603050405020304" pitchFamily="18" charset="0"/>
              </a:rPr>
              <a:t>Vai </a:t>
            </a:r>
            <a:r>
              <a:rPr lang="en-US" sz="4000" i="1" dirty="0" err="1">
                <a:latin typeface="Times New Roman" panose="02020603050405020304" pitchFamily="18" charset="0"/>
                <a:cs typeface="Times New Roman" panose="02020603050405020304" pitchFamily="18" charset="0"/>
              </a:rPr>
              <a:t>áo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quàng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súng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trường</a:t>
            </a:r>
            <a:endParaRPr lang="en-US" sz="4000" i="1" dirty="0">
              <a:latin typeface="Times New Roman" panose="02020603050405020304" pitchFamily="18" charset="0"/>
              <a:cs typeface="Times New Roman" panose="02020603050405020304" pitchFamily="18" charset="0"/>
            </a:endParaRPr>
          </a:p>
          <a:p>
            <a:pPr marL="0" indent="0">
              <a:buNone/>
            </a:pP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Đoàn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vã</a:t>
            </a: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Bụi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Trường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Sơn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nhòa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lửa</a:t>
            </a:r>
            <a:endParaRPr lang="en-US" sz="4000" i="1" dirty="0">
              <a:latin typeface="Times New Roman" panose="02020603050405020304" pitchFamily="18" charset="0"/>
              <a:cs typeface="Times New Roman" panose="02020603050405020304" pitchFamily="18" charset="0"/>
            </a:endParaRPr>
          </a:p>
          <a:p>
            <a:pPr marL="0" indent="0">
              <a:buNone/>
            </a:pP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Chào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phương</a:t>
            </a: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Hẹn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gặp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nhé</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giữa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Sài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Gòn</a:t>
            </a:r>
            <a:r>
              <a:rPr lang="en-US" sz="4000" i="1" dirty="0">
                <a:latin typeface="Times New Roman" panose="02020603050405020304" pitchFamily="18" charset="0"/>
                <a:cs typeface="Times New Roman" panose="02020603050405020304" pitchFamily="18" charset="0"/>
              </a:rPr>
              <a:t>…</a:t>
            </a:r>
          </a:p>
          <a:p>
            <a:pPr marL="0" indent="0" algn="r">
              <a:buNone/>
            </a:pPr>
            <a:r>
              <a:rPr lang="en-US" sz="3200"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Tuyển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tập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Nguyễn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a:t>
            </a:r>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NXB Văn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Hà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1994, tr. 149</a:t>
            </a:r>
            <a:r>
              <a:rPr lang="en-US" sz="3200" dirty="0">
                <a:latin typeface="#9Slide04 Taviraj Medium" panose="00000600000000000000" pitchFamily="2" charset="-34"/>
                <a:cs typeface="#9Slide04 Taviraj Medium" panose="00000600000000000000" pitchFamily="2" charset="-34"/>
              </a:rPr>
              <a:t>)</a:t>
            </a:r>
          </a:p>
        </p:txBody>
      </p:sp>
      <p:sp>
        <p:nvSpPr>
          <p:cNvPr id="5" name="Freeform 5">
            <a:extLst>
              <a:ext uri="{FF2B5EF4-FFF2-40B4-BE49-F238E27FC236}">
                <a16:creationId xmlns:a16="http://schemas.microsoft.com/office/drawing/2014/main" id="{FB2BE0C7-06ED-46BE-D49F-307F798C8B2B}"/>
              </a:ext>
            </a:extLst>
          </p:cNvPr>
          <p:cNvSpPr/>
          <p:nvPr/>
        </p:nvSpPr>
        <p:spPr>
          <a:xfrm flipH="1">
            <a:off x="6826884" y="-635717"/>
            <a:ext cx="6313391" cy="3409231"/>
          </a:xfrm>
          <a:custGeom>
            <a:avLst/>
            <a:gdLst/>
            <a:ahLst/>
            <a:cxnLst/>
            <a:rect l="l" t="t" r="r" b="b"/>
            <a:pathLst>
              <a:path w="15240000" h="8229600">
                <a:moveTo>
                  <a:pt x="0" y="0"/>
                </a:moveTo>
                <a:lnTo>
                  <a:pt x="15240000" y="0"/>
                </a:lnTo>
                <a:lnTo>
                  <a:pt x="15240000" y="8229600"/>
                </a:lnTo>
                <a:lnTo>
                  <a:pt x="0" y="82296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A28967E7-9643-84AE-05BC-883183E27DC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tretch>
            <a:fillRect/>
          </a:stretch>
        </p:blipFill>
        <p:spPr>
          <a:xfrm>
            <a:off x="0" y="2564059"/>
            <a:ext cx="2999492" cy="4115157"/>
          </a:xfrm>
          <a:prstGeom prst="rect">
            <a:avLst/>
          </a:prstGeom>
        </p:spPr>
      </p:pic>
    </p:spTree>
    <p:extLst>
      <p:ext uri="{BB962C8B-B14F-4D97-AF65-F5344CB8AC3E}">
        <p14:creationId xmlns:p14="http://schemas.microsoft.com/office/powerpoint/2010/main" val="1949080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6FE46-797E-604B-8A74-1E44BC678117}"/>
              </a:ext>
            </a:extLst>
          </p:cNvPr>
          <p:cNvSpPr>
            <a:spLocks noGrp="1"/>
          </p:cNvSpPr>
          <p:nvPr>
            <p:ph type="title"/>
          </p:nvPr>
        </p:nvSpPr>
        <p:spPr>
          <a:xfrm>
            <a:off x="2617357" y="687308"/>
            <a:ext cx="11210925" cy="777012"/>
          </a:xfrm>
        </p:spPr>
        <p:txBody>
          <a:bodyPr vert="horz" lIns="91440" tIns="45720" rIns="91440" bIns="45720" rtlCol="0" anchor="ctr">
            <a:noAutofit/>
          </a:bodyPr>
          <a:lstStyle/>
          <a:p>
            <a:pPr algn="ctr"/>
            <a:r>
              <a:rPr lang="en-US" sz="8000" b="1" dirty="0" err="1">
                <a:solidFill>
                  <a:srgbClr val="612238"/>
                </a:solidFill>
                <a:latin typeface="Times New Roman" panose="02020603050405020304" pitchFamily="18" charset="0"/>
                <a:cs typeface="Times New Roman" panose="02020603050405020304" pitchFamily="18" charset="0"/>
              </a:rPr>
              <a:t>Kí</a:t>
            </a:r>
            <a:r>
              <a:rPr lang="en-US" sz="8000" b="1" dirty="0">
                <a:solidFill>
                  <a:srgbClr val="612238"/>
                </a:solidFill>
                <a:latin typeface="Times New Roman" panose="02020603050405020304" pitchFamily="18" charset="0"/>
                <a:cs typeface="Times New Roman" panose="02020603050405020304" pitchFamily="18" charset="0"/>
              </a:rPr>
              <a:t> </a:t>
            </a:r>
            <a:r>
              <a:rPr lang="en-US" sz="8000" b="1" dirty="0" err="1">
                <a:solidFill>
                  <a:srgbClr val="612238"/>
                </a:solidFill>
                <a:latin typeface="Times New Roman" panose="02020603050405020304" pitchFamily="18" charset="0"/>
                <a:cs typeface="Times New Roman" panose="02020603050405020304" pitchFamily="18" charset="0"/>
              </a:rPr>
              <a:t>ức</a:t>
            </a:r>
            <a:r>
              <a:rPr lang="en-US" sz="8000" b="1" dirty="0">
                <a:solidFill>
                  <a:srgbClr val="612238"/>
                </a:solidFill>
                <a:latin typeface="Times New Roman" panose="02020603050405020304" pitchFamily="18" charset="0"/>
                <a:cs typeface="Times New Roman" panose="02020603050405020304" pitchFamily="18" charset="0"/>
              </a:rPr>
              <a:t> </a:t>
            </a:r>
            <a:r>
              <a:rPr lang="en-US" sz="8000" b="1" dirty="0" err="1">
                <a:solidFill>
                  <a:srgbClr val="612238"/>
                </a:solidFill>
                <a:latin typeface="Times New Roman" panose="02020603050405020304" pitchFamily="18" charset="0"/>
                <a:cs typeface="Times New Roman" panose="02020603050405020304" pitchFamily="18" charset="0"/>
              </a:rPr>
              <a:t>rừng</a:t>
            </a:r>
            <a:r>
              <a:rPr lang="en-US" sz="8000" b="1" dirty="0">
                <a:solidFill>
                  <a:srgbClr val="612238"/>
                </a:solidFill>
                <a:latin typeface="Times New Roman" panose="02020603050405020304" pitchFamily="18" charset="0"/>
                <a:cs typeface="Times New Roman" panose="02020603050405020304" pitchFamily="18" charset="0"/>
              </a:rPr>
              <a:t> </a:t>
            </a:r>
            <a:r>
              <a:rPr lang="en-US" sz="8000" b="1" dirty="0" err="1">
                <a:solidFill>
                  <a:srgbClr val="612238"/>
                </a:solidFill>
                <a:latin typeface="Times New Roman" panose="02020603050405020304" pitchFamily="18" charset="0"/>
                <a:cs typeface="Times New Roman" panose="02020603050405020304" pitchFamily="18" charset="0"/>
              </a:rPr>
              <a:t>lá</a:t>
            </a:r>
            <a:r>
              <a:rPr lang="en-US" sz="8000" b="1" dirty="0">
                <a:solidFill>
                  <a:srgbClr val="612238"/>
                </a:solidFill>
                <a:latin typeface="Times New Roman" panose="02020603050405020304" pitchFamily="18" charset="0"/>
                <a:cs typeface="Times New Roman" panose="02020603050405020304" pitchFamily="18" charset="0"/>
              </a:rPr>
              <a:t> </a:t>
            </a:r>
            <a:r>
              <a:rPr lang="en-US" sz="8000" b="1" dirty="0" err="1">
                <a:solidFill>
                  <a:srgbClr val="612238"/>
                </a:solidFill>
                <a:latin typeface="Times New Roman" panose="02020603050405020304" pitchFamily="18" charset="0"/>
                <a:cs typeface="Times New Roman" panose="02020603050405020304" pitchFamily="18" charset="0"/>
              </a:rPr>
              <a:t>đỏ</a:t>
            </a:r>
            <a:endParaRPr lang="en-US" sz="8000" b="1" dirty="0">
              <a:solidFill>
                <a:srgbClr val="612238"/>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774C1D25-4CF7-DEDA-7FF2-803CEAEBD24B}"/>
              </a:ext>
            </a:extLst>
          </p:cNvPr>
          <p:cNvGrpSpPr/>
          <p:nvPr/>
        </p:nvGrpSpPr>
        <p:grpSpPr>
          <a:xfrm>
            <a:off x="-519289" y="145811"/>
            <a:ext cx="5695296" cy="6733507"/>
            <a:chOff x="-519289" y="145811"/>
            <a:chExt cx="5695296" cy="6733507"/>
          </a:xfrm>
        </p:grpSpPr>
        <p:grpSp>
          <p:nvGrpSpPr>
            <p:cNvPr id="18" name="Group 17">
              <a:extLst>
                <a:ext uri="{FF2B5EF4-FFF2-40B4-BE49-F238E27FC236}">
                  <a16:creationId xmlns:a16="http://schemas.microsoft.com/office/drawing/2014/main" id="{645E7B95-67B1-FED9-9533-7552C0BAA9DC}"/>
                </a:ext>
              </a:extLst>
            </p:cNvPr>
            <p:cNvGrpSpPr/>
            <p:nvPr/>
          </p:nvGrpSpPr>
          <p:grpSpPr>
            <a:xfrm>
              <a:off x="14242" y="145811"/>
              <a:ext cx="5161765" cy="6066569"/>
              <a:chOff x="14242" y="145811"/>
              <a:chExt cx="5161765" cy="6066569"/>
            </a:xfrm>
          </p:grpSpPr>
          <p:sp>
            <p:nvSpPr>
              <p:cNvPr id="17" name="Freeform 10">
                <a:extLst>
                  <a:ext uri="{FF2B5EF4-FFF2-40B4-BE49-F238E27FC236}">
                    <a16:creationId xmlns:a16="http://schemas.microsoft.com/office/drawing/2014/main" id="{13E42642-0D80-E32E-0E98-F8927B8AE6AB}"/>
                  </a:ext>
                </a:extLst>
              </p:cNvPr>
              <p:cNvSpPr/>
              <p:nvPr/>
            </p:nvSpPr>
            <p:spPr>
              <a:xfrm>
                <a:off x="1885467" y="145811"/>
                <a:ext cx="731890" cy="1218703"/>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0">
                <a:extLst>
                  <a:ext uri="{FF2B5EF4-FFF2-40B4-BE49-F238E27FC236}">
                    <a16:creationId xmlns:a16="http://schemas.microsoft.com/office/drawing/2014/main" id="{9623F3E7-13A0-32F9-6EBE-15F1C2412E1A}"/>
                  </a:ext>
                </a:extLst>
              </p:cNvPr>
              <p:cNvSpPr/>
              <p:nvPr/>
            </p:nvSpPr>
            <p:spPr>
              <a:xfrm>
                <a:off x="2532979" y="245617"/>
                <a:ext cx="1197640" cy="1799178"/>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0">
                <a:extLst>
                  <a:ext uri="{FF2B5EF4-FFF2-40B4-BE49-F238E27FC236}">
                    <a16:creationId xmlns:a16="http://schemas.microsoft.com/office/drawing/2014/main" id="{7D0F831C-1031-3757-8E4A-0C6A69AC0649}"/>
                  </a:ext>
                </a:extLst>
              </p:cNvPr>
              <p:cNvSpPr/>
              <p:nvPr/>
            </p:nvSpPr>
            <p:spPr>
              <a:xfrm>
                <a:off x="14242" y="423797"/>
                <a:ext cx="2324183" cy="2614963"/>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0">
                <a:extLst>
                  <a:ext uri="{FF2B5EF4-FFF2-40B4-BE49-F238E27FC236}">
                    <a16:creationId xmlns:a16="http://schemas.microsoft.com/office/drawing/2014/main" id="{2E3332B5-6BDB-35B2-6B9B-5F29A2DD5003}"/>
                  </a:ext>
                </a:extLst>
              </p:cNvPr>
              <p:cNvSpPr/>
              <p:nvPr/>
            </p:nvSpPr>
            <p:spPr>
              <a:xfrm>
                <a:off x="2851824" y="1216404"/>
                <a:ext cx="2324183" cy="2614963"/>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0">
                <a:extLst>
                  <a:ext uri="{FF2B5EF4-FFF2-40B4-BE49-F238E27FC236}">
                    <a16:creationId xmlns:a16="http://schemas.microsoft.com/office/drawing/2014/main" id="{839F7B45-A927-13AC-D31A-10B4B5AE6064}"/>
                  </a:ext>
                </a:extLst>
              </p:cNvPr>
              <p:cNvSpPr/>
              <p:nvPr/>
            </p:nvSpPr>
            <p:spPr>
              <a:xfrm>
                <a:off x="898940" y="1132514"/>
                <a:ext cx="2758659" cy="3002651"/>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0">
                <a:extLst>
                  <a:ext uri="{FF2B5EF4-FFF2-40B4-BE49-F238E27FC236}">
                    <a16:creationId xmlns:a16="http://schemas.microsoft.com/office/drawing/2014/main" id="{4539794C-B89D-172E-2E59-9B21FD103689}"/>
                  </a:ext>
                </a:extLst>
              </p:cNvPr>
              <p:cNvSpPr/>
              <p:nvPr/>
            </p:nvSpPr>
            <p:spPr>
              <a:xfrm>
                <a:off x="1774260" y="2330042"/>
                <a:ext cx="3218045" cy="3882338"/>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3" name="Freeform 3">
              <a:extLst>
                <a:ext uri="{FF2B5EF4-FFF2-40B4-BE49-F238E27FC236}">
                  <a16:creationId xmlns:a16="http://schemas.microsoft.com/office/drawing/2014/main" id="{54349BDE-B64D-326B-C874-701894E8694D}"/>
                </a:ext>
              </a:extLst>
            </p:cNvPr>
            <p:cNvSpPr/>
            <p:nvPr/>
          </p:nvSpPr>
          <p:spPr>
            <a:xfrm>
              <a:off x="-519289" y="2764518"/>
              <a:ext cx="3919347" cy="4114800"/>
            </a:xfrm>
            <a:custGeom>
              <a:avLst/>
              <a:gdLst/>
              <a:ahLst/>
              <a:cxnLst/>
              <a:rect l="l" t="t" r="r" b="b"/>
              <a:pathLst>
                <a:path w="3919347" h="4114800">
                  <a:moveTo>
                    <a:pt x="0" y="0"/>
                  </a:moveTo>
                  <a:lnTo>
                    <a:pt x="3919347" y="0"/>
                  </a:lnTo>
                  <a:lnTo>
                    <a:pt x="391934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grpSp>
      <p:pic>
        <p:nvPicPr>
          <p:cNvPr id="120" name="Picture 119">
            <a:extLst>
              <a:ext uri="{FF2B5EF4-FFF2-40B4-BE49-F238E27FC236}">
                <a16:creationId xmlns:a16="http://schemas.microsoft.com/office/drawing/2014/main" id="{79062C69-2B91-12E5-1BF7-355FBAB8DB38}"/>
              </a:ext>
            </a:extLst>
          </p:cNvPr>
          <p:cNvPicPr>
            <a:picLocks noChangeAspect="1"/>
          </p:cNvPicPr>
          <p:nvPr/>
        </p:nvPicPr>
        <p:blipFill>
          <a:blip r:embed="rId8"/>
          <a:stretch>
            <a:fillRect/>
          </a:stretch>
        </p:blipFill>
        <p:spPr>
          <a:xfrm>
            <a:off x="5999032" y="2561177"/>
            <a:ext cx="1219306" cy="1109568"/>
          </a:xfrm>
          <a:prstGeom prst="rect">
            <a:avLst/>
          </a:prstGeom>
        </p:spPr>
      </p:pic>
      <p:pic>
        <p:nvPicPr>
          <p:cNvPr id="121" name="Picture 120">
            <a:extLst>
              <a:ext uri="{FF2B5EF4-FFF2-40B4-BE49-F238E27FC236}">
                <a16:creationId xmlns:a16="http://schemas.microsoft.com/office/drawing/2014/main" id="{54217BE0-3A39-2EEC-FDF9-E30A5D8C4700}"/>
              </a:ext>
            </a:extLst>
          </p:cNvPr>
          <p:cNvPicPr>
            <a:picLocks noChangeAspect="1"/>
          </p:cNvPicPr>
          <p:nvPr/>
        </p:nvPicPr>
        <p:blipFill>
          <a:blip r:embed="rId9"/>
          <a:stretch>
            <a:fillRect/>
          </a:stretch>
        </p:blipFill>
        <p:spPr>
          <a:xfrm>
            <a:off x="8015493" y="2561177"/>
            <a:ext cx="1219306" cy="1109568"/>
          </a:xfrm>
          <a:prstGeom prst="rect">
            <a:avLst/>
          </a:prstGeom>
        </p:spPr>
      </p:pic>
      <p:pic>
        <p:nvPicPr>
          <p:cNvPr id="122" name="Picture 121">
            <a:extLst>
              <a:ext uri="{FF2B5EF4-FFF2-40B4-BE49-F238E27FC236}">
                <a16:creationId xmlns:a16="http://schemas.microsoft.com/office/drawing/2014/main" id="{AE44723B-30AD-B06D-2E74-6F856278C2A0}"/>
              </a:ext>
            </a:extLst>
          </p:cNvPr>
          <p:cNvPicPr>
            <a:picLocks noChangeAspect="1"/>
          </p:cNvPicPr>
          <p:nvPr/>
        </p:nvPicPr>
        <p:blipFill>
          <a:blip r:embed="rId10"/>
          <a:stretch>
            <a:fillRect/>
          </a:stretch>
        </p:blipFill>
        <p:spPr>
          <a:xfrm>
            <a:off x="10031954" y="2622953"/>
            <a:ext cx="1219306" cy="1109568"/>
          </a:xfrm>
          <a:prstGeom prst="rect">
            <a:avLst/>
          </a:prstGeom>
        </p:spPr>
      </p:pic>
      <p:pic>
        <p:nvPicPr>
          <p:cNvPr id="114" name="Picture 113">
            <a:hlinkClick r:id="rId11" action="ppaction://hlinksldjump"/>
            <a:extLst>
              <a:ext uri="{FF2B5EF4-FFF2-40B4-BE49-F238E27FC236}">
                <a16:creationId xmlns:a16="http://schemas.microsoft.com/office/drawing/2014/main" id="{14D17025-703B-449D-CD3A-AAF2E234C157}"/>
              </a:ext>
            </a:extLst>
          </p:cNvPr>
          <p:cNvPicPr>
            <a:picLocks noChangeAspect="1"/>
          </p:cNvPicPr>
          <p:nvPr/>
        </p:nvPicPr>
        <p:blipFill>
          <a:blip r:embed="rId8"/>
          <a:stretch>
            <a:fillRect/>
          </a:stretch>
        </p:blipFill>
        <p:spPr>
          <a:xfrm>
            <a:off x="5998625" y="2561177"/>
            <a:ext cx="1219306" cy="1109568"/>
          </a:xfrm>
          <a:prstGeom prst="rect">
            <a:avLst/>
          </a:prstGeom>
        </p:spPr>
      </p:pic>
      <p:pic>
        <p:nvPicPr>
          <p:cNvPr id="115" name="Picture 114">
            <a:hlinkClick r:id="rId12" action="ppaction://hlinksldjump"/>
            <a:extLst>
              <a:ext uri="{FF2B5EF4-FFF2-40B4-BE49-F238E27FC236}">
                <a16:creationId xmlns:a16="http://schemas.microsoft.com/office/drawing/2014/main" id="{5DE6685E-AF40-AEFE-A689-3C14B52E082D}"/>
              </a:ext>
            </a:extLst>
          </p:cNvPr>
          <p:cNvPicPr>
            <a:picLocks noChangeAspect="1"/>
          </p:cNvPicPr>
          <p:nvPr/>
        </p:nvPicPr>
        <p:blipFill>
          <a:blip r:embed="rId9"/>
          <a:stretch>
            <a:fillRect/>
          </a:stretch>
        </p:blipFill>
        <p:spPr>
          <a:xfrm>
            <a:off x="8015086" y="2561177"/>
            <a:ext cx="1219306" cy="1109568"/>
          </a:xfrm>
          <a:prstGeom prst="rect">
            <a:avLst/>
          </a:prstGeom>
        </p:spPr>
      </p:pic>
      <p:pic>
        <p:nvPicPr>
          <p:cNvPr id="116" name="Picture 115">
            <a:hlinkClick r:id="rId13" action="ppaction://hlinksldjump"/>
            <a:extLst>
              <a:ext uri="{FF2B5EF4-FFF2-40B4-BE49-F238E27FC236}">
                <a16:creationId xmlns:a16="http://schemas.microsoft.com/office/drawing/2014/main" id="{D41BB8D3-44DE-AE5E-5DAB-9B25626D7077}"/>
              </a:ext>
            </a:extLst>
          </p:cNvPr>
          <p:cNvPicPr>
            <a:picLocks noChangeAspect="1"/>
          </p:cNvPicPr>
          <p:nvPr/>
        </p:nvPicPr>
        <p:blipFill>
          <a:blip r:embed="rId10"/>
          <a:stretch>
            <a:fillRect/>
          </a:stretch>
        </p:blipFill>
        <p:spPr>
          <a:xfrm>
            <a:off x="10031547" y="2622953"/>
            <a:ext cx="1219306" cy="1109568"/>
          </a:xfrm>
          <a:prstGeom prst="rect">
            <a:avLst/>
          </a:prstGeom>
        </p:spPr>
      </p:pic>
      <p:pic>
        <p:nvPicPr>
          <p:cNvPr id="117" name="Picture 116">
            <a:hlinkClick r:id="rId14" action="ppaction://hlinksldjump"/>
            <a:extLst>
              <a:ext uri="{FF2B5EF4-FFF2-40B4-BE49-F238E27FC236}">
                <a16:creationId xmlns:a16="http://schemas.microsoft.com/office/drawing/2014/main" id="{B107FBCB-3140-91A3-DF56-A459A8714242}"/>
              </a:ext>
            </a:extLst>
          </p:cNvPr>
          <p:cNvPicPr>
            <a:picLocks noChangeAspect="1"/>
          </p:cNvPicPr>
          <p:nvPr/>
        </p:nvPicPr>
        <p:blipFill>
          <a:blip r:embed="rId15"/>
          <a:stretch>
            <a:fillRect/>
          </a:stretch>
        </p:blipFill>
        <p:spPr>
          <a:xfrm>
            <a:off x="7032492" y="4119247"/>
            <a:ext cx="1219306" cy="1103472"/>
          </a:xfrm>
          <a:prstGeom prst="rect">
            <a:avLst/>
          </a:prstGeom>
        </p:spPr>
      </p:pic>
      <p:pic>
        <p:nvPicPr>
          <p:cNvPr id="118" name="Picture 117">
            <a:hlinkClick r:id="rId16" action="ppaction://hlinksldjump"/>
            <a:extLst>
              <a:ext uri="{FF2B5EF4-FFF2-40B4-BE49-F238E27FC236}">
                <a16:creationId xmlns:a16="http://schemas.microsoft.com/office/drawing/2014/main" id="{F6C95EBE-EEF1-06A6-997C-9715B9EEB2B6}"/>
              </a:ext>
            </a:extLst>
          </p:cNvPr>
          <p:cNvPicPr>
            <a:picLocks noChangeAspect="1"/>
          </p:cNvPicPr>
          <p:nvPr/>
        </p:nvPicPr>
        <p:blipFill>
          <a:blip r:embed="rId17"/>
          <a:stretch>
            <a:fillRect/>
          </a:stretch>
        </p:blipFill>
        <p:spPr>
          <a:xfrm>
            <a:off x="9234392" y="4111467"/>
            <a:ext cx="1219306" cy="1103472"/>
          </a:xfrm>
          <a:prstGeom prst="rect">
            <a:avLst/>
          </a:prstGeom>
        </p:spPr>
      </p:pic>
    </p:spTree>
    <p:extLst>
      <p:ext uri="{BB962C8B-B14F-4D97-AF65-F5344CB8AC3E}">
        <p14:creationId xmlns:p14="http://schemas.microsoft.com/office/powerpoint/2010/main" val="1555981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4"/>
                                        </p:tgtEl>
                                      </p:cBhvr>
                                    </p:animEffect>
                                    <p:set>
                                      <p:cBhvr>
                                        <p:cTn id="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8" restart="whenNotActive" fill="hold" evtFilter="cancelBubble" nodeType="interactiveSeq">
                <p:stCondLst>
                  <p:cond evt="onClick" delay="0">
                    <p:tgtEl>
                      <p:spTgt spid="1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15"/>
                                        </p:tgtEl>
                                      </p:cBhvr>
                                    </p:animEffect>
                                    <p:set>
                                      <p:cBhvr>
                                        <p:cTn id="13" dur="1" fill="hold">
                                          <p:stCondLst>
                                            <p:cond delay="4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4" restart="whenNotActive" fill="hold" evtFilter="cancelBubble" nodeType="interactiveSeq">
                <p:stCondLst>
                  <p:cond evt="onClick" delay="0">
                    <p:tgtEl>
                      <p:spTgt spid="1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16"/>
                                        </p:tgtEl>
                                      </p:cBhvr>
                                    </p:animEffect>
                                    <p:set>
                                      <p:cBhvr>
                                        <p:cTn id="1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20" restart="whenNotActive" fill="hold" evtFilter="cancelBubble" nodeType="interactiveSeq">
                <p:stCondLst>
                  <p:cond evt="onClick" delay="0">
                    <p:tgtEl>
                      <p:spTgt spid="1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17"/>
                                        </p:tgtEl>
                                      </p:cBhvr>
                                    </p:animEffect>
                                    <p:set>
                                      <p:cBhvr>
                                        <p:cTn id="25"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26" restart="whenNotActive" fill="hold" evtFilter="cancelBubble" nodeType="interactiveSeq">
                <p:stCondLst>
                  <p:cond evt="onClick" delay="0">
                    <p:tgtEl>
                      <p:spTgt spid="1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32" restart="whenNotActive" fill="hold" evtFilter="cancelBubble" nodeType="interactiveSeq">
                <p:stCondLst>
                  <p:cond evt="onClick" delay="0">
                    <p:tgtEl>
                      <p:spTgt spid="12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0"/>
                                        </p:tgtEl>
                                      </p:cBhvr>
                                    </p:animEffect>
                                    <p:set>
                                      <p:cBhvr>
                                        <p:cTn id="37" dur="1" fill="hold">
                                          <p:stCondLst>
                                            <p:cond delay="499"/>
                                          </p:stCondLst>
                                        </p:cTn>
                                        <p:tgtEl>
                                          <p:spTgt spid="12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0"/>
                  </p:tgtEl>
                </p:cond>
              </p:nextCondLst>
            </p:seq>
            <p:seq concurrent="1" nextAc="seek">
              <p:cTn id="38" restart="whenNotActive" fill="hold" evtFilter="cancelBubble" nodeType="interactiveSeq">
                <p:stCondLst>
                  <p:cond evt="onClick" delay="0">
                    <p:tgtEl>
                      <p:spTgt spid="12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1"/>
                                        </p:tgtEl>
                                      </p:cBhvr>
                                    </p:animEffect>
                                    <p:set>
                                      <p:cBhvr>
                                        <p:cTn id="43" dur="1" fill="hold">
                                          <p:stCondLst>
                                            <p:cond delay="499"/>
                                          </p:stCondLst>
                                        </p:cTn>
                                        <p:tgtEl>
                                          <p:spTgt spid="12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F8"/>
        </a:solidFill>
        <a:effectLst/>
      </p:bgPr>
    </p:bg>
    <p:spTree>
      <p:nvGrpSpPr>
        <p:cNvPr id="1" name=""/>
        <p:cNvGrpSpPr/>
        <p:nvPr/>
      </p:nvGrpSpPr>
      <p:grpSpPr>
        <a:xfrm>
          <a:off x="0" y="0"/>
          <a:ext cx="0" cy="0"/>
          <a:chOff x="0" y="0"/>
          <a:chExt cx="0" cy="0"/>
        </a:xfrm>
      </p:grpSpPr>
      <p:sp>
        <p:nvSpPr>
          <p:cNvPr id="2" name="Freeform 2"/>
          <p:cNvSpPr/>
          <p:nvPr/>
        </p:nvSpPr>
        <p:spPr>
          <a:xfrm rot="-1634560">
            <a:off x="36835" y="-63192"/>
            <a:ext cx="2747917" cy="1719749"/>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305410" y="1753573"/>
            <a:ext cx="178508" cy="17850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5" name="TextBox 5"/>
            <p:cNvSpPr txBox="1"/>
            <p:nvPr/>
          </p:nvSpPr>
          <p:spPr>
            <a:xfrm>
              <a:off x="76200" y="19050"/>
              <a:ext cx="660400" cy="717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596546" y="4382781"/>
            <a:ext cx="178508" cy="17850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8" name="TextBox 8"/>
            <p:cNvSpPr txBox="1"/>
            <p:nvPr/>
          </p:nvSpPr>
          <p:spPr>
            <a:xfrm>
              <a:off x="76200" y="19050"/>
              <a:ext cx="660400" cy="717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4560236" y="5993692"/>
            <a:ext cx="178508" cy="17850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1" name="TextBox 11"/>
            <p:cNvSpPr txBox="1"/>
            <p:nvPr/>
          </p:nvSpPr>
          <p:spPr>
            <a:xfrm>
              <a:off x="76200" y="19050"/>
              <a:ext cx="660400" cy="717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2"/>
          <p:cNvGrpSpPr/>
          <p:nvPr/>
        </p:nvGrpSpPr>
        <p:grpSpPr>
          <a:xfrm>
            <a:off x="7740861" y="5062619"/>
            <a:ext cx="178508" cy="17850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4" name="TextBox 14"/>
            <p:cNvSpPr txBox="1"/>
            <p:nvPr/>
          </p:nvSpPr>
          <p:spPr>
            <a:xfrm>
              <a:off x="76200" y="19050"/>
              <a:ext cx="660400" cy="717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5"/>
          <p:cNvGrpSpPr/>
          <p:nvPr/>
        </p:nvGrpSpPr>
        <p:grpSpPr>
          <a:xfrm>
            <a:off x="3425127" y="507292"/>
            <a:ext cx="178508" cy="17850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17" name="TextBox 17"/>
            <p:cNvSpPr txBox="1"/>
            <p:nvPr/>
          </p:nvSpPr>
          <p:spPr>
            <a:xfrm>
              <a:off x="76200" y="19050"/>
              <a:ext cx="660400" cy="717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18"/>
          <p:cNvGrpSpPr/>
          <p:nvPr/>
        </p:nvGrpSpPr>
        <p:grpSpPr>
          <a:xfrm>
            <a:off x="8752567" y="466718"/>
            <a:ext cx="178508" cy="17850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0" name="TextBox 20"/>
            <p:cNvSpPr txBox="1"/>
            <p:nvPr/>
          </p:nvSpPr>
          <p:spPr>
            <a:xfrm>
              <a:off x="76200" y="19050"/>
              <a:ext cx="660400" cy="717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21"/>
          <p:cNvGrpSpPr/>
          <p:nvPr/>
        </p:nvGrpSpPr>
        <p:grpSpPr>
          <a:xfrm>
            <a:off x="11704325" y="3818099"/>
            <a:ext cx="178508" cy="17850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B7C3"/>
            </a:solidFill>
          </p:spPr>
        </p:sp>
        <p:sp>
          <p:nvSpPr>
            <p:cNvPr id="23" name="TextBox 23"/>
            <p:cNvSpPr txBox="1"/>
            <p:nvPr/>
          </p:nvSpPr>
          <p:spPr>
            <a:xfrm>
              <a:off x="76200" y="19050"/>
              <a:ext cx="660400" cy="717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7" name="Freeform 27"/>
          <p:cNvSpPr/>
          <p:nvPr/>
        </p:nvSpPr>
        <p:spPr>
          <a:xfrm rot="-1617254">
            <a:off x="11323144" y="4761858"/>
            <a:ext cx="1154946" cy="2009866"/>
          </a:xfrm>
          <a:custGeom>
            <a:avLst/>
            <a:gdLst/>
            <a:ahLst/>
            <a:cxnLst/>
            <a:rect l="l" t="t" r="r" b="b"/>
            <a:pathLst>
              <a:path w="4121875" h="3325644">
                <a:moveTo>
                  <a:pt x="0" y="0"/>
                </a:moveTo>
                <a:lnTo>
                  <a:pt x="4121874" y="0"/>
                </a:lnTo>
                <a:lnTo>
                  <a:pt x="4121874" y="3325644"/>
                </a:lnTo>
                <a:lnTo>
                  <a:pt x="0" y="33256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28"/>
          <p:cNvSpPr/>
          <p:nvPr/>
        </p:nvSpPr>
        <p:spPr>
          <a:xfrm rot="-206157">
            <a:off x="10291973" y="21787"/>
            <a:ext cx="1755956" cy="1961962"/>
          </a:xfrm>
          <a:custGeom>
            <a:avLst/>
            <a:gdLst/>
            <a:ahLst/>
            <a:cxnLst/>
            <a:rect l="l" t="t" r="r" b="b"/>
            <a:pathLst>
              <a:path w="2633934" h="2942943">
                <a:moveTo>
                  <a:pt x="0" y="0"/>
                </a:moveTo>
                <a:lnTo>
                  <a:pt x="2633933" y="0"/>
                </a:lnTo>
                <a:lnTo>
                  <a:pt x="2633933" y="2942942"/>
                </a:lnTo>
                <a:lnTo>
                  <a:pt x="0" y="2942942"/>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29" name="Freeform 29"/>
          <p:cNvSpPr/>
          <p:nvPr/>
        </p:nvSpPr>
        <p:spPr>
          <a:xfrm rot="-1091314">
            <a:off x="132168" y="5151873"/>
            <a:ext cx="1498413" cy="1424117"/>
          </a:xfrm>
          <a:custGeom>
            <a:avLst/>
            <a:gdLst/>
            <a:ahLst/>
            <a:cxnLst/>
            <a:rect l="l" t="t" r="r" b="b"/>
            <a:pathLst>
              <a:path w="2247620" h="2136175">
                <a:moveTo>
                  <a:pt x="0" y="0"/>
                </a:moveTo>
                <a:lnTo>
                  <a:pt x="2247619" y="0"/>
                </a:lnTo>
                <a:lnTo>
                  <a:pt x="2247619" y="2136176"/>
                </a:lnTo>
                <a:lnTo>
                  <a:pt x="0" y="21361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TextBox 30"/>
          <p:cNvSpPr txBox="1"/>
          <p:nvPr/>
        </p:nvSpPr>
        <p:spPr>
          <a:xfrm>
            <a:off x="2626801" y="302327"/>
            <a:ext cx="7124700" cy="1057982"/>
          </a:xfrm>
          <a:prstGeom prst="rect">
            <a:avLst/>
          </a:prstGeom>
        </p:spPr>
        <p:txBody>
          <a:bodyPr wrap="square" lIns="0" tIns="0" rIns="0" bIns="0" rtlCol="0" anchor="t">
            <a:spAutoFit/>
          </a:bodyPr>
          <a:lstStyle/>
          <a:p>
            <a:pPr algn="ctr" defTabSz="609630">
              <a:lnSpc>
                <a:spcPts val="8960"/>
              </a:lnSpc>
            </a:pPr>
            <a:r>
              <a:rPr lang="en-US" sz="6400" b="1" smtClean="0">
                <a:solidFill>
                  <a:srgbClr val="F18080"/>
                </a:solidFill>
                <a:latin typeface="Times New Roman" panose="02020603050405020304" pitchFamily="18" charset="0"/>
                <a:ea typeface="Bryndan Write"/>
                <a:cs typeface="Times New Roman" panose="02020603050405020304" pitchFamily="18" charset="0"/>
                <a:sym typeface="Bryndan Write"/>
              </a:rPr>
              <a:t>Hướng dẫn về nhà</a:t>
            </a:r>
            <a:endParaRPr lang="en-US" sz="6400" b="1">
              <a:solidFill>
                <a:srgbClr val="F18080"/>
              </a:solidFill>
              <a:latin typeface="Times New Roman" panose="02020603050405020304" pitchFamily="18" charset="0"/>
              <a:ea typeface="Bryndan Write"/>
              <a:cs typeface="Times New Roman" panose="02020603050405020304" pitchFamily="18" charset="0"/>
              <a:sym typeface="Bryndan Write"/>
            </a:endParaRPr>
          </a:p>
        </p:txBody>
      </p:sp>
      <p:graphicFrame>
        <p:nvGraphicFramePr>
          <p:cNvPr id="32" name="Table 31"/>
          <p:cNvGraphicFramePr>
            <a:graphicFrameLocks noGrp="1"/>
          </p:cNvGraphicFramePr>
          <p:nvPr>
            <p:extLst>
              <p:ext uri="{D42A27DB-BD31-4B8C-83A1-F6EECF244321}">
                <p14:modId xmlns:p14="http://schemas.microsoft.com/office/powerpoint/2010/main" val="3938906021"/>
              </p:ext>
            </p:extLst>
          </p:nvPr>
        </p:nvGraphicFramePr>
        <p:xfrm>
          <a:off x="989078" y="1360309"/>
          <a:ext cx="10426713" cy="5262163"/>
        </p:xfrm>
        <a:graphic>
          <a:graphicData uri="http://schemas.openxmlformats.org/drawingml/2006/table">
            <a:tbl>
              <a:tblPr firstRow="1" bandRow="1">
                <a:tableStyleId>{93296810-A885-4BE3-A3E7-6D5BEEA58F35}</a:tableStyleId>
              </a:tblPr>
              <a:tblGrid>
                <a:gridCol w="2541511">
                  <a:extLst>
                    <a:ext uri="{9D8B030D-6E8A-4147-A177-3AD203B41FA5}">
                      <a16:colId xmlns:a16="http://schemas.microsoft.com/office/drawing/2014/main" val="3570058753"/>
                    </a:ext>
                  </a:extLst>
                </a:gridCol>
                <a:gridCol w="7885202">
                  <a:extLst>
                    <a:ext uri="{9D8B030D-6E8A-4147-A177-3AD203B41FA5}">
                      <a16:colId xmlns:a16="http://schemas.microsoft.com/office/drawing/2014/main" val="1427670508"/>
                    </a:ext>
                  </a:extLst>
                </a:gridCol>
              </a:tblGrid>
              <a:tr h="982693">
                <a:tc gridSpan="2">
                  <a:txBody>
                    <a:bodyPr/>
                    <a:lstStyle/>
                    <a:p>
                      <a:r>
                        <a:rPr lang="en-US" sz="2800" dirty="0" err="1" smtClean="0">
                          <a:latin typeface="Times New Roman" panose="02020603050405020304" pitchFamily="18" charset="0"/>
                          <a:cs typeface="Times New Roman" panose="02020603050405020304" pitchFamily="18" charset="0"/>
                        </a:rPr>
                        <a:t>PHIÊU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HỌC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TẬP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SỐ</a:t>
                      </a:r>
                      <a:r>
                        <a:rPr lang="en-US" sz="2800" baseline="0" dirty="0" smtClean="0">
                          <a:latin typeface="Times New Roman" panose="02020603050405020304" pitchFamily="18" charset="0"/>
                          <a:cs typeface="Times New Roman" panose="02020603050405020304" pitchFamily="18" charset="0"/>
                        </a:rPr>
                        <a:t> 3: </a:t>
                      </a:r>
                      <a:r>
                        <a:rPr lang="en-US" sz="2800" baseline="0" dirty="0" err="1" smtClean="0">
                          <a:latin typeface="Times New Roman" panose="02020603050405020304" pitchFamily="18" charset="0"/>
                          <a:cs typeface="Times New Roman" panose="02020603050405020304" pitchFamily="18" charset="0"/>
                        </a:rPr>
                        <a:t>TÌM</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HIỂU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TÌNH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CẢM</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CẢM</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XÚC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CỦA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NHÂN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VẬT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TRỮ</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0101228"/>
                  </a:ext>
                </a:extLst>
              </a:tr>
              <a:tr h="1870287">
                <a:tc>
                  <a:txBody>
                    <a:bodyPr/>
                    <a:lstStyle/>
                    <a:p>
                      <a:r>
                        <a:rPr lang="en-US" sz="2800" b="1" dirty="0" smtClean="0">
                          <a:latin typeface="Times New Roman" panose="02020603050405020304" pitchFamily="18" charset="0"/>
                          <a:cs typeface="Times New Roman" panose="02020603050405020304" pitchFamily="18" charset="0"/>
                        </a:rPr>
                        <a:t>1.</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Cảm</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xúc</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về</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cuộc</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gặp</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gỡ</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trên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đỉnh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Trường</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Sơn</a:t>
                      </a:r>
                      <a:endParaRPr lang="en-US" sz="2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Tx/>
                        <a:buChar char="-"/>
                      </a:pPr>
                      <a:r>
                        <a:rPr lang="en-US" sz="2800" dirty="0" err="1" smtClean="0">
                          <a:latin typeface="Times New Roman" panose="02020603050405020304" pitchFamily="18" charset="0"/>
                          <a:cs typeface="Times New Roman" panose="02020603050405020304" pitchFamily="18" charset="0"/>
                        </a:rPr>
                        <a:t>Không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gian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của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cuộc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gặp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gỡ</a:t>
                      </a:r>
                      <a:r>
                        <a:rPr lang="en-US" sz="2800" baseline="0" dirty="0" smtClean="0">
                          <a:latin typeface="Times New Roman" panose="02020603050405020304" pitchFamily="18" charset="0"/>
                          <a:cs typeface="Times New Roman" panose="02020603050405020304" pitchFamily="18" charset="0"/>
                        </a:rPr>
                        <a:t> :</a:t>
                      </a:r>
                    </a:p>
                    <a:p>
                      <a:pPr marL="0" indent="0">
                        <a:buFontTx/>
                        <a:buNone/>
                      </a:pP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Hình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ảnh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rừng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Trường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Sơn</a:t>
                      </a:r>
                      <a:r>
                        <a:rPr lang="en-US" sz="2800" baseline="0" dirty="0" smtClean="0">
                          <a:latin typeface="Times New Roman" panose="02020603050405020304" pitchFamily="18" charset="0"/>
                          <a:cs typeface="Times New Roman" panose="02020603050405020304" pitchFamily="18" charset="0"/>
                        </a:rPr>
                        <a:t>:</a:t>
                      </a:r>
                    </a:p>
                    <a:p>
                      <a:pPr marL="171450" indent="-171450">
                        <a:buFontTx/>
                        <a:buChar char="-"/>
                      </a:pPr>
                      <a:r>
                        <a:rPr lang="en-US" sz="2800" baseline="0" dirty="0" err="1" smtClean="0">
                          <a:latin typeface="Times New Roman" panose="02020603050405020304" pitchFamily="18" charset="0"/>
                          <a:cs typeface="Times New Roman" panose="02020603050405020304" pitchFamily="18" charset="0"/>
                        </a:rPr>
                        <a:t>Hình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ảnh</a:t>
                      </a:r>
                      <a:r>
                        <a:rPr lang="en-US" sz="2800" baseline="0" dirty="0" smtClean="0">
                          <a:latin typeface="Times New Roman" panose="02020603050405020304" pitchFamily="18" charset="0"/>
                          <a:cs typeface="Times New Roman" panose="02020603050405020304" pitchFamily="18" charset="0"/>
                        </a:rPr>
                        <a:t> “</a:t>
                      </a:r>
                      <a:r>
                        <a:rPr lang="en-US" sz="2800" i="1" baseline="0" dirty="0" err="1" smtClean="0">
                          <a:latin typeface="Times New Roman" panose="02020603050405020304" pitchFamily="18" charset="0"/>
                          <a:cs typeface="Times New Roman" panose="02020603050405020304" pitchFamily="18" charset="0"/>
                        </a:rPr>
                        <a:t>em</a:t>
                      </a:r>
                      <a:r>
                        <a:rPr lang="en-US" sz="2800" i="1" baseline="0" dirty="0" smtClean="0">
                          <a:latin typeface="Times New Roman" panose="02020603050405020304" pitchFamily="18" charset="0"/>
                          <a:cs typeface="Times New Roman" panose="02020603050405020304" pitchFamily="18" charset="0"/>
                        </a:rPr>
                        <a:t> </a:t>
                      </a:r>
                      <a:r>
                        <a:rPr lang="en-US" sz="2800" i="1" baseline="0" dirty="0" err="1" smtClean="0">
                          <a:latin typeface="Times New Roman" panose="02020603050405020304" pitchFamily="18" charset="0"/>
                          <a:cs typeface="Times New Roman" panose="02020603050405020304" pitchFamily="18" charset="0"/>
                        </a:rPr>
                        <a:t>gái</a:t>
                      </a:r>
                      <a:r>
                        <a:rPr lang="en-US" sz="2800" i="1" baseline="0" dirty="0" smtClean="0">
                          <a:latin typeface="Times New Roman" panose="02020603050405020304" pitchFamily="18" charset="0"/>
                          <a:cs typeface="Times New Roman" panose="02020603050405020304" pitchFamily="18" charset="0"/>
                        </a:rPr>
                        <a:t> </a:t>
                      </a:r>
                      <a:r>
                        <a:rPr lang="en-US" sz="2800" i="1" baseline="0" dirty="0" err="1" smtClean="0">
                          <a:latin typeface="Times New Roman" panose="02020603050405020304" pitchFamily="18" charset="0"/>
                          <a:cs typeface="Times New Roman" panose="02020603050405020304" pitchFamily="18" charset="0"/>
                        </a:rPr>
                        <a:t>tiền</a:t>
                      </a:r>
                      <a:r>
                        <a:rPr lang="en-US" sz="2800" i="1" baseline="0" dirty="0" smtClean="0">
                          <a:latin typeface="Times New Roman" panose="02020603050405020304" pitchFamily="18" charset="0"/>
                          <a:cs typeface="Times New Roman" panose="02020603050405020304" pitchFamily="18" charset="0"/>
                        </a:rPr>
                        <a:t> </a:t>
                      </a:r>
                      <a:r>
                        <a:rPr lang="en-US" sz="2800" i="1" baseline="0" dirty="0" err="1" smtClean="0">
                          <a:latin typeface="Times New Roman" panose="02020603050405020304" pitchFamily="18" charset="0"/>
                          <a:cs typeface="Times New Roman" panose="02020603050405020304" pitchFamily="18" charset="0"/>
                        </a:rPr>
                        <a:t>phương</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1872116"/>
                  </a:ext>
                </a:extLst>
              </a:tr>
              <a:tr h="1870287">
                <a:tc>
                  <a:txBody>
                    <a:bodyPr/>
                    <a:lstStyle/>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Cảm</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xúc</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về</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cuộc</a:t>
                      </a:r>
                      <a:r>
                        <a:rPr lang="en-US" sz="2800" b="1" baseline="0" dirty="0" smtClean="0">
                          <a:latin typeface="Times New Roman" panose="02020603050405020304" pitchFamily="18" charset="0"/>
                          <a:cs typeface="Times New Roman" panose="02020603050405020304" pitchFamily="18" charset="0"/>
                        </a:rPr>
                        <a:t> chia </a:t>
                      </a:r>
                      <a:r>
                        <a:rPr lang="en-US" sz="2800" b="1" baseline="0" dirty="0" err="1" smtClean="0">
                          <a:latin typeface="Times New Roman" panose="02020603050405020304" pitchFamily="18" charset="0"/>
                          <a:cs typeface="Times New Roman" panose="02020603050405020304" pitchFamily="18" charset="0"/>
                        </a:rPr>
                        <a:t>tay</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trên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đỉnh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Trường</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Sơn</a:t>
                      </a:r>
                      <a:endParaRPr lang="en-US" sz="2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Tx/>
                        <a:buChar char="-"/>
                      </a:pPr>
                      <a:r>
                        <a:rPr lang="en-US" sz="2800" dirty="0" err="1" smtClean="0">
                          <a:latin typeface="Times New Roman" panose="02020603050405020304" pitchFamily="18" charset="0"/>
                          <a:cs typeface="Times New Roman" panose="02020603050405020304" pitchFamily="18" charset="0"/>
                        </a:rPr>
                        <a:t>Hình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ảnh</a:t>
                      </a:r>
                      <a:r>
                        <a:rPr lang="en-US" sz="2800" baseline="0" dirty="0" smtClean="0">
                          <a:latin typeface="Times New Roman" panose="02020603050405020304" pitchFamily="18" charset="0"/>
                          <a:cs typeface="Times New Roman" panose="02020603050405020304" pitchFamily="18" charset="0"/>
                        </a:rPr>
                        <a:t> </a:t>
                      </a:r>
                      <a:r>
                        <a:rPr lang="en-US" sz="2800" baseline="0" err="1" smtClean="0">
                          <a:latin typeface="Times New Roman" panose="02020603050405020304" pitchFamily="18" charset="0"/>
                          <a:cs typeface="Times New Roman" panose="02020603050405020304" pitchFamily="18" charset="0"/>
                        </a:rPr>
                        <a:t>đoàn</a:t>
                      </a:r>
                      <a:r>
                        <a:rPr lang="en-US" sz="2800" baseline="0" smtClean="0">
                          <a:latin typeface="Times New Roman" panose="02020603050405020304" pitchFamily="18" charset="0"/>
                          <a:cs typeface="Times New Roman" panose="02020603050405020304" pitchFamily="18" charset="0"/>
                        </a:rPr>
                        <a:t> quân:</a:t>
                      </a:r>
                      <a:endParaRPr lang="en-US" sz="2800" baseline="0" dirty="0" smtClean="0">
                        <a:latin typeface="Times New Roman" panose="02020603050405020304" pitchFamily="18" charset="0"/>
                        <a:cs typeface="Times New Roman" panose="02020603050405020304" pitchFamily="18" charset="0"/>
                      </a:endParaRPr>
                    </a:p>
                    <a:p>
                      <a:pPr marL="0" indent="0">
                        <a:buFontTx/>
                        <a:buNone/>
                      </a:pPr>
                      <a:r>
                        <a:rPr lang="en-US" sz="2800" baseline="0" smtClean="0">
                          <a:latin typeface="Times New Roman" panose="02020603050405020304" pitchFamily="18" charset="0"/>
                          <a:cs typeface="Times New Roman" panose="02020603050405020304" pitchFamily="18" charset="0"/>
                        </a:rPr>
                        <a:t>- Lời </a:t>
                      </a:r>
                      <a:r>
                        <a:rPr lang="en-US" sz="2800" baseline="0" dirty="0" smtClean="0">
                          <a:latin typeface="Times New Roman" panose="02020603050405020304" pitchFamily="18" charset="0"/>
                          <a:cs typeface="Times New Roman" panose="02020603050405020304" pitchFamily="18" charset="0"/>
                        </a:rPr>
                        <a:t>chia </a:t>
                      </a:r>
                      <a:r>
                        <a:rPr lang="en-US" sz="2800" baseline="0" dirty="0" err="1" smtClean="0">
                          <a:latin typeface="Times New Roman" panose="02020603050405020304" pitchFamily="18" charset="0"/>
                          <a:cs typeface="Times New Roman" panose="02020603050405020304" pitchFamily="18" charset="0"/>
                        </a:rPr>
                        <a:t>tay</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và</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lời</a:t>
                      </a:r>
                      <a:r>
                        <a:rPr lang="en-US" sz="2800" baseline="0" dirty="0" smtClean="0">
                          <a:latin typeface="Times New Roman" panose="02020603050405020304" pitchFamily="18" charset="0"/>
                          <a:cs typeface="Times New Roman" panose="02020603050405020304" pitchFamily="18" charset="0"/>
                        </a:rPr>
                        <a:t> </a:t>
                      </a:r>
                      <a:r>
                        <a:rPr lang="en-US" sz="2800" baseline="0" err="1" smtClean="0">
                          <a:latin typeface="Times New Roman" panose="02020603050405020304" pitchFamily="18" charset="0"/>
                          <a:cs typeface="Times New Roman" panose="02020603050405020304" pitchFamily="18" charset="0"/>
                        </a:rPr>
                        <a:t>hẹn</a:t>
                      </a:r>
                      <a:r>
                        <a:rPr lang="en-US" sz="2800" baseline="0" smtClean="0">
                          <a:latin typeface="Times New Roman" panose="02020603050405020304" pitchFamily="18" charset="0"/>
                          <a:cs typeface="Times New Roman" panose="02020603050405020304" pitchFamily="18" charset="0"/>
                        </a:rPr>
                        <a:t> ước:</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2240302"/>
                  </a:ext>
                </a:extLst>
              </a:tr>
              <a:tr h="538896">
                <a:tc gridSpan="2">
                  <a:txBody>
                    <a:bodyPr/>
                    <a:lstStyle/>
                    <a:p>
                      <a:r>
                        <a:rPr lang="en-US" sz="2800" b="1" dirty="0" err="1" smtClean="0">
                          <a:latin typeface="Times New Roman" panose="02020603050405020304" pitchFamily="18" charset="0"/>
                          <a:cs typeface="Times New Roman" panose="02020603050405020304" pitchFamily="18" charset="0"/>
                        </a:rPr>
                        <a:t>Nhận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xét</a:t>
                      </a:r>
                      <a:r>
                        <a:rPr lang="en-US" sz="2800" b="1" baseline="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3831550"/>
                  </a:ext>
                </a:extLst>
              </a:tr>
            </a:tbl>
          </a:graphicData>
        </a:graphic>
      </p:graphicFrame>
    </p:spTree>
    <p:extLst>
      <p:ext uri="{BB962C8B-B14F-4D97-AF65-F5344CB8AC3E}">
        <p14:creationId xmlns:p14="http://schemas.microsoft.com/office/powerpoint/2010/main" val="4942180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1ED9A-1598-EA1F-7913-3A3E64BA11AF}"/>
              </a:ext>
            </a:extLst>
          </p:cNvPr>
          <p:cNvPicPr/>
          <p:nvPr/>
        </p:nvPicPr>
        <p:blipFill rotWithShape="1">
          <a:blip r:embed="rId2"/>
          <a:srcRect b="3635"/>
          <a:stretch/>
        </p:blipFill>
        <p:spPr>
          <a:xfrm>
            <a:off x="678874" y="96982"/>
            <a:ext cx="11305308" cy="6456218"/>
          </a:xfrm>
          <a:prstGeom prst="rect">
            <a:avLst/>
          </a:prstGeom>
        </p:spPr>
      </p:pic>
    </p:spTree>
    <p:extLst>
      <p:ext uri="{BB962C8B-B14F-4D97-AF65-F5344CB8AC3E}">
        <p14:creationId xmlns:p14="http://schemas.microsoft.com/office/powerpoint/2010/main" val="4290960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0077838" y="5450946"/>
            <a:ext cx="3604884" cy="3528281"/>
          </a:xfrm>
          <a:prstGeom prst="rect">
            <a:avLst/>
          </a:prstGeom>
        </p:spPr>
      </p:pic>
      <p:grpSp>
        <p:nvGrpSpPr>
          <p:cNvPr id="15" name="Google Shape;1097;p63"/>
          <p:cNvGrpSpPr/>
          <p:nvPr/>
        </p:nvGrpSpPr>
        <p:grpSpPr>
          <a:xfrm>
            <a:off x="378529" y="2322873"/>
            <a:ext cx="3307779" cy="3036527"/>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100;p63"/>
            <p:cNvSpPr txBox="1"/>
            <p:nvPr/>
          </p:nvSpPr>
          <p:spPr>
            <a:xfrm>
              <a:off x="1234645" y="3813286"/>
              <a:ext cx="4050309" cy="1946391"/>
            </a:xfrm>
            <a:prstGeom prst="rect">
              <a:avLst/>
            </a:prstGeom>
            <a:noFill/>
            <a:ln>
              <a:noFill/>
            </a:ln>
          </p:spPr>
          <p:txBody>
            <a:bodyPr spcFirstLastPara="1" wrap="square" lIns="60950" tIns="30466" rIns="60950" bIns="30466"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665" baseline="0" dirty="0" err="1"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Xác</a:t>
              </a:r>
              <a:r>
                <a:rPr lang="en-US" sz="2665" dirty="0"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2665" dirty="0" err="1"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định</a:t>
              </a:r>
              <a:r>
                <a:rPr lang="en-US" sz="2665" dirty="0"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2665" dirty="0" err="1"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cách</a:t>
              </a:r>
              <a:r>
                <a:rPr lang="en-US" sz="2665" dirty="0"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2665" dirty="0" err="1"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đọc</a:t>
              </a:r>
              <a:r>
                <a:rPr lang="en-US" sz="2665" dirty="0"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2665" dirty="0" err="1"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và</a:t>
              </a:r>
              <a:r>
                <a:rPr lang="en-US" sz="2665" dirty="0"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2665" dirty="0" err="1"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đọc</a:t>
              </a:r>
              <a:r>
                <a:rPr lang="en-US" sz="2665" dirty="0"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2665" dirty="0" err="1"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bài</a:t>
              </a:r>
              <a:r>
                <a:rPr lang="en-US" sz="2665" dirty="0"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2665" dirty="0" err="1"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thơ</a:t>
              </a:r>
              <a:r>
                <a:rPr lang="en-US" sz="2665" dirty="0"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2665" b="1" i="1" dirty="0" err="1"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Lá</a:t>
              </a:r>
              <a:r>
                <a:rPr lang="en-US" sz="2665" b="1" i="1" dirty="0"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2665" b="1" i="1" dirty="0" err="1" smtClean="0">
                  <a:solidFill>
                    <a:prstClr val="black"/>
                  </a:solidFill>
                  <a:latin typeface="Times New Roman" panose="02020603050405020304" pitchFamily="18" charset="0"/>
                  <a:ea typeface="Arial" panose="020B0604020202020204"/>
                  <a:cs typeface="Times New Roman" panose="02020603050405020304" pitchFamily="18" charset="0"/>
                  <a:sym typeface="Arial" panose="020B0604020202020204"/>
                </a:rPr>
                <a:t>đỏ</a:t>
              </a:r>
              <a:endParaRPr kumimoji="0" sz="2665" b="1" i="1"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grpSp>
        <p:nvGrpSpPr>
          <p:cNvPr id="19" name="Google Shape;1101;p63"/>
          <p:cNvGrpSpPr/>
          <p:nvPr/>
        </p:nvGrpSpPr>
        <p:grpSpPr>
          <a:xfrm>
            <a:off x="4013200" y="2322873"/>
            <a:ext cx="3528335" cy="3036527"/>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104;p63"/>
            <p:cNvSpPr txBox="1"/>
            <p:nvPr/>
          </p:nvSpPr>
          <p:spPr>
            <a:xfrm>
              <a:off x="6984919" y="3271162"/>
              <a:ext cx="4632565" cy="3155169"/>
            </a:xfrm>
            <a:prstGeom prst="rect">
              <a:avLst/>
            </a:prstGeom>
            <a:noFill/>
            <a:ln>
              <a:noFill/>
            </a:ln>
          </p:spPr>
          <p:txBody>
            <a:bodyPr spcFirstLastPara="1" wrap="square" lIns="60950" tIns="30466" rIns="60950" bIns="30466"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665"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Tìm</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hiểu</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về</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tác</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giả</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Nguyễn</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Đình</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Thi</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và</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những</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nét</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chung</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về</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bài</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thơ</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1" i="1"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Lá</a:t>
              </a:r>
              <a:r>
                <a:rPr kumimoji="0" lang="en-US" sz="2665" b="1" i="1"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1" i="1"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đỏ</a:t>
              </a:r>
              <a:r>
                <a:rPr kumimoji="0" lang="en-US" sz="2665" b="1" i="1"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PHT</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2665" b="0" i="0" u="none" strike="noStrike" kern="1200" cap="none" spc="0" normalizeH="0" noProof="0" dirty="0" err="1"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số</a:t>
              </a:r>
              <a:r>
                <a:rPr kumimoji="0" lang="en-US" sz="2665" b="0" i="0" u="none" strike="noStrike" kern="1200" cap="none" spc="0" normalizeH="0" noProof="0" dirty="0" smtClean="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1)</a:t>
              </a:r>
              <a:endParaRPr kumimoji="0" sz="2665"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grpSp>
        <p:nvGrpSpPr>
          <p:cNvPr id="23" name="Google Shape;1105;p63"/>
          <p:cNvGrpSpPr/>
          <p:nvPr/>
        </p:nvGrpSpPr>
        <p:grpSpPr>
          <a:xfrm>
            <a:off x="7834420" y="2322873"/>
            <a:ext cx="3646067" cy="3036527"/>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1108;p63"/>
            <p:cNvSpPr txBox="1"/>
            <p:nvPr/>
          </p:nvSpPr>
          <p:spPr>
            <a:xfrm>
              <a:off x="12472322" y="3507686"/>
              <a:ext cx="4539800" cy="3611423"/>
            </a:xfrm>
            <a:prstGeom prst="rect">
              <a:avLst/>
            </a:prstGeom>
            <a:noFill/>
            <a:ln>
              <a:noFill/>
            </a:ln>
          </p:spPr>
          <p:txBody>
            <a:bodyPr spcFirstLastPara="1" wrap="square" lIns="60950" tIns="30466" rIns="60950" bIns="30466"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535"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Tìm</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hiểu</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đặc</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điểm</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thể</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loại</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thơ</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tự</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do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thể</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hiện</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qua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văn</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bản</a:t>
              </a:r>
              <a:r>
                <a:rPr kumimoji="0" lang="en-US" sz="2535"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b="1" i="1"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Lá</a:t>
              </a:r>
              <a:r>
                <a:rPr kumimoji="0" lang="en-US" sz="2535" b="1" i="1"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 </a:t>
              </a:r>
              <a:r>
                <a:rPr kumimoji="0" lang="en-US" sz="2535" b="1" i="1" u="none" strike="noStrike" kern="1200" cap="none" spc="0" normalizeH="0" noProof="0" dirty="0" err="1"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rPr>
                <a:t>đỏ</a:t>
              </a:r>
              <a:endParaRPr kumimoji="0" lang="en-US" sz="2535" b="1" i="1"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535" baseline="0" dirty="0" smtClean="0">
                  <a:solidFill>
                    <a:prstClr val="black"/>
                  </a:solidFill>
                  <a:latin typeface="Times New Roman" panose="02020603050405020304" pitchFamily="18" charset="0"/>
                  <a:ea typeface="Calibri" panose="020F0502020204030204"/>
                  <a:cs typeface="Times New Roman" panose="02020603050405020304" pitchFamily="18" charset="0"/>
                  <a:sym typeface="Calibri" panose="020F0502020204030204"/>
                </a:rPr>
                <a:t>(</a:t>
              </a:r>
              <a:r>
                <a:rPr lang="en-US" sz="2535" baseline="0" dirty="0" err="1" smtClean="0">
                  <a:solidFill>
                    <a:prstClr val="black"/>
                  </a:solidFill>
                  <a:latin typeface="Times New Roman" panose="02020603050405020304" pitchFamily="18" charset="0"/>
                  <a:ea typeface="Calibri" panose="020F0502020204030204"/>
                  <a:cs typeface="Times New Roman" panose="02020603050405020304" pitchFamily="18" charset="0"/>
                  <a:sym typeface="Calibri" panose="020F0502020204030204"/>
                </a:rPr>
                <a:t>PHT</a:t>
              </a:r>
              <a:r>
                <a:rPr lang="en-US" sz="2535" dirty="0" smtClean="0">
                  <a:solidFill>
                    <a:prstClr val="black"/>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sz="2535" dirty="0" err="1" smtClean="0">
                  <a:solidFill>
                    <a:prstClr val="black"/>
                  </a:solidFill>
                  <a:latin typeface="Times New Roman" panose="02020603050405020304" pitchFamily="18" charset="0"/>
                  <a:ea typeface="Calibri" panose="020F0502020204030204"/>
                  <a:cs typeface="Times New Roman" panose="02020603050405020304" pitchFamily="18" charset="0"/>
                  <a:sym typeface="Calibri" panose="020F0502020204030204"/>
                </a:rPr>
                <a:t>số</a:t>
              </a:r>
              <a:r>
                <a:rPr lang="en-US" sz="2535" dirty="0" smtClean="0">
                  <a:solidFill>
                    <a:prstClr val="black"/>
                  </a:solidFill>
                  <a:latin typeface="Times New Roman" panose="02020603050405020304" pitchFamily="18" charset="0"/>
                  <a:ea typeface="Calibri" panose="020F0502020204030204"/>
                  <a:cs typeface="Times New Roman" panose="02020603050405020304" pitchFamily="18" charset="0"/>
                  <a:sym typeface="Calibri" panose="020F0502020204030204"/>
                </a:rPr>
                <a:t> 2)</a:t>
              </a:r>
              <a:endParaRPr kumimoji="0" sz="2535"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grpSp>
      <p:grpSp>
        <p:nvGrpSpPr>
          <p:cNvPr id="29" name="Group 28"/>
          <p:cNvGrpSpPr/>
          <p:nvPr/>
        </p:nvGrpSpPr>
        <p:grpSpPr>
          <a:xfrm>
            <a:off x="1008926" y="683793"/>
            <a:ext cx="9608274" cy="2561140"/>
            <a:chOff x="5272240" y="162426"/>
            <a:chExt cx="9220200" cy="3841709"/>
          </a:xfrm>
        </p:grpSpPr>
        <p:sp>
          <p:nvSpPr>
            <p:cNvPr id="30" name="Rounded Rectangle 29"/>
            <p:cNvSpPr/>
            <p:nvPr/>
          </p:nvSpPr>
          <p:spPr>
            <a:xfrm>
              <a:off x="5272240" y="162426"/>
              <a:ext cx="9220200" cy="1994535"/>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5"/>
            <p:cNvSpPr txBox="1"/>
            <p:nvPr/>
          </p:nvSpPr>
          <p:spPr>
            <a:xfrm>
              <a:off x="5638800" y="310816"/>
              <a:ext cx="8539952" cy="3693319"/>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40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DUNG CHUẨN BỊ BÀI Ở NHÀ</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0617200" y="134664"/>
            <a:ext cx="1263081" cy="1307199"/>
          </a:xfrm>
          <a:prstGeom prst="rect">
            <a:avLst/>
          </a:prstGeom>
        </p:spPr>
      </p:pic>
      <p:pic>
        <p:nvPicPr>
          <p:cNvPr id="34" name="Picture 7"/>
          <p:cNvPicPr>
            <a:picLocks noChangeAspect="1"/>
          </p:cNvPicPr>
          <p:nvPr/>
        </p:nvPicPr>
        <p:blipFill>
          <a:blip r:embed="rId4"/>
          <a:srcRect/>
          <a:stretch>
            <a:fillRect/>
          </a:stretch>
        </p:blipFill>
        <p:spPr>
          <a:xfrm>
            <a:off x="1879600" y="5574631"/>
            <a:ext cx="2922184" cy="2743200"/>
          </a:xfrm>
          <a:prstGeom prst="rect">
            <a:avLst/>
          </a:prstGeom>
        </p:spPr>
      </p:pic>
      <p:pic>
        <p:nvPicPr>
          <p:cNvPr id="35" name="Picture 5"/>
          <p:cNvPicPr>
            <a:picLocks noChangeAspect="1"/>
          </p:cNvPicPr>
          <p:nvPr/>
        </p:nvPicPr>
        <p:blipFill>
          <a:blip r:embed="rId5"/>
          <a:srcRect/>
          <a:stretch>
            <a:fillRect/>
          </a:stretch>
        </p:blipFill>
        <p:spPr>
          <a:xfrm>
            <a:off x="-1008927" y="472223"/>
            <a:ext cx="2017853" cy="1841291"/>
          </a:xfrm>
          <a:prstGeom prst="rect">
            <a:avLst/>
          </a:prstGeom>
        </p:spPr>
      </p:pic>
    </p:spTree>
    <p:extLst>
      <p:ext uri="{BB962C8B-B14F-4D97-AF65-F5344CB8AC3E}">
        <p14:creationId xmlns:p14="http://schemas.microsoft.com/office/powerpoint/2010/main" val="111446632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73301376"/>
              </p:ext>
            </p:extLst>
          </p:nvPr>
        </p:nvGraphicFramePr>
        <p:xfrm>
          <a:off x="346363" y="300973"/>
          <a:ext cx="10917381" cy="6238372"/>
        </p:xfrm>
        <a:graphic>
          <a:graphicData uri="http://schemas.openxmlformats.org/drawingml/2006/table">
            <a:tbl>
              <a:tblPr firstRow="1" bandRow="1">
                <a:effectLst>
                  <a:outerShdw blurRad="50800" dist="38100" dir="2700000" algn="tl" rotWithShape="0">
                    <a:schemeClr val="tx1">
                      <a:lumMod val="95000"/>
                      <a:lumOff val="5000"/>
                      <a:alpha val="40000"/>
                    </a:schemeClr>
                  </a:outerShdw>
                </a:effectLst>
                <a:tableStyleId>{5C22544A-7EE6-4342-B048-85BDC9FD1C3A}</a:tableStyleId>
              </a:tblPr>
              <a:tblGrid>
                <a:gridCol w="10917381">
                  <a:extLst>
                    <a:ext uri="{9D8B030D-6E8A-4147-A177-3AD203B41FA5}">
                      <a16:colId xmlns:a16="http://schemas.microsoft.com/office/drawing/2014/main" val="2156181623"/>
                    </a:ext>
                  </a:extLst>
                </a:gridCol>
              </a:tblGrid>
              <a:tr h="6238372">
                <a:tc>
                  <a:txBody>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Phiếu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tập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a:t>
                      </a:r>
                      <a:r>
                        <a:rPr lang="en-US" sz="3600" b="1" dirty="0" smtClean="0">
                          <a:solidFill>
                            <a:srgbClr val="FF0000"/>
                          </a:solidFill>
                          <a:latin typeface="Times New Roman" panose="02020603050405020304" pitchFamily="18" charset="0"/>
                          <a:cs typeface="Times New Roman" panose="02020603050405020304" pitchFamily="18" charset="0"/>
                        </a:rPr>
                        <a:t> 1</a:t>
                      </a:r>
                    </a:p>
                    <a:p>
                      <a:r>
                        <a:rPr lang="en-US" sz="3200" b="1" dirty="0" err="1" smtClean="0">
                          <a:solidFill>
                            <a:srgbClr val="FF0000"/>
                          </a:solidFill>
                          <a:latin typeface="Times New Roman" panose="02020603050405020304" pitchFamily="18" charset="0"/>
                          <a:cs typeface="Times New Roman" panose="02020603050405020304" pitchFamily="18" charset="0"/>
                        </a:rPr>
                        <a:t>Họ</a:t>
                      </a:r>
                      <a:r>
                        <a:rPr lang="en-US" sz="3200" b="1" baseline="0" dirty="0" smtClean="0">
                          <a:solidFill>
                            <a:srgbClr val="FF0000"/>
                          </a:solidFill>
                          <a:latin typeface="Times New Roman" panose="02020603050405020304" pitchFamily="18" charset="0"/>
                          <a:cs typeface="Times New Roman" panose="02020603050405020304" pitchFamily="18" charset="0"/>
                        </a:rPr>
                        <a:t> </a:t>
                      </a:r>
                      <a:r>
                        <a:rPr lang="en-US" sz="3200" b="1" baseline="0" dirty="0" err="1" smtClean="0">
                          <a:solidFill>
                            <a:srgbClr val="FF0000"/>
                          </a:solidFill>
                          <a:latin typeface="Times New Roman" panose="02020603050405020304" pitchFamily="18" charset="0"/>
                          <a:cs typeface="Times New Roman" panose="02020603050405020304" pitchFamily="18" charset="0"/>
                        </a:rPr>
                        <a:t>và</a:t>
                      </a:r>
                      <a:r>
                        <a:rPr lang="en-US" sz="3200" b="1" baseline="0" dirty="0" smtClean="0">
                          <a:solidFill>
                            <a:srgbClr val="FF0000"/>
                          </a:solidFill>
                          <a:latin typeface="Times New Roman" panose="02020603050405020304" pitchFamily="18" charset="0"/>
                          <a:cs typeface="Times New Roman" panose="02020603050405020304" pitchFamily="18" charset="0"/>
                        </a:rPr>
                        <a:t> </a:t>
                      </a:r>
                      <a:r>
                        <a:rPr lang="en-US" sz="3200" b="1" baseline="0" dirty="0" err="1" smtClean="0">
                          <a:solidFill>
                            <a:srgbClr val="FF0000"/>
                          </a:solidFill>
                          <a:latin typeface="Times New Roman" panose="02020603050405020304" pitchFamily="18" charset="0"/>
                          <a:cs typeface="Times New Roman" panose="02020603050405020304" pitchFamily="18" charset="0"/>
                        </a:rPr>
                        <a:t>tên</a:t>
                      </a:r>
                      <a:r>
                        <a:rPr lang="en-US" sz="3200" b="1" baseline="0" dirty="0" smtClean="0">
                          <a:solidFill>
                            <a:srgbClr val="FF0000"/>
                          </a:solidFill>
                          <a:latin typeface="Times New Roman" panose="02020603050405020304" pitchFamily="18" charset="0"/>
                          <a:cs typeface="Times New Roman" panose="02020603050405020304" pitchFamily="18" charset="0"/>
                        </a:rPr>
                        <a:t>: …………………………. </a:t>
                      </a:r>
                      <a:r>
                        <a:rPr lang="en-US" sz="3200" b="1" baseline="0" dirty="0" err="1" smtClean="0">
                          <a:solidFill>
                            <a:srgbClr val="FF0000"/>
                          </a:solidFill>
                          <a:latin typeface="Times New Roman" panose="02020603050405020304" pitchFamily="18" charset="0"/>
                          <a:cs typeface="Times New Roman" panose="02020603050405020304" pitchFamily="18" charset="0"/>
                        </a:rPr>
                        <a:t>Nhóm</a:t>
                      </a:r>
                      <a:r>
                        <a:rPr lang="en-US" sz="3200" b="1" baseline="0" dirty="0" smtClean="0">
                          <a:solidFill>
                            <a:srgbClr val="FF0000"/>
                          </a:solidFill>
                          <a:latin typeface="Times New Roman" panose="02020603050405020304" pitchFamily="18" charset="0"/>
                          <a:cs typeface="Times New Roman" panose="02020603050405020304" pitchFamily="18" charset="0"/>
                        </a:rPr>
                        <a:t>………….</a:t>
                      </a:r>
                    </a:p>
                    <a:p>
                      <a:endParaRPr lang="en-US" sz="3600" b="1" dirty="0" smtClean="0">
                        <a:solidFill>
                          <a:srgbClr val="FF000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583110596"/>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926989506"/>
              </p:ext>
            </p:extLst>
          </p:nvPr>
        </p:nvGraphicFramePr>
        <p:xfrm>
          <a:off x="629920" y="1633149"/>
          <a:ext cx="10633824" cy="5044742"/>
        </p:xfrm>
        <a:graphic>
          <a:graphicData uri="http://schemas.openxmlformats.org/drawingml/2006/table">
            <a:tbl>
              <a:tblPr firstRow="1" bandRow="1">
                <a:tableStyleId>{21E4AEA4-8DFA-4A89-87EB-49C32662AFE0}</a:tableStyleId>
              </a:tblPr>
              <a:tblGrid>
                <a:gridCol w="1828345">
                  <a:extLst>
                    <a:ext uri="{9D8B030D-6E8A-4147-A177-3AD203B41FA5}">
                      <a16:colId xmlns:a16="http://schemas.microsoft.com/office/drawing/2014/main" val="2810725571"/>
                    </a:ext>
                  </a:extLst>
                </a:gridCol>
                <a:gridCol w="2616425">
                  <a:extLst>
                    <a:ext uri="{9D8B030D-6E8A-4147-A177-3AD203B41FA5}">
                      <a16:colId xmlns:a16="http://schemas.microsoft.com/office/drawing/2014/main" val="2409082496"/>
                    </a:ext>
                  </a:extLst>
                </a:gridCol>
                <a:gridCol w="6189054">
                  <a:extLst>
                    <a:ext uri="{9D8B030D-6E8A-4147-A177-3AD203B41FA5}">
                      <a16:colId xmlns:a16="http://schemas.microsoft.com/office/drawing/2014/main" val="1455403023"/>
                    </a:ext>
                  </a:extLst>
                </a:gridCol>
              </a:tblGrid>
              <a:tr h="541254">
                <a:tc>
                  <a:txBody>
                    <a:bodyPr/>
                    <a:lstStyle/>
                    <a:p>
                      <a:r>
                        <a:rPr lang="en-US" sz="2400" dirty="0" err="1" smtClean="0">
                          <a:latin typeface="Times New Roman" panose="02020603050405020304" pitchFamily="18" charset="0"/>
                          <a:cs typeface="Times New Roman" panose="02020603050405020304" pitchFamily="18" charset="0"/>
                        </a:rPr>
                        <a:t>Tác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giả</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2639180845"/>
                  </a:ext>
                </a:extLst>
              </a:tr>
              <a:tr h="541254">
                <a:tc rowSpan="7">
                  <a:txBody>
                    <a:bodyPr/>
                    <a:lstStyle/>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Tác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phẩm</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Xuất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xứ</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1888881"/>
                  </a:ext>
                </a:extLst>
              </a:tr>
              <a:tr h="5412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Hoàn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cảnh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sáng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tác</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5544596"/>
                  </a:ext>
                </a:extLst>
              </a:tr>
              <a:tr h="5412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Thể</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thơ</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3225639"/>
                  </a:ext>
                </a:extLst>
              </a:tr>
              <a:tr h="97425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Phương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thức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biểu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đạt</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078395"/>
                  </a:ext>
                </a:extLst>
              </a:tr>
              <a:tr h="5412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Nhân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vật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tình</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3356405"/>
                  </a:ext>
                </a:extLst>
              </a:tr>
              <a:tr h="5412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Bố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685233"/>
                  </a:ext>
                </a:extLst>
              </a:tr>
              <a:tr h="5412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Cách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đọc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văn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6399225"/>
                  </a:ext>
                </a:extLst>
              </a:tr>
            </a:tbl>
          </a:graphicData>
        </a:graphic>
      </p:graphicFrame>
    </p:spTree>
    <p:extLst>
      <p:ext uri="{BB962C8B-B14F-4D97-AF65-F5344CB8AC3E}">
        <p14:creationId xmlns:p14="http://schemas.microsoft.com/office/powerpoint/2010/main" val="355370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77873374"/>
              </p:ext>
            </p:extLst>
          </p:nvPr>
        </p:nvGraphicFramePr>
        <p:xfrm>
          <a:off x="304799" y="1271178"/>
          <a:ext cx="11554692" cy="5448276"/>
        </p:xfrm>
        <a:graphic>
          <a:graphicData uri="http://schemas.openxmlformats.org/drawingml/2006/table">
            <a:tbl>
              <a:tblPr firstRow="1" bandRow="1">
                <a:tableStyleId>{5C22544A-7EE6-4342-B048-85BDC9FD1C3A}</a:tableStyleId>
              </a:tblPr>
              <a:tblGrid>
                <a:gridCol w="3851564">
                  <a:extLst>
                    <a:ext uri="{9D8B030D-6E8A-4147-A177-3AD203B41FA5}">
                      <a16:colId xmlns:a16="http://schemas.microsoft.com/office/drawing/2014/main" val="3648858282"/>
                    </a:ext>
                  </a:extLst>
                </a:gridCol>
                <a:gridCol w="3851564">
                  <a:extLst>
                    <a:ext uri="{9D8B030D-6E8A-4147-A177-3AD203B41FA5}">
                      <a16:colId xmlns:a16="http://schemas.microsoft.com/office/drawing/2014/main" val="2859423490"/>
                    </a:ext>
                  </a:extLst>
                </a:gridCol>
                <a:gridCol w="3851564">
                  <a:extLst>
                    <a:ext uri="{9D8B030D-6E8A-4147-A177-3AD203B41FA5}">
                      <a16:colId xmlns:a16="http://schemas.microsoft.com/office/drawing/2014/main" val="1641685035"/>
                    </a:ext>
                  </a:extLst>
                </a:gridCol>
              </a:tblGrid>
              <a:tr h="1043286">
                <a:tc gridSpan="3">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TÌM</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HIỂU</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CÁC</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YẾU</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TỐ</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CỦA</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THƠ</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TỰ</a:t>
                      </a:r>
                      <a:r>
                        <a:rPr lang="en-US" sz="2400" b="1" baseline="0" dirty="0" smtClean="0">
                          <a:solidFill>
                            <a:schemeClr val="tx1"/>
                          </a:solidFill>
                          <a:latin typeface="Times New Roman" panose="02020603050405020304" pitchFamily="18" charset="0"/>
                          <a:cs typeface="Times New Roman" panose="02020603050405020304" pitchFamily="18" charset="0"/>
                        </a:rPr>
                        <a:t> DO</a:t>
                      </a:r>
                    </a:p>
                    <a:p>
                      <a:pPr algn="ct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ĐƯỢC</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THỂ</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HIỆN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TRONG</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BÀI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THƠ</a:t>
                      </a:r>
                      <a:r>
                        <a:rPr lang="en-US" sz="2400" b="1" baseline="0" dirty="0" smtClean="0">
                          <a:solidFill>
                            <a:schemeClr val="tx1"/>
                          </a:solidFill>
                          <a:latin typeface="Times New Roman" panose="02020603050405020304" pitchFamily="18" charset="0"/>
                          <a:cs typeface="Times New Roman" panose="02020603050405020304" pitchFamily="18" charset="0"/>
                        </a:rPr>
                        <a:t> “ </a:t>
                      </a:r>
                      <a:r>
                        <a:rPr lang="en-US" sz="2400" b="1" baseline="0" dirty="0" err="1" smtClean="0">
                          <a:solidFill>
                            <a:schemeClr val="tx1"/>
                          </a:solidFill>
                          <a:latin typeface="Times New Roman" panose="02020603050405020304" pitchFamily="18" charset="0"/>
                          <a:cs typeface="Times New Roman" panose="02020603050405020304" pitchFamily="18" charset="0"/>
                        </a:rPr>
                        <a:t>LÁ</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ĐỎ</a:t>
                      </a:r>
                      <a:r>
                        <a:rPr lang="en-US" sz="2400" b="1" baseline="0"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rgbClr val="F79E2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7623612"/>
                  </a:ext>
                </a:extLst>
              </a:tr>
              <a:tr h="734165">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yếu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tố</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Thể</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hiện</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Nhận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xét</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extLst>
                  <a:ext uri="{0D108BD9-81ED-4DB2-BD59-A6C34878D82A}">
                    <a16:rowId xmlns:a16="http://schemas.microsoft.com/office/drawing/2014/main" val="2102505754"/>
                  </a:ext>
                </a:extLst>
              </a:tr>
              <a:tr h="734165">
                <a:tc>
                  <a:txBody>
                    <a:bodyPr/>
                    <a:lstStyle/>
                    <a:p>
                      <a:pPr algn="ctr"/>
                      <a:r>
                        <a:rPr lang="en-US" sz="2800" i="1" smtClean="0">
                          <a:latin typeface="Times New Roman" panose="02020603050405020304" pitchFamily="18" charset="0"/>
                          <a:cs typeface="Times New Roman" panose="02020603050405020304" pitchFamily="18" charset="0"/>
                        </a:rPr>
                        <a:t>Số</a:t>
                      </a:r>
                      <a:r>
                        <a:rPr lang="en-US" sz="2800" i="1" baseline="0" smtClean="0">
                          <a:latin typeface="Times New Roman" panose="02020603050405020304" pitchFamily="18" charset="0"/>
                          <a:cs typeface="Times New Roman" panose="02020603050405020304" pitchFamily="18" charset="0"/>
                        </a:rPr>
                        <a:t> tiếng trong mỗi dòng</a:t>
                      </a:r>
                      <a:endParaRPr lang="en-US" sz="2800" i="1">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2137357488"/>
                  </a:ext>
                </a:extLst>
              </a:tr>
              <a:tr h="734165">
                <a:tc>
                  <a:txBody>
                    <a:bodyPr/>
                    <a:lstStyle/>
                    <a:p>
                      <a:pPr algn="ctr"/>
                      <a:r>
                        <a:rPr lang="en-US" sz="2800" i="1" smtClean="0">
                          <a:latin typeface="Times New Roman" panose="02020603050405020304" pitchFamily="18" charset="0"/>
                          <a:cs typeface="Times New Roman" panose="02020603050405020304" pitchFamily="18" charset="0"/>
                        </a:rPr>
                        <a:t>Số</a:t>
                      </a:r>
                      <a:r>
                        <a:rPr lang="en-US" sz="2800" i="1" baseline="0" smtClean="0">
                          <a:latin typeface="Times New Roman" panose="02020603050405020304" pitchFamily="18" charset="0"/>
                          <a:cs typeface="Times New Roman" panose="02020603050405020304" pitchFamily="18" charset="0"/>
                        </a:rPr>
                        <a:t> dòng trong mỗi khổ</a:t>
                      </a:r>
                      <a:endParaRPr lang="en-US" sz="2800" i="1">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136642331"/>
                  </a:ext>
                </a:extLst>
              </a:tr>
              <a:tr h="734165">
                <a:tc>
                  <a:txBody>
                    <a:bodyPr/>
                    <a:lstStyle/>
                    <a:p>
                      <a:pPr algn="ctr"/>
                      <a:r>
                        <a:rPr lang="en-US" sz="2800" i="1" smtClean="0">
                          <a:latin typeface="Times New Roman" panose="02020603050405020304" pitchFamily="18" charset="0"/>
                          <a:cs typeface="Times New Roman" panose="02020603050405020304" pitchFamily="18" charset="0"/>
                        </a:rPr>
                        <a:t>Gieo</a:t>
                      </a:r>
                      <a:r>
                        <a:rPr lang="en-US" sz="2800" i="1" baseline="0" smtClean="0">
                          <a:latin typeface="Times New Roman" panose="02020603050405020304" pitchFamily="18" charset="0"/>
                          <a:cs typeface="Times New Roman" panose="02020603050405020304" pitchFamily="18" charset="0"/>
                        </a:rPr>
                        <a:t> vần</a:t>
                      </a:r>
                      <a:endParaRPr lang="en-US" sz="2800" i="1">
                        <a:latin typeface="Times New Roman" panose="02020603050405020304" pitchFamily="18" charset="0"/>
                        <a:cs typeface="Times New Roman" panose="02020603050405020304" pitchFamily="18" charset="0"/>
                      </a:endParaRPr>
                    </a:p>
                  </a:txBody>
                  <a:tcPr>
                    <a:solidFill>
                      <a:schemeClr val="accent4">
                        <a:lumMod val="75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4">
                        <a:lumMod val="75000"/>
                      </a:scheme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4">
                        <a:lumMod val="75000"/>
                      </a:schemeClr>
                    </a:solidFill>
                  </a:tcPr>
                </a:tc>
                <a:extLst>
                  <a:ext uri="{0D108BD9-81ED-4DB2-BD59-A6C34878D82A}">
                    <a16:rowId xmlns:a16="http://schemas.microsoft.com/office/drawing/2014/main" val="4095401100"/>
                  </a:ext>
                </a:extLst>
              </a:tr>
              <a:tr h="734165">
                <a:tc>
                  <a:txBody>
                    <a:bodyPr/>
                    <a:lstStyle/>
                    <a:p>
                      <a:pPr algn="ctr"/>
                      <a:r>
                        <a:rPr lang="en-US" sz="2800" i="1" dirty="0" err="1" smtClean="0">
                          <a:latin typeface="Times New Roman" panose="02020603050405020304" pitchFamily="18" charset="0"/>
                          <a:cs typeface="Times New Roman" panose="02020603050405020304" pitchFamily="18" charset="0"/>
                        </a:rPr>
                        <a:t>Nhịp</a:t>
                      </a:r>
                      <a:r>
                        <a:rPr lang="en-US" sz="2800" i="1" baseline="0" dirty="0" smtClean="0">
                          <a:latin typeface="Times New Roman" panose="02020603050405020304" pitchFamily="18" charset="0"/>
                          <a:cs typeface="Times New Roman" panose="02020603050405020304" pitchFamily="18" charset="0"/>
                        </a:rPr>
                        <a:t> </a:t>
                      </a:r>
                      <a:r>
                        <a:rPr lang="en-US" sz="2800" i="1" baseline="0" dirty="0" err="1" smtClean="0">
                          <a:latin typeface="Times New Roman" panose="02020603050405020304" pitchFamily="18" charset="0"/>
                          <a:cs typeface="Times New Roman" panose="02020603050405020304" pitchFamily="18" charset="0"/>
                        </a:rPr>
                        <a:t>thơ</a:t>
                      </a:r>
                      <a:endParaRPr lang="en-US" sz="2800" i="1" dirty="0">
                        <a:latin typeface="Times New Roman" panose="02020603050405020304" pitchFamily="18" charset="0"/>
                        <a:cs typeface="Times New Roman" panose="02020603050405020304" pitchFamily="18" charset="0"/>
                      </a:endParaRPr>
                    </a:p>
                  </a:txBody>
                  <a:tcPr>
                    <a:solidFill>
                      <a:schemeClr val="accent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chemeClr val="accent4"/>
                    </a:solidFill>
                  </a:tcPr>
                </a:tc>
                <a:extLst>
                  <a:ext uri="{0D108BD9-81ED-4DB2-BD59-A6C34878D82A}">
                    <a16:rowId xmlns:a16="http://schemas.microsoft.com/office/drawing/2014/main" val="947277635"/>
                  </a:ext>
                </a:extLst>
              </a:tr>
              <a:tr h="734165">
                <a:tc gridSpan="3">
                  <a:txBody>
                    <a:bodyPr/>
                    <a:lstStyle/>
                    <a:p>
                      <a:pPr algn="just"/>
                      <a:r>
                        <a:rPr lang="en-US" sz="3200" dirty="0" err="1" smtClean="0">
                          <a:latin typeface="Times New Roman" panose="02020603050405020304" pitchFamily="18" charset="0"/>
                          <a:cs typeface="Times New Roman" panose="02020603050405020304" pitchFamily="18" charset="0"/>
                        </a:rPr>
                        <a:t>Tác</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dụng</a:t>
                      </a:r>
                      <a:r>
                        <a:rPr lang="en-US" sz="3200" baseline="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txBody>
                  <a:tcPr>
                    <a:solidFill>
                      <a:srgbClr val="F79E29"/>
                    </a:solidFill>
                  </a:tcPr>
                </a:tc>
                <a:tc hMerge="1">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F79E29"/>
                    </a:solidFill>
                  </a:tcPr>
                </a:tc>
                <a:tc hMerge="1">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F79E29"/>
                    </a:solidFill>
                  </a:tcPr>
                </a:tc>
                <a:extLst>
                  <a:ext uri="{0D108BD9-81ED-4DB2-BD59-A6C34878D82A}">
                    <a16:rowId xmlns:a16="http://schemas.microsoft.com/office/drawing/2014/main" val="2539348181"/>
                  </a:ext>
                </a:extLst>
              </a:tr>
            </a:tbl>
          </a:graphicData>
        </a:graphic>
      </p:graphicFrame>
      <p:sp>
        <p:nvSpPr>
          <p:cNvPr id="2" name="TextBox 1"/>
          <p:cNvSpPr txBox="1"/>
          <p:nvPr/>
        </p:nvSpPr>
        <p:spPr>
          <a:xfrm>
            <a:off x="1371600" y="193964"/>
            <a:ext cx="8769927" cy="1015663"/>
          </a:xfrm>
          <a:prstGeom prst="rect">
            <a:avLst/>
          </a:prstGeom>
          <a:noFill/>
        </p:spPr>
        <p:txBody>
          <a:bodyPr wrap="square" rtlCol="0">
            <a:spAutoFit/>
          </a:bodyPr>
          <a:lstStyle/>
          <a:p>
            <a:pPr algn="ctr"/>
            <a:r>
              <a:rPr lang="en-US" sz="3200" b="1" dirty="0" err="1" smtClean="0">
                <a:latin typeface="Times New Roman" panose="02020603050405020304" pitchFamily="18" charset="0"/>
                <a:cs typeface="Times New Roman" panose="02020603050405020304" pitchFamily="18" charset="0"/>
              </a:rPr>
              <a:t>PHIẾU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TẬP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SỐ</a:t>
            </a:r>
            <a:r>
              <a:rPr lang="en-US" sz="3200" b="1" dirty="0" smtClean="0">
                <a:latin typeface="Times New Roman" panose="02020603050405020304" pitchFamily="18" charset="0"/>
                <a:cs typeface="Times New Roman" panose="02020603050405020304" pitchFamily="18" charset="0"/>
              </a:rPr>
              <a:t> 2</a:t>
            </a:r>
          </a:p>
          <a:p>
            <a:r>
              <a:rPr lang="en-US" sz="2800" b="1" dirty="0" err="1" smtClean="0">
                <a:latin typeface="Times New Roman" panose="02020603050405020304" pitchFamily="18" charset="0"/>
                <a:cs typeface="Times New Roman" panose="02020603050405020304" pitchFamily="18" charset="0"/>
              </a:rPr>
              <a:t>Họ</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tên</a:t>
            </a:r>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NHÓM</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043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77C0-B02E-9EF7-0B88-E8910FFA84AE}"/>
              </a:ext>
            </a:extLst>
          </p:cNvPr>
          <p:cNvSpPr>
            <a:spLocks noGrp="1"/>
          </p:cNvSpPr>
          <p:nvPr>
            <p:ph type="title"/>
          </p:nvPr>
        </p:nvSpPr>
        <p:spPr>
          <a:xfrm>
            <a:off x="838200" y="18255"/>
            <a:ext cx="8213521" cy="1325563"/>
          </a:xfrm>
        </p:spPr>
        <p:txBody>
          <a:bodyPr>
            <a:norm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Lá</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đỏ</a:t>
            </a:r>
            <a:endParaRPr lang="en-US" sz="6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693BD6E-9DD2-777E-89AA-E4D11B4369B0}"/>
              </a:ext>
            </a:extLst>
          </p:cNvPr>
          <p:cNvSpPr>
            <a:spLocks noGrp="1"/>
          </p:cNvSpPr>
          <p:nvPr>
            <p:ph idx="1"/>
          </p:nvPr>
        </p:nvSpPr>
        <p:spPr>
          <a:xfrm>
            <a:off x="2999492" y="1326056"/>
            <a:ext cx="8686368" cy="5335398"/>
          </a:xfrm>
        </p:spPr>
        <p:txBody>
          <a:bodyPr>
            <a:normAutofit fontScale="62500" lnSpcReduction="20000"/>
          </a:bodyPr>
          <a:lstStyle/>
          <a:p>
            <a:pPr marL="0" indent="0">
              <a:buNone/>
            </a:pPr>
            <a:r>
              <a:rPr lang="en-US" sz="4000" i="1" dirty="0" err="1">
                <a:latin typeface="Times New Roman" panose="02020603050405020304" pitchFamily="18" charset="0"/>
                <a:cs typeface="Times New Roman" panose="02020603050405020304" pitchFamily="18" charset="0"/>
              </a:rPr>
              <a:t>Gặp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cao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lộng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gió</a:t>
            </a: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Rừng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ào</a:t>
            </a:r>
            <a:r>
              <a:rPr lang="en-US" sz="4000" i="1" dirty="0">
                <a:latin typeface="Times New Roman" panose="02020603050405020304" pitchFamily="18" charset="0"/>
                <a:cs typeface="Times New Roman" panose="02020603050405020304" pitchFamily="18" charset="0"/>
              </a:rPr>
              <a:t> </a:t>
            </a:r>
            <a:r>
              <a:rPr lang="en-US" sz="4000" i="1" err="1">
                <a:latin typeface="Times New Roman" panose="02020603050405020304" pitchFamily="18" charset="0"/>
                <a:cs typeface="Times New Roman" panose="02020603050405020304" pitchFamily="18" charset="0"/>
              </a:rPr>
              <a:t>lá</a:t>
            </a:r>
            <a:r>
              <a:rPr lang="en-US" sz="4000" i="1">
                <a:latin typeface="Times New Roman" panose="02020603050405020304" pitchFamily="18" charset="0"/>
                <a:cs typeface="Times New Roman" panose="02020603050405020304" pitchFamily="18" charset="0"/>
              </a:rPr>
              <a:t> </a:t>
            </a:r>
            <a:r>
              <a:rPr lang="en-US" sz="4000" i="1" smtClean="0">
                <a:latin typeface="Times New Roman" panose="02020603050405020304" pitchFamily="18" charset="0"/>
                <a:cs typeface="Times New Roman" panose="02020603050405020304" pitchFamily="18" charset="0"/>
              </a:rPr>
              <a:t>đỏ</a:t>
            </a:r>
          </a:p>
          <a:p>
            <a:pPr marL="0" indent="0">
              <a:buNone/>
            </a:pP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đứng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đường</a:t>
            </a: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quê</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hương</a:t>
            </a: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a:latin typeface="Times New Roman" panose="02020603050405020304" pitchFamily="18" charset="0"/>
                <a:cs typeface="Times New Roman" panose="02020603050405020304" pitchFamily="18" charset="0"/>
              </a:rPr>
              <a:t>Vai </a:t>
            </a:r>
            <a:r>
              <a:rPr lang="en-US" sz="4000" i="1" dirty="0" err="1">
                <a:latin typeface="Times New Roman" panose="02020603050405020304" pitchFamily="18" charset="0"/>
                <a:cs typeface="Times New Roman" panose="02020603050405020304" pitchFamily="18" charset="0"/>
              </a:rPr>
              <a:t>áo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quàng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súng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trường</a:t>
            </a:r>
            <a:endParaRPr lang="en-US" sz="4000" i="1" dirty="0">
              <a:latin typeface="Times New Roman" panose="02020603050405020304" pitchFamily="18" charset="0"/>
              <a:cs typeface="Times New Roman" panose="02020603050405020304" pitchFamily="18" charset="0"/>
            </a:endParaRPr>
          </a:p>
          <a:p>
            <a:pPr marL="0" indent="0">
              <a:buNone/>
            </a:pP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Đoàn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vã</a:t>
            </a: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Bụi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Trường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Sơn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nhòa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lửa</a:t>
            </a:r>
            <a:endParaRPr lang="en-US" sz="4000" i="1" dirty="0">
              <a:latin typeface="Times New Roman" panose="02020603050405020304" pitchFamily="18" charset="0"/>
              <a:cs typeface="Times New Roman" panose="02020603050405020304" pitchFamily="18" charset="0"/>
            </a:endParaRPr>
          </a:p>
          <a:p>
            <a:pPr marL="0" indent="0">
              <a:buNone/>
            </a:pP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Chào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phương</a:t>
            </a:r>
            <a:endParaRPr lang="en-US" sz="4000" i="1" dirty="0">
              <a:latin typeface="Times New Roman" panose="02020603050405020304" pitchFamily="18" charset="0"/>
              <a:cs typeface="Times New Roman" panose="02020603050405020304" pitchFamily="18" charset="0"/>
            </a:endParaRPr>
          </a:p>
          <a:p>
            <a:pPr marL="0" indent="0">
              <a:buNone/>
            </a:pPr>
            <a:r>
              <a:rPr lang="en-US" sz="4000" i="1" dirty="0" err="1">
                <a:latin typeface="Times New Roman" panose="02020603050405020304" pitchFamily="18" charset="0"/>
                <a:cs typeface="Times New Roman" panose="02020603050405020304" pitchFamily="18" charset="0"/>
              </a:rPr>
              <a:t>Hẹn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gặp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nhé</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giữa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Sài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Gòn</a:t>
            </a:r>
            <a:r>
              <a:rPr lang="en-US" sz="4000" i="1" dirty="0">
                <a:latin typeface="Times New Roman" panose="02020603050405020304" pitchFamily="18" charset="0"/>
                <a:cs typeface="Times New Roman" panose="02020603050405020304" pitchFamily="18" charset="0"/>
              </a:rPr>
              <a:t>…</a:t>
            </a:r>
          </a:p>
          <a:p>
            <a:pPr marL="0" indent="0" algn="r">
              <a:buNone/>
            </a:pPr>
            <a:r>
              <a:rPr lang="en-US" sz="3200"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Tuyển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tập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Nguyễn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a:t>
            </a:r>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NXB Văn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Hà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1994, tr. 149</a:t>
            </a:r>
            <a:r>
              <a:rPr lang="en-US" sz="3200" dirty="0">
                <a:latin typeface="#9Slide04 Taviraj Medium" panose="00000600000000000000" pitchFamily="2" charset="-34"/>
                <a:cs typeface="#9Slide04 Taviraj Medium" panose="00000600000000000000" pitchFamily="2" charset="-34"/>
              </a:rPr>
              <a:t>)</a:t>
            </a:r>
          </a:p>
        </p:txBody>
      </p:sp>
      <p:sp>
        <p:nvSpPr>
          <p:cNvPr id="5" name="Freeform 5">
            <a:extLst>
              <a:ext uri="{FF2B5EF4-FFF2-40B4-BE49-F238E27FC236}">
                <a16:creationId xmlns:a16="http://schemas.microsoft.com/office/drawing/2014/main" id="{FB2BE0C7-06ED-46BE-D49F-307F798C8B2B}"/>
              </a:ext>
            </a:extLst>
          </p:cNvPr>
          <p:cNvSpPr/>
          <p:nvPr/>
        </p:nvSpPr>
        <p:spPr>
          <a:xfrm flipH="1">
            <a:off x="6826884" y="-635717"/>
            <a:ext cx="6313391" cy="3409231"/>
          </a:xfrm>
          <a:custGeom>
            <a:avLst/>
            <a:gdLst/>
            <a:ahLst/>
            <a:cxnLst/>
            <a:rect l="l" t="t" r="r" b="b"/>
            <a:pathLst>
              <a:path w="15240000" h="8229600">
                <a:moveTo>
                  <a:pt x="0" y="0"/>
                </a:moveTo>
                <a:lnTo>
                  <a:pt x="15240000" y="0"/>
                </a:lnTo>
                <a:lnTo>
                  <a:pt x="15240000" y="8229600"/>
                </a:lnTo>
                <a:lnTo>
                  <a:pt x="0" y="82296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A28967E7-9643-84AE-05BC-883183E27DC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tretch>
            <a:fillRect/>
          </a:stretch>
        </p:blipFill>
        <p:spPr>
          <a:xfrm>
            <a:off x="0" y="2564059"/>
            <a:ext cx="2999492" cy="4115157"/>
          </a:xfrm>
          <a:prstGeom prst="rect">
            <a:avLst/>
          </a:prstGeom>
        </p:spPr>
      </p:pic>
    </p:spTree>
    <p:extLst>
      <p:ext uri="{BB962C8B-B14F-4D97-AF65-F5344CB8AC3E}">
        <p14:creationId xmlns:p14="http://schemas.microsoft.com/office/powerpoint/2010/main" val="1564896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xmlns="" r:embed="rId4"/>
              </a:ext>
            </a:extLst>
          </a:blip>
          <a:srcRect/>
          <a:stretch>
            <a:fillRect l="-13000" r="-13000"/>
          </a:stretch>
        </a:blipFill>
        <a:effectLst/>
      </p:bgPr>
    </p:bg>
    <p:spTree>
      <p:nvGrpSpPr>
        <p:cNvPr id="1" name=""/>
        <p:cNvGrpSpPr/>
        <p:nvPr/>
      </p:nvGrpSpPr>
      <p:grpSpPr>
        <a:xfrm>
          <a:off x="0" y="0"/>
          <a:ext cx="0" cy="0"/>
          <a:chOff x="0" y="0"/>
          <a:chExt cx="0" cy="0"/>
        </a:xfrm>
      </p:grpSpPr>
      <p:sp>
        <p:nvSpPr>
          <p:cNvPr id="9" name="TextBox 8"/>
          <p:cNvSpPr txBox="1"/>
          <p:nvPr/>
        </p:nvSpPr>
        <p:spPr>
          <a:xfrm>
            <a:off x="4786313" y="437704"/>
            <a:ext cx="7143750" cy="4462760"/>
          </a:xfrm>
          <a:prstGeom prst="rect">
            <a:avLst/>
          </a:prstGeom>
          <a:noFill/>
        </p:spPr>
        <p:txBody>
          <a:bodyPr wrap="square" rtlCol="0">
            <a:spAutoFit/>
          </a:bodyPr>
          <a:lstStyle/>
          <a:p>
            <a:r>
              <a:rPr lang="en-US" sz="4400" b="1" dirty="0" err="1" smtClean="0">
                <a:solidFill>
                  <a:srgbClr val="FF0000"/>
                </a:solidFill>
                <a:latin typeface="Times New Roman" panose="02020603050405020304" pitchFamily="18" charset="0"/>
                <a:cs typeface="Times New Roman" panose="02020603050405020304" pitchFamily="18" charset="0"/>
              </a:rPr>
              <a:t>Kĩ</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thuật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đọc</a:t>
            </a:r>
            <a:r>
              <a:rPr lang="en-US" sz="4400" b="1" dirty="0" smtClean="0">
                <a:solidFill>
                  <a:srgbClr val="FF0000"/>
                </a:solidFill>
                <a:latin typeface="Times New Roman" panose="02020603050405020304" pitchFamily="18" charset="0"/>
                <a:cs typeface="Times New Roman" panose="02020603050405020304" pitchFamily="18" charset="0"/>
              </a:rPr>
              <a:t>:</a:t>
            </a:r>
          </a:p>
          <a:p>
            <a:pPr marL="285750" indent="-285750">
              <a:buFontTx/>
              <a:buChar char="-"/>
            </a:pPr>
            <a:r>
              <a:rPr lang="en-US" sz="4000" i="1" dirty="0" err="1" smtClean="0">
                <a:latin typeface="Times New Roman" panose="02020603050405020304" pitchFamily="18" charset="0"/>
                <a:cs typeface="Times New Roman" panose="02020603050405020304" pitchFamily="18" charset="0"/>
              </a:rPr>
              <a:t>Đọc</a:t>
            </a:r>
            <a:r>
              <a:rPr lang="en-US" sz="4000" i="1" dirty="0" smtClean="0">
                <a:latin typeface="Times New Roman" panose="02020603050405020304" pitchFamily="18" charset="0"/>
                <a:cs typeface="Times New Roman" panose="02020603050405020304" pitchFamily="18" charset="0"/>
              </a:rPr>
              <a:t> to, </a:t>
            </a:r>
            <a:r>
              <a:rPr lang="en-US" sz="4000" i="1" dirty="0" err="1" smtClean="0">
                <a:latin typeface="Times New Roman" panose="02020603050405020304" pitchFamily="18" charset="0"/>
                <a:cs typeface="Times New Roman" panose="02020603050405020304" pitchFamily="18" charset="0"/>
              </a:rPr>
              <a:t>rõ</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ràng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diễn</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cảm</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chú</a:t>
            </a:r>
            <a:r>
              <a:rPr lang="en-US" sz="4000" i="1" dirty="0" smtClean="0">
                <a:latin typeface="Times New Roman" panose="02020603050405020304" pitchFamily="18" charset="0"/>
                <a:cs typeface="Times New Roman" panose="02020603050405020304" pitchFamily="18" charset="0"/>
              </a:rPr>
              <a:t> ý </a:t>
            </a:r>
            <a:r>
              <a:rPr lang="en-US" sz="4000" i="1" dirty="0" err="1" smtClean="0">
                <a:latin typeface="Times New Roman" panose="02020603050405020304" pitchFamily="18" charset="0"/>
                <a:cs typeface="Times New Roman" panose="02020603050405020304" pitchFamily="18" charset="0"/>
              </a:rPr>
              <a:t>cách</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ngắt</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nhịp</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từng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câu</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thơ</a:t>
            </a:r>
            <a:r>
              <a:rPr lang="en-US" sz="4000" i="1" dirty="0">
                <a:latin typeface="Times New Roman" panose="02020603050405020304" pitchFamily="18" charset="0"/>
                <a:cs typeface="Times New Roman" panose="02020603050405020304" pitchFamily="18" charset="0"/>
              </a:rPr>
              <a:t>;</a:t>
            </a:r>
            <a:endParaRPr lang="en-US" sz="4000" i="1" dirty="0" smtClean="0">
              <a:latin typeface="Times New Roman" panose="02020603050405020304" pitchFamily="18" charset="0"/>
              <a:cs typeface="Times New Roman" panose="02020603050405020304" pitchFamily="18" charset="0"/>
            </a:endParaRPr>
          </a:p>
          <a:p>
            <a:pPr marL="285750" indent="-285750">
              <a:buFontTx/>
              <a:buChar char="-"/>
            </a:pPr>
            <a:r>
              <a:rPr lang="en-US" sz="4000" i="1" dirty="0" err="1" smtClean="0">
                <a:latin typeface="Times New Roman" panose="02020603050405020304" pitchFamily="18" charset="0"/>
                <a:cs typeface="Times New Roman" panose="02020603050405020304" pitchFamily="18" charset="0"/>
              </a:rPr>
              <a:t>Khi</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đọc</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chú</a:t>
            </a:r>
            <a:r>
              <a:rPr lang="en-US" sz="4000" i="1" dirty="0" smtClean="0">
                <a:latin typeface="Times New Roman" panose="02020603050405020304" pitchFamily="18" charset="0"/>
                <a:cs typeface="Times New Roman" panose="02020603050405020304" pitchFamily="18" charset="0"/>
              </a:rPr>
              <a:t> ý </a:t>
            </a:r>
            <a:r>
              <a:rPr lang="en-US" sz="4000" i="1" dirty="0" err="1" smtClean="0">
                <a:latin typeface="Times New Roman" panose="02020603050405020304" pitchFamily="18" charset="0"/>
                <a:cs typeface="Times New Roman" panose="02020603050405020304" pitchFamily="18" charset="0"/>
              </a:rPr>
              <a:t>hình</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ảnh</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thơ</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từ</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ngữ</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quan</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trọng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biện</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pháp</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tu</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từ</a:t>
            </a:r>
            <a:r>
              <a:rPr lang="en-US" sz="4000" i="1" dirty="0" smtClean="0">
                <a:latin typeface="Times New Roman" panose="02020603050405020304" pitchFamily="18" charset="0"/>
                <a:cs typeface="Times New Roman" panose="02020603050405020304" pitchFamily="18" charset="0"/>
              </a:rPr>
              <a:t>,...;</a:t>
            </a:r>
          </a:p>
          <a:p>
            <a:pPr marL="285750" indent="-285750">
              <a:buFontTx/>
              <a:buChar char="-"/>
            </a:pPr>
            <a:r>
              <a:rPr lang="en-US" sz="4000" i="1" dirty="0" err="1" smtClean="0">
                <a:latin typeface="Times New Roman" panose="02020603050405020304" pitchFamily="18" charset="0"/>
                <a:cs typeface="Times New Roman" panose="02020603050405020304" pitchFamily="18" charset="0"/>
              </a:rPr>
              <a:t>Hình</a:t>
            </a:r>
            <a:r>
              <a:rPr lang="en-US" sz="4000" i="1" dirty="0" smtClean="0">
                <a:latin typeface="Times New Roman" panose="02020603050405020304" pitchFamily="18" charset="0"/>
                <a:cs typeface="Times New Roman" panose="02020603050405020304" pitchFamily="18" charset="0"/>
              </a:rPr>
              <a:t> dung </a:t>
            </a:r>
            <a:r>
              <a:rPr lang="en-US" sz="4000" i="1" dirty="0" err="1" smtClean="0">
                <a:latin typeface="Times New Roman" panose="02020603050405020304" pitchFamily="18" charset="0"/>
                <a:cs typeface="Times New Roman" panose="02020603050405020304" pitchFamily="18" charset="0"/>
              </a:rPr>
              <a:t>và</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tưởng</a:t>
            </a:r>
            <a:r>
              <a:rPr lang="en-US" sz="4000" i="1" dirty="0" smtClean="0">
                <a:latin typeface="Times New Roman" panose="02020603050405020304" pitchFamily="18" charset="0"/>
                <a:cs typeface="Times New Roman" panose="02020603050405020304" pitchFamily="18" charset="0"/>
              </a:rPr>
              <a:t> </a:t>
            </a:r>
            <a:r>
              <a:rPr lang="en-US" sz="4000" i="1" dirty="0" err="1" smtClean="0">
                <a:latin typeface="Times New Roman" panose="02020603050405020304" pitchFamily="18" charset="0"/>
                <a:cs typeface="Times New Roman" panose="02020603050405020304" pitchFamily="18" charset="0"/>
              </a:rPr>
              <a:t>tượng</a:t>
            </a:r>
            <a:r>
              <a:rPr lang="en-US" sz="4000" i="1" dirty="0" smtClean="0">
                <a:latin typeface="Times New Roman" panose="02020603050405020304" pitchFamily="18" charset="0"/>
                <a:cs typeface="Times New Roman" panose="02020603050405020304" pitchFamily="18" charset="0"/>
              </a:rPr>
              <a:t>.</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27940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77C0-B02E-9EF7-0B88-E8910FFA84AE}"/>
              </a:ext>
            </a:extLst>
          </p:cNvPr>
          <p:cNvSpPr>
            <a:spLocks noGrp="1"/>
          </p:cNvSpPr>
          <p:nvPr>
            <p:ph type="title"/>
          </p:nvPr>
        </p:nvSpPr>
        <p:spPr>
          <a:xfrm>
            <a:off x="838200" y="18255"/>
            <a:ext cx="8213521" cy="1325563"/>
          </a:xfrm>
        </p:spPr>
        <p:txBody>
          <a:bodyPr>
            <a:norm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Lá</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đỏ</a:t>
            </a:r>
            <a:endParaRPr lang="en-US" sz="6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693BD6E-9DD2-777E-89AA-E4D11B4369B0}"/>
              </a:ext>
            </a:extLst>
          </p:cNvPr>
          <p:cNvSpPr>
            <a:spLocks noGrp="1"/>
          </p:cNvSpPr>
          <p:nvPr>
            <p:ph idx="1"/>
          </p:nvPr>
        </p:nvSpPr>
        <p:spPr>
          <a:xfrm>
            <a:off x="2438400" y="1235066"/>
            <a:ext cx="9497378" cy="5335398"/>
          </a:xfrm>
        </p:spPr>
        <p:txBody>
          <a:bodyPr>
            <a:normAutofit fontScale="70000" lnSpcReduction="20000"/>
          </a:bodyPr>
          <a:lstStyle/>
          <a:p>
            <a:pPr marL="0" indent="0">
              <a:buNone/>
            </a:pPr>
            <a:r>
              <a:rPr lang="en-US" sz="3600" i="1" dirty="0" err="1">
                <a:latin typeface="Times New Roman" panose="02020603050405020304" pitchFamily="18" charset="0"/>
                <a:cs typeface="Times New Roman" panose="02020603050405020304" pitchFamily="18" charset="0"/>
              </a:rPr>
              <a:t>Gặp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cao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lộng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gió</a:t>
            </a:r>
            <a:endParaRPr lang="en-US" sz="3600" i="1" dirty="0">
              <a:latin typeface="Times New Roman" panose="02020603050405020304" pitchFamily="18" charset="0"/>
              <a:cs typeface="Times New Roman" panose="02020603050405020304" pitchFamily="18" charset="0"/>
            </a:endParaRPr>
          </a:p>
          <a:p>
            <a:pPr marL="0" indent="0">
              <a:buNone/>
            </a:pPr>
            <a:r>
              <a:rPr lang="en-US" sz="3600" i="1" dirty="0" err="1">
                <a:latin typeface="Times New Roman" panose="02020603050405020304" pitchFamily="18" charset="0"/>
                <a:cs typeface="Times New Roman" panose="02020603050405020304" pitchFamily="18" charset="0"/>
              </a:rPr>
              <a:t>Rừng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ào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ào</a:t>
            </a:r>
            <a:r>
              <a:rPr lang="en-US" sz="3600" i="1" dirty="0">
                <a:latin typeface="Times New Roman" panose="02020603050405020304" pitchFamily="18" charset="0"/>
                <a:cs typeface="Times New Roman" panose="02020603050405020304" pitchFamily="18" charset="0"/>
              </a:rPr>
              <a:t> </a:t>
            </a:r>
            <a:r>
              <a:rPr lang="en-US" sz="3600" i="1" err="1">
                <a:latin typeface="Times New Roman" panose="02020603050405020304" pitchFamily="18" charset="0"/>
                <a:cs typeface="Times New Roman" panose="02020603050405020304" pitchFamily="18" charset="0"/>
              </a:rPr>
              <a:t>lá</a:t>
            </a:r>
            <a:r>
              <a:rPr lang="en-US" sz="3600" i="1">
                <a:latin typeface="Times New Roman" panose="02020603050405020304" pitchFamily="18" charset="0"/>
                <a:cs typeface="Times New Roman" panose="02020603050405020304" pitchFamily="18" charset="0"/>
              </a:rPr>
              <a:t> </a:t>
            </a:r>
            <a:r>
              <a:rPr lang="en-US" sz="3600" i="1" smtClean="0">
                <a:latin typeface="Times New Roman" panose="02020603050405020304" pitchFamily="18" charset="0"/>
                <a:cs typeface="Times New Roman" panose="02020603050405020304" pitchFamily="18" charset="0"/>
              </a:rPr>
              <a:t>đỏ</a:t>
            </a:r>
          </a:p>
          <a:p>
            <a:pPr marL="0" indent="0">
              <a:buNone/>
            </a:pPr>
            <a:endParaRPr lang="en-US" sz="3600" i="1" dirty="0">
              <a:latin typeface="Times New Roman" panose="02020603050405020304" pitchFamily="18" charset="0"/>
              <a:cs typeface="Times New Roman" panose="02020603050405020304" pitchFamily="18" charset="0"/>
            </a:endParaRPr>
          </a:p>
          <a:p>
            <a:pPr marL="0" indent="0">
              <a:buNone/>
            </a:pP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đứng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đường</a:t>
            </a:r>
            <a:endParaRPr lang="en-US" sz="3600" i="1" dirty="0">
              <a:latin typeface="Times New Roman" panose="02020603050405020304" pitchFamily="18" charset="0"/>
              <a:cs typeface="Times New Roman" panose="02020603050405020304" pitchFamily="18" charset="0"/>
            </a:endParaRPr>
          </a:p>
          <a:p>
            <a:pPr marL="0" indent="0">
              <a:buNone/>
            </a:pP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như</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quê</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hương</a:t>
            </a:r>
            <a:endParaRPr lang="en-US" sz="3600" i="1" dirty="0">
              <a:latin typeface="Times New Roman" panose="02020603050405020304" pitchFamily="18" charset="0"/>
              <a:cs typeface="Times New Roman" panose="02020603050405020304" pitchFamily="18" charset="0"/>
            </a:endParaRPr>
          </a:p>
          <a:p>
            <a:pPr marL="0" indent="0">
              <a:buNone/>
            </a:pPr>
            <a:r>
              <a:rPr lang="en-US" sz="3600" i="1" dirty="0">
                <a:latin typeface="Times New Roman" panose="02020603050405020304" pitchFamily="18" charset="0"/>
                <a:cs typeface="Times New Roman" panose="02020603050405020304" pitchFamily="18" charset="0"/>
              </a:rPr>
              <a:t>Vai </a:t>
            </a:r>
            <a:r>
              <a:rPr lang="en-US" sz="3600" i="1" dirty="0" err="1">
                <a:latin typeface="Times New Roman" panose="02020603050405020304" pitchFamily="18" charset="0"/>
                <a:cs typeface="Times New Roman" panose="02020603050405020304" pitchFamily="18" charset="0"/>
              </a:rPr>
              <a:t>áo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bạc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quàng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súng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trường</a:t>
            </a:r>
            <a:endParaRPr lang="en-US" sz="3600" i="1" dirty="0">
              <a:latin typeface="Times New Roman" panose="02020603050405020304" pitchFamily="18" charset="0"/>
              <a:cs typeface="Times New Roman" panose="02020603050405020304" pitchFamily="18" charset="0"/>
            </a:endParaRPr>
          </a:p>
          <a:p>
            <a:pPr marL="0" indent="0">
              <a:buNone/>
            </a:pPr>
            <a:endParaRPr lang="en-US" sz="3600" i="1" dirty="0">
              <a:latin typeface="Times New Roman" panose="02020603050405020304" pitchFamily="18" charset="0"/>
              <a:cs typeface="Times New Roman" panose="02020603050405020304" pitchFamily="18" charset="0"/>
            </a:endParaRPr>
          </a:p>
          <a:p>
            <a:pPr marL="0" indent="0">
              <a:buNone/>
            </a:pPr>
            <a:r>
              <a:rPr lang="en-US" sz="3600" i="1" dirty="0" err="1">
                <a:latin typeface="Times New Roman" panose="02020603050405020304" pitchFamily="18" charset="0"/>
                <a:cs typeface="Times New Roman" panose="02020603050405020304" pitchFamily="18" charset="0"/>
              </a:rPr>
              <a:t>Đoàn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vẫn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vội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vã</a:t>
            </a:r>
            <a:endParaRPr lang="en-US" sz="3600" i="1" dirty="0">
              <a:latin typeface="Times New Roman" panose="02020603050405020304" pitchFamily="18" charset="0"/>
              <a:cs typeface="Times New Roman" panose="02020603050405020304" pitchFamily="18" charset="0"/>
            </a:endParaRPr>
          </a:p>
          <a:p>
            <a:pPr marL="0" indent="0">
              <a:buNone/>
            </a:pPr>
            <a:r>
              <a:rPr lang="en-US" sz="3600" i="1" dirty="0" err="1">
                <a:latin typeface="Times New Roman" panose="02020603050405020304" pitchFamily="18" charset="0"/>
                <a:cs typeface="Times New Roman" panose="02020603050405020304" pitchFamily="18" charset="0"/>
              </a:rPr>
              <a:t>Bụi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Trường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nhòa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lửa</a:t>
            </a:r>
            <a:endParaRPr lang="en-US" sz="3600" i="1" dirty="0">
              <a:latin typeface="Times New Roman" panose="02020603050405020304" pitchFamily="18" charset="0"/>
              <a:cs typeface="Times New Roman" panose="02020603050405020304" pitchFamily="18" charset="0"/>
            </a:endParaRPr>
          </a:p>
          <a:p>
            <a:pPr marL="0" indent="0">
              <a:buNone/>
            </a:pPr>
            <a:endParaRPr lang="en-US" sz="3600" i="1" dirty="0">
              <a:latin typeface="Times New Roman" panose="02020603050405020304" pitchFamily="18" charset="0"/>
              <a:cs typeface="Times New Roman" panose="02020603050405020304" pitchFamily="18" charset="0"/>
            </a:endParaRPr>
          </a:p>
          <a:p>
            <a:pPr marL="0" indent="0">
              <a:buNone/>
            </a:pPr>
            <a:r>
              <a:rPr lang="en-US" sz="3600" i="1" dirty="0" err="1">
                <a:latin typeface="Times New Roman" panose="02020603050405020304" pitchFamily="18" charset="0"/>
                <a:cs typeface="Times New Roman" panose="02020603050405020304" pitchFamily="18" charset="0"/>
              </a:rPr>
              <a:t>Chào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tiền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phương</a:t>
            </a:r>
            <a:endParaRPr lang="en-US" sz="3600" i="1" dirty="0">
              <a:latin typeface="Times New Roman" panose="02020603050405020304" pitchFamily="18" charset="0"/>
              <a:cs typeface="Times New Roman" panose="02020603050405020304" pitchFamily="18" charset="0"/>
            </a:endParaRPr>
          </a:p>
          <a:p>
            <a:pPr marL="0" indent="0">
              <a:buNone/>
            </a:pPr>
            <a:r>
              <a:rPr lang="en-US" sz="3600" i="1" dirty="0" err="1">
                <a:latin typeface="Times New Roman" panose="02020603050405020304" pitchFamily="18" charset="0"/>
                <a:cs typeface="Times New Roman" panose="02020603050405020304" pitchFamily="18" charset="0"/>
              </a:rPr>
              <a:t>Hẹn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gặp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nhé</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giữa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Sài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Gòn</a:t>
            </a:r>
            <a:r>
              <a:rPr lang="en-US" sz="3600" i="1" dirty="0">
                <a:latin typeface="Times New Roman" panose="02020603050405020304" pitchFamily="18" charset="0"/>
                <a:cs typeface="Times New Roman" panose="02020603050405020304" pitchFamily="18" charset="0"/>
              </a:rPr>
              <a:t>…</a:t>
            </a:r>
          </a:p>
          <a:p>
            <a:pPr marL="0" indent="0" algn="r">
              <a:buNone/>
            </a:pPr>
            <a:r>
              <a:rPr lang="en-US" sz="3200" dirty="0">
                <a:latin typeface="Times New Roman" panose="02020603050405020304" pitchFamily="18" charset="0"/>
                <a:cs typeface="Times New Roman" panose="02020603050405020304" pitchFamily="18" charset="0"/>
              </a:rPr>
              <a:t>(</a:t>
            </a:r>
            <a:r>
              <a:rPr lang="en-US" sz="3200" b="1" i="1" dirty="0" err="1">
                <a:latin typeface="Times New Roman" panose="02020603050405020304" pitchFamily="18" charset="0"/>
                <a:cs typeface="Times New Roman" panose="02020603050405020304" pitchFamily="18" charset="0"/>
              </a:rPr>
              <a:t>Tuyển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tập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Nguyễn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Thi</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NXB Văn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Hà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1994, tr. 149</a:t>
            </a:r>
            <a:r>
              <a:rPr lang="en-US" sz="3200" dirty="0">
                <a:latin typeface="#9Slide04 Taviraj Medium" panose="00000600000000000000" pitchFamily="2" charset="-34"/>
                <a:cs typeface="#9Slide04 Taviraj Medium" panose="00000600000000000000" pitchFamily="2" charset="-34"/>
              </a:rPr>
              <a:t>)</a:t>
            </a:r>
          </a:p>
        </p:txBody>
      </p:sp>
      <p:sp>
        <p:nvSpPr>
          <p:cNvPr id="5" name="Freeform 5">
            <a:extLst>
              <a:ext uri="{FF2B5EF4-FFF2-40B4-BE49-F238E27FC236}">
                <a16:creationId xmlns:a16="http://schemas.microsoft.com/office/drawing/2014/main" id="{FB2BE0C7-06ED-46BE-D49F-307F798C8B2B}"/>
              </a:ext>
            </a:extLst>
          </p:cNvPr>
          <p:cNvSpPr/>
          <p:nvPr/>
        </p:nvSpPr>
        <p:spPr>
          <a:xfrm flipH="1">
            <a:off x="6785320" y="-760407"/>
            <a:ext cx="6313391" cy="3409231"/>
          </a:xfrm>
          <a:custGeom>
            <a:avLst/>
            <a:gdLst/>
            <a:ahLst/>
            <a:cxnLst/>
            <a:rect l="l" t="t" r="r" b="b"/>
            <a:pathLst>
              <a:path w="15240000" h="8229600">
                <a:moveTo>
                  <a:pt x="0" y="0"/>
                </a:moveTo>
                <a:lnTo>
                  <a:pt x="15240000" y="0"/>
                </a:lnTo>
                <a:lnTo>
                  <a:pt x="15240000" y="8229600"/>
                </a:lnTo>
                <a:lnTo>
                  <a:pt x="0" y="8229600"/>
                </a:lnTo>
                <a:lnTo>
                  <a:pt x="0" y="0"/>
                </a:lnTo>
                <a:close/>
              </a:path>
            </a:pathLst>
          </a:custGeom>
          <a:blipFill>
            <a:blip r:embed="rId5"/>
            <a:stretch>
              <a:fillRect/>
            </a:stretch>
          </a:blipFill>
        </p:spPr>
      </p:sp>
      <p:pic>
        <p:nvPicPr>
          <p:cNvPr id="9" name="Picture 8">
            <a:extLst>
              <a:ext uri="{FF2B5EF4-FFF2-40B4-BE49-F238E27FC236}">
                <a16:creationId xmlns:a16="http://schemas.microsoft.com/office/drawing/2014/main" id="{A28967E7-9643-84AE-05BC-883183E27DCB}"/>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tretch>
            <a:fillRect/>
          </a:stretch>
        </p:blipFill>
        <p:spPr>
          <a:xfrm>
            <a:off x="0" y="2564059"/>
            <a:ext cx="2438400" cy="4115157"/>
          </a:xfrm>
          <a:prstGeom prst="rect">
            <a:avLst/>
          </a:prstGeom>
        </p:spPr>
      </p:pic>
      <p:pic>
        <p:nvPicPr>
          <p:cNvPr id="4" name="Bài thơ Lá đỏ của Nguyễn Đình Thi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3400" y="376236"/>
            <a:ext cx="609600" cy="609600"/>
          </a:xfrm>
          <a:prstGeom prst="rect">
            <a:avLst/>
          </a:prstGeom>
        </p:spPr>
      </p:pic>
    </p:spTree>
    <p:extLst>
      <p:ext uri="{BB962C8B-B14F-4D97-AF65-F5344CB8AC3E}">
        <p14:creationId xmlns:p14="http://schemas.microsoft.com/office/powerpoint/2010/main" val="509293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46363" y="300973"/>
          <a:ext cx="10917381" cy="6238372"/>
        </p:xfrm>
        <a:graphic>
          <a:graphicData uri="http://schemas.openxmlformats.org/drawingml/2006/table">
            <a:tbl>
              <a:tblPr firstRow="1" bandRow="1">
                <a:effectLst>
                  <a:outerShdw blurRad="50800" dist="38100" dir="2700000" algn="tl" rotWithShape="0">
                    <a:schemeClr val="tx1">
                      <a:lumMod val="95000"/>
                      <a:lumOff val="5000"/>
                      <a:alpha val="40000"/>
                    </a:schemeClr>
                  </a:outerShdw>
                </a:effectLst>
                <a:tableStyleId>{5C22544A-7EE6-4342-B048-85BDC9FD1C3A}</a:tableStyleId>
              </a:tblPr>
              <a:tblGrid>
                <a:gridCol w="10917381">
                  <a:extLst>
                    <a:ext uri="{9D8B030D-6E8A-4147-A177-3AD203B41FA5}">
                      <a16:colId xmlns:a16="http://schemas.microsoft.com/office/drawing/2014/main" val="2156181623"/>
                    </a:ext>
                  </a:extLst>
                </a:gridCol>
              </a:tblGrid>
              <a:tr h="6238372">
                <a:tc>
                  <a:txBody>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Phiếu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học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tập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a:t>
                      </a:r>
                      <a:r>
                        <a:rPr lang="en-US" sz="3600" b="1" dirty="0" smtClean="0">
                          <a:solidFill>
                            <a:srgbClr val="FF0000"/>
                          </a:solidFill>
                          <a:latin typeface="Times New Roman" panose="02020603050405020304" pitchFamily="18" charset="0"/>
                          <a:cs typeface="Times New Roman" panose="02020603050405020304" pitchFamily="18" charset="0"/>
                        </a:rPr>
                        <a:t> 1</a:t>
                      </a:r>
                    </a:p>
                    <a:p>
                      <a:r>
                        <a:rPr lang="en-US" sz="3200" b="1" dirty="0" err="1" smtClean="0">
                          <a:solidFill>
                            <a:srgbClr val="FF0000"/>
                          </a:solidFill>
                          <a:latin typeface="Times New Roman" panose="02020603050405020304" pitchFamily="18" charset="0"/>
                          <a:cs typeface="Times New Roman" panose="02020603050405020304" pitchFamily="18" charset="0"/>
                        </a:rPr>
                        <a:t>Họ</a:t>
                      </a:r>
                      <a:r>
                        <a:rPr lang="en-US" sz="3200" b="1" baseline="0" dirty="0" smtClean="0">
                          <a:solidFill>
                            <a:srgbClr val="FF0000"/>
                          </a:solidFill>
                          <a:latin typeface="Times New Roman" panose="02020603050405020304" pitchFamily="18" charset="0"/>
                          <a:cs typeface="Times New Roman" panose="02020603050405020304" pitchFamily="18" charset="0"/>
                        </a:rPr>
                        <a:t> </a:t>
                      </a:r>
                      <a:r>
                        <a:rPr lang="en-US" sz="3200" b="1" baseline="0" dirty="0" err="1" smtClean="0">
                          <a:solidFill>
                            <a:srgbClr val="FF0000"/>
                          </a:solidFill>
                          <a:latin typeface="Times New Roman" panose="02020603050405020304" pitchFamily="18" charset="0"/>
                          <a:cs typeface="Times New Roman" panose="02020603050405020304" pitchFamily="18" charset="0"/>
                        </a:rPr>
                        <a:t>và</a:t>
                      </a:r>
                      <a:r>
                        <a:rPr lang="en-US" sz="3200" b="1" baseline="0" dirty="0" smtClean="0">
                          <a:solidFill>
                            <a:srgbClr val="FF0000"/>
                          </a:solidFill>
                          <a:latin typeface="Times New Roman" panose="02020603050405020304" pitchFamily="18" charset="0"/>
                          <a:cs typeface="Times New Roman" panose="02020603050405020304" pitchFamily="18" charset="0"/>
                        </a:rPr>
                        <a:t> </a:t>
                      </a:r>
                      <a:r>
                        <a:rPr lang="en-US" sz="3200" b="1" baseline="0" dirty="0" err="1" smtClean="0">
                          <a:solidFill>
                            <a:srgbClr val="FF0000"/>
                          </a:solidFill>
                          <a:latin typeface="Times New Roman" panose="02020603050405020304" pitchFamily="18" charset="0"/>
                          <a:cs typeface="Times New Roman" panose="02020603050405020304" pitchFamily="18" charset="0"/>
                        </a:rPr>
                        <a:t>tên</a:t>
                      </a:r>
                      <a:r>
                        <a:rPr lang="en-US" sz="3200" b="1" baseline="0" dirty="0" smtClean="0">
                          <a:solidFill>
                            <a:srgbClr val="FF0000"/>
                          </a:solidFill>
                          <a:latin typeface="Times New Roman" panose="02020603050405020304" pitchFamily="18" charset="0"/>
                          <a:cs typeface="Times New Roman" panose="02020603050405020304" pitchFamily="18" charset="0"/>
                        </a:rPr>
                        <a:t>: …………………………. </a:t>
                      </a:r>
                      <a:r>
                        <a:rPr lang="en-US" sz="3200" b="1" baseline="0" dirty="0" err="1" smtClean="0">
                          <a:solidFill>
                            <a:srgbClr val="FF0000"/>
                          </a:solidFill>
                          <a:latin typeface="Times New Roman" panose="02020603050405020304" pitchFamily="18" charset="0"/>
                          <a:cs typeface="Times New Roman" panose="02020603050405020304" pitchFamily="18" charset="0"/>
                        </a:rPr>
                        <a:t>Nhóm</a:t>
                      </a:r>
                      <a:r>
                        <a:rPr lang="en-US" sz="3200" b="1" baseline="0" dirty="0" smtClean="0">
                          <a:solidFill>
                            <a:srgbClr val="FF0000"/>
                          </a:solidFill>
                          <a:latin typeface="Times New Roman" panose="02020603050405020304" pitchFamily="18" charset="0"/>
                          <a:cs typeface="Times New Roman" panose="02020603050405020304" pitchFamily="18" charset="0"/>
                        </a:rPr>
                        <a:t>………….</a:t>
                      </a:r>
                    </a:p>
                    <a:p>
                      <a:endParaRPr lang="en-US" sz="3600" b="1" dirty="0" smtClean="0">
                        <a:solidFill>
                          <a:srgbClr val="FF000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583110596"/>
                  </a:ext>
                </a:extLst>
              </a:tr>
            </a:tbl>
          </a:graphicData>
        </a:graphic>
      </p:graphicFrame>
      <p:graphicFrame>
        <p:nvGraphicFramePr>
          <p:cNvPr id="2" name="Table 1"/>
          <p:cNvGraphicFramePr>
            <a:graphicFrameLocks noGrp="1"/>
          </p:cNvGraphicFramePr>
          <p:nvPr>
            <p:extLst/>
          </p:nvPr>
        </p:nvGraphicFramePr>
        <p:xfrm>
          <a:off x="629920" y="1494603"/>
          <a:ext cx="10633824" cy="5044742"/>
        </p:xfrm>
        <a:graphic>
          <a:graphicData uri="http://schemas.openxmlformats.org/drawingml/2006/table">
            <a:tbl>
              <a:tblPr firstRow="1" bandRow="1">
                <a:tableStyleId>{21E4AEA4-8DFA-4A89-87EB-49C32662AFE0}</a:tableStyleId>
              </a:tblPr>
              <a:tblGrid>
                <a:gridCol w="1828345">
                  <a:extLst>
                    <a:ext uri="{9D8B030D-6E8A-4147-A177-3AD203B41FA5}">
                      <a16:colId xmlns:a16="http://schemas.microsoft.com/office/drawing/2014/main" val="2810725571"/>
                    </a:ext>
                  </a:extLst>
                </a:gridCol>
                <a:gridCol w="2616425">
                  <a:extLst>
                    <a:ext uri="{9D8B030D-6E8A-4147-A177-3AD203B41FA5}">
                      <a16:colId xmlns:a16="http://schemas.microsoft.com/office/drawing/2014/main" val="2409082496"/>
                    </a:ext>
                  </a:extLst>
                </a:gridCol>
                <a:gridCol w="6189054">
                  <a:extLst>
                    <a:ext uri="{9D8B030D-6E8A-4147-A177-3AD203B41FA5}">
                      <a16:colId xmlns:a16="http://schemas.microsoft.com/office/drawing/2014/main" val="1455403023"/>
                    </a:ext>
                  </a:extLst>
                </a:gridCol>
              </a:tblGrid>
              <a:tr h="541254">
                <a:tc>
                  <a:txBody>
                    <a:bodyPr/>
                    <a:lstStyle/>
                    <a:p>
                      <a:r>
                        <a:rPr lang="en-US" sz="2400" dirty="0" err="1" smtClean="0">
                          <a:latin typeface="Times New Roman" panose="02020603050405020304" pitchFamily="18" charset="0"/>
                          <a:cs typeface="Times New Roman" panose="02020603050405020304" pitchFamily="18" charset="0"/>
                        </a:rPr>
                        <a:t>Tác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giả</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2639180845"/>
                  </a:ext>
                </a:extLst>
              </a:tr>
              <a:tr h="541254">
                <a:tc rowSpan="7">
                  <a:txBody>
                    <a:bodyPr/>
                    <a:lstStyle/>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Tác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phẩm</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Xuất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xứ</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1888881"/>
                  </a:ext>
                </a:extLst>
              </a:tr>
              <a:tr h="5412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Hoàn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cảnh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sáng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tác</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5544596"/>
                  </a:ext>
                </a:extLst>
              </a:tr>
              <a:tr h="5412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Thể</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thơ</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3225639"/>
                  </a:ext>
                </a:extLst>
              </a:tr>
              <a:tr h="97425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Phương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thức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biểu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đạt</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078395"/>
                  </a:ext>
                </a:extLst>
              </a:tr>
              <a:tr h="5412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Nhân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vật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tình</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3356405"/>
                  </a:ext>
                </a:extLst>
              </a:tr>
              <a:tr h="5412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Bố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cục</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685233"/>
                  </a:ext>
                </a:extLst>
              </a:tr>
              <a:tr h="54125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Cách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đọc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văn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6399225"/>
                  </a:ext>
                </a:extLst>
              </a:tr>
            </a:tbl>
          </a:graphicData>
        </a:graphic>
      </p:graphicFrame>
    </p:spTree>
    <p:extLst>
      <p:ext uri="{BB962C8B-B14F-4D97-AF65-F5344CB8AC3E}">
        <p14:creationId xmlns:p14="http://schemas.microsoft.com/office/powerpoint/2010/main" val="240466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699*357"/>
  <p:tag name="TABLE_ENDDRAG_RECT" val="99*67*699*357"/>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699*357"/>
  <p:tag name="TABLE_ENDDRAG_RECT" val="99*67*699*3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1816</TotalTime>
  <Words>1420</Words>
  <Application>Microsoft Office PowerPoint</Application>
  <PresentationFormat>Widescreen</PresentationFormat>
  <Paragraphs>247</Paragraphs>
  <Slides>24</Slides>
  <Notes>12</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#9Slide04 Taviraj Medium</vt:lpstr>
      <vt:lpstr>#9Slide05 Brannboll Ny</vt:lpstr>
      <vt:lpstr>.VnTime</vt:lpstr>
      <vt:lpstr>Arial</vt:lpstr>
      <vt:lpstr>Bryndan Write</vt:lpstr>
      <vt:lpstr>Calibri</vt:lpstr>
      <vt:lpstr>Calibri Light</vt:lpstr>
      <vt:lpstr>Cambria</vt:lpstr>
      <vt:lpstr>Times New Roman</vt:lpstr>
      <vt:lpstr>Office Theme</vt:lpstr>
      <vt:lpstr>1_Office Theme</vt:lpstr>
      <vt:lpstr>2_Office Theme</vt:lpstr>
      <vt:lpstr>3_Office Theme</vt:lpstr>
      <vt:lpstr>PowerPoint Presentation</vt:lpstr>
      <vt:lpstr>Văn bản:Lá đỏ</vt:lpstr>
      <vt:lpstr>PowerPoint Presentation</vt:lpstr>
      <vt:lpstr>PowerPoint Presentation</vt:lpstr>
      <vt:lpstr>PowerPoint Presentation</vt:lpstr>
      <vt:lpstr>Lá đỏ</vt:lpstr>
      <vt:lpstr>PowerPoint Presentation</vt:lpstr>
      <vt:lpstr>Lá đỏ</vt:lpstr>
      <vt:lpstr>PowerPoint Presentation</vt:lpstr>
      <vt:lpstr>PowerPoint Presentation</vt:lpstr>
      <vt:lpstr>PowerPoint Presentation</vt:lpstr>
      <vt:lpstr>PowerPoint Presentation</vt:lpstr>
      <vt:lpstr>PowerPoint Presentation</vt:lpstr>
      <vt:lpstr>II. KHÁM PHÁ VĂN BẢN</vt:lpstr>
      <vt:lpstr>PowerPoint Presentation</vt:lpstr>
      <vt:lpstr>PowerPoint Presentation</vt:lpstr>
      <vt:lpstr>PowerPoint Presentation</vt:lpstr>
      <vt:lpstr>Lá đỏ</vt:lpstr>
      <vt:lpstr>Lá đỏ</vt:lpstr>
      <vt:lpstr>PowerPoint Presentation</vt:lpstr>
      <vt:lpstr>Lá đỏ</vt:lpstr>
      <vt:lpstr>Kí ức rừng lá đỏ</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Trước khi đọc</dc:title>
  <dc:creator>Dell Inspiron 5320</dc:creator>
  <cp:lastModifiedBy>Admin</cp:lastModifiedBy>
  <cp:revision>147</cp:revision>
  <dcterms:created xsi:type="dcterms:W3CDTF">2024-01-07T04:14:38Z</dcterms:created>
  <dcterms:modified xsi:type="dcterms:W3CDTF">2025-03-20T14:42:42Z</dcterms:modified>
</cp:coreProperties>
</file>