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3" r:id="rId5"/>
    <p:sldId id="266" r:id="rId6"/>
    <p:sldId id="260" r:id="rId7"/>
    <p:sldId id="319" r:id="rId8"/>
    <p:sldId id="262" r:id="rId9"/>
    <p:sldId id="264" r:id="rId10"/>
    <p:sldId id="265" r:id="rId11"/>
    <p:sldId id="312" r:id="rId12"/>
    <p:sldId id="313" r:id="rId13"/>
    <p:sldId id="314" r:id="rId14"/>
    <p:sldId id="315" r:id="rId15"/>
    <p:sldId id="316" r:id="rId16"/>
    <p:sldId id="317" r:id="rId17"/>
    <p:sldId id="318" r:id="rId18"/>
    <p:sldId id="268" r:id="rId19"/>
    <p:sldId id="269" r:id="rId20"/>
    <p:sldId id="275" r:id="rId21"/>
    <p:sldId id="271" r:id="rId22"/>
    <p:sldId id="290" r:id="rId23"/>
    <p:sldId id="291" r:id="rId24"/>
    <p:sldId id="320" r:id="rId25"/>
    <p:sldId id="321" r:id="rId26"/>
    <p:sldId id="294" r:id="rId27"/>
    <p:sldId id="295" r:id="rId28"/>
    <p:sldId id="322" r:id="rId29"/>
    <p:sldId id="296" r:id="rId30"/>
    <p:sldId id="297" r:id="rId31"/>
    <p:sldId id="323" r:id="rId32"/>
    <p:sldId id="293" r:id="rId33"/>
    <p:sldId id="324" r:id="rId34"/>
    <p:sldId id="325" r:id="rId35"/>
    <p:sldId id="326" r:id="rId36"/>
    <p:sldId id="327" r:id="rId37"/>
    <p:sldId id="304" r:id="rId38"/>
    <p:sldId id="303" r:id="rId39"/>
    <p:sldId id="305" r:id="rId40"/>
    <p:sldId id="328" r:id="rId41"/>
    <p:sldId id="306" r:id="rId42"/>
    <p:sldId id="307" r:id="rId43"/>
    <p:sldId id="3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193546-AC43-4D2D-82E2-1A8F0A15F63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93546-AC43-4D2D-82E2-1A8F0A15F63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93546-AC43-4D2D-82E2-1A8F0A15F63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93546-AC43-4D2D-82E2-1A8F0A15F63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93546-AC43-4D2D-82E2-1A8F0A15F63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193546-AC43-4D2D-82E2-1A8F0A15F63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193546-AC43-4D2D-82E2-1A8F0A15F63D}"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193546-AC43-4D2D-82E2-1A8F0A15F63D}"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93546-AC43-4D2D-82E2-1A8F0A15F63D}"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93546-AC43-4D2D-82E2-1A8F0A15F63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93546-AC43-4D2D-82E2-1A8F0A15F63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8383-6A58-4571-B411-CF8881C35B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93546-AC43-4D2D-82E2-1A8F0A15F63D}"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B8383-6A58-4571-B411-CF8881C35B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7.png"/><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9.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31.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1.wdp"/></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233" y="1574005"/>
            <a:ext cx="11113477" cy="3545201"/>
          </a:xfrm>
          <a:prstGeom prst="rect">
            <a:avLst/>
          </a:prstGeom>
          <a:noFill/>
        </p:spPr>
        <p:txBody>
          <a:bodyPr wrap="square">
            <a:spAutoFit/>
          </a:bodyPr>
          <a:lstStyle/>
          <a:p>
            <a:pPr algn="ctr">
              <a:lnSpc>
                <a:spcPct val="107000"/>
              </a:lnSpc>
            </a:pP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 BẦU TRỜI VÀ TUỔI THƠ</a:t>
            </a:r>
            <a:endParaRPr lang="vi-VN" sz="3600" dirty="0">
              <a:solidFill>
                <a:srgbClr val="FF0000"/>
              </a:solidFill>
              <a:effectLst/>
              <a:latin typeface="Calibri" panose="020F0502020204030204" pitchFamily="34" charset="0"/>
              <a:cs typeface="Times New Roman" panose="02020603050405020304" pitchFamily="18" charset="0"/>
            </a:endParaRPr>
          </a:p>
          <a:p>
            <a:pPr algn="ctr">
              <a:lnSpc>
                <a:spcPct val="107000"/>
              </a:lnSpc>
            </a:pP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 1, 2, 3: </a:t>
            </a:r>
          </a:p>
          <a:p>
            <a:pPr algn="ctr">
              <a:lnSpc>
                <a:spcPct val="107000"/>
              </a:lnSpc>
            </a:pP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GIỚI THIỆU BÀI HỌC VÀ TRI THỨC NGỮ VĂN</a:t>
            </a:r>
          </a:p>
          <a:p>
            <a:pPr algn="ctr"/>
            <a:r>
              <a:rPr lang="vi-VN" sz="3600" b="1" dirty="0">
                <a:solidFill>
                  <a:srgbClr val="FF0000"/>
                </a:solidFill>
                <a:latin typeface="Times New Roman" panose="02020603050405020304" pitchFamily="18" charset="0"/>
              </a:rPr>
              <a:t>BẦY CHIM CHÌA VÔI</a:t>
            </a:r>
            <a:endParaRPr lang="vi-VN" sz="3600" dirty="0">
              <a:solidFill>
                <a:srgbClr val="FF0000"/>
              </a:solidFill>
              <a:latin typeface="Times New Roman" panose="02020603050405020304" pitchFamily="18" charset="0"/>
            </a:endParaRPr>
          </a:p>
          <a:p>
            <a:pPr algn="ctr"/>
            <a:r>
              <a:rPr lang="vi-VN" sz="3600" dirty="0">
                <a:solidFill>
                  <a:srgbClr val="FF0000"/>
                </a:solidFill>
                <a:latin typeface="Times New Roman" panose="02020603050405020304" pitchFamily="18" charset="0"/>
              </a:rPr>
              <a:t>(3 tiết)</a:t>
            </a:r>
          </a:p>
          <a:p>
            <a:pPr algn="ctr">
              <a:lnSpc>
                <a:spcPct val="107000"/>
              </a:lnSpc>
            </a:pPr>
            <a:endParaRPr lang="vi-VN" sz="3600" dirty="0">
              <a:solidFill>
                <a:srgbClr val="FF0000"/>
              </a:solidFill>
              <a:effectLst/>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130" y="382012"/>
            <a:ext cx="12003740" cy="3046988"/>
          </a:xfrm>
          <a:prstGeom prst="rect">
            <a:avLst/>
          </a:prstGeom>
          <a:noFill/>
        </p:spPr>
        <p:txBody>
          <a:bodyPr wrap="square">
            <a:spAutoFit/>
          </a:bodyPr>
          <a:lstStyle/>
          <a:p>
            <a:r>
              <a:rPr lang="en-US" sz="3200" dirty="0">
                <a:effectLst/>
                <a:latin typeface="Times New Roman" panose="02020603050405020304" pitchFamily="18" charset="0"/>
              </a:rPr>
              <a:t>- </a:t>
            </a:r>
            <a:r>
              <a:rPr lang="en-US" sz="3200" dirty="0" err="1">
                <a:effectLst/>
                <a:latin typeface="Times New Roman" panose="02020603050405020304" pitchFamily="18" charset="0"/>
              </a:rPr>
              <a:t>Bố</a:t>
            </a:r>
            <a:r>
              <a:rPr lang="en-US" sz="3200" dirty="0">
                <a:effectLst/>
                <a:latin typeface="Times New Roman" panose="02020603050405020304" pitchFamily="18" charset="0"/>
              </a:rPr>
              <a:t> </a:t>
            </a:r>
            <a:r>
              <a:rPr lang="en-US" sz="3200" dirty="0" err="1">
                <a:effectLst/>
                <a:latin typeface="Times New Roman" panose="02020603050405020304" pitchFamily="18" charset="0"/>
              </a:rPr>
              <a:t>cục</a:t>
            </a:r>
            <a:r>
              <a:rPr lang="en-US" sz="3200" dirty="0">
                <a:effectLst/>
                <a:latin typeface="Times New Roman" panose="02020603050405020304" pitchFamily="18" charset="0"/>
              </a:rPr>
              <a:t>: 3 </a:t>
            </a:r>
            <a:r>
              <a:rPr lang="en-US" sz="3200" dirty="0" err="1">
                <a:effectLst/>
                <a:latin typeface="Times New Roman" panose="02020603050405020304" pitchFamily="18" charset="0"/>
              </a:rPr>
              <a:t>phần</a:t>
            </a:r>
            <a:endParaRPr lang="en-US" sz="3200" dirty="0">
              <a:effectLst/>
              <a:latin typeface="Times New Roman" panose="02020603050405020304" pitchFamily="18" charset="0"/>
            </a:endParaRPr>
          </a:p>
          <a:p>
            <a:r>
              <a:rPr lang="en-US" sz="3200" dirty="0">
                <a:effectLst/>
                <a:latin typeface="Times New Roman" panose="02020603050405020304" pitchFamily="18" charset="0"/>
              </a:rPr>
              <a:t>+ P1: </a:t>
            </a:r>
            <a:r>
              <a:rPr lang="en-US" sz="3200" dirty="0" err="1">
                <a:effectLst/>
                <a:latin typeface="Times New Roman" panose="02020603050405020304" pitchFamily="18" charset="0"/>
              </a:rPr>
              <a:t>Từ</a:t>
            </a:r>
            <a:r>
              <a:rPr lang="en-US" sz="3200" dirty="0">
                <a:effectLst/>
                <a:latin typeface="Times New Roman" panose="02020603050405020304" pitchFamily="18" charset="0"/>
              </a:rPr>
              <a:t> </a:t>
            </a:r>
            <a:r>
              <a:rPr lang="en-US" sz="3200" dirty="0" err="1">
                <a:effectLst/>
                <a:latin typeface="Times New Roman" panose="02020603050405020304" pitchFamily="18" charset="0"/>
              </a:rPr>
              <a:t>đầu</a:t>
            </a:r>
            <a:r>
              <a:rPr lang="en-US" sz="3200" dirty="0">
                <a:effectLst/>
                <a:latin typeface="Times New Roman" panose="02020603050405020304" pitchFamily="18" charset="0"/>
              </a:rPr>
              <a:t> … “</a:t>
            </a:r>
            <a:r>
              <a:rPr lang="en-US" sz="3200" dirty="0" err="1">
                <a:effectLst/>
                <a:latin typeface="Times New Roman" panose="02020603050405020304" pitchFamily="18" charset="0"/>
              </a:rPr>
              <a:t>bắt</a:t>
            </a:r>
            <a:r>
              <a:rPr lang="en-US" sz="3200" dirty="0">
                <a:effectLst/>
                <a:latin typeface="Times New Roman" panose="02020603050405020304" pitchFamily="18" charset="0"/>
              </a:rPr>
              <a:t> </a:t>
            </a:r>
            <a:r>
              <a:rPr lang="en-US" sz="3200" dirty="0" err="1">
                <a:effectLst/>
                <a:latin typeface="Times New Roman" panose="02020603050405020304" pitchFamily="18" charset="0"/>
              </a:rPr>
              <a:t>đầu</a:t>
            </a:r>
            <a:r>
              <a:rPr lang="en-US" sz="3200" dirty="0">
                <a:effectLst/>
                <a:latin typeface="Times New Roman" panose="02020603050405020304" pitchFamily="18" charset="0"/>
              </a:rPr>
              <a:t> </a:t>
            </a:r>
            <a:r>
              <a:rPr lang="en-US" sz="3200" dirty="0" err="1">
                <a:effectLst/>
                <a:latin typeface="Times New Roman" panose="02020603050405020304" pitchFamily="18" charset="0"/>
              </a:rPr>
              <a:t>mùa</a:t>
            </a:r>
            <a:r>
              <a:rPr lang="en-US" sz="3200" dirty="0">
                <a:effectLst/>
                <a:latin typeface="Times New Roman" panose="02020603050405020304" pitchFamily="18" charset="0"/>
              </a:rPr>
              <a:t> </a:t>
            </a:r>
            <a:r>
              <a:rPr lang="en-US" sz="3200" dirty="0" err="1">
                <a:effectLst/>
                <a:latin typeface="Times New Roman" panose="02020603050405020304" pitchFamily="18" charset="0"/>
              </a:rPr>
              <a:t>sinh</a:t>
            </a:r>
            <a:r>
              <a:rPr lang="en-US" sz="3200" dirty="0">
                <a:effectLst/>
                <a:latin typeface="Times New Roman" panose="02020603050405020304" pitchFamily="18" charset="0"/>
              </a:rPr>
              <a:t> </a:t>
            </a:r>
            <a:r>
              <a:rPr lang="en-US" sz="3200" dirty="0" err="1">
                <a:effectLst/>
                <a:latin typeface="Times New Roman" panose="02020603050405020304" pitchFamily="18" charset="0"/>
              </a:rPr>
              <a:t>nở</a:t>
            </a:r>
            <a:r>
              <a:rPr lang="en-US" sz="3200" dirty="0">
                <a:effectLst/>
                <a:latin typeface="Times New Roman" panose="02020603050405020304" pitchFamily="18" charset="0"/>
              </a:rPr>
              <a:t> </a:t>
            </a:r>
            <a:r>
              <a:rPr lang="en-US" sz="3200" dirty="0" err="1">
                <a:effectLst/>
                <a:latin typeface="Times New Roman" panose="02020603050405020304" pitchFamily="18" charset="0"/>
              </a:rPr>
              <a:t>của</a:t>
            </a:r>
            <a:r>
              <a:rPr lang="en-US" sz="3200" dirty="0">
                <a:effectLst/>
                <a:latin typeface="Times New Roman" panose="02020603050405020304" pitchFamily="18" charset="0"/>
              </a:rPr>
              <a:t> </a:t>
            </a:r>
            <a:r>
              <a:rPr lang="en-US" sz="3200" dirty="0" err="1">
                <a:effectLst/>
                <a:latin typeface="Times New Roman" panose="02020603050405020304" pitchFamily="18" charset="0"/>
              </a:rPr>
              <a:t>chúng</a:t>
            </a:r>
            <a:r>
              <a:rPr lang="en-US" sz="3200" dirty="0">
                <a:effectLst/>
                <a:latin typeface="Times New Roman" panose="02020603050405020304" pitchFamily="18" charset="0"/>
              </a:rPr>
              <a:t>” </a:t>
            </a:r>
          </a:p>
          <a:p>
            <a:r>
              <a:rPr lang="en-US" sz="3200" dirty="0">
                <a:effectLst/>
                <a:latin typeface="Wingdings" panose="05000000000000000000" pitchFamily="2" charset="2"/>
              </a:rPr>
              <a:t>à</a:t>
            </a:r>
            <a:r>
              <a:rPr lang="en-US" sz="3200" dirty="0">
                <a:effectLst/>
                <a:latin typeface="Times New Roman" panose="02020603050405020304" pitchFamily="18" charset="0"/>
              </a:rPr>
              <a:t> </a:t>
            </a:r>
            <a:r>
              <a:rPr lang="en-US" sz="3200" dirty="0" err="1">
                <a:effectLst/>
                <a:latin typeface="Times New Roman" panose="02020603050405020304" pitchFamily="18" charset="0"/>
              </a:rPr>
              <a:t>Cuộc</a:t>
            </a:r>
            <a:r>
              <a:rPr lang="en-US" sz="3200" dirty="0">
                <a:effectLst/>
                <a:latin typeface="Times New Roman" panose="02020603050405020304" pitchFamily="18" charset="0"/>
              </a:rPr>
              <a:t> </a:t>
            </a:r>
            <a:r>
              <a:rPr lang="en-US" sz="3200" dirty="0" err="1">
                <a:effectLst/>
                <a:latin typeface="Times New Roman" panose="02020603050405020304" pitchFamily="18" charset="0"/>
              </a:rPr>
              <a:t>trò</a:t>
            </a:r>
            <a:r>
              <a:rPr lang="en-US" sz="3200" dirty="0">
                <a:effectLst/>
                <a:latin typeface="Times New Roman" panose="02020603050405020304" pitchFamily="18" charset="0"/>
              </a:rPr>
              <a:t> </a:t>
            </a:r>
            <a:r>
              <a:rPr lang="en-US" sz="3200" dirty="0" err="1">
                <a:effectLst/>
                <a:latin typeface="Times New Roman" panose="02020603050405020304" pitchFamily="18" charset="0"/>
              </a:rPr>
              <a:t>chuyện</a:t>
            </a:r>
            <a:r>
              <a:rPr lang="en-US" sz="3200" dirty="0">
                <a:effectLst/>
                <a:latin typeface="Times New Roman" panose="02020603050405020304" pitchFamily="18" charset="0"/>
              </a:rPr>
              <a:t> </a:t>
            </a:r>
            <a:r>
              <a:rPr lang="en-US" sz="3200" dirty="0" err="1">
                <a:effectLst/>
                <a:latin typeface="Times New Roman" panose="02020603050405020304" pitchFamily="18" charset="0"/>
              </a:rPr>
              <a:t>của</a:t>
            </a:r>
            <a:r>
              <a:rPr lang="en-US" sz="3200" dirty="0">
                <a:effectLst/>
                <a:latin typeface="Times New Roman" panose="02020603050405020304" pitchFamily="18" charset="0"/>
              </a:rPr>
              <a:t> </a:t>
            </a:r>
            <a:r>
              <a:rPr lang="en-US" sz="3200" dirty="0" err="1">
                <a:effectLst/>
                <a:latin typeface="Times New Roman" panose="02020603050405020304" pitchFamily="18" charset="0"/>
              </a:rPr>
              <a:t>Mên</a:t>
            </a:r>
            <a:r>
              <a:rPr lang="en-US" sz="3200" dirty="0">
                <a:effectLst/>
                <a:latin typeface="Times New Roman" panose="02020603050405020304" pitchFamily="18" charset="0"/>
              </a:rPr>
              <a:t> </a:t>
            </a:r>
            <a:r>
              <a:rPr lang="en-US" sz="3200" dirty="0" err="1">
                <a:effectLst/>
                <a:latin typeface="Times New Roman" panose="02020603050405020304" pitchFamily="18" charset="0"/>
              </a:rPr>
              <a:t>và</a:t>
            </a:r>
            <a:r>
              <a:rPr lang="en-US" sz="3200" dirty="0">
                <a:effectLst/>
                <a:latin typeface="Times New Roman" panose="02020603050405020304" pitchFamily="18" charset="0"/>
              </a:rPr>
              <a:t> Mon ở </a:t>
            </a:r>
            <a:r>
              <a:rPr lang="en-US" sz="3200" dirty="0" err="1">
                <a:effectLst/>
                <a:latin typeface="Times New Roman" panose="02020603050405020304" pitchFamily="18" charset="0"/>
              </a:rPr>
              <a:t>đoạn</a:t>
            </a:r>
            <a:r>
              <a:rPr lang="en-US" sz="3200" dirty="0">
                <a:effectLst/>
                <a:latin typeface="Times New Roman" panose="02020603050405020304" pitchFamily="18" charset="0"/>
              </a:rPr>
              <a:t> 1</a:t>
            </a:r>
          </a:p>
          <a:p>
            <a:r>
              <a:rPr lang="en-US" sz="3200" dirty="0">
                <a:effectLst/>
                <a:latin typeface="Times New Roman" panose="02020603050405020304" pitchFamily="18" charset="0"/>
              </a:rPr>
              <a:t>+ P2: </a:t>
            </a:r>
            <a:r>
              <a:rPr lang="en-US" sz="3200" dirty="0" err="1">
                <a:effectLst/>
                <a:latin typeface="Times New Roman" panose="02020603050405020304" pitchFamily="18" charset="0"/>
              </a:rPr>
              <a:t>tiếp</a:t>
            </a:r>
            <a:r>
              <a:rPr lang="en-US" sz="3200" dirty="0">
                <a:effectLst/>
                <a:latin typeface="Times New Roman" panose="02020603050405020304" pitchFamily="18" charset="0"/>
              </a:rPr>
              <a:t> </a:t>
            </a:r>
            <a:r>
              <a:rPr lang="en-US" sz="3200" dirty="0" err="1">
                <a:effectLst/>
                <a:latin typeface="Times New Roman" panose="02020603050405020304" pitchFamily="18" charset="0"/>
              </a:rPr>
              <a:t>theo</a:t>
            </a:r>
            <a:r>
              <a:rPr lang="en-US" sz="3200" dirty="0">
                <a:effectLst/>
                <a:latin typeface="Times New Roman" panose="02020603050405020304" pitchFamily="18" charset="0"/>
              </a:rPr>
              <a:t>… “</a:t>
            </a:r>
            <a:r>
              <a:rPr lang="en-US" sz="3200" dirty="0" err="1">
                <a:effectLst/>
                <a:latin typeface="Times New Roman" panose="02020603050405020304" pitchFamily="18" charset="0"/>
              </a:rPr>
              <a:t>Vâng</a:t>
            </a:r>
            <a:r>
              <a:rPr lang="en-US" sz="3200" dirty="0">
                <a:effectLst/>
                <a:latin typeface="Times New Roman" panose="02020603050405020304" pitchFamily="18" charset="0"/>
              </a:rPr>
              <a:t>! </a:t>
            </a:r>
            <a:r>
              <a:rPr lang="en-US" sz="3200" dirty="0" err="1">
                <a:effectLst/>
                <a:latin typeface="Times New Roman" panose="02020603050405020304" pitchFamily="18" charset="0"/>
              </a:rPr>
              <a:t>Cứ</a:t>
            </a:r>
            <a:r>
              <a:rPr lang="en-US" sz="3200" dirty="0">
                <a:effectLst/>
                <a:latin typeface="Times New Roman" panose="02020603050405020304" pitchFamily="18" charset="0"/>
              </a:rPr>
              <a:t> </a:t>
            </a:r>
            <a:r>
              <a:rPr lang="en-US" sz="3200" dirty="0" err="1">
                <a:effectLst/>
                <a:latin typeface="Times New Roman" panose="02020603050405020304" pitchFamily="18" charset="0"/>
              </a:rPr>
              <a:t>lấy</a:t>
            </a:r>
            <a:r>
              <a:rPr lang="en-US" sz="3200" dirty="0">
                <a:effectLst/>
                <a:latin typeface="Times New Roman" panose="02020603050405020304" pitchFamily="18" charset="0"/>
              </a:rPr>
              <a:t> </a:t>
            </a:r>
            <a:r>
              <a:rPr lang="en-US" sz="3200" dirty="0" err="1">
                <a:effectLst/>
                <a:latin typeface="Times New Roman" panose="02020603050405020304" pitchFamily="18" charset="0"/>
              </a:rPr>
              <a:t>đò</a:t>
            </a:r>
            <a:r>
              <a:rPr lang="en-US" sz="3200" dirty="0">
                <a:effectLst/>
                <a:latin typeface="Times New Roman" panose="02020603050405020304" pitchFamily="18" charset="0"/>
              </a:rPr>
              <a:t> </a:t>
            </a:r>
            <a:r>
              <a:rPr lang="en-US" sz="3200" dirty="0" err="1">
                <a:effectLst/>
                <a:latin typeface="Times New Roman" panose="02020603050405020304" pitchFamily="18" charset="0"/>
              </a:rPr>
              <a:t>của</a:t>
            </a:r>
            <a:r>
              <a:rPr lang="en-US" sz="3200" dirty="0">
                <a:effectLst/>
                <a:latin typeface="Times New Roman" panose="02020603050405020304" pitchFamily="18" charset="0"/>
              </a:rPr>
              <a:t> </a:t>
            </a:r>
            <a:r>
              <a:rPr lang="en-US" sz="3200" dirty="0" err="1">
                <a:effectLst/>
                <a:latin typeface="Times New Roman" panose="02020603050405020304" pitchFamily="18" charset="0"/>
              </a:rPr>
              <a:t>ông</a:t>
            </a:r>
            <a:r>
              <a:rPr lang="en-US" sz="3200" dirty="0">
                <a:effectLst/>
                <a:latin typeface="Times New Roman" panose="02020603050405020304" pitchFamily="18" charset="0"/>
              </a:rPr>
              <a:t> </a:t>
            </a:r>
            <a:r>
              <a:rPr lang="en-US" sz="3200" dirty="0" err="1">
                <a:effectLst/>
                <a:latin typeface="Times New Roman" panose="02020603050405020304" pitchFamily="18" charset="0"/>
              </a:rPr>
              <a:t>Hảo</a:t>
            </a:r>
            <a:r>
              <a:rPr lang="en-US" sz="3200" dirty="0">
                <a:effectLst/>
                <a:latin typeface="Times New Roman" panose="02020603050405020304" pitchFamily="18" charset="0"/>
              </a:rPr>
              <a:t> </a:t>
            </a:r>
            <a:r>
              <a:rPr lang="en-US" sz="3200" dirty="0" err="1">
                <a:effectLst/>
                <a:latin typeface="Times New Roman" panose="02020603050405020304" pitchFamily="18" charset="0"/>
              </a:rPr>
              <a:t>mà</a:t>
            </a:r>
            <a:r>
              <a:rPr lang="en-US" sz="3200" dirty="0">
                <a:effectLst/>
                <a:latin typeface="Times New Roman" panose="02020603050405020304" pitchFamily="18" charset="0"/>
              </a:rPr>
              <a:t> </a:t>
            </a:r>
            <a:r>
              <a:rPr lang="en-US" sz="3200" dirty="0" err="1">
                <a:effectLst/>
                <a:latin typeface="Times New Roman" panose="02020603050405020304" pitchFamily="18" charset="0"/>
              </a:rPr>
              <a:t>đi</a:t>
            </a:r>
            <a:r>
              <a:rPr lang="en-US" sz="3200" dirty="0">
                <a:effectLst/>
                <a:latin typeface="Times New Roman" panose="02020603050405020304" pitchFamily="18" charset="0"/>
              </a:rPr>
              <a:t>”.</a:t>
            </a:r>
          </a:p>
          <a:p>
            <a:r>
              <a:rPr lang="en-US" sz="3200" dirty="0">
                <a:effectLst/>
                <a:latin typeface="Times New Roman" panose="02020603050405020304" pitchFamily="18" charset="0"/>
              </a:rPr>
              <a:t> </a:t>
            </a:r>
            <a:r>
              <a:rPr lang="en-US" sz="3200" dirty="0">
                <a:effectLst/>
                <a:latin typeface="Wingdings" panose="05000000000000000000" pitchFamily="2" charset="2"/>
              </a:rPr>
              <a:t>à</a:t>
            </a:r>
            <a:r>
              <a:rPr lang="en-US" sz="3200" dirty="0">
                <a:effectLst/>
                <a:latin typeface="Times New Roman" panose="02020603050405020304" pitchFamily="18" charset="0"/>
              </a:rPr>
              <a:t> </a:t>
            </a:r>
            <a:r>
              <a:rPr lang="en-US" sz="3200" dirty="0" err="1">
                <a:effectLst/>
                <a:latin typeface="Times New Roman" panose="02020603050405020304" pitchFamily="18" charset="0"/>
              </a:rPr>
              <a:t>Cuộc</a:t>
            </a:r>
            <a:r>
              <a:rPr lang="en-US" sz="3200" dirty="0">
                <a:effectLst/>
                <a:latin typeface="Times New Roman" panose="02020603050405020304" pitchFamily="18" charset="0"/>
              </a:rPr>
              <a:t> </a:t>
            </a:r>
            <a:r>
              <a:rPr lang="en-US" sz="3200" dirty="0" err="1">
                <a:effectLst/>
                <a:latin typeface="Times New Roman" panose="02020603050405020304" pitchFamily="18" charset="0"/>
              </a:rPr>
              <a:t>trò</a:t>
            </a:r>
            <a:r>
              <a:rPr lang="en-US" sz="3200" dirty="0">
                <a:effectLst/>
                <a:latin typeface="Times New Roman" panose="02020603050405020304" pitchFamily="18" charset="0"/>
              </a:rPr>
              <a:t> </a:t>
            </a:r>
            <a:r>
              <a:rPr lang="en-US" sz="3200" dirty="0" err="1">
                <a:effectLst/>
                <a:latin typeface="Times New Roman" panose="02020603050405020304" pitchFamily="18" charset="0"/>
              </a:rPr>
              <a:t>chuyện</a:t>
            </a:r>
            <a:r>
              <a:rPr lang="en-US" sz="3200" dirty="0">
                <a:effectLst/>
                <a:latin typeface="Times New Roman" panose="02020603050405020304" pitchFamily="18" charset="0"/>
              </a:rPr>
              <a:t> </a:t>
            </a:r>
            <a:r>
              <a:rPr lang="en-US" sz="3200" dirty="0" err="1">
                <a:effectLst/>
                <a:latin typeface="Times New Roman" panose="02020603050405020304" pitchFamily="18" charset="0"/>
              </a:rPr>
              <a:t>của</a:t>
            </a:r>
            <a:r>
              <a:rPr lang="en-US" sz="3200" dirty="0">
                <a:effectLst/>
                <a:latin typeface="Times New Roman" panose="02020603050405020304" pitchFamily="18" charset="0"/>
              </a:rPr>
              <a:t> </a:t>
            </a:r>
            <a:r>
              <a:rPr lang="en-US" sz="3200" dirty="0" err="1">
                <a:effectLst/>
                <a:latin typeface="Times New Roman" panose="02020603050405020304" pitchFamily="18" charset="0"/>
              </a:rPr>
              <a:t>Mên</a:t>
            </a:r>
            <a:r>
              <a:rPr lang="en-US" sz="3200" dirty="0">
                <a:effectLst/>
                <a:latin typeface="Times New Roman" panose="02020603050405020304" pitchFamily="18" charset="0"/>
              </a:rPr>
              <a:t> </a:t>
            </a:r>
            <a:r>
              <a:rPr lang="en-US" sz="3200" dirty="0" err="1">
                <a:effectLst/>
                <a:latin typeface="Times New Roman" panose="02020603050405020304" pitchFamily="18" charset="0"/>
              </a:rPr>
              <a:t>và</a:t>
            </a:r>
            <a:r>
              <a:rPr lang="en-US" sz="3200" dirty="0">
                <a:effectLst/>
                <a:latin typeface="Times New Roman" panose="02020603050405020304" pitchFamily="18" charset="0"/>
              </a:rPr>
              <a:t> Mon ở </a:t>
            </a:r>
            <a:r>
              <a:rPr lang="en-US" sz="3200" dirty="0" err="1">
                <a:effectLst/>
                <a:latin typeface="Times New Roman" panose="02020603050405020304" pitchFamily="18" charset="0"/>
              </a:rPr>
              <a:t>đoạn</a:t>
            </a:r>
            <a:r>
              <a:rPr lang="en-US" sz="3200" dirty="0">
                <a:effectLst/>
                <a:latin typeface="Times New Roman" panose="02020603050405020304" pitchFamily="18" charset="0"/>
              </a:rPr>
              <a:t> 2</a:t>
            </a:r>
          </a:p>
          <a:p>
            <a:r>
              <a:rPr lang="en-US" sz="3200" dirty="0">
                <a:effectLst/>
                <a:latin typeface="Times New Roman" panose="02020603050405020304" pitchFamily="18" charset="0"/>
              </a:rPr>
              <a:t>+ P3: </a:t>
            </a:r>
            <a:r>
              <a:rPr lang="en-US" sz="3200" dirty="0" err="1">
                <a:effectLst/>
                <a:latin typeface="Times New Roman" panose="02020603050405020304" pitchFamily="18" charset="0"/>
              </a:rPr>
              <a:t>còn</a:t>
            </a:r>
            <a:r>
              <a:rPr lang="en-US" sz="3200" dirty="0">
                <a:effectLst/>
                <a:latin typeface="Times New Roman" panose="02020603050405020304" pitchFamily="18" charset="0"/>
              </a:rPr>
              <a:t> </a:t>
            </a:r>
            <a:r>
              <a:rPr lang="en-US" sz="3200" dirty="0" err="1">
                <a:effectLst/>
                <a:latin typeface="Times New Roman" panose="02020603050405020304" pitchFamily="18" charset="0"/>
              </a:rPr>
              <a:t>lại</a:t>
            </a:r>
            <a:r>
              <a:rPr lang="en-US" sz="3200" dirty="0">
                <a:latin typeface="Times New Roman" panose="02020603050405020304" pitchFamily="18" charset="0"/>
              </a:rPr>
              <a:t> </a:t>
            </a:r>
            <a:r>
              <a:rPr lang="en-US" sz="3200" dirty="0">
                <a:effectLst/>
                <a:latin typeface="Wingdings" panose="05000000000000000000" pitchFamily="2" charset="2"/>
              </a:rPr>
              <a:t>à</a:t>
            </a:r>
            <a:r>
              <a:rPr lang="en-US" sz="3200" dirty="0">
                <a:effectLst/>
                <a:latin typeface="Times New Roman" panose="02020603050405020304" pitchFamily="18" charset="0"/>
              </a:rPr>
              <a:t> </a:t>
            </a:r>
            <a:r>
              <a:rPr lang="en-US" sz="3200" dirty="0" err="1">
                <a:effectLst/>
                <a:latin typeface="Times New Roman" panose="02020603050405020304" pitchFamily="18" charset="0"/>
              </a:rPr>
              <a:t>Cảnh</a:t>
            </a:r>
            <a:r>
              <a:rPr lang="en-US" sz="3200" dirty="0">
                <a:effectLst/>
                <a:latin typeface="Times New Roman" panose="02020603050405020304" pitchFamily="18" charset="0"/>
              </a:rPr>
              <a:t> </a:t>
            </a:r>
            <a:r>
              <a:rPr lang="en-US" sz="3200" dirty="0" err="1">
                <a:effectLst/>
                <a:latin typeface="Times New Roman" panose="02020603050405020304" pitchFamily="18" charset="0"/>
              </a:rPr>
              <a:t>bầy</a:t>
            </a:r>
            <a:r>
              <a:rPr lang="en-US" sz="3200" dirty="0">
                <a:effectLst/>
                <a:latin typeface="Times New Roman" panose="02020603050405020304" pitchFamily="18" charset="0"/>
              </a:rPr>
              <a:t> </a:t>
            </a:r>
            <a:r>
              <a:rPr lang="en-US" sz="3200" dirty="0" err="1">
                <a:effectLst/>
                <a:latin typeface="Times New Roman" panose="02020603050405020304" pitchFamily="18" charset="0"/>
              </a:rPr>
              <a:t>chim</a:t>
            </a:r>
            <a:r>
              <a:rPr lang="en-US" sz="3200" dirty="0">
                <a:effectLst/>
                <a:latin typeface="Times New Roman" panose="02020603050405020304" pitchFamily="18" charset="0"/>
              </a:rPr>
              <a:t> </a:t>
            </a:r>
            <a:r>
              <a:rPr lang="en-US" sz="3200" dirty="0" err="1">
                <a:effectLst/>
                <a:latin typeface="Times New Roman" panose="02020603050405020304" pitchFamily="18" charset="0"/>
              </a:rPr>
              <a:t>chìa</a:t>
            </a:r>
            <a:r>
              <a:rPr lang="en-US" sz="3200" dirty="0">
                <a:effectLst/>
                <a:latin typeface="Times New Roman" panose="02020603050405020304" pitchFamily="18" charset="0"/>
              </a:rPr>
              <a:t> </a:t>
            </a:r>
            <a:r>
              <a:rPr lang="en-US" sz="3200" dirty="0" err="1">
                <a:effectLst/>
                <a:latin typeface="Times New Roman" panose="02020603050405020304" pitchFamily="18" charset="0"/>
              </a:rPr>
              <a:t>vôi</a:t>
            </a:r>
            <a:r>
              <a:rPr lang="en-US" sz="3200" dirty="0">
                <a:effectLst/>
                <a:latin typeface="Times New Roman" panose="02020603050405020304" pitchFamily="18" charset="0"/>
              </a:rPr>
              <a:t> bay </a:t>
            </a:r>
            <a:r>
              <a:rPr lang="en-US" sz="3200" dirty="0" err="1">
                <a:effectLst/>
                <a:latin typeface="Times New Roman" panose="02020603050405020304" pitchFamily="18" charset="0"/>
              </a:rPr>
              <a:t>lên</a:t>
            </a:r>
            <a:r>
              <a:rPr lang="en-US" sz="3200" dirty="0">
                <a:effectLst/>
                <a:latin typeface="Times New Roman" panose="02020603050405020304" pitchFamily="18" charset="0"/>
              </a:rPr>
              <a:t> </a:t>
            </a:r>
            <a:r>
              <a:rPr lang="en-US" sz="3200" dirty="0" err="1">
                <a:effectLst/>
                <a:latin typeface="Times New Roman" panose="02020603050405020304" pitchFamily="18" charset="0"/>
              </a:rPr>
              <a:t>vào</a:t>
            </a:r>
            <a:r>
              <a:rPr lang="en-US" sz="3200" dirty="0">
                <a:effectLst/>
                <a:latin typeface="Times New Roman" panose="02020603050405020304" pitchFamily="18" charset="0"/>
              </a:rPr>
              <a:t> </a:t>
            </a:r>
            <a:r>
              <a:rPr lang="en-US" sz="3200" dirty="0" err="1">
                <a:effectLst/>
                <a:latin typeface="Times New Roman" panose="02020603050405020304" pitchFamily="18" charset="0"/>
              </a:rPr>
              <a:t>buổi</a:t>
            </a:r>
            <a:r>
              <a:rPr lang="en-US" sz="3200" dirty="0">
                <a:effectLst/>
                <a:latin typeface="Times New Roman" panose="02020603050405020304" pitchFamily="18" charset="0"/>
              </a:rPr>
              <a:t> </a:t>
            </a:r>
            <a:r>
              <a:rPr lang="en-US" sz="3200" dirty="0" err="1">
                <a:effectLst/>
                <a:latin typeface="Times New Roman" panose="02020603050405020304" pitchFamily="18" charset="0"/>
              </a:rPr>
              <a:t>bình</a:t>
            </a:r>
            <a:r>
              <a:rPr lang="en-US" sz="3200" dirty="0">
                <a:effectLst/>
                <a:latin typeface="Times New Roman" panose="02020603050405020304" pitchFamily="18" charset="0"/>
              </a:rPr>
              <a:t> </a:t>
            </a:r>
            <a:r>
              <a:rPr lang="en-US" sz="3200" dirty="0" err="1">
                <a:effectLst/>
                <a:latin typeface="Times New Roman" panose="02020603050405020304" pitchFamily="18" charset="0"/>
              </a:rPr>
              <a:t>minh</a:t>
            </a:r>
            <a:r>
              <a:rPr lang="en-US" sz="3200" dirty="0">
                <a:effectLst/>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BE2E8B-B192-4A05-AF2E-53E417FE7174}"/>
              </a:ext>
            </a:extLst>
          </p:cNvPr>
          <p:cNvSpPr txBox="1"/>
          <p:nvPr/>
        </p:nvSpPr>
        <p:spPr>
          <a:xfrm>
            <a:off x="123092" y="101480"/>
            <a:ext cx="6098344" cy="1213281"/>
          </a:xfrm>
          <a:prstGeom prst="rect">
            <a:avLst/>
          </a:prstGeom>
          <a:noFill/>
        </p:spPr>
        <p:txBody>
          <a:bodyPr wrap="square">
            <a:spAutoFit/>
          </a:bodyPr>
          <a:lstStyle/>
          <a:p>
            <a:pPr algn="just">
              <a:lnSpc>
                <a:spcPct val="107000"/>
              </a:lnSpc>
              <a:spcAft>
                <a:spcPts val="800"/>
              </a:spcAft>
            </a:pPr>
            <a:r>
              <a:rPr lang="vi-VN"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II.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Khám</a:t>
            </a:r>
            <a:r>
              <a:rPr lang="vi-VN"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phá văn bản</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nl-NL" sz="3200" b="1" dirty="0">
                <a:effectLst/>
                <a:latin typeface="Times New Roman" panose="02020603050405020304" pitchFamily="18" charset="0"/>
                <a:ea typeface="Calibri" panose="020F0502020204030204" pitchFamily="34" charset="0"/>
                <a:cs typeface="Times New Roman" panose="02020603050405020304" pitchFamily="18" charset="0"/>
              </a:rPr>
              <a:t>1. Tìm hiểu đề tài, ngôi kể</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2D8059F-C1C7-4894-A8EA-DEBE258E42AF}"/>
              </a:ext>
            </a:extLst>
          </p:cNvPr>
          <p:cNvSpPr txBox="1"/>
          <p:nvPr/>
        </p:nvSpPr>
        <p:spPr>
          <a:xfrm>
            <a:off x="123092" y="1314761"/>
            <a:ext cx="6119446" cy="1569660"/>
          </a:xfrm>
          <a:prstGeom prst="rect">
            <a:avLst/>
          </a:prstGeom>
          <a:noFill/>
        </p:spPr>
        <p:txBody>
          <a:bodyPr wrap="square">
            <a:spAutoFit/>
          </a:bodyPr>
          <a:lstStyle/>
          <a:p>
            <a:pPr marL="285750" indent="-285750">
              <a:buFontTx/>
              <a:buChar char="-"/>
            </a:pPr>
            <a:r>
              <a:rPr lang="en-US" sz="3200" b="1" dirty="0" err="1">
                <a:effectLst/>
                <a:latin typeface="Times New Roman" panose="02020603050405020304" pitchFamily="18" charset="0"/>
              </a:rPr>
              <a:t>Đề</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tài</a:t>
            </a:r>
            <a:r>
              <a:rPr lang="en-US" sz="3200" b="1" dirty="0">
                <a:effectLst/>
                <a:latin typeface="Times New Roman" panose="02020603050405020304" pitchFamily="18" charset="0"/>
              </a:rPr>
              <a:t>:</a:t>
            </a:r>
            <a:r>
              <a:rPr lang="en-US" sz="3200" dirty="0">
                <a:effectLst/>
                <a:latin typeface="Times New Roman" panose="02020603050405020304" pitchFamily="18" charset="0"/>
              </a:rPr>
              <a:t> </a:t>
            </a:r>
            <a:r>
              <a:rPr lang="en-US" sz="3200" dirty="0" err="1">
                <a:effectLst/>
                <a:latin typeface="Times New Roman" panose="02020603050405020304" pitchFamily="18" charset="0"/>
              </a:rPr>
              <a:t>viết</a:t>
            </a:r>
            <a:r>
              <a:rPr lang="en-US" sz="3200" dirty="0">
                <a:effectLst/>
                <a:latin typeface="Times New Roman" panose="02020603050405020304" pitchFamily="18" charset="0"/>
              </a:rPr>
              <a:t> </a:t>
            </a:r>
            <a:r>
              <a:rPr lang="en-US" sz="3200" dirty="0" err="1">
                <a:effectLst/>
                <a:latin typeface="Times New Roman" panose="02020603050405020304" pitchFamily="18" charset="0"/>
              </a:rPr>
              <a:t>về</a:t>
            </a:r>
            <a:r>
              <a:rPr lang="en-US" sz="3200" dirty="0">
                <a:effectLst/>
                <a:latin typeface="Times New Roman" panose="02020603050405020304" pitchFamily="18" charset="0"/>
              </a:rPr>
              <a:t> </a:t>
            </a:r>
            <a:r>
              <a:rPr lang="en-US" sz="3200" dirty="0" err="1">
                <a:effectLst/>
                <a:latin typeface="Times New Roman" panose="02020603050405020304" pitchFamily="18" charset="0"/>
              </a:rPr>
              <a:t>trẻ</a:t>
            </a:r>
            <a:r>
              <a:rPr lang="en-US" sz="3200" dirty="0">
                <a:effectLst/>
                <a:latin typeface="Times New Roman" panose="02020603050405020304" pitchFamily="18" charset="0"/>
              </a:rPr>
              <a:t> </a:t>
            </a:r>
            <a:r>
              <a:rPr lang="en-US" sz="3200" dirty="0" err="1">
                <a:effectLst/>
                <a:latin typeface="Times New Roman" panose="02020603050405020304" pitchFamily="18" charset="0"/>
              </a:rPr>
              <a:t>em</a:t>
            </a:r>
            <a:endParaRPr lang="vi-VN" sz="3200" dirty="0">
              <a:effectLst/>
              <a:latin typeface="Times New Roman" panose="02020603050405020304" pitchFamily="18" charset="0"/>
            </a:endParaRPr>
          </a:p>
          <a:p>
            <a:r>
              <a:rPr lang="vi-VN" sz="3200" b="1" dirty="0">
                <a:solidFill>
                  <a:srgbClr val="000000"/>
                </a:solidFill>
                <a:latin typeface="Times New Roman" panose="02020603050405020304" pitchFamily="18" charset="0"/>
                <a:cs typeface="Times New Roman" panose="02020603050405020304" pitchFamily="18" charset="0"/>
              </a:rPr>
              <a:t>- </a:t>
            </a:r>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cs typeface="Times New Roman" panose="02020603050405020304" pitchFamily="18" charset="0"/>
              </a:rPr>
              <a:t>Ngôi kể:</a:t>
            </a:r>
            <a:r>
              <a:rPr lang="vi-VN" sz="3200" dirty="0">
                <a:solidFill>
                  <a:srgbClr val="000000"/>
                </a:solidFill>
                <a:effectLst/>
                <a:latin typeface="Times New Roman" panose="02020603050405020304" pitchFamily="18" charset="0"/>
                <a:cs typeface="Times New Roman" panose="02020603050405020304" pitchFamily="18" charset="0"/>
              </a:rPr>
              <a:t> ngôi thứ 3</a:t>
            </a:r>
            <a:endParaRPr lang="vi-VN" sz="3200" dirty="0">
              <a:effectLst/>
              <a:latin typeface="Times New Roman" panose="02020603050405020304" pitchFamily="18" charset="0"/>
            </a:endParaRPr>
          </a:p>
          <a:p>
            <a:endParaRPr lang="en-US" sz="3200" dirty="0">
              <a:effectLst/>
              <a:latin typeface="Times New Roman" panose="02020603050405020304" pitchFamily="18" charset="0"/>
            </a:endParaRPr>
          </a:p>
        </p:txBody>
      </p:sp>
      <p:sp>
        <p:nvSpPr>
          <p:cNvPr id="9" name="TextBox 8">
            <a:extLst>
              <a:ext uri="{FF2B5EF4-FFF2-40B4-BE49-F238E27FC236}">
                <a16:creationId xmlns:a16="http://schemas.microsoft.com/office/drawing/2014/main" id="{6D748C88-CF71-42BE-A203-8FF275856D4E}"/>
              </a:ext>
            </a:extLst>
          </p:cNvPr>
          <p:cNvSpPr txBox="1"/>
          <p:nvPr/>
        </p:nvSpPr>
        <p:spPr>
          <a:xfrm>
            <a:off x="123091" y="2343376"/>
            <a:ext cx="9161585" cy="584775"/>
          </a:xfrm>
          <a:prstGeom prst="rect">
            <a:avLst/>
          </a:prstGeom>
          <a:noFill/>
        </p:spPr>
        <p:txBody>
          <a:bodyPr wrap="square">
            <a:spAutoFit/>
          </a:bodyPr>
          <a:lstStyle/>
          <a:p>
            <a:pPr algn="just"/>
            <a:r>
              <a:rPr lang="en-US" sz="3200" b="1" dirty="0">
                <a:solidFill>
                  <a:srgbClr val="000000"/>
                </a:solidFill>
                <a:effectLst/>
                <a:latin typeface="Times New Roman" panose="02020603050405020304" pitchFamily="18" charset="0"/>
                <a:ea typeface="Times New Roman" panose="02020603050405020304" pitchFamily="18" charset="0"/>
              </a:rPr>
              <a:t>2. </a:t>
            </a:r>
            <a:r>
              <a:rPr lang="en-US" sz="3200" b="1" dirty="0" err="1">
                <a:solidFill>
                  <a:srgbClr val="000000"/>
                </a:solidFill>
                <a:effectLst/>
                <a:latin typeface="Times New Roman" panose="02020603050405020304" pitchFamily="18" charset="0"/>
                <a:ea typeface="Times New Roman" panose="02020603050405020304" pitchFamily="18" charset="0"/>
              </a:rPr>
              <a:t>Tìm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hiểu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lời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người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kể</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chuyện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lời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A0F8127-9958-42A2-B7BF-48BABB4932E4}"/>
              </a:ext>
            </a:extLst>
          </p:cNvPr>
          <p:cNvSpPr txBox="1"/>
          <p:nvPr/>
        </p:nvSpPr>
        <p:spPr>
          <a:xfrm>
            <a:off x="123091" y="2985089"/>
            <a:ext cx="11778177" cy="3218445"/>
          </a:xfrm>
          <a:prstGeom prst="rect">
            <a:avLst/>
          </a:prstGeom>
          <a:noFill/>
        </p:spPr>
        <p:txBody>
          <a:bodyPr wrap="square">
            <a:spAutoFit/>
          </a:bodyPr>
          <a:lstStyle/>
          <a:p>
            <a:pPr algn="just">
              <a:lnSpc>
                <a:spcPct val="107000"/>
              </a:lnSpc>
            </a:pPr>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cs typeface="Times New Roman" panose="02020603050405020304" pitchFamily="18" charset="0"/>
              </a:rPr>
              <a:t> Lời người kể chuyện: </a:t>
            </a:r>
            <a:r>
              <a:rPr lang="vi-VN" sz="3200" i="1" dirty="0">
                <a:solidFill>
                  <a:srgbClr val="000000"/>
                </a:solidFill>
                <a:effectLst/>
                <a:latin typeface="Times New Roman" panose="02020603050405020304" pitchFamily="18" charset="0"/>
                <a:cs typeface="Times New Roman" panose="02020603050405020304" pitchFamily="18" charset="0"/>
              </a:rPr>
              <a:t>Khoảng hai giờ sáng Mon tỉnh giấc. Nó xoay mình sang phía anh nó, thì thào gọi: ; - Thằng Mên hỏi lại, giọng nó ráo hoảnh như đã thức dậy từ lâu lắm rồi”;</a:t>
            </a:r>
            <a:r>
              <a:rPr lang="vi-VN" sz="3200" dirty="0">
                <a:solidFill>
                  <a:srgbClr val="000000"/>
                </a:solidFill>
                <a:effectLst/>
                <a:latin typeface="Times New Roman" panose="02020603050405020304" pitchFamily="18" charset="0"/>
                <a:cs typeface="Times New Roman" panose="02020603050405020304" pitchFamily="18" charset="0"/>
              </a:rPr>
              <a:t> </a:t>
            </a:r>
            <a:endParaRPr lang="vi-VN" sz="3200" dirty="0">
              <a:effectLst/>
              <a:latin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cs typeface="Times New Roman" panose="02020603050405020304" pitchFamily="18" charset="0"/>
              </a:rPr>
              <a:t> Lời nhân vật:</a:t>
            </a:r>
            <a:endParaRPr lang="vi-VN" sz="3200" dirty="0">
              <a:effectLst/>
              <a:latin typeface="Calibri" panose="020F0502020204030204" pitchFamily="34" charset="0"/>
              <a:cs typeface="Times New Roman" panose="02020603050405020304" pitchFamily="18" charset="0"/>
            </a:endParaRPr>
          </a:p>
          <a:p>
            <a:pPr algn="just">
              <a:lnSpc>
                <a:spcPct val="107000"/>
              </a:lnSpc>
            </a:pPr>
            <a:r>
              <a:rPr lang="vi-VN" sz="3200" dirty="0">
                <a:solidFill>
                  <a:srgbClr val="000000"/>
                </a:solidFill>
                <a:effectLst/>
                <a:latin typeface="Times New Roman" panose="02020603050405020304" pitchFamily="18" charset="0"/>
                <a:cs typeface="Times New Roman" panose="02020603050405020304" pitchFamily="18" charset="0"/>
              </a:rPr>
              <a:t> </a:t>
            </a:r>
            <a:r>
              <a:rPr lang="vi-VN" sz="3200" i="1" dirty="0">
                <a:solidFill>
                  <a:srgbClr val="000000"/>
                </a:solidFill>
                <a:effectLst/>
                <a:latin typeface="Times New Roman" panose="02020603050405020304" pitchFamily="18" charset="0"/>
                <a:cs typeface="Times New Roman" panose="02020603050405020304" pitchFamily="18" charset="0"/>
              </a:rPr>
              <a:t>-</a:t>
            </a:r>
            <a:r>
              <a:rPr lang="en-US" sz="3200" i="1" dirty="0">
                <a:solidFill>
                  <a:srgbClr val="000000"/>
                </a:solidFill>
                <a:effectLst/>
                <a:latin typeface="Times New Roman" panose="02020603050405020304" pitchFamily="18" charset="0"/>
                <a:cs typeface="Times New Roman" panose="02020603050405020304" pitchFamily="18" charset="0"/>
              </a:rPr>
              <a:t>&gt;</a:t>
            </a:r>
            <a:r>
              <a:rPr lang="vi-VN" sz="3200" i="1" dirty="0">
                <a:solidFill>
                  <a:srgbClr val="000000"/>
                </a:solidFill>
                <a:effectLst/>
                <a:latin typeface="Times New Roman" panose="02020603050405020304" pitchFamily="18" charset="0"/>
                <a:cs typeface="Times New Roman" panose="02020603050405020304" pitchFamily="18" charset="0"/>
              </a:rPr>
              <a:t> Anh Mên ơi, anh Mên!</a:t>
            </a:r>
            <a:endParaRPr lang="vi-VN" sz="3200" dirty="0">
              <a:effectLst/>
              <a:latin typeface="Calibri" panose="020F0502020204030204" pitchFamily="34" charset="0"/>
              <a:cs typeface="Times New Roman" panose="02020603050405020304" pitchFamily="18" charset="0"/>
            </a:endParaRPr>
          </a:p>
          <a:p>
            <a:pPr algn="just">
              <a:lnSpc>
                <a:spcPct val="107000"/>
              </a:lnSpc>
            </a:pPr>
            <a:r>
              <a:rPr lang="vi-VN" sz="3200" i="1" dirty="0">
                <a:solidFill>
                  <a:srgbClr val="000000"/>
                </a:solidFill>
                <a:effectLst/>
                <a:latin typeface="Times New Roman" panose="02020603050405020304" pitchFamily="18" charset="0"/>
                <a:cs typeface="Times New Roman" panose="02020603050405020304" pitchFamily="18" charset="0"/>
              </a:rPr>
              <a:t> - </a:t>
            </a:r>
            <a:r>
              <a:rPr lang="en-US" sz="3200" i="1" dirty="0">
                <a:solidFill>
                  <a:srgbClr val="000000"/>
                </a:solidFill>
                <a:effectLst/>
                <a:latin typeface="Times New Roman" panose="02020603050405020304" pitchFamily="18" charset="0"/>
                <a:cs typeface="Times New Roman" panose="02020603050405020304" pitchFamily="18" charset="0"/>
              </a:rPr>
              <a:t>&gt;</a:t>
            </a:r>
            <a:r>
              <a:rPr lang="vi-VN" sz="3200" i="1" dirty="0">
                <a:solidFill>
                  <a:srgbClr val="000000"/>
                </a:solidFill>
                <a:effectLst/>
                <a:latin typeface="Times New Roman" panose="02020603050405020304" pitchFamily="18" charset="0"/>
                <a:cs typeface="Times New Roman" panose="02020603050405020304" pitchFamily="18" charset="0"/>
              </a:rPr>
              <a:t>Gì đấy? Mày không ngủ à?</a:t>
            </a:r>
            <a:r>
              <a:rPr lang="en-US" b="1" dirty="0"/>
              <a:t> </a:t>
            </a:r>
            <a:endParaRPr lang="en-US" dirty="0"/>
          </a:p>
        </p:txBody>
      </p:sp>
      <p:sp>
        <p:nvSpPr>
          <p:cNvPr id="13" name="TextBox 12">
            <a:extLst>
              <a:ext uri="{FF2B5EF4-FFF2-40B4-BE49-F238E27FC236}">
                <a16:creationId xmlns:a16="http://schemas.microsoft.com/office/drawing/2014/main" id="{2E4E0923-B413-4FD1-821A-026F8C688326}"/>
              </a:ext>
            </a:extLst>
          </p:cNvPr>
          <p:cNvSpPr txBox="1"/>
          <p:nvPr/>
        </p:nvSpPr>
        <p:spPr>
          <a:xfrm>
            <a:off x="232116" y="6133860"/>
            <a:ext cx="9727809" cy="584775"/>
          </a:xfrm>
          <a:prstGeom prst="rect">
            <a:avLst/>
          </a:prstGeom>
          <a:noFill/>
        </p:spPr>
        <p:txBody>
          <a:bodyPr wrap="square">
            <a:spAutoFit/>
          </a:bodyPr>
          <a:lstStyle/>
          <a:p>
            <a:pPr algn="just"/>
            <a:r>
              <a:rPr lang="en-US" sz="3200" b="1" dirty="0">
                <a:solidFill>
                  <a:srgbClr val="000000"/>
                </a:solidFill>
                <a:effectLst/>
                <a:latin typeface="Times New Roman" panose="02020603050405020304" pitchFamily="18" charset="0"/>
                <a:ea typeface="Times New Roman" panose="02020603050405020304" pitchFamily="18" charset="0"/>
              </a:rPr>
              <a:t>3. </a:t>
            </a:r>
            <a:r>
              <a:rPr lang="en-US" sz="3200" b="1" dirty="0" err="1">
                <a:solidFill>
                  <a:srgbClr val="000000"/>
                </a:solidFill>
                <a:effectLst/>
                <a:latin typeface="Times New Roman" panose="02020603050405020304" pitchFamily="18" charset="0"/>
                <a:ea typeface="Times New Roman" panose="02020603050405020304" pitchFamily="18" charset="0"/>
              </a:rPr>
              <a:t>Tìm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hiểu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rPr>
              <a:t> chi </a:t>
            </a:r>
            <a:r>
              <a:rPr lang="en-US" sz="3200" b="1" dirty="0" err="1">
                <a:solidFill>
                  <a:srgbClr val="000000"/>
                </a:solidFill>
                <a:effectLst/>
                <a:latin typeface="Times New Roman" panose="02020603050405020304" pitchFamily="18" charset="0"/>
                <a:ea typeface="Times New Roman" panose="02020603050405020304" pitchFamily="18" charset="0"/>
              </a:rPr>
              <a:t>tiết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694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41598-D4BE-4650-8E08-9CC7116CEADF}"/>
              </a:ext>
            </a:extLst>
          </p:cNvPr>
          <p:cNvSpPr txBox="1"/>
          <p:nvPr/>
        </p:nvSpPr>
        <p:spPr>
          <a:xfrm>
            <a:off x="0" y="124641"/>
            <a:ext cx="11788726" cy="583750"/>
          </a:xfrm>
          <a:prstGeom prst="rect">
            <a:avLst/>
          </a:prstGeom>
          <a:noFill/>
        </p:spPr>
        <p:txBody>
          <a:bodyPr wrap="square">
            <a:spAutoFit/>
          </a:bodyPr>
          <a:lstStyle/>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Tâm </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trạng lo lắng của hai anh em Mon và Mên: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7C84D12-A953-4402-9160-54AAD9EE1BD7}"/>
              </a:ext>
            </a:extLst>
          </p:cNvPr>
          <p:cNvSpPr txBox="1"/>
          <p:nvPr/>
        </p:nvSpPr>
        <p:spPr>
          <a:xfrm>
            <a:off x="288388" y="708391"/>
            <a:ext cx="10065434" cy="2062103"/>
          </a:xfrm>
          <a:prstGeom prst="rect">
            <a:avLst/>
          </a:prstGeom>
          <a:noFill/>
        </p:spPr>
        <p:txBody>
          <a:bodyPr wrap="square">
            <a:spAutoFit/>
          </a:bodyPr>
          <a:lstStyle/>
          <a:p>
            <a:pPr algn="just"/>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Anh bảo có mưa to không?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Anh bảo nước sông có lên to không?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Em sợ những con chim chìa vôi non bị chết đuối mất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Thế anh bảo chúng nó có bơi được không?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D4EB06A-B052-49DE-B2AC-EC4FDE4AACDD}"/>
              </a:ext>
            </a:extLst>
          </p:cNvPr>
          <p:cNvSpPr txBox="1"/>
          <p:nvPr/>
        </p:nvSpPr>
        <p:spPr>
          <a:xfrm>
            <a:off x="0" y="2698778"/>
            <a:ext cx="7983415" cy="583750"/>
          </a:xfrm>
          <a:prstGeom prst="rect">
            <a:avLst/>
          </a:prstGeom>
          <a:noFill/>
        </p:spPr>
        <p:txBody>
          <a:bodyPr wrap="square">
            <a:spAutoFit/>
          </a:bodyPr>
          <a:lstStyle/>
          <a:p>
            <a:pPr algn="just">
              <a:lnSpc>
                <a:spcPct val="107000"/>
              </a:lnSpc>
              <a:spcAft>
                <a:spcPts val="8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b.</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Chi tiết trong câu chuyện của Mon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DF11501-CD26-47AC-A09F-89CBBF4E1A1C}"/>
              </a:ext>
            </a:extLst>
          </p:cNvPr>
          <p:cNvSpPr txBox="1"/>
          <p:nvPr/>
        </p:nvSpPr>
        <p:spPr>
          <a:xfrm>
            <a:off x="119575" y="3193304"/>
            <a:ext cx="11788726" cy="3135154"/>
          </a:xfrm>
          <a:prstGeom prst="rect">
            <a:avLst/>
          </a:prstGeom>
          <a:noFill/>
        </p:spPr>
        <p:txBody>
          <a:bodyPr wrap="square">
            <a:spAutoFit/>
          </a:bodyPr>
          <a:lstStyle/>
          <a:p>
            <a:pPr algn="just">
              <a:lnSpc>
                <a:spcPct val="107000"/>
              </a:lnSpc>
              <a:spcAft>
                <a:spcPts val="800"/>
              </a:spcAf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Bố kéo chũm được một con cá măng và một con cá bống rất đẹp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Mon lấy trộm con cá bống thả ra cống song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Nước sông dâng cao làm ngập cả cái hốc cắm sào đò</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Chi tiết nhắc lại nhiều lần là nỗi lo lắng cho bầy chim: Tổ chim có bị ngập không? Bầy chim non có bị chết đuối không? Cần phải tìm cách nào để cứu chúng?...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0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62B43E-F9AA-4D6A-92A0-B13215C2FEF5}"/>
              </a:ext>
            </a:extLst>
          </p:cNvPr>
          <p:cNvSpPr txBox="1"/>
          <p:nvPr/>
        </p:nvSpPr>
        <p:spPr>
          <a:xfrm>
            <a:off x="151228" y="104010"/>
            <a:ext cx="6098344" cy="583750"/>
          </a:xfrm>
          <a:prstGeom prst="rect">
            <a:avLst/>
          </a:prstGeom>
          <a:noFill/>
        </p:spPr>
        <p:txBody>
          <a:bodyPr wrap="square">
            <a:spAutoFit/>
          </a:bodyPr>
          <a:lstStyle/>
          <a:p>
            <a:pPr algn="just">
              <a:lnSpc>
                <a:spcPct val="107000"/>
              </a:lnSpc>
              <a:spcAft>
                <a:spcPts val="8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Mên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51B03DA-0AA2-45A2-8666-5854DD0F05D1}"/>
              </a:ext>
            </a:extLst>
          </p:cNvPr>
          <p:cNvSpPr txBox="1"/>
          <p:nvPr/>
        </p:nvSpPr>
        <p:spPr>
          <a:xfrm>
            <a:off x="407962" y="687760"/>
            <a:ext cx="11479237" cy="4682692"/>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đò</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đò</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phiền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khóc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70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03724C-7CF6-4C77-8941-F706F1DCDDF7}"/>
              </a:ext>
            </a:extLst>
          </p:cNvPr>
          <p:cNvSpPr txBox="1"/>
          <p:nvPr/>
        </p:nvSpPr>
        <p:spPr>
          <a:xfrm>
            <a:off x="263768" y="321589"/>
            <a:ext cx="11370213" cy="1110689"/>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Tính cách nhân vật Mon: Là cậu bé có tâm hồn trong sáng, nhân hậu, biết yêu thương loài vật, trân trọng sự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D84B83-1FF4-4D88-AC41-B92ED89F6361}"/>
              </a:ext>
            </a:extLst>
          </p:cNvPr>
          <p:cNvSpPr txBox="1"/>
          <p:nvPr/>
        </p:nvSpPr>
        <p:spPr>
          <a:xfrm>
            <a:off x="263768" y="1488549"/>
            <a:ext cx="11820380" cy="2164567"/>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Tính cách nhân vật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Mên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lốc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trắc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0324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F12C5-343D-41D7-85C9-29C95CA659F4}"/>
              </a:ext>
            </a:extLst>
          </p:cNvPr>
          <p:cNvSpPr txBox="1"/>
          <p:nvPr/>
        </p:nvSpPr>
        <p:spPr>
          <a:xfrm>
            <a:off x="-1" y="104008"/>
            <a:ext cx="10381957" cy="583750"/>
          </a:xfrm>
          <a:prstGeom prst="rect">
            <a:avLst/>
          </a:prstGeom>
          <a:noFill/>
        </p:spPr>
        <p:txBody>
          <a:bodyPr wrap="square">
            <a:spAutoFit/>
          </a:bodyPr>
          <a:lstStyle/>
          <a:p>
            <a:pPr algn="just">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thân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102382D-C43A-46A8-BDF1-5C494B23B8A7}"/>
              </a:ext>
            </a:extLst>
          </p:cNvPr>
          <p:cNvSpPr txBox="1"/>
          <p:nvPr/>
        </p:nvSpPr>
        <p:spPr>
          <a:xfrm>
            <a:off x="147711" y="687758"/>
            <a:ext cx="11795760" cy="2554545"/>
          </a:xfrm>
          <a:prstGeom prst="rect">
            <a:avLst/>
          </a:prstGeom>
          <a:noFill/>
        </p:spPr>
        <p:txBody>
          <a:bodyPr wrap="square">
            <a:spAutoFit/>
          </a:bodyPr>
          <a:lstStyle/>
          <a:p>
            <a:r>
              <a:rPr lang="vi-VN" sz="3200" dirty="0">
                <a:effectLst/>
                <a:latin typeface="Times New Roman" panose="02020603050405020304" pitchFamily="18" charset="0"/>
                <a:ea typeface="Calibri" panose="020F0502020204030204" pitchFamily="34" charset="0"/>
              </a:rPr>
              <a:t>*Gợi ý 1:</a:t>
            </a:r>
          </a:p>
          <a:p>
            <a:r>
              <a:rPr lang="en-US" sz="3200" dirty="0">
                <a:effectLst/>
                <a:latin typeface="Times New Roman" panose="02020603050405020304" pitchFamily="18" charset="0"/>
                <a:ea typeface="Calibri" panose="020F0502020204030204" pitchFamily="34" charset="0"/>
              </a:rPr>
              <a:t>- Khi </a:t>
            </a:r>
            <a:r>
              <a:rPr lang="en-US" sz="3200" dirty="0" err="1">
                <a:effectLst/>
                <a:latin typeface="Times New Roman" panose="02020603050405020304" pitchFamily="18" charset="0"/>
                <a:ea typeface="Calibri" panose="020F0502020204030204" pitchFamily="34" charset="0"/>
              </a:rPr>
              <a:t>đọc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đoạn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văn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miêu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bãi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buổi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minh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em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ấn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tượng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chi </a:t>
            </a:r>
            <a:r>
              <a:rPr lang="en-US" sz="3200" dirty="0" err="1">
                <a:effectLst/>
                <a:latin typeface="Times New Roman" panose="02020603050405020304" pitchFamily="18" charset="0"/>
                <a:ea typeface="Calibri" panose="020F0502020204030204" pitchFamily="34" charset="0"/>
              </a:rPr>
              <a:t>tiết</a:t>
            </a:r>
            <a:r>
              <a:rPr lang="en-US" sz="3200" dirty="0">
                <a:effectLst/>
                <a:latin typeface="Times New Roman" panose="02020603050405020304" pitchFamily="18" charset="0"/>
                <a:ea typeface="Calibri" panose="020F0502020204030204" pitchFamily="34" charset="0"/>
              </a:rPr>
              <a:t> con </a:t>
            </a:r>
            <a:r>
              <a:rPr lang="en-US" sz="3200" dirty="0" err="1">
                <a:effectLst/>
                <a:latin typeface="Times New Roman" panose="02020603050405020304" pitchFamily="18" charset="0"/>
                <a:ea typeface="Calibri" panose="020F0502020204030204" pitchFamily="34" charset="0"/>
              </a:rPr>
              <a:t>chim</a:t>
            </a:r>
            <a:r>
              <a:rPr lang="en-US" sz="3200" dirty="0">
                <a:effectLst/>
                <a:latin typeface="Times New Roman" panose="02020603050405020304" pitchFamily="18" charset="0"/>
                <a:ea typeface="Calibri" panose="020F0502020204030204" pitchFamily="34" charset="0"/>
              </a:rPr>
              <a:t> non </a:t>
            </a:r>
            <a:r>
              <a:rPr lang="en-US" sz="3200" dirty="0" err="1">
                <a:effectLst/>
                <a:latin typeface="Times New Roman" panose="02020603050405020304" pitchFamily="18" charset="0"/>
                <a:ea typeface="Calibri" panose="020F0502020204030204" pitchFamily="34" charset="0"/>
              </a:rPr>
              <a:t>suýt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thì</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xuống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đập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nhịp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quyết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định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bứt</a:t>
            </a:r>
            <a:r>
              <a:rPr lang="en-US" sz="3200" dirty="0">
                <a:effectLst/>
                <a:latin typeface="Times New Roman" panose="02020603050405020304" pitchFamily="18" charset="0"/>
                <a:ea typeface="Calibri" panose="020F0502020204030204" pitchFamily="34" charset="0"/>
              </a:rPr>
              <a:t> ra </a:t>
            </a:r>
            <a:r>
              <a:rPr lang="en-US" sz="3200" dirty="0" err="1">
                <a:effectLst/>
                <a:latin typeface="Times New Roman" panose="02020603050405020304" pitchFamily="18" charset="0"/>
                <a:ea typeface="Calibri" panose="020F0502020204030204" pitchFamily="34" charset="0"/>
              </a:rPr>
              <a:t>khỏi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dòng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bay </a:t>
            </a:r>
            <a:r>
              <a:rPr lang="en-US" sz="3200" dirty="0" err="1">
                <a:effectLst/>
                <a:latin typeface="Times New Roman" panose="02020603050405020304" pitchFamily="18" charset="0"/>
                <a:ea typeface="Calibri" panose="020F0502020204030204" pitchFamily="34" charset="0"/>
              </a:rPr>
              <a:t>lên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cao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đầu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tiên</a:t>
            </a:r>
            <a:r>
              <a:rPr lang="en-US" sz="3200" dirty="0">
                <a:effectLst/>
                <a:latin typeface="Times New Roman" panose="02020603050405020304" pitchFamily="18" charset="0"/>
                <a:ea typeface="Calibri" panose="020F0502020204030204" pitchFamily="34" charset="0"/>
              </a:rPr>
              <a:t> ở </a:t>
            </a:r>
            <a:r>
              <a:rPr lang="en-US" sz="3200" dirty="0" err="1">
                <a:effectLst/>
                <a:latin typeface="Times New Roman" panose="02020603050405020304" pitchFamily="18" charset="0"/>
                <a:ea typeface="Calibri" panose="020F0502020204030204" pitchFamily="34" charset="0"/>
              </a:rPr>
              <a:t>bãi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cát</a:t>
            </a:r>
            <a:endParaRPr lang="en-US" sz="3200" dirty="0"/>
          </a:p>
        </p:txBody>
      </p:sp>
      <p:sp>
        <p:nvSpPr>
          <p:cNvPr id="7" name="TextBox 6">
            <a:extLst>
              <a:ext uri="{FF2B5EF4-FFF2-40B4-BE49-F238E27FC236}">
                <a16:creationId xmlns:a16="http://schemas.microsoft.com/office/drawing/2014/main" id="{85D9C664-DD95-445B-A8ED-84C0E02E7779}"/>
              </a:ext>
            </a:extLst>
          </p:cNvPr>
          <p:cNvSpPr txBox="1"/>
          <p:nvPr/>
        </p:nvSpPr>
        <p:spPr>
          <a:xfrm>
            <a:off x="147711" y="3363833"/>
            <a:ext cx="11795760" cy="3390159"/>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vươn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v.v...</a:t>
            </a:r>
          </a:p>
          <a:p>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vì</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trở</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đẹp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hướng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đọc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đẹp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thiện</a:t>
            </a:r>
            <a:r>
              <a:rPr lang="en-US" sz="3200" dirty="0">
                <a:effectLst/>
                <a:latin typeface="Times New Roman" panose="02020603050405020304" pitchFamily="18" charset="0"/>
                <a:ea typeface="Calibri" panose="020F0502020204030204" pitchFamily="34" charset="0"/>
              </a:rPr>
              <a:t> ở </a:t>
            </a:r>
            <a:r>
              <a:rPr lang="en-US" sz="3200" dirty="0" err="1">
                <a:effectLst/>
                <a:latin typeface="Times New Roman" panose="02020603050405020304" pitchFamily="18" charset="0"/>
                <a:ea typeface="Calibri" panose="020F0502020204030204" pitchFamily="34" charset="0"/>
              </a:rPr>
              <a:t>tương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lai</a:t>
            </a:r>
            <a:endParaRPr lang="en-US" sz="3200" dirty="0"/>
          </a:p>
        </p:txBody>
      </p:sp>
    </p:spTree>
    <p:extLst>
      <p:ext uri="{BB962C8B-B14F-4D97-AF65-F5344CB8AC3E}">
        <p14:creationId xmlns:p14="http://schemas.microsoft.com/office/powerpoint/2010/main" val="5828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E3D4D-3745-4B6B-ACE8-A184CA8367B5}"/>
              </a:ext>
            </a:extLst>
          </p:cNvPr>
          <p:cNvSpPr txBox="1"/>
          <p:nvPr/>
        </p:nvSpPr>
        <p:spPr>
          <a:xfrm>
            <a:off x="193431" y="114606"/>
            <a:ext cx="11665634" cy="2267159"/>
          </a:xfrm>
          <a:prstGeom prst="rect">
            <a:avLst/>
          </a:prstGeom>
          <a:noFill/>
        </p:spPr>
        <p:txBody>
          <a:bodyPr wrap="square">
            <a:spAutoFit/>
          </a:bodyPr>
          <a:lstStyle/>
          <a:p>
            <a:pPr algn="just">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ý 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Mon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nhợt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hửng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4A306EF9-3407-48CB-88BD-3055C357E1FE}"/>
              </a:ext>
            </a:extLst>
          </p:cNvPr>
          <p:cNvSpPr txBox="1"/>
          <p:nvPr/>
        </p:nvSpPr>
        <p:spPr>
          <a:xfrm>
            <a:off x="332935" y="2315752"/>
            <a:ext cx="11665634" cy="2691506"/>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nhợt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ổn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hửng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nhõm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Mon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chìa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vôi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920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208A6D-363D-4DD5-B3A3-C56412FB1EF0}"/>
              </a:ext>
            </a:extLst>
          </p:cNvPr>
          <p:cNvSpPr txBox="1"/>
          <p:nvPr/>
        </p:nvSpPr>
        <p:spPr>
          <a:xfrm>
            <a:off x="140677" y="0"/>
            <a:ext cx="11802793" cy="6892208"/>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Quang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Cho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chìa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40000"/>
              </a:lnSpc>
              <a:spcAft>
                <a:spcPts val="400"/>
              </a:spcAft>
              <a:buFontTx/>
              <a:buChar char="-"/>
            </a:pP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rPr>
              <a:t> </a:t>
            </a:r>
            <a:endParaRPr lang="vi-VN" sz="2800" dirty="0">
              <a:effectLst/>
              <a:latin typeface="Times New Roman" panose="02020603050405020304" pitchFamily="18" charset="0"/>
              <a:ea typeface="Arial" panose="020B0604020202020204" pitchFamily="34" charset="0"/>
            </a:endParaRPr>
          </a:p>
          <a:p>
            <a:pPr algn="just">
              <a:lnSpc>
                <a:spcPct val="140000"/>
              </a:lnSpc>
              <a:spcAft>
                <a:spcPts val="4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rPr>
              <a:t> </a:t>
            </a:r>
            <a:endParaRPr lang="vi-VN" sz="2800" dirty="0">
              <a:effectLst/>
              <a:latin typeface="Times New Roman" panose="02020603050405020304" pitchFamily="18" charset="0"/>
              <a:ea typeface="Arial" panose="020B0604020202020204" pitchFamily="34" charset="0"/>
            </a:endParaRPr>
          </a:p>
          <a:p>
            <a:pPr algn="just">
              <a:lnSpc>
                <a:spcPct val="140000"/>
              </a:lnSpc>
              <a:spcAft>
                <a:spcPts val="4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rPr>
              <a:t> </a:t>
            </a:r>
            <a:endParaRPr lang="vi-VN" sz="28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Bầy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chìa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vôi”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147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338705" y="2441575"/>
            <a:ext cx="7914640" cy="645160"/>
          </a:xfrm>
          <a:prstGeom prst="rect">
            <a:avLst/>
          </a:prstGeom>
          <a:noFill/>
          <a:ln w="9525">
            <a:noFill/>
          </a:ln>
        </p:spPr>
        <p:txBody>
          <a:bodyPr wrap="square">
            <a:spAutoFit/>
          </a:bodyPr>
          <a:lstStyle/>
          <a:p>
            <a:pPr indent="0" algn="ctr"/>
            <a:r>
              <a:rPr lang="en-US" sz="3600" b="1">
                <a:solidFill>
                  <a:srgbClr val="FF0000"/>
                </a:solidFill>
                <a:latin typeface="Times New Roman" panose="02020603050405020304" pitchFamily="18" charset="0"/>
                <a:cs typeface="Calibri" panose="020F0502020204030204" pitchFamily="34" charset="0"/>
              </a:rPr>
              <a:t>TIẾT 4: THỰC HÀNH TIẾNG VIỆT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descr="Tuyên ngôn Độc lập 1945 của Chủ tịch Hồ Chí Minh - bản tuyên ngôn lịch sử  bất hủ - bản anh hùng ca cách mạng Việt Nam vĩ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97835" y="273685"/>
            <a:ext cx="5258435" cy="3372485"/>
          </a:xfrm>
          <a:prstGeom prst="rect">
            <a:avLst/>
          </a:prstGeom>
          <a:noFill/>
          <a:ln>
            <a:noFill/>
          </a:ln>
        </p:spPr>
      </p:pic>
      <p:pic>
        <p:nvPicPr>
          <p:cNvPr id="20" name="Picture 20" descr="Top 10 Bài văn tả cây bàng hay nhất - Toplist.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0855" y="3853815"/>
            <a:ext cx="5257165" cy="2779395"/>
          </a:xfrm>
          <a:prstGeom prst="rect">
            <a:avLst/>
          </a:prstGeom>
          <a:noFill/>
          <a:ln>
            <a:noFill/>
          </a:ln>
        </p:spPr>
      </p:pic>
      <p:pic>
        <p:nvPicPr>
          <p:cNvPr id="21" name="Picture 21" descr="Nỗi buồn của những cây phượng được 'trồng trong chậ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87160" y="3854450"/>
            <a:ext cx="5389880" cy="28981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Ước gì ta bé lại - Kỉ niệm tuổi thơ ta - QUANTRI123.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57823" y="587974"/>
            <a:ext cx="3521450" cy="2365617"/>
          </a:xfrm>
          <a:prstGeom prst="rect">
            <a:avLst/>
          </a:prstGeom>
          <a:noFill/>
          <a:ln>
            <a:noFill/>
          </a:ln>
        </p:spPr>
      </p:pic>
      <p:pic>
        <p:nvPicPr>
          <p:cNvPr id="3" name="Picture 2" descr="Loạt hình ảnh tuổi thơ đưa ta sống lại cùng những kí ức tươi đẹp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434727" y="587974"/>
            <a:ext cx="3521450" cy="2365617"/>
          </a:xfrm>
          <a:prstGeom prst="rect">
            <a:avLst/>
          </a:prstGeom>
          <a:noFill/>
          <a:ln>
            <a:noFill/>
          </a:ln>
        </p:spPr>
      </p:pic>
      <p:pic>
        <p:nvPicPr>
          <p:cNvPr id="4" name="Picture 3"/>
          <p:cNvPicPr>
            <a:picLocks noChangeAspect="1"/>
          </p:cNvPicPr>
          <p:nvPr/>
        </p:nvPicPr>
        <p:blipFill>
          <a:blip r:embed="rId4" cstate="print"/>
          <a:stretch>
            <a:fillRect/>
          </a:stretch>
        </p:blipFill>
        <p:spPr>
          <a:xfrm>
            <a:off x="512062" y="3904410"/>
            <a:ext cx="3367211" cy="2187108"/>
          </a:xfrm>
          <a:prstGeom prst="rect">
            <a:avLst/>
          </a:prstGeom>
        </p:spPr>
      </p:pic>
      <p:pic>
        <p:nvPicPr>
          <p:cNvPr id="5" name="Picture 4" descr="Hình ảnh mô tả trò chơi Chi chi chành chà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760259" y="3904410"/>
            <a:ext cx="3195918" cy="2092978"/>
          </a:xfrm>
          <a:prstGeom prst="rect">
            <a:avLst/>
          </a:prstGeom>
          <a:noFill/>
          <a:ln>
            <a:noFill/>
          </a:ln>
        </p:spPr>
      </p:pic>
      <p:pic>
        <p:nvPicPr>
          <p:cNvPr id="6" name="Picture 5" descr="Cách Chơi chuyền 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8837164" y="3927438"/>
            <a:ext cx="2942442" cy="1962374"/>
          </a:xfrm>
          <a:prstGeom prst="rect">
            <a:avLst/>
          </a:prstGeom>
          <a:noFill/>
          <a:ln>
            <a:noFill/>
          </a:ln>
        </p:spPr>
      </p:pic>
      <p:pic>
        <p:nvPicPr>
          <p:cNvPr id="7" name="Picture 6" descr="20 Câu STT Tuổi Thơ Và Những Dòng Danh Ngôn Hay Về Thời Thơ Ấ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8588190" y="514014"/>
            <a:ext cx="3191415" cy="2416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205130" y="111682"/>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660033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cs typeface="Times New Roman" panose="02020603050405020304" pitchFamily="18" charset="0"/>
              </a:rPr>
              <a:t>Đêm</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mưa</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trút</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67E7414-F8A8-1E86-F59E-8425BFDAFC4E}"/>
              </a:ext>
            </a:extLst>
          </p:cNvPr>
          <p:cNvPicPr>
            <a:picLocks noChangeAspect="1"/>
          </p:cNvPicPr>
          <p:nvPr/>
        </p:nvPicPr>
        <p:blipFill>
          <a:blip r:embed="rId9"/>
          <a:stretch>
            <a:fillRect/>
          </a:stretch>
        </p:blipFill>
        <p:spPr>
          <a:xfrm>
            <a:off x="7399876" y="785332"/>
            <a:ext cx="3218641" cy="2410874"/>
          </a:xfrm>
          <a:prstGeom prst="rect">
            <a:avLst/>
          </a:prstGeom>
        </p:spPr>
      </p:pic>
      <p:sp>
        <p:nvSpPr>
          <p:cNvPr id="14" name="TextBox 13">
            <a:extLst>
              <a:ext uri="{FF2B5EF4-FFF2-40B4-BE49-F238E27FC236}">
                <a16:creationId xmlns:a16="http://schemas.microsoft.com/office/drawing/2014/main" id="{A0751BD3-F7DC-F1F1-4F2B-6E1FD6AAB4A8}"/>
              </a:ext>
            </a:extLst>
          </p:cNvPr>
          <p:cNvSpPr txBox="1"/>
          <p:nvPr/>
        </p:nvSpPr>
        <p:spPr>
          <a:xfrm>
            <a:off x="852121" y="3038601"/>
            <a:ext cx="660033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cs typeface="Times New Roman" panose="02020603050405020304" pitchFamily="18" charset="0"/>
              </a:rPr>
              <a:t>Đêm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hôm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đó</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mưa</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trút</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sz="40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5EBB0F8-D8AC-90B0-1189-39596F8CD795}"/>
              </a:ext>
            </a:extLst>
          </p:cNvPr>
          <p:cNvPicPr>
            <a:picLocks noChangeAspect="1"/>
          </p:cNvPicPr>
          <p:nvPr/>
        </p:nvPicPr>
        <p:blipFill>
          <a:blip r:embed="rId10"/>
          <a:stretch>
            <a:fillRect/>
          </a:stretch>
        </p:blipFill>
        <p:spPr>
          <a:xfrm>
            <a:off x="8352613" y="2772508"/>
            <a:ext cx="2885215" cy="2214002"/>
          </a:xfrm>
          <a:prstGeom prst="rect">
            <a:avLst/>
          </a:prstGeom>
        </p:spPr>
      </p:pic>
      <p:sp>
        <p:nvSpPr>
          <p:cNvPr id="15" name="TextBox 14">
            <a:extLst>
              <a:ext uri="{FF2B5EF4-FFF2-40B4-BE49-F238E27FC236}">
                <a16:creationId xmlns:a16="http://schemas.microsoft.com/office/drawing/2014/main" id="{9F89D716-0526-4703-C07B-0B297C33905A}"/>
              </a:ext>
            </a:extLst>
          </p:cNvPr>
          <p:cNvSpPr txBox="1"/>
          <p:nvPr/>
        </p:nvSpPr>
        <p:spPr>
          <a:xfrm>
            <a:off x="1102901" y="1041844"/>
            <a:ext cx="128456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Times New Roman" panose="02020603050405020304" pitchFamily="18" charset="0"/>
                <a:cs typeface="Times New Roman" panose="02020603050405020304" pitchFamily="18" charset="0"/>
              </a:rPr>
              <a:t>Đêm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931199" y="1699506"/>
            <a:ext cx="551450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quát</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92B44E0-6864-51BE-FB54-EC86EC645720}"/>
              </a:ext>
            </a:extLst>
          </p:cNvPr>
          <p:cNvSpPr txBox="1"/>
          <p:nvPr/>
        </p:nvSpPr>
        <p:spPr>
          <a:xfrm>
            <a:off x="815421" y="3021071"/>
            <a:ext cx="3594933"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Times New Roman" panose="02020603050405020304" pitchFamily="18" charset="0"/>
                <a:cs typeface="Times New Roman" panose="02020603050405020304" pitchFamily="18" charset="0"/>
              </a:rPr>
              <a:t>Đêm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hôm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84A10E1-1D2C-4594-0A47-35B6A3A261E8}"/>
              </a:ext>
            </a:extLst>
          </p:cNvPr>
          <p:cNvSpPr txBox="1"/>
          <p:nvPr/>
        </p:nvSpPr>
        <p:spPr>
          <a:xfrm>
            <a:off x="865502" y="4188607"/>
            <a:ext cx="697820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bổ</a:t>
            </a:r>
            <a:r>
              <a:rPr lang="en-US" sz="4000" b="1" dirty="0">
                <a:solidFill>
                  <a:srgbClr val="FF0000"/>
                </a:solidFill>
                <a:latin typeface="Times New Roman" panose="02020603050405020304" pitchFamily="18" charset="0"/>
                <a:cs typeface="Times New Roman" panose="02020603050405020304" pitchFamily="18" charset="0"/>
              </a:rPr>
              <a:t> sung </a:t>
            </a: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tin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xảy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3424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71081" y="1178336"/>
            <a:ext cx="11774805" cy="1077218"/>
          </a:xfrm>
          <a:prstGeom prst="rect">
            <a:avLst/>
          </a:prstGeom>
          <a:noFill/>
          <a:ln w="9525">
            <a:noFill/>
          </a:ln>
        </p:spPr>
        <p:txBody>
          <a:bodyPr wrap="square">
            <a:spAutoFit/>
          </a:bodyPr>
          <a:lstStyle/>
          <a:p>
            <a:pPr indent="0"/>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Khái</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niệm</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Trạng</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ngữ</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là</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thành</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phần</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phụ</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của</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câu</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xác</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định</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thời</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gian</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nơi</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chốn</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nguyên</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nhân</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mục</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đích</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của</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sự</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việc</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nêu</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trong</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câu</a:t>
            </a:r>
            <a:endParaRPr lang="en-US" sz="3200" b="0" dirty="0">
              <a:latin typeface="Times New Roman" panose="02020603050405020304" pitchFamily="18" charset="0"/>
              <a:cs typeface="Calibri" panose="020F0502020204030204" pitchFamily="34" charset="0"/>
            </a:endParaRPr>
          </a:p>
        </p:txBody>
      </p:sp>
      <p:sp>
        <p:nvSpPr>
          <p:cNvPr id="2" name="Text Box 1"/>
          <p:cNvSpPr txBox="1"/>
          <p:nvPr/>
        </p:nvSpPr>
        <p:spPr>
          <a:xfrm>
            <a:off x="0" y="2362333"/>
            <a:ext cx="11595100" cy="468630"/>
          </a:xfrm>
          <a:prstGeom prst="rect">
            <a:avLst/>
          </a:prstGeom>
          <a:noFill/>
          <a:ln w="9525">
            <a:noFill/>
          </a:ln>
        </p:spPr>
        <p:txBody>
          <a:bodyPr>
            <a:noAutofit/>
          </a:bodyPr>
          <a:lstStyle/>
          <a:p>
            <a:pPr indent="0"/>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Trạng</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ngữ</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thường</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đứng</a:t>
            </a:r>
            <a:r>
              <a:rPr lang="en-US" sz="3200" b="0" dirty="0">
                <a:latin typeface="Times New Roman" panose="02020603050405020304" pitchFamily="18" charset="0"/>
                <a:cs typeface="Calibri" panose="020F0502020204030204" pitchFamily="34" charset="0"/>
              </a:rPr>
              <a:t> ở </a:t>
            </a:r>
            <a:r>
              <a:rPr lang="en-US" sz="3200" b="0" dirty="0" err="1">
                <a:latin typeface="Times New Roman" panose="02020603050405020304" pitchFamily="18" charset="0"/>
                <a:cs typeface="Calibri" panose="020F0502020204030204" pitchFamily="34" charset="0"/>
              </a:rPr>
              <a:t>đầu</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câu</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được</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ngăn</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cách</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bằng</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dấu</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phẩy</a:t>
            </a:r>
            <a:endParaRPr lang="en-US" sz="3200" b="0" dirty="0">
              <a:latin typeface="Times New Roman" panose="02020603050405020304" pitchFamily="18" charset="0"/>
              <a:cs typeface="Calibri" panose="020F0502020204030204" pitchFamily="34" charset="0"/>
            </a:endParaRPr>
          </a:p>
        </p:txBody>
      </p:sp>
      <p:sp>
        <p:nvSpPr>
          <p:cNvPr id="4" name="Text Box 3"/>
          <p:cNvSpPr txBox="1"/>
          <p:nvPr/>
        </p:nvSpPr>
        <p:spPr>
          <a:xfrm>
            <a:off x="0" y="3047047"/>
            <a:ext cx="11447145" cy="763905"/>
          </a:xfrm>
          <a:prstGeom prst="rect">
            <a:avLst/>
          </a:prstGeom>
          <a:noFill/>
          <a:ln w="9525">
            <a:noFill/>
          </a:ln>
        </p:spPr>
        <p:txBody>
          <a:bodyPr>
            <a:noAutofit/>
          </a:bodyPr>
          <a:lstStyle/>
          <a:p>
            <a:pPr indent="0"/>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Trạng</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ngữ</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là</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cụm</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từ</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có</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thể</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giúp</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câu</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cung</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cấp</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được</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nhiều</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thông</a:t>
            </a:r>
            <a:r>
              <a:rPr lang="en-US" sz="3200" b="0" dirty="0">
                <a:latin typeface="Times New Roman" panose="02020603050405020304" pitchFamily="18" charset="0"/>
                <a:cs typeface="Calibri" panose="020F0502020204030204" pitchFamily="34" charset="0"/>
              </a:rPr>
              <a:t> tin </a:t>
            </a:r>
            <a:r>
              <a:rPr lang="en-US" sz="3200" b="0" dirty="0" err="1">
                <a:latin typeface="Times New Roman" panose="02020603050405020304" pitchFamily="18" charset="0"/>
                <a:cs typeface="Calibri" panose="020F0502020204030204" pitchFamily="34" charset="0"/>
              </a:rPr>
              <a:t>hơn</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cho</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người</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đọc</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người</a:t>
            </a:r>
            <a:r>
              <a:rPr lang="en-US" sz="3200" b="0" dirty="0">
                <a:latin typeface="Times New Roman" panose="02020603050405020304" pitchFamily="18" charset="0"/>
                <a:cs typeface="Calibri" panose="020F0502020204030204" pitchFamily="34" charset="0"/>
              </a:rPr>
              <a:t> </a:t>
            </a:r>
            <a:r>
              <a:rPr lang="en-US" sz="3200" b="0" dirty="0" err="1">
                <a:latin typeface="Times New Roman" panose="02020603050405020304" pitchFamily="18" charset="0"/>
                <a:cs typeface="Calibri" panose="020F0502020204030204" pitchFamily="34" charset="0"/>
              </a:rPr>
              <a:t>nghe</a:t>
            </a:r>
            <a:endParaRPr lang="en-US" sz="3200" b="0" dirty="0">
              <a:latin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BC8FA87F-8D7A-49AD-9461-81A578D18D72}"/>
              </a:ext>
            </a:extLst>
          </p:cNvPr>
          <p:cNvSpPr txBox="1"/>
          <p:nvPr/>
        </p:nvSpPr>
        <p:spPr>
          <a:xfrm>
            <a:off x="171082" y="86118"/>
            <a:ext cx="8508683" cy="954107"/>
          </a:xfrm>
          <a:prstGeom prst="rect">
            <a:avLst/>
          </a:prstGeom>
          <a:noFill/>
        </p:spPr>
        <p:txBody>
          <a:bodyPr wrap="square">
            <a:spAutoFit/>
          </a:bodyPr>
          <a:lstStyle/>
          <a:p>
            <a:pPr algn="just">
              <a:tabLst>
                <a:tab pos="217170" algn="l"/>
              </a:tabLst>
            </a:pP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I. TRI THỨC TIẾNG VIỆT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tabLst>
                <a:tab pos="217170" algn="l"/>
              </a:tabLs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311AB5C-56E4-416B-AF3F-7D0264433B7A}"/>
              </a:ext>
            </a:extLst>
          </p:cNvPr>
          <p:cNvSpPr txBox="1"/>
          <p:nvPr/>
        </p:nvSpPr>
        <p:spPr>
          <a:xfrm>
            <a:off x="171082" y="4464052"/>
            <a:ext cx="11774804" cy="1110689"/>
          </a:xfrm>
          <a:prstGeom prst="rect">
            <a:avLst/>
          </a:prstGeom>
          <a:noFill/>
        </p:spPr>
        <p:txBody>
          <a:bodyPr wrap="square">
            <a:spAutoFit/>
          </a:bodyPr>
          <a:lstStyle/>
          <a:p>
            <a:pPr algn="just">
              <a:lnSpc>
                <a:spcPct val="107000"/>
              </a:lnSpc>
              <a:spcAft>
                <a:spcPts val="800"/>
              </a:spcAft>
              <a:tabLst>
                <a:tab pos="217170" algn="l"/>
              </a:tabLst>
            </a:pPr>
            <a:r>
              <a:rPr lang="nl-NL"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Tác dụng: Mở rộng trạng ngữ của câu bằng cụm từ giúp câu cung cấp thêm được nhiều thông tin hơn cho người đọc, người nghe.</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708469" y="76967"/>
            <a:ext cx="4020819"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9275384" cy="1323439"/>
          </a:xfrm>
          <a:prstGeom prst="rect">
            <a:avLst/>
          </a:prstGeom>
          <a:noFill/>
        </p:spPr>
        <p:txBody>
          <a:bodyPr wrap="square">
            <a:spAutoFit/>
          </a:bodyPr>
          <a:lstStyle/>
          <a:p>
            <a:pPr lvl="0" algn="just">
              <a:defRPr/>
            </a:pPr>
            <a:r>
              <a:rPr lang="en-US" sz="4000" dirty="0" err="1">
                <a:solidFill>
                  <a:srgbClr val="000000"/>
                </a:solidFill>
                <a:latin typeface="Times New Roman" panose="02020603050405020304" pitchFamily="18" charset="0"/>
                <a:cs typeface="Times New Roman" panose="02020603050405020304" pitchFamily="18" charset="0"/>
              </a:rPr>
              <a:t>Trên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lũ</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chim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đang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chuyền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cành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rất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vui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nhộn</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1208800" y="2514230"/>
            <a:ext cx="8589541" cy="1323439"/>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bàng</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góc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vui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nhộn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B2094160-40F0-EC3F-17A1-1F5074509774}"/>
              </a:ext>
            </a:extLst>
          </p:cNvPr>
          <p:cNvPicPr>
            <a:picLocks noChangeAspect="1"/>
          </p:cNvPicPr>
          <p:nvPr/>
        </p:nvPicPr>
        <p:blipFill>
          <a:blip r:embed="rId9"/>
          <a:stretch>
            <a:fillRect/>
          </a:stretch>
        </p:blipFill>
        <p:spPr>
          <a:xfrm>
            <a:off x="2691441" y="3837669"/>
            <a:ext cx="2549223" cy="2446528"/>
          </a:xfrm>
          <a:prstGeom prst="rect">
            <a:avLst/>
          </a:prstGeom>
        </p:spPr>
      </p:pic>
      <p:pic>
        <p:nvPicPr>
          <p:cNvPr id="19" name="Picture 18">
            <a:extLst>
              <a:ext uri="{FF2B5EF4-FFF2-40B4-BE49-F238E27FC236}">
                <a16:creationId xmlns:a16="http://schemas.microsoft.com/office/drawing/2014/main" id="{49798266-D2D0-8F07-37B3-2A9FF78ED1B3}"/>
              </a:ext>
            </a:extLst>
          </p:cNvPr>
          <p:cNvPicPr>
            <a:picLocks noChangeAspect="1"/>
          </p:cNvPicPr>
          <p:nvPr/>
        </p:nvPicPr>
        <p:blipFill>
          <a:blip r:embed="rId9"/>
          <a:stretch>
            <a:fillRect/>
          </a:stretch>
        </p:blipFill>
        <p:spPr>
          <a:xfrm>
            <a:off x="4821388" y="3810624"/>
            <a:ext cx="2549223" cy="2446528"/>
          </a:xfrm>
          <a:prstGeom prst="rect">
            <a:avLst/>
          </a:prstGeom>
        </p:spPr>
      </p:pic>
    </p:spTree>
    <p:extLst>
      <p:ext uri="{BB962C8B-B14F-4D97-AF65-F5344CB8AC3E}">
        <p14:creationId xmlns:p14="http://schemas.microsoft.com/office/powerpoint/2010/main" val="20479627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9898577" y="4186107"/>
            <a:ext cx="1919104" cy="2080470"/>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265117">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rot="19436982">
            <a:off x="2628681"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1" name="TextBox 10">
            <a:extLst>
              <a:ext uri="{FF2B5EF4-FFF2-40B4-BE49-F238E27FC236}">
                <a16:creationId xmlns:a16="http://schemas.microsoft.com/office/drawing/2014/main" id="{68C4800F-45D4-A65F-4862-3E75B382877F}"/>
              </a:ext>
            </a:extLst>
          </p:cNvPr>
          <p:cNvSpPr txBox="1"/>
          <p:nvPr/>
        </p:nvSpPr>
        <p:spPr>
          <a:xfrm>
            <a:off x="4708469" y="76967"/>
            <a:ext cx="4020819"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17C4BDC-A668-F306-DA39-6F2FDD6125E8}"/>
              </a:ext>
            </a:extLst>
          </p:cNvPr>
          <p:cNvSpPr txBox="1"/>
          <p:nvPr/>
        </p:nvSpPr>
        <p:spPr>
          <a:xfrm>
            <a:off x="1110187" y="1059374"/>
            <a:ext cx="9275384" cy="707886"/>
          </a:xfrm>
          <a:prstGeom prst="rect">
            <a:avLst/>
          </a:prstGeom>
          <a:noFill/>
        </p:spPr>
        <p:txBody>
          <a:bodyPr wrap="square">
            <a:spAutoFit/>
          </a:bodyPr>
          <a:lstStyle/>
          <a:p>
            <a:pPr lvl="0" algn="just">
              <a:defRPr/>
            </a:pP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vườn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muôn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hoa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đua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nhau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khoe</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sắc</a:t>
            </a:r>
            <a:r>
              <a:rPr lang="en-US" sz="4000" dirty="0">
                <a:solidFill>
                  <a:srgbClr val="000000"/>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E51C1EA3-4FBD-7FA3-6173-650893F49AAD}"/>
              </a:ext>
            </a:extLst>
          </p:cNvPr>
          <p:cNvSpPr txBox="1"/>
          <p:nvPr/>
        </p:nvSpPr>
        <p:spPr>
          <a:xfrm>
            <a:off x="1110187" y="2064968"/>
            <a:ext cx="8589541" cy="1323439"/>
          </a:xfrm>
          <a:prstGeom prst="rect">
            <a:avLst/>
          </a:prstGeom>
          <a:noFill/>
        </p:spPr>
        <p:txBody>
          <a:bodyPr wrap="square">
            <a:spAutoFit/>
          </a:bodyPr>
          <a:lstStyle/>
          <a:p>
            <a:pPr lvl="0" algn="just">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vườn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ngoại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mùa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xuân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muôn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đua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khoe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sắc</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3A2F6E39-B15B-E52B-E380-78FAD1D8F7DF}"/>
              </a:ext>
            </a:extLst>
          </p:cNvPr>
          <p:cNvPicPr>
            <a:picLocks noChangeAspect="1"/>
          </p:cNvPicPr>
          <p:nvPr/>
        </p:nvPicPr>
        <p:blipFill>
          <a:blip r:embed="rId9"/>
          <a:stretch>
            <a:fillRect/>
          </a:stretch>
        </p:blipFill>
        <p:spPr>
          <a:xfrm>
            <a:off x="2202503" y="4050198"/>
            <a:ext cx="3330624" cy="2216379"/>
          </a:xfrm>
          <a:prstGeom prst="rect">
            <a:avLst/>
          </a:prstGeom>
        </p:spPr>
      </p:pic>
      <p:pic>
        <p:nvPicPr>
          <p:cNvPr id="4" name="Picture 3">
            <a:extLst>
              <a:ext uri="{FF2B5EF4-FFF2-40B4-BE49-F238E27FC236}">
                <a16:creationId xmlns:a16="http://schemas.microsoft.com/office/drawing/2014/main" id="{18FD6226-1DFF-D707-07CC-524E98ED4A84}"/>
              </a:ext>
            </a:extLst>
          </p:cNvPr>
          <p:cNvPicPr>
            <a:picLocks noChangeAspect="1"/>
          </p:cNvPicPr>
          <p:nvPr/>
        </p:nvPicPr>
        <p:blipFill>
          <a:blip r:embed="rId10"/>
          <a:stretch>
            <a:fillRect/>
          </a:stretch>
        </p:blipFill>
        <p:spPr>
          <a:xfrm>
            <a:off x="5533127" y="3388407"/>
            <a:ext cx="3271179" cy="2080470"/>
          </a:xfrm>
          <a:prstGeom prst="rect">
            <a:avLst/>
          </a:prstGeom>
        </p:spPr>
      </p:pic>
    </p:spTree>
    <p:extLst>
      <p:ext uri="{BB962C8B-B14F-4D97-AF65-F5344CB8AC3E}">
        <p14:creationId xmlns:p14="http://schemas.microsoft.com/office/powerpoint/2010/main" val="41456596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494" y="94130"/>
            <a:ext cx="11685494" cy="7971413"/>
          </a:xfrm>
          <a:prstGeom prst="rect">
            <a:avLst/>
          </a:prstGeom>
          <a:noFill/>
        </p:spPr>
        <p:txBody>
          <a:bodyPr wrap="square" rtlCol="0">
            <a:spAutoFit/>
          </a:bodyPr>
          <a:lstStyle/>
          <a:p>
            <a:r>
              <a:rPr lang="en-US" altLang="vi-VN" sz="3200" dirty="0">
                <a:solidFill>
                  <a:srgbClr val="FF0000"/>
                </a:solidFill>
                <a:latin typeface="Times New Roman" panose="02020603050405020304" pitchFamily="18" charset="0"/>
                <a:cs typeface="Times New Roman" panose="02020603050405020304" pitchFamily="18" charset="0"/>
              </a:rPr>
              <a:t>II/ TỪ LÁY</a:t>
            </a:r>
          </a:p>
          <a:p>
            <a:r>
              <a:rPr lang="en-US" altLang="vi-VN" sz="3200" dirty="0">
                <a:latin typeface="Times New Roman" panose="02020603050405020304" pitchFamily="18" charset="0"/>
                <a:cs typeface="Times New Roman" panose="02020603050405020304" pitchFamily="18" charset="0"/>
              </a:rPr>
              <a:t>1. Khái niệm: </a:t>
            </a:r>
            <a:r>
              <a:rPr lang="vi-VN" sz="3200" dirty="0">
                <a:latin typeface="Times New Roman" panose="02020603050405020304" pitchFamily="18" charset="0"/>
                <a:cs typeface="Times New Roman" panose="02020603050405020304" pitchFamily="18" charset="0"/>
              </a:rPr>
              <a:t>Từ láy là một loại của từ phức có hai tiếng trở lên, các tiếng có quan hệ với nhau về âm, có sự láy lại hoặc lặp lại phụ </a:t>
            </a:r>
            <a:r>
              <a:rPr lang="en-US" altLang="vi-VN" sz="3200" dirty="0">
                <a:latin typeface="Times New Roman" panose="02020603050405020304" pitchFamily="18" charset="0"/>
                <a:cs typeface="Times New Roman" panose="02020603050405020304" pitchFamily="18" charset="0"/>
              </a:rPr>
              <a:t>âm</a:t>
            </a:r>
            <a:r>
              <a:rPr lang="vi-VN" sz="3200" dirty="0">
                <a:latin typeface="Times New Roman" panose="02020603050405020304" pitchFamily="18" charset="0"/>
                <a:cs typeface="Times New Roman" panose="02020603050405020304" pitchFamily="18" charset="0"/>
              </a:rPr>
              <a:t> đầu, phần vân hoặc toàn phần</a:t>
            </a:r>
          </a:p>
          <a:p>
            <a:r>
              <a:rPr lang="en-US" altLang="vi-VN" sz="3200"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Phân loai: Từ láy có hai loại</a:t>
            </a:r>
          </a:p>
          <a:p>
            <a:r>
              <a:rPr lang="vi-VN" sz="3200" dirty="0">
                <a:latin typeface="Times New Roman" panose="02020603050405020304" pitchFamily="18" charset="0"/>
                <a:cs typeface="Times New Roman" panose="02020603050405020304" pitchFamily="18" charset="0"/>
              </a:rPr>
              <a:t>+ Láy hoàn toàn (toàn bộ)</a:t>
            </a:r>
          </a:p>
          <a:p>
            <a:r>
              <a:rPr lang="vi-VN" sz="3200" dirty="0">
                <a:latin typeface="Times New Roman" panose="02020603050405020304" pitchFamily="18" charset="0"/>
                <a:cs typeface="Times New Roman" panose="02020603050405020304" pitchFamily="18" charset="0"/>
              </a:rPr>
              <a:t>+ Láy không hoàn toàn (bộ phận)</a:t>
            </a:r>
          </a:p>
          <a:p>
            <a:r>
              <a:rPr lang="en-US" altLang="vi-VN" sz="3200" dirty="0">
                <a:latin typeface="Times New Roman" panose="02020603050405020304" pitchFamily="18" charset="0"/>
                <a:cs typeface="Times New Roman" panose="02020603050405020304" pitchFamily="18" charset="0"/>
              </a:rPr>
              <a:t>3. </a:t>
            </a:r>
            <a:r>
              <a:rPr lang="vi-VN" sz="3200" dirty="0">
                <a:latin typeface="Times New Roman" panose="02020603050405020304" pitchFamily="18" charset="0"/>
                <a:cs typeface="Times New Roman" panose="02020603050405020304" pitchFamily="18" charset="0"/>
              </a:rPr>
              <a:t>Tác dụng của từ láy</a:t>
            </a:r>
          </a:p>
          <a:p>
            <a:r>
              <a:rPr lang="vi-VN" sz="3200" dirty="0">
                <a:latin typeface="Times New Roman" panose="02020603050405020304" pitchFamily="18" charset="0"/>
                <a:cs typeface="Times New Roman" panose="02020603050405020304" pitchFamily="18" charset="0"/>
              </a:rPr>
              <a:t>+ Từ láy dùng để miêu tả, nhấn mạnh vẻ đẹp phong cảnh, hình dáng của sự vật hoặc diễn đạt cảm xúc, tâm trạng, tình trạng, âm thanh của con người, của sự </a:t>
            </a:r>
            <a:r>
              <a:rPr lang="en-US" altLang="vi-VN" sz="3200" dirty="0">
                <a:latin typeface="Times New Roman" panose="02020603050405020304" pitchFamily="18" charset="0"/>
                <a:cs typeface="Times New Roman" panose="02020603050405020304" pitchFamily="18" charset="0"/>
              </a:rPr>
              <a:t>vật hiện</a:t>
            </a:r>
            <a:r>
              <a:rPr lang="vi-VN" sz="3200" dirty="0">
                <a:latin typeface="Times New Roman" panose="02020603050405020304" pitchFamily="18" charset="0"/>
                <a:cs typeface="Times New Roman" panose="02020603050405020304" pitchFamily="18" charset="0"/>
              </a:rPr>
              <a:t> tượng trong cuộc sống.</a:t>
            </a:r>
          </a:p>
          <a:p>
            <a:r>
              <a:rPr lang="vi-VN" sz="3200" dirty="0">
                <a:latin typeface="Times New Roman" panose="02020603050405020304" pitchFamily="18" charset="0"/>
                <a:cs typeface="Times New Roman" panose="02020603050405020304" pitchFamily="18" charset="0"/>
              </a:rPr>
              <a:t>+ Mang đến cho con người cách nhìn đa chiều và sâu sắc với vấn đề được nói đến.</a:t>
            </a:r>
          </a:p>
          <a:p>
            <a:endParaRPr lang="vi-VN" sz="3200" dirty="0">
              <a:latin typeface="Times New Roman" panose="02020603050405020304" pitchFamily="18" charset="0"/>
              <a:cs typeface="Times New Roman" panose="02020603050405020304" pitchFamily="18" charset="0"/>
            </a:endParaRPr>
          </a:p>
          <a:p>
            <a:pPr marL="285750" indent="-285750">
              <a:buFontTx/>
              <a:buChar char="-"/>
            </a:pPr>
            <a:endParaRPr lang="vi-VN"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40592"/>
            <a:ext cx="12192000" cy="6776815"/>
          </a:xfrm>
          <a:prstGeom prst="rect">
            <a:avLst/>
          </a:prstGeom>
        </p:spPr>
      </p:pic>
      <p:sp>
        <p:nvSpPr>
          <p:cNvPr id="3" name="TextBox 2">
            <a:extLst>
              <a:ext uri="{FF2B5EF4-FFF2-40B4-BE49-F238E27FC236}">
                <a16:creationId xmlns:a16="http://schemas.microsoft.com/office/drawing/2014/main" id="{08B74BF8-0079-C66A-8CFE-87D67929D41C}"/>
              </a:ext>
            </a:extLst>
          </p:cNvPr>
          <p:cNvSpPr txBox="1"/>
          <p:nvPr/>
        </p:nvSpPr>
        <p:spPr>
          <a:xfrm>
            <a:off x="690143" y="568292"/>
            <a:ext cx="3586435"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AB034C-2002-B664-7491-96672B56E035}"/>
              </a:ext>
            </a:extLst>
          </p:cNvPr>
          <p:cNvSpPr txBox="1"/>
          <p:nvPr/>
        </p:nvSpPr>
        <p:spPr>
          <a:xfrm>
            <a:off x="765645" y="1178933"/>
            <a:ext cx="8571302" cy="905441"/>
          </a:xfrm>
          <a:prstGeom prst="rect">
            <a:avLst/>
          </a:prstGeom>
          <a:noFill/>
        </p:spPr>
        <p:txBody>
          <a:bodyPr wrap="square">
            <a:spAutoFit/>
          </a:bodyPr>
          <a:lstStyle/>
          <a:p>
            <a:pPr lvl="0" algn="just">
              <a:lnSpc>
                <a:spcPct val="150000"/>
              </a:lnSpc>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C1C585-2B00-AC1B-2276-F64C9046EADC}"/>
              </a:ext>
            </a:extLst>
          </p:cNvPr>
          <p:cNvSpPr txBox="1"/>
          <p:nvPr/>
        </p:nvSpPr>
        <p:spPr>
          <a:xfrm>
            <a:off x="3424955" y="1979078"/>
            <a:ext cx="103798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B51BA8A-7717-D8A7-88B0-9D4960BF8FFA}"/>
              </a:ext>
            </a:extLst>
          </p:cNvPr>
          <p:cNvCxnSpPr>
            <a:cxnSpLocks/>
          </p:cNvCxnSpPr>
          <p:nvPr/>
        </p:nvCxnSpPr>
        <p:spPr>
          <a:xfrm>
            <a:off x="1381261" y="2017262"/>
            <a:ext cx="443231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38EAAE-079E-FE25-5DFA-5C1A8C4CED32}"/>
              </a:ext>
            </a:extLst>
          </p:cNvPr>
          <p:cNvSpPr txBox="1"/>
          <p:nvPr/>
        </p:nvSpPr>
        <p:spPr>
          <a:xfrm>
            <a:off x="1041358" y="2695015"/>
            <a:ext cx="7329732" cy="905441"/>
          </a:xfrm>
          <a:prstGeom prst="rect">
            <a:avLst/>
          </a:prstGeom>
          <a:noFill/>
        </p:spPr>
        <p:txBody>
          <a:bodyPr wrap="square">
            <a:spAutoFit/>
          </a:bodyPr>
          <a:lstStyle/>
          <a:p>
            <a:pPr lvl="0" algn="just">
              <a:lnSpc>
                <a:spcPct val="150000"/>
              </a:lnSpc>
              <a:defRPr/>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7E54066-AE8F-C0C1-7703-5FA770246972}"/>
              </a:ext>
            </a:extLst>
          </p:cNvPr>
          <p:cNvCxnSpPr>
            <a:cxnSpLocks/>
          </p:cNvCxnSpPr>
          <p:nvPr/>
        </p:nvCxnSpPr>
        <p:spPr>
          <a:xfrm>
            <a:off x="3145195" y="3697538"/>
            <a:ext cx="125902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F2113A-E0BD-B4A9-AFB6-CC2CA1ED0617}"/>
              </a:ext>
            </a:extLst>
          </p:cNvPr>
          <p:cNvSpPr txBox="1"/>
          <p:nvPr/>
        </p:nvSpPr>
        <p:spPr>
          <a:xfrm>
            <a:off x="3282341" y="3450166"/>
            <a:ext cx="112187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F1EB79B-9102-6979-DE8D-BC1129A23252}"/>
              </a:ext>
            </a:extLst>
          </p:cNvPr>
          <p:cNvSpPr txBox="1"/>
          <p:nvPr/>
        </p:nvSpPr>
        <p:spPr>
          <a:xfrm>
            <a:off x="883090" y="4096607"/>
            <a:ext cx="10089709" cy="2062103"/>
          </a:xfrm>
          <a:prstGeom prst="rect">
            <a:avLst/>
          </a:prstGeom>
          <a:noFill/>
        </p:spPr>
        <p:txBody>
          <a:bodyPr wrap="square">
            <a:spAutoFit/>
          </a:bodyPr>
          <a:lstStyle/>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Trạng ngữ “sáng” chỉ cung cấp thông tin về thời gian chung chung mà không cho thấy được việc cậu bé Mon dậy từ rất sớm so với trạng ngữ “khoảng 2 giờ sáng”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1457B00-DE99-79FB-A342-88C1FE0D7091}"/>
              </a:ext>
            </a:extLst>
          </p:cNvPr>
          <p:cNvPicPr>
            <a:picLocks noChangeAspect="1"/>
          </p:cNvPicPr>
          <p:nvPr/>
        </p:nvPicPr>
        <p:blipFill>
          <a:blip r:embed="rId3"/>
          <a:stretch>
            <a:fillRect/>
          </a:stretch>
        </p:blipFill>
        <p:spPr>
          <a:xfrm>
            <a:off x="9412448" y="830511"/>
            <a:ext cx="2273417" cy="2773244"/>
          </a:xfrm>
          <a:prstGeom prst="rect">
            <a:avLst/>
          </a:prstGeom>
        </p:spPr>
      </p:pic>
      <p:sp>
        <p:nvSpPr>
          <p:cNvPr id="12" name="Text Box 99">
            <a:extLst>
              <a:ext uri="{FF2B5EF4-FFF2-40B4-BE49-F238E27FC236}">
                <a16:creationId xmlns:a16="http://schemas.microsoft.com/office/drawing/2014/main" id="{E239BED9-46EB-4065-81AD-B065C74C6CF4}"/>
              </a:ext>
            </a:extLst>
          </p:cNvPr>
          <p:cNvSpPr txBox="1"/>
          <p:nvPr/>
        </p:nvSpPr>
        <p:spPr>
          <a:xfrm>
            <a:off x="506135" y="91238"/>
            <a:ext cx="7272997" cy="584775"/>
          </a:xfrm>
          <a:prstGeom prst="rect">
            <a:avLst/>
          </a:prstGeom>
          <a:noFill/>
          <a:ln w="9525">
            <a:noFill/>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 THỰC HÀNH TIẾNG VIỆT</a:t>
            </a:r>
          </a:p>
        </p:txBody>
      </p:sp>
    </p:spTree>
    <p:extLst>
      <p:ext uri="{BB962C8B-B14F-4D97-AF65-F5344CB8AC3E}">
        <p14:creationId xmlns:p14="http://schemas.microsoft.com/office/powerpoint/2010/main" val="1086146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55561"/>
            <a:ext cx="12192000" cy="6776815"/>
          </a:xfrm>
          <a:prstGeom prst="rect">
            <a:avLst/>
          </a:prstGeom>
        </p:spPr>
      </p:pic>
      <p:sp>
        <p:nvSpPr>
          <p:cNvPr id="3" name="TextBox 2">
            <a:extLst>
              <a:ext uri="{FF2B5EF4-FFF2-40B4-BE49-F238E27FC236}">
                <a16:creationId xmlns:a16="http://schemas.microsoft.com/office/drawing/2014/main" id="{08B74BF8-0079-C66A-8CFE-87D67929D41C}"/>
              </a:ext>
            </a:extLst>
          </p:cNvPr>
          <p:cNvSpPr txBox="1"/>
          <p:nvPr/>
        </p:nvSpPr>
        <p:spPr>
          <a:xfrm>
            <a:off x="4404220" y="13674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AB034C-2002-B664-7491-96672B56E035}"/>
              </a:ext>
            </a:extLst>
          </p:cNvPr>
          <p:cNvSpPr txBox="1"/>
          <p:nvPr/>
        </p:nvSpPr>
        <p:spPr>
          <a:xfrm>
            <a:off x="765645" y="1178933"/>
            <a:ext cx="8571302" cy="1323439"/>
          </a:xfrm>
          <a:prstGeom prst="rect">
            <a:avLst/>
          </a:prstGeom>
          <a:noFill/>
        </p:spPr>
        <p:txBody>
          <a:bodyPr wrap="square">
            <a:spAutoFit/>
          </a:bodyPr>
          <a:lstStyle/>
          <a:p>
            <a:pPr lvl="0" algn="just">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 từ chiều hôm qua, nước bắt đầu dâng lên nhanh hơn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C1C585-2B00-AC1B-2276-F64C9046EADC}"/>
              </a:ext>
            </a:extLst>
          </p:cNvPr>
          <p:cNvSpPr txBox="1"/>
          <p:nvPr/>
        </p:nvSpPr>
        <p:spPr>
          <a:xfrm>
            <a:off x="2763346" y="525028"/>
            <a:ext cx="103798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B51BA8A-7717-D8A7-88B0-9D4960BF8FFA}"/>
              </a:ext>
            </a:extLst>
          </p:cNvPr>
          <p:cNvCxnSpPr>
            <a:cxnSpLocks/>
          </p:cNvCxnSpPr>
          <p:nvPr/>
        </p:nvCxnSpPr>
        <p:spPr>
          <a:xfrm>
            <a:off x="1554398" y="1794222"/>
            <a:ext cx="51567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38EAAE-079E-FE25-5DFA-5C1A8C4CED32}"/>
              </a:ext>
            </a:extLst>
          </p:cNvPr>
          <p:cNvSpPr txBox="1"/>
          <p:nvPr/>
        </p:nvSpPr>
        <p:spPr>
          <a:xfrm>
            <a:off x="663853" y="2932429"/>
            <a:ext cx="8673094" cy="1323439"/>
          </a:xfrm>
          <a:prstGeom prst="rect">
            <a:avLst/>
          </a:prstGeom>
          <a:noFill/>
        </p:spPr>
        <p:txBody>
          <a:bodyPr wrap="square">
            <a:spAutoFit/>
          </a:bodyPr>
          <a:lstStyle/>
          <a:p>
            <a:pPr lvl="0" algn="just">
              <a:defRPr/>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Hôm qua, nước bắt đầu dâng lên nhanh hơn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7E54066-AE8F-C0C1-7703-5FA770246972}"/>
              </a:ext>
            </a:extLst>
          </p:cNvPr>
          <p:cNvCxnSpPr>
            <a:cxnSpLocks/>
          </p:cNvCxnSpPr>
          <p:nvPr/>
        </p:nvCxnSpPr>
        <p:spPr>
          <a:xfrm>
            <a:off x="2962881" y="3594148"/>
            <a:ext cx="182723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F2113A-E0BD-B4A9-AFB6-CC2CA1ED0617}"/>
              </a:ext>
            </a:extLst>
          </p:cNvPr>
          <p:cNvSpPr txBox="1"/>
          <p:nvPr/>
        </p:nvSpPr>
        <p:spPr>
          <a:xfrm>
            <a:off x="3384694" y="2376903"/>
            <a:ext cx="1121879" cy="905441"/>
          </a:xfrm>
          <a:prstGeom prst="rect">
            <a:avLst/>
          </a:prstGeom>
          <a:noFill/>
        </p:spPr>
        <p:txBody>
          <a:bodyPr wrap="square">
            <a:spAutoFit/>
          </a:bodyPr>
          <a:lstStyle/>
          <a:p>
            <a:pPr lvl="0"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TN</a:t>
            </a:r>
            <a:endParaRPr kumimoji="0" lang="en-US" sz="40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F1EB79B-9102-6979-DE8D-BC1129A23252}"/>
              </a:ext>
            </a:extLst>
          </p:cNvPr>
          <p:cNvSpPr txBox="1"/>
          <p:nvPr/>
        </p:nvSpPr>
        <p:spPr>
          <a:xfrm>
            <a:off x="883090" y="4096607"/>
            <a:ext cx="10089709" cy="2062103"/>
          </a:xfrm>
          <a:prstGeom prst="rect">
            <a:avLst/>
          </a:prstGeom>
          <a:noFill/>
        </p:spPr>
        <p:txBody>
          <a:bodyPr wrap="square">
            <a:spAutoFit/>
          </a:bodyPr>
          <a:lstStyle/>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Trạng ngữ “hôm qua” chỉ cung cấp thông tin về thời gian như trạng ngữ “suốt từ chiều hôm qua” mà không cho thấy được quá trình xảy ra sự việc: bắt đầu vào buổi chiều ngày hôm qua và kéo dài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1457B00-DE99-79FB-A342-88C1FE0D7091}"/>
              </a:ext>
            </a:extLst>
          </p:cNvPr>
          <p:cNvPicPr>
            <a:picLocks noChangeAspect="1"/>
          </p:cNvPicPr>
          <p:nvPr/>
        </p:nvPicPr>
        <p:blipFill>
          <a:blip r:embed="rId3"/>
          <a:stretch>
            <a:fillRect/>
          </a:stretch>
        </p:blipFill>
        <p:spPr>
          <a:xfrm>
            <a:off x="9412448" y="830511"/>
            <a:ext cx="2273417" cy="2773244"/>
          </a:xfrm>
          <a:prstGeom prst="rect">
            <a:avLst/>
          </a:prstGeom>
        </p:spPr>
      </p:pic>
    </p:spTree>
    <p:extLst>
      <p:ext uri="{BB962C8B-B14F-4D97-AF65-F5344CB8AC3E}">
        <p14:creationId xmlns:p14="http://schemas.microsoft.com/office/powerpoint/2010/main" val="31468570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216939" y="-271201"/>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755578" y="1454245"/>
            <a:ext cx="475753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 sánh các câu trong từng cặp câu dưới đây và nhận xét về tác dụng của việc mở rộng trạng ngữ của câu bằng cụm từ:</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192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61968" y="371245"/>
            <a:ext cx="8877649" cy="3539430"/>
          </a:xfrm>
          <a:prstGeom prst="rect">
            <a:avLst/>
          </a:prstGeom>
          <a:noFill/>
        </p:spPr>
        <p:txBody>
          <a:bodyPr wrap="square">
            <a:spAutoFit/>
          </a:bodyPr>
          <a:lstStyle/>
          <a:p>
            <a:pPr algn="just"/>
            <a:r>
              <a:rPr lang="vi-VN" sz="3200" b="1" dirty="0">
                <a:solidFill>
                  <a:srgbClr val="333333"/>
                </a:solidFill>
                <a:effectLst/>
                <a:latin typeface="+mj-lt"/>
              </a:rPr>
              <a:t>a. </a:t>
            </a:r>
            <a:endParaRPr lang="en-US" sz="3200" b="1" dirty="0">
              <a:solidFill>
                <a:srgbClr val="333333"/>
              </a:solidFill>
              <a:effectLst/>
              <a:latin typeface="+mj-lt"/>
            </a:endParaRPr>
          </a:p>
          <a:p>
            <a:pPr algn="just"/>
            <a:r>
              <a:rPr lang="vi-VN" sz="3200" b="1" dirty="0">
                <a:solidFill>
                  <a:srgbClr val="333333"/>
                </a:solidFill>
                <a:effectLst/>
                <a:latin typeface="+mj-lt"/>
              </a:rPr>
              <a:t>- </a:t>
            </a:r>
            <a:r>
              <a:rPr lang="vi-VN" sz="3200" b="1" dirty="0">
                <a:solidFill>
                  <a:srgbClr val="FF0000"/>
                </a:solidFill>
                <a:effectLst/>
                <a:latin typeface="+mj-lt"/>
              </a:rPr>
              <a:t>Trong gian phòng</a:t>
            </a:r>
            <a:r>
              <a:rPr lang="vi-VN" sz="3200" b="1" dirty="0">
                <a:solidFill>
                  <a:srgbClr val="333333"/>
                </a:solidFill>
                <a:effectLst/>
                <a:latin typeface="+mj-lt"/>
              </a:rPr>
              <a:t>, những bức tranh của thí sinh treo kín bốn bức tường.</a:t>
            </a:r>
          </a:p>
          <a:p>
            <a:pPr algn="just"/>
            <a:r>
              <a:rPr lang="vi-VN" sz="3200" b="1" dirty="0">
                <a:solidFill>
                  <a:srgbClr val="333333"/>
                </a:solidFill>
                <a:effectLst/>
                <a:latin typeface="+mj-lt"/>
              </a:rPr>
              <a:t>- </a:t>
            </a:r>
            <a:r>
              <a:rPr lang="vi-VN" sz="3200" b="1" dirty="0">
                <a:solidFill>
                  <a:schemeClr val="accent2">
                    <a:lumMod val="50000"/>
                  </a:schemeClr>
                </a:solidFill>
                <a:effectLst/>
                <a:latin typeface="+mj-lt"/>
              </a:rPr>
              <a:t>Trong gian phòng lớn tràn ngập ánh sáng</a:t>
            </a:r>
            <a:r>
              <a:rPr lang="vi-VN" sz="3200" b="1" dirty="0">
                <a:solidFill>
                  <a:srgbClr val="333333"/>
                </a:solidFill>
                <a:effectLst/>
                <a:latin typeface="+mj-lt"/>
              </a:rPr>
              <a:t>, những bức tranh của thí sinh treo kín bốn bức tường.</a:t>
            </a:r>
          </a:p>
          <a:p>
            <a:pPr algn="r"/>
            <a:r>
              <a:rPr lang="vi-VN" sz="3200" b="1" dirty="0">
                <a:solidFill>
                  <a:srgbClr val="333333"/>
                </a:solidFill>
                <a:effectLst/>
                <a:latin typeface="+mj-lt"/>
              </a:rPr>
              <a:t>(Tạ Duy Anh, </a:t>
            </a:r>
            <a:r>
              <a:rPr lang="en-US" sz="3200" b="1" dirty="0">
                <a:solidFill>
                  <a:srgbClr val="333333"/>
                </a:solidFill>
                <a:latin typeface="+mj-lt"/>
              </a:rPr>
              <a:t>”</a:t>
            </a:r>
            <a:r>
              <a:rPr lang="vi-VN" sz="3200" b="1" i="1" dirty="0">
                <a:solidFill>
                  <a:srgbClr val="333333"/>
                </a:solidFill>
                <a:effectLst/>
                <a:latin typeface="+mj-lt"/>
              </a:rPr>
              <a:t>Bức tranh của em gái tôi</a:t>
            </a:r>
            <a:r>
              <a:rPr lang="en-US" sz="3200" b="1" i="1" dirty="0">
                <a:solidFill>
                  <a:srgbClr val="333333"/>
                </a:solidFill>
                <a:effectLst/>
                <a:latin typeface="+mj-lt"/>
              </a:rPr>
              <a:t>”</a:t>
            </a:r>
            <a:r>
              <a:rPr lang="vi-VN" sz="3200" b="1" dirty="0">
                <a:solidFill>
                  <a:srgbClr val="333333"/>
                </a:solidFill>
                <a:effectLst/>
                <a:latin typeface="+mj-lt"/>
              </a:rPr>
              <a:t>)</a:t>
            </a:r>
          </a:p>
        </p:txBody>
      </p:sp>
      <p:sp>
        <p:nvSpPr>
          <p:cNvPr id="7" name="TextBox 6">
            <a:extLst>
              <a:ext uri="{FF2B5EF4-FFF2-40B4-BE49-F238E27FC236}">
                <a16:creationId xmlns:a16="http://schemas.microsoft.com/office/drawing/2014/main" id="{251C7E78-0EB8-FB16-1E6A-C100D054CF27}"/>
              </a:ext>
            </a:extLst>
          </p:cNvPr>
          <p:cNvSpPr txBox="1"/>
          <p:nvPr/>
        </p:nvSpPr>
        <p:spPr>
          <a:xfrm>
            <a:off x="861968" y="3900945"/>
            <a:ext cx="8877649"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trong gian phòng lớn tràn ngập ánh sáng</a:t>
            </a:r>
            <a:r>
              <a:rPr lang="vi-VN" sz="3200" b="1" dirty="0">
                <a:solidFill>
                  <a:srgbClr val="FF0000"/>
                </a:solidFill>
                <a:latin typeface="+mj-lt"/>
              </a:rPr>
              <a:t> không chỉ cung cấp thông tin về địa điểm như trạng ngữ trong gian phòng mà còn cho thấy đặc điểm của căn phòng (lớn, tràn ngập ánh sáng)</a:t>
            </a:r>
            <a:endParaRPr lang="vi-VN" sz="3200" b="1" dirty="0">
              <a:solidFill>
                <a:srgbClr val="FF0000"/>
              </a:solidFill>
              <a:effectLst/>
              <a:latin typeface="+mj-lt"/>
            </a:endParaRPr>
          </a:p>
        </p:txBody>
      </p:sp>
    </p:spTree>
    <p:extLst>
      <p:ext uri="{BB962C8B-B14F-4D97-AF65-F5344CB8AC3E}">
        <p14:creationId xmlns:p14="http://schemas.microsoft.com/office/powerpoint/2010/main" val="26583992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78746" y="81185"/>
            <a:ext cx="8877649" cy="4031873"/>
          </a:xfrm>
          <a:prstGeom prst="rect">
            <a:avLst/>
          </a:prstGeom>
          <a:noFill/>
        </p:spPr>
        <p:txBody>
          <a:bodyPr wrap="square">
            <a:spAutoFit/>
          </a:bodyPr>
          <a:lstStyle/>
          <a:p>
            <a:pPr algn="just"/>
            <a:r>
              <a:rPr lang="vi-VN" sz="3200" b="1" dirty="0">
                <a:solidFill>
                  <a:srgbClr val="333333"/>
                </a:solidFill>
                <a:latin typeface="+mj-lt"/>
              </a:rPr>
              <a:t>b. </a:t>
            </a:r>
            <a:endParaRPr lang="en-US" sz="3200" b="1" dirty="0">
              <a:solidFill>
                <a:srgbClr val="333333"/>
              </a:solidFill>
              <a:latin typeface="+mj-lt"/>
            </a:endParaRPr>
          </a:p>
          <a:p>
            <a:pPr algn="just"/>
            <a:r>
              <a:rPr lang="vi-VN" sz="3200" b="1" dirty="0">
                <a:solidFill>
                  <a:srgbClr val="333333"/>
                </a:solidFill>
                <a:latin typeface="+mj-lt"/>
              </a:rPr>
              <a:t>- </a:t>
            </a:r>
            <a:r>
              <a:rPr lang="vi-VN" sz="3200" b="1" dirty="0">
                <a:solidFill>
                  <a:srgbClr val="FF0000"/>
                </a:solidFill>
                <a:latin typeface="+mj-lt"/>
              </a:rPr>
              <a:t>Thế mà qua một đêm</a:t>
            </a:r>
            <a:r>
              <a:rPr lang="vi-VN" sz="3200" b="1" dirty="0">
                <a:solidFill>
                  <a:srgbClr val="333333"/>
                </a:solidFill>
                <a:latin typeface="+mj-lt"/>
              </a:rPr>
              <a:t>, trời bỗng đổi gió bấc, rồi cái lạnh ở đâu đến làm cho người ta tưởng đang ở giữa mùa đông rét mướt.</a:t>
            </a:r>
          </a:p>
          <a:p>
            <a:pPr algn="just"/>
            <a:r>
              <a:rPr lang="vi-VN" sz="3200" b="1" dirty="0">
                <a:solidFill>
                  <a:srgbClr val="333333"/>
                </a:solidFill>
                <a:latin typeface="+mj-lt"/>
              </a:rPr>
              <a:t>- </a:t>
            </a:r>
            <a:r>
              <a:rPr lang="vi-VN" sz="3200" b="1" dirty="0">
                <a:latin typeface="+mj-lt"/>
              </a:rPr>
              <a:t>Thế mà </a:t>
            </a:r>
            <a:r>
              <a:rPr lang="vi-VN" sz="3200" b="1" dirty="0">
                <a:solidFill>
                  <a:srgbClr val="FF0000"/>
                </a:solidFill>
                <a:latin typeface="+mj-lt"/>
              </a:rPr>
              <a:t>qua một đêm mưa rào</a:t>
            </a:r>
            <a:r>
              <a:rPr lang="vi-VN" sz="3200" b="1" dirty="0">
                <a:solidFill>
                  <a:srgbClr val="333333"/>
                </a:solidFill>
                <a:latin typeface="+mj-lt"/>
              </a:rPr>
              <a:t>, trời bỗng đổi gió bấc, rồi cái lạnh ở đâu đến làm cho người ta tưởng đang ở giữa mùa đông rét mướt.</a:t>
            </a:r>
          </a:p>
          <a:p>
            <a:pPr algn="r"/>
            <a:r>
              <a:rPr lang="vi-VN" sz="3200" b="1" dirty="0">
                <a:solidFill>
                  <a:srgbClr val="333333"/>
                </a:solidFill>
                <a:latin typeface="+mj-lt"/>
              </a:rPr>
              <a:t>(Thạch Lam, Gió lạnh đầu mùa)</a:t>
            </a:r>
            <a:endParaRPr lang="vi-VN" sz="3200" b="1" dirty="0">
              <a:solidFill>
                <a:srgbClr val="333333"/>
              </a:solidFill>
              <a:effectLst/>
              <a:latin typeface="+mj-lt"/>
            </a:endParaRPr>
          </a:p>
        </p:txBody>
      </p:sp>
      <p:sp>
        <p:nvSpPr>
          <p:cNvPr id="7" name="TextBox 6">
            <a:extLst>
              <a:ext uri="{FF2B5EF4-FFF2-40B4-BE49-F238E27FC236}">
                <a16:creationId xmlns:a16="http://schemas.microsoft.com/office/drawing/2014/main" id="{251C7E78-0EB8-FB16-1E6A-C100D054CF27}"/>
              </a:ext>
            </a:extLst>
          </p:cNvPr>
          <p:cNvSpPr txBox="1"/>
          <p:nvPr/>
        </p:nvSpPr>
        <p:spPr>
          <a:xfrm>
            <a:off x="769689" y="4113058"/>
            <a:ext cx="8877649"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qua một đêm mưa rào không </a:t>
            </a:r>
            <a:r>
              <a:rPr lang="vi-VN" sz="3200" b="1" dirty="0">
                <a:solidFill>
                  <a:srgbClr val="FF0000"/>
                </a:solidFill>
                <a:latin typeface="+mj-lt"/>
              </a:rPr>
              <a:t>chỉ cung cấp thông tin về thời gian như trạng ngữ qua một đêm mà còn cho thấy đặc điểm của đêm (mưa rào)</a:t>
            </a:r>
            <a:endParaRPr lang="vi-VN" sz="3200" b="1" dirty="0">
              <a:solidFill>
                <a:srgbClr val="FF0000"/>
              </a:solidFill>
              <a:effectLst/>
              <a:latin typeface="+mj-lt"/>
            </a:endParaRPr>
          </a:p>
        </p:txBody>
      </p:sp>
    </p:spTree>
    <p:extLst>
      <p:ext uri="{BB962C8B-B14F-4D97-AF65-F5344CB8AC3E}">
        <p14:creationId xmlns:p14="http://schemas.microsoft.com/office/powerpoint/2010/main" val="5814788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262" y="372053"/>
            <a:ext cx="11460255" cy="1569660"/>
          </a:xfrm>
          <a:prstGeom prst="rect">
            <a:avLst/>
          </a:prstGeom>
          <a:noFill/>
        </p:spPr>
        <p:txBody>
          <a:bodyPr wrap="square">
            <a:spAutoFit/>
          </a:bodyPr>
          <a:lstStyle/>
          <a:p>
            <a:pPr algn="just"/>
            <a:r>
              <a:rPr lang="vi-VN" sz="3200" b="1" dirty="0">
                <a:latin typeface="Times New Roman" panose="02020603050405020304" pitchFamily="18" charset="0"/>
              </a:rPr>
              <a:t>A</a:t>
            </a:r>
            <a:r>
              <a:rPr lang="vi-VN" sz="3200" b="1" dirty="0">
                <a:effectLst/>
                <a:latin typeface="Times New Roman" panose="02020603050405020304" pitchFamily="18" charset="0"/>
              </a:rPr>
              <a:t>. Giới thiệu bài học</a:t>
            </a:r>
            <a:endParaRPr lang="vi-VN" sz="3200" dirty="0">
              <a:effectLst/>
              <a:latin typeface="Times New Roman" panose="02020603050405020304" pitchFamily="18" charset="0"/>
            </a:endParaRPr>
          </a:p>
          <a:p>
            <a:pPr algn="just"/>
            <a:r>
              <a:rPr lang="vi-VN" sz="3200" dirty="0">
                <a:effectLst/>
                <a:latin typeface="Times New Roman" panose="02020603050405020304" pitchFamily="18" charset="0"/>
              </a:rPr>
              <a:t>- Chủ đề bài học: Bầu trời tuổi thơ</a:t>
            </a:r>
          </a:p>
          <a:p>
            <a:r>
              <a:rPr lang="vi-VN" sz="3200" dirty="0">
                <a:effectLst/>
                <a:latin typeface="Times New Roman" panose="02020603050405020304" pitchFamily="18" charset="0"/>
              </a:rPr>
              <a:t>- Thể loại chính: Văn bản truyện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3" name="TextBox 2">
            <a:extLst>
              <a:ext uri="{FF2B5EF4-FFF2-40B4-BE49-F238E27FC236}">
                <a16:creationId xmlns:a16="http://schemas.microsoft.com/office/drawing/2014/main" id="{260C8418-3780-1FD5-310C-979C7362580C}"/>
              </a:ext>
            </a:extLst>
          </p:cNvPr>
          <p:cNvSpPr txBox="1"/>
          <p:nvPr/>
        </p:nvSpPr>
        <p:spPr>
          <a:xfrm>
            <a:off x="4739229" y="-8147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E7CC20-CDE0-3365-CA42-3C54B2F7EE5B}"/>
              </a:ext>
            </a:extLst>
          </p:cNvPr>
          <p:cNvPicPr>
            <a:picLocks noChangeAspect="1"/>
          </p:cNvPicPr>
          <p:nvPr/>
        </p:nvPicPr>
        <p:blipFill>
          <a:blip r:embed="rId3"/>
          <a:stretch>
            <a:fillRect/>
          </a:stretch>
        </p:blipFill>
        <p:spPr>
          <a:xfrm>
            <a:off x="9549208" y="81185"/>
            <a:ext cx="2145978" cy="2145978"/>
          </a:xfrm>
          <a:prstGeom prst="rect">
            <a:avLst/>
          </a:prstGeom>
        </p:spPr>
      </p:pic>
      <p:sp>
        <p:nvSpPr>
          <p:cNvPr id="6" name="TextBox 5">
            <a:extLst>
              <a:ext uri="{FF2B5EF4-FFF2-40B4-BE49-F238E27FC236}">
                <a16:creationId xmlns:a16="http://schemas.microsoft.com/office/drawing/2014/main" id="{DF66B516-41C6-9D20-E9CA-48B4E2246863}"/>
              </a:ext>
            </a:extLst>
          </p:cNvPr>
          <p:cNvSpPr txBox="1"/>
          <p:nvPr/>
        </p:nvSpPr>
        <p:spPr>
          <a:xfrm>
            <a:off x="895524" y="321936"/>
            <a:ext cx="8877649" cy="3046988"/>
          </a:xfrm>
          <a:prstGeom prst="rect">
            <a:avLst/>
          </a:prstGeom>
          <a:noFill/>
        </p:spPr>
        <p:txBody>
          <a:bodyPr wrap="square">
            <a:spAutoFit/>
          </a:bodyPr>
          <a:lstStyle/>
          <a:p>
            <a:pPr algn="just"/>
            <a:r>
              <a:rPr lang="vi-VN" sz="3200" b="1" dirty="0">
                <a:solidFill>
                  <a:srgbClr val="333333"/>
                </a:solidFill>
                <a:latin typeface="+mj-lt"/>
              </a:rPr>
              <a:t>b. </a:t>
            </a:r>
            <a:endParaRPr lang="en-US" sz="3200" b="1" dirty="0">
              <a:solidFill>
                <a:srgbClr val="333333"/>
              </a:solidFill>
              <a:latin typeface="+mj-lt"/>
            </a:endParaRPr>
          </a:p>
          <a:p>
            <a:pPr algn="just"/>
            <a:r>
              <a:rPr lang="vi-VN" sz="3200" b="1" dirty="0">
                <a:solidFill>
                  <a:srgbClr val="333333"/>
                </a:solidFill>
                <a:latin typeface="+mj-lt"/>
              </a:rPr>
              <a:t>- </a:t>
            </a:r>
            <a:r>
              <a:rPr lang="vi-VN" sz="3200" b="1" dirty="0">
                <a:solidFill>
                  <a:srgbClr val="FF0000"/>
                </a:solidFill>
                <a:latin typeface="+mj-lt"/>
              </a:rPr>
              <a:t>Trên nóc một lô cốt</a:t>
            </a:r>
            <a:r>
              <a:rPr lang="vi-VN" sz="3200" b="1" dirty="0">
                <a:solidFill>
                  <a:srgbClr val="333333"/>
                </a:solidFill>
                <a:latin typeface="+mj-lt"/>
              </a:rPr>
              <a:t>, người phụ nữ trẻ đang phơi thóc.</a:t>
            </a:r>
          </a:p>
          <a:p>
            <a:pPr algn="just"/>
            <a:r>
              <a:rPr lang="vi-VN" sz="3200" b="1" dirty="0">
                <a:solidFill>
                  <a:srgbClr val="333333"/>
                </a:solidFill>
                <a:latin typeface="+mj-lt"/>
              </a:rPr>
              <a:t>- </a:t>
            </a:r>
            <a:r>
              <a:rPr lang="vi-VN" sz="3200" b="1" dirty="0">
                <a:solidFill>
                  <a:srgbClr val="FF0000"/>
                </a:solidFill>
                <a:latin typeface="+mj-lt"/>
              </a:rPr>
              <a:t>Trên nóc một lô cốt cũ kề bên một xóm nhỏ</a:t>
            </a:r>
            <a:r>
              <a:rPr lang="vi-VN" sz="3200" b="1" dirty="0">
                <a:solidFill>
                  <a:srgbClr val="333333"/>
                </a:solidFill>
                <a:latin typeface="+mj-lt"/>
              </a:rPr>
              <a:t>, người phụ nữ trẻ đang phơi thóc.</a:t>
            </a:r>
          </a:p>
          <a:p>
            <a:pPr algn="r"/>
            <a:r>
              <a:rPr lang="vi-VN" sz="3200" b="1" dirty="0">
                <a:solidFill>
                  <a:srgbClr val="333333"/>
                </a:solidFill>
                <a:latin typeface="+mj-lt"/>
              </a:rPr>
              <a:t>(Trần Hoài Dương, Miền xanh thẳm)</a:t>
            </a:r>
            <a:endParaRPr lang="vi-VN" sz="3200" b="1" dirty="0">
              <a:solidFill>
                <a:srgbClr val="333333"/>
              </a:solidFill>
              <a:effectLst/>
              <a:latin typeface="+mj-lt"/>
            </a:endParaRPr>
          </a:p>
        </p:txBody>
      </p:sp>
      <p:sp>
        <p:nvSpPr>
          <p:cNvPr id="7" name="TextBox 6">
            <a:extLst>
              <a:ext uri="{FF2B5EF4-FFF2-40B4-BE49-F238E27FC236}">
                <a16:creationId xmlns:a16="http://schemas.microsoft.com/office/drawing/2014/main" id="{251C7E78-0EB8-FB16-1E6A-C100D054CF27}"/>
              </a:ext>
            </a:extLst>
          </p:cNvPr>
          <p:cNvSpPr txBox="1"/>
          <p:nvPr/>
        </p:nvSpPr>
        <p:spPr>
          <a:xfrm>
            <a:off x="895523" y="3489077"/>
            <a:ext cx="10320558" cy="2062103"/>
          </a:xfrm>
          <a:prstGeom prst="rect">
            <a:avLst/>
          </a:prstGeom>
          <a:noFill/>
        </p:spPr>
        <p:txBody>
          <a:bodyPr wrap="square">
            <a:spAutoFit/>
          </a:bodyPr>
          <a:lstStyle/>
          <a:p>
            <a:pPr algn="just"/>
            <a:r>
              <a:rPr lang="en-US" sz="3200" b="1" dirty="0">
                <a:solidFill>
                  <a:srgbClr val="FF0000"/>
                </a:solidFill>
                <a:latin typeface="+mj-lt"/>
              </a:rPr>
              <a:t>=&gt; </a:t>
            </a:r>
            <a:r>
              <a:rPr lang="vi-VN" sz="3200" b="1" dirty="0">
                <a:solidFill>
                  <a:srgbClr val="FF0000"/>
                </a:solidFill>
                <a:latin typeface="+mj-lt"/>
              </a:rPr>
              <a:t>Trạng ngữ </a:t>
            </a:r>
            <a:r>
              <a:rPr lang="vi-VN" sz="3200" b="1" dirty="0">
                <a:solidFill>
                  <a:schemeClr val="accent2">
                    <a:lumMod val="50000"/>
                  </a:schemeClr>
                </a:solidFill>
                <a:latin typeface="+mj-lt"/>
              </a:rPr>
              <a:t>trên nóc một lô cốt cũ kề bên một xóm nhỏ </a:t>
            </a:r>
            <a:r>
              <a:rPr lang="vi-VN" sz="3200" b="1" dirty="0">
                <a:solidFill>
                  <a:srgbClr val="FF0000"/>
                </a:solidFill>
                <a:latin typeface="+mj-lt"/>
              </a:rPr>
              <a:t>không chỉ cung cấp thông tin về địa điểm như trạng ngữ trên nóc một lô cốt mà còn cho thấy đặc điểm và vị trí của lô cốt (</a:t>
            </a:r>
            <a:r>
              <a:rPr lang="vi-VN" sz="3200" b="1" dirty="0">
                <a:solidFill>
                  <a:schemeClr val="accent2">
                    <a:lumMod val="50000"/>
                  </a:schemeClr>
                </a:solidFill>
                <a:latin typeface="+mj-lt"/>
              </a:rPr>
              <a:t>cũ, kế bên một xóm nhỏ</a:t>
            </a:r>
            <a:r>
              <a:rPr lang="vi-VN" sz="3200" b="1" dirty="0">
                <a:solidFill>
                  <a:srgbClr val="FF0000"/>
                </a:solidFill>
                <a:latin typeface="+mj-lt"/>
              </a:rPr>
              <a:t>)</a:t>
            </a:r>
            <a:endParaRPr lang="vi-VN" sz="3200" b="1" dirty="0">
              <a:solidFill>
                <a:srgbClr val="FF0000"/>
              </a:solidFill>
              <a:effectLst/>
              <a:latin typeface="+mj-lt"/>
            </a:endParaRPr>
          </a:p>
        </p:txBody>
      </p:sp>
    </p:spTree>
    <p:extLst>
      <p:ext uri="{BB962C8B-B14F-4D97-AF65-F5344CB8AC3E}">
        <p14:creationId xmlns:p14="http://schemas.microsoft.com/office/powerpoint/2010/main" val="18980190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331494" y="-165388"/>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831079" y="1770743"/>
            <a:ext cx="4757538" cy="2062103"/>
          </a:xfrm>
          <a:prstGeom prst="rect">
            <a:avLst/>
          </a:prstGeom>
          <a:noFill/>
        </p:spPr>
        <p:txBody>
          <a:bodyPr wrap="square">
            <a:spAutoFit/>
          </a:bodyPr>
          <a:lstStyle/>
          <a:p>
            <a:pPr lvl="0" algn="just">
              <a:defRPr/>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câu có trạng ngữ là 1 từ và mở rộng trạng ngữ bằng một cụm từ, nêu tác dụng</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4224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524850" cy="1323439"/>
          </a:xfrm>
          <a:prstGeom prst="rect">
            <a:avLst/>
          </a:prstGeom>
          <a:noFill/>
        </p:spPr>
        <p:txBody>
          <a:bodyPr wrap="square">
            <a:spAutoFit/>
          </a:bodyPr>
          <a:lstStyle/>
          <a:p>
            <a:pPr algn="just"/>
            <a:r>
              <a:rPr lang="en-US" sz="4000" b="1" dirty="0" err="1">
                <a:solidFill>
                  <a:srgbClr val="000000"/>
                </a:solidFill>
                <a:effectLst/>
                <a:latin typeface="Times New Roman" panose="02020603050405020304" pitchFamily="18" charset="0"/>
                <a:ea typeface="Times New Roman" panose="02020603050405020304" pitchFamily="18" charset="0"/>
              </a:rPr>
              <a:t>Ví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a:t>
            </a:r>
            <a:r>
              <a:rPr lang="en-US" sz="4000" b="1" dirty="0">
                <a:solidFill>
                  <a:srgbClr val="000000"/>
                </a:solidFill>
                <a:effectLst/>
                <a:latin typeface="Times New Roman" panose="02020603050405020304" pitchFamily="18" charset="0"/>
                <a:ea typeface="Times New Roman" panose="02020603050405020304" pitchFamily="18" charset="0"/>
              </a:rPr>
              <a:t> 1: </a:t>
            </a:r>
            <a:endParaRPr lang="en-US" sz="4000" b="1" dirty="0">
              <a:effectLst/>
              <a:latin typeface="Times New Roman" panose="02020603050405020304" pitchFamily="18" charset="0"/>
              <a:ea typeface="Times New Roman" panose="02020603050405020304" pitchFamily="18" charset="0"/>
            </a:endParaRPr>
          </a:p>
          <a:p>
            <a:pPr algn="just"/>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mẹ</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sắm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đồ</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Tết</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948031" y="2250227"/>
            <a:ext cx="6912454" cy="1323439"/>
          </a:xfrm>
          <a:prstGeom prst="rect">
            <a:avLst/>
          </a:prstGeom>
          <a:noFill/>
        </p:spPr>
        <p:txBody>
          <a:bodyPr wrap="square">
            <a:spAutoFit/>
          </a:bodyPr>
          <a:lstStyle/>
          <a:p>
            <a:pPr algn="just"/>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Từ</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sáng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sớm</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tinh</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mơ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mẹ</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chợ</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sắm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đồ</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tết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1031921" y="3810579"/>
            <a:ext cx="6685952" cy="1938992"/>
          </a:xfrm>
          <a:prstGeom prst="rect">
            <a:avLst/>
          </a:prstGeom>
          <a:noFill/>
        </p:spPr>
        <p:txBody>
          <a:bodyPr wrap="square">
            <a:spAutoFit/>
          </a:bodyPr>
          <a:lstStyle/>
          <a:p>
            <a:pPr algn="just"/>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Tác</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dụng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không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chỉ</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cung</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cấp</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thời</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gian</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mà</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còn</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cho</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thấy</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sự</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việc</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sảy</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ra</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từ</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rất</a:t>
            </a:r>
            <a:r>
              <a:rPr lang="en-US" sz="4000" b="1" dirty="0">
                <a:solidFill>
                  <a:srgbClr val="C00000"/>
                </a:solidFill>
                <a:effectLst/>
                <a:latin typeface="Times New Roman" panose="02020603050405020304" pitchFamily="18" charset="0"/>
                <a:ea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rPr>
              <a:t>sớm</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3F657624-9C73-BC9E-DC32-6576A36EDAEF}"/>
              </a:ext>
            </a:extLst>
          </p:cNvPr>
          <p:cNvPicPr>
            <a:picLocks noChangeAspect="1"/>
          </p:cNvPicPr>
          <p:nvPr/>
        </p:nvPicPr>
        <p:blipFill>
          <a:blip r:embed="rId3"/>
          <a:stretch>
            <a:fillRect/>
          </a:stretch>
        </p:blipFill>
        <p:spPr>
          <a:xfrm>
            <a:off x="8673648" y="1006809"/>
            <a:ext cx="2752158" cy="4085308"/>
          </a:xfrm>
          <a:prstGeom prst="rect">
            <a:avLst/>
          </a:prstGeom>
        </p:spPr>
      </p:pic>
    </p:spTree>
    <p:extLst>
      <p:ext uri="{BB962C8B-B14F-4D97-AF65-F5344CB8AC3E}">
        <p14:creationId xmlns:p14="http://schemas.microsoft.com/office/powerpoint/2010/main" val="17970160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524850"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Ví dụ 2: </a:t>
            </a:r>
          </a:p>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Mùa hè</a:t>
            </a:r>
            <a:r>
              <a:rPr lang="vi-VN" sz="4000" b="1" dirty="0">
                <a:solidFill>
                  <a:srgbClr val="000000"/>
                </a:solidFill>
                <a:latin typeface="Times New Roman" panose="02020603050405020304" pitchFamily="18" charset="0"/>
                <a:ea typeface="Times New Roman" panose="02020603050405020304" pitchFamily="18" charset="0"/>
              </a:rPr>
              <a:t>, hoa phượng nở đỏ rực</a:t>
            </a:r>
            <a:r>
              <a:rPr lang="en-US" sz="4000" b="1" dirty="0">
                <a:solidFill>
                  <a:srgbClr val="000000"/>
                </a:solidFill>
                <a:latin typeface="Times New Roman" panose="02020603050405020304" pitchFamily="18" charset="0"/>
                <a:ea typeface="Times New Roman" panose="02020603050405020304" pitchFamily="18" charset="0"/>
              </a:rPr>
              <a:t>.</a:t>
            </a:r>
            <a:endParaRPr lang="vi-VN" sz="4000" b="1" dirty="0">
              <a:solidFill>
                <a:srgbClr val="000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948030" y="2250227"/>
            <a:ext cx="7315125"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Dưới cái nắng chói chang của mùa hè</a:t>
            </a:r>
            <a:r>
              <a:rPr lang="vi-VN" sz="4000" b="1" dirty="0">
                <a:solidFill>
                  <a:srgbClr val="000000"/>
                </a:solidFill>
                <a:latin typeface="Times New Roman" panose="02020603050405020304" pitchFamily="18" charset="0"/>
                <a:ea typeface="Times New Roman" panose="02020603050405020304" pitchFamily="18" charset="0"/>
              </a:rPr>
              <a:t>, hoa phượng nở đỏ rực</a:t>
            </a:r>
            <a:r>
              <a:rPr lang="en-US" sz="4000" b="1" dirty="0">
                <a:solidFill>
                  <a:srgbClr val="000000"/>
                </a:solidFill>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772432" y="3567414"/>
            <a:ext cx="7641727" cy="2554545"/>
          </a:xfrm>
          <a:prstGeom prst="rect">
            <a:avLst/>
          </a:prstGeom>
          <a:noFill/>
        </p:spPr>
        <p:txBody>
          <a:bodyPr wrap="square">
            <a:spAutoFit/>
          </a:bodyPr>
          <a:lstStyle/>
          <a:p>
            <a:pPr algn="just"/>
            <a:r>
              <a:rPr lang="vi-VN" sz="4000" b="1" dirty="0">
                <a:solidFill>
                  <a:srgbClr val="C00000"/>
                </a:solidFill>
                <a:latin typeface="Times New Roman" panose="02020603050405020304" pitchFamily="18" charset="0"/>
                <a:ea typeface="Times New Roman" panose="02020603050405020304" pitchFamily="18" charset="0"/>
              </a:rPr>
              <a:t>→ Không chỉ cung cấp được thời gian mà còn cho thấy được đặc điểm thời tiết (cái nắng của ngày hè)</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245A0DFD-C9DD-3971-5F25-22936929EA93}"/>
              </a:ext>
            </a:extLst>
          </p:cNvPr>
          <p:cNvPicPr>
            <a:picLocks noChangeAspect="1"/>
          </p:cNvPicPr>
          <p:nvPr/>
        </p:nvPicPr>
        <p:blipFill>
          <a:blip r:embed="rId3"/>
          <a:stretch>
            <a:fillRect/>
          </a:stretch>
        </p:blipFill>
        <p:spPr>
          <a:xfrm>
            <a:off x="8716555" y="738112"/>
            <a:ext cx="3137089" cy="1743075"/>
          </a:xfrm>
          <a:prstGeom prst="rect">
            <a:avLst/>
          </a:prstGeom>
        </p:spPr>
      </p:pic>
      <p:pic>
        <p:nvPicPr>
          <p:cNvPr id="8" name="Picture 7">
            <a:extLst>
              <a:ext uri="{FF2B5EF4-FFF2-40B4-BE49-F238E27FC236}">
                <a16:creationId xmlns:a16="http://schemas.microsoft.com/office/drawing/2014/main" id="{6F217C16-64DE-465E-D60C-5CC338BAAA41}"/>
              </a:ext>
            </a:extLst>
          </p:cNvPr>
          <p:cNvPicPr>
            <a:picLocks noChangeAspect="1"/>
          </p:cNvPicPr>
          <p:nvPr/>
        </p:nvPicPr>
        <p:blipFill>
          <a:blip r:embed="rId4"/>
          <a:stretch>
            <a:fillRect/>
          </a:stretch>
        </p:blipFill>
        <p:spPr>
          <a:xfrm>
            <a:off x="8716555" y="2481187"/>
            <a:ext cx="3137088" cy="3399496"/>
          </a:xfrm>
          <a:prstGeom prst="rect">
            <a:avLst/>
          </a:prstGeom>
        </p:spPr>
      </p:pic>
    </p:spTree>
    <p:extLst>
      <p:ext uri="{BB962C8B-B14F-4D97-AF65-F5344CB8AC3E}">
        <p14:creationId xmlns:p14="http://schemas.microsoft.com/office/powerpoint/2010/main" val="17858307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3345"/>
            <a:ext cx="12192000" cy="6776815"/>
          </a:xfrm>
          <a:prstGeom prst="rect">
            <a:avLst/>
          </a:prstGeom>
        </p:spPr>
      </p:pic>
      <p:sp>
        <p:nvSpPr>
          <p:cNvPr id="4" name="TextBox 3">
            <a:extLst>
              <a:ext uri="{FF2B5EF4-FFF2-40B4-BE49-F238E27FC236}">
                <a16:creationId xmlns:a16="http://schemas.microsoft.com/office/drawing/2014/main" id="{C0B66A03-2055-4457-0052-046DDF6DCC8E}"/>
              </a:ext>
            </a:extLst>
          </p:cNvPr>
          <p:cNvSpPr txBox="1"/>
          <p:nvPr/>
        </p:nvSpPr>
        <p:spPr>
          <a:xfrm>
            <a:off x="889309" y="689875"/>
            <a:ext cx="7701018" cy="1938992"/>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Ví dụ 3: </a:t>
            </a:r>
          </a:p>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Trong lồng</a:t>
            </a:r>
            <a:r>
              <a:rPr lang="vi-VN" sz="4000" b="1" dirty="0">
                <a:solidFill>
                  <a:srgbClr val="000000"/>
                </a:solidFill>
                <a:latin typeface="Times New Roman" panose="02020603050405020304" pitchFamily="18" charset="0"/>
                <a:ea typeface="Times New Roman" panose="02020603050405020304" pitchFamily="18" charset="0"/>
              </a:rPr>
              <a:t>, con chim họa mi hót ríu rít</a:t>
            </a:r>
            <a:r>
              <a:rPr lang="en-US" sz="4000" b="1" dirty="0">
                <a:solidFill>
                  <a:srgbClr val="000000"/>
                </a:solidFill>
                <a:latin typeface="Times New Roman" panose="02020603050405020304" pitchFamily="18" charset="0"/>
                <a:ea typeface="Times New Roman" panose="02020603050405020304" pitchFamily="18" charset="0"/>
              </a:rPr>
              <a:t>.</a:t>
            </a:r>
            <a:endParaRPr lang="vi-VN" sz="4000" b="1" dirty="0">
              <a:solidFill>
                <a:srgbClr val="0000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002FD8-4545-C682-7FA0-223DC2D2C5E2}"/>
              </a:ext>
            </a:extLst>
          </p:cNvPr>
          <p:cNvSpPr txBox="1"/>
          <p:nvPr/>
        </p:nvSpPr>
        <p:spPr>
          <a:xfrm>
            <a:off x="5044030" y="-3345"/>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8C8EE3-92FA-E36B-3DA1-D3B6CEF703D3}"/>
              </a:ext>
            </a:extLst>
          </p:cNvPr>
          <p:cNvSpPr txBox="1"/>
          <p:nvPr/>
        </p:nvSpPr>
        <p:spPr>
          <a:xfrm>
            <a:off x="805988" y="2387743"/>
            <a:ext cx="7466128" cy="1323439"/>
          </a:xfrm>
          <a:prstGeom prst="rect">
            <a:avLst/>
          </a:prstGeom>
          <a:noFill/>
        </p:spPr>
        <p:txBody>
          <a:bodyPr wrap="square">
            <a:spAutoFit/>
          </a:bodyPr>
          <a:lstStyle/>
          <a:p>
            <a:pPr algn="just"/>
            <a:r>
              <a:rPr lang="vi-VN" sz="4000" b="1" dirty="0">
                <a:solidFill>
                  <a:srgbClr val="000000"/>
                </a:solidFill>
                <a:latin typeface="Times New Roman" panose="02020603050405020304" pitchFamily="18" charset="0"/>
                <a:ea typeface="Times New Roman" panose="02020603050405020304" pitchFamily="18" charset="0"/>
              </a:rPr>
              <a:t>- </a:t>
            </a:r>
            <a:r>
              <a:rPr lang="vi-VN" sz="4000" b="1" dirty="0">
                <a:solidFill>
                  <a:srgbClr val="C00000"/>
                </a:solidFill>
                <a:latin typeface="Times New Roman" panose="02020603050405020304" pitchFamily="18" charset="0"/>
                <a:ea typeface="Times New Roman" panose="02020603050405020304" pitchFamily="18" charset="0"/>
              </a:rPr>
              <a:t>Trong chiếc lồng màu xanh ngọc</a:t>
            </a:r>
            <a:r>
              <a:rPr lang="vi-VN" sz="4000" b="1" dirty="0">
                <a:solidFill>
                  <a:srgbClr val="000000"/>
                </a:solidFill>
                <a:latin typeface="Times New Roman" panose="02020603050405020304" pitchFamily="18" charset="0"/>
                <a:ea typeface="Times New Roman" panose="02020603050405020304" pitchFamily="18" charset="0"/>
              </a:rPr>
              <a:t>, con chim họa mi hót ríu rít.</a:t>
            </a:r>
            <a:endParaRPr lang="en-US" sz="40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23BC00D-9617-6233-B73D-1C1FAB6CFF0C}"/>
              </a:ext>
            </a:extLst>
          </p:cNvPr>
          <p:cNvSpPr txBox="1"/>
          <p:nvPr/>
        </p:nvSpPr>
        <p:spPr>
          <a:xfrm>
            <a:off x="805988" y="3894585"/>
            <a:ext cx="7641727" cy="1938992"/>
          </a:xfrm>
          <a:prstGeom prst="rect">
            <a:avLst/>
          </a:prstGeom>
          <a:noFill/>
        </p:spPr>
        <p:txBody>
          <a:bodyPr wrap="square">
            <a:spAutoFit/>
          </a:bodyPr>
          <a:lstStyle/>
          <a:p>
            <a:pPr algn="just"/>
            <a:r>
              <a:rPr lang="vi-VN" sz="4000" b="1" dirty="0">
                <a:solidFill>
                  <a:srgbClr val="C00000"/>
                </a:solidFill>
                <a:latin typeface="Times New Roman" panose="02020603050405020304" pitchFamily="18" charset="0"/>
                <a:ea typeface="Times New Roman" panose="02020603050405020304" pitchFamily="18" charset="0"/>
              </a:rPr>
              <a:t>→Không chỉ cho thấy không gian mà còn thấy được đặc điểm của chiếc lồng</a:t>
            </a:r>
            <a:r>
              <a:rPr lang="en-US" sz="4000" b="1" dirty="0">
                <a:solidFill>
                  <a:srgbClr val="C00000"/>
                </a:solidFill>
                <a:latin typeface="Times New Roman" panose="02020603050405020304" pitchFamily="18" charset="0"/>
                <a:ea typeface="Times New Roman" panose="02020603050405020304" pitchFamily="18" charset="0"/>
              </a:rPr>
              <a:t>.</a:t>
            </a:r>
            <a:endParaRPr lang="en-US" sz="4000" b="1" dirty="0">
              <a:solidFill>
                <a:srgbClr val="C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8258B45-C2C2-3F24-4AAE-056817D343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4625" l="10000" r="90000">
                        <a14:foregroundMark x1="46111" y1="87375" x2="46111" y2="87375"/>
                        <a14:foregroundMark x1="46111" y1="87375" x2="46111" y2="87375"/>
                        <a14:foregroundMark x1="46556" y1="88000" x2="46556" y2="88750"/>
                        <a14:foregroundMark x1="35667" y1="89875" x2="35667" y2="89875"/>
                        <a14:foregroundMark x1="35667" y1="89875" x2="35667" y2="89875"/>
                        <a14:foregroundMark x1="36667" y1="91625" x2="38111" y2="92375"/>
                        <a14:foregroundMark x1="40444" y1="93000" x2="41222" y2="93250"/>
                        <a14:foregroundMark x1="46333" y1="92750" x2="50111" y2="92500"/>
                        <a14:foregroundMark x1="50556" y1="92375" x2="50556" y2="92375"/>
                        <a14:foregroundMark x1="52111" y1="94625" x2="52111" y2="94625"/>
                        <a14:foregroundMark x1="56556" y1="93625" x2="56556" y2="93625"/>
                        <a14:foregroundMark x1="64333" y1="91625" x2="64333" y2="91625"/>
                      </a14:backgroundRemoval>
                    </a14:imgEffect>
                  </a14:imgLayer>
                </a14:imgProps>
              </a:ext>
            </a:extLst>
          </a:blip>
          <a:stretch>
            <a:fillRect/>
          </a:stretch>
        </p:blipFill>
        <p:spPr>
          <a:xfrm>
            <a:off x="8527588" y="183403"/>
            <a:ext cx="3233341" cy="3711182"/>
          </a:xfrm>
          <a:prstGeom prst="rect">
            <a:avLst/>
          </a:prstGeom>
        </p:spPr>
      </p:pic>
      <p:pic>
        <p:nvPicPr>
          <p:cNvPr id="9" name="Picture 8">
            <a:extLst>
              <a:ext uri="{FF2B5EF4-FFF2-40B4-BE49-F238E27FC236}">
                <a16:creationId xmlns:a16="http://schemas.microsoft.com/office/drawing/2014/main" id="{80D101D5-D33D-ED50-E4DE-0673F12BA1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200" l="10000" r="90000">
                        <a14:foregroundMark x1="55889" y1="90200" x2="55889" y2="90200"/>
                        <a14:foregroundMark x1="54778" y1="90000" x2="54778" y2="90000"/>
                        <a14:foregroundMark x1="54556" y1="90200" x2="54556" y2="90200"/>
                        <a14:backgroundMark x1="45111" y1="21800" x2="45111" y2="21800"/>
                        <a14:backgroundMark x1="50778" y1="27400" x2="50778" y2="27400"/>
                        <a14:backgroundMark x1="51889" y1="28600" x2="51889" y2="28600"/>
                        <a14:backgroundMark x1="52444" y1="30000" x2="52444" y2="30000"/>
                        <a14:backgroundMark x1="52667" y1="31000" x2="52667" y2="31000"/>
                        <a14:backgroundMark x1="52667" y1="32200" x2="52667" y2="33400"/>
                        <a14:backgroundMark x1="52667" y1="34000" x2="52667" y2="34000"/>
                      </a14:backgroundRemoval>
                    </a14:imgEffect>
                  </a14:imgLayer>
                </a14:imgProps>
              </a:ext>
            </a:extLst>
          </a:blip>
          <a:stretch>
            <a:fillRect/>
          </a:stretch>
        </p:blipFill>
        <p:spPr>
          <a:xfrm>
            <a:off x="7576835" y="298467"/>
            <a:ext cx="3879729" cy="4178551"/>
          </a:xfrm>
          <a:prstGeom prst="rect">
            <a:avLst/>
          </a:prstGeom>
        </p:spPr>
      </p:pic>
      <p:pic>
        <p:nvPicPr>
          <p:cNvPr id="10" name="Picture 9">
            <a:extLst>
              <a:ext uri="{FF2B5EF4-FFF2-40B4-BE49-F238E27FC236}">
                <a16:creationId xmlns:a16="http://schemas.microsoft.com/office/drawing/2014/main" id="{DE17A0CC-822B-6663-83E5-3C3226D8EFE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78" b="89778" l="9778" r="90667">
                        <a14:foregroundMark x1="45333" y1="52889" x2="45333" y2="52889"/>
                        <a14:foregroundMark x1="46222" y1="49333" x2="46222" y2="49333"/>
                        <a14:foregroundMark x1="48000" y1="39556" x2="48000" y2="39556"/>
                        <a14:foregroundMark x1="48000" y1="39556" x2="48000" y2="39556"/>
                        <a14:foregroundMark x1="45333" y1="39111" x2="45333" y2="39111"/>
                        <a14:foregroundMark x1="36000" y1="49778" x2="36000" y2="49778"/>
                        <a14:foregroundMark x1="33778" y1="55556" x2="33333" y2="57778"/>
                        <a14:foregroundMark x1="32000" y1="63111" x2="32000" y2="63111"/>
                        <a14:foregroundMark x1="29333" y1="68889" x2="29333" y2="68889"/>
                        <a14:foregroundMark x1="28000" y1="70667" x2="28000" y2="70667"/>
                        <a14:foregroundMark x1="25778" y1="72444" x2="25778" y2="72444"/>
                        <a14:foregroundMark x1="25333" y1="68444" x2="25333" y2="68444"/>
                        <a14:foregroundMark x1="25778" y1="61778" x2="25778" y2="61778"/>
                        <a14:foregroundMark x1="26667" y1="56444" x2="26667" y2="56444"/>
                        <a14:foregroundMark x1="27111" y1="53778" x2="28444" y2="52000"/>
                        <a14:foregroundMark x1="31556" y1="46667" x2="31556" y2="46667"/>
                        <a14:foregroundMark x1="34667" y1="45333" x2="34667" y2="45333"/>
                        <a14:foregroundMark x1="46667" y1="48889" x2="49778" y2="51111"/>
                        <a14:foregroundMark x1="60000" y1="66222" x2="60000" y2="66222"/>
                        <a14:foregroundMark x1="60000" y1="72889" x2="60000" y2="72889"/>
                        <a14:foregroundMark x1="75111" y1="56444" x2="75111" y2="55111"/>
                        <a14:foregroundMark x1="75111" y1="48889" x2="75111" y2="48889"/>
                        <a14:foregroundMark x1="69333" y1="44444" x2="69333" y2="44444"/>
                        <a14:foregroundMark x1="64444" y1="43111" x2="63556" y2="43556"/>
                        <a14:foregroundMark x1="57333" y1="46222" x2="57333" y2="46222"/>
                        <a14:foregroundMark x1="57333" y1="47111" x2="59556" y2="45778"/>
                        <a14:foregroundMark x1="65333" y1="26667" x2="65333" y2="26667"/>
                        <a14:foregroundMark x1="65333" y1="26667" x2="67111" y2="41333"/>
                        <a14:foregroundMark x1="67111" y1="45778" x2="67111" y2="45778"/>
                        <a14:foregroundMark x1="64000" y1="41333" x2="63556" y2="39556"/>
                        <a14:foregroundMark x1="81333" y1="48889" x2="81333" y2="48889"/>
                        <a14:foregroundMark x1="89333" y1="63111" x2="89333" y2="63111"/>
                        <a14:foregroundMark x1="90667" y1="65778" x2="90667" y2="65778"/>
                        <a14:foregroundMark x1="35111" y1="39111" x2="35111" y2="39111"/>
                        <a14:foregroundMark x1="35111" y1="39111" x2="35111" y2="39111"/>
                        <a14:foregroundMark x1="31111" y1="41778" x2="29333" y2="42667"/>
                        <a14:foregroundMark x1="28444" y1="43556" x2="28444" y2="43556"/>
                        <a14:foregroundMark x1="28444" y1="44444" x2="28444" y2="44444"/>
                      </a14:backgroundRemoval>
                    </a14:imgEffect>
                  </a14:imgLayer>
                </a14:imgProps>
              </a:ext>
            </a:extLst>
          </a:blip>
          <a:stretch>
            <a:fillRect/>
          </a:stretch>
        </p:blipFill>
        <p:spPr>
          <a:xfrm>
            <a:off x="8607461" y="3677757"/>
            <a:ext cx="3233341" cy="2961754"/>
          </a:xfrm>
          <a:prstGeom prst="rect">
            <a:avLst/>
          </a:prstGeom>
        </p:spPr>
      </p:pic>
    </p:spTree>
    <p:extLst>
      <p:ext uri="{BB962C8B-B14F-4D97-AF65-F5344CB8AC3E}">
        <p14:creationId xmlns:p14="http://schemas.microsoft.com/office/powerpoint/2010/main" val="35271232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667074" y="0"/>
            <a:ext cx="2990326"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91492" y="2323395"/>
            <a:ext cx="4217962" cy="4572625"/>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pic>
        <p:nvPicPr>
          <p:cNvPr id="13" name="Picture 12">
            <a:extLst>
              <a:ext uri="{FF2B5EF4-FFF2-40B4-BE49-F238E27FC236}">
                <a16:creationId xmlns:a16="http://schemas.microsoft.com/office/drawing/2014/main" id="{38A1B117-1CC4-0631-A365-EF5FD75077F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3326650" y="-182656"/>
            <a:ext cx="7605706" cy="6321935"/>
          </a:xfrm>
          <a:prstGeom prst="rect">
            <a:avLst/>
          </a:prstGeom>
        </p:spPr>
      </p:pic>
      <p:sp>
        <p:nvSpPr>
          <p:cNvPr id="14" name="TextBox 13">
            <a:extLst>
              <a:ext uri="{FF2B5EF4-FFF2-40B4-BE49-F238E27FC236}">
                <a16:creationId xmlns:a16="http://schemas.microsoft.com/office/drawing/2014/main" id="{BFB83832-68BC-7F37-F95E-863C72EE6DDD}"/>
              </a:ext>
            </a:extLst>
          </p:cNvPr>
          <p:cNvSpPr txBox="1"/>
          <p:nvPr/>
        </p:nvSpPr>
        <p:spPr>
          <a:xfrm>
            <a:off x="4831079" y="1770743"/>
            <a:ext cx="4757538" cy="1569660"/>
          </a:xfrm>
          <a:prstGeom prst="rect">
            <a:avLst/>
          </a:prstGeom>
          <a:noFill/>
        </p:spPr>
        <p:txBody>
          <a:bodyPr wrap="square">
            <a:spAutoFit/>
          </a:bodyPr>
          <a:lstStyle/>
          <a:p>
            <a:pPr lvl="0" algn="just">
              <a:defRPr/>
            </a:pP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 từ láy và nêu tác dụng của việc sử dụng từ láy trong các câu sau</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3355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702579" y="756365"/>
            <a:ext cx="7493466" cy="1077218"/>
          </a:xfrm>
          <a:prstGeom prst="rect">
            <a:avLst/>
          </a:prstGeom>
          <a:noFill/>
        </p:spPr>
        <p:txBody>
          <a:bodyPr wrap="square">
            <a:spAutoFit/>
          </a:bodyPr>
          <a:lstStyle/>
          <a:p>
            <a:pPr algn="just"/>
            <a:r>
              <a:rPr lang="vi-VN" sz="3200" b="1" i="1" dirty="0">
                <a:solidFill>
                  <a:srgbClr val="333333"/>
                </a:solidFill>
                <a:effectLst/>
                <a:latin typeface="+mj-lt"/>
              </a:rPr>
              <a:t>a. Trong tiếng mưa hình như có tiếng nước sông dâng cao, xiên xiết chảy.</a:t>
            </a:r>
            <a:endParaRPr lang="vi-VN" sz="3200" b="1" i="0" dirty="0">
              <a:solidFill>
                <a:srgbClr val="333333"/>
              </a:solidFill>
              <a:effectLst/>
              <a:latin typeface="+mj-lt"/>
            </a:endParaRP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4283680" y="1241302"/>
            <a:ext cx="1864452" cy="584775"/>
          </a:xfrm>
          <a:prstGeom prst="rect">
            <a:avLst/>
          </a:prstGeom>
          <a:noFill/>
        </p:spPr>
        <p:txBody>
          <a:bodyPr wrap="square">
            <a:spAutoFit/>
          </a:bodyPr>
          <a:lstStyle/>
          <a:p>
            <a:pPr algn="just"/>
            <a:r>
              <a:rPr lang="vi-VN" sz="3200" b="1" i="1" dirty="0">
                <a:solidFill>
                  <a:srgbClr val="C00000"/>
                </a:solidFill>
                <a:latin typeface="+mj-lt"/>
              </a:rPr>
              <a:t>xiên xiết</a:t>
            </a:r>
          </a:p>
        </p:txBody>
      </p:sp>
      <p:sp>
        <p:nvSpPr>
          <p:cNvPr id="9" name="TextBox 8">
            <a:extLst>
              <a:ext uri="{FF2B5EF4-FFF2-40B4-BE49-F238E27FC236}">
                <a16:creationId xmlns:a16="http://schemas.microsoft.com/office/drawing/2014/main" id="{03669223-B720-4722-141A-94ABA87E12A5}"/>
              </a:ext>
            </a:extLst>
          </p:cNvPr>
          <p:cNvSpPr txBox="1"/>
          <p:nvPr/>
        </p:nvSpPr>
        <p:spPr>
          <a:xfrm>
            <a:off x="702579" y="1832169"/>
            <a:ext cx="7493466" cy="584775"/>
          </a:xfrm>
          <a:prstGeom prst="rect">
            <a:avLst/>
          </a:prstGeom>
          <a:noFill/>
        </p:spPr>
        <p:txBody>
          <a:bodyPr wrap="square">
            <a:spAutoFit/>
          </a:bodyPr>
          <a:lstStyle/>
          <a:p>
            <a:pPr algn="just"/>
            <a:r>
              <a:rPr lang="vi-VN" sz="3200" b="1" i="1" dirty="0">
                <a:solidFill>
                  <a:srgbClr val="C00000"/>
                </a:solidFill>
                <a:latin typeface="+mj-lt"/>
              </a:rPr>
              <a:t>- Từ láy: xiên xiết</a:t>
            </a:r>
          </a:p>
        </p:txBody>
      </p:sp>
      <p:pic>
        <p:nvPicPr>
          <p:cNvPr id="10" name="Picture 9">
            <a:extLst>
              <a:ext uri="{FF2B5EF4-FFF2-40B4-BE49-F238E27FC236}">
                <a16:creationId xmlns:a16="http://schemas.microsoft.com/office/drawing/2014/main" id="{54A58D5C-8C2C-56C0-5D4D-044E7199F1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121542" y="756365"/>
            <a:ext cx="4217962" cy="4572625"/>
          </a:xfrm>
          <a:prstGeom prst="rect">
            <a:avLst/>
          </a:prstGeom>
        </p:spPr>
      </p:pic>
      <p:sp>
        <p:nvSpPr>
          <p:cNvPr id="11" name="TextBox 10">
            <a:extLst>
              <a:ext uri="{FF2B5EF4-FFF2-40B4-BE49-F238E27FC236}">
                <a16:creationId xmlns:a16="http://schemas.microsoft.com/office/drawing/2014/main" id="{F34A5D5C-DEAD-E771-7CD4-8DC1EDAB174B}"/>
              </a:ext>
            </a:extLst>
          </p:cNvPr>
          <p:cNvSpPr txBox="1"/>
          <p:nvPr/>
        </p:nvSpPr>
        <p:spPr>
          <a:xfrm>
            <a:off x="628076" y="2890391"/>
            <a:ext cx="7493466" cy="1077218"/>
          </a:xfrm>
          <a:prstGeom prst="rect">
            <a:avLst/>
          </a:prstGeom>
          <a:noFill/>
        </p:spPr>
        <p:txBody>
          <a:bodyPr wrap="square">
            <a:spAutoFit/>
          </a:bodyPr>
          <a:lstStyle/>
          <a:p>
            <a:pPr algn="just"/>
            <a:r>
              <a:rPr lang="vi-VN" sz="3200" b="1" i="1" dirty="0">
                <a:solidFill>
                  <a:srgbClr val="C00000"/>
                </a:solidFill>
                <a:latin typeface="+mj-lt"/>
              </a:rPr>
              <a:t>- Tác dụng: nhấn mạnh tốc độ chảy giảm nhẹ của dòng sông</a:t>
            </a:r>
          </a:p>
        </p:txBody>
      </p:sp>
      <p:pic>
        <p:nvPicPr>
          <p:cNvPr id="12" name="Picture 11">
            <a:extLst>
              <a:ext uri="{FF2B5EF4-FFF2-40B4-BE49-F238E27FC236}">
                <a16:creationId xmlns:a16="http://schemas.microsoft.com/office/drawing/2014/main" id="{AD970ACB-E010-E42E-6A1B-69B5E488FE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875682" y="4537372"/>
            <a:ext cx="2143125" cy="2143125"/>
          </a:xfrm>
          <a:prstGeom prst="rect">
            <a:avLst/>
          </a:prstGeom>
        </p:spPr>
      </p:pic>
      <p:pic>
        <p:nvPicPr>
          <p:cNvPr id="13" name="Picture 12">
            <a:extLst>
              <a:ext uri="{FF2B5EF4-FFF2-40B4-BE49-F238E27FC236}">
                <a16:creationId xmlns:a16="http://schemas.microsoft.com/office/drawing/2014/main" id="{3B55CDFB-10DA-701E-77E1-4B9C2DDC6C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2793328" y="4537373"/>
            <a:ext cx="2143125" cy="2143125"/>
          </a:xfrm>
          <a:prstGeom prst="rect">
            <a:avLst/>
          </a:prstGeom>
        </p:spPr>
      </p:pic>
      <p:pic>
        <p:nvPicPr>
          <p:cNvPr id="14" name="Picture 13">
            <a:extLst>
              <a:ext uri="{FF2B5EF4-FFF2-40B4-BE49-F238E27FC236}">
                <a16:creationId xmlns:a16="http://schemas.microsoft.com/office/drawing/2014/main" id="{594DEFA4-ECE5-E788-2488-4611F1BCD86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4000" r="98667">
                        <a14:foregroundMark x1="9333" y1="54222" x2="9333" y2="54222"/>
                        <a14:foregroundMark x1="9333" y1="54222" x2="9333" y2="54222"/>
                        <a14:foregroundMark x1="6222" y1="57333" x2="6222" y2="57333"/>
                        <a14:foregroundMark x1="4444" y1="64889" x2="4444" y2="66222"/>
                        <a14:foregroundMark x1="4444" y1="68000" x2="4444" y2="68000"/>
                        <a14:foregroundMark x1="4444" y1="68889" x2="5333" y2="70222"/>
                        <a14:foregroundMark x1="55556" y1="71556" x2="65333" y2="70222"/>
                        <a14:foregroundMark x1="81333" y1="67556" x2="81333" y2="67556"/>
                        <a14:foregroundMark x1="91556" y1="64000" x2="96444" y2="61778"/>
                        <a14:foregroundMark x1="98222" y1="59111" x2="98222" y2="59111"/>
                        <a14:foregroundMark x1="98667" y1="55111" x2="98667" y2="55111"/>
                      </a14:backgroundRemoval>
                    </a14:imgEffect>
                  </a14:imgLayer>
                </a14:imgProps>
              </a:ext>
            </a:extLst>
          </a:blip>
          <a:stretch>
            <a:fillRect/>
          </a:stretch>
        </p:blipFill>
        <p:spPr>
          <a:xfrm>
            <a:off x="4710974" y="4585531"/>
            <a:ext cx="2143125" cy="2143125"/>
          </a:xfrm>
          <a:prstGeom prst="rect">
            <a:avLst/>
          </a:prstGeom>
        </p:spPr>
      </p:pic>
      <p:pic>
        <p:nvPicPr>
          <p:cNvPr id="15" name="Picture 14">
            <a:extLst>
              <a:ext uri="{FF2B5EF4-FFF2-40B4-BE49-F238E27FC236}">
                <a16:creationId xmlns:a16="http://schemas.microsoft.com/office/drawing/2014/main" id="{B638668B-1CD5-06F2-1F8D-D92EEAB7EFF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2889" y1="73333" x2="52889" y2="73333"/>
                        <a14:foregroundMark x1="52889" y1="73333" x2="52889" y2="73333"/>
                        <a14:foregroundMark x1="40444" y1="72889" x2="40444" y2="72889"/>
                        <a14:foregroundMark x1="40444" y1="72889" x2="40444" y2="72889"/>
                        <a14:foregroundMark x1="40000" y1="72000" x2="40000" y2="72000"/>
                        <a14:foregroundMark x1="51556" y1="71556" x2="51556" y2="71556"/>
                        <a14:foregroundMark x1="56444" y1="71556" x2="57778" y2="71556"/>
                        <a14:foregroundMark x1="59556" y1="71556" x2="62222" y2="72444"/>
                        <a14:foregroundMark x1="62667" y1="72444" x2="62667" y2="72444"/>
                        <a14:foregroundMark x1="54667" y1="72444" x2="54667" y2="72444"/>
                        <a14:foregroundMark x1="52000" y1="73333" x2="50667" y2="74667"/>
                        <a14:foregroundMark x1="49778" y1="74667" x2="49778" y2="74667"/>
                        <a14:foregroundMark x1="46222" y1="73778" x2="46222" y2="73778"/>
                        <a14:foregroundMark x1="36444" y1="73333" x2="36444" y2="73333"/>
                        <a14:foregroundMark x1="36444" y1="73333" x2="36444" y2="73333"/>
                        <a14:foregroundMark x1="35556" y1="73333" x2="35556" y2="73333"/>
                      </a14:backgroundRemoval>
                    </a14:imgEffect>
                  </a14:imgLayer>
                </a14:imgProps>
              </a:ext>
            </a:extLst>
          </a:blip>
          <a:stretch>
            <a:fillRect/>
          </a:stretch>
        </p:blipFill>
        <p:spPr>
          <a:xfrm>
            <a:off x="4711198" y="3798851"/>
            <a:ext cx="2143125" cy="2143125"/>
          </a:xfrm>
          <a:prstGeom prst="rect">
            <a:avLst/>
          </a:prstGeom>
        </p:spPr>
      </p:pic>
    </p:spTree>
    <p:extLst>
      <p:ext uri="{BB962C8B-B14F-4D97-AF65-F5344CB8AC3E}">
        <p14:creationId xmlns:p14="http://schemas.microsoft.com/office/powerpoint/2010/main" val="11366871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665328" y="661022"/>
            <a:ext cx="7493466" cy="1569660"/>
          </a:xfrm>
          <a:prstGeom prst="rect">
            <a:avLst/>
          </a:prstGeom>
          <a:noFill/>
        </p:spPr>
        <p:txBody>
          <a:bodyPr wrap="square">
            <a:spAutoFit/>
          </a:bodyPr>
          <a:lstStyle/>
          <a:p>
            <a:pPr algn="just"/>
            <a:r>
              <a:rPr lang="vi-VN" sz="3200" b="1" i="1" dirty="0">
                <a:solidFill>
                  <a:srgbClr val="333333"/>
                </a:solidFill>
                <a:latin typeface="+mj-lt"/>
              </a:rPr>
              <a:t>b. Tấm thân bé bỏng của con chim vụt bứt ra khỏi dòng nước và bay lên cao hơn lần cất cánh đầu tiên ở bãi cát.</a:t>
            </a: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2864294" y="661022"/>
            <a:ext cx="1747006" cy="584775"/>
          </a:xfrm>
          <a:prstGeom prst="rect">
            <a:avLst/>
          </a:prstGeom>
          <a:noFill/>
        </p:spPr>
        <p:txBody>
          <a:bodyPr wrap="square">
            <a:spAutoFit/>
          </a:bodyPr>
          <a:lstStyle/>
          <a:p>
            <a:pPr algn="just"/>
            <a:r>
              <a:rPr lang="vi-VN" sz="3200" b="1" i="1" dirty="0">
                <a:solidFill>
                  <a:srgbClr val="C00000"/>
                </a:solidFill>
                <a:effectLst/>
                <a:latin typeface="+mj-lt"/>
              </a:rPr>
              <a:t>bé bỏng</a:t>
            </a:r>
            <a:endParaRPr lang="vi-VN" sz="3200" b="1" i="0" dirty="0">
              <a:solidFill>
                <a:srgbClr val="C00000"/>
              </a:solidFill>
              <a:effectLst/>
              <a:latin typeface="+mj-lt"/>
            </a:endParaRPr>
          </a:p>
        </p:txBody>
      </p:sp>
      <p:sp>
        <p:nvSpPr>
          <p:cNvPr id="9" name="TextBox 8">
            <a:extLst>
              <a:ext uri="{FF2B5EF4-FFF2-40B4-BE49-F238E27FC236}">
                <a16:creationId xmlns:a16="http://schemas.microsoft.com/office/drawing/2014/main" id="{03669223-B720-4722-141A-94ABA87E12A5}"/>
              </a:ext>
            </a:extLst>
          </p:cNvPr>
          <p:cNvSpPr txBox="1"/>
          <p:nvPr/>
        </p:nvSpPr>
        <p:spPr>
          <a:xfrm>
            <a:off x="480572" y="2257847"/>
            <a:ext cx="7493466" cy="584775"/>
          </a:xfrm>
          <a:prstGeom prst="rect">
            <a:avLst/>
          </a:prstGeom>
          <a:noFill/>
        </p:spPr>
        <p:txBody>
          <a:bodyPr wrap="square">
            <a:spAutoFit/>
          </a:bodyPr>
          <a:lstStyle/>
          <a:p>
            <a:pPr algn="just"/>
            <a:r>
              <a:rPr lang="vi-VN" sz="3200" b="1" i="1" dirty="0">
                <a:solidFill>
                  <a:srgbClr val="C00000"/>
                </a:solidFill>
                <a:latin typeface="+mj-lt"/>
              </a:rPr>
              <a:t>- Từ láy: bé bỏng</a:t>
            </a:r>
            <a:endParaRPr lang="vi-VN" sz="3200" b="1" i="0" dirty="0">
              <a:solidFill>
                <a:srgbClr val="C00000"/>
              </a:solidFill>
              <a:effectLst/>
              <a:latin typeface="+mj-lt"/>
            </a:endParaRPr>
          </a:p>
        </p:txBody>
      </p:sp>
      <p:pic>
        <p:nvPicPr>
          <p:cNvPr id="10" name="Picture 9">
            <a:extLst>
              <a:ext uri="{FF2B5EF4-FFF2-40B4-BE49-F238E27FC236}">
                <a16:creationId xmlns:a16="http://schemas.microsoft.com/office/drawing/2014/main" id="{54A58D5C-8C2C-56C0-5D4D-044E7199F1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8121542" y="756365"/>
            <a:ext cx="4217962" cy="4572625"/>
          </a:xfrm>
          <a:prstGeom prst="rect">
            <a:avLst/>
          </a:prstGeom>
        </p:spPr>
      </p:pic>
      <p:sp>
        <p:nvSpPr>
          <p:cNvPr id="11" name="TextBox 10">
            <a:extLst>
              <a:ext uri="{FF2B5EF4-FFF2-40B4-BE49-F238E27FC236}">
                <a16:creationId xmlns:a16="http://schemas.microsoft.com/office/drawing/2014/main" id="{181CFC39-3D48-59E3-AA57-98747DDF6C2B}"/>
              </a:ext>
            </a:extLst>
          </p:cNvPr>
          <p:cNvSpPr txBox="1"/>
          <p:nvPr/>
        </p:nvSpPr>
        <p:spPr>
          <a:xfrm>
            <a:off x="480572" y="3136612"/>
            <a:ext cx="7493466" cy="1569660"/>
          </a:xfrm>
          <a:prstGeom prst="rect">
            <a:avLst/>
          </a:prstGeom>
          <a:noFill/>
        </p:spPr>
        <p:txBody>
          <a:bodyPr wrap="square">
            <a:spAutoFit/>
          </a:bodyPr>
          <a:lstStyle/>
          <a:p>
            <a:pPr algn="just"/>
            <a:r>
              <a:rPr lang="vi-VN" sz="3200" b="1" i="1" dirty="0">
                <a:solidFill>
                  <a:srgbClr val="C00000"/>
                </a:solidFill>
                <a:latin typeface="+mj-lt"/>
              </a:rPr>
              <a:t>- Tác dụng: nhấn mạnh sự nhỏ bé, non nớt, yếu ớt của con chim đang vụt bay khỏi dòng nước</a:t>
            </a:r>
            <a:r>
              <a:rPr lang="en-US" sz="3200" b="1" i="1" dirty="0">
                <a:solidFill>
                  <a:srgbClr val="C00000"/>
                </a:solidFill>
                <a:latin typeface="+mj-lt"/>
              </a:rPr>
              <a:t>.</a:t>
            </a:r>
            <a:endParaRPr lang="vi-VN" sz="3200" b="1" i="0" dirty="0">
              <a:solidFill>
                <a:srgbClr val="C00000"/>
              </a:solidFill>
              <a:effectLst/>
              <a:latin typeface="+mj-lt"/>
            </a:endParaRPr>
          </a:p>
        </p:txBody>
      </p:sp>
      <p:pic>
        <p:nvPicPr>
          <p:cNvPr id="3" name="Picture 2">
            <a:extLst>
              <a:ext uri="{FF2B5EF4-FFF2-40B4-BE49-F238E27FC236}">
                <a16:creationId xmlns:a16="http://schemas.microsoft.com/office/drawing/2014/main" id="{82F9CAB5-8D97-8906-2B92-AA2029EC1A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556" y1="50222" x2="75556" y2="50222"/>
                        <a14:foregroundMark x1="75111" y1="50222" x2="75111" y2="50222"/>
                        <a14:foregroundMark x1="25333" y1="41333" x2="25333" y2="41333"/>
                        <a14:foregroundMark x1="20000" y1="40000" x2="20000" y2="40000"/>
                        <a14:foregroundMark x1="19111" y1="39111" x2="17778" y2="39111"/>
                        <a14:foregroundMark x1="15556" y1="38667" x2="15556" y2="38667"/>
                        <a14:foregroundMark x1="75556" y1="49778" x2="75556" y2="49778"/>
                        <a14:foregroundMark x1="75556" y1="48889" x2="75556" y2="48889"/>
                        <a14:foregroundMark x1="76000" y1="48444" x2="76000" y2="48444"/>
                      </a14:backgroundRemoval>
                    </a14:imgEffect>
                  </a14:imgLayer>
                </a14:imgProps>
              </a:ext>
            </a:extLst>
          </a:blip>
          <a:stretch>
            <a:fillRect/>
          </a:stretch>
        </p:blipFill>
        <p:spPr>
          <a:xfrm>
            <a:off x="3347147" y="4284592"/>
            <a:ext cx="4811647" cy="2143125"/>
          </a:xfrm>
          <a:prstGeom prst="rect">
            <a:avLst/>
          </a:prstGeom>
        </p:spPr>
      </p:pic>
    </p:spTree>
    <p:extLst>
      <p:ext uri="{BB962C8B-B14F-4D97-AF65-F5344CB8AC3E}">
        <p14:creationId xmlns:p14="http://schemas.microsoft.com/office/powerpoint/2010/main" val="25536242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4BDA1BDA-C652-5B04-CF62-993390F5BC8A}"/>
              </a:ext>
            </a:extLst>
          </p:cNvPr>
          <p:cNvSpPr txBox="1"/>
          <p:nvPr/>
        </p:nvSpPr>
        <p:spPr>
          <a:xfrm>
            <a:off x="665328" y="661022"/>
            <a:ext cx="7493466" cy="1569660"/>
          </a:xfrm>
          <a:prstGeom prst="rect">
            <a:avLst/>
          </a:prstGeom>
          <a:noFill/>
        </p:spPr>
        <p:txBody>
          <a:bodyPr wrap="square">
            <a:spAutoFit/>
          </a:bodyPr>
          <a:lstStyle/>
          <a:p>
            <a:pPr lvl="0" algn="just"/>
            <a:r>
              <a:rPr lang="vi-VN" sz="3200" b="1" i="1" dirty="0">
                <a:solidFill>
                  <a:srgbClr val="333333"/>
                </a:solidFill>
                <a:latin typeface="Times New Roman" panose="02020603050405020304" pitchFamily="18" charset="0"/>
              </a:rPr>
              <a:t>c. Những đôi cánh mỏng manh run rẩy và đầy tự tin của bầy chim đã hạ xuống bên một lùm dứa dại bờ sông.</a:t>
            </a:r>
          </a:p>
        </p:txBody>
      </p:sp>
      <p:sp>
        <p:nvSpPr>
          <p:cNvPr id="7" name="TextBox 6">
            <a:extLst>
              <a:ext uri="{FF2B5EF4-FFF2-40B4-BE49-F238E27FC236}">
                <a16:creationId xmlns:a16="http://schemas.microsoft.com/office/drawing/2014/main" id="{22156559-32D4-B1D1-588A-DD48B643F36F}"/>
              </a:ext>
            </a:extLst>
          </p:cNvPr>
          <p:cNvSpPr txBox="1"/>
          <p:nvPr/>
        </p:nvSpPr>
        <p:spPr>
          <a:xfrm>
            <a:off x="4758804" y="-149076"/>
            <a:ext cx="1415494"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386E04-4E62-4DBF-33EE-FA13D871A5DD}"/>
              </a:ext>
            </a:extLst>
          </p:cNvPr>
          <p:cNvSpPr txBox="1"/>
          <p:nvPr/>
        </p:nvSpPr>
        <p:spPr>
          <a:xfrm>
            <a:off x="4005196" y="650925"/>
            <a:ext cx="2412381"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mỏng manh </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03669223-B720-4722-141A-94ABA87E12A5}"/>
              </a:ext>
            </a:extLst>
          </p:cNvPr>
          <p:cNvSpPr txBox="1"/>
          <p:nvPr/>
        </p:nvSpPr>
        <p:spPr>
          <a:xfrm>
            <a:off x="480572" y="2257847"/>
            <a:ext cx="7493466"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 Từ láy: mỏng manh, run rẩy</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ndParaRPr>
          </a:p>
        </p:txBody>
      </p:sp>
      <p:sp>
        <p:nvSpPr>
          <p:cNvPr id="12" name="TextBox 11">
            <a:extLst>
              <a:ext uri="{FF2B5EF4-FFF2-40B4-BE49-F238E27FC236}">
                <a16:creationId xmlns:a16="http://schemas.microsoft.com/office/drawing/2014/main" id="{022CA780-1ABB-057E-9F30-0DE91D5C419E}"/>
              </a:ext>
            </a:extLst>
          </p:cNvPr>
          <p:cNvSpPr txBox="1"/>
          <p:nvPr/>
        </p:nvSpPr>
        <p:spPr>
          <a:xfrm>
            <a:off x="6211748" y="661022"/>
            <a:ext cx="1577130" cy="584775"/>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run rẩy </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13" name="TextBox 12">
            <a:extLst>
              <a:ext uri="{FF2B5EF4-FFF2-40B4-BE49-F238E27FC236}">
                <a16:creationId xmlns:a16="http://schemas.microsoft.com/office/drawing/2014/main" id="{218FAED1-07B0-110E-F77B-01DFEAA1F4F5}"/>
              </a:ext>
            </a:extLst>
          </p:cNvPr>
          <p:cNvSpPr txBox="1"/>
          <p:nvPr/>
        </p:nvSpPr>
        <p:spPr>
          <a:xfrm>
            <a:off x="480572" y="3096019"/>
            <a:ext cx="7493466" cy="2062103"/>
          </a:xfrm>
          <a:prstGeom prst="rect">
            <a:avLst/>
          </a:prstGeom>
          <a:noFill/>
        </p:spPr>
        <p:txBody>
          <a:bodyPr wrap="square">
            <a:spAutoFit/>
          </a:bodyPr>
          <a:lstStyle/>
          <a:p>
            <a:pPr lvl="0" algn="just"/>
            <a:r>
              <a:rPr lang="vi-VN" sz="3200" b="1" i="1" dirty="0">
                <a:solidFill>
                  <a:srgbClr val="C00000"/>
                </a:solidFill>
                <a:latin typeface="Times New Roman" panose="02020603050405020304" pitchFamily="18" charset="0"/>
              </a:rPr>
              <a:t>- Tác dụng: mỏng manh nhấn mạnh, gợi tả trạng thái đôi cánh của bầy chim rất mỏng, nhỏ bé; run rẩy diễn tả sự rung động mạnh, liên tiếp và yếu ớt của đôi cánh</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endParaRPr>
          </a:p>
        </p:txBody>
      </p:sp>
      <p:pic>
        <p:nvPicPr>
          <p:cNvPr id="4" name="Picture 3">
            <a:extLst>
              <a:ext uri="{FF2B5EF4-FFF2-40B4-BE49-F238E27FC236}">
                <a16:creationId xmlns:a16="http://schemas.microsoft.com/office/drawing/2014/main" id="{183E82F8-621D-3582-A4E8-14FDD3EE40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00" b="97500" l="10000" r="96750">
                        <a14:foregroundMark x1="60917" y1="8750" x2="60917" y2="8750"/>
                        <a14:foregroundMark x1="60917" y1="8750" x2="60917" y2="8750"/>
                        <a14:foregroundMark x1="61917" y1="7250" x2="61917" y2="7250"/>
                        <a14:foregroundMark x1="61917" y1="7250" x2="61917" y2="7250"/>
                        <a14:foregroundMark x1="65083" y1="4917" x2="65083" y2="4917"/>
                        <a14:foregroundMark x1="47250" y1="15667" x2="47250" y2="15667"/>
                        <a14:foregroundMark x1="47250" y1="15667" x2="47250" y2="15667"/>
                        <a14:foregroundMark x1="41583" y1="26167" x2="41583" y2="26167"/>
                        <a14:foregroundMark x1="41333" y1="26417" x2="41333" y2="26417"/>
                        <a14:foregroundMark x1="50417" y1="31000" x2="50417" y2="31000"/>
                        <a14:foregroundMark x1="50167" y1="31250" x2="50167" y2="31250"/>
                        <a14:foregroundMark x1="49083" y1="32333" x2="49083" y2="32333"/>
                        <a14:foregroundMark x1="47250" y1="28083" x2="47250" y2="28083"/>
                        <a14:foregroundMark x1="46167" y1="27250" x2="46167" y2="27250"/>
                        <a14:foregroundMark x1="43833" y1="26000" x2="43833" y2="26000"/>
                        <a14:foregroundMark x1="43000" y1="25333" x2="43000" y2="25333"/>
                        <a14:foregroundMark x1="43833" y1="25333" x2="44667" y2="25750"/>
                        <a14:foregroundMark x1="45333" y1="26167" x2="47833" y2="28333"/>
                        <a14:foregroundMark x1="48500" y1="28750" x2="48500" y2="28750"/>
                        <a14:foregroundMark x1="45167" y1="30583" x2="45167" y2="30583"/>
                        <a14:foregroundMark x1="44250" y1="32917" x2="44250" y2="32917"/>
                        <a14:foregroundMark x1="44250" y1="33333" x2="44250" y2="33333"/>
                        <a14:foregroundMark x1="59417" y1="39250" x2="59417" y2="39250"/>
                        <a14:foregroundMark x1="59000" y1="39667" x2="58583" y2="40750"/>
                        <a14:foregroundMark x1="57917" y1="44917" x2="57917" y2="44917"/>
                        <a14:foregroundMark x1="17167" y1="46583" x2="17167" y2="46583"/>
                        <a14:foregroundMark x1="17167" y1="46583" x2="17167" y2="46583"/>
                        <a14:foregroundMark x1="17333" y1="46583" x2="17333" y2="46583"/>
                        <a14:foregroundMark x1="27917" y1="46417" x2="27917" y2="46417"/>
                        <a14:foregroundMark x1="27917" y1="46417" x2="27917" y2="46417"/>
                        <a14:foregroundMark x1="27917" y1="46417" x2="27917" y2="46417"/>
                        <a14:foregroundMark x1="27250" y1="46167" x2="27250" y2="46167"/>
                        <a14:foregroundMark x1="21333" y1="46000" x2="21333" y2="46000"/>
                        <a14:foregroundMark x1="21333" y1="46000" x2="21333" y2="46000"/>
                        <a14:foregroundMark x1="20917" y1="46000" x2="20917" y2="46000"/>
                        <a14:foregroundMark x1="13167" y1="49750" x2="13167" y2="49750"/>
                        <a14:foregroundMark x1="11917" y1="50167" x2="11917" y2="50167"/>
                        <a14:foregroundMark x1="68917" y1="56500" x2="68917" y2="56500"/>
                        <a14:foregroundMark x1="68500" y1="56500" x2="68500" y2="56500"/>
                        <a14:foregroundMark x1="63000" y1="60083" x2="63000" y2="60083"/>
                        <a14:foregroundMark x1="62833" y1="60083" x2="62833" y2="60083"/>
                        <a14:foregroundMark x1="62167" y1="58000" x2="62167" y2="58000"/>
                        <a14:foregroundMark x1="62167" y1="58000" x2="62833" y2="56917"/>
                        <a14:foregroundMark x1="67667" y1="54417" x2="67667" y2="54417"/>
                        <a14:foregroundMark x1="68250" y1="55250" x2="68250" y2="55250"/>
                        <a14:foregroundMark x1="71250" y1="54167" x2="71417" y2="53500"/>
                        <a14:foregroundMark x1="71417" y1="53333" x2="71417" y2="53333"/>
                        <a14:foregroundMark x1="71417" y1="52917" x2="71833" y2="52250"/>
                        <a14:foregroundMark x1="73750" y1="53083" x2="73750" y2="53083"/>
                        <a14:foregroundMark x1="96833" y1="32083" x2="96833" y2="32083"/>
                        <a14:foregroundMark x1="96833" y1="32083" x2="96833" y2="31417"/>
                        <a14:foregroundMark x1="95000" y1="23500" x2="95000" y2="22167"/>
                        <a14:foregroundMark x1="95000" y1="20083" x2="95000" y2="19083"/>
                        <a14:foregroundMark x1="95000" y1="13167" x2="95000" y2="12500"/>
                        <a14:foregroundMark x1="93917" y1="2000" x2="93917" y2="2000"/>
                        <a14:foregroundMark x1="37333" y1="91833" x2="37333" y2="91833"/>
                        <a14:foregroundMark x1="37333" y1="91417" x2="37333" y2="91417"/>
                        <a14:foregroundMark x1="87167" y1="97500" x2="87167" y2="97500"/>
                        <a14:foregroundMark x1="87167" y1="97500" x2="87167" y2="96000"/>
                        <a14:foregroundMark x1="87167" y1="95833" x2="87583" y2="93500"/>
                        <a14:foregroundMark x1="88250" y1="90583" x2="88667" y2="89083"/>
                        <a14:foregroundMark x1="88667" y1="87583" x2="89083" y2="85917"/>
                        <a14:foregroundMark x1="90167" y1="78167" x2="90750" y2="76667"/>
                        <a14:foregroundMark x1="91167" y1="70333" x2="91833" y2="69083"/>
                        <a14:foregroundMark x1="93333" y1="64250" x2="93917" y2="62583"/>
                        <a14:foregroundMark x1="94333" y1="58583" x2="95000" y2="58000"/>
                        <a14:foregroundMark x1="95000" y1="32500" x2="95000" y2="32500"/>
                        <a14:foregroundMark x1="88667" y1="13167" x2="88667" y2="13167"/>
                        <a14:foregroundMark x1="87167" y1="6417" x2="87167" y2="6417"/>
                        <a14:foregroundMark x1="84917" y1="11917" x2="84917" y2="11917"/>
                        <a14:foregroundMark x1="85333" y1="15917" x2="85750" y2="20083"/>
                        <a14:foregroundMark x1="21750" y1="54000" x2="21750" y2="54000"/>
                        <a14:foregroundMark x1="24500" y1="54167" x2="24500" y2="54167"/>
                        <a14:foregroundMark x1="23500" y1="53750" x2="23500" y2="53750"/>
                        <a14:foregroundMark x1="23250" y1="53500" x2="23250" y2="53500"/>
                        <a14:foregroundMark x1="23250" y1="53500" x2="23250" y2="53500"/>
                        <a14:foregroundMark x1="22583" y1="53500" x2="22417" y2="55000"/>
                        <a14:foregroundMark x1="22417" y1="55000" x2="22417" y2="55000"/>
                        <a14:foregroundMark x1="22417" y1="55000" x2="22417" y2="55000"/>
                        <a14:foregroundMark x1="22417" y1="55250" x2="22417" y2="55250"/>
                        <a14:foregroundMark x1="21750" y1="54583" x2="21750" y2="54167"/>
                        <a14:foregroundMark x1="21750" y1="54000" x2="21750" y2="54000"/>
                        <a14:foregroundMark x1="21750" y1="54167" x2="21750" y2="54167"/>
                        <a14:foregroundMark x1="21333" y1="54833" x2="21333" y2="54833"/>
                        <a14:foregroundMark x1="21333" y1="55000" x2="21333" y2="55000"/>
                        <a14:foregroundMark x1="22417" y1="55833" x2="22417" y2="55833"/>
                        <a14:foregroundMark x1="44917" y1="85083" x2="44917" y2="85083"/>
                        <a14:foregroundMark x1="44917" y1="86583" x2="44917" y2="86583"/>
                        <a14:foregroundMark x1="65500" y1="65083" x2="65500" y2="65083"/>
                        <a14:foregroundMark x1="65500" y1="65083" x2="65500" y2="65083"/>
                        <a14:foregroundMark x1="65333" y1="65500" x2="65333" y2="65500"/>
                        <a14:foregroundMark x1="67250" y1="64917" x2="67250" y2="64917"/>
                        <a14:foregroundMark x1="67250" y1="64917" x2="67250" y2="64917"/>
                        <a14:foregroundMark x1="67250" y1="65083" x2="67250" y2="65083"/>
                        <a14:foregroundMark x1="66333" y1="66167" x2="66333" y2="66167"/>
                        <a14:foregroundMark x1="66333" y1="65917" x2="66333" y2="65917"/>
                        <a14:foregroundMark x1="64500" y1="67000" x2="64500" y2="67000"/>
                        <a14:foregroundMark x1="64250" y1="65917" x2="64250" y2="65917"/>
                      </a14:backgroundRemoval>
                    </a14:imgEffect>
                  </a14:imgLayer>
                </a14:imgProps>
              </a:ext>
            </a:extLst>
          </a:blip>
          <a:stretch>
            <a:fillRect/>
          </a:stretch>
        </p:blipFill>
        <p:spPr>
          <a:xfrm>
            <a:off x="7974038" y="1394300"/>
            <a:ext cx="3988213" cy="3988213"/>
          </a:xfrm>
          <a:prstGeom prst="rect">
            <a:avLst/>
          </a:prstGeom>
        </p:spPr>
      </p:pic>
    </p:spTree>
    <p:extLst>
      <p:ext uri="{BB962C8B-B14F-4D97-AF65-F5344CB8AC3E}">
        <p14:creationId xmlns:p14="http://schemas.microsoft.com/office/powerpoint/2010/main" val="41150550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2F4F99-7929-2A4E-A48A-DFA75DECAD5D}"/>
              </a:ext>
            </a:extLst>
          </p:cNvPr>
          <p:cNvPicPr>
            <a:picLocks noChangeAspect="1"/>
          </p:cNvPicPr>
          <p:nvPr/>
        </p:nvPicPr>
        <p:blipFill>
          <a:blip r:embed="rId2"/>
          <a:stretch>
            <a:fillRect/>
          </a:stretch>
        </p:blipFill>
        <p:spPr>
          <a:xfrm>
            <a:off x="-5697" y="0"/>
            <a:ext cx="12192000" cy="6858000"/>
          </a:xfrm>
          <a:prstGeom prst="rect">
            <a:avLst/>
          </a:prstGeom>
        </p:spPr>
      </p:pic>
      <p:pic>
        <p:nvPicPr>
          <p:cNvPr id="8" name="Picture 7">
            <a:extLst>
              <a:ext uri="{FF2B5EF4-FFF2-40B4-BE49-F238E27FC236}">
                <a16:creationId xmlns:a16="http://schemas.microsoft.com/office/drawing/2014/main" id="{979056C6-1D62-756F-D1E2-61802254AFC9}"/>
              </a:ext>
            </a:extLst>
          </p:cNvPr>
          <p:cNvPicPr>
            <a:picLocks noChangeAspect="1"/>
          </p:cNvPicPr>
          <p:nvPr/>
        </p:nvPicPr>
        <p:blipFill>
          <a:blip r:embed="rId3"/>
          <a:stretch>
            <a:fillRect/>
          </a:stretch>
        </p:blipFill>
        <p:spPr>
          <a:xfrm>
            <a:off x="1258243" y="574198"/>
            <a:ext cx="9446003" cy="4824539"/>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1487754" y="2197840"/>
            <a:ext cx="862715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117079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155" y="267522"/>
            <a:ext cx="11352680" cy="5862695"/>
          </a:xfrm>
          <a:prstGeom prst="rect">
            <a:avLst/>
          </a:prstGeom>
          <a:noFill/>
        </p:spPr>
        <p:txBody>
          <a:bodyPr wrap="square">
            <a:spAutoFit/>
          </a:bodyPr>
          <a:lstStyle/>
          <a:p>
            <a:pPr>
              <a:lnSpc>
                <a:spcPct val="107000"/>
              </a:lnSpc>
            </a:pPr>
            <a:r>
              <a:rPr lang="vi-VN" sz="3200" b="1" dirty="0">
                <a:effectLst/>
                <a:latin typeface="Times New Roman" panose="02020603050405020304" pitchFamily="18" charset="0"/>
                <a:cs typeface="Times New Roman" panose="02020603050405020304" pitchFamily="18" charset="0"/>
              </a:rPr>
              <a:t>- VB đọc chính:</a:t>
            </a:r>
            <a:endParaRPr lang="vi-VN" sz="3200" dirty="0">
              <a:effectLst/>
              <a:latin typeface="Calibri" panose="020F0502020204030204" pitchFamily="34" charset="0"/>
              <a:cs typeface="Times New Roman" panose="02020603050405020304" pitchFamily="18" charset="0"/>
            </a:endParaRPr>
          </a:p>
          <a:p>
            <a:pPr>
              <a:lnSpc>
                <a:spcPct val="107000"/>
              </a:lnSpc>
            </a:pPr>
            <a:r>
              <a:rPr lang="vi-VN" sz="3200" b="1"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VB1: </a:t>
            </a:r>
            <a:r>
              <a:rPr lang="vi-VN" sz="3200" i="1" dirty="0">
                <a:effectLst/>
                <a:latin typeface="Times New Roman" panose="02020603050405020304" pitchFamily="18" charset="0"/>
                <a:cs typeface="Times New Roman" panose="02020603050405020304" pitchFamily="18" charset="0"/>
              </a:rPr>
              <a:t>Bầy chim chìa vôi </a:t>
            </a:r>
            <a:r>
              <a:rPr lang="vi-VN" sz="3200" dirty="0">
                <a:effectLst/>
                <a:latin typeface="Times New Roman" panose="02020603050405020304" pitchFamily="18" charset="0"/>
                <a:cs typeface="Times New Roman" panose="02020603050405020304" pitchFamily="18" charset="0"/>
              </a:rPr>
              <a:t>(Nguyễn Quang Thiều); </a:t>
            </a:r>
            <a:endParaRPr lang="vi-VN" sz="3200" dirty="0">
              <a:effectLst/>
              <a:latin typeface="Calibri" panose="020F0502020204030204" pitchFamily="34" charset="0"/>
              <a:cs typeface="Times New Roman" panose="02020603050405020304" pitchFamily="18" charset="0"/>
            </a:endParaRPr>
          </a:p>
          <a:p>
            <a:pPr>
              <a:lnSpc>
                <a:spcPct val="107000"/>
              </a:lnSpc>
            </a:pPr>
            <a:r>
              <a:rPr lang="vi-VN" sz="3200" dirty="0">
                <a:effectLst/>
                <a:latin typeface="Times New Roman" panose="02020603050405020304" pitchFamily="18" charset="0"/>
                <a:cs typeface="Times New Roman" panose="02020603050405020304" pitchFamily="18" charset="0"/>
              </a:rPr>
              <a:t>+ VB 2: </a:t>
            </a:r>
            <a:r>
              <a:rPr lang="vi-VN" sz="3200" i="1" dirty="0">
                <a:effectLst/>
                <a:latin typeface="Times New Roman" panose="02020603050405020304" pitchFamily="18" charset="0"/>
                <a:cs typeface="Times New Roman" panose="02020603050405020304" pitchFamily="18" charset="0"/>
              </a:rPr>
              <a:t>Đi lấy mật</a:t>
            </a:r>
            <a:r>
              <a:rPr lang="vi-VN" sz="3200" dirty="0">
                <a:effectLst/>
                <a:latin typeface="Times New Roman" panose="02020603050405020304" pitchFamily="18" charset="0"/>
                <a:cs typeface="Times New Roman" panose="02020603050405020304" pitchFamily="18" charset="0"/>
              </a:rPr>
              <a:t> (Trích </a:t>
            </a:r>
            <a:r>
              <a:rPr lang="vi-VN" sz="3200" i="1" dirty="0">
                <a:effectLst/>
                <a:latin typeface="Times New Roman" panose="02020603050405020304" pitchFamily="18" charset="0"/>
                <a:cs typeface="Times New Roman" panose="02020603050405020304" pitchFamily="18" charset="0"/>
              </a:rPr>
              <a:t>Đất rừng phương Nam</a:t>
            </a:r>
            <a:r>
              <a:rPr lang="vi-VN" sz="3200" dirty="0">
                <a:effectLst/>
                <a:latin typeface="Times New Roman" panose="02020603050405020304" pitchFamily="18" charset="0"/>
                <a:cs typeface="Times New Roman" panose="02020603050405020304" pitchFamily="18" charset="0"/>
              </a:rPr>
              <a:t> – Đoàn Giỏi); </a:t>
            </a:r>
            <a:endParaRPr lang="vi-VN" sz="3200" dirty="0">
              <a:effectLst/>
              <a:latin typeface="Calibri" panose="020F0502020204030204" pitchFamily="34" charset="0"/>
              <a:cs typeface="Times New Roman" panose="02020603050405020304" pitchFamily="18" charset="0"/>
            </a:endParaRPr>
          </a:p>
          <a:p>
            <a:pPr>
              <a:lnSpc>
                <a:spcPct val="107000"/>
              </a:lnSpc>
            </a:pPr>
            <a:r>
              <a:rPr lang="vi-VN" sz="3200" dirty="0">
                <a:effectLst/>
                <a:latin typeface="Times New Roman" panose="02020603050405020304" pitchFamily="18" charset="0"/>
                <a:cs typeface="Times New Roman" panose="02020603050405020304" pitchFamily="18" charset="0"/>
              </a:rPr>
              <a:t>+ VB 4 thực hành đọc: </a:t>
            </a:r>
            <a:r>
              <a:rPr lang="vi-VN" sz="3200" i="1" dirty="0">
                <a:effectLst/>
                <a:latin typeface="Times New Roman" panose="02020603050405020304" pitchFamily="18" charset="0"/>
                <a:cs typeface="Times New Roman" panose="02020603050405020304" pitchFamily="18" charset="0"/>
              </a:rPr>
              <a:t> Ngôi nhà trên cây</a:t>
            </a:r>
            <a:r>
              <a:rPr lang="vi-VN" sz="3200" dirty="0">
                <a:effectLst/>
                <a:latin typeface="Times New Roman" panose="02020603050405020304" pitchFamily="18" charset="0"/>
                <a:cs typeface="Times New Roman" panose="02020603050405020304" pitchFamily="18" charset="0"/>
              </a:rPr>
              <a:t> (trích</a:t>
            </a:r>
            <a:r>
              <a:rPr lang="vi-VN" sz="3200" i="1" dirty="0">
                <a:effectLst/>
                <a:latin typeface="Times New Roman" panose="02020603050405020304" pitchFamily="18" charset="0"/>
                <a:cs typeface="Times New Roman" panose="02020603050405020304" pitchFamily="18" charset="0"/>
              </a:rPr>
              <a:t> Tốt-tô-chan bên cửa sổ</a:t>
            </a:r>
            <a:r>
              <a:rPr lang="vi-VN" sz="3200" dirty="0">
                <a:effectLst/>
                <a:latin typeface="Times New Roman" panose="02020603050405020304" pitchFamily="18" charset="0"/>
                <a:cs typeface="Times New Roman" panose="02020603050405020304" pitchFamily="18" charset="0"/>
              </a:rPr>
              <a:t>, Cư-rô-ya-na-gi Tê-sư-cô).</a:t>
            </a:r>
            <a:endParaRPr lang="vi-VN" sz="3200" dirty="0">
              <a:effectLst/>
              <a:latin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Các VB đọc chính đều thuộc thể loại truyện.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vi-VN" sz="3200" b="1" dirty="0">
                <a:effectLst/>
                <a:latin typeface="Times New Roman" panose="02020603050405020304" pitchFamily="18" charset="0"/>
                <a:cs typeface="Times New Roman" panose="02020603050405020304" pitchFamily="18" charset="0"/>
              </a:rPr>
              <a:t>VB 3 đọc kết nối chủ điểm</a:t>
            </a:r>
            <a:r>
              <a:rPr lang="vi-VN" sz="3200" dirty="0">
                <a:effectLst/>
                <a:latin typeface="Times New Roman" panose="02020603050405020304" pitchFamily="18" charset="0"/>
                <a:cs typeface="Times New Roman" panose="02020603050405020304" pitchFamily="18" charset="0"/>
              </a:rPr>
              <a:t> thuộc thể loại thơ: </a:t>
            </a:r>
            <a:r>
              <a:rPr lang="vi-VN" sz="3200" i="1" dirty="0">
                <a:effectLst/>
                <a:latin typeface="Times New Roman" panose="02020603050405020304" pitchFamily="18" charset="0"/>
                <a:cs typeface="Times New Roman" panose="02020603050405020304" pitchFamily="18" charset="0"/>
              </a:rPr>
              <a:t>Ngàn sao làm việc</a:t>
            </a:r>
            <a:r>
              <a:rPr lang="vi-VN" sz="3200" dirty="0">
                <a:effectLst/>
                <a:latin typeface="Times New Roman" panose="02020603050405020304" pitchFamily="18" charset="0"/>
                <a:cs typeface="Times New Roman" panose="02020603050405020304" pitchFamily="18" charset="0"/>
              </a:rPr>
              <a:t> (Võ Quảng).</a:t>
            </a:r>
            <a:endParaRPr lang="vi-VN" sz="3200" dirty="0">
              <a:effectLst/>
              <a:latin typeface="Calibri" panose="020F0502020204030204" pitchFamily="34" charset="0"/>
              <a:cs typeface="Times New Roman" panose="02020603050405020304" pitchFamily="18" charset="0"/>
            </a:endParaRPr>
          </a:p>
          <a:p>
            <a:pPr>
              <a:lnSpc>
                <a:spcPct val="107000"/>
              </a:lnSpc>
            </a:pPr>
            <a:r>
              <a:rPr lang="vi-VN" sz="3200" dirty="0">
                <a:effectLst/>
                <a:latin typeface="Times New Roman" panose="02020603050405020304" pitchFamily="18" charset="0"/>
                <a:cs typeface="Times New Roman" panose="02020603050405020304" pitchFamily="18" charset="0"/>
              </a:rPr>
              <a:t>Cả 4 VB đọc chính và đọc kết nối chủ điểm cùng xếp chung vào bài 1 vì đều viết về những kí ức, những trải nghiệm thời tuổi thơ của mỗi người.</a:t>
            </a:r>
            <a:endParaRPr lang="vi-VN" sz="3200" dirty="0">
              <a:effectLst/>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984346" y="1130468"/>
            <a:ext cx="8223308" cy="3675045"/>
          </a:xfrm>
          <a:prstGeom prst="rect">
            <a:avLst/>
          </a:prstGeom>
          <a:noFill/>
        </p:spPr>
        <p:txBody>
          <a:bodyPr wrap="square">
            <a:spAutoFit/>
          </a:bodyPr>
          <a:lstStyle/>
          <a:p>
            <a:pPr algn="just">
              <a:lnSpc>
                <a:spcPct val="150000"/>
              </a:lnSpc>
            </a:pPr>
            <a:r>
              <a:rPr lang="en-US" sz="4000" b="1" dirty="0" err="1">
                <a:solidFill>
                  <a:srgbClr val="000000"/>
                </a:solidFill>
                <a:effectLst/>
                <a:latin typeface="Times New Roman" panose="02020603050405020304" pitchFamily="18" charset="0"/>
                <a:ea typeface="Times New Roman" panose="02020603050405020304" pitchFamily="18" charset="0"/>
              </a:rPr>
              <a:t>Viết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đoạn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văn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khoảng</a:t>
            </a:r>
            <a:r>
              <a:rPr lang="en-US" sz="4000" b="1" dirty="0">
                <a:solidFill>
                  <a:srgbClr val="000000"/>
                </a:solidFill>
                <a:effectLst/>
                <a:latin typeface="Times New Roman" panose="02020603050405020304" pitchFamily="18" charset="0"/>
                <a:ea typeface="Times New Roman" panose="02020603050405020304" pitchFamily="18" charset="0"/>
              </a:rPr>
              <a:t> 5-7 </a:t>
            </a:r>
            <a:r>
              <a:rPr lang="en-US" sz="4000" b="1" dirty="0" err="1">
                <a:solidFill>
                  <a:srgbClr val="000000"/>
                </a:solidFill>
                <a:effectLst/>
                <a:latin typeface="Times New Roman" panose="02020603050405020304" pitchFamily="18" charset="0"/>
                <a:ea typeface="Times New Roman" panose="02020603050405020304" pitchFamily="18" charset="0"/>
              </a:rPr>
              <a:t>câu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kể</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lại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kỉ</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niệm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em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với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loài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vật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có</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dụng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ít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nhất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láy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một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trạng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ngữ</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cụm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từ</a:t>
            </a:r>
            <a:r>
              <a:rPr lang="en-US" sz="4000" b="1" dirty="0">
                <a:solidFill>
                  <a:srgbClr val="000000"/>
                </a:solidFill>
                <a:effectLst/>
                <a:latin typeface="Times New Roman" panose="02020603050405020304" pitchFamily="18" charset="0"/>
                <a:ea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96594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245241" y="459348"/>
            <a:ext cx="9701518" cy="5509200"/>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ý 1:</a:t>
            </a:r>
            <a:endParaRPr lang="en-US" sz="3200" dirty="0">
              <a:latin typeface="Times New Roman" panose="02020603050405020304" pitchFamily="18" charset="0"/>
              <a:cs typeface="Times New Roman" panose="02020603050405020304" pitchFamily="18" charset="0"/>
            </a:endParaRPr>
          </a:p>
          <a:p>
            <a:pPr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Chú</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vóc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dưới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chân</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dốc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bóp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kêu</a:t>
            </a:r>
            <a:r>
              <a:rPr lang="en-US" sz="3200" i="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kin </a:t>
            </a:r>
            <a:r>
              <a:rPr lang="en-US" sz="3200" b="1" i="1" dirty="0" err="1">
                <a:latin typeface="Times New Roman" panose="02020603050405020304" pitchFamily="18" charset="0"/>
                <a:cs typeface="Times New Roman" panose="02020603050405020304" pitchFamily="18" charset="0"/>
              </a:rPr>
              <a:t>kít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quen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chạy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cổng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đuôi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quẫy</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rít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đều</a:t>
            </a:r>
            <a:r>
              <a:rPr lang="en-US" sz="3200" i="1" dirty="0">
                <a:latin typeface="Times New Roman" panose="02020603050405020304" pitchFamily="18" charset="0"/>
                <a:cs typeface="Times New Roman" panose="02020603050405020304" pitchFamily="18" charset="0"/>
              </a:rPr>
              <a:t> tan </a:t>
            </a:r>
            <a:r>
              <a:rPr lang="en-US" sz="3200" i="1" dirty="0" err="1">
                <a:latin typeface="Times New Roman" panose="02020603050405020304" pitchFamily="18" charset="0"/>
                <a:cs typeface="Times New Roman" panose="02020603050405020304" pitchFamily="18" charset="0"/>
              </a:rPr>
              <a:t>biến</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Mùa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hè</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Rếch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ngoại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0902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245241" y="459348"/>
            <a:ext cx="9701518" cy="5016758"/>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ý 2: </a:t>
            </a:r>
            <a:endParaRPr lang="en-US" sz="3200" dirty="0">
              <a:latin typeface="Times New Roman" panose="02020603050405020304" pitchFamily="18" charset="0"/>
              <a:cs typeface="Times New Roman" panose="02020603050405020304" pitchFamily="18" charset="0"/>
            </a:endParaRPr>
          </a:p>
          <a:p>
            <a:pPr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chú</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hè</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đây</a:t>
            </a:r>
            <a:r>
              <a:rPr lang="en-US" sz="3200" b="1" i="1" dirty="0">
                <a:latin typeface="Times New Roman" panose="02020603050405020304" pitchFamily="18" charset="0"/>
                <a:cs typeface="Times New Roman" panose="02020603050405020304" pitchFamily="18" charset="0"/>
              </a:rPr>
              <a:t> 3 </a:t>
            </a:r>
            <a:r>
              <a:rPr lang="en-US" sz="3200" b="1" i="1" dirty="0" err="1">
                <a:latin typeface="Times New Roman" panose="02020603050405020304" pitchFamily="18" charset="0"/>
                <a:cs typeface="Times New Roman" panose="02020603050405020304" pitchFamily="18" charset="0"/>
              </a:rPr>
              <a:t>năm</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vườn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chợt</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rắn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cặp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bò</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a:t>
            </a:r>
            <a:r>
              <a:rPr lang="en-US" sz="3200" i="1" dirty="0">
                <a:latin typeface="Times New Roman" panose="02020603050405020304" pitchFamily="18" charset="0"/>
                <a:cs typeface="Times New Roman" panose="02020603050405020304" pitchFamily="18" charset="0"/>
              </a:rPr>
              <a:t> la </a:t>
            </a:r>
            <a:r>
              <a:rPr lang="en-US" sz="3200" i="1" dirty="0" err="1">
                <a:latin typeface="Times New Roman" panose="02020603050405020304" pitchFamily="18" charset="0"/>
                <a:cs typeface="Times New Roman" panose="02020603050405020304" pitchFamily="18" charset="0"/>
              </a:rPr>
              <a:t>toáng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thoăn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thoắt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còn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khỏi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Míc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kịp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922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ED9F69-19CF-F9DD-C4A3-DE77029B74C3}"/>
              </a:ext>
            </a:extLst>
          </p:cNvPr>
          <p:cNvPicPr>
            <a:picLocks noChangeAspect="1"/>
          </p:cNvPicPr>
          <p:nvPr/>
        </p:nvPicPr>
        <p:blipFill>
          <a:blip r:embed="rId2"/>
          <a:stretch>
            <a:fillRect/>
          </a:stretch>
        </p:blipFill>
        <p:spPr>
          <a:xfrm>
            <a:off x="0" y="0"/>
            <a:ext cx="12192000" cy="6776815"/>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781338" y="107147"/>
            <a:ext cx="5538831"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DẪN TỰ HỌC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3641880" y="2160521"/>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654087" y="1251146"/>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364577-F8BE-06C4-CEC4-A036D04A760E}"/>
              </a:ext>
            </a:extLst>
          </p:cNvPr>
          <p:cNvSpPr txBox="1"/>
          <p:nvPr/>
        </p:nvSpPr>
        <p:spPr>
          <a:xfrm>
            <a:off x="7294464" y="4175794"/>
            <a:ext cx="453753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80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677" y="51469"/>
            <a:ext cx="11901268" cy="6001643"/>
          </a:xfrm>
          <a:prstGeom prst="rect">
            <a:avLst/>
          </a:prstGeom>
          <a:noFill/>
        </p:spPr>
        <p:txBody>
          <a:bodyPr wrap="square">
            <a:spAutoFit/>
          </a:bodyPr>
          <a:lstStyle/>
          <a:p>
            <a:pPr algn="just"/>
            <a:r>
              <a:rPr lang="vi-VN" sz="3200" b="1" dirty="0">
                <a:latin typeface="Times New Roman" panose="02020603050405020304" pitchFamily="18" charset="0"/>
              </a:rPr>
              <a:t>B</a:t>
            </a:r>
            <a:r>
              <a:rPr lang="vi-VN" sz="3200" b="1" dirty="0">
                <a:effectLst/>
                <a:latin typeface="Times New Roman" panose="02020603050405020304" pitchFamily="18" charset="0"/>
              </a:rPr>
              <a:t>. Khám phá Tri thức ngữ văn</a:t>
            </a:r>
            <a:r>
              <a:rPr lang="vi-VN" sz="3200" b="1" i="1" dirty="0">
                <a:effectLst/>
                <a:latin typeface="Times New Roman" panose="02020603050405020304" pitchFamily="18" charset="0"/>
              </a:rPr>
              <a:t> </a:t>
            </a:r>
            <a:endParaRPr lang="vi-VN" sz="3200" dirty="0">
              <a:effectLst/>
              <a:latin typeface="Times New Roman" panose="02020603050405020304" pitchFamily="18" charset="0"/>
            </a:endParaRPr>
          </a:p>
          <a:p>
            <a:pPr marL="514350" indent="-514350" algn="just">
              <a:buAutoNum type="arabicPeriod"/>
            </a:pPr>
            <a:r>
              <a:rPr lang="en-US" sz="3200" b="1" dirty="0" err="1">
                <a:latin typeface="Times New Roman" panose="02020603050405020304" pitchFamily="18" charset="0"/>
              </a:rPr>
              <a:t>Đề</a:t>
            </a:r>
            <a:r>
              <a:rPr lang="en-US" sz="3200" b="1" dirty="0">
                <a:latin typeface="Times New Roman" panose="02020603050405020304" pitchFamily="18" charset="0"/>
              </a:rPr>
              <a:t> </a:t>
            </a:r>
            <a:r>
              <a:rPr lang="en-US" sz="3200" b="1" dirty="0" err="1">
                <a:latin typeface="Times New Roman" panose="02020603050405020304" pitchFamily="18" charset="0"/>
              </a:rPr>
              <a:t>tài</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chi </a:t>
            </a:r>
            <a:r>
              <a:rPr lang="en-US" sz="3200" b="1" dirty="0" err="1">
                <a:latin typeface="Times New Roman" panose="02020603050405020304" pitchFamily="18" charset="0"/>
              </a:rPr>
              <a:t>tiết</a:t>
            </a:r>
            <a:endParaRPr lang="en-US" sz="3200" b="1" dirty="0">
              <a:latin typeface="Times New Roman" panose="02020603050405020304" pitchFamily="18" charset="0"/>
            </a:endParaRPr>
          </a:p>
          <a:p>
            <a:pPr algn="just"/>
            <a:r>
              <a:rPr lang="vi-VN" sz="3200" b="1" dirty="0">
                <a:effectLst/>
                <a:latin typeface="Times New Roman" panose="02020603050405020304" pitchFamily="18" charset="0"/>
              </a:rPr>
              <a:t>- Đề tài là phạm vi đời sống được phản ánh, thể hiện trực tiếp trong các tác phẩm văn học</a:t>
            </a:r>
            <a:r>
              <a:rPr lang="vi-VN" sz="3200" dirty="0">
                <a:effectLst/>
                <a:latin typeface="Times New Roman" panose="02020603050405020304" pitchFamily="18" charset="0"/>
              </a:rPr>
              <a:t>. Để xác định đề tài, có thể dựa vào phạm vi hiện thực được miêu tả (đề tài lịch sử, đề tài chiến tranh, đề tài gia đình…) hoặc nhân vật được đặt ở vị trí trung tâm của tác phẩm (đề tài trẻ em, đề tài phụ nữ, đề tài người nông dân, đề tài người lính…). Một tác phẩm có thể đề cập nhiều đề tài, trong đó có một đề tài chính.</a:t>
            </a:r>
            <a:endParaRPr lang="en-US" sz="3200" dirty="0">
              <a:effectLst/>
              <a:latin typeface="Times New Roman" panose="02020603050405020304" pitchFamily="18" charset="0"/>
            </a:endParaRPr>
          </a:p>
          <a:p>
            <a:pPr algn="just"/>
            <a:r>
              <a:rPr lang="en-US" sz="3200" b="1" dirty="0">
                <a:effectLst/>
                <a:latin typeface="Times New Roman" panose="02020603050405020304" pitchFamily="18" charset="0"/>
              </a:rPr>
              <a:t>2. Chi </a:t>
            </a:r>
            <a:r>
              <a:rPr lang="en-US" sz="3200" b="1" dirty="0" err="1">
                <a:effectLst/>
                <a:latin typeface="Times New Roman" panose="02020603050405020304" pitchFamily="18" charset="0"/>
              </a:rPr>
              <a:t>tiết</a:t>
            </a:r>
            <a:endParaRPr lang="vi-VN" sz="3200" b="1" dirty="0">
              <a:effectLst/>
              <a:latin typeface="Times New Roman" panose="02020603050405020304" pitchFamily="18" charset="0"/>
            </a:endParaRPr>
          </a:p>
          <a:p>
            <a:pPr algn="just"/>
            <a:r>
              <a:rPr lang="vi-VN" sz="3200" b="1" dirty="0">
                <a:effectLst/>
                <a:latin typeface="Times New Roman" panose="02020603050405020304" pitchFamily="18" charset="0"/>
              </a:rPr>
              <a:t>- Chi tiết là yếu tố nhỏ nhất tạo nên thế giới hình tượng </a:t>
            </a:r>
            <a:r>
              <a:rPr lang="vi-VN" sz="3200" dirty="0">
                <a:effectLst/>
                <a:latin typeface="Times New Roman" panose="02020603050405020304" pitchFamily="18" charset="0"/>
              </a:rPr>
              <a:t>(thiên nhiên, con người, sự kiện…) nhưng có tầm quan trọng đặc biệt trong việc đem lại sự sinh động, lôi cuốn cho tác phẩm văn học.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004" y="260448"/>
            <a:ext cx="11782984" cy="2554545"/>
          </a:xfrm>
          <a:prstGeom prst="rect">
            <a:avLst/>
          </a:prstGeom>
          <a:noFill/>
        </p:spPr>
        <p:txBody>
          <a:bodyPr wrap="square">
            <a:spAutoFit/>
          </a:bodyPr>
          <a:lstStyle/>
          <a:p>
            <a:r>
              <a:rPr lang="en-US" sz="3200" b="1" dirty="0">
                <a:effectLst/>
                <a:latin typeface="Times New Roman" panose="02020603050405020304" pitchFamily="18" charset="0"/>
              </a:rPr>
              <a:t>3. </a:t>
            </a:r>
            <a:r>
              <a:rPr lang="en-US" sz="3200" b="1" dirty="0" err="1">
                <a:effectLst/>
                <a:latin typeface="Times New Roman" panose="02020603050405020304" pitchFamily="18" charset="0"/>
              </a:rPr>
              <a:t>Tính</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cách</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nhân</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vật</a:t>
            </a:r>
            <a:r>
              <a:rPr lang="en-US" sz="3200" b="1" dirty="0">
                <a:effectLst/>
                <a:latin typeface="Times New Roman" panose="02020603050405020304" pitchFamily="18" charset="0"/>
              </a:rPr>
              <a:t>:</a:t>
            </a:r>
          </a:p>
          <a:p>
            <a:r>
              <a:rPr lang="vi-VN" sz="3200" b="1" dirty="0">
                <a:effectLst/>
                <a:latin typeface="Times New Roman" panose="02020603050405020304" pitchFamily="18" charset="0"/>
              </a:rPr>
              <a:t>- Tính cách nhân vật là đặc điểm riêng </a:t>
            </a:r>
            <a:r>
              <a:rPr lang="vi-VN" sz="3200" dirty="0">
                <a:effectLst/>
                <a:latin typeface="Times New Roman" panose="02020603050405020304" pitchFamily="18" charset="0"/>
              </a:rPr>
              <a:t>tương đối ổn định của nhân vật, </a:t>
            </a:r>
            <a:r>
              <a:rPr lang="vi-VN" sz="3200" b="1" dirty="0">
                <a:effectLst/>
                <a:latin typeface="Times New Roman" panose="02020603050405020304" pitchFamily="18" charset="0"/>
              </a:rPr>
              <a:t>được bộc lộ qua mọi hành động, cách ứng xử, cảm xúc, suy nghĩ.</a:t>
            </a:r>
            <a:r>
              <a:rPr lang="vi-VN" sz="3200" dirty="0">
                <a:effectLst/>
                <a:latin typeface="Times New Roman" panose="02020603050405020304" pitchFamily="18" charset="0"/>
              </a:rPr>
              <a:t> Tính cách của nhân vật còn được thể hiện </a:t>
            </a:r>
            <a:r>
              <a:rPr lang="vi-VN" sz="3200" b="1" dirty="0">
                <a:effectLst/>
                <a:latin typeface="Times New Roman" panose="02020603050405020304" pitchFamily="18" charset="0"/>
              </a:rPr>
              <a:t>qua mối quan hệ, qua lời kể và suy nghĩ của nhân vật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208A6D-363D-4DD5-B3A3-C56412FB1EF0}"/>
              </a:ext>
            </a:extLst>
          </p:cNvPr>
          <p:cNvSpPr txBox="1"/>
          <p:nvPr/>
        </p:nvSpPr>
        <p:spPr>
          <a:xfrm>
            <a:off x="140677" y="0"/>
            <a:ext cx="11802793" cy="6892208"/>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Quang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Cho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chìa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40000"/>
              </a:lnSpc>
              <a:spcAft>
                <a:spcPts val="400"/>
              </a:spcAft>
              <a:buFontTx/>
              <a:buChar char="-"/>
            </a:pP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rPr>
              <a:t> </a:t>
            </a:r>
            <a:endParaRPr lang="vi-VN" sz="2800" dirty="0">
              <a:effectLst/>
              <a:latin typeface="Times New Roman" panose="02020603050405020304" pitchFamily="18" charset="0"/>
              <a:ea typeface="Arial" panose="020B0604020202020204" pitchFamily="34" charset="0"/>
            </a:endParaRPr>
          </a:p>
          <a:p>
            <a:pPr algn="just">
              <a:lnSpc>
                <a:spcPct val="140000"/>
              </a:lnSpc>
              <a:spcAft>
                <a:spcPts val="4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rPr>
              <a:t> </a:t>
            </a:r>
            <a:endParaRPr lang="vi-VN" sz="2800" dirty="0">
              <a:effectLst/>
              <a:latin typeface="Times New Roman" panose="02020603050405020304" pitchFamily="18" charset="0"/>
              <a:ea typeface="Arial" panose="020B0604020202020204" pitchFamily="34" charset="0"/>
            </a:endParaRPr>
          </a:p>
          <a:p>
            <a:pPr algn="just">
              <a:lnSpc>
                <a:spcPct val="140000"/>
              </a:lnSpc>
              <a:spcAft>
                <a:spcPts val="4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rPr>
              <a:t> </a:t>
            </a:r>
            <a:endParaRPr lang="vi-VN" sz="2800" dirty="0">
              <a:effectLst/>
              <a:latin typeface="Times New Roman" panose="02020603050405020304" pitchFamily="18" charset="0"/>
              <a:ea typeface="Arial" panose="020B0604020202020204" pitchFamily="34" charset="0"/>
            </a:endParaRP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Bầy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chìa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vôi”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1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6556" y="0"/>
            <a:ext cx="2860189" cy="3156715"/>
          </a:xfrm>
          <a:prstGeom prst="rect">
            <a:avLst/>
          </a:prstGeom>
        </p:spPr>
      </p:pic>
      <p:sp>
        <p:nvSpPr>
          <p:cNvPr id="4" name="TextBox 3"/>
          <p:cNvSpPr txBox="1"/>
          <p:nvPr/>
        </p:nvSpPr>
        <p:spPr>
          <a:xfrm>
            <a:off x="196948" y="272286"/>
            <a:ext cx="11859064" cy="501675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C. ĐỌC – HIỂU VĂN BẢN</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2. T</a:t>
            </a:r>
            <a:r>
              <a:rPr lang="en-US" sz="3200" b="1" dirty="0" err="1">
                <a:latin typeface="Times New Roman" panose="02020603050405020304" pitchFamily="18" charset="0"/>
                <a:cs typeface="Times New Roman" panose="02020603050405020304" pitchFamily="18" charset="0"/>
              </a:rPr>
              <a: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rPr>
              <a:t>a. Tác giả</a:t>
            </a:r>
          </a:p>
          <a:p>
            <a:pPr algn="just"/>
            <a:r>
              <a:rPr lang="vi-VN" sz="3200" dirty="0">
                <a:effectLst/>
                <a:latin typeface="Times New Roman" panose="02020603050405020304" pitchFamily="18" charset="0"/>
              </a:rPr>
              <a:t>- Nguyễn Quang Thiều sinh 1957</a:t>
            </a:r>
          </a:p>
          <a:p>
            <a:pPr algn="just"/>
            <a:r>
              <a:rPr lang="vi-VN" sz="3200" dirty="0">
                <a:effectLst/>
                <a:latin typeface="Times New Roman" panose="02020603050405020304" pitchFamily="18" charset="0"/>
              </a:rPr>
              <a:t>- Quê: Hà Nội</a:t>
            </a:r>
          </a:p>
          <a:p>
            <a:pPr algn="just"/>
            <a:r>
              <a:rPr lang="vi-VN" sz="3200" dirty="0">
                <a:effectLst/>
                <a:latin typeface="Times New Roman" panose="02020603050405020304" pitchFamily="18" charset="0"/>
              </a:rPr>
              <a:t>- Những tác phẩm viết cho thiếu nhi của Nguyễn Quang Thiều thường chân thực, gần gũi với cuộc sống đời thường; thể hiện được tâm hồn trẻ thơ nhạy cảm; trong sáng, tràn đầy niềm yêu thương vạn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156" y="172866"/>
            <a:ext cx="11567832" cy="5793702"/>
          </a:xfrm>
          <a:prstGeom prst="rect">
            <a:avLst/>
          </a:prstGeom>
          <a:noFill/>
        </p:spPr>
        <p:txBody>
          <a:bodyPr wrap="square">
            <a:spAutoFit/>
          </a:bodyPr>
          <a:lstStyle/>
          <a:p>
            <a:pPr>
              <a:lnSpc>
                <a:spcPct val="107000"/>
              </a:lnSpc>
            </a:pPr>
            <a:r>
              <a:rPr lang="en-US" sz="3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3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phẩm</a:t>
            </a:r>
            <a:endParaRPr lang="en-US" sz="32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r>
              <a:rPr lang="en-US" sz="3200" dirty="0">
                <a:effectLst/>
                <a:latin typeface="Times New Roman" panose="02020603050405020304" pitchFamily="18" charset="0"/>
              </a:rPr>
              <a:t>- </a:t>
            </a:r>
            <a:r>
              <a:rPr lang="en-US" sz="3200" b="1" dirty="0" err="1">
                <a:effectLst/>
                <a:latin typeface="Times New Roman" panose="02020603050405020304" pitchFamily="18" charset="0"/>
              </a:rPr>
              <a:t>Xuất</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xứ</a:t>
            </a:r>
            <a:r>
              <a:rPr lang="en-US" sz="3200" dirty="0">
                <a:effectLst/>
                <a:latin typeface="Times New Roman" panose="02020603050405020304" pitchFamily="18" charset="0"/>
              </a:rPr>
              <a:t>: in </a:t>
            </a:r>
            <a:r>
              <a:rPr lang="en-US" sz="3200" dirty="0" err="1">
                <a:effectLst/>
                <a:latin typeface="Times New Roman" panose="02020603050405020304" pitchFamily="18" charset="0"/>
              </a:rPr>
              <a:t>trong</a:t>
            </a:r>
            <a:r>
              <a:rPr lang="en-US" sz="3200" dirty="0">
                <a:effectLst/>
                <a:latin typeface="Times New Roman" panose="02020603050405020304" pitchFamily="18" charset="0"/>
              </a:rPr>
              <a:t> </a:t>
            </a:r>
            <a:r>
              <a:rPr lang="en-US" sz="3200" dirty="0" err="1">
                <a:effectLst/>
                <a:latin typeface="Times New Roman" panose="02020603050405020304" pitchFamily="18" charset="0"/>
              </a:rPr>
              <a:t>tập</a:t>
            </a:r>
            <a:r>
              <a:rPr lang="en-US" sz="3200" dirty="0">
                <a:effectLst/>
                <a:latin typeface="Times New Roman" panose="02020603050405020304" pitchFamily="18" charset="0"/>
              </a:rPr>
              <a:t> “</a:t>
            </a:r>
            <a:r>
              <a:rPr lang="en-US" sz="3200" i="1" dirty="0" err="1">
                <a:effectLst/>
                <a:latin typeface="Times New Roman" panose="02020603050405020304" pitchFamily="18" charset="0"/>
              </a:rPr>
              <a:t>Mùa</a:t>
            </a:r>
            <a:r>
              <a:rPr lang="en-US" sz="3200" i="1" dirty="0">
                <a:effectLst/>
                <a:latin typeface="Times New Roman" panose="02020603050405020304" pitchFamily="18" charset="0"/>
              </a:rPr>
              <a:t> </a:t>
            </a:r>
            <a:r>
              <a:rPr lang="en-US" sz="3200" i="1" dirty="0" err="1">
                <a:effectLst/>
                <a:latin typeface="Times New Roman" panose="02020603050405020304" pitchFamily="18" charset="0"/>
              </a:rPr>
              <a:t>hoa</a:t>
            </a:r>
            <a:r>
              <a:rPr lang="en-US" sz="3200" i="1" dirty="0">
                <a:effectLst/>
                <a:latin typeface="Times New Roman" panose="02020603050405020304" pitchFamily="18" charset="0"/>
              </a:rPr>
              <a:t> </a:t>
            </a:r>
            <a:r>
              <a:rPr lang="en-US" sz="3200" i="1" dirty="0" err="1">
                <a:effectLst/>
                <a:latin typeface="Times New Roman" panose="02020603050405020304" pitchFamily="18" charset="0"/>
              </a:rPr>
              <a:t>cải</a:t>
            </a:r>
            <a:r>
              <a:rPr lang="en-US" sz="3200" i="1" dirty="0">
                <a:effectLst/>
                <a:latin typeface="Times New Roman" panose="02020603050405020304" pitchFamily="18" charset="0"/>
              </a:rPr>
              <a:t> </a:t>
            </a:r>
            <a:r>
              <a:rPr lang="en-US" sz="3200" i="1" dirty="0" err="1">
                <a:effectLst/>
                <a:latin typeface="Times New Roman" panose="02020603050405020304" pitchFamily="18" charset="0"/>
              </a:rPr>
              <a:t>bên</a:t>
            </a:r>
            <a:r>
              <a:rPr lang="en-US" sz="3200" i="1" dirty="0">
                <a:effectLst/>
                <a:latin typeface="Times New Roman" panose="02020603050405020304" pitchFamily="18" charset="0"/>
              </a:rPr>
              <a:t> </a:t>
            </a:r>
            <a:r>
              <a:rPr lang="en-US" sz="3200" i="1" dirty="0" err="1">
                <a:effectLst/>
                <a:latin typeface="Times New Roman" panose="02020603050405020304" pitchFamily="18" charset="0"/>
              </a:rPr>
              <a:t>sông</a:t>
            </a:r>
            <a:r>
              <a:rPr lang="en-US" sz="3200" dirty="0">
                <a:effectLst/>
                <a:latin typeface="Times New Roman" panose="02020603050405020304" pitchFamily="18" charset="0"/>
              </a:rPr>
              <a:t>”.</a:t>
            </a:r>
          </a:p>
          <a:p>
            <a:r>
              <a:rPr lang="en-US" sz="32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vi-VN" sz="32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 loại: </a:t>
            </a:r>
            <a:r>
              <a:rPr lang="vi-VN"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truyện ngắn</a:t>
            </a:r>
            <a:endParaRPr lang="vi-VN" sz="3200" dirty="0">
              <a:effectLst/>
              <a:latin typeface="Calibri" panose="020F0502020204030204" pitchFamily="34" charset="0"/>
              <a:cs typeface="Times New Roman" panose="02020603050405020304" pitchFamily="18" charset="0"/>
            </a:endParaRPr>
          </a:p>
          <a:p>
            <a:pPr>
              <a:lnSpc>
                <a:spcPct val="107000"/>
              </a:lnSpc>
            </a:pPr>
            <a:r>
              <a:rPr lang="en-US" sz="32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r>
              <a:rPr lang="vi-VN" sz="32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 vật: </a:t>
            </a:r>
            <a:r>
              <a:rPr lang="vi-VN"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anh em Mên và Mon</a:t>
            </a:r>
            <a:endParaRPr lang="vi-VN" sz="3200" dirty="0">
              <a:effectLst/>
              <a:latin typeface="Calibri" panose="020F0502020204030204" pitchFamily="34" charset="0"/>
              <a:cs typeface="Times New Roman" panose="02020603050405020304" pitchFamily="18" charset="0"/>
            </a:endParaRPr>
          </a:p>
          <a:p>
            <a:pPr>
              <a:lnSpc>
                <a:spcPct val="107000"/>
              </a:lnSpc>
            </a:pPr>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cs typeface="Times New Roman" panose="02020603050405020304" pitchFamily="18" charset="0"/>
              </a:rPr>
              <a:t>Các sự việc chính:</a:t>
            </a:r>
            <a:endParaRPr lang="vi-VN" sz="3200" dirty="0">
              <a:effectLst/>
              <a:latin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cs typeface="Times New Roman" panose="02020603050405020304" pitchFamily="18" charset="0"/>
              </a:rPr>
              <a:t> Nửa đêm, hai anh em Mên và Mon không ngủ được, lo lắng cho bầy chim chìa vôi ở bãi cát giữa sông khi trời mưa to, nước dâng cao.</a:t>
            </a:r>
            <a:endParaRPr lang="vi-VN" sz="3200" dirty="0">
              <a:effectLst/>
              <a:latin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cs typeface="Times New Roman" panose="02020603050405020304" pitchFamily="18" charset="0"/>
              </a:rPr>
              <a:t> Hai anh em bàn kế hoạch giải cứu bầy chim chìa vôi non.</a:t>
            </a:r>
            <a:endParaRPr lang="vi-VN" sz="3200" dirty="0">
              <a:effectLst/>
              <a:latin typeface="Calibri" panose="020F0502020204030204" pitchFamily="34" charset="0"/>
              <a:cs typeface="Times New Roman" panose="02020603050405020304" pitchFamily="18" charset="0"/>
            </a:endParaRPr>
          </a:p>
          <a:p>
            <a:pPr algn="just">
              <a:lnSpc>
                <a:spcPct val="107000"/>
              </a:lnSpc>
            </a:pPr>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cs typeface="Times New Roman" panose="02020603050405020304" pitchFamily="18" charset="0"/>
              </a:rPr>
              <a:t> Trong đêm tối, hai anh em bơi thuyền ra chỗ dải cát nơi có bầy chìa vôi và chứng kiến cảnh tượng bầy chim chìa vôi bay lên khỏi mặt nước.</a:t>
            </a:r>
            <a:endParaRPr lang="vi-VN" sz="3200" dirty="0">
              <a:effectLst/>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3380</Words>
  <Application>Microsoft Office PowerPoint</Application>
  <PresentationFormat>Widescreen</PresentationFormat>
  <Paragraphs>210</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.VnTime</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24</cp:revision>
  <dcterms:created xsi:type="dcterms:W3CDTF">2023-09-07T15:50:00Z</dcterms:created>
  <dcterms:modified xsi:type="dcterms:W3CDTF">2024-09-16T01:35:12Z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7B749648ADFC4036ADEEF60662AACC83_12</vt:lpwstr>
  </property>
  <property fmtid="{D5CDD505-2E9C-101B-9397-08002B2CF9AE}" pid="3" name="KSOProductBuildVer">
    <vt:lpwstr>1033-12.2.0.13201</vt:lpwstr>
  </property>
</Properties>
</file>