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9" r:id="rId2"/>
    <p:sldId id="258" r:id="rId3"/>
    <p:sldId id="337" r:id="rId4"/>
    <p:sldId id="338" r:id="rId5"/>
    <p:sldId id="339" r:id="rId6"/>
    <p:sldId id="340" r:id="rId7"/>
    <p:sldId id="341" r:id="rId8"/>
    <p:sldId id="342" r:id="rId9"/>
    <p:sldId id="261" r:id="rId10"/>
    <p:sldId id="259" r:id="rId11"/>
    <p:sldId id="264" r:id="rId12"/>
    <p:sldId id="280" r:id="rId13"/>
    <p:sldId id="263" r:id="rId14"/>
    <p:sldId id="260" r:id="rId15"/>
    <p:sldId id="312" r:id="rId16"/>
    <p:sldId id="265" r:id="rId17"/>
    <p:sldId id="266" r:id="rId18"/>
    <p:sldId id="313" r:id="rId19"/>
    <p:sldId id="267" r:id="rId20"/>
    <p:sldId id="271" r:id="rId21"/>
    <p:sldId id="272" r:id="rId22"/>
    <p:sldId id="314" r:id="rId23"/>
    <p:sldId id="315" r:id="rId24"/>
    <p:sldId id="273" r:id="rId25"/>
    <p:sldId id="316" r:id="rId26"/>
    <p:sldId id="276" r:id="rId27"/>
    <p:sldId id="279" r:id="rId28"/>
    <p:sldId id="317" r:id="rId29"/>
    <p:sldId id="319" r:id="rId30"/>
    <p:sldId id="320" r:id="rId31"/>
    <p:sldId id="321" r:id="rId32"/>
    <p:sldId id="326" r:id="rId33"/>
    <p:sldId id="323" r:id="rId34"/>
    <p:sldId id="352" r:id="rId35"/>
    <p:sldId id="358" r:id="rId36"/>
    <p:sldId id="353" r:id="rId37"/>
    <p:sldId id="354" r:id="rId38"/>
    <p:sldId id="281" r:id="rId39"/>
    <p:sldId id="351" r:id="rId40"/>
    <p:sldId id="328" r:id="rId41"/>
    <p:sldId id="329" r:id="rId42"/>
    <p:sldId id="356" r:id="rId43"/>
    <p:sldId id="357" r:id="rId44"/>
    <p:sldId id="331" r:id="rId45"/>
    <p:sldId id="282" r:id="rId46"/>
    <p:sldId id="348" r:id="rId47"/>
    <p:sldId id="290" r:id="rId48"/>
    <p:sldId id="288" r:id="rId49"/>
    <p:sldId id="289" r:id="rId50"/>
    <p:sldId id="296" r:id="rId51"/>
    <p:sldId id="301" r:id="rId52"/>
    <p:sldId id="297" r:id="rId53"/>
    <p:sldId id="333" r:id="rId54"/>
    <p:sldId id="334" r:id="rId55"/>
    <p:sldId id="302" r:id="rId56"/>
    <p:sldId id="304" r:id="rId57"/>
    <p:sldId id="306" r:id="rId58"/>
    <p:sldId id="305" r:id="rId59"/>
    <p:sldId id="335" r:id="rId60"/>
    <p:sldId id="336" r:id="rId61"/>
    <p:sldId id="303" r:id="rId62"/>
    <p:sldId id="307" r:id="rId63"/>
    <p:sldId id="309" r:id="rId64"/>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660033"/>
    <a:srgbClr val="CC0066"/>
    <a:srgbClr val="009900"/>
    <a:srgbClr val="BB0523"/>
    <a:srgbClr val="3333FF"/>
    <a:srgbClr val="28B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1" d="100"/>
          <a:sy n="81" d="100"/>
        </p:scale>
        <p:origin x="-816"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E29013-F0C5-48A5-8682-20AB88460652}"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3335639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29013-F0C5-48A5-8682-20AB88460652}"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111190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29013-F0C5-48A5-8682-20AB88460652}"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2696956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29013-F0C5-48A5-8682-20AB88460652}"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160674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CE29013-F0C5-48A5-8682-20AB88460652}"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2602572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E29013-F0C5-48A5-8682-20AB88460652}"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191810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E29013-F0C5-48A5-8682-20AB88460652}"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45026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E29013-F0C5-48A5-8682-20AB88460652}"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26652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29013-F0C5-48A5-8682-20AB88460652}"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43921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9CE29013-F0C5-48A5-8682-20AB88460652}"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3937104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9CE29013-F0C5-48A5-8682-20AB88460652}"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DC2C0-1095-4D81-9EAA-7E2AAA5DD86B}" type="slidenum">
              <a:rPr lang="en-US" smtClean="0"/>
              <a:pPr/>
              <a:t>‹#›</a:t>
            </a:fld>
            <a:endParaRPr lang="en-US"/>
          </a:p>
        </p:txBody>
      </p:sp>
    </p:spTree>
    <p:extLst>
      <p:ext uri="{BB962C8B-B14F-4D97-AF65-F5344CB8AC3E}">
        <p14:creationId xmlns:p14="http://schemas.microsoft.com/office/powerpoint/2010/main" val="42692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CE29013-F0C5-48A5-8682-20AB88460652}" type="datetimeFigureOut">
              <a:rPr lang="en-US" smtClean="0"/>
              <a:pPr/>
              <a:t>3/24/2025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8A5DC2C0-1095-4D81-9EAA-7E2AAA5DD86B}" type="slidenum">
              <a:rPr lang="en-US" smtClean="0"/>
              <a:pPr/>
              <a:t>‹#›</a:t>
            </a:fld>
            <a:endParaRPr lang="en-US"/>
          </a:p>
        </p:txBody>
      </p:sp>
    </p:spTree>
    <p:extLst>
      <p:ext uri="{BB962C8B-B14F-4D97-AF65-F5344CB8AC3E}">
        <p14:creationId xmlns:p14="http://schemas.microsoft.com/office/powerpoint/2010/main" val="1352729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3" Type="http://schemas.openxmlformats.org/officeDocument/2006/relationships/image" Target="../media/image1.gif"/><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slideLayout" Target="../slideLayouts/slideLayout7.xml"/><Relationship Id="rId1" Type="http://schemas.openxmlformats.org/officeDocument/2006/relationships/audio" Target="file:///D:\OFFICE\CHI%20VUONG%20GIAO%20AN%20HOI%20GIANG%20HUYEN%2008-09%20-%20VAN%206\Mai%20truong%20men%20yeu.mp3" TargetMode="Externa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f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32.png"/><Relationship Id="rId9" Type="http://schemas.openxmlformats.org/officeDocument/2006/relationships/image" Target="../media/image67.png"/></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Ai%20l&#234;n%20cao%20h&#417;n.pptx"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524001" y="3829050"/>
            <a:ext cx="1458913" cy="87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1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7054850" y="3835003"/>
            <a:ext cx="9906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2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2238" y="2151460"/>
            <a:ext cx="12065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h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288" y="314325"/>
            <a:ext cx="194151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book_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400050"/>
            <a:ext cx="1524000" cy="9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original_pencil_w"/>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92638" y="3545681"/>
            <a:ext cx="16002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07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8700" y="3044428"/>
            <a:ext cx="1612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2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3429000"/>
            <a:ext cx="1447800" cy="97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9" descr="17"/>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8208665" flipH="1" flipV="1">
            <a:off x="1219200" y="228600"/>
            <a:ext cx="8191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30" descr="th_54"/>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277938" y="-114300"/>
            <a:ext cx="2227262"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WordArt 32"/>
          <p:cNvSpPr>
            <a:spLocks noChangeArrowheads="1" noChangeShapeType="1" noTextEdit="1"/>
          </p:cNvSpPr>
          <p:nvPr/>
        </p:nvSpPr>
        <p:spPr bwMode="auto">
          <a:xfrm>
            <a:off x="3733800" y="1085850"/>
            <a:ext cx="1066800" cy="800100"/>
          </a:xfrm>
          <a:prstGeom prst="rect">
            <a:avLst/>
          </a:prstGeom>
        </p:spPr>
        <p:txBody>
          <a:bodyPr wrap="none" fromWordArt="1">
            <a:prstTxWarp prst="textPlain">
              <a:avLst>
                <a:gd name="adj" fmla="val 50000"/>
              </a:avLst>
            </a:prstTxWarp>
          </a:bodyPr>
          <a:lstStyle/>
          <a:p>
            <a:pPr algn="ctr"/>
            <a:r>
              <a:rPr lang="vi-VN" sz="3600" kern="10">
                <a:ln w="9525">
                  <a:solidFill>
                    <a:srgbClr val="000000"/>
                  </a:solidFill>
                  <a:round/>
                  <a:headEnd/>
                  <a:tailEnd/>
                </a:ln>
                <a:solidFill>
                  <a:srgbClr val="FFFF00"/>
                </a:solidFill>
              </a:rPr>
              <a:t>8</a:t>
            </a:r>
          </a:p>
        </p:txBody>
      </p:sp>
      <p:sp>
        <p:nvSpPr>
          <p:cNvPr id="7181" name="WordArt 33"/>
          <p:cNvSpPr>
            <a:spLocks noChangeArrowheads="1" noChangeShapeType="1" noTextEdit="1"/>
          </p:cNvSpPr>
          <p:nvPr/>
        </p:nvSpPr>
        <p:spPr bwMode="auto">
          <a:xfrm>
            <a:off x="2747963" y="664369"/>
            <a:ext cx="3689350" cy="317897"/>
          </a:xfrm>
          <a:prstGeom prst="rect">
            <a:avLst/>
          </a:prstGeom>
        </p:spPr>
        <p:txBody>
          <a:bodyPr wrap="none" fromWordArt="1">
            <a:prstTxWarp prst="textPlain">
              <a:avLst>
                <a:gd name="adj" fmla="val 50000"/>
              </a:avLst>
            </a:prstTxWarp>
          </a:bodyPr>
          <a:lstStyle/>
          <a:p>
            <a:pPr algn="ctr">
              <a:defRPr/>
            </a:pPr>
            <a:r>
              <a:rPr lang="en-US" sz="3600" b="1" kern="10" smtClean="0">
                <a:ln w="9525">
                  <a:solidFill>
                    <a:srgbClr val="FFFFFF"/>
                  </a:solidFill>
                  <a:round/>
                  <a:headEnd/>
                  <a:tailEnd/>
                </a:ln>
                <a:solidFill>
                  <a:srgbClr val="FF0000"/>
                </a:solidFill>
                <a:cs typeface="Times New Roman" panose="02020603050405020304" pitchFamily="18" charset="0"/>
              </a:rPr>
              <a:t>Môn: </a:t>
            </a:r>
            <a:r>
              <a:rPr lang="en-US" sz="3600" b="1" i="1" kern="10" smtClean="0">
                <a:ln w="9525">
                  <a:solidFill>
                    <a:srgbClr val="FFFFFF"/>
                  </a:solidFill>
                  <a:round/>
                  <a:headEnd/>
                  <a:tailEnd/>
                </a:ln>
                <a:solidFill>
                  <a:srgbClr val="FF0000"/>
                </a:solidFill>
                <a:effectLst>
                  <a:outerShdw blurRad="38100" dist="38100" dir="2700000" algn="tl">
                    <a:srgbClr val="000000">
                      <a:alpha val="43137"/>
                    </a:srgbClr>
                  </a:outerShdw>
                </a:effectLst>
                <a:cs typeface="Times New Roman" panose="02020603050405020304" pitchFamily="18" charset="0"/>
              </a:rPr>
              <a:t>KHTN</a:t>
            </a:r>
            <a:endParaRPr lang="en-US" sz="3600" b="1" i="1" kern="10">
              <a:ln w="9525">
                <a:solidFill>
                  <a:srgbClr val="FFFFFF"/>
                </a:solidFill>
                <a:round/>
                <a:headEnd/>
                <a:tailEnd/>
              </a:ln>
              <a:solidFill>
                <a:srgbClr val="FF0000"/>
              </a:solidFill>
              <a:effectLst>
                <a:outerShdw blurRad="38100" dist="38100" dir="2700000" algn="tl">
                  <a:srgbClr val="000000">
                    <a:alpha val="43137"/>
                  </a:srgbClr>
                </a:outerShdw>
              </a:effectLst>
              <a:cs typeface="Times New Roman" panose="02020603050405020304" pitchFamily="18" charset="0"/>
            </a:endParaRPr>
          </a:p>
        </p:txBody>
      </p:sp>
      <p:sp>
        <p:nvSpPr>
          <p:cNvPr id="7205" name="WordArt 37"/>
          <p:cNvSpPr>
            <a:spLocks noChangeArrowheads="1" noChangeShapeType="1" noTextEdit="1"/>
          </p:cNvSpPr>
          <p:nvPr/>
        </p:nvSpPr>
        <p:spPr bwMode="auto">
          <a:xfrm>
            <a:off x="1219201" y="2000250"/>
            <a:ext cx="6543675" cy="857250"/>
          </a:xfrm>
          <a:prstGeom prst="rect">
            <a:avLst/>
          </a:prstGeom>
        </p:spPr>
        <p:txBody>
          <a:bodyPr wrap="none" fromWordArt="1">
            <a:prstTxWarp prst="textPlain">
              <a:avLst>
                <a:gd name="adj" fmla="val 50000"/>
              </a:avLst>
            </a:prstTxWarp>
          </a:bodyPr>
          <a:lstStyle/>
          <a:p>
            <a:pPr algn="ctr"/>
            <a:r>
              <a:rPr lang="vi-VN" sz="3600" b="1" i="1" kern="10">
                <a:ln w="12700" cap="sq">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Nhiệt liệt chào </a:t>
            </a:r>
            <a:r>
              <a:rPr lang="vi-VN" sz="3600" b="1" i="1" kern="10" smtClean="0">
                <a:ln w="12700" cap="sq">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mừng</a:t>
            </a:r>
            <a:r>
              <a:rPr lang="en-US" sz="3600" b="1" i="1" kern="10" smtClean="0">
                <a:ln w="12700" cap="sq">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các thầy cô về dự tiết học </a:t>
            </a:r>
            <a:endParaRPr lang="vi-VN" sz="3600" b="1" i="1" kern="10">
              <a:ln w="12700" cap="sq">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pic>
        <p:nvPicPr>
          <p:cNvPr id="7183" name="Picture 38" descr="th_54"/>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970713" y="622697"/>
            <a:ext cx="2227262"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8" name="Mai truong men yeu.mp3">
            <a:hlinkClick r:id="" action="ppaction://media"/>
          </p:cNvPr>
          <p:cNvPicPr>
            <a:picLocks noRot="1" noChangeAspect="1" noChangeArrowheads="1"/>
          </p:cNvPicPr>
          <p:nvPr>
            <a:audioFile r:link="rId1"/>
          </p:nvPr>
        </p:nvPicPr>
        <p:blipFill>
          <a:blip r:embed="rId13">
            <a:extLst>
              <a:ext uri="{28A0092B-C50C-407E-A947-70E740481C1C}">
                <a14:useLocalDpi xmlns:a14="http://schemas.microsoft.com/office/drawing/2010/main" val="0"/>
              </a:ext>
            </a:extLst>
          </a:blip>
          <a:srcRect/>
          <a:stretch>
            <a:fillRect/>
          </a:stretch>
        </p:blipFill>
        <p:spPr bwMode="auto">
          <a:xfrm>
            <a:off x="4449764" y="2480073"/>
            <a:ext cx="244475"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53457" y="3429000"/>
            <a:ext cx="4680743" cy="307777"/>
          </a:xfrm>
          <a:prstGeom prst="rect">
            <a:avLst/>
          </a:prstGeom>
          <a:noFill/>
        </p:spPr>
        <p:txBody>
          <a:bodyPr wrap="square" rtlCol="0">
            <a:spAutoFit/>
          </a:bodyPr>
          <a:lstStyle/>
          <a:p>
            <a:r>
              <a:rPr lang="en-US" smtClean="0"/>
              <a:t>Giáo viên thực hiện: Phạm Thị Dinh</a:t>
            </a:r>
            <a:endParaRPr lang="vi-VN"/>
          </a:p>
        </p:txBody>
      </p:sp>
    </p:spTree>
    <p:extLst>
      <p:ext uri="{BB962C8B-B14F-4D97-AF65-F5344CB8AC3E}">
        <p14:creationId xmlns:p14="http://schemas.microsoft.com/office/powerpoint/2010/main" val="197103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205"/>
                                        </p:tgtEl>
                                        <p:attrNameLst>
                                          <p:attrName>style.visibility</p:attrName>
                                        </p:attrNameLst>
                                      </p:cBhvr>
                                      <p:to>
                                        <p:strVal val="visible"/>
                                      </p:to>
                                    </p:set>
                                    <p:animEffect transition="in" filter="wedge">
                                      <p:cBhvr>
                                        <p:cTn id="7" dur="2000"/>
                                        <p:tgtEl>
                                          <p:spTgt spid="7205"/>
                                        </p:tgtEl>
                                      </p:cBhvr>
                                    </p:animEffect>
                                  </p:childTnLst>
                                </p:cTn>
                              </p:par>
                              <p:par>
                                <p:cTn id="8" presetID="1" presetClass="mediacall" presetSubtype="0" fill="hold" nodeType="withEffect">
                                  <p:stCondLst>
                                    <p:cond delay="0"/>
                                  </p:stCondLst>
                                  <p:childTnLst>
                                    <p:cmd type="call" cmd="playFrom(0.0)">
                                      <p:cBhvr>
                                        <p:cTn id="9" dur="222067" fill="hold"/>
                                        <p:tgtEl>
                                          <p:spTgt spid="72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repeatCount="indefinite" fill="hold" display="0">
                  <p:stCondLst>
                    <p:cond delay="indefinite"/>
                  </p:stCondLst>
                  <p:endCondLst>
                    <p:cond evt="onPrev" delay="0">
                      <p:tgtEl>
                        <p:sldTgt/>
                      </p:tgtEl>
                    </p:cond>
                    <p:cond evt="onStopAudio" delay="0">
                      <p:tgtEl>
                        <p:sldTgt/>
                      </p:tgtEl>
                    </p:cond>
                    <p:cond evt="onNext" delay="0">
                      <p:tgtEl>
                        <p:sldTgt/>
                      </p:tgtEl>
                    </p:cond>
                  </p:endCondLst>
                </p:cTn>
                <p:tgtEl>
                  <p:spTgt spid="7208"/>
                </p:tgtEl>
              </p:cMediaNode>
            </p:audio>
          </p:childTnLst>
        </p:cTn>
      </p:par>
    </p:tnLst>
    <p:bldLst>
      <p:bldP spid="720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rot="21026578">
            <a:off x="1206359" y="1823642"/>
            <a:ext cx="5029146" cy="1038746"/>
          </a:xfrm>
          <a:prstGeom prst="rect">
            <a:avLst/>
          </a:prstGeom>
        </p:spPr>
        <p:txBody>
          <a:bodyPr wrap="square" lIns="68580" tIns="34290" rIns="68580" bIns="34290">
            <a:spAutoFit/>
          </a:bodyPr>
          <a:lstStyle/>
          <a:p>
            <a:pPr algn="ctr"/>
            <a:r>
              <a:rPr lang="vi-VN" sz="21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100" b="1" dirty="0">
              <a:solidFill>
                <a:srgbClr val="006600"/>
              </a:solidFill>
              <a:latin typeface="Times New Roman" panose="02020603050405020304" pitchFamily="18" charset="0"/>
              <a:ea typeface="Calibri" panose="020F0502020204030204" pitchFamily="34" charset="0"/>
            </a:endParaRPr>
          </a:p>
          <a:p>
            <a:pPr algn="ctr"/>
            <a:r>
              <a:rPr lang="en-US" sz="2100" b="1" dirty="0" err="1">
                <a:solidFill>
                  <a:srgbClr val="BB0523"/>
                </a:solidFill>
                <a:latin typeface="Times New Roman" panose="02020603050405020304" pitchFamily="18" charset="0"/>
              </a:rPr>
              <a:t>Phần</a:t>
            </a:r>
            <a:r>
              <a:rPr lang="en-US" sz="2100" b="1" dirty="0">
                <a:solidFill>
                  <a:srgbClr val="BB0523"/>
                </a:solidFill>
                <a:latin typeface="Times New Roman" panose="02020603050405020304" pitchFamily="18" charset="0"/>
              </a:rPr>
              <a:t> 1</a:t>
            </a:r>
            <a:endParaRPr lang="en-US" sz="3000" dirty="0">
              <a:solidFill>
                <a:srgbClr val="BB0523"/>
              </a:solidFill>
            </a:endParaRPr>
          </a:p>
        </p:txBody>
      </p:sp>
    </p:spTree>
    <p:extLst>
      <p:ext uri="{BB962C8B-B14F-4D97-AF65-F5344CB8AC3E}">
        <p14:creationId xmlns:p14="http://schemas.microsoft.com/office/powerpoint/2010/main" val="13347049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817055" y="548639"/>
            <a:ext cx="2426678" cy="700192"/>
          </a:xfrm>
          <a:prstGeom prst="rect">
            <a:avLst/>
          </a:prstGeom>
          <a:noFill/>
          <a:scene3d>
            <a:camera prst="perspectiveFront"/>
            <a:lightRig rig="threePt" dir="t"/>
          </a:scene3d>
        </p:spPr>
        <p:txBody>
          <a:bodyPr wrap="square" lIns="68580" tIns="34290" rIns="68580" bIns="34290" rtlCol="0">
            <a:spAutoFit/>
          </a:bodyPr>
          <a:lstStyle/>
          <a:p>
            <a:r>
              <a:rPr lang="en-US" sz="4100" b="1" dirty="0" err="1">
                <a:solidFill>
                  <a:schemeClr val="bg1"/>
                </a:solidFill>
                <a:latin typeface="Times New Roman" panose="02020603050405020304" pitchFamily="18" charset="0"/>
                <a:cs typeface="Times New Roman" panose="02020603050405020304" pitchFamily="18" charset="0"/>
              </a:rPr>
              <a:t>Nội</a:t>
            </a:r>
            <a:r>
              <a:rPr lang="en-US" sz="4100" b="1" dirty="0">
                <a:solidFill>
                  <a:schemeClr val="bg1"/>
                </a:solidFill>
                <a:latin typeface="Times New Roman" panose="02020603050405020304" pitchFamily="18" charset="0"/>
                <a:cs typeface="Times New Roman" panose="02020603050405020304" pitchFamily="18" charset="0"/>
              </a:rPr>
              <a:t> dung </a:t>
            </a:r>
          </a:p>
        </p:txBody>
      </p:sp>
      <p:sp>
        <p:nvSpPr>
          <p:cNvPr id="5" name="Rectangle 4"/>
          <p:cNvSpPr/>
          <p:nvPr/>
        </p:nvSpPr>
        <p:spPr>
          <a:xfrm>
            <a:off x="870631" y="1241137"/>
            <a:ext cx="1138773" cy="484748"/>
          </a:xfrm>
          <a:prstGeom prst="rect">
            <a:avLst/>
          </a:prstGeom>
        </p:spPr>
        <p:txBody>
          <a:bodyPr wrap="none" lIns="68580" tIns="34290" rIns="68580" bIns="34290">
            <a:spAutoFit/>
          </a:bodyPr>
          <a:lstStyle/>
          <a:p>
            <a:r>
              <a:rPr lang="en-US" sz="2700" b="1" dirty="0">
                <a:solidFill>
                  <a:schemeClr val="bg1"/>
                </a:solidFill>
                <a:latin typeface="Times New Roman" panose="02020603050405020304" pitchFamily="18" charset="0"/>
                <a:cs typeface="Times New Roman" panose="02020603050405020304" pitchFamily="18" charset="0"/>
              </a:rPr>
              <a:t>I. </a:t>
            </a:r>
            <a:r>
              <a:rPr lang="en-US" sz="2700" b="1" dirty="0" err="1">
                <a:solidFill>
                  <a:schemeClr val="bg1"/>
                </a:solidFill>
                <a:latin typeface="Times New Roman" panose="02020603050405020304" pitchFamily="18" charset="0"/>
                <a:cs typeface="Times New Roman" panose="02020603050405020304" pitchFamily="18" charset="0"/>
              </a:rPr>
              <a:t>Máu</a:t>
            </a:r>
            <a:endParaRPr lang="en-US" sz="27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870631" y="1725886"/>
            <a:ext cx="2581476" cy="484748"/>
          </a:xfrm>
          <a:prstGeom prst="rect">
            <a:avLst/>
          </a:prstGeom>
        </p:spPr>
        <p:txBody>
          <a:bodyPr wrap="none" lIns="68580" tIns="34290" rIns="68580" bIns="34290">
            <a:spAutoFit/>
          </a:bodyPr>
          <a:lstStyle/>
          <a:p>
            <a:r>
              <a:rPr lang="en-US" sz="2700" b="1" dirty="0">
                <a:solidFill>
                  <a:schemeClr val="bg1"/>
                </a:solidFill>
                <a:latin typeface="Times New Roman" panose="02020603050405020304" pitchFamily="18" charset="0"/>
                <a:cs typeface="Times New Roman" panose="02020603050405020304" pitchFamily="18" charset="0"/>
              </a:rPr>
              <a:t>II. </a:t>
            </a:r>
            <a:r>
              <a:rPr lang="en-US" sz="2700" b="1" dirty="0" err="1">
                <a:solidFill>
                  <a:schemeClr val="bg1"/>
                </a:solidFill>
                <a:latin typeface="Times New Roman" panose="02020603050405020304" pitchFamily="18" charset="0"/>
                <a:cs typeface="Times New Roman" panose="02020603050405020304" pitchFamily="18" charset="0"/>
              </a:rPr>
              <a:t>Hệ</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tuần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hoàn</a:t>
            </a:r>
            <a:endParaRPr lang="en-US" sz="27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70631" y="2317192"/>
            <a:ext cx="5611151" cy="484748"/>
          </a:xfrm>
          <a:prstGeom prst="rect">
            <a:avLst/>
          </a:prstGeom>
        </p:spPr>
        <p:txBody>
          <a:bodyPr wrap="none" lIns="68580" tIns="34290" rIns="68580" bIns="34290">
            <a:spAutoFit/>
          </a:bodyPr>
          <a:lstStyle/>
          <a:p>
            <a:r>
              <a:rPr lang="en-US" sz="2700" b="1" dirty="0">
                <a:solidFill>
                  <a:schemeClr val="bg1"/>
                </a:solidFill>
                <a:latin typeface="Times New Roman" panose="02020603050405020304" pitchFamily="18" charset="0"/>
                <a:cs typeface="Times New Roman" panose="02020603050405020304" pitchFamily="18" charset="0"/>
              </a:rPr>
              <a:t>III. </a:t>
            </a:r>
            <a:r>
              <a:rPr lang="en-US" sz="2700" b="1" dirty="0" err="1">
                <a:solidFill>
                  <a:schemeClr val="bg1"/>
                </a:solidFill>
                <a:latin typeface="Times New Roman" panose="02020603050405020304" pitchFamily="18" charset="0"/>
                <a:cs typeface="Times New Roman" panose="02020603050405020304" pitchFamily="18" charset="0"/>
              </a:rPr>
              <a:t>Một</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số</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bệnh</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về</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máu</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và</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tim</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mạch</a:t>
            </a:r>
            <a:endParaRPr lang="en-US" sz="2700" b="1"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70630" y="2801940"/>
            <a:ext cx="8139727" cy="900247"/>
          </a:xfrm>
          <a:prstGeom prst="rect">
            <a:avLst/>
          </a:prstGeom>
        </p:spPr>
        <p:txBody>
          <a:bodyPr wrap="square" lIns="68580" tIns="34290" rIns="68580" bIns="34290">
            <a:spAutoFit/>
          </a:bodyPr>
          <a:lstStyle/>
          <a:p>
            <a:r>
              <a:rPr lang="en-US" sz="2700" b="1" dirty="0">
                <a:solidFill>
                  <a:schemeClr val="bg1"/>
                </a:solidFill>
                <a:latin typeface="Times New Roman" panose="02020603050405020304" pitchFamily="18" charset="0"/>
                <a:cs typeface="Times New Roman" panose="02020603050405020304" pitchFamily="18" charset="0"/>
              </a:rPr>
              <a:t>IV. </a:t>
            </a:r>
            <a:r>
              <a:rPr lang="en-US" sz="2700" b="1" dirty="0" err="1">
                <a:solidFill>
                  <a:schemeClr val="bg1"/>
                </a:solidFill>
                <a:latin typeface="Times New Roman" panose="02020603050405020304" pitchFamily="18" charset="0"/>
                <a:cs typeface="Times New Roman" panose="02020603050405020304" pitchFamily="18" charset="0"/>
              </a:rPr>
              <a:t>Thực</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hành:Thực</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hiện</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tình</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huống</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giả</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định</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cấp</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cứu</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người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bị</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chảy</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máu,tai</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biến,đột</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quỵ</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và</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đo</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huyết</a:t>
            </a:r>
            <a:r>
              <a:rPr lang="en-US" sz="2700" b="1" dirty="0">
                <a:solidFill>
                  <a:schemeClr val="bg1"/>
                </a:solidFill>
                <a:latin typeface="Times New Roman" panose="02020603050405020304" pitchFamily="18" charset="0"/>
                <a:cs typeface="Times New Roman" panose="02020603050405020304" pitchFamily="18" charset="0"/>
              </a:rPr>
              <a:t> </a:t>
            </a:r>
            <a:r>
              <a:rPr lang="en-US" sz="2700" b="1" dirty="0" err="1">
                <a:solidFill>
                  <a:schemeClr val="bg1"/>
                </a:solidFill>
                <a:latin typeface="Times New Roman" panose="02020603050405020304" pitchFamily="18" charset="0"/>
                <a:cs typeface="Times New Roman" panose="02020603050405020304" pitchFamily="18" charset="0"/>
              </a:rPr>
              <a:t>áp</a:t>
            </a:r>
            <a:r>
              <a:rPr lang="en-US" sz="27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544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21013980">
            <a:off x="3732295" y="1789952"/>
            <a:ext cx="1806024" cy="761747"/>
          </a:xfrm>
          <a:prstGeom prst="rect">
            <a:avLst/>
          </a:prstGeom>
        </p:spPr>
        <p:txBody>
          <a:bodyPr wrap="none" lIns="68580" tIns="34290" rIns="68580" bIns="34290">
            <a:spAutoFit/>
          </a:bodyPr>
          <a:lstStyle/>
          <a:p>
            <a:r>
              <a:rPr lang="vi-VN" sz="4500" b="1" dirty="0">
                <a:solidFill>
                  <a:srgbClr val="006600"/>
                </a:solidFill>
                <a:latin typeface="+mj-lt"/>
              </a:rPr>
              <a:t>I. Máu</a:t>
            </a:r>
          </a:p>
        </p:txBody>
      </p:sp>
    </p:spTree>
    <p:extLst>
      <p:ext uri="{BB962C8B-B14F-4D97-AF65-F5344CB8AC3E}">
        <p14:creationId xmlns:p14="http://schemas.microsoft.com/office/powerpoint/2010/main" val="2195009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388519" y="708954"/>
            <a:ext cx="861053" cy="346249"/>
          </a:xfrm>
          <a:prstGeom prst="rect">
            <a:avLst/>
          </a:prstGeom>
        </p:spPr>
        <p:txBody>
          <a:bodyPr wrap="none" lIns="68580" tIns="34290" rIns="68580" bIns="34290">
            <a:spAutoFit/>
          </a:bodyPr>
          <a:lstStyle/>
          <a:p>
            <a:r>
              <a:rPr lang="vi-VN" sz="1800" b="1" dirty="0">
                <a:solidFill>
                  <a:srgbClr val="C00000"/>
                </a:solidFill>
                <a:latin typeface="+mj-lt"/>
              </a:rPr>
              <a:t>I. Máu</a:t>
            </a:r>
            <a:r>
              <a:rPr lang="en-US" sz="1800" b="1" dirty="0">
                <a:solidFill>
                  <a:srgbClr val="C00000"/>
                </a:solidFill>
                <a:latin typeface="+mj-lt"/>
              </a:rPr>
              <a:t>.</a:t>
            </a:r>
            <a:endParaRPr lang="vi-VN" sz="1800" b="1" dirty="0">
              <a:solidFill>
                <a:srgbClr val="C00000"/>
              </a:solidFill>
              <a:latin typeface="+mj-lt"/>
            </a:endParaRPr>
          </a:p>
        </p:txBody>
      </p:sp>
      <p:sp>
        <p:nvSpPr>
          <p:cNvPr id="3" name="Rectangle 2"/>
          <p:cNvSpPr/>
          <p:nvPr/>
        </p:nvSpPr>
        <p:spPr>
          <a:xfrm>
            <a:off x="1388518" y="130393"/>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5" name="Rectangle 4"/>
          <p:cNvSpPr/>
          <p:nvPr/>
        </p:nvSpPr>
        <p:spPr>
          <a:xfrm>
            <a:off x="4649509" y="743579"/>
            <a:ext cx="3626186" cy="623248"/>
          </a:xfrm>
          <a:prstGeom prst="rect">
            <a:avLst/>
          </a:prstGeom>
        </p:spPr>
        <p:txBody>
          <a:bodyPr wrap="square" lIns="68580" tIns="34290" rIns="68580" bIns="34290">
            <a:spAutoFit/>
          </a:bodyPr>
          <a:lstStyle/>
          <a:p>
            <a:r>
              <a:rPr lang="en-US" sz="1800" b="1" dirty="0" err="1">
                <a:solidFill>
                  <a:srgbClr val="0000CC"/>
                </a:solidFill>
                <a:latin typeface="Times New Roman" panose="02020603050405020304" pitchFamily="18" charset="0"/>
                <a:cs typeface="Times New Roman" panose="02020603050405020304" pitchFamily="18" charset="0"/>
              </a:rPr>
              <a:t>Quan</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sát</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hình</a:t>
            </a:r>
            <a:r>
              <a:rPr lang="en-US" sz="1800" b="1" dirty="0">
                <a:solidFill>
                  <a:srgbClr val="0000CC"/>
                </a:solidFill>
                <a:latin typeface="Times New Roman" panose="02020603050405020304" pitchFamily="18" charset="0"/>
                <a:cs typeface="Times New Roman" panose="02020603050405020304" pitchFamily="18" charset="0"/>
              </a:rPr>
              <a:t> 33.1 </a:t>
            </a:r>
            <a:r>
              <a:rPr lang="en-US" sz="1800" b="1" dirty="0" err="1">
                <a:solidFill>
                  <a:srgbClr val="0000CC"/>
                </a:solidFill>
                <a:latin typeface="Times New Roman" panose="02020603050405020304" pitchFamily="18" charset="0"/>
                <a:cs typeface="Times New Roman" panose="02020603050405020304" pitchFamily="18" charset="0"/>
              </a:rPr>
              <a:t>thảo</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luận</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nhóm</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hoàn</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thành</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phiếu</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học</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tập</a:t>
            </a:r>
            <a:r>
              <a:rPr lang="en-US" sz="1800" b="1" dirty="0">
                <a:solidFill>
                  <a:srgbClr val="0000CC"/>
                </a:solidFill>
                <a:latin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cs typeface="Times New Roman" panose="02020603050405020304" pitchFamily="18" charset="0"/>
              </a:rPr>
              <a:t>số</a:t>
            </a:r>
            <a:r>
              <a:rPr lang="en-US" sz="1800" b="1" dirty="0">
                <a:solidFill>
                  <a:srgbClr val="0000CC"/>
                </a:solidFill>
                <a:latin typeface="Times New Roman" panose="02020603050405020304" pitchFamily="18" charset="0"/>
                <a:cs typeface="Times New Roman" panose="02020603050405020304" pitchFamily="18" charset="0"/>
              </a:rPr>
              <a:t> 1</a:t>
            </a:r>
          </a:p>
        </p:txBody>
      </p:sp>
      <p:sp>
        <p:nvSpPr>
          <p:cNvPr id="6" name="Rectangle 5"/>
          <p:cNvSpPr/>
          <p:nvPr/>
        </p:nvSpPr>
        <p:spPr>
          <a:xfrm>
            <a:off x="843898" y="1020578"/>
            <a:ext cx="2904882" cy="346249"/>
          </a:xfrm>
          <a:prstGeom prst="rect">
            <a:avLst/>
          </a:prstGeom>
        </p:spPr>
        <p:txBody>
          <a:bodyPr wrap="none" lIns="68580" tIns="34290" rIns="68580" bIns="34290">
            <a:spAutoFit/>
          </a:bodyPr>
          <a:lstStyle/>
          <a:p>
            <a:r>
              <a:rPr lang="vi-VN" sz="1800" b="1" dirty="0">
                <a:solidFill>
                  <a:srgbClr val="FF0000"/>
                </a:solidFill>
                <a:latin typeface="Times New Roman" panose="02020603050405020304" pitchFamily="18" charset="0"/>
                <a:cs typeface="Times New Roman" panose="02020603050405020304" pitchFamily="18" charset="0"/>
              </a:rPr>
              <a:t>1. </a:t>
            </a:r>
            <a:r>
              <a:rPr lang="en-US" sz="1800" b="1" dirty="0" err="1">
                <a:solidFill>
                  <a:srgbClr val="FF0000"/>
                </a:solidFill>
                <a:latin typeface="Times New Roman" panose="02020603050405020304" pitchFamily="18" charset="0"/>
                <a:cs typeface="Times New Roman" panose="02020603050405020304" pitchFamily="18" charset="0"/>
              </a:rPr>
              <a:t>Các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thành</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phần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của</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máu</a:t>
            </a:r>
            <a:r>
              <a:rPr lang="en-US" sz="1800" b="1" dirty="0">
                <a:solidFill>
                  <a:srgbClr val="FF000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stretch>
            <a:fillRect/>
          </a:stretch>
        </p:blipFill>
        <p:spPr>
          <a:xfrm>
            <a:off x="4649509" y="1477273"/>
            <a:ext cx="3117910" cy="2932949"/>
          </a:xfrm>
          <a:prstGeom prst="rect">
            <a:avLst/>
          </a:prstGeom>
        </p:spPr>
      </p:pic>
    </p:spTree>
    <p:extLst>
      <p:ext uri="{BB962C8B-B14F-4D97-AF65-F5344CB8AC3E}">
        <p14:creationId xmlns:p14="http://schemas.microsoft.com/office/powerpoint/2010/main" val="35093574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7387" y="983974"/>
            <a:ext cx="7961243" cy="2395331"/>
          </a:xfrm>
          <a:prstGeom prst="rect">
            <a:avLst/>
          </a:prstGeom>
        </p:spPr>
      </p:pic>
      <p:sp>
        <p:nvSpPr>
          <p:cNvPr id="6" name="Rectangle 5"/>
          <p:cNvSpPr/>
          <p:nvPr/>
        </p:nvSpPr>
        <p:spPr>
          <a:xfrm>
            <a:off x="437326" y="3384571"/>
            <a:ext cx="7951304" cy="1685077"/>
          </a:xfrm>
          <a:prstGeom prst="rect">
            <a:avLst/>
          </a:prstGeom>
          <a:solidFill>
            <a:schemeClr val="bg1"/>
          </a:solidFill>
        </p:spPr>
        <p:txBody>
          <a:bodyPr wrap="square" lIns="68580" tIns="34290" rIns="68580" bIns="34290">
            <a:spAutoFit/>
          </a:bodyPr>
          <a:lstStyle/>
          <a:p>
            <a:pPr algn="just">
              <a:spcAft>
                <a:spcPts val="600"/>
              </a:spcAft>
            </a:pP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Câu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gì</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sẽ</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xảy</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ra</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với</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cơ</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thể</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chúng</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ta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nếu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phần</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máu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600"/>
              </a:spcAft>
            </a:pP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600"/>
              </a:spcAft>
            </a:pPr>
            <a:r>
              <a:rPr lang="en-US" sz="1500" b="1" dirty="0" err="1">
                <a:solidFill>
                  <a:srgbClr val="0000CC"/>
                </a:solidFill>
                <a:latin typeface="Times New Roman" panose="02020603050405020304" pitchFamily="18" charset="0"/>
                <a:cs typeface="Times New Roman" panose="02020603050405020304" pitchFamily="18" charset="0"/>
              </a:rPr>
              <a:t>Câu</a:t>
            </a:r>
            <a:r>
              <a:rPr lang="en-US" sz="1500" b="1" dirty="0">
                <a:solidFill>
                  <a:srgbClr val="0000CC"/>
                </a:solidFill>
                <a:latin typeface="Times New Roman" panose="02020603050405020304" pitchFamily="18" charset="0"/>
                <a:cs typeface="Times New Roman" panose="02020603050405020304" pitchFamily="18" charset="0"/>
              </a:rPr>
              <a:t> 3. </a:t>
            </a:r>
            <a:r>
              <a:rPr lang="en-US" sz="1500" b="1" dirty="0" err="1">
                <a:solidFill>
                  <a:srgbClr val="0000CC"/>
                </a:solidFill>
                <a:latin typeface="Times New Roman" panose="02020603050405020304" pitchFamily="18" charset="0"/>
                <a:cs typeface="Times New Roman" panose="02020603050405020304" pitchFamily="18" charset="0"/>
              </a:rPr>
              <a:t>Rút</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ra</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nhận</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xét</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về</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chức</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năng</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của</a:t>
            </a:r>
            <a:r>
              <a:rPr lang="en-US" sz="1500" b="1" dirty="0">
                <a:solidFill>
                  <a:srgbClr val="0000CC"/>
                </a:solidFill>
                <a:latin typeface="Times New Roman" panose="02020603050405020304" pitchFamily="18" charset="0"/>
                <a:cs typeface="Times New Roman" panose="02020603050405020304" pitchFamily="18" charset="0"/>
              </a:rPr>
              <a:t> </a:t>
            </a:r>
            <a:r>
              <a:rPr lang="en-US" sz="1500" b="1" dirty="0" err="1">
                <a:solidFill>
                  <a:srgbClr val="0000CC"/>
                </a:solidFill>
                <a:latin typeface="Times New Roman" panose="02020603050405020304" pitchFamily="18" charset="0"/>
                <a:cs typeface="Times New Roman" panose="02020603050405020304" pitchFamily="18" charset="0"/>
              </a:rPr>
              <a:t>máu</a:t>
            </a:r>
            <a:r>
              <a:rPr lang="en-US" sz="1500" b="1" dirty="0">
                <a:solidFill>
                  <a:srgbClr val="0000CC"/>
                </a:solidFill>
                <a:latin typeface="Times New Roman" panose="02020603050405020304" pitchFamily="18" charset="0"/>
                <a:cs typeface="Times New Roman" panose="02020603050405020304" pitchFamily="18" charset="0"/>
              </a:rPr>
              <a:t>?</a:t>
            </a:r>
          </a:p>
          <a:p>
            <a:pPr algn="just">
              <a:spcAft>
                <a:spcPts val="600"/>
              </a:spcAft>
            </a:pP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Rectangle 6"/>
          <p:cNvSpPr/>
          <p:nvPr/>
        </p:nvSpPr>
        <p:spPr>
          <a:xfrm>
            <a:off x="437326" y="50741"/>
            <a:ext cx="7951305" cy="936555"/>
          </a:xfrm>
          <a:prstGeom prst="rect">
            <a:avLst/>
          </a:prstGeom>
          <a:solidFill>
            <a:schemeClr val="bg1"/>
          </a:solidFill>
        </p:spPr>
        <p:txBody>
          <a:bodyPr wrap="square" lIns="68580" tIns="34290" rIns="68580" bIns="34290">
            <a:spAutoFit/>
          </a:bodyPr>
          <a:lstStyle/>
          <a:p>
            <a:pPr algn="ctr">
              <a:lnSpc>
                <a:spcPct val="107000"/>
              </a:lnSpc>
              <a:spcAft>
                <a:spcPts val="600"/>
              </a:spcAft>
            </a:pP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p>
          <a:p>
            <a:pPr>
              <a:lnSpc>
                <a:spcPct val="107000"/>
              </a:lnSpc>
              <a:spcAft>
                <a:spcPts val="600"/>
              </a:spcAft>
            </a:pP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Câu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Đọc</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thông</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tin +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quan</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sát</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H33.1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xác</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tên</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nêu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đặc</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cấu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tạo</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chức</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năng</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phần</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máu</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đánh</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số</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hình</a:t>
            </a:r>
            <a:endParaRPr lang="en-US" sz="15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285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03856091"/>
              </p:ext>
            </p:extLst>
          </p:nvPr>
        </p:nvGraphicFramePr>
        <p:xfrm>
          <a:off x="0" y="1023925"/>
          <a:ext cx="9144001" cy="3458930"/>
        </p:xfrm>
        <a:graphic>
          <a:graphicData uri="http://schemas.openxmlformats.org/drawingml/2006/table">
            <a:tbl>
              <a:tblPr firstRow="1" firstCol="1" bandRow="1"/>
              <a:tblGrid>
                <a:gridCol w="2136054">
                  <a:extLst>
                    <a:ext uri="{9D8B030D-6E8A-4147-A177-3AD203B41FA5}">
                      <a16:colId xmlns="" xmlns:a16="http://schemas.microsoft.com/office/drawing/2014/main" val="3627657935"/>
                    </a:ext>
                  </a:extLst>
                </a:gridCol>
                <a:gridCol w="1452097">
                  <a:extLst>
                    <a:ext uri="{9D8B030D-6E8A-4147-A177-3AD203B41FA5}">
                      <a16:colId xmlns="" xmlns:a16="http://schemas.microsoft.com/office/drawing/2014/main" val="628393919"/>
                    </a:ext>
                  </a:extLst>
                </a:gridCol>
                <a:gridCol w="2767403">
                  <a:extLst>
                    <a:ext uri="{9D8B030D-6E8A-4147-A177-3AD203B41FA5}">
                      <a16:colId xmlns="" xmlns:a16="http://schemas.microsoft.com/office/drawing/2014/main" val="3207529087"/>
                    </a:ext>
                  </a:extLst>
                </a:gridCol>
                <a:gridCol w="2788447">
                  <a:extLst>
                    <a:ext uri="{9D8B030D-6E8A-4147-A177-3AD203B41FA5}">
                      <a16:colId xmlns="" xmlns:a16="http://schemas.microsoft.com/office/drawing/2014/main" val="4022393768"/>
                    </a:ext>
                  </a:extLst>
                </a:gridCol>
              </a:tblGrid>
              <a:tr h="267057">
                <a:tc gridSpan="2">
                  <a:txBody>
                    <a:bodyPr/>
                    <a:lstStyle/>
                    <a:p>
                      <a:pPr marL="0" marR="0" algn="ctr">
                        <a:lnSpc>
                          <a:spcPct val="107000"/>
                        </a:lnSpc>
                        <a:spcBef>
                          <a:spcPts val="0"/>
                        </a:spcBef>
                        <a:spcAft>
                          <a:spcPts val="0"/>
                        </a:spcAft>
                      </a:pP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500" b="1" dirty="0">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500" b="1" dirty="0">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500" b="1" dirty="0">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máu</a:t>
                      </a:r>
                      <a:endParaRPr lang="en-US" sz="1500" b="1"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500" b="1" dirty="0">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500" b="1" dirty="0">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1500" b="1" dirty="0">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endParaRPr lang="en-US" sz="1500" b="1"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1500" b="1" dirty="0">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CC006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1500" b="1" dirty="0">
                        <a:solidFill>
                          <a:srgbClr val="CC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84718511"/>
                  </a:ext>
                </a:extLst>
              </a:tr>
              <a:tr h="647836">
                <a:tc rowSpan="4">
                  <a:txBody>
                    <a:bodyPr/>
                    <a:lstStyle/>
                    <a:p>
                      <a:pPr marL="0" marR="0" algn="ctr">
                        <a:lnSpc>
                          <a:spcPct val="107000"/>
                        </a:lnSpc>
                        <a:spcBef>
                          <a:spcPts val="0"/>
                        </a:spcBef>
                        <a:spcAft>
                          <a:spcPts val="0"/>
                        </a:spcAft>
                      </a:pPr>
                      <a:endParaRPr lang="vi-VN"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1 - </a:t>
                      </a:r>
                      <a:r>
                        <a:rPr lang="vi-VN"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Tiểu cầu</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Kích thước nhỏ, không nhân</a:t>
                      </a:r>
                      <a:r>
                        <a:rPr lang="en-US" sz="15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spcBef>
                          <a:spcPts val="0"/>
                        </a:spcBef>
                        <a:spcAft>
                          <a:spcPts val="0"/>
                        </a:spcAft>
                      </a:pPr>
                      <a:r>
                        <a:rPr lang="vi-VN"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Tham gia bảo vệ cơ thể nhờ cơ chế làm đông máu</a:t>
                      </a:r>
                      <a:endParaRPr lang="en-US"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92199750"/>
                  </a:ext>
                </a:extLst>
              </a:tr>
              <a:tr h="646121">
                <a:tc vMerge="1">
                  <a:txBody>
                    <a:bodyPr/>
                    <a:lstStyle/>
                    <a:p>
                      <a:endParaRPr lang="en-US"/>
                    </a:p>
                  </a:txBody>
                  <a:tcPr/>
                </a:tc>
                <a:tc>
                  <a:txBody>
                    <a:bodyPr/>
                    <a:lstStyle/>
                    <a:p>
                      <a:pPr marL="0" marR="0" algn="l">
                        <a:lnSpc>
                          <a:spcPct val="107000"/>
                        </a:lnSpc>
                        <a:spcBef>
                          <a:spcPts val="0"/>
                        </a:spcBef>
                        <a:spcAft>
                          <a:spcPts val="0"/>
                        </a:spcAft>
                      </a:pP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2 - </a:t>
                      </a:r>
                      <a:r>
                        <a:rPr lang="vi-VN"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Hồng cầu</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đĩa</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lõm</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5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l">
                        <a:spcBef>
                          <a:spcPts val="0"/>
                        </a:spcBef>
                        <a:spcAft>
                          <a:spcPts val="0"/>
                        </a:spcAft>
                      </a:pPr>
                      <a:r>
                        <a:rPr lang="vi-VN"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Vận chuyển oxygen và carbon dioxide trong máu.</a:t>
                      </a:r>
                      <a:endParaRPr lang="en-US"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4649229"/>
                  </a:ext>
                </a:extLst>
              </a:tr>
              <a:tr h="562632">
                <a:tc vMerge="1">
                  <a:txBody>
                    <a:bodyPr/>
                    <a:lstStyle/>
                    <a:p>
                      <a:endParaRPr lang="en-US"/>
                    </a:p>
                  </a:txBody>
                  <a:tcPr/>
                </a:tc>
                <a:tc>
                  <a:txBody>
                    <a:bodyPr/>
                    <a:lstStyle/>
                    <a:p>
                      <a:pPr marL="0" marR="0" algn="l">
                        <a:lnSpc>
                          <a:spcPct val="107000"/>
                        </a:lnSpc>
                        <a:spcBef>
                          <a:spcPts val="0"/>
                        </a:spcBef>
                        <a:spcAft>
                          <a:spcPts val="0"/>
                        </a:spcAft>
                      </a:pPr>
                      <a:r>
                        <a:rPr lang="en-US"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3 - </a:t>
                      </a:r>
                      <a:r>
                        <a:rPr lang="vi-VN"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Bạch cầu</a:t>
                      </a:r>
                      <a:endParaRPr lang="en-US" sz="1500" b="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khá</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5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vi-VN"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Tham gia bảo vệ cơ thể.</a:t>
                      </a:r>
                      <a:endParaRPr lang="en-US" sz="1500" b="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38470055"/>
                  </a:ext>
                </a:extLst>
              </a:tr>
              <a:tr h="1335284">
                <a:tc vMerge="1">
                  <a:txBody>
                    <a:bodyPr/>
                    <a:lstStyle/>
                    <a:p>
                      <a:endParaRPr lang="en-US"/>
                    </a:p>
                  </a:txBody>
                  <a:tcPr/>
                </a:tc>
                <a:tc>
                  <a:txBody>
                    <a:bodyPr/>
                    <a:lstStyle/>
                    <a:p>
                      <a:pPr marL="0" marR="0" algn="l">
                        <a:lnSpc>
                          <a:spcPct val="107000"/>
                        </a:lnSpc>
                        <a:spcBef>
                          <a:spcPts val="0"/>
                        </a:spcBef>
                        <a:spcAft>
                          <a:spcPts val="0"/>
                        </a:spcAft>
                      </a:pPr>
                      <a:r>
                        <a:rPr lang="en-US"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4 - </a:t>
                      </a:r>
                      <a:endParaRPr lang="en-US" sz="1500" b="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vi-VN"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Huyết tương</a:t>
                      </a:r>
                      <a:endParaRPr lang="en-US" sz="1500" b="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nhạt</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55%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err="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15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500" b="1" baseline="0"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và các</a:t>
                      </a:r>
                      <a:r>
                        <a:rPr lang="en-US" sz="1500" b="1" baseline="0"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smtClean="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chất tan</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vi-VN"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Duy trì máu ở trạng thái lỏng giúp máu dễ dàng lưu thông trong mạc</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vận chuyển chất dinh dưỡng, các chất cần thiết khác và chất thải</a:t>
                      </a:r>
                      <a:r>
                        <a:rPr lang="en-US" sz="15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64" marR="445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52266064"/>
                  </a:ext>
                </a:extLst>
              </a:tr>
            </a:tbl>
          </a:graphicData>
        </a:graphic>
      </p:graphicFrame>
      <p:sp>
        <p:nvSpPr>
          <p:cNvPr id="5" name="Rectangle 2"/>
          <p:cNvSpPr>
            <a:spLocks noChangeArrowheads="1"/>
          </p:cNvSpPr>
          <p:nvPr/>
        </p:nvSpPr>
        <p:spPr bwMode="auto">
          <a:xfrm>
            <a:off x="746311" y="49080"/>
            <a:ext cx="7869074" cy="80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eaLnBrk="0" fontAlgn="base" hangingPunct="0">
              <a:spcBef>
                <a:spcPct val="0"/>
              </a:spcBef>
              <a:spcAft>
                <a:spcPct val="0"/>
              </a:spcAft>
            </a:pPr>
            <a:r>
              <a:rPr lang="vi-VN" altLang="en-US" sz="1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1</a:t>
            </a:r>
          </a:p>
          <a:p>
            <a:pPr eaLnBrk="0" fontAlgn="base" hangingPunct="0">
              <a:spcBef>
                <a:spcPct val="0"/>
              </a:spcBef>
              <a:spcAft>
                <a:spcPct val="0"/>
              </a:spcAft>
            </a:pPr>
            <a:r>
              <a:rPr lang="vi-VN" altLang="en-US" sz="15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Câu 1: Đọc thông tin + quan sát H33.1 xác định tên, nêu đặc điểm cấu tạo và chức năng của các thành phần của máu được đánh số trong hình</a:t>
            </a:r>
            <a:endParaRPr lang="vi-VN" altLang="en-US" sz="1500" b="1" dirty="0">
              <a:solidFill>
                <a:srgbClr val="0000CC"/>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0" y="1280832"/>
            <a:ext cx="2084157" cy="3862668"/>
          </a:xfrm>
          <a:prstGeom prst="rect">
            <a:avLst/>
          </a:prstGeom>
        </p:spPr>
      </p:pic>
    </p:spTree>
    <p:extLst>
      <p:ext uri="{BB962C8B-B14F-4D97-AF65-F5344CB8AC3E}">
        <p14:creationId xmlns:p14="http://schemas.microsoft.com/office/powerpoint/2010/main" val="5732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1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1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58195" y="77735"/>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p>
        </p:txBody>
      </p:sp>
      <p:sp>
        <p:nvSpPr>
          <p:cNvPr id="6" name="Rectangle 5"/>
          <p:cNvSpPr/>
          <p:nvPr/>
        </p:nvSpPr>
        <p:spPr>
          <a:xfrm>
            <a:off x="942591" y="3030877"/>
            <a:ext cx="3564095" cy="900247"/>
          </a:xfrm>
          <a:prstGeom prst="rect">
            <a:avLst/>
          </a:prstGeom>
        </p:spPr>
        <p:txBody>
          <a:bodyPr wrap="square" lIns="68580" tIns="34290" rIns="68580" bIns="34290">
            <a:spAutoFit/>
          </a:bodyPr>
          <a:lstStyle/>
          <a:p>
            <a:r>
              <a:rPr lang="vi-VN" sz="1800" b="1" i="1" dirty="0">
                <a:solidFill>
                  <a:srgbClr val="0000CC"/>
                </a:solidFill>
                <a:latin typeface="Times New Roman" panose="02020603050405020304" pitchFamily="18" charset="0"/>
                <a:cs typeface="Times New Roman" panose="02020603050405020304" pitchFamily="18" charset="0"/>
              </a:rPr>
              <a:t>Câu 2. Điều gì sẽ xảy ra với cơ thể chúng ta nếu thiếu 1 trong các thành phần của máu?</a:t>
            </a:r>
          </a:p>
        </p:txBody>
      </p:sp>
      <p:sp>
        <p:nvSpPr>
          <p:cNvPr id="8" name="Rectangle 7"/>
          <p:cNvSpPr/>
          <p:nvPr/>
        </p:nvSpPr>
        <p:spPr>
          <a:xfrm>
            <a:off x="4671460" y="2850968"/>
            <a:ext cx="3600101" cy="1731243"/>
          </a:xfrm>
          <a:prstGeom prst="rect">
            <a:avLst/>
          </a:prstGeom>
        </p:spPr>
        <p:txBody>
          <a:bodyPr wrap="square" lIns="68580" tIns="34290" rIns="68580" bIns="34290">
            <a:spAutoFit/>
          </a:bodyPr>
          <a:lstStyle/>
          <a:p>
            <a:pPr algn="ctr"/>
            <a:r>
              <a:rPr lang="vi-VN" sz="1800" b="1" dirty="0">
                <a:solidFill>
                  <a:srgbClr val="006600"/>
                </a:solidFill>
                <a:latin typeface="Times New Roman" panose="02020603050405020304" pitchFamily="18" charset="0"/>
                <a:cs typeface="Times New Roman" panose="02020603050405020304" pitchFamily="18" charset="0"/>
              </a:rPr>
              <a:t>Trả lời:</a:t>
            </a:r>
          </a:p>
          <a:p>
            <a:r>
              <a:rPr lang="vi-VN" sz="1800" b="1" dirty="0">
                <a:solidFill>
                  <a:srgbClr val="BB0523"/>
                </a:solidFill>
                <a:latin typeface="Times New Roman" panose="02020603050405020304" pitchFamily="18" charset="0"/>
                <a:cs typeface="Times New Roman" panose="02020603050405020304" pitchFamily="18" charset="0"/>
              </a:rPr>
              <a:t>Nếu thiếu một trong các thành phần của máu thì cơ thể sẽ gặp các bệnh lý liên quan đến máu, ảnh hưởng đến chức năng của nhiều cơ quan, thậm chí tử vong.</a:t>
            </a:r>
            <a:endParaRPr lang="en-US" sz="1800" b="1" dirty="0">
              <a:solidFill>
                <a:srgbClr val="BB05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745797" y="654265"/>
            <a:ext cx="3301058" cy="2196704"/>
          </a:xfrm>
          <a:prstGeom prst="rect">
            <a:avLst/>
          </a:prstGeom>
        </p:spPr>
      </p:pic>
    </p:spTree>
    <p:extLst>
      <p:ext uri="{BB962C8B-B14F-4D97-AF65-F5344CB8AC3E}">
        <p14:creationId xmlns:p14="http://schemas.microsoft.com/office/powerpoint/2010/main" val="8395233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linds(horizontal)">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22812" y="179280"/>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p>
        </p:txBody>
      </p:sp>
      <p:sp>
        <p:nvSpPr>
          <p:cNvPr id="6" name="Rectangle 5"/>
          <p:cNvSpPr/>
          <p:nvPr/>
        </p:nvSpPr>
        <p:spPr>
          <a:xfrm>
            <a:off x="942591" y="3030877"/>
            <a:ext cx="3564095" cy="623248"/>
          </a:xfrm>
          <a:prstGeom prst="rect">
            <a:avLst/>
          </a:prstGeom>
        </p:spPr>
        <p:txBody>
          <a:bodyPr wrap="square" lIns="68580" tIns="34290" rIns="68580" bIns="34290">
            <a:spAutoFit/>
          </a:bodyPr>
          <a:lstStyle/>
          <a:p>
            <a:r>
              <a:rPr lang="vi-VN" sz="1800" b="1" i="1" dirty="0">
                <a:solidFill>
                  <a:srgbClr val="0000CC"/>
                </a:solidFill>
                <a:latin typeface="Times New Roman" panose="02020603050405020304" pitchFamily="18" charset="0"/>
                <a:cs typeface="Times New Roman" panose="02020603050405020304" pitchFamily="18" charset="0"/>
              </a:rPr>
              <a:t>Câu 3. Rút ra nhận xét về chức năng của máu?</a:t>
            </a:r>
          </a:p>
        </p:txBody>
      </p:sp>
      <p:sp>
        <p:nvSpPr>
          <p:cNvPr id="9" name="Rectangle 8"/>
          <p:cNvSpPr/>
          <p:nvPr/>
        </p:nvSpPr>
        <p:spPr>
          <a:xfrm>
            <a:off x="4648218" y="2648303"/>
            <a:ext cx="3600101" cy="1731243"/>
          </a:xfrm>
          <a:prstGeom prst="rect">
            <a:avLst/>
          </a:prstGeom>
        </p:spPr>
        <p:txBody>
          <a:bodyPr wrap="square" lIns="68580" tIns="34290" rIns="68580" bIns="34290">
            <a:spAutoFit/>
          </a:bodyPr>
          <a:lstStyle/>
          <a:p>
            <a:pPr algn="ctr"/>
            <a:r>
              <a:rPr lang="vi-VN" sz="1800" b="1" dirty="0">
                <a:solidFill>
                  <a:srgbClr val="006600"/>
                </a:solidFill>
                <a:latin typeface="Times New Roman" panose="02020603050405020304" pitchFamily="18" charset="0"/>
                <a:cs typeface="Times New Roman" panose="02020603050405020304" pitchFamily="18" charset="0"/>
              </a:rPr>
              <a:t>Trả lời:</a:t>
            </a:r>
          </a:p>
          <a:p>
            <a:r>
              <a:rPr lang="vi-VN" sz="1800" b="1" dirty="0">
                <a:solidFill>
                  <a:srgbClr val="BB0523"/>
                </a:solidFill>
                <a:latin typeface="Times New Roman" panose="02020603050405020304" pitchFamily="18" charset="0"/>
                <a:cs typeface="Times New Roman" panose="02020603050405020304" pitchFamily="18" charset="0"/>
              </a:rPr>
              <a:t>Máu được duy trì ở trạng thái lỏng, có chức năng bảo vệ cơ thể, vận chuyển các chất O</a:t>
            </a:r>
            <a:r>
              <a:rPr lang="vi-VN" sz="1800" b="1" baseline="-25000" dirty="0">
                <a:solidFill>
                  <a:srgbClr val="BB0523"/>
                </a:solidFill>
                <a:latin typeface="Times New Roman" panose="02020603050405020304" pitchFamily="18" charset="0"/>
                <a:cs typeface="Times New Roman" panose="02020603050405020304" pitchFamily="18" charset="0"/>
              </a:rPr>
              <a:t>2</a:t>
            </a:r>
            <a:r>
              <a:rPr lang="vi-VN" sz="1800" b="1" dirty="0">
                <a:solidFill>
                  <a:srgbClr val="BB0523"/>
                </a:solidFill>
                <a:latin typeface="Times New Roman" panose="02020603050405020304" pitchFamily="18" charset="0"/>
                <a:cs typeface="Times New Roman" panose="02020603050405020304" pitchFamily="18" charset="0"/>
              </a:rPr>
              <a:t>, CO</a:t>
            </a:r>
            <a:r>
              <a:rPr lang="vi-VN" sz="1800" b="1" baseline="-25000" dirty="0">
                <a:solidFill>
                  <a:srgbClr val="BB0523"/>
                </a:solidFill>
                <a:latin typeface="Times New Roman" panose="02020603050405020304" pitchFamily="18" charset="0"/>
                <a:cs typeface="Times New Roman" panose="02020603050405020304" pitchFamily="18" charset="0"/>
              </a:rPr>
              <a:t>2</a:t>
            </a:r>
            <a:r>
              <a:rPr lang="vi-VN" sz="1800" b="1" dirty="0">
                <a:solidFill>
                  <a:srgbClr val="BB0523"/>
                </a:solidFill>
                <a:latin typeface="Times New Roman" panose="02020603050405020304" pitchFamily="18" charset="0"/>
                <a:cs typeface="Times New Roman" panose="02020603050405020304" pitchFamily="18" charset="0"/>
              </a:rPr>
              <a:t> , chấ dinh dưỡng, chất cần thiết và chất thải.</a:t>
            </a:r>
            <a:endParaRPr lang="en-US" sz="1800" b="1" dirty="0">
              <a:solidFill>
                <a:srgbClr val="BB0523"/>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692219" y="686935"/>
            <a:ext cx="3512098" cy="1971165"/>
          </a:xfrm>
          <a:prstGeom prst="rect">
            <a:avLst/>
          </a:prstGeom>
        </p:spPr>
      </p:pic>
    </p:spTree>
    <p:extLst>
      <p:ext uri="{BB962C8B-B14F-4D97-AF65-F5344CB8AC3E}">
        <p14:creationId xmlns:p14="http://schemas.microsoft.com/office/powerpoint/2010/main" val="218530791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1388518" y="130393"/>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pic>
        <p:nvPicPr>
          <p:cNvPr id="7" name="Picture 6"/>
          <p:cNvPicPr>
            <a:picLocks noChangeAspect="1"/>
          </p:cNvPicPr>
          <p:nvPr/>
        </p:nvPicPr>
        <p:blipFill>
          <a:blip r:embed="rId3"/>
          <a:stretch>
            <a:fillRect/>
          </a:stretch>
        </p:blipFill>
        <p:spPr>
          <a:xfrm>
            <a:off x="4606957" y="786959"/>
            <a:ext cx="3527290" cy="3318044"/>
          </a:xfrm>
          <a:prstGeom prst="rect">
            <a:avLst/>
          </a:prstGeom>
        </p:spPr>
      </p:pic>
      <p:sp>
        <p:nvSpPr>
          <p:cNvPr id="8" name="Rectangle 7"/>
          <p:cNvSpPr/>
          <p:nvPr/>
        </p:nvSpPr>
        <p:spPr>
          <a:xfrm>
            <a:off x="1388519" y="662118"/>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9" name="Rectangle 8"/>
          <p:cNvSpPr/>
          <p:nvPr/>
        </p:nvSpPr>
        <p:spPr>
          <a:xfrm>
            <a:off x="833347" y="1035362"/>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0" name="Rectangle 9"/>
          <p:cNvSpPr/>
          <p:nvPr/>
        </p:nvSpPr>
        <p:spPr>
          <a:xfrm>
            <a:off x="888376" y="1273931"/>
            <a:ext cx="3663551" cy="1146468"/>
          </a:xfrm>
          <a:prstGeom prst="rect">
            <a:avLst/>
          </a:prstGeom>
        </p:spPr>
        <p:txBody>
          <a:bodyPr wrap="square" lIns="68580" tIns="34290" rIns="68580" bIns="34290">
            <a:spAutoFit/>
          </a:bodyPr>
          <a:lstStyle/>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máu</a:t>
            </a:r>
            <a:r>
              <a:rPr lang="en-US" b="1" dirty="0" smtClean="0">
                <a:latin typeface="Times New Roman" panose="02020603050405020304" pitchFamily="18" charset="0"/>
                <a:cs typeface="Times New Roman" panose="02020603050405020304" pitchFamily="18" charset="0"/>
              </a:rPr>
              <a:t>:</a:t>
            </a:r>
          </a:p>
          <a:p>
            <a:r>
              <a:rPr lang="vi-VN" b="1" dirty="0">
                <a:latin typeface="Times New Roman" panose="02020603050405020304" pitchFamily="18" charset="0"/>
                <a:cs typeface="Times New Roman" panose="02020603050405020304" pitchFamily="18" charset="0"/>
              </a:rPr>
              <a:t>+ Huyết tương chiếm khoảng 55% máu, bao gồm nước và các chất tan. Huyết tương giúp duy trì trạng thái lỏng của máu, vận chuyển chất dinh dưỡng và chất thải trong cơ thể.</a:t>
            </a:r>
          </a:p>
        </p:txBody>
      </p:sp>
      <p:sp>
        <p:nvSpPr>
          <p:cNvPr id="11" name="Rectangle 10"/>
          <p:cNvSpPr/>
          <p:nvPr/>
        </p:nvSpPr>
        <p:spPr>
          <a:xfrm>
            <a:off x="901930" y="2306519"/>
            <a:ext cx="3636443" cy="1146468"/>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Hồng cầu, bạch cầu và tiểu cầu chiếm khoảng 45% máu. Hồng cầu có chức năng vận chuyển oxygen và carbon dioxide trong máu. Bạch cầu bảo vệ cơ thể, trong khi tiểu cầu tham gia vào cơ chế đông máu.</a:t>
            </a:r>
          </a:p>
        </p:txBody>
      </p:sp>
      <p:sp>
        <p:nvSpPr>
          <p:cNvPr id="12" name="Rectangle 11"/>
          <p:cNvSpPr/>
          <p:nvPr/>
        </p:nvSpPr>
        <p:spPr>
          <a:xfrm>
            <a:off x="882128" y="3414515"/>
            <a:ext cx="2102980" cy="300083"/>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endParaRPr lang="vi-VN" sz="15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82127" y="3714597"/>
            <a:ext cx="1206100" cy="300083"/>
          </a:xfrm>
          <a:prstGeom prst="rect">
            <a:avLst/>
          </a:prstGeom>
        </p:spPr>
        <p:txBody>
          <a:bodyPr wrap="none" lIns="68580" tIns="34290" rIns="68580" bIns="34290">
            <a:spAutoFit/>
          </a:bodyPr>
          <a:lstStyle/>
          <a:p>
            <a:r>
              <a:rPr lang="en-US" sz="1500" b="1" dirty="0">
                <a:solidFill>
                  <a:srgbClr val="006600"/>
                </a:solidFill>
                <a:latin typeface="Times New Roman" panose="02020603050405020304" pitchFamily="18" charset="0"/>
                <a:cs typeface="Times New Roman" panose="02020603050405020304" pitchFamily="18" charset="0"/>
              </a:rPr>
              <a:t>a. </a:t>
            </a:r>
            <a:r>
              <a:rPr lang="en-US" sz="1500" b="1" dirty="0" err="1">
                <a:solidFill>
                  <a:srgbClr val="006600"/>
                </a:solidFill>
                <a:latin typeface="Times New Roman" panose="02020603050405020304" pitchFamily="18" charset="0"/>
                <a:cs typeface="Times New Roman" panose="02020603050405020304" pitchFamily="18" charset="0"/>
              </a:rPr>
              <a:t>Miễn</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dịch</a:t>
            </a:r>
            <a:r>
              <a:rPr lang="en-US" sz="1500" b="1" dirty="0">
                <a:solidFill>
                  <a:srgbClr val="006600"/>
                </a:solidFill>
                <a:latin typeface="Times New Roman" panose="02020603050405020304" pitchFamily="18" charset="0"/>
                <a:cs typeface="Times New Roman" panose="02020603050405020304" pitchFamily="18" charset="0"/>
              </a:rPr>
              <a:t>.</a:t>
            </a:r>
            <a:endParaRPr lang="vi-VN" sz="15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2963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6" name="Rectangle 5"/>
          <p:cNvSpPr/>
          <p:nvPr/>
        </p:nvSpPr>
        <p:spPr>
          <a:xfrm>
            <a:off x="942591" y="273155"/>
            <a:ext cx="7252370" cy="3531736"/>
          </a:xfrm>
          <a:prstGeom prst="rect">
            <a:avLst/>
          </a:prstGeom>
        </p:spPr>
        <p:txBody>
          <a:bodyPr wrap="square" lIns="68580" tIns="34290" rIns="68580" bIns="34290">
            <a:spAutoFit/>
          </a:bodyPr>
          <a:lstStyle/>
          <a:p>
            <a:pPr algn="ctr"/>
            <a:r>
              <a:rPr lang="vi-VN" sz="1500" b="1" i="1" dirty="0">
                <a:solidFill>
                  <a:schemeClr val="bg1"/>
                </a:solidFill>
                <a:latin typeface="Times New Roman" panose="02020603050405020304" pitchFamily="18" charset="0"/>
                <a:cs typeface="Times New Roman" panose="02020603050405020304" pitchFamily="18" charset="0"/>
              </a:rPr>
              <a:t>Phiếu học tập số 2</a:t>
            </a:r>
          </a:p>
          <a:p>
            <a:r>
              <a:rPr lang="vi-VN" sz="1500" b="1" i="1" dirty="0">
                <a:solidFill>
                  <a:schemeClr val="bg1"/>
                </a:solidFill>
                <a:latin typeface="Times New Roman" panose="02020603050405020304" pitchFamily="18" charset="0"/>
                <a:cs typeface="Times New Roman" panose="02020603050405020304" pitchFamily="18" charset="0"/>
              </a:rPr>
              <a:t>Câu 1. Xem video về miễm dịch hãy giải thích vì sao con người sống trong môi trường chứa nhiều vi khuẩn có hại nhưng vẫn có thể sống khỏe mạnh?</a:t>
            </a:r>
          </a:p>
          <a:p>
            <a:r>
              <a:rPr lang="vi-VN" sz="1500" b="1" i="1" dirty="0">
                <a:solidFill>
                  <a:schemeClr val="bg1"/>
                </a:solidFill>
                <a:latin typeface="Times New Roman" panose="02020603050405020304" pitchFamily="18" charset="0"/>
                <a:cs typeface="Times New Roman" panose="02020603050405020304" pitchFamily="18" charset="0"/>
              </a:rPr>
              <a:t>………………………………………………………………………………………………………………………………………………………………………………………………………………………………………………………………………</a:t>
            </a:r>
            <a:endParaRPr lang="en-US" sz="1500" b="1" i="1" dirty="0">
              <a:solidFill>
                <a:schemeClr val="bg1"/>
              </a:solidFill>
              <a:latin typeface="Times New Roman" panose="02020603050405020304" pitchFamily="18" charset="0"/>
              <a:cs typeface="Times New Roman" panose="02020603050405020304" pitchFamily="18" charset="0"/>
            </a:endParaRPr>
          </a:p>
          <a:p>
            <a:r>
              <a:rPr lang="vi-VN" sz="1500" b="1" i="1" dirty="0">
                <a:solidFill>
                  <a:schemeClr val="bg1"/>
                </a:solidFill>
                <a:latin typeface="Times New Roman" panose="02020603050405020304" pitchFamily="18" charset="0"/>
                <a:cs typeface="Times New Roman" panose="02020603050405020304" pitchFamily="18" charset="0"/>
              </a:rPr>
              <a:t>Câu </a:t>
            </a:r>
            <a:r>
              <a:rPr lang="en-US" sz="1500" b="1" i="1" dirty="0">
                <a:solidFill>
                  <a:schemeClr val="bg1"/>
                </a:solidFill>
                <a:latin typeface="Times New Roman" panose="02020603050405020304" pitchFamily="18" charset="0"/>
                <a:cs typeface="Times New Roman" panose="02020603050405020304" pitchFamily="18" charset="0"/>
              </a:rPr>
              <a:t>2</a:t>
            </a:r>
            <a:r>
              <a:rPr lang="vi-VN" sz="1500" b="1" i="1" dirty="0">
                <a:solidFill>
                  <a:schemeClr val="bg1"/>
                </a:solidFill>
                <a:latin typeface="Times New Roman" panose="02020603050405020304" pitchFamily="18" charset="0"/>
                <a:cs typeface="Times New Roman" panose="02020603050405020304" pitchFamily="18" charset="0"/>
              </a:rPr>
              <a:t>: (Xem video +nghiên cứu thông tin + quan sát H33.2)  điền vào chỗ trống để hoàn thành các khái niệm sau:</a:t>
            </a:r>
            <a:endParaRPr lang="en-US" sz="1500" b="1" i="1" dirty="0">
              <a:solidFill>
                <a:schemeClr val="bg1"/>
              </a:solidFill>
              <a:latin typeface="Times New Roman" panose="02020603050405020304" pitchFamily="18" charset="0"/>
              <a:cs typeface="Times New Roman" panose="02020603050405020304" pitchFamily="18" charset="0"/>
            </a:endParaRPr>
          </a:p>
          <a:p>
            <a:r>
              <a:rPr lang="vi-VN" sz="1500" b="1" i="1" dirty="0">
                <a:solidFill>
                  <a:schemeClr val="bg1"/>
                </a:solidFill>
                <a:latin typeface="Times New Roman" panose="02020603050405020304" pitchFamily="18" charset="0"/>
                <a:cs typeface="Times New Roman" panose="02020603050405020304" pitchFamily="18" charset="0"/>
              </a:rPr>
              <a:t>- Kháng nguyên là…………………………………………………………………</a:t>
            </a:r>
          </a:p>
          <a:p>
            <a:r>
              <a:rPr lang="vi-VN" sz="1500" b="1" i="1" dirty="0">
                <a:solidFill>
                  <a:schemeClr val="bg1"/>
                </a:solidFill>
                <a:latin typeface="Times New Roman" panose="02020603050405020304" pitchFamily="18" charset="0"/>
                <a:cs typeface="Times New Roman" panose="02020603050405020304" pitchFamily="18" charset="0"/>
              </a:rPr>
              <a:t>-  Kháng thể là………………………………………………………………………</a:t>
            </a:r>
          </a:p>
          <a:p>
            <a:r>
              <a:rPr lang="vi-VN" sz="1500" b="1" i="1" dirty="0">
                <a:solidFill>
                  <a:schemeClr val="bg1"/>
                </a:solidFill>
                <a:latin typeface="Times New Roman" panose="02020603050405020304" pitchFamily="18" charset="0"/>
                <a:cs typeface="Times New Roman" panose="02020603050405020304" pitchFamily="18" charset="0"/>
              </a:rPr>
              <a:t>- Cơ chế tương tác giữa kháng nguyên và kháng thể:………………………………</a:t>
            </a:r>
          </a:p>
          <a:p>
            <a:r>
              <a:rPr lang="vi-VN" sz="1500" b="1" i="1" dirty="0">
                <a:solidFill>
                  <a:schemeClr val="bg1"/>
                </a:solidFill>
                <a:latin typeface="Times New Roman" panose="02020603050405020304" pitchFamily="18" charset="0"/>
                <a:cs typeface="Times New Roman" panose="02020603050405020304" pitchFamily="18" charset="0"/>
              </a:rPr>
              <a:t>- Miễn dịch là……………………………………………………………………….</a:t>
            </a:r>
          </a:p>
          <a:p>
            <a:r>
              <a:rPr lang="vi-VN" sz="1500" b="1" i="1" dirty="0">
                <a:solidFill>
                  <a:schemeClr val="bg1"/>
                </a:solidFill>
                <a:latin typeface="Times New Roman" panose="02020603050405020304" pitchFamily="18" charset="0"/>
                <a:cs typeface="Times New Roman" panose="02020603050405020304" pitchFamily="18" charset="0"/>
              </a:rPr>
              <a:t>Câu 3. Quan sát H33.3 Trình bày cơ chế tạo miễn dịch trong cơ thể người?</a:t>
            </a:r>
          </a:p>
          <a:p>
            <a:r>
              <a:rPr lang="vi-VN" sz="1500" b="1" i="1" dirty="0">
                <a:solidFill>
                  <a:schemeClr val="bg1"/>
                </a:solidFill>
                <a:latin typeface="Times New Roman" panose="02020603050405020304" pitchFamily="18" charset="0"/>
                <a:cs typeface="Times New Roman" panose="02020603050405020304" pitchFamily="18" charset="0"/>
              </a:rPr>
              <a:t>Câu 4.Tiêm vaccine có vai trò gì trong việc phòng bệnh? Kể tên một số loại bệnh em đã được tiêm vaccine để phong tránh?</a:t>
            </a:r>
          </a:p>
        </p:txBody>
      </p:sp>
    </p:spTree>
    <p:extLst>
      <p:ext uri="{BB962C8B-B14F-4D97-AF65-F5344CB8AC3E}">
        <p14:creationId xmlns:p14="http://schemas.microsoft.com/office/powerpoint/2010/main" val="6215207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55144" y="1223888"/>
            <a:ext cx="3481754" cy="530915"/>
          </a:xfrm>
          <a:prstGeom prst="rect">
            <a:avLst/>
          </a:prstGeom>
          <a:noFill/>
        </p:spPr>
        <p:txBody>
          <a:bodyPr wrap="square" lIns="68580" tIns="34290" rIns="68580" bIns="34290" rtlCol="0">
            <a:spAutoFit/>
          </a:bodyPr>
          <a:lstStyle/>
          <a:p>
            <a:r>
              <a:rPr lang="en-US" sz="3000" b="1" dirty="0">
                <a:solidFill>
                  <a:srgbClr val="0066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3329871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 name="Bạn có biết- Cách hệ miễn dịch chiến đấu để bảo vệ cơ thể">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88174" y="1704703"/>
            <a:ext cx="5956663" cy="3350623"/>
          </a:xfrm>
          <a:prstGeom prst="rect">
            <a:avLst/>
          </a:prstGeom>
        </p:spPr>
      </p:pic>
    </p:spTree>
    <p:extLst>
      <p:ext uri="{BB962C8B-B14F-4D97-AF65-F5344CB8AC3E}">
        <p14:creationId xmlns:p14="http://schemas.microsoft.com/office/powerpoint/2010/main" val="43940207"/>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3" name="Rectangle 12"/>
          <p:cNvSpPr/>
          <p:nvPr/>
        </p:nvSpPr>
        <p:spPr>
          <a:xfrm>
            <a:off x="833347" y="471664"/>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14" name="Rectangle 13"/>
          <p:cNvSpPr/>
          <p:nvPr/>
        </p:nvSpPr>
        <p:spPr>
          <a:xfrm>
            <a:off x="831178" y="771746"/>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5" name="Rectangle 14"/>
          <p:cNvSpPr/>
          <p:nvPr/>
        </p:nvSpPr>
        <p:spPr>
          <a:xfrm>
            <a:off x="831178" y="985135"/>
            <a:ext cx="3663551" cy="1146468"/>
          </a:xfrm>
          <a:prstGeom prst="rect">
            <a:avLst/>
          </a:prstGeom>
        </p:spPr>
        <p:txBody>
          <a:bodyPr wrap="square" lIns="68580" tIns="34290" rIns="68580" bIns="34290">
            <a:spAutoFit/>
          </a:bodyPr>
          <a:lstStyle/>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máu</a:t>
            </a:r>
            <a:r>
              <a:rPr lang="en-US" b="1" dirty="0" smtClean="0">
                <a:latin typeface="Times New Roman" panose="02020603050405020304" pitchFamily="18" charset="0"/>
                <a:cs typeface="Times New Roman" panose="02020603050405020304" pitchFamily="18" charset="0"/>
              </a:rPr>
              <a:t>:</a:t>
            </a:r>
          </a:p>
          <a:p>
            <a:r>
              <a:rPr lang="vi-VN" b="1" dirty="0">
                <a:latin typeface="Times New Roman" panose="02020603050405020304" pitchFamily="18" charset="0"/>
                <a:cs typeface="Times New Roman" panose="02020603050405020304" pitchFamily="18" charset="0"/>
              </a:rPr>
              <a:t>+ Huyết tương chiếm khoảng 55% máu, bao gồm nước và các chất tan. Huyết tương giúp duy trì trạng thái lỏng của máu, vận chuyển chất dinh dưỡng và chất thải trong cơ thể.</a:t>
            </a:r>
          </a:p>
        </p:txBody>
      </p:sp>
      <p:sp>
        <p:nvSpPr>
          <p:cNvPr id="16" name="Rectangle 15"/>
          <p:cNvSpPr/>
          <p:nvPr/>
        </p:nvSpPr>
        <p:spPr>
          <a:xfrm>
            <a:off x="831178" y="2040019"/>
            <a:ext cx="3636443" cy="1146468"/>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Hồng cầu, bạch cầu và tiểu cầu chiếm khoảng 45% máu. Hồng cầu có chức năng vận chuyển oxygen và carbon dioxide trong máu. Bạch cầu bảo vệ cơ thể, trong khi tiểu cầu tham gia vào cơ chế đông máu.</a:t>
            </a:r>
          </a:p>
        </p:txBody>
      </p:sp>
      <p:sp>
        <p:nvSpPr>
          <p:cNvPr id="17" name="Rectangle 16"/>
          <p:cNvSpPr/>
          <p:nvPr/>
        </p:nvSpPr>
        <p:spPr>
          <a:xfrm>
            <a:off x="858543" y="3061321"/>
            <a:ext cx="2102980" cy="300083"/>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endParaRPr lang="vi-VN" sz="15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855883" y="3361403"/>
            <a:ext cx="1206100" cy="300083"/>
          </a:xfrm>
          <a:prstGeom prst="rect">
            <a:avLst/>
          </a:prstGeom>
        </p:spPr>
        <p:txBody>
          <a:bodyPr wrap="none" lIns="68580" tIns="34290" rIns="68580" bIns="34290">
            <a:spAutoFit/>
          </a:bodyPr>
          <a:lstStyle/>
          <a:p>
            <a:r>
              <a:rPr lang="en-US" sz="1500" b="1" dirty="0">
                <a:solidFill>
                  <a:srgbClr val="006600"/>
                </a:solidFill>
                <a:latin typeface="Times New Roman" panose="02020603050405020304" pitchFamily="18" charset="0"/>
                <a:cs typeface="Times New Roman" panose="02020603050405020304" pitchFamily="18" charset="0"/>
              </a:rPr>
              <a:t>a. </a:t>
            </a:r>
            <a:r>
              <a:rPr lang="en-US" sz="1500" b="1" dirty="0" err="1">
                <a:solidFill>
                  <a:srgbClr val="006600"/>
                </a:solidFill>
                <a:latin typeface="Times New Roman" panose="02020603050405020304" pitchFamily="18" charset="0"/>
                <a:cs typeface="Times New Roman" panose="02020603050405020304" pitchFamily="18" charset="0"/>
              </a:rPr>
              <a:t>Miễn</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dịch</a:t>
            </a:r>
            <a:r>
              <a:rPr lang="en-US" sz="1500" b="1" dirty="0">
                <a:solidFill>
                  <a:srgbClr val="006600"/>
                </a:solidFill>
                <a:latin typeface="Times New Roman" panose="02020603050405020304" pitchFamily="18" charset="0"/>
                <a:cs typeface="Times New Roman" panose="02020603050405020304" pitchFamily="18" charset="0"/>
              </a:rPr>
              <a:t>.</a:t>
            </a:r>
            <a:endParaRPr lang="vi-VN" sz="1500" b="1" dirty="0">
              <a:solidFill>
                <a:srgbClr val="0066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83034" y="402624"/>
            <a:ext cx="3670786" cy="931024"/>
          </a:xfrm>
          <a:prstGeom prst="rect">
            <a:avLst/>
          </a:prstGeom>
        </p:spPr>
        <p:txBody>
          <a:bodyPr wrap="square" lIns="68580" tIns="34290" rIns="68580" bIns="34290">
            <a:spAutoFit/>
          </a:bodyPr>
          <a:lstStyle/>
          <a:p>
            <a:r>
              <a:rPr lang="vi-VN" b="1" i="1" dirty="0">
                <a:solidFill>
                  <a:srgbClr val="0000CC"/>
                </a:solidFill>
                <a:latin typeface="Times New Roman" panose="02020603050405020304" pitchFamily="18" charset="0"/>
                <a:cs typeface="Times New Roman" panose="02020603050405020304" pitchFamily="18" charset="0"/>
              </a:rPr>
              <a:t>Câu 1. Xem video về miễm dịch hãy giải thích vì sao con người sống trong môi trường chứa nhiều vi khuẩn có hại nhưng vẫn có thể sống khỏe mạnh?</a:t>
            </a:r>
          </a:p>
        </p:txBody>
      </p:sp>
      <p:pic>
        <p:nvPicPr>
          <p:cNvPr id="19" name="Picture 18"/>
          <p:cNvPicPr>
            <a:picLocks noChangeAspect="1"/>
          </p:cNvPicPr>
          <p:nvPr/>
        </p:nvPicPr>
        <p:blipFill>
          <a:blip r:embed="rId3"/>
          <a:stretch>
            <a:fillRect/>
          </a:stretch>
        </p:blipFill>
        <p:spPr>
          <a:xfrm>
            <a:off x="5042277" y="1283208"/>
            <a:ext cx="2709505" cy="1778113"/>
          </a:xfrm>
          <a:prstGeom prst="rect">
            <a:avLst/>
          </a:prstGeom>
        </p:spPr>
      </p:pic>
      <p:sp>
        <p:nvSpPr>
          <p:cNvPr id="20" name="Rectangle 19"/>
          <p:cNvSpPr/>
          <p:nvPr/>
        </p:nvSpPr>
        <p:spPr>
          <a:xfrm>
            <a:off x="4683034" y="2961812"/>
            <a:ext cx="3600101" cy="1792798"/>
          </a:xfrm>
          <a:prstGeom prst="rect">
            <a:avLst/>
          </a:prstGeom>
        </p:spPr>
        <p:txBody>
          <a:bodyPr wrap="square" lIns="68580" tIns="34290" rIns="68580" bIns="34290">
            <a:spAutoFit/>
          </a:bodyPr>
          <a:lstStyle/>
          <a:p>
            <a:pPr algn="ctr"/>
            <a:r>
              <a:rPr lang="vi-VN" b="1" dirty="0">
                <a:solidFill>
                  <a:srgbClr val="006600"/>
                </a:solidFill>
                <a:latin typeface="Times New Roman" panose="02020603050405020304" pitchFamily="18" charset="0"/>
                <a:cs typeface="Times New Roman" panose="02020603050405020304" pitchFamily="18" charset="0"/>
              </a:rPr>
              <a:t>Trả lời</a:t>
            </a:r>
            <a:r>
              <a:rPr lang="vi-VN" b="1" dirty="0" smtClean="0">
                <a:solidFill>
                  <a:srgbClr val="006600"/>
                </a:solidFill>
                <a:latin typeface="Times New Roman" panose="02020603050405020304" pitchFamily="18" charset="0"/>
                <a:cs typeface="Times New Roman" panose="02020603050405020304" pitchFamily="18" charset="0"/>
              </a:rPr>
              <a:t>:</a:t>
            </a:r>
            <a:endParaRPr lang="vi-VN" b="1" dirty="0">
              <a:solidFill>
                <a:srgbClr val="006600"/>
              </a:solidFill>
              <a:latin typeface="Times New Roman" panose="02020603050405020304" pitchFamily="18" charset="0"/>
              <a:cs typeface="Times New Roman" panose="02020603050405020304" pitchFamily="18" charset="0"/>
            </a:endParaRPr>
          </a:p>
          <a:p>
            <a:r>
              <a:rPr lang="vi-VN" b="1" dirty="0">
                <a:solidFill>
                  <a:srgbClr val="BB0523"/>
                </a:solidFill>
                <a:latin typeface="Times New Roman" panose="02020603050405020304" pitchFamily="18" charset="0"/>
                <a:cs typeface="Times New Roman" panose="02020603050405020304" pitchFamily="18" charset="0"/>
              </a:rPr>
              <a:t>- Con người sống trong môi trường chứa nhiều vi khuẩn có hại nhưng vẫn có thể sống khỏe mạnh vì cơ thể có khả năng nhận diện, ngăn cản sự xâm nhập của mầm bệnh, đồng thời chống lại mầm bệnh khi nó đã xâm nhập vào cơ thể, đó gọi là khả năng miễn dịch của cơ thể.</a:t>
            </a:r>
            <a:endParaRPr lang="en-US" b="1" dirty="0">
              <a:solidFill>
                <a:srgbClr val="BB052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4971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blinds(horizontal)">
                                      <p:cBhvr>
                                        <p:cTn id="15" dur="500"/>
                                        <p:tgtEl>
                                          <p:spTgt spid="20">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blinds(horizontal)">
                                      <p:cBhvr>
                                        <p:cTn id="1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5" name="Rectangle 4"/>
          <p:cNvSpPr/>
          <p:nvPr/>
        </p:nvSpPr>
        <p:spPr>
          <a:xfrm>
            <a:off x="146959" y="128666"/>
            <a:ext cx="5937068" cy="2839239"/>
          </a:xfrm>
          <a:prstGeom prst="rect">
            <a:avLst/>
          </a:prstGeom>
        </p:spPr>
        <p:txBody>
          <a:bodyPr wrap="square" lIns="68580" tIns="34290" rIns="68580" bIns="34290">
            <a:spAutoFit/>
          </a:bodyPr>
          <a:lstStyle/>
          <a:p>
            <a:r>
              <a:rPr lang="vi-VN" sz="1800" b="1" dirty="0">
                <a:solidFill>
                  <a:srgbClr val="0000CC"/>
                </a:solidFill>
                <a:latin typeface="Times New Roman" panose="02020603050405020304" pitchFamily="18" charset="0"/>
                <a:cs typeface="Times New Roman" panose="02020603050405020304" pitchFamily="18" charset="0"/>
              </a:rPr>
              <a:t>Câu 2: (Xem video +nghiên cứu thông tin + quan sát H33.2)  điền vào chỗ trống để hoàn thành các khái niệm sau:</a:t>
            </a:r>
          </a:p>
          <a:p>
            <a:r>
              <a:rPr lang="vi-VN" sz="1800" b="1" dirty="0">
                <a:solidFill>
                  <a:srgbClr val="006600"/>
                </a:solidFill>
                <a:latin typeface="Times New Roman" panose="02020603050405020304" pitchFamily="18" charset="0"/>
                <a:cs typeface="Times New Roman" panose="02020603050405020304" pitchFamily="18" charset="0"/>
              </a:rPr>
              <a:t>- Kháng nguyên là</a:t>
            </a:r>
            <a:endParaRPr lang="en-US" sz="1800" b="1" dirty="0">
              <a:solidFill>
                <a:srgbClr val="006600"/>
              </a:solidFill>
              <a:latin typeface="Times New Roman" panose="02020603050405020304" pitchFamily="18" charset="0"/>
              <a:cs typeface="Times New Roman" panose="02020603050405020304" pitchFamily="18" charset="0"/>
            </a:endParaRPr>
          </a:p>
          <a:p>
            <a:endParaRPr lang="en-US" sz="1800" b="1" dirty="0">
              <a:solidFill>
                <a:srgbClr val="006600"/>
              </a:solidFill>
              <a:latin typeface="Times New Roman" panose="02020603050405020304" pitchFamily="18" charset="0"/>
              <a:cs typeface="Times New Roman" panose="02020603050405020304" pitchFamily="18" charset="0"/>
            </a:endParaRPr>
          </a:p>
          <a:p>
            <a:r>
              <a:rPr lang="vi-VN" sz="1800" b="1" dirty="0">
                <a:solidFill>
                  <a:srgbClr val="006600"/>
                </a:solidFill>
                <a:latin typeface="Times New Roman" panose="02020603050405020304" pitchFamily="18" charset="0"/>
                <a:cs typeface="Times New Roman" panose="02020603050405020304" pitchFamily="18" charset="0"/>
              </a:rPr>
              <a:t>-  Kháng thể là</a:t>
            </a:r>
            <a:endParaRPr lang="en-US" sz="1800" b="1" dirty="0">
              <a:solidFill>
                <a:srgbClr val="006600"/>
              </a:solidFill>
              <a:latin typeface="Times New Roman" panose="02020603050405020304" pitchFamily="18" charset="0"/>
              <a:cs typeface="Times New Roman" panose="02020603050405020304" pitchFamily="18" charset="0"/>
            </a:endParaRPr>
          </a:p>
          <a:p>
            <a:endParaRPr lang="en-US" sz="1800" b="1" dirty="0">
              <a:solidFill>
                <a:srgbClr val="006600"/>
              </a:solidFill>
              <a:latin typeface="Times New Roman" panose="02020603050405020304" pitchFamily="18" charset="0"/>
              <a:cs typeface="Times New Roman" panose="02020603050405020304" pitchFamily="18" charset="0"/>
            </a:endParaRPr>
          </a:p>
          <a:p>
            <a:r>
              <a:rPr lang="vi-VN" sz="1800" b="1" dirty="0">
                <a:solidFill>
                  <a:srgbClr val="006600"/>
                </a:solidFill>
                <a:latin typeface="Times New Roman" panose="02020603050405020304" pitchFamily="18" charset="0"/>
                <a:cs typeface="Times New Roman" panose="02020603050405020304" pitchFamily="18" charset="0"/>
              </a:rPr>
              <a:t>- Cơ chế tương tác giữa kháng nguyên và kháng</a:t>
            </a:r>
            <a:r>
              <a:rPr lang="en-US" sz="1800" b="1" dirty="0">
                <a:solidFill>
                  <a:srgbClr val="006600"/>
                </a:solidFill>
                <a:latin typeface="Times New Roman" panose="02020603050405020304" pitchFamily="18" charset="0"/>
                <a:cs typeface="Times New Roman" panose="02020603050405020304" pitchFamily="18" charset="0"/>
              </a:rPr>
              <a:t> </a:t>
            </a:r>
            <a:r>
              <a:rPr lang="vi-VN" sz="1800" b="1" dirty="0">
                <a:solidFill>
                  <a:srgbClr val="006600"/>
                </a:solidFill>
                <a:latin typeface="Times New Roman" panose="02020603050405020304" pitchFamily="18" charset="0"/>
                <a:cs typeface="Times New Roman" panose="02020603050405020304" pitchFamily="18" charset="0"/>
              </a:rPr>
              <a:t>thể:</a:t>
            </a:r>
            <a:endParaRPr lang="en-US" sz="1800" b="1" dirty="0">
              <a:solidFill>
                <a:srgbClr val="006600"/>
              </a:solidFill>
              <a:latin typeface="Times New Roman" panose="02020603050405020304" pitchFamily="18" charset="0"/>
              <a:cs typeface="Times New Roman" panose="02020603050405020304" pitchFamily="18" charset="0"/>
            </a:endParaRPr>
          </a:p>
          <a:p>
            <a:endParaRPr lang="en-US" sz="1800" b="1" dirty="0">
              <a:solidFill>
                <a:srgbClr val="006600"/>
              </a:solidFill>
              <a:latin typeface="Times New Roman" panose="02020603050405020304" pitchFamily="18" charset="0"/>
              <a:cs typeface="Times New Roman" panose="02020603050405020304" pitchFamily="18" charset="0"/>
            </a:endParaRPr>
          </a:p>
          <a:p>
            <a:r>
              <a:rPr lang="vi-VN" sz="1800" b="1" dirty="0">
                <a:solidFill>
                  <a:srgbClr val="006600"/>
                </a:solidFill>
                <a:latin typeface="Times New Roman" panose="02020603050405020304" pitchFamily="18" charset="0"/>
                <a:cs typeface="Times New Roman" panose="02020603050405020304" pitchFamily="18" charset="0"/>
              </a:rPr>
              <a:t>- Miễn dịch là</a:t>
            </a:r>
          </a:p>
        </p:txBody>
      </p:sp>
      <p:sp>
        <p:nvSpPr>
          <p:cNvPr id="6" name="Rectangle 5"/>
          <p:cNvSpPr/>
          <p:nvPr/>
        </p:nvSpPr>
        <p:spPr>
          <a:xfrm>
            <a:off x="1987737" y="927297"/>
            <a:ext cx="2908489" cy="346249"/>
          </a:xfrm>
          <a:prstGeom prst="rect">
            <a:avLst/>
          </a:prstGeom>
        </p:spPr>
        <p:txBody>
          <a:bodyPr wrap="none" lIns="68580" tIns="34290" rIns="68580" bIns="34290">
            <a:spAutoFit/>
          </a:bodyPr>
          <a:lstStyle/>
          <a:p>
            <a:pPr lvl="0"/>
            <a:r>
              <a:rPr lang="vi-VN" sz="1800" b="1" dirty="0">
                <a:solidFill>
                  <a:srgbClr val="00660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522112" y="1474320"/>
            <a:ext cx="4572000" cy="346249"/>
          </a:xfrm>
          <a:prstGeom prst="rect">
            <a:avLst/>
          </a:prstGeom>
        </p:spPr>
        <p:txBody>
          <a:bodyPr lIns="68580" tIns="34290" rIns="68580" bIns="34290">
            <a:spAutoFit/>
          </a:bodyPr>
          <a:lstStyle/>
          <a:p>
            <a:pPr lvl="0"/>
            <a:r>
              <a:rPr lang="vi-VN" sz="1800" b="1" dirty="0">
                <a:solidFill>
                  <a:srgbClr val="006600"/>
                </a:solidFill>
                <a:latin typeface="Times New Roman" panose="02020603050405020304" pitchFamily="18" charset="0"/>
                <a:cs typeface="Times New Roman" panose="02020603050405020304" pitchFamily="18" charset="0"/>
              </a:rPr>
              <a:t>………………………………………</a:t>
            </a:r>
            <a:endParaRPr lang="en-US" sz="1800" b="1" dirty="0">
              <a:solidFill>
                <a:srgbClr val="0066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36873" y="2289840"/>
            <a:ext cx="5101397" cy="346249"/>
          </a:xfrm>
          <a:prstGeom prst="rect">
            <a:avLst/>
          </a:prstGeom>
        </p:spPr>
        <p:txBody>
          <a:bodyPr wrap="none" lIns="68580" tIns="34290" rIns="68580" bIns="34290">
            <a:spAutoFit/>
          </a:bodyPr>
          <a:lstStyle/>
          <a:p>
            <a:pPr lvl="0"/>
            <a:r>
              <a:rPr lang="vi-VN" sz="1800" b="1" dirty="0">
                <a:solidFill>
                  <a:srgbClr val="006600"/>
                </a:solidFill>
                <a:latin typeface="Times New Roman" panose="02020603050405020304" pitchFamily="18" charset="0"/>
                <a:cs typeface="Times New Roman" panose="02020603050405020304" pitchFamily="18" charset="0"/>
              </a:rPr>
              <a:t>…………</a:t>
            </a:r>
            <a:r>
              <a:rPr lang="en-US" sz="1800" b="1" dirty="0">
                <a:solidFill>
                  <a:srgbClr val="006600"/>
                </a:solidFill>
                <a:latin typeface="Times New Roman" panose="02020603050405020304" pitchFamily="18" charset="0"/>
                <a:cs typeface="Times New Roman" panose="02020603050405020304" pitchFamily="18" charset="0"/>
              </a:rPr>
              <a:t>………………………………………….….</a:t>
            </a:r>
            <a:endParaRPr lang="vi-VN" sz="1800" b="1" dirty="0">
              <a:solidFill>
                <a:srgbClr val="0066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512603" y="2587614"/>
            <a:ext cx="2386660" cy="392415"/>
          </a:xfrm>
          <a:prstGeom prst="rect">
            <a:avLst/>
          </a:prstGeom>
        </p:spPr>
        <p:txBody>
          <a:bodyPr wrap="square" lIns="68580" tIns="34290" rIns="68580" bIns="34290">
            <a:spAutoFit/>
          </a:bodyPr>
          <a:lstStyle/>
          <a:p>
            <a:pPr lvl="0"/>
            <a:r>
              <a:rPr lang="vi-VN" sz="2100" b="1" dirty="0">
                <a:solidFill>
                  <a:srgbClr val="006600"/>
                </a:solidFill>
                <a:latin typeface="Times New Roman" panose="02020603050405020304" pitchFamily="18" charset="0"/>
              </a:rPr>
              <a:t>……………………</a:t>
            </a:r>
            <a:endParaRPr lang="en-US" sz="2100" b="1" dirty="0">
              <a:solidFill>
                <a:srgbClr val="006600"/>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5152241" y="2904565"/>
            <a:ext cx="3980330" cy="2238935"/>
          </a:xfrm>
          <a:prstGeom prst="rect">
            <a:avLst/>
          </a:prstGeom>
        </p:spPr>
      </p:pic>
      <p:sp>
        <p:nvSpPr>
          <p:cNvPr id="11" name="Rectangle 10"/>
          <p:cNvSpPr/>
          <p:nvPr/>
        </p:nvSpPr>
        <p:spPr>
          <a:xfrm>
            <a:off x="146959" y="944089"/>
            <a:ext cx="5702512" cy="662009"/>
          </a:xfrm>
          <a:prstGeom prst="rect">
            <a:avLst/>
          </a:prstGeom>
        </p:spPr>
        <p:txBody>
          <a:bodyPr wrap="square" lIns="68580" tIns="34290" rIns="68580" bIns="34290">
            <a:spAutoFit/>
          </a:bodyPr>
          <a:lstStyle/>
          <a:p>
            <a:pPr>
              <a:lnSpc>
                <a:spcPct val="107000"/>
              </a:lnSpc>
              <a:spcAft>
                <a:spcPts val="600"/>
              </a:spcAft>
            </a:pP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lai</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khả</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kích</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angle 11"/>
          <p:cNvSpPr/>
          <p:nvPr/>
        </p:nvSpPr>
        <p:spPr>
          <a:xfrm>
            <a:off x="100613" y="1493432"/>
            <a:ext cx="5574479" cy="623248"/>
          </a:xfrm>
          <a:prstGeom prst="rect">
            <a:avLst/>
          </a:prstGeom>
        </p:spPr>
        <p:txBody>
          <a:bodyPr wrap="square" lIns="68580" tIns="34290" rIns="68580" bIns="34290">
            <a:spAutoFit/>
          </a:bodyPr>
          <a:lstStyle/>
          <a:p>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những</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phân</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tử</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prôtêin</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đặc</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hiệu</a:t>
            </a:r>
            <a:r>
              <a:rPr lang="en-US" sz="1800" b="1" dirty="0">
                <a:solidFill>
                  <a:srgbClr val="C00000"/>
                </a:solidFill>
                <a:latin typeface="Times New Roman" panose="02020603050405020304" pitchFamily="18" charset="0"/>
                <a:cs typeface="Times New Roman" panose="02020603050405020304" pitchFamily="18" charset="0"/>
              </a:rPr>
              <a:t> do 1 </a:t>
            </a:r>
            <a:r>
              <a:rPr lang="en-US" sz="1800" b="1" dirty="0" err="1">
                <a:solidFill>
                  <a:srgbClr val="C00000"/>
                </a:solidFill>
                <a:latin typeface="Times New Roman" panose="02020603050405020304" pitchFamily="18" charset="0"/>
                <a:cs typeface="Times New Roman" panose="02020603050405020304" pitchFamily="18" charset="0"/>
              </a:rPr>
              <a:t>loại</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bạch</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cầu</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tiết</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ra</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để</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chống</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lại</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các</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kháng</a:t>
            </a:r>
            <a:r>
              <a:rPr lang="en-US" sz="1800" b="1" dirty="0">
                <a:solidFill>
                  <a:srgbClr val="C00000"/>
                </a:solidFill>
                <a:latin typeface="Times New Roman" panose="02020603050405020304" pitchFamily="18" charset="0"/>
                <a:cs typeface="Times New Roman" panose="02020603050405020304" pitchFamily="18" charset="0"/>
              </a:rPr>
              <a:t> </a:t>
            </a:r>
            <a:r>
              <a:rPr lang="en-US" sz="1800" b="1" dirty="0" err="1">
                <a:solidFill>
                  <a:srgbClr val="C00000"/>
                </a:solidFill>
                <a:latin typeface="Times New Roman" panose="02020603050405020304" pitchFamily="18" charset="0"/>
                <a:cs typeface="Times New Roman" panose="02020603050405020304" pitchFamily="18" charset="0"/>
              </a:rPr>
              <a:t>nguyên</a:t>
            </a:r>
            <a:r>
              <a:rPr lang="en-US" sz="1800" b="1" dirty="0">
                <a:solidFill>
                  <a:srgbClr val="C0000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4"/>
          <a:stretch>
            <a:fillRect/>
          </a:stretch>
        </p:blipFill>
        <p:spPr>
          <a:xfrm>
            <a:off x="5152241" y="2909155"/>
            <a:ext cx="3991759" cy="2234345"/>
          </a:xfrm>
          <a:prstGeom prst="rect">
            <a:avLst/>
          </a:prstGeom>
        </p:spPr>
      </p:pic>
      <p:sp>
        <p:nvSpPr>
          <p:cNvPr id="3" name="Rectangle 2"/>
          <p:cNvSpPr/>
          <p:nvPr/>
        </p:nvSpPr>
        <p:spPr>
          <a:xfrm>
            <a:off x="126788" y="2272951"/>
            <a:ext cx="2837556" cy="346249"/>
          </a:xfrm>
          <a:prstGeom prst="rect">
            <a:avLst/>
          </a:prstGeom>
        </p:spPr>
        <p:txBody>
          <a:bodyPr wrap="none" lIns="68580" tIns="34290" rIns="68580" bIns="34290">
            <a:spAutoFit/>
          </a:bodyPr>
          <a:lstStyle/>
          <a:p>
            <a:r>
              <a:rPr lang="vi-VN" sz="1800" b="1" dirty="0">
                <a:solidFill>
                  <a:srgbClr val="C00000"/>
                </a:solidFill>
                <a:latin typeface="+mj-lt"/>
              </a:rPr>
              <a:t>cơ chế chìa khóa và ổ khóa.</a:t>
            </a:r>
            <a:endParaRPr lang="en-US" sz="1800" b="1" dirty="0">
              <a:solidFill>
                <a:srgbClr val="C00000"/>
              </a:solidFill>
              <a:latin typeface="+mj-lt"/>
            </a:endParaRPr>
          </a:p>
        </p:txBody>
      </p:sp>
      <p:sp>
        <p:nvSpPr>
          <p:cNvPr id="4" name="Rectangle 3"/>
          <p:cNvSpPr/>
          <p:nvPr/>
        </p:nvSpPr>
        <p:spPr>
          <a:xfrm>
            <a:off x="238397" y="2595327"/>
            <a:ext cx="4572000" cy="900247"/>
          </a:xfrm>
          <a:prstGeom prst="rect">
            <a:avLst/>
          </a:prstGeom>
        </p:spPr>
        <p:txBody>
          <a:bodyPr lIns="68580" tIns="34290" rIns="68580" bIns="34290">
            <a:spAutoFit/>
          </a:bodyPr>
          <a:lstStyle/>
          <a:p>
            <a:r>
              <a:rPr lang="en-US" sz="1800" b="1">
                <a:solidFill>
                  <a:srgbClr val="C00000"/>
                </a:solidFill>
                <a:latin typeface="+mj-lt"/>
              </a:rPr>
              <a:t>                          </a:t>
            </a:r>
            <a:r>
              <a:rPr lang="vi-VN" sz="1800" b="1">
                <a:solidFill>
                  <a:srgbClr val="C00000"/>
                </a:solidFill>
                <a:latin typeface="+mj-lt"/>
              </a:rPr>
              <a:t>khả năng cơ </a:t>
            </a:r>
            <a:r>
              <a:rPr lang="vi-VN" sz="1800" b="1" dirty="0">
                <a:solidFill>
                  <a:srgbClr val="C00000"/>
                </a:solidFill>
                <a:latin typeface="+mj-lt"/>
              </a:rPr>
              <a:t>thể ngăn cản sự xâm nhập của mầm bệnh, đồng thời chống lại </a:t>
            </a:r>
            <a:r>
              <a:rPr lang="vi-VN" sz="1800" b="1">
                <a:solidFill>
                  <a:srgbClr val="C00000"/>
                </a:solidFill>
                <a:latin typeface="+mj-lt"/>
              </a:rPr>
              <a:t>mầm </a:t>
            </a:r>
            <a:r>
              <a:rPr lang="en-US" sz="1800" b="1">
                <a:solidFill>
                  <a:srgbClr val="C00000"/>
                </a:solidFill>
                <a:latin typeface="Times New Roman" pitchFamily="18" charset="0"/>
                <a:cs typeface="Times New Roman" pitchFamily="18" charset="0"/>
              </a:rPr>
              <a:t>khi nó đã xâm nhập vào cơ thể</a:t>
            </a:r>
            <a:endParaRPr lang="en-US" sz="1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46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6"/>
                                        </p:tgtEl>
                                        <p:attrNameLst>
                                          <p:attrName>ppt_w</p:attrName>
                                        </p:attrNameLst>
                                      </p:cBhvr>
                                      <p:tavLst>
                                        <p:tav tm="0">
                                          <p:val>
                                            <p:strVal val="ppt_w"/>
                                          </p:val>
                                        </p:tav>
                                        <p:tav tm="100000">
                                          <p:val>
                                            <p:fltVal val="0"/>
                                          </p:val>
                                        </p:tav>
                                      </p:tavLst>
                                    </p:anim>
                                    <p:anim calcmode="lin" valueType="num">
                                      <p:cBhvr>
                                        <p:cTn id="29" dur="500"/>
                                        <p:tgtEl>
                                          <p:spTgt spid="6"/>
                                        </p:tgtEl>
                                        <p:attrNameLst>
                                          <p:attrName>ppt_h</p:attrName>
                                        </p:attrNameLst>
                                      </p:cBhvr>
                                      <p:tavLst>
                                        <p:tav tm="0">
                                          <p:val>
                                            <p:strVal val="ppt_h"/>
                                          </p:val>
                                        </p:tav>
                                        <p:tav tm="100000">
                                          <p:val>
                                            <p:fltVal val="0"/>
                                          </p:val>
                                        </p:tav>
                                      </p:tavLst>
                                    </p:anim>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7"/>
                                        </p:tgtEl>
                                        <p:attrNameLst>
                                          <p:attrName>ppt_w</p:attrName>
                                        </p:attrNameLst>
                                      </p:cBhvr>
                                      <p:tavLst>
                                        <p:tav tm="0">
                                          <p:val>
                                            <p:strVal val="ppt_w"/>
                                          </p:val>
                                        </p:tav>
                                        <p:tav tm="100000">
                                          <p:val>
                                            <p:fltVal val="0"/>
                                          </p:val>
                                        </p:tav>
                                      </p:tavLst>
                                    </p:anim>
                                    <p:anim calcmode="lin" valueType="num">
                                      <p:cBhvr>
                                        <p:cTn id="41" dur="500"/>
                                        <p:tgtEl>
                                          <p:spTgt spid="7"/>
                                        </p:tgtEl>
                                        <p:attrNameLst>
                                          <p:attrName>ppt_h</p:attrName>
                                        </p:attrNameLst>
                                      </p:cBhvr>
                                      <p:tavLst>
                                        <p:tav tm="0">
                                          <p:val>
                                            <p:strVal val="ppt_h"/>
                                          </p:val>
                                        </p:tav>
                                        <p:tav tm="100000">
                                          <p:val>
                                            <p:fltVal val="0"/>
                                          </p:val>
                                        </p:tav>
                                      </p:tavLst>
                                    </p:anim>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in)">
                                      <p:cBhvr>
                                        <p:cTn id="48" dur="2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ircle(in)">
                                      <p:cBhvr>
                                        <p:cTn id="53" dur="20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circle(in)">
                                      <p:cBhvr>
                                        <p:cTn id="65" dur="2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9"/>
                                        </p:tgtEl>
                                        <p:attrNameLst>
                                          <p:attrName>ppt_w</p:attrName>
                                        </p:attrNameLst>
                                      </p:cBhvr>
                                      <p:tavLst>
                                        <p:tav tm="0">
                                          <p:val>
                                            <p:strVal val="ppt_w"/>
                                          </p:val>
                                        </p:tav>
                                        <p:tav tm="100000">
                                          <p:val>
                                            <p:fltVal val="0"/>
                                          </p:val>
                                        </p:tav>
                                      </p:tavLst>
                                    </p:anim>
                                    <p:anim calcmode="lin" valueType="num">
                                      <p:cBhvr>
                                        <p:cTn id="70" dur="500"/>
                                        <p:tgtEl>
                                          <p:spTgt spid="9"/>
                                        </p:tgtEl>
                                        <p:attrNameLst>
                                          <p:attrName>ppt_h</p:attrName>
                                        </p:attrNameLst>
                                      </p:cBhvr>
                                      <p:tavLst>
                                        <p:tav tm="0">
                                          <p:val>
                                            <p:strVal val="ppt_h"/>
                                          </p:val>
                                        </p:tav>
                                        <p:tav tm="100000">
                                          <p:val>
                                            <p:fltVal val="0"/>
                                          </p:val>
                                        </p:tav>
                                      </p:tavLst>
                                    </p:anim>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circle(in)">
                                      <p:cBhvr>
                                        <p:cTn id="7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P spid="8" grpId="0"/>
      <p:bldP spid="8" grpId="1"/>
      <p:bldP spid="9" grpId="0"/>
      <p:bldP spid="9" grpId="1"/>
      <p:bldP spid="11" grpId="0"/>
      <p:bldP spid="1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0" y="111733"/>
            <a:ext cx="6456317" cy="623248"/>
          </a:xfrm>
          <a:prstGeom prst="rect">
            <a:avLst/>
          </a:prstGeom>
        </p:spPr>
        <p:txBody>
          <a:bodyPr wrap="square" lIns="68580" tIns="34290" rIns="68580" bIns="34290">
            <a:spAutoFit/>
          </a:bodyPr>
          <a:lstStyle/>
          <a:p>
            <a:pPr lvl="0"/>
            <a:r>
              <a:rPr lang="vi-VN" sz="1800" b="1" i="1" dirty="0">
                <a:solidFill>
                  <a:srgbClr val="0000CC"/>
                </a:solidFill>
                <a:latin typeface="Times New Roman" panose="02020603050405020304" pitchFamily="18" charset="0"/>
                <a:cs typeface="Times New Roman" panose="02020603050405020304" pitchFamily="18" charset="0"/>
              </a:rPr>
              <a:t>Câu 3. Quan sát H33.3 Trình bày cơ chế tạo miễn dịch trong cơ thể người?</a:t>
            </a:r>
          </a:p>
        </p:txBody>
      </p:sp>
      <p:pic>
        <p:nvPicPr>
          <p:cNvPr id="5" name="Picture 4"/>
          <p:cNvPicPr>
            <a:picLocks noChangeAspect="1"/>
          </p:cNvPicPr>
          <p:nvPr/>
        </p:nvPicPr>
        <p:blipFill>
          <a:blip r:embed="rId3"/>
          <a:stretch>
            <a:fillRect/>
          </a:stretch>
        </p:blipFill>
        <p:spPr>
          <a:xfrm>
            <a:off x="243832" y="734981"/>
            <a:ext cx="4368989" cy="2605846"/>
          </a:xfrm>
          <a:prstGeom prst="rect">
            <a:avLst/>
          </a:prstGeom>
        </p:spPr>
      </p:pic>
      <p:sp>
        <p:nvSpPr>
          <p:cNvPr id="6" name="Rectangle 5"/>
          <p:cNvSpPr/>
          <p:nvPr/>
        </p:nvSpPr>
        <p:spPr>
          <a:xfrm>
            <a:off x="4612821" y="734981"/>
            <a:ext cx="3686992" cy="1770004"/>
          </a:xfrm>
          <a:prstGeom prst="rect">
            <a:avLst/>
          </a:prstGeom>
        </p:spPr>
        <p:txBody>
          <a:bodyPr wrap="square" lIns="68580" tIns="34290" rIns="68580" bIns="34290">
            <a:spAutoFit/>
          </a:bodyPr>
          <a:lstStyle/>
          <a:p>
            <a:r>
              <a:rPr lang="vi-VN" sz="1800" b="1" dirty="0">
                <a:solidFill>
                  <a:srgbClr val="C00000"/>
                </a:solidFill>
                <a:latin typeface="+mj-lt"/>
                <a:ea typeface="Times New Roman" panose="02020603050405020304" pitchFamily="18" charset="0"/>
              </a:rPr>
              <a:t>- Tế bào lympho B phân bào và biệt hoá thành </a:t>
            </a:r>
            <a:r>
              <a:rPr lang="vi-VN" sz="1800" b="1">
                <a:solidFill>
                  <a:srgbClr val="C00000"/>
                </a:solidFill>
                <a:latin typeface="Times New Roman" pitchFamily="18" charset="0"/>
                <a:ea typeface="Times New Roman" panose="02020603050405020304" pitchFamily="18" charset="0"/>
                <a:cs typeface="Times New Roman" pitchFamily="18" charset="0"/>
              </a:rPr>
              <a:t>tương b</a:t>
            </a:r>
            <a:r>
              <a:rPr lang="en-US" sz="1800" b="1">
                <a:solidFill>
                  <a:srgbClr val="C00000"/>
                </a:solidFill>
                <a:latin typeface="Times New Roman" pitchFamily="18" charset="0"/>
                <a:ea typeface="Times New Roman" panose="02020603050405020304" pitchFamily="18" charset="0"/>
                <a:cs typeface="Times New Roman" pitchFamily="18" charset="0"/>
              </a:rPr>
              <a:t>à</a:t>
            </a:r>
            <a:r>
              <a:rPr lang="vi-VN" sz="1800" b="1">
                <a:solidFill>
                  <a:srgbClr val="C00000"/>
                </a:solidFill>
                <a:latin typeface="Times New Roman" pitchFamily="18" charset="0"/>
                <a:ea typeface="Times New Roman" panose="02020603050405020304" pitchFamily="18" charset="0"/>
                <a:cs typeface="Times New Roman" pitchFamily="18" charset="0"/>
              </a:rPr>
              <a:t>o</a:t>
            </a:r>
            <a:r>
              <a:rPr lang="vi-VN" sz="1800" b="1" dirty="0">
                <a:solidFill>
                  <a:srgbClr val="C00000"/>
                </a:solidFill>
                <a:latin typeface="Times New Roman" pitchFamily="18" charset="0"/>
                <a:ea typeface="Times New Roman" panose="02020603050405020304" pitchFamily="18" charset="0"/>
                <a:cs typeface="Times New Roman" pitchFamily="18" charset="0"/>
              </a:rPr>
              <a:t>, </a:t>
            </a:r>
            <a:r>
              <a:rPr lang="vi-VN" sz="1800" b="1">
                <a:solidFill>
                  <a:srgbClr val="C00000"/>
                </a:solidFill>
                <a:latin typeface="Times New Roman" pitchFamily="18" charset="0"/>
                <a:ea typeface="Times New Roman" panose="02020603050405020304" pitchFamily="18" charset="0"/>
                <a:cs typeface="Times New Roman" pitchFamily="18" charset="0"/>
              </a:rPr>
              <a:t>tương b</a:t>
            </a:r>
            <a:r>
              <a:rPr lang="en-US" sz="1800" b="1">
                <a:solidFill>
                  <a:srgbClr val="C00000"/>
                </a:solidFill>
                <a:latin typeface="Times New Roman" pitchFamily="18" charset="0"/>
                <a:ea typeface="Times New Roman" panose="02020603050405020304" pitchFamily="18" charset="0"/>
                <a:cs typeface="Times New Roman" pitchFamily="18" charset="0"/>
              </a:rPr>
              <a:t>à</a:t>
            </a:r>
            <a:r>
              <a:rPr lang="vi-VN" sz="1800" b="1">
                <a:solidFill>
                  <a:srgbClr val="C00000"/>
                </a:solidFill>
                <a:latin typeface="Times New Roman" pitchFamily="18" charset="0"/>
                <a:ea typeface="Times New Roman" panose="02020603050405020304" pitchFamily="18" charset="0"/>
                <a:cs typeface="Times New Roman" pitchFamily="18" charset="0"/>
              </a:rPr>
              <a:t>o </a:t>
            </a:r>
            <a:r>
              <a:rPr lang="vi-VN" sz="1800" b="1" dirty="0">
                <a:solidFill>
                  <a:srgbClr val="C00000"/>
                </a:solidFill>
                <a:latin typeface="+mj-lt"/>
                <a:ea typeface="Times New Roman" panose="02020603050405020304" pitchFamily="18" charset="0"/>
              </a:rPr>
              <a:t>tạo ra kháng thể để tiêu diệt vi sinh vật hoặc làm bất hoạt độc tổ của chúng.</a:t>
            </a:r>
            <a:endParaRPr lang="en-US" sz="1800" b="1" dirty="0">
              <a:solidFill>
                <a:srgbClr val="C00000"/>
              </a:solidFill>
              <a:latin typeface="+mj-lt"/>
              <a:ea typeface="Times New Roman" panose="02020603050405020304" pitchFamily="18" charset="0"/>
            </a:endParaRPr>
          </a:p>
          <a:p>
            <a:pPr algn="just">
              <a:lnSpc>
                <a:spcPct val="107000"/>
              </a:lnSpc>
              <a:spcAft>
                <a:spcPts val="600"/>
              </a:spcAft>
            </a:pPr>
            <a:r>
              <a:rPr lang="en-US" sz="1800" b="1" dirty="0">
                <a:solidFill>
                  <a:srgbClr val="C00000"/>
                </a:solidFill>
                <a:latin typeface="+mj-lt"/>
                <a:ea typeface="Calibri" panose="020F0502020204030204" pitchFamily="34" charset="0"/>
                <a:cs typeface="Times New Roman" panose="02020603050405020304" pitchFamily="18" charset="0"/>
              </a:rPr>
              <a:t>-</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lympho</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B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khả</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miễn</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1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08516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circle(in)">
                                      <p:cBhvr>
                                        <p:cTn id="15" dur="2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2" name="Rectangle 11"/>
          <p:cNvSpPr/>
          <p:nvPr/>
        </p:nvSpPr>
        <p:spPr>
          <a:xfrm>
            <a:off x="833347" y="471664"/>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13" name="Rectangle 12"/>
          <p:cNvSpPr/>
          <p:nvPr/>
        </p:nvSpPr>
        <p:spPr>
          <a:xfrm>
            <a:off x="831178" y="712963"/>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4" name="Rectangle 13"/>
          <p:cNvSpPr/>
          <p:nvPr/>
        </p:nvSpPr>
        <p:spPr>
          <a:xfrm>
            <a:off x="831178" y="955743"/>
            <a:ext cx="3663551" cy="1146468"/>
          </a:xfrm>
          <a:prstGeom prst="rect">
            <a:avLst/>
          </a:prstGeom>
        </p:spPr>
        <p:txBody>
          <a:bodyPr wrap="square" lIns="68580" tIns="34290" rIns="68580" bIns="34290">
            <a:spAutoFit/>
          </a:bodyPr>
          <a:lstStyle/>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máu</a:t>
            </a:r>
            <a:r>
              <a:rPr lang="en-US" b="1" dirty="0" smtClean="0">
                <a:latin typeface="Times New Roman" panose="02020603050405020304" pitchFamily="18" charset="0"/>
                <a:cs typeface="Times New Roman" panose="02020603050405020304" pitchFamily="18" charset="0"/>
              </a:rPr>
              <a:t>:</a:t>
            </a:r>
          </a:p>
          <a:p>
            <a:r>
              <a:rPr lang="vi-VN" b="1" dirty="0">
                <a:latin typeface="Times New Roman" panose="02020603050405020304" pitchFamily="18" charset="0"/>
                <a:cs typeface="Times New Roman" panose="02020603050405020304" pitchFamily="18" charset="0"/>
              </a:rPr>
              <a:t>+ Huyết tương chiếm khoảng 55% máu, bao gồm nước và các chất tan. Huyết tương giúp duy trì trạng thái lỏng của máu, vận chuyển chất dinh dưỡng và chất thải trong cơ thể.</a:t>
            </a:r>
          </a:p>
        </p:txBody>
      </p:sp>
      <p:sp>
        <p:nvSpPr>
          <p:cNvPr id="15" name="Rectangle 14"/>
          <p:cNvSpPr/>
          <p:nvPr/>
        </p:nvSpPr>
        <p:spPr>
          <a:xfrm>
            <a:off x="831178" y="2040019"/>
            <a:ext cx="3636443" cy="1146468"/>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Hồng cầu, bạch cầu và tiểu cầu chiếm khoảng 45% máu. Hồng cầu có chức năng vận chuyển oxygen và carbon dioxide trong máu. Bạch cầu bảo vệ cơ thể, trong khi tiểu cầu tham gia vào cơ chế đông máu.</a:t>
            </a:r>
          </a:p>
        </p:txBody>
      </p:sp>
      <p:sp>
        <p:nvSpPr>
          <p:cNvPr id="16" name="Rectangle 15"/>
          <p:cNvSpPr/>
          <p:nvPr/>
        </p:nvSpPr>
        <p:spPr>
          <a:xfrm>
            <a:off x="858543" y="3061321"/>
            <a:ext cx="2102980" cy="300083"/>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endParaRPr lang="vi-VN" sz="15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55883" y="3267794"/>
            <a:ext cx="1206100" cy="300083"/>
          </a:xfrm>
          <a:prstGeom prst="rect">
            <a:avLst/>
          </a:prstGeom>
        </p:spPr>
        <p:txBody>
          <a:bodyPr wrap="none" lIns="68580" tIns="34290" rIns="68580" bIns="34290">
            <a:spAutoFit/>
          </a:bodyPr>
          <a:lstStyle/>
          <a:p>
            <a:r>
              <a:rPr lang="en-US" sz="1500" b="1" dirty="0">
                <a:solidFill>
                  <a:srgbClr val="006600"/>
                </a:solidFill>
                <a:latin typeface="Times New Roman" panose="02020603050405020304" pitchFamily="18" charset="0"/>
                <a:cs typeface="Times New Roman" panose="02020603050405020304" pitchFamily="18" charset="0"/>
              </a:rPr>
              <a:t>a. </a:t>
            </a:r>
            <a:r>
              <a:rPr lang="en-US" sz="1500" b="1" dirty="0" err="1">
                <a:solidFill>
                  <a:srgbClr val="006600"/>
                </a:solidFill>
                <a:latin typeface="Times New Roman" panose="02020603050405020304" pitchFamily="18" charset="0"/>
                <a:cs typeface="Times New Roman" panose="02020603050405020304" pitchFamily="18" charset="0"/>
              </a:rPr>
              <a:t>Miễn</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dịch</a:t>
            </a:r>
            <a:r>
              <a:rPr lang="en-US" sz="1500" b="1" dirty="0">
                <a:solidFill>
                  <a:srgbClr val="006600"/>
                </a:solidFill>
                <a:latin typeface="Times New Roman" panose="02020603050405020304" pitchFamily="18" charset="0"/>
                <a:cs typeface="Times New Roman" panose="02020603050405020304" pitchFamily="18" charset="0"/>
              </a:rPr>
              <a:t>.</a:t>
            </a:r>
            <a:endParaRPr lang="vi-VN" sz="1500" b="1" dirty="0">
              <a:solidFill>
                <a:srgbClr val="0066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5883" y="3497793"/>
            <a:ext cx="3638846" cy="500137"/>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Kháng nguyên là chất khi xâm nhập vào cơ thể kích thích cơ thể tạo kháng thể.</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855883" y="3932614"/>
            <a:ext cx="3683726" cy="500137"/>
          </a:xfrm>
          <a:prstGeom prst="rect">
            <a:avLst/>
          </a:prstGeom>
        </p:spPr>
        <p:txBody>
          <a:bodyPr wrap="square" lIns="68580" tIns="34290" rIns="68580" bIns="34290">
            <a:spAutoFit/>
          </a:bodyPr>
          <a:lstStyle/>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r>
              <a:rPr lang="en-US" b="1" dirty="0">
                <a:latin typeface="Times New Roman" panose="02020603050405020304" pitchFamily="18" charset="0"/>
                <a:cs typeface="Times New Roman" panose="02020603050405020304" pitchFamily="18" charset="0"/>
              </a:rPr>
              <a:t> protein do </a:t>
            </a:r>
            <a:r>
              <a:rPr lang="en-US" b="1" dirty="0" err="1">
                <a:latin typeface="Times New Roman" panose="02020603050405020304" pitchFamily="18" charset="0"/>
                <a:cs typeface="Times New Roman" panose="02020603050405020304" pitchFamily="18" charset="0"/>
              </a:rPr>
              <a:t>tế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lympho</a:t>
            </a:r>
            <a:r>
              <a:rPr lang="en-US" b="1" dirty="0">
                <a:latin typeface="Times New Roman" panose="02020603050405020304" pitchFamily="18" charset="0"/>
                <a:cs typeface="Times New Roman" panose="02020603050405020304" pitchFamily="18" charset="0"/>
              </a:rPr>
              <a:t> B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nguyên</a:t>
            </a:r>
            <a:endParaRPr lang="en-US" b="1" dirty="0">
              <a:latin typeface="Times New Roman" panose="02020603050405020304" pitchFamily="18" charset="0"/>
              <a:cs typeface="Times New Roman" panose="02020603050405020304" pitchFamily="18" charset="0"/>
            </a:endParaRPr>
          </a:p>
        </p:txBody>
      </p:sp>
      <p:sp>
        <p:nvSpPr>
          <p:cNvPr id="18" name="Rectangle 17"/>
          <p:cNvSpPr/>
          <p:nvPr/>
        </p:nvSpPr>
        <p:spPr>
          <a:xfrm>
            <a:off x="4634049" y="425497"/>
            <a:ext cx="3683726" cy="715581"/>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Kháng nguyên và kháng thể tương tác theo cơ chế chìa khoá và ổ khoá để tạo phản ứng miễn dịch.</a:t>
            </a:r>
            <a:endParaRPr lang="en-US" b="1" dirty="0">
              <a:latin typeface="Times New Roman" panose="02020603050405020304" pitchFamily="18" charset="0"/>
              <a:cs typeface="Times New Roman" panose="02020603050405020304" pitchFamily="18" charset="0"/>
            </a:endParaRPr>
          </a:p>
        </p:txBody>
      </p:sp>
      <p:sp>
        <p:nvSpPr>
          <p:cNvPr id="19" name="Rectangle 18"/>
          <p:cNvSpPr/>
          <p:nvPr/>
        </p:nvSpPr>
        <p:spPr>
          <a:xfrm>
            <a:off x="4634050" y="1039915"/>
            <a:ext cx="3908195" cy="991297"/>
          </a:xfrm>
          <a:prstGeom prst="rect">
            <a:avLst/>
          </a:prstGeom>
        </p:spPr>
        <p:txBody>
          <a:bodyPr wrap="square" lIns="68580" tIns="34290" rIns="68580" bIns="34290">
            <a:spAutoFit/>
          </a:bodyPr>
          <a:lstStyle/>
          <a:p>
            <a:pPr algn="just">
              <a:lnSpc>
                <a:spcPct val="107000"/>
              </a:lnSpc>
              <a:spcAft>
                <a:spcPts val="9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lympho</a:t>
            </a:r>
            <a:r>
              <a:rPr lang="en-US" b="1" dirty="0">
                <a:latin typeface="Times New Roman" panose="02020603050405020304" pitchFamily="18" charset="0"/>
                <a:ea typeface="Times New Roman" panose="02020603050405020304" pitchFamily="18" charset="0"/>
                <a:cs typeface="Times New Roman" panose="02020603050405020304" pitchFamily="18" charset="0"/>
              </a:rPr>
              <a:t> B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b="1">
                <a:latin typeface="Times New Roman" panose="02020603050405020304" pitchFamily="18" charset="0"/>
                <a:ea typeface="Times New Roman" panose="02020603050405020304" pitchFamily="18" charset="0"/>
                <a:cs typeface="Times New Roman" panose="02020603050405020304" pitchFamily="18" charset="0"/>
              </a:rPr>
              <a:t> </a:t>
            </a:r>
            <a:r>
              <a:rPr lang="en-US" b="1" smtClean="0">
                <a:latin typeface="Times New Roman" panose="02020603050405020304" pitchFamily="18" charset="0"/>
                <a:ea typeface="Times New Roman" panose="02020603050405020304" pitchFamily="18" charset="0"/>
                <a:cs typeface="Times New Roman" panose="02020603050405020304" pitchFamily="18" charset="0"/>
              </a:rPr>
              <a:t>bào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b="1">
                <a:latin typeface="Times New Roman" panose="02020603050405020304" pitchFamily="18" charset="0"/>
                <a:ea typeface="Times New Roman" panose="02020603050405020304" pitchFamily="18" charset="0"/>
                <a:cs typeface="Times New Roman" panose="02020603050405020304" pitchFamily="18" charset="0"/>
              </a:rPr>
              <a:t> </a:t>
            </a:r>
            <a:r>
              <a:rPr lang="en-US" b="1" smtClean="0">
                <a:latin typeface="Times New Roman" panose="02020603050405020304" pitchFamily="18" charset="0"/>
                <a:ea typeface="Times New Roman" panose="02020603050405020304" pitchFamily="18" charset="0"/>
                <a:cs typeface="Times New Roman" panose="02020603050405020304" pitchFamily="18" charset="0"/>
              </a:rPr>
              <a:t>bào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diệt</a:t>
            </a:r>
            <a:r>
              <a:rPr lang="en-US"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err="1">
                <a:latin typeface="Times New Roman" panose="02020603050405020304" pitchFamily="18" charset="0"/>
                <a:ea typeface="Times New Roman" panose="02020603050405020304" pitchFamily="18" charset="0"/>
                <a:cs typeface="Times New Roman" panose="02020603050405020304" pitchFamily="18" charset="0"/>
              </a:rPr>
              <a:t>độc</a:t>
            </a:r>
            <a:r>
              <a:rPr lang="en-US" b="1">
                <a:latin typeface="Times New Roman" panose="02020603050405020304" pitchFamily="18" charset="0"/>
                <a:ea typeface="Times New Roman" panose="02020603050405020304" pitchFamily="18" charset="0"/>
                <a:cs typeface="Times New Roman" panose="02020603050405020304" pitchFamily="18" charset="0"/>
              </a:rPr>
              <a:t> </a:t>
            </a:r>
            <a:r>
              <a:rPr lang="en-US" b="1" smtClean="0">
                <a:latin typeface="Times New Roman" panose="02020603050405020304" pitchFamily="18" charset="0"/>
                <a:ea typeface="Times New Roman" panose="02020603050405020304" pitchFamily="18" charset="0"/>
                <a:cs typeface="Times New Roman" panose="02020603050405020304" pitchFamily="18" charset="0"/>
              </a:rPr>
              <a:t>tố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4655297" y="1775982"/>
            <a:ext cx="3886947" cy="500137"/>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Tế bào lympho B nhớ giúp cơ thể có khả năng miễn dịch.</a:t>
            </a:r>
            <a:endParaRPr lang="en-US" b="1" dirty="0">
              <a:latin typeface="Times New Roman" panose="02020603050405020304" pitchFamily="18" charset="0"/>
              <a:cs typeface="Times New Roman" panose="02020603050405020304" pitchFamily="18" charset="0"/>
            </a:endParaRPr>
          </a:p>
        </p:txBody>
      </p:sp>
      <p:sp>
        <p:nvSpPr>
          <p:cNvPr id="21" name="Rectangle 20"/>
          <p:cNvSpPr/>
          <p:nvPr/>
        </p:nvSpPr>
        <p:spPr>
          <a:xfrm>
            <a:off x="4655297" y="2250442"/>
            <a:ext cx="972189" cy="300083"/>
          </a:xfrm>
          <a:prstGeom prst="rect">
            <a:avLst/>
          </a:prstGeom>
        </p:spPr>
        <p:txBody>
          <a:bodyPr wrap="none" lIns="68580" tIns="34290" rIns="68580" bIns="34290">
            <a:spAutoFit/>
          </a:bodyPr>
          <a:lstStyle/>
          <a:p>
            <a:r>
              <a:rPr lang="en-US" sz="1500" b="1" dirty="0">
                <a:solidFill>
                  <a:srgbClr val="006600"/>
                </a:solidFill>
                <a:latin typeface="Times New Roman" panose="02020603050405020304" pitchFamily="18" charset="0"/>
                <a:cs typeface="Times New Roman" panose="02020603050405020304" pitchFamily="18" charset="0"/>
              </a:rPr>
              <a:t>b. Vaccine</a:t>
            </a:r>
            <a:endParaRPr lang="vi-VN" sz="15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492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60020" y="156755"/>
            <a:ext cx="7971609" cy="623248"/>
          </a:xfrm>
          <a:prstGeom prst="rect">
            <a:avLst/>
          </a:prstGeom>
        </p:spPr>
        <p:txBody>
          <a:bodyPr wrap="square" lIns="68580" tIns="34290" rIns="68580" bIns="34290">
            <a:spAutoFit/>
          </a:bodyPr>
          <a:lstStyle/>
          <a:p>
            <a:pPr lvl="0"/>
            <a:r>
              <a:rPr lang="vi-VN" sz="1800" b="1" i="1" dirty="0">
                <a:solidFill>
                  <a:srgbClr val="0000CC"/>
                </a:solidFill>
                <a:latin typeface="Times New Roman" panose="02020603050405020304" pitchFamily="18" charset="0"/>
                <a:cs typeface="Times New Roman" panose="02020603050405020304" pitchFamily="18" charset="0"/>
              </a:rPr>
              <a:t>Câu 4.Tiêm vaccine có vai trò gì trong việc phòng bệnh? Kể tên một số loại bệnh em đã được tiêm vaccine để phong tránh?</a:t>
            </a:r>
          </a:p>
        </p:txBody>
      </p:sp>
      <p:sp>
        <p:nvSpPr>
          <p:cNvPr id="5" name="Rectangle 4"/>
          <p:cNvSpPr/>
          <p:nvPr/>
        </p:nvSpPr>
        <p:spPr>
          <a:xfrm>
            <a:off x="287383" y="859681"/>
            <a:ext cx="6639197" cy="1731243"/>
          </a:xfrm>
          <a:prstGeom prst="rect">
            <a:avLst/>
          </a:prstGeom>
        </p:spPr>
        <p:txBody>
          <a:bodyPr wrap="square" lIns="68580" tIns="34290" rIns="68580" bIns="34290">
            <a:spAutoFit/>
          </a:bodyPr>
          <a:lstStyle/>
          <a:p>
            <a:r>
              <a:rPr lang="vi-VN" sz="1800" b="1" dirty="0">
                <a:solidFill>
                  <a:srgbClr val="660033"/>
                </a:solidFill>
                <a:latin typeface="Times New Roman" panose="02020603050405020304" pitchFamily="18" charset="0"/>
                <a:cs typeface="Times New Roman" panose="02020603050405020304" pitchFamily="18" charset="0"/>
              </a:rPr>
              <a:t>- Vaccine có tính kháng nguyên, khi tiêm vào cơ thể sẽ kích thích tế bào lympho B tiết kháng thể chống lại mầm bệnh và ghi nhớ chúng, sẵn sàng đáp ứng nhanh và mạnh nếu lần sau bị mầm bệnh là các vsv cùng loại xâm nhập, giúp cơ thể có khả năng miễn dịch.</a:t>
            </a:r>
          </a:p>
          <a:p>
            <a:r>
              <a:rPr lang="vi-VN" sz="1800" b="1" dirty="0">
                <a:solidFill>
                  <a:srgbClr val="660033"/>
                </a:solidFill>
                <a:latin typeface="Times New Roman" panose="02020603050405020304" pitchFamily="18" charset="0"/>
                <a:cs typeface="Times New Roman" panose="02020603050405020304" pitchFamily="18" charset="0"/>
              </a:rPr>
              <a:t>- Vaccine: phòng lao, viêm gan B, ho gà, bạch hầu, uốn ván, bại liệt,… </a:t>
            </a:r>
          </a:p>
        </p:txBody>
      </p:sp>
    </p:spTree>
    <p:extLst>
      <p:ext uri="{BB962C8B-B14F-4D97-AF65-F5344CB8AC3E}">
        <p14:creationId xmlns:p14="http://schemas.microsoft.com/office/powerpoint/2010/main" val="12515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2" name="Rectangle 11"/>
          <p:cNvSpPr/>
          <p:nvPr/>
        </p:nvSpPr>
        <p:spPr>
          <a:xfrm>
            <a:off x="833347" y="471664"/>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13" name="Rectangle 12"/>
          <p:cNvSpPr/>
          <p:nvPr/>
        </p:nvSpPr>
        <p:spPr>
          <a:xfrm>
            <a:off x="831178" y="712963"/>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4" name="Rectangle 13"/>
          <p:cNvSpPr/>
          <p:nvPr/>
        </p:nvSpPr>
        <p:spPr>
          <a:xfrm>
            <a:off x="831178" y="955743"/>
            <a:ext cx="3663551" cy="1146468"/>
          </a:xfrm>
          <a:prstGeom prst="rect">
            <a:avLst/>
          </a:prstGeom>
        </p:spPr>
        <p:txBody>
          <a:bodyPr wrap="square" lIns="68580" tIns="34290" rIns="68580" bIns="34290">
            <a:spAutoFit/>
          </a:bodyPr>
          <a:lstStyle/>
          <a:p>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Các</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phần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máu</a:t>
            </a:r>
            <a:r>
              <a:rPr lang="en-US" b="1" dirty="0" smtClean="0">
                <a:latin typeface="Times New Roman" panose="02020603050405020304" pitchFamily="18" charset="0"/>
                <a:cs typeface="Times New Roman" panose="02020603050405020304" pitchFamily="18" charset="0"/>
              </a:rPr>
              <a:t>:</a:t>
            </a:r>
          </a:p>
          <a:p>
            <a:r>
              <a:rPr lang="vi-VN" b="1" dirty="0">
                <a:latin typeface="Times New Roman" panose="02020603050405020304" pitchFamily="18" charset="0"/>
                <a:cs typeface="Times New Roman" panose="02020603050405020304" pitchFamily="18" charset="0"/>
              </a:rPr>
              <a:t>+ Huyết tương chiếm khoảng 55% máu, bao gồm nước và các chất tan. Huyết tương giúp duy trì trạng thái lỏng của máu, vận chuyển chất dinh dưỡng và chất thải trong cơ thể.</a:t>
            </a:r>
          </a:p>
        </p:txBody>
      </p:sp>
      <p:sp>
        <p:nvSpPr>
          <p:cNvPr id="15" name="Rectangle 14"/>
          <p:cNvSpPr/>
          <p:nvPr/>
        </p:nvSpPr>
        <p:spPr>
          <a:xfrm>
            <a:off x="831178" y="2040019"/>
            <a:ext cx="3636443" cy="1146468"/>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Hồng cầu, bạch cầu và tiểu cầu chiếm khoảng 45% máu. Hồng cầu có chức năng vận chuyển oxygen và carbon dioxide trong máu. Bạch cầu bảo vệ cơ thể, trong khi tiểu cầu tham gia vào cơ chế đông máu.</a:t>
            </a:r>
          </a:p>
        </p:txBody>
      </p:sp>
      <p:sp>
        <p:nvSpPr>
          <p:cNvPr id="16" name="Rectangle 15"/>
          <p:cNvSpPr/>
          <p:nvPr/>
        </p:nvSpPr>
        <p:spPr>
          <a:xfrm>
            <a:off x="858543" y="3061321"/>
            <a:ext cx="2102980" cy="300083"/>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endParaRPr lang="vi-VN" sz="15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55883" y="3267794"/>
            <a:ext cx="1206100" cy="300083"/>
          </a:xfrm>
          <a:prstGeom prst="rect">
            <a:avLst/>
          </a:prstGeom>
        </p:spPr>
        <p:txBody>
          <a:bodyPr wrap="none" lIns="68580" tIns="34290" rIns="68580" bIns="34290">
            <a:spAutoFit/>
          </a:bodyPr>
          <a:lstStyle/>
          <a:p>
            <a:r>
              <a:rPr lang="en-US" sz="1500" b="1" dirty="0">
                <a:solidFill>
                  <a:srgbClr val="006600"/>
                </a:solidFill>
                <a:latin typeface="Times New Roman" panose="02020603050405020304" pitchFamily="18" charset="0"/>
                <a:cs typeface="Times New Roman" panose="02020603050405020304" pitchFamily="18" charset="0"/>
              </a:rPr>
              <a:t>a. </a:t>
            </a:r>
            <a:r>
              <a:rPr lang="en-US" sz="1500" b="1" dirty="0" err="1">
                <a:solidFill>
                  <a:srgbClr val="006600"/>
                </a:solidFill>
                <a:latin typeface="Times New Roman" panose="02020603050405020304" pitchFamily="18" charset="0"/>
                <a:cs typeface="Times New Roman" panose="02020603050405020304" pitchFamily="18" charset="0"/>
              </a:rPr>
              <a:t>Miễn</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dịch</a:t>
            </a:r>
            <a:r>
              <a:rPr lang="en-US" sz="1500" b="1" dirty="0">
                <a:solidFill>
                  <a:srgbClr val="006600"/>
                </a:solidFill>
                <a:latin typeface="Times New Roman" panose="02020603050405020304" pitchFamily="18" charset="0"/>
                <a:cs typeface="Times New Roman" panose="02020603050405020304" pitchFamily="18" charset="0"/>
              </a:rPr>
              <a:t>.</a:t>
            </a:r>
            <a:endParaRPr lang="vi-VN" sz="1500" b="1" dirty="0">
              <a:solidFill>
                <a:srgbClr val="0066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855883" y="3497793"/>
            <a:ext cx="3638846" cy="500137"/>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Kháng nguyên là chất khi xâm nhập vào cơ thể kích thích cơ thể tạo kháng thể.</a:t>
            </a:r>
            <a:endParaRPr lang="en-US" b="1" dirty="0">
              <a:latin typeface="Times New Roman" panose="02020603050405020304" pitchFamily="18" charset="0"/>
              <a:cs typeface="Times New Roman" panose="02020603050405020304" pitchFamily="18" charset="0"/>
            </a:endParaRPr>
          </a:p>
        </p:txBody>
      </p:sp>
      <p:sp>
        <p:nvSpPr>
          <p:cNvPr id="19" name="Rectangle 18"/>
          <p:cNvSpPr/>
          <p:nvPr/>
        </p:nvSpPr>
        <p:spPr>
          <a:xfrm>
            <a:off x="855883" y="3932614"/>
            <a:ext cx="3683726" cy="500137"/>
          </a:xfrm>
          <a:prstGeom prst="rect">
            <a:avLst/>
          </a:prstGeom>
        </p:spPr>
        <p:txBody>
          <a:bodyPr wrap="square" lIns="68580" tIns="34290" rIns="68580" bIns="34290">
            <a:spAutoFit/>
          </a:bodyPr>
          <a:lstStyle/>
          <a:p>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tử</a:t>
            </a:r>
            <a:r>
              <a:rPr lang="en-US" b="1" dirty="0">
                <a:latin typeface="Times New Roman" panose="02020603050405020304" pitchFamily="18" charset="0"/>
                <a:cs typeface="Times New Roman" panose="02020603050405020304" pitchFamily="18" charset="0"/>
              </a:rPr>
              <a:t> protein do </a:t>
            </a:r>
            <a:r>
              <a:rPr lang="en-US" b="1" dirty="0" err="1">
                <a:latin typeface="Times New Roman" panose="02020603050405020304" pitchFamily="18" charset="0"/>
                <a:cs typeface="Times New Roman" panose="02020603050405020304" pitchFamily="18" charset="0"/>
              </a:rPr>
              <a:t>tế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lympho</a:t>
            </a:r>
            <a:r>
              <a:rPr lang="en-US" b="1" dirty="0">
                <a:latin typeface="Times New Roman" panose="02020603050405020304" pitchFamily="18" charset="0"/>
                <a:cs typeface="Times New Roman" panose="02020603050405020304" pitchFamily="18" charset="0"/>
              </a:rPr>
              <a:t> B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chống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nguyên</a:t>
            </a:r>
            <a:endParaRPr lang="en-US" b="1" dirty="0">
              <a:latin typeface="Times New Roman" panose="02020603050405020304" pitchFamily="18" charset="0"/>
              <a:cs typeface="Times New Roman" panose="02020603050405020304" pitchFamily="18" charset="0"/>
            </a:endParaRPr>
          </a:p>
        </p:txBody>
      </p:sp>
      <p:sp>
        <p:nvSpPr>
          <p:cNvPr id="20" name="Rectangle 19"/>
          <p:cNvSpPr/>
          <p:nvPr/>
        </p:nvSpPr>
        <p:spPr>
          <a:xfrm>
            <a:off x="4634049" y="425497"/>
            <a:ext cx="3683726" cy="715581"/>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Kháng nguyên và kháng thể tương tác theo cơ chế chìa khoá và ổ khoá để tạo phản ứng miễn dịch.</a:t>
            </a:r>
            <a:endParaRPr lang="en-US" b="1" dirty="0">
              <a:latin typeface="Times New Roman" panose="02020603050405020304" pitchFamily="18" charset="0"/>
              <a:cs typeface="Times New Roman" panose="02020603050405020304" pitchFamily="18" charset="0"/>
            </a:endParaRPr>
          </a:p>
        </p:txBody>
      </p:sp>
      <p:sp>
        <p:nvSpPr>
          <p:cNvPr id="21" name="Rectangle 20"/>
          <p:cNvSpPr/>
          <p:nvPr/>
        </p:nvSpPr>
        <p:spPr>
          <a:xfrm>
            <a:off x="4634050" y="1039915"/>
            <a:ext cx="3908195" cy="991297"/>
          </a:xfrm>
          <a:prstGeom prst="rect">
            <a:avLst/>
          </a:prstGeom>
        </p:spPr>
        <p:txBody>
          <a:bodyPr wrap="square" lIns="68580" tIns="34290" rIns="68580" bIns="34290">
            <a:spAutoFit/>
          </a:bodyPr>
          <a:lstStyle/>
          <a:p>
            <a:pPr algn="just">
              <a:lnSpc>
                <a:spcPct val="107000"/>
              </a:lnSpc>
              <a:spcAft>
                <a:spcPts val="90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lympho</a:t>
            </a:r>
            <a:r>
              <a:rPr lang="en-US" b="1" dirty="0">
                <a:latin typeface="Times New Roman" panose="02020603050405020304" pitchFamily="18" charset="0"/>
                <a:ea typeface="Times New Roman" panose="02020603050405020304" pitchFamily="18" charset="0"/>
                <a:cs typeface="Times New Roman" panose="02020603050405020304" pitchFamily="18" charset="0"/>
              </a:rPr>
              <a:t> B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diệt</a:t>
            </a:r>
            <a:r>
              <a:rPr lang="en-US" b="1" dirty="0">
                <a:latin typeface="Times New Roman" panose="02020603050405020304" pitchFamily="18" charset="0"/>
                <a:ea typeface="Times New Roman" panose="02020603050405020304" pitchFamily="18" charset="0"/>
                <a:cs typeface="Times New Roman" panose="02020603050405020304" pitchFamily="18" charset="0"/>
              </a:rPr>
              <a:t> vi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4655297" y="1775982"/>
            <a:ext cx="3886947" cy="500137"/>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Tế bào lympho B nhớ giúp cơ thể có khả năng miễn dịch.</a:t>
            </a:r>
            <a:endParaRPr lang="en-US" b="1" dirty="0">
              <a:latin typeface="Times New Roman" panose="02020603050405020304" pitchFamily="18" charset="0"/>
              <a:cs typeface="Times New Roman" panose="02020603050405020304" pitchFamily="18" charset="0"/>
            </a:endParaRPr>
          </a:p>
        </p:txBody>
      </p:sp>
      <p:sp>
        <p:nvSpPr>
          <p:cNvPr id="23" name="Rectangle 22"/>
          <p:cNvSpPr/>
          <p:nvPr/>
        </p:nvSpPr>
        <p:spPr>
          <a:xfrm>
            <a:off x="4655297" y="2250442"/>
            <a:ext cx="972189" cy="300083"/>
          </a:xfrm>
          <a:prstGeom prst="rect">
            <a:avLst/>
          </a:prstGeom>
        </p:spPr>
        <p:txBody>
          <a:bodyPr wrap="none" lIns="68580" tIns="34290" rIns="68580" bIns="34290">
            <a:spAutoFit/>
          </a:bodyPr>
          <a:lstStyle/>
          <a:p>
            <a:r>
              <a:rPr lang="en-US" sz="1500" b="1" dirty="0">
                <a:solidFill>
                  <a:srgbClr val="006600"/>
                </a:solidFill>
                <a:latin typeface="Times New Roman" panose="02020603050405020304" pitchFamily="18" charset="0"/>
                <a:cs typeface="Times New Roman" panose="02020603050405020304" pitchFamily="18" charset="0"/>
              </a:rPr>
              <a:t>b. Vaccine</a:t>
            </a:r>
            <a:endParaRPr lang="vi-VN" sz="1500" b="1" dirty="0">
              <a:solidFill>
                <a:srgbClr val="0066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634050" y="2531726"/>
            <a:ext cx="3908195" cy="1146468"/>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Vaccine sử dụng mầm bệnh đã chết hoặc suy yếu để kích thích tế bào bạch cầu tạo ra kháng thể.</a:t>
            </a:r>
          </a:p>
          <a:p>
            <a:r>
              <a:rPr lang="vi-VN" b="1" dirty="0">
                <a:latin typeface="Times New Roman" panose="02020603050405020304" pitchFamily="18" charset="0"/>
                <a:cs typeface="Times New Roman" panose="02020603050405020304" pitchFamily="18" charset="0"/>
              </a:rPr>
              <a:t>- Kháng thể tiếp tục tồn tại trong máu giúp cơ thể miễn dịch với bệnh đã được tiêm vaccine.</a:t>
            </a:r>
          </a:p>
        </p:txBody>
      </p:sp>
    </p:spTree>
    <p:extLst>
      <p:ext uri="{BB962C8B-B14F-4D97-AF65-F5344CB8AC3E}">
        <p14:creationId xmlns:p14="http://schemas.microsoft.com/office/powerpoint/2010/main" val="94016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21060817">
            <a:off x="2131203" y="1535771"/>
            <a:ext cx="4995481" cy="1592744"/>
          </a:xfrm>
          <a:prstGeom prst="rect">
            <a:avLst/>
          </a:prstGeom>
        </p:spPr>
        <p:txBody>
          <a:bodyPr wrap="square" lIns="68580" tIns="34290" rIns="68580" bIns="34290">
            <a:spAutoFit/>
          </a:bodyPr>
          <a:lstStyle/>
          <a:p>
            <a:pPr algn="ctr"/>
            <a:r>
              <a:rPr lang="en-US" sz="5000" b="1" dirty="0">
                <a:solidFill>
                  <a:srgbClr val="006600"/>
                </a:solidFill>
                <a:latin typeface="Times New Roman" panose="02020603050405020304" pitchFamily="18" charset="0"/>
                <a:cs typeface="Times New Roman" panose="02020603050405020304" pitchFamily="18" charset="0"/>
              </a:rPr>
              <a:t>3. </a:t>
            </a:r>
            <a:r>
              <a:rPr lang="en-US" sz="5000" b="1" dirty="0" err="1">
                <a:solidFill>
                  <a:srgbClr val="006600"/>
                </a:solidFill>
                <a:latin typeface="Times New Roman" panose="02020603050405020304" pitchFamily="18" charset="0"/>
                <a:cs typeface="Times New Roman" panose="02020603050405020304" pitchFamily="18" charset="0"/>
              </a:rPr>
              <a:t>Nhóm</a:t>
            </a:r>
            <a:r>
              <a:rPr lang="en-US" sz="5000" b="1" dirty="0">
                <a:solidFill>
                  <a:srgbClr val="006600"/>
                </a:solidFill>
                <a:latin typeface="Times New Roman" panose="02020603050405020304" pitchFamily="18" charset="0"/>
                <a:cs typeface="Times New Roman" panose="02020603050405020304" pitchFamily="18" charset="0"/>
              </a:rPr>
              <a:t> </a:t>
            </a:r>
            <a:r>
              <a:rPr lang="en-US" sz="5000" b="1" dirty="0" err="1">
                <a:solidFill>
                  <a:srgbClr val="006600"/>
                </a:solidFill>
                <a:latin typeface="Times New Roman" panose="02020603050405020304" pitchFamily="18" charset="0"/>
                <a:cs typeface="Times New Roman" panose="02020603050405020304" pitchFamily="18" charset="0"/>
              </a:rPr>
              <a:t>máu</a:t>
            </a:r>
            <a:r>
              <a:rPr lang="en-US" sz="5000" b="1" dirty="0">
                <a:solidFill>
                  <a:srgbClr val="006600"/>
                </a:solidFill>
                <a:latin typeface="Times New Roman" panose="02020603050405020304" pitchFamily="18" charset="0"/>
                <a:cs typeface="Times New Roman" panose="02020603050405020304" pitchFamily="18" charset="0"/>
              </a:rPr>
              <a:t> </a:t>
            </a:r>
            <a:r>
              <a:rPr lang="en-US" sz="5000" b="1" dirty="0" err="1">
                <a:solidFill>
                  <a:srgbClr val="006600"/>
                </a:solidFill>
                <a:latin typeface="Times New Roman" panose="02020603050405020304" pitchFamily="18" charset="0"/>
                <a:cs typeface="Times New Roman" panose="02020603050405020304" pitchFamily="18" charset="0"/>
              </a:rPr>
              <a:t>và</a:t>
            </a:r>
            <a:r>
              <a:rPr lang="en-US" sz="5000" b="1" dirty="0">
                <a:solidFill>
                  <a:srgbClr val="006600"/>
                </a:solidFill>
                <a:latin typeface="Times New Roman" panose="02020603050405020304" pitchFamily="18" charset="0"/>
                <a:cs typeface="Times New Roman" panose="02020603050405020304" pitchFamily="18" charset="0"/>
              </a:rPr>
              <a:t> </a:t>
            </a:r>
            <a:r>
              <a:rPr lang="en-US" sz="5000" b="1" dirty="0" err="1">
                <a:solidFill>
                  <a:srgbClr val="006600"/>
                </a:solidFill>
                <a:latin typeface="Times New Roman" panose="02020603050405020304" pitchFamily="18" charset="0"/>
                <a:cs typeface="Times New Roman" panose="02020603050405020304" pitchFamily="18" charset="0"/>
              </a:rPr>
              <a:t>truyền</a:t>
            </a:r>
            <a:r>
              <a:rPr lang="en-US" sz="5000" b="1" dirty="0">
                <a:solidFill>
                  <a:srgbClr val="006600"/>
                </a:solidFill>
                <a:latin typeface="Times New Roman" panose="02020603050405020304" pitchFamily="18" charset="0"/>
                <a:cs typeface="Times New Roman" panose="02020603050405020304" pitchFamily="18" charset="0"/>
              </a:rPr>
              <a:t> </a:t>
            </a:r>
            <a:r>
              <a:rPr lang="en-US" sz="5000" b="1" dirty="0" err="1">
                <a:solidFill>
                  <a:srgbClr val="006600"/>
                </a:solidFill>
                <a:latin typeface="Times New Roman" panose="02020603050405020304" pitchFamily="18" charset="0"/>
                <a:cs typeface="Times New Roman" panose="02020603050405020304" pitchFamily="18" charset="0"/>
              </a:rPr>
              <a:t>máu</a:t>
            </a:r>
            <a:endParaRPr lang="en-US" sz="50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398703"/>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2" name="Rectangle 11"/>
          <p:cNvSpPr/>
          <p:nvPr/>
        </p:nvSpPr>
        <p:spPr>
          <a:xfrm>
            <a:off x="833347" y="471664"/>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13" name="Rectangle 12"/>
          <p:cNvSpPr/>
          <p:nvPr/>
        </p:nvSpPr>
        <p:spPr>
          <a:xfrm>
            <a:off x="831178" y="712963"/>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4" name="Rectangle 13"/>
          <p:cNvSpPr/>
          <p:nvPr/>
        </p:nvSpPr>
        <p:spPr>
          <a:xfrm>
            <a:off x="831178" y="1013045"/>
            <a:ext cx="2536993" cy="530915"/>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p>
          <a:p>
            <a:r>
              <a:rPr lang="vi-VN" sz="1500" b="1" dirty="0">
                <a:solidFill>
                  <a:srgbClr val="FF0000"/>
                </a:solidFill>
                <a:latin typeface="Times New Roman" panose="02020603050405020304" pitchFamily="18" charset="0"/>
                <a:cs typeface="Times New Roman" panose="02020603050405020304" pitchFamily="18" charset="0"/>
              </a:rPr>
              <a:t>3. Nhóm máu và truyền máu</a:t>
            </a:r>
            <a:r>
              <a:rPr lang="en-US" sz="1500" b="1" dirty="0">
                <a:solidFill>
                  <a:srgbClr val="FF0000"/>
                </a:solidFill>
                <a:latin typeface="Times New Roman" panose="02020603050405020304" pitchFamily="18" charset="0"/>
                <a:cs typeface="Times New Roman" panose="02020603050405020304" pitchFamily="18" charset="0"/>
              </a:rPr>
              <a:t>.</a:t>
            </a:r>
            <a:endParaRPr lang="vi-VN" sz="1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6961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ó thể là hình ảnh về 1 người và văn bản cho biết 'THÔNG TIN Karl Landsteiner sinh ngày 14/6/1868 tại Viên, Áo. Karl Landsteiner khi ấy còn là sinh viên đại học Austria Vienna đã trở thành người đầu tiên phát hiện ra các loại nhóm màu gồm Ca truyền máu thành công đầu tiên diễ…n ra vào năm 1907 là kết quả trực tiếp từ những thành tựu nghiên cứu của Karl Landsteiner là tiền để tạo ra những tiến bộ trong ngành dược phẩm, trị liệu và phầu thuậtsau này. Năm 1930, Karl Landsteiner đã nhận giải Nobel cho lĩnh vực Sinh lý học những cống hiến của m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202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4" y="114300"/>
            <a:ext cx="8686800" cy="4964694"/>
          </a:xfrm>
          <a:prstGeom prst="rect">
            <a:avLst/>
          </a:prstGeom>
        </p:spPr>
      </p:pic>
    </p:spTree>
    <p:extLst>
      <p:ext uri="{BB962C8B-B14F-4D97-AF65-F5344CB8AC3E}">
        <p14:creationId xmlns:p14="http://schemas.microsoft.com/office/powerpoint/2010/main" val="99953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ó thể là hình ảnh về văn bản cho biết '1. Các nhóm máu ở người Thí nghiệm của Các Lanstayno (Karl Landsteiner) Dùng hồ»ng cầu của một người trộn với huyết tương của người khác và ngược lại, lấy huyết tương của một người trộn với hồ»ng cầu của người khác. + A Hai loại kháng nguyên trên hồng cầu B Hai loại kháng thể trong huyết tương Y 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76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ó thể là hình ảnh về văn bản cho biết '1. Các nhóm máu ở người Thí nghiệm của Các Lanstayno (Karl Landsteiner) Nếu kháng nguyên A gặp kháng thể a hay kháng nguyên B gặp kháng thểß sẽ gây kết dính hồng cầu Hai loại kháng nguyên trên hồng cầu B Hai loại kháng thể trong huyết tương α Có4 nhóm máu ở người A,B,O,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1"/>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824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2" name="Rectangle 11"/>
          <p:cNvSpPr/>
          <p:nvPr/>
        </p:nvSpPr>
        <p:spPr>
          <a:xfrm>
            <a:off x="833347" y="471664"/>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13" name="Rectangle 12"/>
          <p:cNvSpPr/>
          <p:nvPr/>
        </p:nvSpPr>
        <p:spPr>
          <a:xfrm>
            <a:off x="831178" y="712963"/>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4" name="Rectangle 13"/>
          <p:cNvSpPr/>
          <p:nvPr/>
        </p:nvSpPr>
        <p:spPr>
          <a:xfrm>
            <a:off x="831178" y="934668"/>
            <a:ext cx="2536993" cy="761747"/>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p>
          <a:p>
            <a:r>
              <a:rPr lang="vi-VN" sz="1500" b="1" dirty="0">
                <a:solidFill>
                  <a:srgbClr val="FF0000"/>
                </a:solidFill>
                <a:latin typeface="Times New Roman" panose="02020603050405020304" pitchFamily="18" charset="0"/>
                <a:cs typeface="Times New Roman" panose="02020603050405020304" pitchFamily="18" charset="0"/>
              </a:rPr>
              <a:t>3. Nhóm máu và truyền máu</a:t>
            </a:r>
            <a:r>
              <a:rPr lang="en-US" sz="1500" b="1" dirty="0">
                <a:solidFill>
                  <a:srgbClr val="FF0000"/>
                </a:solidFill>
                <a:latin typeface="Times New Roman" panose="02020603050405020304" pitchFamily="18" charset="0"/>
                <a:cs typeface="Times New Roman" panose="02020603050405020304" pitchFamily="18" charset="0"/>
              </a:rPr>
              <a:t>.</a:t>
            </a:r>
          </a:p>
          <a:p>
            <a:r>
              <a:rPr lang="en-US" sz="1500" b="1" dirty="0" err="1">
                <a:solidFill>
                  <a:srgbClr val="006600"/>
                </a:solidFill>
                <a:latin typeface="Times New Roman" panose="02020603050405020304" pitchFamily="18" charset="0"/>
                <a:cs typeface="Times New Roman" panose="02020603050405020304" pitchFamily="18" charset="0"/>
              </a:rPr>
              <a:t>a.Nhóm</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máu</a:t>
            </a:r>
            <a:r>
              <a:rPr lang="en-US" sz="1500" b="1" dirty="0">
                <a:solidFill>
                  <a:srgbClr val="006600"/>
                </a:solidFill>
                <a:latin typeface="Times New Roman" panose="02020603050405020304" pitchFamily="18" charset="0"/>
                <a:cs typeface="Times New Roman" panose="02020603050405020304" pitchFamily="18" charset="0"/>
              </a:rPr>
              <a:t>.</a:t>
            </a:r>
            <a:endParaRPr lang="vi-VN" sz="1500" b="1" dirty="0">
              <a:solidFill>
                <a:srgbClr val="0066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31178" y="1676820"/>
            <a:ext cx="3783277" cy="1361911"/>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Nhóm máu là nhóm các tế bào hồng cầu được xác định dựa vào các đặc tính kháng nguyên khác nhau.</a:t>
            </a:r>
          </a:p>
          <a:p>
            <a:r>
              <a:rPr lang="vi-VN" b="1" dirty="0" smtClean="0">
                <a:latin typeface="Times New Roman" panose="02020603050405020304" pitchFamily="18" charset="0"/>
                <a:cs typeface="Times New Roman" panose="02020603050405020304" pitchFamily="18" charset="0"/>
              </a:rPr>
              <a:t>- Hệ </a:t>
            </a:r>
            <a:r>
              <a:rPr lang="vi-VN" b="1" dirty="0">
                <a:latin typeface="Times New Roman" panose="02020603050405020304" pitchFamily="18" charset="0"/>
                <a:cs typeface="Times New Roman" panose="02020603050405020304" pitchFamily="18" charset="0"/>
              </a:rPr>
              <a:t>nhóm máu phổ biến nhất là hệ nhóm máu ABO gồm bốn nhóm máu A, B, AB, O</a:t>
            </a:r>
            <a:r>
              <a:rPr lang="vi-VN" b="1" dirty="0" smtClean="0">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a:p>
            <a:r>
              <a:rPr lang="en-US" b="1" smtClean="0">
                <a:solidFill>
                  <a:srgbClr val="006600"/>
                </a:solidFill>
                <a:latin typeface="Times New Roman" panose="02020603050405020304" pitchFamily="18" charset="0"/>
                <a:cs typeface="Times New Roman" panose="02020603050405020304" pitchFamily="18" charset="0"/>
              </a:rPr>
              <a:t>b. Truyền máu</a:t>
            </a:r>
            <a:r>
              <a:rPr lang="en-US" b="1" dirty="0" smtClean="0">
                <a:solidFill>
                  <a:srgbClr val="006600"/>
                </a:solidFill>
                <a:latin typeface="Times New Roman" panose="02020603050405020304" pitchFamily="18" charset="0"/>
                <a:cs typeface="Times New Roman" panose="02020603050405020304" pitchFamily="18" charset="0"/>
              </a:rPr>
              <a:t>.</a:t>
            </a:r>
            <a:endParaRPr lang="vi-VN"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30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circle(in)">
                                      <p:cBhvr>
                                        <p:cTn id="7" dur="20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ó thể là hình ảnh về văn bản cho biết 'B AB Huyếttương của cácnhóm máu (người nhận) Hồng cầu của cácnhóm máu người cho 0 A B AB Ο(α,β) Hồ“ng cầu không bị kết dính .(ß) Hồ»ng cầu bịkết ಹ.ಗ Ð(α) Cácnhóm máu AB (0) Kháng nguyên trên hồng cầu Kháng thể trong huyết tương α,β Không có Ð β Ð AB a A,Ð Không c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584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xmlns="" id="{34A685FD-C8B9-4810-A966-D223527B110C}"/>
              </a:ext>
            </a:extLst>
          </p:cNvPr>
          <p:cNvGrpSpPr>
            <a:grpSpLocks/>
          </p:cNvGrpSpPr>
          <p:nvPr/>
        </p:nvGrpSpPr>
        <p:grpSpPr bwMode="auto">
          <a:xfrm>
            <a:off x="881286" y="1497645"/>
            <a:ext cx="6664569" cy="2749504"/>
            <a:chOff x="480" y="559"/>
            <a:chExt cx="5280" cy="2946"/>
          </a:xfrm>
        </p:grpSpPr>
        <p:sp>
          <p:nvSpPr>
            <p:cNvPr id="64515" name="Text Box 3">
              <a:extLst>
                <a:ext uri="{FF2B5EF4-FFF2-40B4-BE49-F238E27FC236}">
                  <a16:creationId xmlns:a16="http://schemas.microsoft.com/office/drawing/2014/main" xmlns="" id="{79134427-801D-472E-B4B3-F8EB4DA0E6CD}"/>
                </a:ext>
              </a:extLst>
            </p:cNvPr>
            <p:cNvSpPr txBox="1">
              <a:spLocks noChangeArrowheads="1"/>
            </p:cNvSpPr>
            <p:nvPr/>
          </p:nvSpPr>
          <p:spPr bwMode="auto">
            <a:xfrm>
              <a:off x="480" y="1824"/>
              <a:ext cx="1056"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spcBef>
                  <a:spcPct val="50000"/>
                </a:spcBef>
              </a:pPr>
              <a:r>
                <a:rPr lang="en-US" altLang="vi-VN" sz="2400">
                  <a:solidFill>
                    <a:srgbClr val="3333FF"/>
                  </a:solidFill>
                  <a:latin typeface="Times New Roman" panose="02020603050405020304" pitchFamily="18" charset="0"/>
                  <a:cs typeface="Times New Roman" panose="02020603050405020304" pitchFamily="18" charset="0"/>
                </a:rPr>
                <a:t>O       O</a:t>
              </a:r>
            </a:p>
          </p:txBody>
        </p:sp>
        <p:sp>
          <p:nvSpPr>
            <p:cNvPr id="64516" name="Text Box 4">
              <a:extLst>
                <a:ext uri="{FF2B5EF4-FFF2-40B4-BE49-F238E27FC236}">
                  <a16:creationId xmlns:a16="http://schemas.microsoft.com/office/drawing/2014/main" xmlns="" id="{DC80CF55-A5D7-4C49-BA48-1D0DED9782DD}"/>
                </a:ext>
              </a:extLst>
            </p:cNvPr>
            <p:cNvSpPr txBox="1">
              <a:spLocks noChangeArrowheads="1"/>
            </p:cNvSpPr>
            <p:nvPr/>
          </p:nvSpPr>
          <p:spPr bwMode="auto">
            <a:xfrm>
              <a:off x="2775" y="559"/>
              <a:ext cx="480" cy="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spcBef>
                  <a:spcPct val="50000"/>
                </a:spcBef>
              </a:pPr>
              <a:r>
                <a:rPr lang="en-US" altLang="vi-VN" sz="2400">
                  <a:solidFill>
                    <a:srgbClr val="3333FF"/>
                  </a:solidFill>
                  <a:latin typeface="Times New Roman" panose="02020603050405020304" pitchFamily="18" charset="0"/>
                  <a:cs typeface="Times New Roman" panose="02020603050405020304" pitchFamily="18" charset="0"/>
                </a:rPr>
                <a:t>A       A</a:t>
              </a:r>
            </a:p>
          </p:txBody>
        </p:sp>
        <p:sp>
          <p:nvSpPr>
            <p:cNvPr id="64517" name="Text Box 5">
              <a:extLst>
                <a:ext uri="{FF2B5EF4-FFF2-40B4-BE49-F238E27FC236}">
                  <a16:creationId xmlns:a16="http://schemas.microsoft.com/office/drawing/2014/main" xmlns="" id="{C1CCCC7F-1C76-460F-95D8-FAD5AD525B3A}"/>
                </a:ext>
              </a:extLst>
            </p:cNvPr>
            <p:cNvSpPr txBox="1">
              <a:spLocks noChangeArrowheads="1"/>
            </p:cNvSpPr>
            <p:nvPr/>
          </p:nvSpPr>
          <p:spPr bwMode="auto">
            <a:xfrm>
              <a:off x="2696" y="2615"/>
              <a:ext cx="324" cy="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342900">
                <a:spcBef>
                  <a:spcPct val="50000"/>
                </a:spcBef>
              </a:pPr>
              <a:r>
                <a:rPr lang="en-US" altLang="vi-VN" sz="2400">
                  <a:solidFill>
                    <a:srgbClr val="3333FF"/>
                  </a:solidFill>
                  <a:latin typeface="Times New Roman" panose="02020603050405020304" pitchFamily="18" charset="0"/>
                  <a:cs typeface="Times New Roman" panose="02020603050405020304" pitchFamily="18" charset="0"/>
                </a:rPr>
                <a:t>B       B</a:t>
              </a:r>
            </a:p>
          </p:txBody>
        </p:sp>
        <p:sp>
          <p:nvSpPr>
            <p:cNvPr id="64518" name="Text Box 6">
              <a:extLst>
                <a:ext uri="{FF2B5EF4-FFF2-40B4-BE49-F238E27FC236}">
                  <a16:creationId xmlns:a16="http://schemas.microsoft.com/office/drawing/2014/main" xmlns="" id="{F9747534-D293-442F-915B-3CC5E27CFF2B}"/>
                </a:ext>
              </a:extLst>
            </p:cNvPr>
            <p:cNvSpPr txBox="1">
              <a:spLocks noChangeArrowheads="1"/>
            </p:cNvSpPr>
            <p:nvPr/>
          </p:nvSpPr>
          <p:spPr bwMode="auto">
            <a:xfrm>
              <a:off x="4512" y="1872"/>
              <a:ext cx="1248" cy="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spcBef>
                  <a:spcPct val="50000"/>
                </a:spcBef>
              </a:pPr>
              <a:r>
                <a:rPr lang="en-US" altLang="vi-VN" sz="2400" dirty="0">
                  <a:solidFill>
                    <a:srgbClr val="3333FF"/>
                  </a:solidFill>
                  <a:latin typeface="Times New Roman" panose="02020603050405020304" pitchFamily="18" charset="0"/>
                  <a:cs typeface="Times New Roman" panose="02020603050405020304" pitchFamily="18" charset="0"/>
                </a:rPr>
                <a:t>AB       </a:t>
              </a:r>
              <a:r>
                <a:rPr lang="en-US" altLang="vi-VN" sz="2400" dirty="0" err="1">
                  <a:solidFill>
                    <a:srgbClr val="3333FF"/>
                  </a:solidFill>
                  <a:latin typeface="Times New Roman" panose="02020603050405020304" pitchFamily="18" charset="0"/>
                  <a:cs typeface="Times New Roman" panose="02020603050405020304" pitchFamily="18" charset="0"/>
                </a:rPr>
                <a:t>AB</a:t>
              </a:r>
              <a:endParaRPr lang="en-US" altLang="vi-VN" sz="2400" dirty="0">
                <a:solidFill>
                  <a:srgbClr val="3333FF"/>
                </a:solidFill>
                <a:latin typeface="Times New Roman" panose="02020603050405020304" pitchFamily="18" charset="0"/>
                <a:cs typeface="Times New Roman" panose="02020603050405020304" pitchFamily="18" charset="0"/>
              </a:endParaRPr>
            </a:p>
          </p:txBody>
        </p:sp>
        <p:sp>
          <p:nvSpPr>
            <p:cNvPr id="64519" name="Line 7">
              <a:extLst>
                <a:ext uri="{FF2B5EF4-FFF2-40B4-BE49-F238E27FC236}">
                  <a16:creationId xmlns:a16="http://schemas.microsoft.com/office/drawing/2014/main" xmlns="" id="{75EB3516-08C1-49DF-B280-ABC78D4E6834}"/>
                </a:ext>
              </a:extLst>
            </p:cNvPr>
            <p:cNvSpPr>
              <a:spLocks noChangeShapeType="1"/>
            </p:cNvSpPr>
            <p:nvPr/>
          </p:nvSpPr>
          <p:spPr bwMode="auto">
            <a:xfrm>
              <a:off x="1379" y="2007"/>
              <a:ext cx="3037"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0" name="Line 8">
              <a:extLst>
                <a:ext uri="{FF2B5EF4-FFF2-40B4-BE49-F238E27FC236}">
                  <a16:creationId xmlns:a16="http://schemas.microsoft.com/office/drawing/2014/main" xmlns="" id="{BE4A1E47-D129-4680-AA4B-0C8FDDCF298E}"/>
                </a:ext>
              </a:extLst>
            </p:cNvPr>
            <p:cNvSpPr>
              <a:spLocks noChangeShapeType="1"/>
            </p:cNvSpPr>
            <p:nvPr/>
          </p:nvSpPr>
          <p:spPr bwMode="auto">
            <a:xfrm flipH="1">
              <a:off x="1392" y="864"/>
              <a:ext cx="1248" cy="1056"/>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1" name="Line 9">
              <a:extLst>
                <a:ext uri="{FF2B5EF4-FFF2-40B4-BE49-F238E27FC236}">
                  <a16:creationId xmlns:a16="http://schemas.microsoft.com/office/drawing/2014/main" xmlns="" id="{5702ECF0-6121-400B-930F-632F1DF68E50}"/>
                </a:ext>
              </a:extLst>
            </p:cNvPr>
            <p:cNvSpPr>
              <a:spLocks noChangeShapeType="1"/>
            </p:cNvSpPr>
            <p:nvPr/>
          </p:nvSpPr>
          <p:spPr bwMode="auto">
            <a:xfrm>
              <a:off x="1379" y="2077"/>
              <a:ext cx="1248" cy="9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2" name="Line 10">
              <a:extLst>
                <a:ext uri="{FF2B5EF4-FFF2-40B4-BE49-F238E27FC236}">
                  <a16:creationId xmlns:a16="http://schemas.microsoft.com/office/drawing/2014/main" xmlns="" id="{E69ABE1C-9D4E-44DC-9FF3-E60A251B7B48}"/>
                </a:ext>
              </a:extLst>
            </p:cNvPr>
            <p:cNvSpPr>
              <a:spLocks noChangeShapeType="1"/>
            </p:cNvSpPr>
            <p:nvPr/>
          </p:nvSpPr>
          <p:spPr bwMode="auto">
            <a:xfrm>
              <a:off x="3120" y="864"/>
              <a:ext cx="1296" cy="100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3" name="Line 11">
              <a:extLst>
                <a:ext uri="{FF2B5EF4-FFF2-40B4-BE49-F238E27FC236}">
                  <a16:creationId xmlns:a16="http://schemas.microsoft.com/office/drawing/2014/main" xmlns="" id="{141AEE2E-5F6A-4CC0-B33D-986C68F7F5C6}"/>
                </a:ext>
              </a:extLst>
            </p:cNvPr>
            <p:cNvSpPr>
              <a:spLocks noChangeShapeType="1"/>
            </p:cNvSpPr>
            <p:nvPr/>
          </p:nvSpPr>
          <p:spPr bwMode="auto">
            <a:xfrm flipH="1">
              <a:off x="3120" y="2112"/>
              <a:ext cx="1344" cy="864"/>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4" name="Freeform 12">
              <a:extLst>
                <a:ext uri="{FF2B5EF4-FFF2-40B4-BE49-F238E27FC236}">
                  <a16:creationId xmlns:a16="http://schemas.microsoft.com/office/drawing/2014/main" xmlns="" id="{B43554B1-9D8D-404F-A1CE-BE5CD715D0AA}"/>
                </a:ext>
              </a:extLst>
            </p:cNvPr>
            <p:cNvSpPr>
              <a:spLocks/>
            </p:cNvSpPr>
            <p:nvPr/>
          </p:nvSpPr>
          <p:spPr bwMode="auto">
            <a:xfrm>
              <a:off x="650" y="2200"/>
              <a:ext cx="480" cy="113"/>
            </a:xfrm>
            <a:custGeom>
              <a:avLst/>
              <a:gdLst>
                <a:gd name="T0" fmla="*/ 0 w 480"/>
                <a:gd name="T1" fmla="*/ 0 h 192"/>
                <a:gd name="T2" fmla="*/ 240 w 480"/>
                <a:gd name="T3" fmla="*/ 192 h 192"/>
                <a:gd name="T4" fmla="*/ 480 w 480"/>
                <a:gd name="T5" fmla="*/ 0 h 192"/>
              </a:gdLst>
              <a:ahLst/>
              <a:cxnLst>
                <a:cxn ang="0">
                  <a:pos x="T0" y="T1"/>
                </a:cxn>
                <a:cxn ang="0">
                  <a:pos x="T2" y="T3"/>
                </a:cxn>
                <a:cxn ang="0">
                  <a:pos x="T4" y="T5"/>
                </a:cxn>
              </a:cxnLst>
              <a:rect l="0" t="0" r="r" b="b"/>
              <a:pathLst>
                <a:path w="480" h="192">
                  <a:moveTo>
                    <a:pt x="0" y="0"/>
                  </a:moveTo>
                  <a:cubicBezTo>
                    <a:pt x="80" y="96"/>
                    <a:pt x="160" y="192"/>
                    <a:pt x="240" y="192"/>
                  </a:cubicBezTo>
                  <a:cubicBezTo>
                    <a:pt x="320" y="192"/>
                    <a:pt x="400" y="96"/>
                    <a:pt x="480"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5" name="Freeform 13">
              <a:extLst>
                <a:ext uri="{FF2B5EF4-FFF2-40B4-BE49-F238E27FC236}">
                  <a16:creationId xmlns:a16="http://schemas.microsoft.com/office/drawing/2014/main" xmlns="" id="{36C88AE9-78E2-4DDB-A0B3-1D753E456014}"/>
                </a:ext>
              </a:extLst>
            </p:cNvPr>
            <p:cNvSpPr>
              <a:spLocks/>
            </p:cNvSpPr>
            <p:nvPr/>
          </p:nvSpPr>
          <p:spPr bwMode="auto">
            <a:xfrm>
              <a:off x="602" y="1680"/>
              <a:ext cx="528" cy="144"/>
            </a:xfrm>
            <a:custGeom>
              <a:avLst/>
              <a:gdLst>
                <a:gd name="T0" fmla="*/ 0 w 480"/>
                <a:gd name="T1" fmla="*/ 144 h 144"/>
                <a:gd name="T2" fmla="*/ 240 w 480"/>
                <a:gd name="T3" fmla="*/ 0 h 144"/>
                <a:gd name="T4" fmla="*/ 480 w 480"/>
                <a:gd name="T5" fmla="*/ 144 h 144"/>
              </a:gdLst>
              <a:ahLst/>
              <a:cxnLst>
                <a:cxn ang="0">
                  <a:pos x="T0" y="T1"/>
                </a:cxn>
                <a:cxn ang="0">
                  <a:pos x="T2" y="T3"/>
                </a:cxn>
                <a:cxn ang="0">
                  <a:pos x="T4" y="T5"/>
                </a:cxn>
              </a:cxnLst>
              <a:rect l="0" t="0" r="r" b="b"/>
              <a:pathLst>
                <a:path w="480" h="144">
                  <a:moveTo>
                    <a:pt x="0" y="144"/>
                  </a:moveTo>
                  <a:cubicBezTo>
                    <a:pt x="80" y="72"/>
                    <a:pt x="160" y="0"/>
                    <a:pt x="240" y="0"/>
                  </a:cubicBezTo>
                  <a:cubicBezTo>
                    <a:pt x="320" y="0"/>
                    <a:pt x="400" y="72"/>
                    <a:pt x="480" y="144"/>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6" name="Freeform 14">
              <a:extLst>
                <a:ext uri="{FF2B5EF4-FFF2-40B4-BE49-F238E27FC236}">
                  <a16:creationId xmlns:a16="http://schemas.microsoft.com/office/drawing/2014/main" xmlns="" id="{6AEB3C07-EFB0-4B6D-A76C-466ED3DA14CE}"/>
                </a:ext>
              </a:extLst>
            </p:cNvPr>
            <p:cNvSpPr>
              <a:spLocks/>
            </p:cNvSpPr>
            <p:nvPr/>
          </p:nvSpPr>
          <p:spPr bwMode="auto">
            <a:xfrm>
              <a:off x="3015" y="836"/>
              <a:ext cx="96" cy="336"/>
            </a:xfrm>
            <a:custGeom>
              <a:avLst/>
              <a:gdLst>
                <a:gd name="T0" fmla="*/ 0 w 96"/>
                <a:gd name="T1" fmla="*/ 0 h 336"/>
                <a:gd name="T2" fmla="*/ 96 w 96"/>
                <a:gd name="T3" fmla="*/ 192 h 336"/>
                <a:gd name="T4" fmla="*/ 0 w 96"/>
                <a:gd name="T5" fmla="*/ 336 h 336"/>
              </a:gdLst>
              <a:ahLst/>
              <a:cxnLst>
                <a:cxn ang="0">
                  <a:pos x="T0" y="T1"/>
                </a:cxn>
                <a:cxn ang="0">
                  <a:pos x="T2" y="T3"/>
                </a:cxn>
                <a:cxn ang="0">
                  <a:pos x="T4" y="T5"/>
                </a:cxn>
              </a:cxnLst>
              <a:rect l="0" t="0" r="r" b="b"/>
              <a:pathLst>
                <a:path w="96" h="336">
                  <a:moveTo>
                    <a:pt x="0" y="0"/>
                  </a:moveTo>
                  <a:cubicBezTo>
                    <a:pt x="48" y="68"/>
                    <a:pt x="96" y="136"/>
                    <a:pt x="96" y="192"/>
                  </a:cubicBezTo>
                  <a:cubicBezTo>
                    <a:pt x="96" y="248"/>
                    <a:pt x="48" y="292"/>
                    <a:pt x="0" y="336"/>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7" name="Freeform 15">
              <a:extLst>
                <a:ext uri="{FF2B5EF4-FFF2-40B4-BE49-F238E27FC236}">
                  <a16:creationId xmlns:a16="http://schemas.microsoft.com/office/drawing/2014/main" xmlns="" id="{A09C5B9F-A238-47C5-B7A0-05877866881A}"/>
                </a:ext>
              </a:extLst>
            </p:cNvPr>
            <p:cNvSpPr>
              <a:spLocks/>
            </p:cNvSpPr>
            <p:nvPr/>
          </p:nvSpPr>
          <p:spPr bwMode="auto">
            <a:xfrm rot="491194">
              <a:off x="2700" y="828"/>
              <a:ext cx="104" cy="336"/>
            </a:xfrm>
            <a:custGeom>
              <a:avLst/>
              <a:gdLst>
                <a:gd name="T0" fmla="*/ 56 w 104"/>
                <a:gd name="T1" fmla="*/ 0 h 336"/>
                <a:gd name="T2" fmla="*/ 8 w 104"/>
                <a:gd name="T3" fmla="*/ 192 h 336"/>
                <a:gd name="T4" fmla="*/ 104 w 104"/>
                <a:gd name="T5" fmla="*/ 336 h 336"/>
              </a:gdLst>
              <a:ahLst/>
              <a:cxnLst>
                <a:cxn ang="0">
                  <a:pos x="T0" y="T1"/>
                </a:cxn>
                <a:cxn ang="0">
                  <a:pos x="T2" y="T3"/>
                </a:cxn>
                <a:cxn ang="0">
                  <a:pos x="T4" y="T5"/>
                </a:cxn>
              </a:cxnLst>
              <a:rect l="0" t="0" r="r" b="b"/>
              <a:pathLst>
                <a:path w="104" h="336">
                  <a:moveTo>
                    <a:pt x="56" y="0"/>
                  </a:moveTo>
                  <a:cubicBezTo>
                    <a:pt x="28" y="68"/>
                    <a:pt x="0" y="136"/>
                    <a:pt x="8" y="192"/>
                  </a:cubicBezTo>
                  <a:cubicBezTo>
                    <a:pt x="16" y="248"/>
                    <a:pt x="60" y="292"/>
                    <a:pt x="104" y="336"/>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8" name="Freeform 16">
              <a:extLst>
                <a:ext uri="{FF2B5EF4-FFF2-40B4-BE49-F238E27FC236}">
                  <a16:creationId xmlns:a16="http://schemas.microsoft.com/office/drawing/2014/main" xmlns="" id="{470501A5-0679-40E0-8A74-DFFFA50506EE}"/>
                </a:ext>
              </a:extLst>
            </p:cNvPr>
            <p:cNvSpPr>
              <a:spLocks/>
            </p:cNvSpPr>
            <p:nvPr/>
          </p:nvSpPr>
          <p:spPr bwMode="auto">
            <a:xfrm>
              <a:off x="4806" y="2229"/>
              <a:ext cx="480" cy="139"/>
            </a:xfrm>
            <a:custGeom>
              <a:avLst/>
              <a:gdLst>
                <a:gd name="T0" fmla="*/ 0 w 480"/>
                <a:gd name="T1" fmla="*/ 0 h 192"/>
                <a:gd name="T2" fmla="*/ 240 w 480"/>
                <a:gd name="T3" fmla="*/ 192 h 192"/>
                <a:gd name="T4" fmla="*/ 480 w 480"/>
                <a:gd name="T5" fmla="*/ 0 h 192"/>
              </a:gdLst>
              <a:ahLst/>
              <a:cxnLst>
                <a:cxn ang="0">
                  <a:pos x="T0" y="T1"/>
                </a:cxn>
                <a:cxn ang="0">
                  <a:pos x="T2" y="T3"/>
                </a:cxn>
                <a:cxn ang="0">
                  <a:pos x="T4" y="T5"/>
                </a:cxn>
              </a:cxnLst>
              <a:rect l="0" t="0" r="r" b="b"/>
              <a:pathLst>
                <a:path w="480" h="192">
                  <a:moveTo>
                    <a:pt x="0" y="0"/>
                  </a:moveTo>
                  <a:cubicBezTo>
                    <a:pt x="80" y="96"/>
                    <a:pt x="160" y="192"/>
                    <a:pt x="240" y="192"/>
                  </a:cubicBezTo>
                  <a:cubicBezTo>
                    <a:pt x="320" y="192"/>
                    <a:pt x="400" y="96"/>
                    <a:pt x="480"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29" name="Freeform 17">
              <a:extLst>
                <a:ext uri="{FF2B5EF4-FFF2-40B4-BE49-F238E27FC236}">
                  <a16:creationId xmlns:a16="http://schemas.microsoft.com/office/drawing/2014/main" xmlns="" id="{59D23511-7500-4098-82F6-8CFA5A0D1059}"/>
                </a:ext>
              </a:extLst>
            </p:cNvPr>
            <p:cNvSpPr>
              <a:spLocks/>
            </p:cNvSpPr>
            <p:nvPr/>
          </p:nvSpPr>
          <p:spPr bwMode="auto">
            <a:xfrm>
              <a:off x="4806" y="1772"/>
              <a:ext cx="483" cy="100"/>
            </a:xfrm>
            <a:custGeom>
              <a:avLst/>
              <a:gdLst>
                <a:gd name="T0" fmla="*/ 0 w 480"/>
                <a:gd name="T1" fmla="*/ 144 h 144"/>
                <a:gd name="T2" fmla="*/ 240 w 480"/>
                <a:gd name="T3" fmla="*/ 0 h 144"/>
                <a:gd name="T4" fmla="*/ 480 w 480"/>
                <a:gd name="T5" fmla="*/ 144 h 144"/>
              </a:gdLst>
              <a:ahLst/>
              <a:cxnLst>
                <a:cxn ang="0">
                  <a:pos x="T0" y="T1"/>
                </a:cxn>
                <a:cxn ang="0">
                  <a:pos x="T2" y="T3"/>
                </a:cxn>
                <a:cxn ang="0">
                  <a:pos x="T4" y="T5"/>
                </a:cxn>
              </a:cxnLst>
              <a:rect l="0" t="0" r="r" b="b"/>
              <a:pathLst>
                <a:path w="480" h="144">
                  <a:moveTo>
                    <a:pt x="0" y="144"/>
                  </a:moveTo>
                  <a:cubicBezTo>
                    <a:pt x="80" y="72"/>
                    <a:pt x="160" y="0"/>
                    <a:pt x="240" y="0"/>
                  </a:cubicBezTo>
                  <a:cubicBezTo>
                    <a:pt x="320" y="0"/>
                    <a:pt x="400" y="72"/>
                    <a:pt x="480" y="144"/>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30" name="Freeform 18">
              <a:extLst>
                <a:ext uri="{FF2B5EF4-FFF2-40B4-BE49-F238E27FC236}">
                  <a16:creationId xmlns:a16="http://schemas.microsoft.com/office/drawing/2014/main" xmlns="" id="{E5BA990B-5255-4000-ACE1-1C815B6EEC0E}"/>
                </a:ext>
              </a:extLst>
            </p:cNvPr>
            <p:cNvSpPr>
              <a:spLocks/>
            </p:cNvSpPr>
            <p:nvPr/>
          </p:nvSpPr>
          <p:spPr bwMode="auto">
            <a:xfrm>
              <a:off x="2962" y="2912"/>
              <a:ext cx="96" cy="336"/>
            </a:xfrm>
            <a:custGeom>
              <a:avLst/>
              <a:gdLst>
                <a:gd name="T0" fmla="*/ 0 w 96"/>
                <a:gd name="T1" fmla="*/ 0 h 336"/>
                <a:gd name="T2" fmla="*/ 96 w 96"/>
                <a:gd name="T3" fmla="*/ 192 h 336"/>
                <a:gd name="T4" fmla="*/ 0 w 96"/>
                <a:gd name="T5" fmla="*/ 336 h 336"/>
              </a:gdLst>
              <a:ahLst/>
              <a:cxnLst>
                <a:cxn ang="0">
                  <a:pos x="T0" y="T1"/>
                </a:cxn>
                <a:cxn ang="0">
                  <a:pos x="T2" y="T3"/>
                </a:cxn>
                <a:cxn ang="0">
                  <a:pos x="T4" y="T5"/>
                </a:cxn>
              </a:cxnLst>
              <a:rect l="0" t="0" r="r" b="b"/>
              <a:pathLst>
                <a:path w="96" h="336">
                  <a:moveTo>
                    <a:pt x="0" y="0"/>
                  </a:moveTo>
                  <a:cubicBezTo>
                    <a:pt x="48" y="68"/>
                    <a:pt x="96" y="136"/>
                    <a:pt x="96" y="192"/>
                  </a:cubicBezTo>
                  <a:cubicBezTo>
                    <a:pt x="96" y="248"/>
                    <a:pt x="48" y="292"/>
                    <a:pt x="0" y="336"/>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sp>
          <p:nvSpPr>
            <p:cNvPr id="64531" name="Freeform 19">
              <a:extLst>
                <a:ext uri="{FF2B5EF4-FFF2-40B4-BE49-F238E27FC236}">
                  <a16:creationId xmlns:a16="http://schemas.microsoft.com/office/drawing/2014/main" xmlns="" id="{40CA4EE2-B2C6-4620-B4D5-C0552F2354C2}"/>
                </a:ext>
              </a:extLst>
            </p:cNvPr>
            <p:cNvSpPr>
              <a:spLocks/>
            </p:cNvSpPr>
            <p:nvPr/>
          </p:nvSpPr>
          <p:spPr bwMode="auto">
            <a:xfrm rot="270863">
              <a:off x="2684" y="2907"/>
              <a:ext cx="104" cy="336"/>
            </a:xfrm>
            <a:custGeom>
              <a:avLst/>
              <a:gdLst>
                <a:gd name="T0" fmla="*/ 56 w 104"/>
                <a:gd name="T1" fmla="*/ 0 h 336"/>
                <a:gd name="T2" fmla="*/ 8 w 104"/>
                <a:gd name="T3" fmla="*/ 192 h 336"/>
                <a:gd name="T4" fmla="*/ 104 w 104"/>
                <a:gd name="T5" fmla="*/ 336 h 336"/>
              </a:gdLst>
              <a:ahLst/>
              <a:cxnLst>
                <a:cxn ang="0">
                  <a:pos x="T0" y="T1"/>
                </a:cxn>
                <a:cxn ang="0">
                  <a:pos x="T2" y="T3"/>
                </a:cxn>
                <a:cxn ang="0">
                  <a:pos x="T4" y="T5"/>
                </a:cxn>
              </a:cxnLst>
              <a:rect l="0" t="0" r="r" b="b"/>
              <a:pathLst>
                <a:path w="104" h="336">
                  <a:moveTo>
                    <a:pt x="56" y="0"/>
                  </a:moveTo>
                  <a:cubicBezTo>
                    <a:pt x="28" y="68"/>
                    <a:pt x="0" y="136"/>
                    <a:pt x="8" y="192"/>
                  </a:cubicBezTo>
                  <a:cubicBezTo>
                    <a:pt x="16" y="248"/>
                    <a:pt x="60" y="292"/>
                    <a:pt x="104" y="336"/>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sz="2400">
                <a:solidFill>
                  <a:prstClr val="black"/>
                </a:solidFill>
                <a:latin typeface="Times New Roman" panose="02020603050405020304" pitchFamily="18" charset="0"/>
                <a:cs typeface="Times New Roman" panose="02020603050405020304" pitchFamily="18" charset="0"/>
              </a:endParaRPr>
            </a:p>
          </p:txBody>
        </p:sp>
      </p:grpSp>
      <p:sp>
        <p:nvSpPr>
          <p:cNvPr id="64532" name="Text Box 20">
            <a:extLst>
              <a:ext uri="{FF2B5EF4-FFF2-40B4-BE49-F238E27FC236}">
                <a16:creationId xmlns:a16="http://schemas.microsoft.com/office/drawing/2014/main" xmlns="" id="{DCF26118-4FD9-40D9-B5D2-9C8102BA1D54}"/>
              </a:ext>
            </a:extLst>
          </p:cNvPr>
          <p:cNvSpPr txBox="1">
            <a:spLocks noChangeArrowheads="1"/>
          </p:cNvSpPr>
          <p:nvPr/>
        </p:nvSpPr>
        <p:spPr bwMode="auto">
          <a:xfrm>
            <a:off x="285750" y="678190"/>
            <a:ext cx="8858250" cy="8194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defTabSz="342900">
              <a:spcBef>
                <a:spcPts val="450"/>
              </a:spcBef>
            </a:pPr>
            <a:r>
              <a:rPr lang="en-US" altLang="vi-VN" sz="1500" b="1">
                <a:solidFill>
                  <a:srgbClr val="FF0000"/>
                </a:solidFill>
                <a:latin typeface="Times New Roman" panose="02020603050405020304" pitchFamily="18" charset="0"/>
                <a:cs typeface="Times New Roman" panose="02020603050405020304" pitchFamily="18" charset="0"/>
              </a:rPr>
              <a:t>HOẠT ĐỘNG NHÓM ( Thời gian 3 phút)</a:t>
            </a:r>
          </a:p>
          <a:p>
            <a:pPr defTabSz="342900">
              <a:spcBef>
                <a:spcPts val="450"/>
              </a:spcBef>
            </a:pPr>
            <a:r>
              <a:rPr lang="en-US" altLang="vi-VN" sz="1500">
                <a:solidFill>
                  <a:prstClr val="black"/>
                </a:solidFill>
                <a:latin typeface="Times New Roman" panose="02020603050405020304" pitchFamily="18" charset="0"/>
                <a:cs typeface="Times New Roman" panose="02020603050405020304" pitchFamily="18" charset="0"/>
              </a:rPr>
              <a:t>Câu 1. Hoàn thành sơ đồ truyền máu bằng cách </a:t>
            </a:r>
            <a:r>
              <a:rPr lang="en-US" altLang="vi-VN" sz="1500" dirty="0" err="1">
                <a:solidFill>
                  <a:prstClr val="black"/>
                </a:solidFill>
                <a:latin typeface="Times New Roman" panose="02020603050405020304" pitchFamily="18" charset="0"/>
                <a:cs typeface="Times New Roman" panose="02020603050405020304" pitchFamily="18" charset="0"/>
              </a:rPr>
              <a:t>đánh</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err="1">
                <a:solidFill>
                  <a:prstClr val="black"/>
                </a:solidFill>
                <a:latin typeface="Times New Roman" panose="02020603050405020304" pitchFamily="18" charset="0"/>
                <a:cs typeface="Times New Roman" panose="02020603050405020304" pitchFamily="18" charset="0"/>
              </a:rPr>
              <a:t>dấu</a:t>
            </a:r>
            <a:r>
              <a:rPr lang="en-US" altLang="vi-VN" sz="1500">
                <a:solidFill>
                  <a:prstClr val="black"/>
                </a:solidFill>
                <a:latin typeface="Times New Roman" panose="02020603050405020304" pitchFamily="18" charset="0"/>
                <a:cs typeface="Times New Roman" panose="02020603050405020304" pitchFamily="18" charset="0"/>
              </a:rPr>
              <a:t> chiều mũi </a:t>
            </a:r>
            <a:r>
              <a:rPr lang="en-US" altLang="vi-VN" sz="1500" dirty="0" err="1">
                <a:solidFill>
                  <a:prstClr val="black"/>
                </a:solidFill>
                <a:latin typeface="Times New Roman" panose="02020603050405020304" pitchFamily="18" charset="0"/>
                <a:cs typeface="Times New Roman" panose="02020603050405020304" pitchFamily="18" charset="0"/>
              </a:rPr>
              <a:t>tên</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để</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phản</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ánh</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mối</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quan</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hệ</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cho</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và</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nhận</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giữa</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các</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nhóm</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máu</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để</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không</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gây</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kết</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dính</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hồng</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cầu</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trong</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sơ</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đồ</a:t>
            </a:r>
            <a:r>
              <a:rPr lang="en-US" altLang="vi-VN" sz="1500" dirty="0">
                <a:solidFill>
                  <a:prstClr val="black"/>
                </a:solidFill>
                <a:latin typeface="Times New Roman" panose="02020603050405020304" pitchFamily="18" charset="0"/>
                <a:cs typeface="Times New Roman" panose="02020603050405020304" pitchFamily="18" charset="0"/>
              </a:rPr>
              <a:t> </a:t>
            </a:r>
            <a:r>
              <a:rPr lang="en-US" altLang="vi-VN" sz="1500" dirty="0" err="1">
                <a:solidFill>
                  <a:prstClr val="black"/>
                </a:solidFill>
                <a:latin typeface="Times New Roman" panose="02020603050405020304" pitchFamily="18" charset="0"/>
                <a:cs typeface="Times New Roman" panose="02020603050405020304" pitchFamily="18" charset="0"/>
              </a:rPr>
              <a:t>sau</a:t>
            </a:r>
            <a:r>
              <a:rPr lang="en-US" altLang="vi-VN" sz="1500" dirty="0">
                <a:solidFill>
                  <a:prstClr val="black"/>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378070" y="4322593"/>
            <a:ext cx="8396654" cy="530915"/>
          </a:xfrm>
          <a:prstGeom prst="rect">
            <a:avLst/>
          </a:prstGeom>
          <a:noFill/>
        </p:spPr>
        <p:txBody>
          <a:bodyPr wrap="square" lIns="68580" tIns="34290" rIns="68580" bIns="34290" rtlCol="0">
            <a:spAutoFit/>
          </a:bodyPr>
          <a:lstStyle/>
          <a:p>
            <a:r>
              <a:rPr lang="en-US" sz="1500">
                <a:latin typeface="Times New Roman" pitchFamily="18" charset="0"/>
                <a:cs typeface="Times New Roman" pitchFamily="18" charset="0"/>
              </a:rPr>
              <a:t>Câu 2. Giả sử một người có nhóm máu A cần được truyền máu, người này có thể nhận những nhóm máu nào ? Nếu truyền nhóm máu không phù hợp sẽ dẫn đến hậu quả gì?</a:t>
            </a:r>
            <a:endParaRPr lang="vi-VN" sz="1500">
              <a:latin typeface="Times New Roman" pitchFamily="18" charset="0"/>
              <a:cs typeface="Times New Roman" pitchFamily="18" charset="0"/>
            </a:endParaRPr>
          </a:p>
        </p:txBody>
      </p:sp>
    </p:spTree>
    <p:extLst>
      <p:ext uri="{BB962C8B-B14F-4D97-AF65-F5344CB8AC3E}">
        <p14:creationId xmlns:p14="http://schemas.microsoft.com/office/powerpoint/2010/main" val="1270401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4532"/>
                                        </p:tgtEl>
                                        <p:attrNameLst>
                                          <p:attrName>style.visibility</p:attrName>
                                        </p:attrNameLst>
                                      </p:cBhvr>
                                      <p:to>
                                        <p:strVal val="visible"/>
                                      </p:to>
                                    </p:set>
                                    <p:animEffect transition="in" filter="box(in)">
                                      <p:cBhvr>
                                        <p:cTn id="7" dur="500"/>
                                        <p:tgtEl>
                                          <p:spTgt spid="645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additive="base">
                                        <p:cTn id="12" dur="500" fill="hold"/>
                                        <p:tgtEl>
                                          <p:spTgt spid="64514"/>
                                        </p:tgtEl>
                                        <p:attrNameLst>
                                          <p:attrName>ppt_x</p:attrName>
                                        </p:attrNameLst>
                                      </p:cBhvr>
                                      <p:tavLst>
                                        <p:tav tm="0">
                                          <p:val>
                                            <p:strVal val="#ppt_x"/>
                                          </p:val>
                                        </p:tav>
                                        <p:tav tm="100000">
                                          <p:val>
                                            <p:strVal val="#ppt_x"/>
                                          </p:val>
                                        </p:tav>
                                      </p:tavLst>
                                    </p:anim>
                                    <p:anim calcmode="lin" valueType="num">
                                      <p:cBhvr additive="base">
                                        <p:cTn id="13" dur="500" fill="hold"/>
                                        <p:tgtEl>
                                          <p:spTgt spid="645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2"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ó thể là hình ảnh về văn bản cho biết 'B AB Huyếttương của cácnhóm máu (người nhận) Hồng cầu của cácnhóm máu người cho 0 A B AB Ο(α,β) Hồ“ng cầu không bị kết dính .(ß) Hồ»ng cầu bịkết ಹ.ಗ Ð(α) Cácnhóm máu AB (0) Kháng nguyên trên hồng cầu Kháng thể trong huyết tương α,β Không có Ð β Ð AB a A,Ð Không c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75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95557" y="226110"/>
            <a:ext cx="5640705" cy="308610"/>
          </a:xfrm>
          <a:prstGeom prst="rect">
            <a:avLst/>
          </a:prstGeom>
        </p:spPr>
        <p:txBody>
          <a:bodyPr vert="horz" lIns="68580" tIns="34290" rIns="68580" bIns="3429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US" dirty="0" err="1" smtClean="0">
                <a:solidFill>
                  <a:srgbClr val="000099"/>
                </a:solidFill>
                <a:latin typeface="Times New Roman" panose="02020603050405020304" pitchFamily="18" charset="0"/>
                <a:cs typeface="Times New Roman" panose="02020603050405020304" pitchFamily="18" charset="0"/>
              </a:rPr>
              <a:t>Tiêu</a:t>
            </a:r>
            <a:r>
              <a:rPr lang="en-US" dirty="0" smtClean="0">
                <a:solidFill>
                  <a:srgbClr val="000099"/>
                </a:solidFill>
                <a:latin typeface="Times New Roman" panose="02020603050405020304" pitchFamily="18" charset="0"/>
                <a:cs typeface="Times New Roman" panose="02020603050405020304" pitchFamily="18" charset="0"/>
              </a:rPr>
              <a:t> </a:t>
            </a:r>
            <a:r>
              <a:rPr lang="en-US" dirty="0" err="1" smtClean="0">
                <a:solidFill>
                  <a:srgbClr val="000099"/>
                </a:solidFill>
                <a:latin typeface="Times New Roman" panose="02020603050405020304" pitchFamily="18" charset="0"/>
                <a:cs typeface="Times New Roman" panose="02020603050405020304" pitchFamily="18" charset="0"/>
              </a:rPr>
              <a:t>chí</a:t>
            </a:r>
            <a:r>
              <a:rPr lang="en-US" dirty="0" smtClean="0">
                <a:solidFill>
                  <a:srgbClr val="000099"/>
                </a:solidFill>
                <a:latin typeface="Times New Roman" panose="02020603050405020304" pitchFamily="18" charset="0"/>
                <a:cs typeface="Times New Roman" panose="02020603050405020304" pitchFamily="18" charset="0"/>
              </a:rPr>
              <a:t> </a:t>
            </a:r>
            <a:r>
              <a:rPr lang="en-US" dirty="0" err="1" smtClean="0">
                <a:solidFill>
                  <a:srgbClr val="000099"/>
                </a:solidFill>
                <a:latin typeface="Times New Roman" panose="02020603050405020304" pitchFamily="18" charset="0"/>
                <a:cs typeface="Times New Roman" panose="02020603050405020304" pitchFamily="18" charset="0"/>
              </a:rPr>
              <a:t>đánh</a:t>
            </a:r>
            <a:r>
              <a:rPr lang="en-US" dirty="0" smtClean="0">
                <a:solidFill>
                  <a:srgbClr val="000099"/>
                </a:solidFill>
                <a:latin typeface="Times New Roman" panose="02020603050405020304" pitchFamily="18" charset="0"/>
                <a:cs typeface="Times New Roman" panose="02020603050405020304" pitchFamily="18" charset="0"/>
              </a:rPr>
              <a:t> </a:t>
            </a:r>
            <a:r>
              <a:rPr lang="en-US" dirty="0" err="1" smtClean="0">
                <a:solidFill>
                  <a:srgbClr val="000099"/>
                </a:solidFill>
                <a:latin typeface="Times New Roman" panose="02020603050405020304" pitchFamily="18" charset="0"/>
                <a:cs typeface="Times New Roman" panose="02020603050405020304" pitchFamily="18" charset="0"/>
              </a:rPr>
              <a:t>giá</a:t>
            </a:r>
            <a:r>
              <a:rPr lang="en-US" dirty="0" smtClean="0">
                <a:solidFill>
                  <a:srgbClr val="000099"/>
                </a:solidFill>
                <a:latin typeface="Times New Roman" panose="02020603050405020304" pitchFamily="18" charset="0"/>
                <a:cs typeface="Times New Roman" panose="02020603050405020304" pitchFamily="18" charset="0"/>
              </a:rPr>
              <a:t> </a:t>
            </a:r>
            <a:r>
              <a:rPr lang="en-US" dirty="0" err="1" smtClean="0">
                <a:solidFill>
                  <a:srgbClr val="000099"/>
                </a:solidFill>
                <a:latin typeface="Times New Roman" panose="02020603050405020304" pitchFamily="18" charset="0"/>
                <a:cs typeface="Times New Roman" panose="02020603050405020304" pitchFamily="18" charset="0"/>
              </a:rPr>
              <a:t>hoạt</a:t>
            </a:r>
            <a:r>
              <a:rPr lang="en-US" dirty="0" smtClean="0">
                <a:solidFill>
                  <a:srgbClr val="000099"/>
                </a:solidFill>
                <a:latin typeface="Times New Roman" panose="02020603050405020304" pitchFamily="18" charset="0"/>
                <a:cs typeface="Times New Roman" panose="02020603050405020304" pitchFamily="18" charset="0"/>
              </a:rPr>
              <a:t> </a:t>
            </a:r>
            <a:r>
              <a:rPr lang="en-US" dirty="0" err="1" smtClean="0">
                <a:solidFill>
                  <a:srgbClr val="000099"/>
                </a:solidFill>
                <a:latin typeface="Times New Roman" panose="02020603050405020304" pitchFamily="18" charset="0"/>
                <a:cs typeface="Times New Roman" panose="02020603050405020304" pitchFamily="18" charset="0"/>
              </a:rPr>
              <a:t>động</a:t>
            </a:r>
            <a:r>
              <a:rPr lang="en-US" dirty="0" smtClean="0">
                <a:solidFill>
                  <a:srgbClr val="000099"/>
                </a:solidFill>
                <a:latin typeface="Times New Roman" panose="02020603050405020304" pitchFamily="18" charset="0"/>
                <a:cs typeface="Times New Roman" panose="02020603050405020304" pitchFamily="18" charset="0"/>
              </a:rPr>
              <a:t> </a:t>
            </a:r>
            <a:r>
              <a:rPr lang="en-US" dirty="0" err="1" smtClean="0">
                <a:solidFill>
                  <a:srgbClr val="000099"/>
                </a:solidFill>
                <a:latin typeface="Times New Roman" panose="02020603050405020304" pitchFamily="18" charset="0"/>
                <a:cs typeface="Times New Roman" panose="02020603050405020304" pitchFamily="18" charset="0"/>
              </a:rPr>
              <a:t>nhóm</a:t>
            </a:r>
            <a:endParaRPr lang="en-US" dirty="0">
              <a:solidFill>
                <a:srgbClr val="000099"/>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980097" y="600075"/>
            <a:ext cx="3863567" cy="392415"/>
          </a:xfrm>
          <a:prstGeom prst="rect">
            <a:avLst/>
          </a:prstGeom>
          <a:noFill/>
        </p:spPr>
        <p:txBody>
          <a:bodyPr wrap="square" lIns="68580" tIns="34290" rIns="68580" bIns="34290" rtlCol="0">
            <a:spAutoFit/>
          </a:bodyPr>
          <a:lstStyle/>
          <a:p>
            <a:pPr algn="ctr">
              <a:defRPr/>
            </a:pPr>
            <a:r>
              <a:rPr lang="en-US" sz="2100" b="1" dirty="0">
                <a:solidFill>
                  <a:srgbClr val="C00000"/>
                </a:solidFill>
                <a:latin typeface="Times New Roman" panose="02020603050405020304" pitchFamily="18" charset="0"/>
                <a:cs typeface="Times New Roman" panose="02020603050405020304" pitchFamily="18" charset="0"/>
              </a:rPr>
              <a:t>               </a:t>
            </a:r>
            <a:r>
              <a:rPr lang="en-US" sz="2100" b="1" dirty="0">
                <a:latin typeface="Times New Roman" panose="02020603050405020304" pitchFamily="18" charset="0"/>
                <a:cs typeface="Times New Roman" panose="02020603050405020304" pitchFamily="18" charset="0"/>
              </a:rPr>
              <a:t>( thang </a:t>
            </a:r>
            <a:r>
              <a:rPr lang="en-US" sz="2100" b="1" dirty="0" err="1">
                <a:latin typeface="Times New Roman" panose="02020603050405020304" pitchFamily="18" charset="0"/>
                <a:cs typeface="Times New Roman" panose="02020603050405020304" pitchFamily="18" charset="0"/>
              </a:rPr>
              <a:t>tối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đa</a:t>
            </a:r>
            <a:r>
              <a:rPr lang="en-US" sz="2100" b="1" dirty="0">
                <a:latin typeface="Times New Roman" panose="02020603050405020304" pitchFamily="18" charset="0"/>
                <a:cs typeface="Times New Roman" panose="02020603050405020304" pitchFamily="18" charset="0"/>
              </a:rPr>
              <a:t> 10 </a:t>
            </a:r>
            <a:r>
              <a:rPr lang="en-US" sz="2100" b="1" dirty="0" err="1">
                <a:latin typeface="Times New Roman" panose="02020603050405020304" pitchFamily="18" charset="0"/>
                <a:cs typeface="Times New Roman" panose="02020603050405020304" pitchFamily="18" charset="0"/>
              </a:rPr>
              <a:t>điểm</a:t>
            </a:r>
            <a:r>
              <a:rPr lang="en-US" sz="2100" b="1" dirty="0">
                <a:latin typeface="Times New Roman" panose="02020603050405020304" pitchFamily="18" charset="0"/>
                <a:cs typeface="Times New Roman" panose="02020603050405020304" pitchFamily="18" charset="0"/>
              </a:rPr>
              <a:t>) </a:t>
            </a:r>
          </a:p>
        </p:txBody>
      </p:sp>
      <p:sp>
        <p:nvSpPr>
          <p:cNvPr id="4" name="TextBox 3"/>
          <p:cNvSpPr txBox="1"/>
          <p:nvPr/>
        </p:nvSpPr>
        <p:spPr>
          <a:xfrm>
            <a:off x="870439" y="1547447"/>
            <a:ext cx="7684477" cy="284693"/>
          </a:xfrm>
          <a:prstGeom prst="rect">
            <a:avLst/>
          </a:prstGeom>
          <a:noFill/>
        </p:spPr>
        <p:txBody>
          <a:bodyPr wrap="square" lIns="68580" tIns="34290" rIns="68580" bIns="34290" rtlCol="0">
            <a:spAutoFit/>
          </a:bodyPr>
          <a:lstStyle/>
          <a:p>
            <a:endParaRPr lang="vi-VN"/>
          </a:p>
        </p:txBody>
      </p:sp>
      <p:graphicFrame>
        <p:nvGraphicFramePr>
          <p:cNvPr id="5" name="Table 4"/>
          <p:cNvGraphicFramePr>
            <a:graphicFrameLocks noGrp="1"/>
          </p:cNvGraphicFramePr>
          <p:nvPr>
            <p:extLst>
              <p:ext uri="{D42A27DB-BD31-4B8C-83A1-F6EECF244321}">
                <p14:modId xmlns:p14="http://schemas.microsoft.com/office/powerpoint/2010/main" val="1252104286"/>
              </p:ext>
            </p:extLst>
          </p:nvPr>
        </p:nvGraphicFramePr>
        <p:xfrm>
          <a:off x="685801" y="1235361"/>
          <a:ext cx="7948245" cy="1760220"/>
        </p:xfrm>
        <a:graphic>
          <a:graphicData uri="http://schemas.openxmlformats.org/drawingml/2006/table">
            <a:tbl>
              <a:tblPr firstRow="1" bandRow="1">
                <a:tableStyleId>{5C22544A-7EE6-4342-B048-85BDC9FD1C3A}</a:tableStyleId>
              </a:tblPr>
              <a:tblGrid>
                <a:gridCol w="4492868"/>
                <a:gridCol w="1538654"/>
                <a:gridCol w="1916723"/>
              </a:tblGrid>
              <a:tr h="388620">
                <a:tc>
                  <a:txBody>
                    <a:bodyPr/>
                    <a:lstStyle/>
                    <a:p>
                      <a:pPr algn="ctr"/>
                      <a:r>
                        <a:rPr lang="en-US" sz="2100" dirty="0" err="1" smtClean="0">
                          <a:solidFill>
                            <a:srgbClr val="FFFFFF"/>
                          </a:solidFill>
                          <a:latin typeface="Times New Roman" panose="02020603050405020304" pitchFamily="18" charset="0"/>
                          <a:cs typeface="Times New Roman" panose="02020603050405020304" pitchFamily="18" charset="0"/>
                        </a:rPr>
                        <a:t>Tiêu</a:t>
                      </a:r>
                      <a:r>
                        <a:rPr lang="en-US" sz="2100" baseline="0" dirty="0" smtClean="0">
                          <a:solidFill>
                            <a:srgbClr val="FFFFFF"/>
                          </a:solidFill>
                          <a:latin typeface="Times New Roman" panose="02020603050405020304" pitchFamily="18" charset="0"/>
                          <a:cs typeface="Times New Roman" panose="02020603050405020304" pitchFamily="18" charset="0"/>
                        </a:rPr>
                        <a:t> </a:t>
                      </a:r>
                      <a:r>
                        <a:rPr lang="en-US" sz="2100" baseline="0" dirty="0" err="1" smtClean="0">
                          <a:solidFill>
                            <a:srgbClr val="FFFFFF"/>
                          </a:solidFill>
                          <a:latin typeface="Times New Roman" panose="02020603050405020304" pitchFamily="18" charset="0"/>
                          <a:cs typeface="Times New Roman" panose="02020603050405020304" pitchFamily="18" charset="0"/>
                        </a:rPr>
                        <a:t>chí</a:t>
                      </a:r>
                      <a:endParaRPr lang="en-US" sz="2100" dirty="0">
                        <a:solidFill>
                          <a:srgbClr val="FFFFFF"/>
                        </a:solidFill>
                        <a:latin typeface="Times New Roman" panose="02020603050405020304" pitchFamily="18" charset="0"/>
                        <a:cs typeface="Times New Roman" panose="02020603050405020304" pitchFamily="18" charset="0"/>
                      </a:endParaRPr>
                    </a:p>
                  </a:txBody>
                  <a:tcPr marL="51435" marR="51435" marT="25718" marB="25718"/>
                </a:tc>
                <a:tc>
                  <a:txBody>
                    <a:bodyPr/>
                    <a:lstStyle/>
                    <a:p>
                      <a:pPr algn="ctr"/>
                      <a:r>
                        <a:rPr lang="en-US" sz="2100" dirty="0" err="1" smtClean="0">
                          <a:solidFill>
                            <a:srgbClr val="FFFFFF"/>
                          </a:solidFill>
                          <a:latin typeface="Times New Roman" panose="02020603050405020304" pitchFamily="18" charset="0"/>
                          <a:cs typeface="Times New Roman" panose="02020603050405020304" pitchFamily="18" charset="0"/>
                        </a:rPr>
                        <a:t>Điểm</a:t>
                      </a:r>
                      <a:r>
                        <a:rPr lang="en-US" sz="2100" baseline="0" dirty="0" smtClean="0">
                          <a:solidFill>
                            <a:srgbClr val="FFFFFF"/>
                          </a:solidFill>
                          <a:latin typeface="Times New Roman" panose="02020603050405020304" pitchFamily="18" charset="0"/>
                          <a:cs typeface="Times New Roman" panose="02020603050405020304" pitchFamily="18" charset="0"/>
                        </a:rPr>
                        <a:t> </a:t>
                      </a:r>
                      <a:r>
                        <a:rPr lang="en-US" sz="2100" baseline="0" dirty="0" err="1" smtClean="0">
                          <a:solidFill>
                            <a:srgbClr val="FFFFFF"/>
                          </a:solidFill>
                          <a:latin typeface="Times New Roman" panose="02020603050405020304" pitchFamily="18" charset="0"/>
                          <a:cs typeface="Times New Roman" panose="02020603050405020304" pitchFamily="18" charset="0"/>
                        </a:rPr>
                        <a:t>tối</a:t>
                      </a:r>
                      <a:r>
                        <a:rPr lang="en-US" sz="2100" baseline="0" dirty="0" smtClean="0">
                          <a:solidFill>
                            <a:srgbClr val="FFFFFF"/>
                          </a:solidFill>
                          <a:latin typeface="Times New Roman" panose="02020603050405020304" pitchFamily="18" charset="0"/>
                          <a:cs typeface="Times New Roman" panose="02020603050405020304" pitchFamily="18" charset="0"/>
                        </a:rPr>
                        <a:t> </a:t>
                      </a:r>
                      <a:r>
                        <a:rPr lang="en-US" sz="2100" baseline="0" dirty="0" err="1" smtClean="0">
                          <a:solidFill>
                            <a:srgbClr val="FFFFFF"/>
                          </a:solidFill>
                          <a:latin typeface="Times New Roman" panose="02020603050405020304" pitchFamily="18" charset="0"/>
                          <a:cs typeface="Times New Roman" panose="02020603050405020304" pitchFamily="18" charset="0"/>
                        </a:rPr>
                        <a:t>đa</a:t>
                      </a:r>
                      <a:endParaRPr lang="en-US" sz="2100" dirty="0">
                        <a:solidFill>
                          <a:srgbClr val="FFFFFF"/>
                        </a:solidFill>
                        <a:latin typeface="Times New Roman" panose="02020603050405020304" pitchFamily="18" charset="0"/>
                        <a:cs typeface="Times New Roman" panose="02020603050405020304" pitchFamily="18" charset="0"/>
                      </a:endParaRPr>
                    </a:p>
                  </a:txBody>
                  <a:tcPr marL="51435" marR="51435" marT="25718" marB="25718"/>
                </a:tc>
                <a:tc>
                  <a:txBody>
                    <a:bodyPr/>
                    <a:lstStyle/>
                    <a:p>
                      <a:pPr algn="ctr"/>
                      <a:r>
                        <a:rPr lang="en-US" sz="2100" smtClean="0">
                          <a:latin typeface="Times New Roman" pitchFamily="18" charset="0"/>
                          <a:cs typeface="Times New Roman" pitchFamily="18" charset="0"/>
                        </a:rPr>
                        <a:t>Điểm</a:t>
                      </a:r>
                      <a:r>
                        <a:rPr lang="en-US" sz="2100" baseline="0" smtClean="0">
                          <a:latin typeface="Times New Roman" pitchFamily="18" charset="0"/>
                          <a:cs typeface="Times New Roman" pitchFamily="18" charset="0"/>
                        </a:rPr>
                        <a:t>  đạt được</a:t>
                      </a:r>
                      <a:endParaRPr lang="vi-VN" sz="2100">
                        <a:latin typeface="Times New Roman" pitchFamily="18" charset="0"/>
                        <a:cs typeface="Times New Roman" pitchFamily="18" charset="0"/>
                      </a:endParaRPr>
                    </a:p>
                  </a:txBody>
                  <a:tcPr marL="68580" marR="68580" marT="34290" marB="34290"/>
                </a:tc>
              </a:tr>
              <a:tr h="342900">
                <a:tc>
                  <a:txBody>
                    <a:bodyPr/>
                    <a:lstStyle/>
                    <a:p>
                      <a:r>
                        <a:rPr lang="en-US" sz="1800" smtClean="0">
                          <a:latin typeface="Times New Roman" pitchFamily="18" charset="0"/>
                          <a:cs typeface="Times New Roman" pitchFamily="18" charset="0"/>
                        </a:rPr>
                        <a:t>1. Điền</a:t>
                      </a:r>
                      <a:r>
                        <a:rPr lang="en-US" sz="1800" baseline="0" smtClean="0">
                          <a:latin typeface="Times New Roman" pitchFamily="18" charset="0"/>
                          <a:cs typeface="Times New Roman" pitchFamily="18" charset="0"/>
                        </a:rPr>
                        <a:t> đúng, đủ đáp án</a:t>
                      </a:r>
                      <a:endParaRPr lang="vi-VN" sz="1800">
                        <a:latin typeface="Times New Roman" pitchFamily="18" charset="0"/>
                        <a:cs typeface="Times New Roman" pitchFamily="18" charset="0"/>
                      </a:endParaRPr>
                    </a:p>
                  </a:txBody>
                  <a:tcPr marL="68580" marR="68580" marT="34290" marB="34290"/>
                </a:tc>
                <a:tc>
                  <a:txBody>
                    <a:bodyPr/>
                    <a:lstStyle/>
                    <a:p>
                      <a:pPr algn="ctr"/>
                      <a:r>
                        <a:rPr lang="en-US" sz="1800" smtClean="0">
                          <a:latin typeface="Times New Roman" pitchFamily="18" charset="0"/>
                          <a:cs typeface="Times New Roman" pitchFamily="18" charset="0"/>
                        </a:rPr>
                        <a:t>7</a:t>
                      </a:r>
                      <a:endParaRPr lang="vi-VN" sz="1800">
                        <a:latin typeface="Times New Roman" pitchFamily="18" charset="0"/>
                        <a:cs typeface="Times New Roman" pitchFamily="18" charset="0"/>
                      </a:endParaRPr>
                    </a:p>
                  </a:txBody>
                  <a:tcPr marL="68580" marR="68580" marT="34290" marB="34290"/>
                </a:tc>
                <a:tc>
                  <a:txBody>
                    <a:bodyPr/>
                    <a:lstStyle/>
                    <a:p>
                      <a:endParaRPr lang="vi-VN" sz="1100"/>
                    </a:p>
                  </a:txBody>
                  <a:tcPr marL="68580" marR="68580" marT="34290" marB="34290"/>
                </a:tc>
              </a:tr>
              <a:tr h="342900">
                <a:tc>
                  <a:txBody>
                    <a:bodyPr/>
                    <a:lstStyle/>
                    <a:p>
                      <a:r>
                        <a:rPr lang="en-US" sz="1800" smtClean="0">
                          <a:latin typeface="Times New Roman" pitchFamily="18" charset="0"/>
                          <a:cs typeface="Times New Roman" pitchFamily="18" charset="0"/>
                        </a:rPr>
                        <a:t>2. Báo</a:t>
                      </a:r>
                      <a:r>
                        <a:rPr lang="en-US" sz="1800" baseline="0" smtClean="0">
                          <a:latin typeface="Times New Roman" pitchFamily="18" charset="0"/>
                          <a:cs typeface="Times New Roman" pitchFamily="18" charset="0"/>
                        </a:rPr>
                        <a:t> cáo rõ ràng</a:t>
                      </a:r>
                      <a:endParaRPr lang="vi-VN" sz="1800">
                        <a:latin typeface="Times New Roman" pitchFamily="18" charset="0"/>
                        <a:cs typeface="Times New Roman" pitchFamily="18" charset="0"/>
                      </a:endParaRPr>
                    </a:p>
                  </a:txBody>
                  <a:tcPr marL="68580" marR="68580" marT="34290" marB="34290"/>
                </a:tc>
                <a:tc>
                  <a:txBody>
                    <a:bodyPr/>
                    <a:lstStyle/>
                    <a:p>
                      <a:pPr algn="ctr"/>
                      <a:r>
                        <a:rPr lang="en-US" sz="1800" smtClean="0">
                          <a:latin typeface="Times New Roman" pitchFamily="18" charset="0"/>
                          <a:cs typeface="Times New Roman" pitchFamily="18" charset="0"/>
                        </a:rPr>
                        <a:t>1</a:t>
                      </a:r>
                      <a:endParaRPr lang="vi-VN" sz="1800">
                        <a:latin typeface="Times New Roman" pitchFamily="18" charset="0"/>
                        <a:cs typeface="Times New Roman" pitchFamily="18" charset="0"/>
                      </a:endParaRPr>
                    </a:p>
                  </a:txBody>
                  <a:tcPr marL="68580" marR="68580" marT="34290" marB="34290"/>
                </a:tc>
                <a:tc>
                  <a:txBody>
                    <a:bodyPr/>
                    <a:lstStyle/>
                    <a:p>
                      <a:endParaRPr lang="vi-VN" sz="1100"/>
                    </a:p>
                  </a:txBody>
                  <a:tcPr marL="68580" marR="68580" marT="34290" marB="34290"/>
                </a:tc>
              </a:tr>
              <a:tr h="342900">
                <a:tc>
                  <a:txBody>
                    <a:bodyPr/>
                    <a:lstStyle/>
                    <a:p>
                      <a:r>
                        <a:rPr lang="en-US" sz="1800" smtClean="0">
                          <a:latin typeface="Times New Roman" pitchFamily="18" charset="0"/>
                          <a:cs typeface="Times New Roman" pitchFamily="18" charset="0"/>
                        </a:rPr>
                        <a:t>3.</a:t>
                      </a:r>
                      <a:r>
                        <a:rPr lang="en-US" sz="1800" baseline="0" smtClean="0">
                          <a:latin typeface="Times New Roman" pitchFamily="18" charset="0"/>
                          <a:cs typeface="Times New Roman" pitchFamily="18" charset="0"/>
                        </a:rPr>
                        <a:t> Trả lời được câu hỏi tương tác</a:t>
                      </a:r>
                      <a:endParaRPr lang="vi-VN" sz="1800">
                        <a:latin typeface="Times New Roman" pitchFamily="18" charset="0"/>
                        <a:cs typeface="Times New Roman" pitchFamily="18" charset="0"/>
                      </a:endParaRPr>
                    </a:p>
                  </a:txBody>
                  <a:tcPr marL="68580" marR="68580" marT="34290" marB="34290"/>
                </a:tc>
                <a:tc>
                  <a:txBody>
                    <a:bodyPr/>
                    <a:lstStyle/>
                    <a:p>
                      <a:pPr algn="ctr"/>
                      <a:r>
                        <a:rPr lang="en-US" sz="1800" smtClean="0">
                          <a:latin typeface="Times New Roman" pitchFamily="18" charset="0"/>
                          <a:cs typeface="Times New Roman" pitchFamily="18" charset="0"/>
                        </a:rPr>
                        <a:t>2</a:t>
                      </a:r>
                      <a:endParaRPr lang="vi-VN" sz="1800">
                        <a:latin typeface="Times New Roman" pitchFamily="18" charset="0"/>
                        <a:cs typeface="Times New Roman" pitchFamily="18" charset="0"/>
                      </a:endParaRPr>
                    </a:p>
                  </a:txBody>
                  <a:tcPr marL="68580" marR="68580" marT="34290" marB="34290"/>
                </a:tc>
                <a:tc>
                  <a:txBody>
                    <a:bodyPr/>
                    <a:lstStyle/>
                    <a:p>
                      <a:endParaRPr lang="vi-VN" sz="1100"/>
                    </a:p>
                  </a:txBody>
                  <a:tcPr marL="68580" marR="68580" marT="34290" marB="34290"/>
                </a:tc>
              </a:tr>
              <a:tr h="342900">
                <a:tc>
                  <a:txBody>
                    <a:bodyPr/>
                    <a:lstStyle/>
                    <a:p>
                      <a:r>
                        <a:rPr lang="en-US" sz="1500" smtClean="0">
                          <a:latin typeface="Times New Roman" pitchFamily="18" charset="0"/>
                          <a:cs typeface="Times New Roman" pitchFamily="18" charset="0"/>
                        </a:rPr>
                        <a:t>TỔNG</a:t>
                      </a:r>
                      <a:endParaRPr lang="vi-VN" sz="1500">
                        <a:latin typeface="Times New Roman" pitchFamily="18" charset="0"/>
                        <a:cs typeface="Times New Roman" pitchFamily="18" charset="0"/>
                      </a:endParaRPr>
                    </a:p>
                  </a:txBody>
                  <a:tcPr marL="68580" marR="68580" marT="34290" marB="34290"/>
                </a:tc>
                <a:tc>
                  <a:txBody>
                    <a:bodyPr/>
                    <a:lstStyle/>
                    <a:p>
                      <a:pPr algn="ctr"/>
                      <a:r>
                        <a:rPr lang="en-US" sz="1800" smtClean="0">
                          <a:latin typeface="Times New Roman" pitchFamily="18" charset="0"/>
                          <a:cs typeface="Times New Roman" pitchFamily="18" charset="0"/>
                        </a:rPr>
                        <a:t>10</a:t>
                      </a:r>
                      <a:endParaRPr lang="vi-VN" sz="1800">
                        <a:latin typeface="Times New Roman" pitchFamily="18" charset="0"/>
                        <a:cs typeface="Times New Roman" pitchFamily="18" charset="0"/>
                      </a:endParaRPr>
                    </a:p>
                  </a:txBody>
                  <a:tcPr marL="68580" marR="68580" marT="34290" marB="34290"/>
                </a:tc>
                <a:tc>
                  <a:txBody>
                    <a:bodyPr/>
                    <a:lstStyle/>
                    <a:p>
                      <a:endParaRPr lang="vi-VN" sz="1100"/>
                    </a:p>
                  </a:txBody>
                  <a:tcPr marL="68580" marR="68580" marT="34290" marB="34290"/>
                </a:tc>
              </a:tr>
            </a:tbl>
          </a:graphicData>
        </a:graphic>
      </p:graphicFrame>
    </p:spTree>
    <p:extLst>
      <p:ext uri="{BB962C8B-B14F-4D97-AF65-F5344CB8AC3E}">
        <p14:creationId xmlns:p14="http://schemas.microsoft.com/office/powerpoint/2010/main" val="2045710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a:extLst>
              <a:ext uri="{FF2B5EF4-FFF2-40B4-BE49-F238E27FC236}">
                <a16:creationId xmlns:a16="http://schemas.microsoft.com/office/drawing/2014/main" xmlns="" id="{5E9165DE-A43C-40DF-9D28-811516C27029}"/>
              </a:ext>
            </a:extLst>
          </p:cNvPr>
          <p:cNvGrpSpPr>
            <a:grpSpLocks/>
          </p:cNvGrpSpPr>
          <p:nvPr/>
        </p:nvGrpSpPr>
        <p:grpSpPr bwMode="auto">
          <a:xfrm>
            <a:off x="1486634" y="393891"/>
            <a:ext cx="6286500" cy="2592238"/>
            <a:chOff x="480" y="1169"/>
            <a:chExt cx="5280" cy="2944"/>
          </a:xfrm>
        </p:grpSpPr>
        <p:sp>
          <p:nvSpPr>
            <p:cNvPr id="12" name="Text Box 4">
              <a:extLst>
                <a:ext uri="{FF2B5EF4-FFF2-40B4-BE49-F238E27FC236}">
                  <a16:creationId xmlns:a16="http://schemas.microsoft.com/office/drawing/2014/main" xmlns="" id="{3311699B-060C-4E8F-9168-3315962F2A2B}"/>
                </a:ext>
              </a:extLst>
            </p:cNvPr>
            <p:cNvSpPr txBox="1">
              <a:spLocks noChangeArrowheads="1"/>
            </p:cNvSpPr>
            <p:nvPr/>
          </p:nvSpPr>
          <p:spPr bwMode="auto">
            <a:xfrm>
              <a:off x="480" y="2458"/>
              <a:ext cx="1248" cy="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spcBef>
                  <a:spcPct val="50000"/>
                </a:spcBef>
              </a:pPr>
              <a:r>
                <a:rPr lang="en-US" altLang="vi-VN" sz="2100">
                  <a:solidFill>
                    <a:srgbClr val="3333FF"/>
                  </a:solidFill>
                  <a:latin typeface="Times New Roman" panose="02020603050405020304" pitchFamily="18" charset="0"/>
                </a:rPr>
                <a:t>O       O</a:t>
              </a:r>
            </a:p>
          </p:txBody>
        </p:sp>
        <p:sp>
          <p:nvSpPr>
            <p:cNvPr id="13" name="Text Box 5">
              <a:extLst>
                <a:ext uri="{FF2B5EF4-FFF2-40B4-BE49-F238E27FC236}">
                  <a16:creationId xmlns:a16="http://schemas.microsoft.com/office/drawing/2014/main" xmlns="" id="{E170122B-58A7-4EEB-AEAD-41198CE7F084}"/>
                </a:ext>
              </a:extLst>
            </p:cNvPr>
            <p:cNvSpPr txBox="1">
              <a:spLocks noChangeArrowheads="1"/>
            </p:cNvSpPr>
            <p:nvPr/>
          </p:nvSpPr>
          <p:spPr bwMode="auto">
            <a:xfrm>
              <a:off x="2735" y="1169"/>
              <a:ext cx="345" cy="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342900">
                <a:spcBef>
                  <a:spcPct val="50000"/>
                </a:spcBef>
              </a:pPr>
              <a:r>
                <a:rPr lang="en-US" altLang="vi-VN" sz="2100" dirty="0">
                  <a:solidFill>
                    <a:srgbClr val="3333FF"/>
                  </a:solidFill>
                  <a:latin typeface="Times New Roman" panose="02020603050405020304" pitchFamily="18" charset="0"/>
                </a:rPr>
                <a:t>A       </a:t>
              </a:r>
              <a:r>
                <a:rPr lang="en-US" altLang="vi-VN" sz="2100" dirty="0" err="1">
                  <a:solidFill>
                    <a:srgbClr val="3333FF"/>
                  </a:solidFill>
                  <a:latin typeface="Times New Roman" panose="02020603050405020304" pitchFamily="18" charset="0"/>
                </a:rPr>
                <a:t>A</a:t>
              </a:r>
              <a:endParaRPr lang="en-US" altLang="vi-VN" sz="2100" dirty="0">
                <a:solidFill>
                  <a:srgbClr val="3333FF"/>
                </a:solidFill>
                <a:latin typeface="Times New Roman" panose="02020603050405020304" pitchFamily="18" charset="0"/>
              </a:endParaRPr>
            </a:p>
          </p:txBody>
        </p:sp>
        <p:sp>
          <p:nvSpPr>
            <p:cNvPr id="14" name="Text Box 6">
              <a:extLst>
                <a:ext uri="{FF2B5EF4-FFF2-40B4-BE49-F238E27FC236}">
                  <a16:creationId xmlns:a16="http://schemas.microsoft.com/office/drawing/2014/main" xmlns="" id="{47EA6D31-8739-4B6B-9331-9EC0CC30B370}"/>
                </a:ext>
              </a:extLst>
            </p:cNvPr>
            <p:cNvSpPr txBox="1">
              <a:spLocks noChangeArrowheads="1"/>
            </p:cNvSpPr>
            <p:nvPr/>
          </p:nvSpPr>
          <p:spPr bwMode="auto">
            <a:xfrm>
              <a:off x="2749" y="3274"/>
              <a:ext cx="567" cy="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spcBef>
                  <a:spcPct val="50000"/>
                </a:spcBef>
              </a:pPr>
              <a:r>
                <a:rPr lang="en-US" altLang="vi-VN" sz="2100" dirty="0">
                  <a:solidFill>
                    <a:srgbClr val="3333FF"/>
                  </a:solidFill>
                  <a:latin typeface="Times New Roman" panose="02020603050405020304" pitchFamily="18" charset="0"/>
                </a:rPr>
                <a:t>B       </a:t>
              </a:r>
              <a:r>
                <a:rPr lang="en-US" altLang="vi-VN" sz="2100" dirty="0" err="1">
                  <a:solidFill>
                    <a:srgbClr val="3333FF"/>
                  </a:solidFill>
                  <a:latin typeface="Times New Roman" panose="02020603050405020304" pitchFamily="18" charset="0"/>
                </a:rPr>
                <a:t>B</a:t>
              </a:r>
              <a:endParaRPr lang="en-US" altLang="vi-VN" sz="2100" dirty="0">
                <a:solidFill>
                  <a:srgbClr val="3333FF"/>
                </a:solidFill>
                <a:latin typeface="Times New Roman" panose="02020603050405020304" pitchFamily="18" charset="0"/>
              </a:endParaRPr>
            </a:p>
          </p:txBody>
        </p:sp>
        <p:sp>
          <p:nvSpPr>
            <p:cNvPr id="15" name="Text Box 7">
              <a:extLst>
                <a:ext uri="{FF2B5EF4-FFF2-40B4-BE49-F238E27FC236}">
                  <a16:creationId xmlns:a16="http://schemas.microsoft.com/office/drawing/2014/main" xmlns="" id="{5455B118-7ACE-4E82-87B5-26AB5FF1F1F6}"/>
                </a:ext>
              </a:extLst>
            </p:cNvPr>
            <p:cNvSpPr txBox="1">
              <a:spLocks noChangeArrowheads="1"/>
            </p:cNvSpPr>
            <p:nvPr/>
          </p:nvSpPr>
          <p:spPr bwMode="auto">
            <a:xfrm>
              <a:off x="4512" y="2506"/>
              <a:ext cx="1248" cy="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342900">
                <a:spcBef>
                  <a:spcPct val="50000"/>
                </a:spcBef>
              </a:pPr>
              <a:r>
                <a:rPr lang="en-US" altLang="vi-VN" sz="2100">
                  <a:solidFill>
                    <a:srgbClr val="3333FF"/>
                  </a:solidFill>
                  <a:latin typeface="Times New Roman" panose="02020603050405020304" pitchFamily="18" charset="0"/>
                </a:rPr>
                <a:t>AB       AB</a:t>
              </a:r>
            </a:p>
          </p:txBody>
        </p:sp>
        <p:sp>
          <p:nvSpPr>
            <p:cNvPr id="16" name="Freeform 8">
              <a:extLst>
                <a:ext uri="{FF2B5EF4-FFF2-40B4-BE49-F238E27FC236}">
                  <a16:creationId xmlns:a16="http://schemas.microsoft.com/office/drawing/2014/main" xmlns="" id="{927CEDA7-C77B-45AD-BEB3-A1766E4EBD1A}"/>
                </a:ext>
              </a:extLst>
            </p:cNvPr>
            <p:cNvSpPr>
              <a:spLocks/>
            </p:cNvSpPr>
            <p:nvPr/>
          </p:nvSpPr>
          <p:spPr bwMode="auto">
            <a:xfrm>
              <a:off x="650" y="2797"/>
              <a:ext cx="480" cy="113"/>
            </a:xfrm>
            <a:custGeom>
              <a:avLst/>
              <a:gdLst>
                <a:gd name="T0" fmla="*/ 0 w 480"/>
                <a:gd name="T1" fmla="*/ 0 h 192"/>
                <a:gd name="T2" fmla="*/ 240 w 480"/>
                <a:gd name="T3" fmla="*/ 192 h 192"/>
                <a:gd name="T4" fmla="*/ 480 w 480"/>
                <a:gd name="T5" fmla="*/ 0 h 192"/>
              </a:gdLst>
              <a:ahLst/>
              <a:cxnLst>
                <a:cxn ang="0">
                  <a:pos x="T0" y="T1"/>
                </a:cxn>
                <a:cxn ang="0">
                  <a:pos x="T2" y="T3"/>
                </a:cxn>
                <a:cxn ang="0">
                  <a:pos x="T4" y="T5"/>
                </a:cxn>
              </a:cxnLst>
              <a:rect l="0" t="0" r="r" b="b"/>
              <a:pathLst>
                <a:path w="480" h="192">
                  <a:moveTo>
                    <a:pt x="0" y="0"/>
                  </a:moveTo>
                  <a:cubicBezTo>
                    <a:pt x="80" y="96"/>
                    <a:pt x="160" y="192"/>
                    <a:pt x="240" y="192"/>
                  </a:cubicBezTo>
                  <a:cubicBezTo>
                    <a:pt x="320" y="192"/>
                    <a:pt x="400" y="96"/>
                    <a:pt x="480" y="0"/>
                  </a:cubicBezTo>
                </a:path>
              </a:pathLst>
            </a:custGeom>
            <a:noFill/>
            <a:ln w="28575" cmpd="sng">
              <a:solidFill>
                <a:srgbClr val="FF0000"/>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17" name="Freeform 9">
              <a:extLst>
                <a:ext uri="{FF2B5EF4-FFF2-40B4-BE49-F238E27FC236}">
                  <a16:creationId xmlns:a16="http://schemas.microsoft.com/office/drawing/2014/main" xmlns="" id="{04F0D026-022D-4A6C-A1B3-C9C872656983}"/>
                </a:ext>
              </a:extLst>
            </p:cNvPr>
            <p:cNvSpPr>
              <a:spLocks/>
            </p:cNvSpPr>
            <p:nvPr/>
          </p:nvSpPr>
          <p:spPr bwMode="auto">
            <a:xfrm>
              <a:off x="602" y="2314"/>
              <a:ext cx="528" cy="144"/>
            </a:xfrm>
            <a:custGeom>
              <a:avLst/>
              <a:gdLst>
                <a:gd name="T0" fmla="*/ 0 w 480"/>
                <a:gd name="T1" fmla="*/ 144 h 144"/>
                <a:gd name="T2" fmla="*/ 240 w 480"/>
                <a:gd name="T3" fmla="*/ 0 h 144"/>
                <a:gd name="T4" fmla="*/ 480 w 480"/>
                <a:gd name="T5" fmla="*/ 144 h 144"/>
              </a:gdLst>
              <a:ahLst/>
              <a:cxnLst>
                <a:cxn ang="0">
                  <a:pos x="T0" y="T1"/>
                </a:cxn>
                <a:cxn ang="0">
                  <a:pos x="T2" y="T3"/>
                </a:cxn>
                <a:cxn ang="0">
                  <a:pos x="T4" y="T5"/>
                </a:cxn>
              </a:cxnLst>
              <a:rect l="0" t="0" r="r" b="b"/>
              <a:pathLst>
                <a:path w="480" h="144">
                  <a:moveTo>
                    <a:pt x="0" y="144"/>
                  </a:moveTo>
                  <a:cubicBezTo>
                    <a:pt x="80" y="72"/>
                    <a:pt x="160" y="0"/>
                    <a:pt x="240" y="0"/>
                  </a:cubicBezTo>
                  <a:cubicBezTo>
                    <a:pt x="320" y="0"/>
                    <a:pt x="400" y="72"/>
                    <a:pt x="480" y="144"/>
                  </a:cubicBezTo>
                </a:path>
              </a:pathLst>
            </a:custGeom>
            <a:noFill/>
            <a:ln w="28575" cmpd="sng">
              <a:solidFill>
                <a:srgbClr val="FF0000"/>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18" name="Freeform 10">
              <a:extLst>
                <a:ext uri="{FF2B5EF4-FFF2-40B4-BE49-F238E27FC236}">
                  <a16:creationId xmlns:a16="http://schemas.microsoft.com/office/drawing/2014/main" xmlns="" id="{212280B6-37B5-4835-9D04-B36D58D9ED63}"/>
                </a:ext>
              </a:extLst>
            </p:cNvPr>
            <p:cNvSpPr>
              <a:spLocks/>
            </p:cNvSpPr>
            <p:nvPr/>
          </p:nvSpPr>
          <p:spPr bwMode="auto">
            <a:xfrm>
              <a:off x="3024" y="1341"/>
              <a:ext cx="96" cy="336"/>
            </a:xfrm>
            <a:custGeom>
              <a:avLst/>
              <a:gdLst>
                <a:gd name="T0" fmla="*/ 0 w 96"/>
                <a:gd name="T1" fmla="*/ 0 h 336"/>
                <a:gd name="T2" fmla="*/ 96 w 96"/>
                <a:gd name="T3" fmla="*/ 192 h 336"/>
                <a:gd name="T4" fmla="*/ 0 w 96"/>
                <a:gd name="T5" fmla="*/ 336 h 336"/>
              </a:gdLst>
              <a:ahLst/>
              <a:cxnLst>
                <a:cxn ang="0">
                  <a:pos x="T0" y="T1"/>
                </a:cxn>
                <a:cxn ang="0">
                  <a:pos x="T2" y="T3"/>
                </a:cxn>
                <a:cxn ang="0">
                  <a:pos x="T4" y="T5"/>
                </a:cxn>
              </a:cxnLst>
              <a:rect l="0" t="0" r="r" b="b"/>
              <a:pathLst>
                <a:path w="96" h="336">
                  <a:moveTo>
                    <a:pt x="0" y="0"/>
                  </a:moveTo>
                  <a:cubicBezTo>
                    <a:pt x="48" y="68"/>
                    <a:pt x="96" y="136"/>
                    <a:pt x="96" y="192"/>
                  </a:cubicBezTo>
                  <a:cubicBezTo>
                    <a:pt x="96" y="248"/>
                    <a:pt x="48" y="292"/>
                    <a:pt x="0" y="336"/>
                  </a:cubicBezTo>
                </a:path>
              </a:pathLst>
            </a:custGeom>
            <a:noFill/>
            <a:ln w="28575" cmpd="sng">
              <a:solidFill>
                <a:srgbClr val="FF0000"/>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19" name="Freeform 11">
              <a:extLst>
                <a:ext uri="{FF2B5EF4-FFF2-40B4-BE49-F238E27FC236}">
                  <a16:creationId xmlns:a16="http://schemas.microsoft.com/office/drawing/2014/main" xmlns="" id="{19AE35F9-737C-4E8B-A1A3-D32CBC0920BB}"/>
                </a:ext>
              </a:extLst>
            </p:cNvPr>
            <p:cNvSpPr>
              <a:spLocks/>
            </p:cNvSpPr>
            <p:nvPr/>
          </p:nvSpPr>
          <p:spPr bwMode="auto">
            <a:xfrm rot="347474">
              <a:off x="2688" y="1344"/>
              <a:ext cx="104" cy="336"/>
            </a:xfrm>
            <a:custGeom>
              <a:avLst/>
              <a:gdLst>
                <a:gd name="T0" fmla="*/ 56 w 104"/>
                <a:gd name="T1" fmla="*/ 0 h 336"/>
                <a:gd name="T2" fmla="*/ 8 w 104"/>
                <a:gd name="T3" fmla="*/ 192 h 336"/>
                <a:gd name="T4" fmla="*/ 104 w 104"/>
                <a:gd name="T5" fmla="*/ 336 h 336"/>
              </a:gdLst>
              <a:ahLst/>
              <a:cxnLst>
                <a:cxn ang="0">
                  <a:pos x="T0" y="T1"/>
                </a:cxn>
                <a:cxn ang="0">
                  <a:pos x="T2" y="T3"/>
                </a:cxn>
                <a:cxn ang="0">
                  <a:pos x="T4" y="T5"/>
                </a:cxn>
              </a:cxnLst>
              <a:rect l="0" t="0" r="r" b="b"/>
              <a:pathLst>
                <a:path w="104" h="336">
                  <a:moveTo>
                    <a:pt x="56" y="0"/>
                  </a:moveTo>
                  <a:cubicBezTo>
                    <a:pt x="28" y="68"/>
                    <a:pt x="0" y="136"/>
                    <a:pt x="8" y="192"/>
                  </a:cubicBezTo>
                  <a:cubicBezTo>
                    <a:pt x="16" y="248"/>
                    <a:pt x="60" y="292"/>
                    <a:pt x="104" y="336"/>
                  </a:cubicBezTo>
                </a:path>
              </a:pathLst>
            </a:custGeom>
            <a:noFill/>
            <a:ln w="28575" cmpd="sng">
              <a:solidFill>
                <a:srgbClr val="FF0000"/>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0" name="Freeform 12">
              <a:extLst>
                <a:ext uri="{FF2B5EF4-FFF2-40B4-BE49-F238E27FC236}">
                  <a16:creationId xmlns:a16="http://schemas.microsoft.com/office/drawing/2014/main" xmlns="" id="{F5C60E02-2924-40BE-A216-D6C99CF66E00}"/>
                </a:ext>
              </a:extLst>
            </p:cNvPr>
            <p:cNvSpPr>
              <a:spLocks/>
            </p:cNvSpPr>
            <p:nvPr/>
          </p:nvSpPr>
          <p:spPr bwMode="auto">
            <a:xfrm>
              <a:off x="4809" y="2889"/>
              <a:ext cx="480" cy="113"/>
            </a:xfrm>
            <a:custGeom>
              <a:avLst/>
              <a:gdLst>
                <a:gd name="T0" fmla="*/ 0 w 480"/>
                <a:gd name="T1" fmla="*/ 0 h 192"/>
                <a:gd name="T2" fmla="*/ 240 w 480"/>
                <a:gd name="T3" fmla="*/ 192 h 192"/>
                <a:gd name="T4" fmla="*/ 480 w 480"/>
                <a:gd name="T5" fmla="*/ 0 h 192"/>
              </a:gdLst>
              <a:ahLst/>
              <a:cxnLst>
                <a:cxn ang="0">
                  <a:pos x="T0" y="T1"/>
                </a:cxn>
                <a:cxn ang="0">
                  <a:pos x="T2" y="T3"/>
                </a:cxn>
                <a:cxn ang="0">
                  <a:pos x="T4" y="T5"/>
                </a:cxn>
              </a:cxnLst>
              <a:rect l="0" t="0" r="r" b="b"/>
              <a:pathLst>
                <a:path w="480" h="192">
                  <a:moveTo>
                    <a:pt x="0" y="0"/>
                  </a:moveTo>
                  <a:cubicBezTo>
                    <a:pt x="80" y="96"/>
                    <a:pt x="160" y="192"/>
                    <a:pt x="240" y="192"/>
                  </a:cubicBezTo>
                  <a:cubicBezTo>
                    <a:pt x="320" y="192"/>
                    <a:pt x="400" y="96"/>
                    <a:pt x="480" y="0"/>
                  </a:cubicBezTo>
                </a:path>
              </a:pathLst>
            </a:custGeom>
            <a:noFill/>
            <a:ln w="28575" cmpd="sng">
              <a:solidFill>
                <a:srgbClr val="FF0000"/>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1" name="Freeform 13">
              <a:extLst>
                <a:ext uri="{FF2B5EF4-FFF2-40B4-BE49-F238E27FC236}">
                  <a16:creationId xmlns:a16="http://schemas.microsoft.com/office/drawing/2014/main" xmlns="" id="{B520D434-94E2-4F87-BFB8-9511C2A33C47}"/>
                </a:ext>
              </a:extLst>
            </p:cNvPr>
            <p:cNvSpPr>
              <a:spLocks/>
            </p:cNvSpPr>
            <p:nvPr/>
          </p:nvSpPr>
          <p:spPr bwMode="auto">
            <a:xfrm>
              <a:off x="4761" y="2400"/>
              <a:ext cx="528" cy="144"/>
            </a:xfrm>
            <a:custGeom>
              <a:avLst/>
              <a:gdLst>
                <a:gd name="T0" fmla="*/ 0 w 480"/>
                <a:gd name="T1" fmla="*/ 144 h 144"/>
                <a:gd name="T2" fmla="*/ 240 w 480"/>
                <a:gd name="T3" fmla="*/ 0 h 144"/>
                <a:gd name="T4" fmla="*/ 480 w 480"/>
                <a:gd name="T5" fmla="*/ 144 h 144"/>
              </a:gdLst>
              <a:ahLst/>
              <a:cxnLst>
                <a:cxn ang="0">
                  <a:pos x="T0" y="T1"/>
                </a:cxn>
                <a:cxn ang="0">
                  <a:pos x="T2" y="T3"/>
                </a:cxn>
                <a:cxn ang="0">
                  <a:pos x="T4" y="T5"/>
                </a:cxn>
              </a:cxnLst>
              <a:rect l="0" t="0" r="r" b="b"/>
              <a:pathLst>
                <a:path w="480" h="144">
                  <a:moveTo>
                    <a:pt x="0" y="144"/>
                  </a:moveTo>
                  <a:cubicBezTo>
                    <a:pt x="80" y="72"/>
                    <a:pt x="160" y="0"/>
                    <a:pt x="240" y="0"/>
                  </a:cubicBezTo>
                  <a:cubicBezTo>
                    <a:pt x="320" y="0"/>
                    <a:pt x="400" y="72"/>
                    <a:pt x="480" y="144"/>
                  </a:cubicBezTo>
                </a:path>
              </a:pathLst>
            </a:custGeom>
            <a:noFill/>
            <a:ln w="28575" cmpd="sng">
              <a:solidFill>
                <a:srgbClr val="FF0000"/>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2" name="Freeform 14">
              <a:extLst>
                <a:ext uri="{FF2B5EF4-FFF2-40B4-BE49-F238E27FC236}">
                  <a16:creationId xmlns:a16="http://schemas.microsoft.com/office/drawing/2014/main" xmlns="" id="{AC3C8BD2-ACDE-491E-870B-E62454F75881}"/>
                </a:ext>
              </a:extLst>
            </p:cNvPr>
            <p:cNvSpPr>
              <a:spLocks/>
            </p:cNvSpPr>
            <p:nvPr/>
          </p:nvSpPr>
          <p:spPr bwMode="auto">
            <a:xfrm>
              <a:off x="2980" y="3401"/>
              <a:ext cx="96" cy="336"/>
            </a:xfrm>
            <a:custGeom>
              <a:avLst/>
              <a:gdLst>
                <a:gd name="T0" fmla="*/ 0 w 96"/>
                <a:gd name="T1" fmla="*/ 0 h 336"/>
                <a:gd name="T2" fmla="*/ 96 w 96"/>
                <a:gd name="T3" fmla="*/ 192 h 336"/>
                <a:gd name="T4" fmla="*/ 0 w 96"/>
                <a:gd name="T5" fmla="*/ 336 h 336"/>
              </a:gdLst>
              <a:ahLst/>
              <a:cxnLst>
                <a:cxn ang="0">
                  <a:pos x="T0" y="T1"/>
                </a:cxn>
                <a:cxn ang="0">
                  <a:pos x="T2" y="T3"/>
                </a:cxn>
                <a:cxn ang="0">
                  <a:pos x="T4" y="T5"/>
                </a:cxn>
              </a:cxnLst>
              <a:rect l="0" t="0" r="r" b="b"/>
              <a:pathLst>
                <a:path w="96" h="336">
                  <a:moveTo>
                    <a:pt x="0" y="0"/>
                  </a:moveTo>
                  <a:cubicBezTo>
                    <a:pt x="48" y="68"/>
                    <a:pt x="96" y="136"/>
                    <a:pt x="96" y="192"/>
                  </a:cubicBezTo>
                  <a:cubicBezTo>
                    <a:pt x="96" y="248"/>
                    <a:pt x="48" y="292"/>
                    <a:pt x="0" y="336"/>
                  </a:cubicBezTo>
                </a:path>
              </a:pathLst>
            </a:custGeom>
            <a:noFill/>
            <a:ln w="28575" cmpd="sng">
              <a:solidFill>
                <a:srgbClr val="FF0000"/>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3" name="Freeform 15">
              <a:extLst>
                <a:ext uri="{FF2B5EF4-FFF2-40B4-BE49-F238E27FC236}">
                  <a16:creationId xmlns:a16="http://schemas.microsoft.com/office/drawing/2014/main" xmlns="" id="{920DE597-D294-4619-8C6A-044FF2D6B9DC}"/>
                </a:ext>
              </a:extLst>
            </p:cNvPr>
            <p:cNvSpPr>
              <a:spLocks/>
            </p:cNvSpPr>
            <p:nvPr/>
          </p:nvSpPr>
          <p:spPr bwMode="auto">
            <a:xfrm>
              <a:off x="2688" y="3401"/>
              <a:ext cx="104" cy="336"/>
            </a:xfrm>
            <a:custGeom>
              <a:avLst/>
              <a:gdLst>
                <a:gd name="T0" fmla="*/ 56 w 104"/>
                <a:gd name="T1" fmla="*/ 0 h 336"/>
                <a:gd name="T2" fmla="*/ 8 w 104"/>
                <a:gd name="T3" fmla="*/ 192 h 336"/>
                <a:gd name="T4" fmla="*/ 104 w 104"/>
                <a:gd name="T5" fmla="*/ 336 h 336"/>
              </a:gdLst>
              <a:ahLst/>
              <a:cxnLst>
                <a:cxn ang="0">
                  <a:pos x="T0" y="T1"/>
                </a:cxn>
                <a:cxn ang="0">
                  <a:pos x="T2" y="T3"/>
                </a:cxn>
                <a:cxn ang="0">
                  <a:pos x="T4" y="T5"/>
                </a:cxn>
              </a:cxnLst>
              <a:rect l="0" t="0" r="r" b="b"/>
              <a:pathLst>
                <a:path w="104" h="336">
                  <a:moveTo>
                    <a:pt x="56" y="0"/>
                  </a:moveTo>
                  <a:cubicBezTo>
                    <a:pt x="28" y="68"/>
                    <a:pt x="0" y="136"/>
                    <a:pt x="8" y="192"/>
                  </a:cubicBezTo>
                  <a:cubicBezTo>
                    <a:pt x="16" y="248"/>
                    <a:pt x="60" y="292"/>
                    <a:pt x="104" y="336"/>
                  </a:cubicBezTo>
                </a:path>
              </a:pathLst>
            </a:custGeom>
            <a:noFill/>
            <a:ln w="28575" cmpd="sng">
              <a:solidFill>
                <a:srgbClr val="FF0000"/>
              </a:solidFill>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4" name="Line 16">
              <a:extLst>
                <a:ext uri="{FF2B5EF4-FFF2-40B4-BE49-F238E27FC236}">
                  <a16:creationId xmlns:a16="http://schemas.microsoft.com/office/drawing/2014/main" xmlns="" id="{26DA87B5-854A-4A1C-AD8D-1BE82812DDDC}"/>
                </a:ext>
              </a:extLst>
            </p:cNvPr>
            <p:cNvSpPr>
              <a:spLocks noChangeShapeType="1"/>
            </p:cNvSpPr>
            <p:nvPr/>
          </p:nvSpPr>
          <p:spPr bwMode="auto">
            <a:xfrm flipV="1">
              <a:off x="1344" y="1488"/>
              <a:ext cx="1309" cy="105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5" name="Line 17">
              <a:extLst>
                <a:ext uri="{FF2B5EF4-FFF2-40B4-BE49-F238E27FC236}">
                  <a16:creationId xmlns:a16="http://schemas.microsoft.com/office/drawing/2014/main" xmlns="" id="{6DAA2585-AFA0-4EB6-8DFB-58E4801C42BD}"/>
                </a:ext>
              </a:extLst>
            </p:cNvPr>
            <p:cNvSpPr>
              <a:spLocks noChangeShapeType="1"/>
            </p:cNvSpPr>
            <p:nvPr/>
          </p:nvSpPr>
          <p:spPr bwMode="auto">
            <a:xfrm>
              <a:off x="1392" y="2637"/>
              <a:ext cx="3072" cy="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6" name="Line 18">
              <a:extLst>
                <a:ext uri="{FF2B5EF4-FFF2-40B4-BE49-F238E27FC236}">
                  <a16:creationId xmlns:a16="http://schemas.microsoft.com/office/drawing/2014/main" xmlns="" id="{4B952603-7914-4936-81BB-22314352EDAE}"/>
                </a:ext>
              </a:extLst>
            </p:cNvPr>
            <p:cNvSpPr>
              <a:spLocks noChangeShapeType="1"/>
            </p:cNvSpPr>
            <p:nvPr/>
          </p:nvSpPr>
          <p:spPr bwMode="auto">
            <a:xfrm>
              <a:off x="3168" y="1498"/>
              <a:ext cx="1296" cy="99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7" name="Line 19">
              <a:extLst>
                <a:ext uri="{FF2B5EF4-FFF2-40B4-BE49-F238E27FC236}">
                  <a16:creationId xmlns:a16="http://schemas.microsoft.com/office/drawing/2014/main" xmlns="" id="{9565A141-757A-46C5-9189-6921383B9607}"/>
                </a:ext>
              </a:extLst>
            </p:cNvPr>
            <p:cNvSpPr>
              <a:spLocks noChangeShapeType="1"/>
            </p:cNvSpPr>
            <p:nvPr/>
          </p:nvSpPr>
          <p:spPr bwMode="auto">
            <a:xfrm>
              <a:off x="1344" y="2685"/>
              <a:ext cx="1296" cy="9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sp>
          <p:nvSpPr>
            <p:cNvPr id="28" name="Line 20">
              <a:extLst>
                <a:ext uri="{FF2B5EF4-FFF2-40B4-BE49-F238E27FC236}">
                  <a16:creationId xmlns:a16="http://schemas.microsoft.com/office/drawing/2014/main" xmlns="" id="{0509C70E-0AB7-4B1A-A2C3-CDF0EAD9B5CF}"/>
                </a:ext>
              </a:extLst>
            </p:cNvPr>
            <p:cNvSpPr>
              <a:spLocks noChangeShapeType="1"/>
            </p:cNvSpPr>
            <p:nvPr/>
          </p:nvSpPr>
          <p:spPr bwMode="auto">
            <a:xfrm flipV="1">
              <a:off x="3120" y="2774"/>
              <a:ext cx="1357" cy="87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a:endParaRPr lang="vi-VN">
                <a:solidFill>
                  <a:prstClr val="black"/>
                </a:solidFill>
              </a:endParaRPr>
            </a:p>
          </p:txBody>
        </p:sp>
      </p:grpSp>
    </p:spTree>
    <p:extLst>
      <p:ext uri="{BB962C8B-B14F-4D97-AF65-F5344CB8AC3E}">
        <p14:creationId xmlns:p14="http://schemas.microsoft.com/office/powerpoint/2010/main" val="55502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2" name="Rectangle 1"/>
          <p:cNvSpPr/>
          <p:nvPr/>
        </p:nvSpPr>
        <p:spPr>
          <a:xfrm>
            <a:off x="4643846" y="712963"/>
            <a:ext cx="4222569" cy="2654573"/>
          </a:xfrm>
          <a:prstGeom prst="rect">
            <a:avLst/>
          </a:prstGeom>
        </p:spPr>
        <p:txBody>
          <a:bodyPr wrap="square" lIns="68580" tIns="34290" rIns="68580" bIns="34290">
            <a:spAutoFit/>
          </a:bodyPr>
          <a:lstStyle/>
          <a:p>
            <a:pPr algn="just"/>
            <a:r>
              <a:rPr lang="en-US"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Giả sử một người có nhóm máu A cần được truyền máu, người này có thể nhận những nhóm máu nào? Nếu truyền nhóm máu không phù hợp sẽ dẫn đến hậu quả gì?</a:t>
            </a:r>
            <a:endParaRPr lang="en-US"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 marR="22860" algn="just"/>
            <a:r>
              <a:rPr lang="vi-VN"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Nếu một người có nhóm máu A cần được truyền máu, người này có thể nhận nhóm máu A và nhóm máu O.</a:t>
            </a:r>
            <a:endParaRPr lang="en-US"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Nếu</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nhóm</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máu</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không</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phù</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hợp</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sẽ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xảy</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ra</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hiện</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kết</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dính</a:t>
            </a:r>
            <a:r>
              <a:rPr lang="en-US" b="1">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smtClean="0">
                <a:solidFill>
                  <a:srgbClr val="006600"/>
                </a:solidFill>
                <a:latin typeface="Times New Roman" panose="02020603050405020304" pitchFamily="18" charset="0"/>
                <a:ea typeface="Calibri" panose="020F0502020204030204" pitchFamily="34" charset="0"/>
                <a:cs typeface="Times New Roman" panose="02020603050405020304" pitchFamily="18" charset="0"/>
              </a:rPr>
              <a:t>hồng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cầu</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của</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máu</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truyền</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ngay</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trong</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lòng</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mạch</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máu</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đồng</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thời</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có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thê</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gây</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ra</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hiện</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sốc</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và</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nguy</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hiểm</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đến</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tính</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mạng</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nhận</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6600"/>
                </a:solidFill>
                <a:latin typeface="Times New Roman" panose="02020603050405020304" pitchFamily="18" charset="0"/>
                <a:ea typeface="Calibri" panose="020F0502020204030204" pitchFamily="34" charset="0"/>
                <a:cs typeface="Times New Roman" panose="02020603050405020304" pitchFamily="18" charset="0"/>
              </a:rPr>
              <a:t>máu</a:t>
            </a:r>
            <a:r>
              <a:rPr lang="en-US" b="1" dirty="0">
                <a:solidFill>
                  <a:srgbClr val="006600"/>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66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33347" y="471664"/>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18" name="Rectangle 17"/>
          <p:cNvSpPr/>
          <p:nvPr/>
        </p:nvSpPr>
        <p:spPr>
          <a:xfrm>
            <a:off x="831178" y="712963"/>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9" name="Rectangle 18"/>
          <p:cNvSpPr/>
          <p:nvPr/>
        </p:nvSpPr>
        <p:spPr>
          <a:xfrm>
            <a:off x="831178" y="934668"/>
            <a:ext cx="2536993" cy="761747"/>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p>
          <a:p>
            <a:r>
              <a:rPr lang="vi-VN" sz="1500" b="1" dirty="0">
                <a:solidFill>
                  <a:srgbClr val="FF0000"/>
                </a:solidFill>
                <a:latin typeface="Times New Roman" panose="02020603050405020304" pitchFamily="18" charset="0"/>
                <a:cs typeface="Times New Roman" panose="02020603050405020304" pitchFamily="18" charset="0"/>
              </a:rPr>
              <a:t>3. Nhóm máu và truyền máu</a:t>
            </a:r>
            <a:r>
              <a:rPr lang="en-US" sz="1500" b="1" dirty="0">
                <a:solidFill>
                  <a:srgbClr val="FF0000"/>
                </a:solidFill>
                <a:latin typeface="Times New Roman" panose="02020603050405020304" pitchFamily="18" charset="0"/>
                <a:cs typeface="Times New Roman" panose="02020603050405020304" pitchFamily="18" charset="0"/>
              </a:rPr>
              <a:t>.</a:t>
            </a:r>
          </a:p>
          <a:p>
            <a:r>
              <a:rPr lang="en-US" sz="1500" b="1" dirty="0" err="1">
                <a:solidFill>
                  <a:srgbClr val="006600"/>
                </a:solidFill>
                <a:latin typeface="Times New Roman" panose="02020603050405020304" pitchFamily="18" charset="0"/>
                <a:cs typeface="Times New Roman" panose="02020603050405020304" pitchFamily="18" charset="0"/>
              </a:rPr>
              <a:t>a.Nhóm</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máu</a:t>
            </a:r>
            <a:r>
              <a:rPr lang="en-US" sz="1500" b="1" dirty="0">
                <a:solidFill>
                  <a:srgbClr val="006600"/>
                </a:solidFill>
                <a:latin typeface="Times New Roman" panose="02020603050405020304" pitchFamily="18" charset="0"/>
                <a:cs typeface="Times New Roman" panose="02020603050405020304" pitchFamily="18" charset="0"/>
              </a:rPr>
              <a:t>.</a:t>
            </a:r>
            <a:endParaRPr lang="vi-VN" sz="1500" b="1" dirty="0">
              <a:solidFill>
                <a:srgbClr val="0066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31178" y="1676820"/>
            <a:ext cx="3783277" cy="1361911"/>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Nhóm máu là nhóm các tế bào hồng cầu được xác định dựa vào các đặc tính kháng nguyên khác nhau.</a:t>
            </a:r>
          </a:p>
          <a:p>
            <a:r>
              <a:rPr lang="vi-VN" b="1" dirty="0" smtClean="0">
                <a:latin typeface="Times New Roman" panose="02020603050405020304" pitchFamily="18" charset="0"/>
                <a:cs typeface="Times New Roman" panose="02020603050405020304" pitchFamily="18" charset="0"/>
              </a:rPr>
              <a:t>- Hệ </a:t>
            </a:r>
            <a:r>
              <a:rPr lang="vi-VN" b="1" dirty="0">
                <a:latin typeface="Times New Roman" panose="02020603050405020304" pitchFamily="18" charset="0"/>
                <a:cs typeface="Times New Roman" panose="02020603050405020304" pitchFamily="18" charset="0"/>
              </a:rPr>
              <a:t>nhóm máu phổ biến nhất là hệ nhóm máu ABO gồm bốn nhóm máu A, B, AB, O</a:t>
            </a:r>
            <a:r>
              <a:rPr lang="vi-VN" b="1" dirty="0" smtClean="0">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a:p>
            <a:r>
              <a:rPr lang="en-US" b="1" dirty="0" err="1" smtClean="0">
                <a:solidFill>
                  <a:srgbClr val="006600"/>
                </a:solidFill>
                <a:latin typeface="Times New Roman" panose="02020603050405020304" pitchFamily="18" charset="0"/>
                <a:cs typeface="Times New Roman" panose="02020603050405020304" pitchFamily="18" charset="0"/>
              </a:rPr>
              <a:t>b.Nguyên</a:t>
            </a:r>
            <a:r>
              <a:rPr lang="en-US" b="1" dirty="0" smtClean="0">
                <a:solidFill>
                  <a:srgbClr val="006600"/>
                </a:solidFill>
                <a:latin typeface="Times New Roman" panose="02020603050405020304" pitchFamily="18" charset="0"/>
                <a:cs typeface="Times New Roman" panose="02020603050405020304" pitchFamily="18" charset="0"/>
              </a:rPr>
              <a:t> </a:t>
            </a:r>
            <a:r>
              <a:rPr lang="en-US" b="1" dirty="0" err="1" smtClean="0">
                <a:solidFill>
                  <a:srgbClr val="006600"/>
                </a:solidFill>
                <a:latin typeface="Times New Roman" panose="02020603050405020304" pitchFamily="18" charset="0"/>
                <a:cs typeface="Times New Roman" panose="02020603050405020304" pitchFamily="18" charset="0"/>
              </a:rPr>
              <a:t>tắc</a:t>
            </a:r>
            <a:r>
              <a:rPr lang="en-US" b="1" dirty="0" smtClean="0">
                <a:solidFill>
                  <a:srgbClr val="006600"/>
                </a:solidFill>
                <a:latin typeface="Times New Roman" panose="02020603050405020304" pitchFamily="18" charset="0"/>
                <a:cs typeface="Times New Roman" panose="02020603050405020304" pitchFamily="18" charset="0"/>
              </a:rPr>
              <a:t> </a:t>
            </a:r>
            <a:r>
              <a:rPr lang="en-US" b="1" dirty="0" err="1" smtClean="0">
                <a:solidFill>
                  <a:srgbClr val="006600"/>
                </a:solidFill>
                <a:latin typeface="Times New Roman" panose="02020603050405020304" pitchFamily="18" charset="0"/>
                <a:cs typeface="Times New Roman" panose="02020603050405020304" pitchFamily="18" charset="0"/>
              </a:rPr>
              <a:t>truyền</a:t>
            </a:r>
            <a:r>
              <a:rPr lang="en-US" b="1" dirty="0" smtClean="0">
                <a:solidFill>
                  <a:srgbClr val="006600"/>
                </a:solidFill>
                <a:latin typeface="Times New Roman" panose="02020603050405020304" pitchFamily="18" charset="0"/>
                <a:cs typeface="Times New Roman" panose="02020603050405020304" pitchFamily="18" charset="0"/>
              </a:rPr>
              <a:t> </a:t>
            </a:r>
            <a:r>
              <a:rPr lang="en-US" b="1" dirty="0" err="1" smtClean="0">
                <a:solidFill>
                  <a:srgbClr val="006600"/>
                </a:solidFill>
                <a:latin typeface="Times New Roman" panose="02020603050405020304" pitchFamily="18" charset="0"/>
                <a:cs typeface="Times New Roman" panose="02020603050405020304" pitchFamily="18" charset="0"/>
              </a:rPr>
              <a:t>máu</a:t>
            </a:r>
            <a:r>
              <a:rPr lang="en-US" b="1" dirty="0" smtClean="0">
                <a:solidFill>
                  <a:srgbClr val="006600"/>
                </a:solidFill>
                <a:latin typeface="Times New Roman" panose="02020603050405020304" pitchFamily="18" charset="0"/>
                <a:cs typeface="Times New Roman" panose="02020603050405020304" pitchFamily="18" charset="0"/>
              </a:rPr>
              <a:t>.</a:t>
            </a:r>
            <a:endParaRPr lang="vi-VN"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9600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2">
                                            <p:txEl>
                                              <p:pRg st="0" end="0"/>
                                            </p:txEl>
                                          </p:spTgt>
                                        </p:tgtEl>
                                        <p:attrNameLst>
                                          <p:attrName>ppt_w</p:attrName>
                                        </p:attrNameLst>
                                      </p:cBhvr>
                                      <p:tavLst>
                                        <p:tav tm="0">
                                          <p:val>
                                            <p:strVal val="ppt_w"/>
                                          </p:val>
                                        </p:tav>
                                        <p:tav tm="100000">
                                          <p:val>
                                            <p:fltVal val="0"/>
                                          </p:val>
                                        </p:tav>
                                      </p:tavLst>
                                    </p:anim>
                                    <p:anim calcmode="lin" valueType="num">
                                      <p:cBhvr>
                                        <p:cTn id="22"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23" dur="500"/>
                                        <p:tgtEl>
                                          <p:spTgt spid="2">
                                            <p:txEl>
                                              <p:pRg st="0" end="0"/>
                                            </p:txEl>
                                          </p:spTgt>
                                        </p:tgtEl>
                                      </p:cBhvr>
                                    </p:animEffect>
                                    <p:set>
                                      <p:cBhvr>
                                        <p:cTn id="24" dur="1" fill="hold">
                                          <p:stCondLst>
                                            <p:cond delay="499"/>
                                          </p:stCondLst>
                                        </p:cTn>
                                        <p:tgtEl>
                                          <p:spTgt spid="2">
                                            <p:txEl>
                                              <p:pRg st="0" end="0"/>
                                            </p:txEl>
                                          </p:spTgt>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2">
                                            <p:txEl>
                                              <p:pRg st="1" end="1"/>
                                            </p:txEl>
                                          </p:spTgt>
                                        </p:tgtEl>
                                        <p:attrNameLst>
                                          <p:attrName>ppt_w</p:attrName>
                                        </p:attrNameLst>
                                      </p:cBhvr>
                                      <p:tavLst>
                                        <p:tav tm="0">
                                          <p:val>
                                            <p:strVal val="ppt_w"/>
                                          </p:val>
                                        </p:tav>
                                        <p:tav tm="100000">
                                          <p:val>
                                            <p:fltVal val="0"/>
                                          </p:val>
                                        </p:tav>
                                      </p:tavLst>
                                    </p:anim>
                                    <p:anim calcmode="lin" valueType="num">
                                      <p:cBhvr>
                                        <p:cTn id="27"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28" dur="500"/>
                                        <p:tgtEl>
                                          <p:spTgt spid="2">
                                            <p:txEl>
                                              <p:pRg st="1" end="1"/>
                                            </p:txEl>
                                          </p:spTgt>
                                        </p:tgtEl>
                                      </p:cBhvr>
                                    </p:animEffect>
                                    <p:set>
                                      <p:cBhvr>
                                        <p:cTn id="29" dur="1" fill="hold">
                                          <p:stCondLst>
                                            <p:cond delay="499"/>
                                          </p:stCondLst>
                                        </p:cTn>
                                        <p:tgtEl>
                                          <p:spTgt spid="2">
                                            <p:txEl>
                                              <p:pRg st="1" end="1"/>
                                            </p:txEl>
                                          </p:spTgt>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500"/>
                                        <p:tgtEl>
                                          <p:spTgt spid="2">
                                            <p:txEl>
                                              <p:pRg st="2" end="2"/>
                                            </p:txEl>
                                          </p:spTgt>
                                        </p:tgtEl>
                                        <p:attrNameLst>
                                          <p:attrName>ppt_w</p:attrName>
                                        </p:attrNameLst>
                                      </p:cBhvr>
                                      <p:tavLst>
                                        <p:tav tm="0">
                                          <p:val>
                                            <p:strVal val="ppt_w"/>
                                          </p:val>
                                        </p:tav>
                                        <p:tav tm="100000">
                                          <p:val>
                                            <p:fltVal val="0"/>
                                          </p:val>
                                        </p:tav>
                                      </p:tavLst>
                                    </p:anim>
                                    <p:anim calcmode="lin" valueType="num">
                                      <p:cBhvr>
                                        <p:cTn id="32" dur="500"/>
                                        <p:tgtEl>
                                          <p:spTgt spid="2">
                                            <p:txEl>
                                              <p:pRg st="2" end="2"/>
                                            </p:txEl>
                                          </p:spTgt>
                                        </p:tgtEl>
                                        <p:attrNameLst>
                                          <p:attrName>ppt_h</p:attrName>
                                        </p:attrNameLst>
                                      </p:cBhvr>
                                      <p:tavLst>
                                        <p:tav tm="0">
                                          <p:val>
                                            <p:strVal val="ppt_h"/>
                                          </p:val>
                                        </p:tav>
                                        <p:tav tm="100000">
                                          <p:val>
                                            <p:fltVal val="0"/>
                                          </p:val>
                                        </p:tav>
                                      </p:tavLst>
                                    </p:anim>
                                    <p:animEffect transition="out" filter="fade">
                                      <p:cBhvr>
                                        <p:cTn id="33" dur="500"/>
                                        <p:tgtEl>
                                          <p:spTgt spid="2">
                                            <p:txEl>
                                              <p:pRg st="2" end="2"/>
                                            </p:txEl>
                                          </p:spTgt>
                                        </p:tgtEl>
                                      </p:cBhvr>
                                    </p:animEffect>
                                    <p:set>
                                      <p:cBhvr>
                                        <p:cTn id="34"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6139" y="844063"/>
            <a:ext cx="7833947" cy="1661993"/>
          </a:xfrm>
          <a:prstGeom prst="rect">
            <a:avLst/>
          </a:prstGeom>
          <a:noFill/>
        </p:spPr>
        <p:txBody>
          <a:bodyPr wrap="square" lIns="68580" tIns="34290" rIns="68580" bIns="34290" rtlCol="0">
            <a:spAutoFit/>
          </a:bodyPr>
          <a:lstStyle/>
          <a:p>
            <a:pPr algn="ctr"/>
            <a:r>
              <a:rPr lang="pt-BR" sz="1800">
                <a:latin typeface="Times New Roman" pitchFamily="18" charset="0"/>
                <a:cs typeface="Times New Roman" pitchFamily="18" charset="0"/>
              </a:rPr>
              <a:t>TÌNH HUỐNG</a:t>
            </a:r>
          </a:p>
          <a:p>
            <a:pPr algn="just"/>
            <a:r>
              <a:rPr lang="pt-BR" sz="1800">
                <a:latin typeface="Times New Roman" pitchFamily="18" charset="0"/>
                <a:cs typeface="Times New Roman" pitchFamily="18" charset="0"/>
              </a:rPr>
              <a:t>Một bệnh nhân bị tai nạn giao thông được người nhà đưa đi cấp cứu trong tình trạng mất máu quá nhiều. Qua xét nghiệm bệnh nhân có nhóm máu A, bác sĩ yêu cầu cần truyền máu gấp. Người nhà bệnh nhân tình nguyện hiến máu</a:t>
            </a:r>
            <a:r>
              <a:rPr lang="en-US" sz="1800">
                <a:latin typeface="Times New Roman" pitchFamily="18" charset="0"/>
                <a:cs typeface="Times New Roman" pitchFamily="18" charset="0"/>
              </a:rPr>
              <a:t>. Bác sĩ cần phải làm gì?</a:t>
            </a:r>
            <a:endParaRPr lang="vi-VN" sz="1800">
              <a:latin typeface="Times New Roman" pitchFamily="18" charset="0"/>
              <a:cs typeface="Times New Roman" pitchFamily="18" charset="0"/>
            </a:endParaRPr>
          </a:p>
          <a:p>
            <a:r>
              <a:rPr lang="en-US" smtClean="0"/>
              <a:t> </a:t>
            </a:r>
            <a:endParaRPr lang="vi-VN"/>
          </a:p>
        </p:txBody>
      </p:sp>
    </p:spTree>
    <p:extLst>
      <p:ext uri="{BB962C8B-B14F-4D97-AF65-F5344CB8AC3E}">
        <p14:creationId xmlns:p14="http://schemas.microsoft.com/office/powerpoint/2010/main" val="3246155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24" y="105259"/>
            <a:ext cx="8708231" cy="4772025"/>
          </a:xfrm>
          <a:prstGeom prst="rect">
            <a:avLst/>
          </a:prstGeom>
          <a:solidFill>
            <a:srgbClr val="FF00FF"/>
          </a:solidFill>
          <a:ln>
            <a:solidFill>
              <a:schemeClr val="accent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8007" y="3178969"/>
            <a:ext cx="1721644" cy="1271588"/>
          </a:xfrm>
          <a:prstGeom prst="rect">
            <a:avLst/>
          </a:prstGeom>
        </p:spPr>
      </p:pic>
      <p:sp>
        <p:nvSpPr>
          <p:cNvPr id="7" name="TextBox 6"/>
          <p:cNvSpPr txBox="1"/>
          <p:nvPr/>
        </p:nvSpPr>
        <p:spPr>
          <a:xfrm rot="20637286">
            <a:off x="1212074" y="4311345"/>
            <a:ext cx="1233356" cy="346249"/>
          </a:xfrm>
          <a:prstGeom prst="rect">
            <a:avLst/>
          </a:prstGeom>
          <a:solidFill>
            <a:srgbClr val="FF00FF"/>
          </a:solidFill>
        </p:spPr>
        <p:txBody>
          <a:bodyPr wrap="square" lIns="68580" tIns="34290" rIns="68580" bIns="34290" rtlCol="0">
            <a:spAutoFit/>
          </a:bodyPr>
          <a:lstStyle/>
          <a:p>
            <a:r>
              <a:rPr lang="en-US" sz="1800" b="1" dirty="0">
                <a:solidFill>
                  <a:prstClr val="white"/>
                </a:solidFill>
                <a:latin typeface="Times New Roman" panose="02020603050405020304" pitchFamily="18" charset="0"/>
                <a:cs typeface="Times New Roman" panose="02020603050405020304" pitchFamily="18" charset="0"/>
              </a:rPr>
              <a:t>CÂY CẦU</a:t>
            </a:r>
          </a:p>
        </p:txBody>
      </p:sp>
      <p:sp>
        <p:nvSpPr>
          <p:cNvPr id="8" name="TextBox 7"/>
          <p:cNvSpPr txBox="1"/>
          <p:nvPr/>
        </p:nvSpPr>
        <p:spPr>
          <a:xfrm>
            <a:off x="7143751" y="4531035"/>
            <a:ext cx="1364456" cy="346249"/>
          </a:xfrm>
          <a:prstGeom prst="rect">
            <a:avLst/>
          </a:prstGeom>
          <a:solidFill>
            <a:srgbClr val="FF00FF"/>
          </a:solidFill>
        </p:spPr>
        <p:txBody>
          <a:bodyPr wrap="square" lIns="68580" tIns="34290" rIns="68580" bIns="34290" rtlCol="0">
            <a:spAutoFit/>
          </a:bodyPr>
          <a:lstStyle/>
          <a:p>
            <a:r>
              <a:rPr lang="en-US" sz="1800" dirty="0">
                <a:solidFill>
                  <a:prstClr val="white"/>
                </a:solidFill>
                <a:latin typeface="Times New Roman" panose="02020603050405020304" pitchFamily="18" charset="0"/>
                <a:cs typeface="Times New Roman" panose="02020603050405020304" pitchFamily="18" charset="0"/>
              </a:rPr>
              <a:t>HOA HỒNG</a:t>
            </a:r>
          </a:p>
        </p:txBody>
      </p:sp>
      <p:sp>
        <p:nvSpPr>
          <p:cNvPr id="9" name="TextBox 8"/>
          <p:cNvSpPr txBox="1"/>
          <p:nvPr/>
        </p:nvSpPr>
        <p:spPr>
          <a:xfrm>
            <a:off x="5515250" y="438452"/>
            <a:ext cx="1850231" cy="438581"/>
          </a:xfrm>
          <a:prstGeom prst="rect">
            <a:avLst/>
          </a:prstGeom>
          <a:solidFill>
            <a:schemeClr val="bg1"/>
          </a:solidFill>
        </p:spPr>
        <p:txBody>
          <a:bodyPr wrap="square" lIns="68580" tIns="34290" rIns="68580" bIns="34290"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HỒNG CẦU</a:t>
            </a:r>
          </a:p>
        </p:txBody>
      </p:sp>
    </p:spTree>
    <p:extLst>
      <p:ext uri="{BB962C8B-B14F-4D97-AF65-F5344CB8AC3E}">
        <p14:creationId xmlns:p14="http://schemas.microsoft.com/office/powerpoint/2010/main" val="407295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7" name="Rectangle 16"/>
          <p:cNvSpPr/>
          <p:nvPr/>
        </p:nvSpPr>
        <p:spPr>
          <a:xfrm>
            <a:off x="833347" y="471664"/>
            <a:ext cx="742030" cy="300083"/>
          </a:xfrm>
          <a:prstGeom prst="rect">
            <a:avLst/>
          </a:prstGeom>
        </p:spPr>
        <p:txBody>
          <a:bodyPr wrap="none" lIns="68580" tIns="34290" rIns="68580" bIns="34290">
            <a:spAutoFit/>
          </a:bodyPr>
          <a:lstStyle/>
          <a:p>
            <a:r>
              <a:rPr lang="vi-VN" sz="1500" b="1" dirty="0">
                <a:solidFill>
                  <a:srgbClr val="C00000"/>
                </a:solidFill>
                <a:latin typeface="+mj-lt"/>
              </a:rPr>
              <a:t>I. Máu.</a:t>
            </a:r>
          </a:p>
        </p:txBody>
      </p:sp>
      <p:sp>
        <p:nvSpPr>
          <p:cNvPr id="18" name="Rectangle 17"/>
          <p:cNvSpPr/>
          <p:nvPr/>
        </p:nvSpPr>
        <p:spPr>
          <a:xfrm>
            <a:off x="831178" y="712963"/>
            <a:ext cx="2442015" cy="300083"/>
          </a:xfrm>
          <a:prstGeom prst="rect">
            <a:avLst/>
          </a:prstGeom>
        </p:spPr>
        <p:txBody>
          <a:bodyPr wrap="none" lIns="68580" tIns="34290" rIns="68580" bIns="34290">
            <a:spAutoFit/>
          </a:bodyPr>
          <a:lstStyle/>
          <a:p>
            <a:r>
              <a:rPr lang="vi-VN" sz="1500" b="1" dirty="0">
                <a:solidFill>
                  <a:srgbClr val="FF0000"/>
                </a:solidFill>
                <a:latin typeface="Times New Roman" panose="02020603050405020304" pitchFamily="18" charset="0"/>
                <a:cs typeface="Times New Roman" panose="02020603050405020304" pitchFamily="18" charset="0"/>
              </a:rPr>
              <a:t>1. Các thành phần của máu.</a:t>
            </a:r>
          </a:p>
        </p:txBody>
      </p:sp>
      <p:sp>
        <p:nvSpPr>
          <p:cNvPr id="19" name="Rectangle 18"/>
          <p:cNvSpPr/>
          <p:nvPr/>
        </p:nvSpPr>
        <p:spPr>
          <a:xfrm>
            <a:off x="831178" y="934668"/>
            <a:ext cx="2536993" cy="761747"/>
          </a:xfrm>
          <a:prstGeom prst="rect">
            <a:avLst/>
          </a:prstGeom>
        </p:spPr>
        <p:txBody>
          <a:bodyPr wrap="none" lIns="68580" tIns="34290" rIns="68580" bIns="34290">
            <a:spAutoFit/>
          </a:bodyPr>
          <a:lstStyle/>
          <a:p>
            <a:r>
              <a:rPr lang="en-US" sz="1500" b="1" dirty="0">
                <a:solidFill>
                  <a:srgbClr val="FF0000"/>
                </a:solidFill>
                <a:latin typeface="Times New Roman" panose="02020603050405020304" pitchFamily="18" charset="0"/>
                <a:cs typeface="Times New Roman" panose="02020603050405020304" pitchFamily="18" charset="0"/>
              </a:rPr>
              <a:t>2. </a:t>
            </a:r>
            <a:r>
              <a:rPr lang="en-US" sz="1500" b="1" dirty="0" err="1">
                <a:solidFill>
                  <a:srgbClr val="FF0000"/>
                </a:solidFill>
                <a:latin typeface="Times New Roman" panose="02020603050405020304" pitchFamily="18" charset="0"/>
                <a:cs typeface="Times New Roman" panose="02020603050405020304" pitchFamily="18" charset="0"/>
              </a:rPr>
              <a:t>Miễn</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dịch</a:t>
            </a:r>
            <a:r>
              <a:rPr lang="en-US" sz="1500" b="1" dirty="0">
                <a:solidFill>
                  <a:srgbClr val="FF0000"/>
                </a:solidFill>
                <a:latin typeface="Times New Roman" panose="02020603050405020304" pitchFamily="18" charset="0"/>
                <a:cs typeface="Times New Roman" panose="02020603050405020304" pitchFamily="18" charset="0"/>
              </a:rPr>
              <a:t> </a:t>
            </a:r>
            <a:r>
              <a:rPr lang="en-US" sz="1500" b="1" dirty="0" err="1">
                <a:solidFill>
                  <a:srgbClr val="FF0000"/>
                </a:solidFill>
                <a:latin typeface="Times New Roman" panose="02020603050405020304" pitchFamily="18" charset="0"/>
                <a:cs typeface="Times New Roman" panose="02020603050405020304" pitchFamily="18" charset="0"/>
              </a:rPr>
              <a:t>và</a:t>
            </a:r>
            <a:r>
              <a:rPr lang="en-US" sz="1500" b="1" dirty="0">
                <a:solidFill>
                  <a:srgbClr val="FF0000"/>
                </a:solidFill>
                <a:latin typeface="Times New Roman" panose="02020603050405020304" pitchFamily="18" charset="0"/>
                <a:cs typeface="Times New Roman" panose="02020603050405020304" pitchFamily="18" charset="0"/>
              </a:rPr>
              <a:t> vaccine.</a:t>
            </a:r>
          </a:p>
          <a:p>
            <a:r>
              <a:rPr lang="vi-VN" sz="1500" b="1" dirty="0">
                <a:solidFill>
                  <a:srgbClr val="FF0000"/>
                </a:solidFill>
                <a:latin typeface="Times New Roman" panose="02020603050405020304" pitchFamily="18" charset="0"/>
                <a:cs typeface="Times New Roman" panose="02020603050405020304" pitchFamily="18" charset="0"/>
              </a:rPr>
              <a:t>3. Nhóm máu và truyền máu</a:t>
            </a:r>
            <a:r>
              <a:rPr lang="en-US" sz="1500" b="1" dirty="0">
                <a:solidFill>
                  <a:srgbClr val="FF0000"/>
                </a:solidFill>
                <a:latin typeface="Times New Roman" panose="02020603050405020304" pitchFamily="18" charset="0"/>
                <a:cs typeface="Times New Roman" panose="02020603050405020304" pitchFamily="18" charset="0"/>
              </a:rPr>
              <a:t>.</a:t>
            </a:r>
          </a:p>
          <a:p>
            <a:r>
              <a:rPr lang="en-US" sz="1500" b="1" dirty="0" err="1">
                <a:solidFill>
                  <a:srgbClr val="006600"/>
                </a:solidFill>
                <a:latin typeface="Times New Roman" panose="02020603050405020304" pitchFamily="18" charset="0"/>
                <a:cs typeface="Times New Roman" panose="02020603050405020304" pitchFamily="18" charset="0"/>
              </a:rPr>
              <a:t>a.Nhóm</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máu</a:t>
            </a:r>
            <a:r>
              <a:rPr lang="en-US" sz="1500" b="1" dirty="0">
                <a:solidFill>
                  <a:srgbClr val="006600"/>
                </a:solidFill>
                <a:latin typeface="Times New Roman" panose="02020603050405020304" pitchFamily="18" charset="0"/>
                <a:cs typeface="Times New Roman" panose="02020603050405020304" pitchFamily="18" charset="0"/>
              </a:rPr>
              <a:t>.</a:t>
            </a:r>
            <a:endParaRPr lang="vi-VN" sz="1500" b="1" dirty="0">
              <a:solidFill>
                <a:srgbClr val="0066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31178" y="1676820"/>
            <a:ext cx="3783277" cy="1361911"/>
          </a:xfrm>
          <a:prstGeom prst="rect">
            <a:avLst/>
          </a:prstGeom>
        </p:spPr>
        <p:txBody>
          <a:bodyPr wrap="square" lIns="68580" tIns="34290" rIns="68580" bIns="34290">
            <a:spAutoFit/>
          </a:bodyPr>
          <a:lstStyle/>
          <a:p>
            <a:r>
              <a:rPr lang="vi-VN" b="1" dirty="0">
                <a:latin typeface="Times New Roman" panose="02020603050405020304" pitchFamily="18" charset="0"/>
                <a:cs typeface="Times New Roman" panose="02020603050405020304" pitchFamily="18" charset="0"/>
              </a:rPr>
              <a:t>- Nhóm máu là nhóm các tế bào hồng cầu được xác định dựa vào các đặc tính kháng nguyên khác nhau.</a:t>
            </a:r>
          </a:p>
          <a:p>
            <a:r>
              <a:rPr lang="vi-VN" b="1" dirty="0" smtClean="0">
                <a:latin typeface="Times New Roman" panose="02020603050405020304" pitchFamily="18" charset="0"/>
                <a:cs typeface="Times New Roman" panose="02020603050405020304" pitchFamily="18" charset="0"/>
              </a:rPr>
              <a:t>- Hệ </a:t>
            </a:r>
            <a:r>
              <a:rPr lang="vi-VN" b="1" dirty="0">
                <a:latin typeface="Times New Roman" panose="02020603050405020304" pitchFamily="18" charset="0"/>
                <a:cs typeface="Times New Roman" panose="02020603050405020304" pitchFamily="18" charset="0"/>
              </a:rPr>
              <a:t>nhóm máu phổ biến nhất là hệ nhóm máu ABO gồm bốn nhóm máu A, B, AB, O</a:t>
            </a:r>
            <a:r>
              <a:rPr lang="vi-VN" b="1" dirty="0" smtClean="0">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a:p>
            <a:r>
              <a:rPr lang="en-US" b="1" smtClean="0">
                <a:solidFill>
                  <a:srgbClr val="006600"/>
                </a:solidFill>
                <a:latin typeface="Times New Roman" panose="02020603050405020304" pitchFamily="18" charset="0"/>
                <a:cs typeface="Times New Roman" panose="02020603050405020304" pitchFamily="18" charset="0"/>
              </a:rPr>
              <a:t>b. Truyền </a:t>
            </a:r>
            <a:r>
              <a:rPr lang="en-US" b="1" dirty="0" err="1" smtClean="0">
                <a:solidFill>
                  <a:srgbClr val="006600"/>
                </a:solidFill>
                <a:latin typeface="Times New Roman" panose="02020603050405020304" pitchFamily="18" charset="0"/>
                <a:cs typeface="Times New Roman" panose="02020603050405020304" pitchFamily="18" charset="0"/>
              </a:rPr>
              <a:t>máu</a:t>
            </a:r>
            <a:r>
              <a:rPr lang="en-US" b="1" dirty="0" smtClean="0">
                <a:solidFill>
                  <a:srgbClr val="006600"/>
                </a:solidFill>
                <a:latin typeface="Times New Roman" panose="02020603050405020304" pitchFamily="18" charset="0"/>
                <a:cs typeface="Times New Roman" panose="02020603050405020304" pitchFamily="18" charset="0"/>
              </a:rPr>
              <a:t>.</a:t>
            </a:r>
            <a:endParaRPr lang="vi-VN" b="1" dirty="0">
              <a:solidFill>
                <a:srgbClr val="0066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1178" y="2972970"/>
            <a:ext cx="3626522" cy="1146468"/>
          </a:xfrm>
          <a:prstGeom prst="rect">
            <a:avLst/>
          </a:prstGeom>
        </p:spPr>
        <p:txBody>
          <a:bodyPr wrap="square" lIns="68580" tIns="34290" rIns="68580" bIns="34290">
            <a:spAutoFit/>
          </a:bodyPr>
          <a:lstStyle/>
          <a:p>
            <a:r>
              <a:rPr lang="en-US" b="1" smtClean="0">
                <a:latin typeface="Times New Roman" panose="02020603050405020304" pitchFamily="18" charset="0"/>
                <a:cs typeface="Times New Roman" panose="02020603050405020304" pitchFamily="18" charset="0"/>
              </a:rPr>
              <a:t>Khi truyền máu cần đảm bảo nguyên tắc</a:t>
            </a:r>
          </a:p>
          <a:p>
            <a:r>
              <a:rPr lang="vi-VN" b="1" smtClean="0">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Xét nghiệm </a:t>
            </a:r>
            <a:r>
              <a:rPr lang="vi-VN" b="1" smtClean="0">
                <a:latin typeface="Times New Roman" panose="02020603050405020304" pitchFamily="18" charset="0"/>
                <a:cs typeface="Times New Roman" panose="02020603050405020304" pitchFamily="18" charset="0"/>
              </a:rPr>
              <a:t>máu</a:t>
            </a:r>
            <a:r>
              <a:rPr lang="en-US" b="1" smtClean="0">
                <a:latin typeface="Times New Roman" panose="02020603050405020304" pitchFamily="18" charset="0"/>
                <a:cs typeface="Times New Roman" panose="02020603050405020304" pitchFamily="18" charset="0"/>
              </a:rPr>
              <a:t> để lựa chọn nhóm máu truyền cho phù hợp, tránh tai biến.</a:t>
            </a:r>
            <a:endParaRPr lang="vi-VN" b="1" dirty="0">
              <a:latin typeface="Times New Roman" panose="02020603050405020304" pitchFamily="18" charset="0"/>
              <a:cs typeface="Times New Roman" panose="02020603050405020304" pitchFamily="18" charset="0"/>
            </a:endParaRPr>
          </a:p>
          <a:p>
            <a:r>
              <a:rPr lang="vi-VN" b="1">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Kiểm tra máu trước khi truyền, tránh nhận máu nhiễm tác nhân gây bệnh </a:t>
            </a:r>
            <a:r>
              <a:rPr lang="vi-VN" b="1" smtClean="0">
                <a:latin typeface="Times New Roman" panose="02020603050405020304" pitchFamily="18" charset="0"/>
                <a:cs typeface="Times New Roman" panose="02020603050405020304" pitchFamily="18" charset="0"/>
              </a:rPr>
              <a:t>.</a:t>
            </a:r>
            <a:endParaRPr lang="vi-V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274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ó thể là tranh biếm họa về 3 người và văn bản cho biết '©ThaiTriến + Ngày toàn dan HIẾN MÁU TÌNH NGUYỆN 7/4 hiến máu bạn thể cửu giúp người Địa Truyền náu huyết học HCM máu Bênh àng, Phương uv phòng, chống giờd được phục uch đáo 10 đảm bạn lòng Hotline: 0919 66 Hiến mau Đừng COVID Hiến máu cứu người Nghĩa cử cao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26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26" y="140678"/>
            <a:ext cx="4502943" cy="48445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istrator\Desktop\z4803600536325_aedcc0e7c32f84d19d3ff59c6ee547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638" y="140678"/>
            <a:ext cx="4237893" cy="484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623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Hươ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453" y="167054"/>
            <a:ext cx="4369778" cy="49149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istrator\Desktop\z4803433277754_561747f395505957abcb4d9245032cd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223" y="167054"/>
            <a:ext cx="4308231" cy="484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7864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21060817">
            <a:off x="2131203" y="1916645"/>
            <a:ext cx="4995481" cy="830997"/>
          </a:xfrm>
          <a:prstGeom prst="rect">
            <a:avLst/>
          </a:prstGeom>
        </p:spPr>
        <p:txBody>
          <a:bodyPr wrap="square" lIns="68580" tIns="34290" rIns="68580" bIns="34290">
            <a:spAutoFit/>
          </a:bodyPr>
          <a:lstStyle/>
          <a:p>
            <a:pPr algn="ctr"/>
            <a:r>
              <a:rPr lang="en-US" sz="5000" b="1" dirty="0">
                <a:solidFill>
                  <a:srgbClr val="006600"/>
                </a:solidFill>
                <a:latin typeface="Times New Roman" panose="02020603050405020304" pitchFamily="18" charset="0"/>
                <a:cs typeface="Times New Roman" panose="02020603050405020304" pitchFamily="18" charset="0"/>
              </a:rPr>
              <a:t>II. </a:t>
            </a:r>
            <a:r>
              <a:rPr lang="en-US" sz="5000" b="1" dirty="0" err="1">
                <a:solidFill>
                  <a:srgbClr val="006600"/>
                </a:solidFill>
                <a:latin typeface="Times New Roman" panose="02020603050405020304" pitchFamily="18" charset="0"/>
                <a:cs typeface="Times New Roman" panose="02020603050405020304" pitchFamily="18" charset="0"/>
              </a:rPr>
              <a:t>Hệ</a:t>
            </a:r>
            <a:r>
              <a:rPr lang="en-US" sz="5000" b="1" dirty="0">
                <a:solidFill>
                  <a:srgbClr val="006600"/>
                </a:solidFill>
                <a:latin typeface="Times New Roman" panose="02020603050405020304" pitchFamily="18" charset="0"/>
                <a:cs typeface="Times New Roman" panose="02020603050405020304" pitchFamily="18" charset="0"/>
              </a:rPr>
              <a:t> </a:t>
            </a:r>
            <a:r>
              <a:rPr lang="en-US" sz="5000" b="1" dirty="0" err="1">
                <a:solidFill>
                  <a:srgbClr val="006600"/>
                </a:solidFill>
                <a:latin typeface="Times New Roman" panose="02020603050405020304" pitchFamily="18" charset="0"/>
                <a:cs typeface="Times New Roman" panose="02020603050405020304" pitchFamily="18" charset="0"/>
              </a:rPr>
              <a:t>tuần</a:t>
            </a:r>
            <a:r>
              <a:rPr lang="en-US" sz="5000" b="1" dirty="0">
                <a:solidFill>
                  <a:srgbClr val="006600"/>
                </a:solidFill>
                <a:latin typeface="Times New Roman" panose="02020603050405020304" pitchFamily="18" charset="0"/>
                <a:cs typeface="Times New Roman" panose="02020603050405020304" pitchFamily="18" charset="0"/>
              </a:rPr>
              <a:t> </a:t>
            </a:r>
            <a:r>
              <a:rPr lang="en-US" sz="5000" b="1" dirty="0" err="1">
                <a:solidFill>
                  <a:srgbClr val="006600"/>
                </a:solidFill>
                <a:latin typeface="Times New Roman" panose="02020603050405020304" pitchFamily="18" charset="0"/>
                <a:cs typeface="Times New Roman" panose="02020603050405020304" pitchFamily="18" charset="0"/>
              </a:rPr>
              <a:t>hoàn</a:t>
            </a:r>
            <a:endParaRPr lang="en-US" sz="50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901335"/>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2" name="Rectangle 11"/>
          <p:cNvSpPr/>
          <p:nvPr/>
        </p:nvSpPr>
        <p:spPr>
          <a:xfrm>
            <a:off x="539432" y="481461"/>
            <a:ext cx="1824057" cy="623248"/>
          </a:xfrm>
          <a:prstGeom prst="rect">
            <a:avLst/>
          </a:prstGeom>
        </p:spPr>
        <p:txBody>
          <a:bodyPr wrap="none" lIns="68580" tIns="34290" rIns="68580" bIns="34290">
            <a:spAutoFit/>
          </a:bodyPr>
          <a:lstStyle/>
          <a:p>
            <a:r>
              <a:rPr lang="vi-VN" sz="1800" b="1" dirty="0">
                <a:solidFill>
                  <a:srgbClr val="C00000"/>
                </a:solidFill>
                <a:latin typeface="+mj-lt"/>
              </a:rPr>
              <a:t>I. Máu.</a:t>
            </a:r>
            <a:endParaRPr lang="en-US" sz="1800" b="1" dirty="0">
              <a:solidFill>
                <a:srgbClr val="C00000"/>
              </a:solidFill>
              <a:latin typeface="+mj-lt"/>
            </a:endParaRPr>
          </a:p>
          <a:p>
            <a:r>
              <a:rPr lang="vi-VN" sz="1800" b="1" dirty="0">
                <a:solidFill>
                  <a:srgbClr val="C00000"/>
                </a:solidFill>
                <a:latin typeface="+mj-lt"/>
              </a:rPr>
              <a:t>II. Hệ tuần hoàn</a:t>
            </a:r>
            <a:r>
              <a:rPr lang="en-US" sz="1800" b="1" dirty="0">
                <a:solidFill>
                  <a:srgbClr val="C00000"/>
                </a:solidFill>
                <a:latin typeface="+mj-lt"/>
              </a:rPr>
              <a:t>.</a:t>
            </a:r>
            <a:endParaRPr lang="vi-VN" sz="1800" b="1" dirty="0">
              <a:solidFill>
                <a:srgbClr val="C00000"/>
              </a:solidFill>
              <a:latin typeface="+mj-lt"/>
            </a:endParaRPr>
          </a:p>
        </p:txBody>
      </p:sp>
    </p:spTree>
    <p:extLst>
      <p:ext uri="{BB962C8B-B14F-4D97-AF65-F5344CB8AC3E}">
        <p14:creationId xmlns:p14="http://schemas.microsoft.com/office/powerpoint/2010/main" val="1193750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arn(inVertical)">
                                      <p:cBhvr>
                                        <p:cTn id="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461" y="281354"/>
            <a:ext cx="8194431" cy="900247"/>
          </a:xfrm>
          <a:prstGeom prst="rect">
            <a:avLst/>
          </a:prstGeom>
          <a:noFill/>
        </p:spPr>
        <p:txBody>
          <a:bodyPr wrap="square" lIns="68580" tIns="34290" rIns="68580" bIns="34290" rtlCol="0">
            <a:spAutoFit/>
          </a:bodyPr>
          <a:lstStyle/>
          <a:p>
            <a:pPr algn="ctr"/>
            <a:r>
              <a:rPr lang="en-US" sz="1800" b="1">
                <a:latin typeface="Times New Roman" pitchFamily="18" charset="0"/>
                <a:cs typeface="Times New Roman" pitchFamily="18" charset="0"/>
              </a:rPr>
              <a:t>HOẠT ĐỘNG CẶP ĐÔI (3 PHÚT) Hoàn thành phiếu học tập số 4</a:t>
            </a:r>
            <a:endParaRPr lang="vi-VN" sz="1800">
              <a:latin typeface="Times New Roman" pitchFamily="18" charset="0"/>
              <a:cs typeface="Times New Roman" pitchFamily="18" charset="0"/>
            </a:endParaRPr>
          </a:p>
          <a:p>
            <a:r>
              <a:rPr lang="en-US" sz="1800">
                <a:latin typeface="Times New Roman" pitchFamily="18" charset="0"/>
                <a:cs typeface="Times New Roman" pitchFamily="18" charset="0"/>
              </a:rPr>
              <a:t>Câu 1.</a:t>
            </a:r>
            <a:r>
              <a:rPr lang="vi-VN" sz="1800">
                <a:latin typeface="Times New Roman" pitchFamily="18" charset="0"/>
                <a:cs typeface="Times New Roman" pitchFamily="18" charset="0"/>
              </a:rPr>
              <a:t> Quan sát hình 33.5</a:t>
            </a:r>
            <a:r>
              <a:rPr lang="en-US" sz="1800">
                <a:latin typeface="Times New Roman" pitchFamily="18" charset="0"/>
                <a:cs typeface="Times New Roman" pitchFamily="18" charset="0"/>
              </a:rPr>
              <a:t>. Tìm hiểu thông tin và </a:t>
            </a:r>
            <a:r>
              <a:rPr lang="vi-VN" sz="1800">
                <a:latin typeface="Times New Roman" pitchFamily="18" charset="0"/>
                <a:cs typeface="Times New Roman" pitchFamily="18" charset="0"/>
              </a:rPr>
              <a:t>hoàn thành bảng về cấu tạo và chức năng của hệ tuần hoàn.</a:t>
            </a:r>
          </a:p>
        </p:txBody>
      </p:sp>
      <p:graphicFrame>
        <p:nvGraphicFramePr>
          <p:cNvPr id="5" name="Table 4"/>
          <p:cNvGraphicFramePr>
            <a:graphicFrameLocks noGrp="1"/>
          </p:cNvGraphicFramePr>
          <p:nvPr>
            <p:extLst>
              <p:ext uri="{D42A27DB-BD31-4B8C-83A1-F6EECF244321}">
                <p14:modId xmlns:p14="http://schemas.microsoft.com/office/powerpoint/2010/main" val="759132636"/>
              </p:ext>
            </p:extLst>
          </p:nvPr>
        </p:nvGraphicFramePr>
        <p:xfrm>
          <a:off x="712177" y="1266092"/>
          <a:ext cx="7957041" cy="2554392"/>
        </p:xfrm>
        <a:graphic>
          <a:graphicData uri="http://schemas.openxmlformats.org/drawingml/2006/table">
            <a:tbl>
              <a:tblPr firstRow="1" firstCol="1" bandRow="1">
                <a:tableStyleId>{5C22544A-7EE6-4342-B048-85BDC9FD1C3A}</a:tableStyleId>
              </a:tblPr>
              <a:tblGrid>
                <a:gridCol w="1679322"/>
                <a:gridCol w="624263"/>
                <a:gridCol w="1613678"/>
                <a:gridCol w="2019889"/>
                <a:gridCol w="2019889"/>
              </a:tblGrid>
              <a:tr h="323008">
                <a:tc rowSpan="5">
                  <a:txBody>
                    <a:bodyPr/>
                    <a:lstStyle/>
                    <a:p>
                      <a:pPr marR="30480" algn="just">
                        <a:spcAft>
                          <a:spcPts val="0"/>
                        </a:spcAft>
                      </a:pPr>
                      <a:endParaRPr lang="en-US" sz="1100">
                        <a:effectLst/>
                        <a:latin typeface="Times New Roman"/>
                        <a:ea typeface="Times New Roman"/>
                      </a:endParaRPr>
                    </a:p>
                  </a:txBody>
                  <a:tcPr marL="51435" marR="51435" marT="0" marB="0"/>
                </a:tc>
                <a:tc gridSpan="3">
                  <a:txBody>
                    <a:bodyPr/>
                    <a:lstStyle/>
                    <a:p>
                      <a:pPr marR="30480" algn="ctr">
                        <a:spcAft>
                          <a:spcPts val="0"/>
                        </a:spcAft>
                      </a:pPr>
                      <a:r>
                        <a:rPr lang="en-US" sz="1800">
                          <a:effectLst/>
                          <a:latin typeface="Times New Roman" pitchFamily="18" charset="0"/>
                          <a:cs typeface="Times New Roman" pitchFamily="18" charset="0"/>
                        </a:rPr>
                        <a:t>Các cơ quan của hệ tuần hoàn</a:t>
                      </a:r>
                      <a:endParaRPr lang="vi-VN" sz="1800">
                        <a:effectLst/>
                        <a:latin typeface="Times New Roman" pitchFamily="18" charset="0"/>
                        <a:ea typeface="Times New Roman"/>
                        <a:cs typeface="Times New Roman" pitchFamily="18" charset="0"/>
                      </a:endParaRPr>
                    </a:p>
                  </a:txBody>
                  <a:tcPr marL="51435" marR="51435" marT="0" marB="0"/>
                </a:tc>
                <a:tc hMerge="1">
                  <a:txBody>
                    <a:bodyPr/>
                    <a:lstStyle/>
                    <a:p>
                      <a:endParaRPr lang="vi-VN"/>
                    </a:p>
                  </a:txBody>
                  <a:tcPr/>
                </a:tc>
                <a:tc hMerge="1">
                  <a:txBody>
                    <a:bodyPr/>
                    <a:lstStyle/>
                    <a:p>
                      <a:endParaRPr lang="vi-VN"/>
                    </a:p>
                  </a:txBody>
                  <a:tcPr/>
                </a:tc>
                <a:tc>
                  <a:txBody>
                    <a:bodyPr/>
                    <a:lstStyle/>
                    <a:p>
                      <a:pPr marR="30480" algn="just">
                        <a:spcAft>
                          <a:spcPts val="0"/>
                        </a:spcAft>
                      </a:pPr>
                      <a:r>
                        <a:rPr lang="en-US" sz="1800">
                          <a:effectLst/>
                          <a:latin typeface="Times New Roman" pitchFamily="18" charset="0"/>
                          <a:cs typeface="Times New Roman" pitchFamily="18" charset="0"/>
                        </a:rPr>
                        <a:t>Chức năng của các</a:t>
                      </a:r>
                      <a:endParaRPr lang="vi-VN" sz="1800">
                        <a:effectLst/>
                        <a:latin typeface="Times New Roman" pitchFamily="18" charset="0"/>
                        <a:ea typeface="Times New Roman"/>
                        <a:cs typeface="Times New Roman" pitchFamily="18" charset="0"/>
                      </a:endParaRPr>
                    </a:p>
                  </a:txBody>
                  <a:tcPr marL="51435" marR="51435" marT="0" marB="0"/>
                </a:tc>
              </a:tr>
              <a:tr h="585464">
                <a:tc vMerge="1">
                  <a:txBody>
                    <a:bodyPr/>
                    <a:lstStyle/>
                    <a:p>
                      <a:endParaRPr lang="vi-VN"/>
                    </a:p>
                  </a:txBody>
                  <a:tcPr/>
                </a:tc>
                <a:tc rowSpan="4">
                  <a:txBody>
                    <a:bodyPr/>
                    <a:lstStyle/>
                    <a:p>
                      <a:pPr marR="30480">
                        <a:spcAft>
                          <a:spcPts val="0"/>
                        </a:spcAft>
                      </a:pPr>
                      <a:r>
                        <a:rPr lang="en-US" sz="1800">
                          <a:effectLst/>
                          <a:latin typeface="Times New Roman" pitchFamily="18" charset="0"/>
                          <a:cs typeface="Times New Roman" pitchFamily="18" charset="0"/>
                        </a:rPr>
                        <a:t>Gồm</a:t>
                      </a:r>
                      <a:endParaRPr lang="vi-VN" sz="1800">
                        <a:effectLst/>
                        <a:latin typeface="Times New Roman" pitchFamily="18" charset="0"/>
                        <a:ea typeface="Times New Roman"/>
                        <a:cs typeface="Times New Roman" pitchFamily="18" charset="0"/>
                      </a:endParaRPr>
                    </a:p>
                  </a:txBody>
                  <a:tcPr marL="51435" marR="51435" marT="0" marB="0" anchor="ctr"/>
                </a:tc>
                <a:tc gridSpan="2">
                  <a:txBody>
                    <a:bodyPr/>
                    <a:lstStyle/>
                    <a:p>
                      <a:pPr marR="30480" algn="just">
                        <a:spcAft>
                          <a:spcPts val="0"/>
                        </a:spcAft>
                      </a:pPr>
                      <a:r>
                        <a:rPr lang="en-US" sz="1800">
                          <a:effectLst/>
                          <a:latin typeface="Times New Roman" pitchFamily="18" charset="0"/>
                          <a:cs typeface="Times New Roman" pitchFamily="18" charset="0"/>
                        </a:rPr>
                        <a:t>1…………. : 4 ngăn 2 tâm thất, 2 tâm nhĩ.</a:t>
                      </a:r>
                      <a:endParaRPr lang="vi-VN" sz="1800">
                        <a:effectLst/>
                        <a:latin typeface="Times New Roman" pitchFamily="18" charset="0"/>
                        <a:ea typeface="Times New Roman"/>
                        <a:cs typeface="Times New Roman" pitchFamily="18" charset="0"/>
                      </a:endParaRPr>
                    </a:p>
                  </a:txBody>
                  <a:tcPr marL="51435" marR="51435" marT="0" marB="0"/>
                </a:tc>
                <a:tc hMerge="1">
                  <a:txBody>
                    <a:bodyPr/>
                    <a:lstStyle/>
                    <a:p>
                      <a:endParaRPr lang="vi-VN"/>
                    </a:p>
                  </a:txBody>
                  <a:tcPr/>
                </a:tc>
                <a:tc>
                  <a:txBody>
                    <a:bodyPr/>
                    <a:lstStyle/>
                    <a:p>
                      <a:pPr marR="30480" algn="just">
                        <a:spcAft>
                          <a:spcPts val="0"/>
                        </a:spcAft>
                      </a:pP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r>
              <a:tr h="548640">
                <a:tc vMerge="1">
                  <a:txBody>
                    <a:bodyPr/>
                    <a:lstStyle/>
                    <a:p>
                      <a:endParaRPr lang="vi-VN"/>
                    </a:p>
                  </a:txBody>
                  <a:tcPr/>
                </a:tc>
                <a:tc vMerge="1">
                  <a:txBody>
                    <a:bodyPr/>
                    <a:lstStyle/>
                    <a:p>
                      <a:endParaRPr lang="vi-VN"/>
                    </a:p>
                  </a:txBody>
                  <a:tcPr/>
                </a:tc>
                <a:tc rowSpan="3">
                  <a:txBody>
                    <a:bodyPr/>
                    <a:lstStyle/>
                    <a:p>
                      <a:pPr marR="30480">
                        <a:spcAft>
                          <a:spcPts val="0"/>
                        </a:spcAft>
                      </a:pPr>
                      <a:r>
                        <a:rPr lang="en-US" sz="1800">
                          <a:effectLst/>
                          <a:latin typeface="Times New Roman" pitchFamily="18" charset="0"/>
                          <a:cs typeface="Times New Roman" pitchFamily="18" charset="0"/>
                        </a:rPr>
                        <a:t>2</a:t>
                      </a: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c>
                  <a:txBody>
                    <a:bodyPr/>
                    <a:lstStyle/>
                    <a:p>
                      <a:pPr marR="30480" algn="just">
                        <a:spcAft>
                          <a:spcPts val="0"/>
                        </a:spcAft>
                      </a:pPr>
                      <a:r>
                        <a:rPr lang="en-US" sz="1800">
                          <a:effectLst/>
                          <a:latin typeface="Times New Roman" pitchFamily="18" charset="0"/>
                          <a:cs typeface="Times New Roman" pitchFamily="18" charset="0"/>
                        </a:rPr>
                        <a:t>3</a:t>
                      </a: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c>
                  <a:txBody>
                    <a:bodyPr/>
                    <a:lstStyle/>
                    <a:p>
                      <a:pPr marR="30480" algn="just">
                        <a:spcAft>
                          <a:spcPts val="0"/>
                        </a:spcAft>
                      </a:pP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r>
              <a:tr h="548640">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marR="30480" algn="just">
                        <a:spcAft>
                          <a:spcPts val="0"/>
                        </a:spcAft>
                      </a:pPr>
                      <a:r>
                        <a:rPr lang="en-US" sz="1800">
                          <a:effectLst/>
                          <a:latin typeface="Times New Roman" pitchFamily="18" charset="0"/>
                          <a:cs typeface="Times New Roman" pitchFamily="18" charset="0"/>
                        </a:rPr>
                        <a:t>4</a:t>
                      </a: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c>
                  <a:txBody>
                    <a:bodyPr/>
                    <a:lstStyle/>
                    <a:p>
                      <a:pPr marR="30480" algn="just">
                        <a:spcAft>
                          <a:spcPts val="0"/>
                        </a:spcAft>
                      </a:pP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r>
              <a:tr h="548640">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marR="30480" algn="just">
                        <a:spcAft>
                          <a:spcPts val="0"/>
                        </a:spcAft>
                      </a:pPr>
                      <a:r>
                        <a:rPr lang="en-US" sz="1800">
                          <a:effectLst/>
                          <a:latin typeface="Times New Roman" pitchFamily="18" charset="0"/>
                          <a:cs typeface="Times New Roman" pitchFamily="18" charset="0"/>
                        </a:rPr>
                        <a:t>5</a:t>
                      </a: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c>
                  <a:txBody>
                    <a:bodyPr/>
                    <a:lstStyle/>
                    <a:p>
                      <a:pPr marR="30480" algn="just">
                        <a:spcAft>
                          <a:spcPts val="0"/>
                        </a:spcAft>
                      </a:pPr>
                      <a:r>
                        <a:rPr lang="en-US" sz="1800" smtClean="0">
                          <a:effectLst/>
                          <a:latin typeface="Times New Roman" pitchFamily="18" charset="0"/>
                          <a:cs typeface="Times New Roman" pitchFamily="18" charset="0"/>
                        </a:rPr>
                        <a:t>………………………………………....</a:t>
                      </a:r>
                      <a:endParaRPr lang="vi-VN" sz="1800">
                        <a:effectLst/>
                        <a:latin typeface="Times New Roman" pitchFamily="18" charset="0"/>
                        <a:ea typeface="Times New Roman"/>
                        <a:cs typeface="Times New Roman" pitchFamily="18" charset="0"/>
                      </a:endParaRPr>
                    </a:p>
                  </a:txBody>
                  <a:tcPr marL="51435" marR="51435" marT="0" marB="0"/>
                </a:tc>
              </a:tr>
            </a:tbl>
          </a:graphicData>
        </a:graphic>
      </p:graphicFrame>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177" y="1266093"/>
            <a:ext cx="1652954" cy="23563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0970" y="3851031"/>
            <a:ext cx="7702061" cy="1177245"/>
          </a:xfrm>
          <a:prstGeom prst="rect">
            <a:avLst/>
          </a:prstGeom>
          <a:noFill/>
        </p:spPr>
        <p:txBody>
          <a:bodyPr wrap="square" lIns="68580" tIns="34290" rIns="68580" bIns="34290" rtlCol="0">
            <a:spAutoFit/>
          </a:bodyPr>
          <a:lstStyle/>
          <a:p>
            <a:r>
              <a:rPr lang="en-US" sz="1800">
                <a:latin typeface="Times New Roman" pitchFamily="18" charset="0"/>
                <a:cs typeface="Times New Roman" pitchFamily="18" charset="0"/>
              </a:rPr>
              <a:t>Câu 2. Quan sát hình 33.5 chú ý chiều mũi tên, hãy mô tả đường đi của máu trong vòng tuần hoàn nhỏ và vòng tuần hoàn lớn.</a:t>
            </a:r>
          </a:p>
          <a:p>
            <a:r>
              <a:rPr lang="en-US" sz="1800">
                <a:latin typeface="Times New Roman" pitchFamily="18" charset="0"/>
                <a:cs typeface="Times New Roman" pitchFamily="18" charset="0"/>
              </a:rPr>
              <a:t>........................................................................................................................................................................................................................................................................</a:t>
            </a:r>
            <a:endParaRPr lang="vi-VN" sz="1800">
              <a:latin typeface="Times New Roman" pitchFamily="18" charset="0"/>
              <a:cs typeface="Times New Roman" pitchFamily="18" charset="0"/>
            </a:endParaRPr>
          </a:p>
        </p:txBody>
      </p:sp>
    </p:spTree>
    <p:extLst>
      <p:ext uri="{BB962C8B-B14F-4D97-AF65-F5344CB8AC3E}">
        <p14:creationId xmlns:p14="http://schemas.microsoft.com/office/powerpoint/2010/main" val="16848014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74331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0" y="221567"/>
            <a:ext cx="6031006" cy="2839239"/>
          </a:xfrm>
          <a:prstGeom prst="rect">
            <a:avLst/>
          </a:prstGeom>
        </p:spPr>
        <p:txBody>
          <a:bodyPr wrap="square" lIns="68580" tIns="34290" rIns="68580" bIns="34290">
            <a:spAutoFit/>
          </a:bodyPr>
          <a:lstStyle/>
          <a:p>
            <a:pPr algn="just"/>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33.5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máu</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tuần</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tuần</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b="1"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Vòng tuần hoàn tuần </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hoàn nhỏ</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Máu từ tim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Động mạch</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phổi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Mao mạch</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phổi </a:t>
            </a:r>
            <a:r>
              <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diễn ra quá trình trao đổi </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khí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Tĩnh mạch </a:t>
            </a:r>
            <a:r>
              <a:rPr lang="en-US" sz="1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phổi</a:t>
            </a:r>
            <a:r>
              <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Tim.</a:t>
            </a:r>
            <a:endPar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Vòng tuần hoàn lớn (vòng tuần hoàn cơ thể</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Máu từ tim</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Động mạch</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Mao mạch ở </a:t>
            </a:r>
            <a:r>
              <a:rPr lang="en-US" sz="1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diễn ra quá trình trao đổi chất giữa máu và các </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cơ quan</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Tĩnh mạch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Tim</a:t>
            </a:r>
            <a:r>
              <a:rPr lang="vi-VN" sz="1800" b="1">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rgbClr val="00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212542" y="272303"/>
            <a:ext cx="2931459" cy="4619066"/>
          </a:xfrm>
          <a:prstGeom prst="rect">
            <a:avLst/>
          </a:prstGeom>
        </p:spPr>
      </p:pic>
    </p:spTree>
    <p:extLst>
      <p:ext uri="{BB962C8B-B14F-4D97-AF65-F5344CB8AC3E}">
        <p14:creationId xmlns:p14="http://schemas.microsoft.com/office/powerpoint/2010/main" val="1440332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circle(in)">
                                      <p:cBhvr>
                                        <p:cTn id="15" dur="2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3" name="Rectangle 12"/>
          <p:cNvSpPr/>
          <p:nvPr/>
        </p:nvSpPr>
        <p:spPr>
          <a:xfrm>
            <a:off x="539432" y="481461"/>
            <a:ext cx="1824057" cy="623248"/>
          </a:xfrm>
          <a:prstGeom prst="rect">
            <a:avLst/>
          </a:prstGeom>
        </p:spPr>
        <p:txBody>
          <a:bodyPr wrap="none" lIns="68580" tIns="34290" rIns="68580" bIns="34290">
            <a:spAutoFit/>
          </a:bodyPr>
          <a:lstStyle/>
          <a:p>
            <a:r>
              <a:rPr lang="vi-VN" sz="1800" b="1" dirty="0">
                <a:solidFill>
                  <a:srgbClr val="C00000"/>
                </a:solidFill>
                <a:latin typeface="+mj-lt"/>
              </a:rPr>
              <a:t>I. Máu.</a:t>
            </a:r>
            <a:endParaRPr lang="en-US" sz="1800" b="1" dirty="0">
              <a:solidFill>
                <a:srgbClr val="C00000"/>
              </a:solidFill>
              <a:latin typeface="+mj-lt"/>
            </a:endParaRPr>
          </a:p>
          <a:p>
            <a:r>
              <a:rPr lang="vi-VN" sz="1800" b="1" dirty="0">
                <a:solidFill>
                  <a:srgbClr val="C00000"/>
                </a:solidFill>
                <a:latin typeface="+mj-lt"/>
              </a:rPr>
              <a:t>II. Hệ tuần hoàn</a:t>
            </a:r>
            <a:r>
              <a:rPr lang="en-US" sz="1800" b="1" dirty="0">
                <a:solidFill>
                  <a:srgbClr val="C00000"/>
                </a:solidFill>
                <a:latin typeface="+mj-lt"/>
              </a:rPr>
              <a:t>.</a:t>
            </a:r>
            <a:endParaRPr lang="vi-VN" sz="1800" b="1" dirty="0">
              <a:solidFill>
                <a:srgbClr val="C00000"/>
              </a:solidFill>
              <a:latin typeface="+mj-lt"/>
            </a:endParaRPr>
          </a:p>
        </p:txBody>
      </p:sp>
      <p:sp>
        <p:nvSpPr>
          <p:cNvPr id="2" name="Rectangle 1"/>
          <p:cNvSpPr/>
          <p:nvPr/>
        </p:nvSpPr>
        <p:spPr>
          <a:xfrm>
            <a:off x="539433" y="1013120"/>
            <a:ext cx="3976297" cy="3116238"/>
          </a:xfrm>
          <a:prstGeom prst="rect">
            <a:avLst/>
          </a:prstGeom>
        </p:spPr>
        <p:txBody>
          <a:bodyPr wrap="square" lIns="68580" tIns="34290" rIns="68580" bIns="34290">
            <a:spAutoFit/>
          </a:bodyPr>
          <a:lstStyle/>
          <a:p>
            <a:pPr marR="22860" algn="just"/>
            <a:r>
              <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1800" b="1" dirty="0" err="1">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tuần</a:t>
            </a:r>
            <a:r>
              <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hoàn</a:t>
            </a:r>
            <a:endPar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1800" b="1" dirty="0">
                <a:latin typeface="Times New Roman" panose="02020603050405020304" pitchFamily="18" charset="0"/>
                <a:ea typeface="Times New Roman" panose="02020603050405020304" pitchFamily="18" charset="0"/>
                <a:cs typeface="Times New Roman" panose="02020603050405020304" pitchFamily="18" charset="0"/>
              </a:rPr>
              <a:t>- Hệ tuần hoàn gồm</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T</a:t>
            </a:r>
            <a:r>
              <a:rPr lang="vi-VN" sz="1800" b="1" dirty="0">
                <a:latin typeface="Times New Roman" panose="02020603050405020304" pitchFamily="18" charset="0"/>
                <a:ea typeface="Times New Roman" panose="02020603050405020304" pitchFamily="18" charset="0"/>
                <a:cs typeface="Times New Roman" panose="02020603050405020304" pitchFamily="18" charset="0"/>
              </a:rPr>
              <a:t>im </a:t>
            </a:r>
            <a:endParaRPr lang="en-US" sz="18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ea typeface="Times New Roman" panose="02020603050405020304" pitchFamily="18" charset="0"/>
                <a:cs typeface="Times New Roman" panose="02020603050405020304" pitchFamily="18" charset="0"/>
              </a:rPr>
              <a:t>+</a:t>
            </a:r>
            <a:r>
              <a:rPr lang="vi-VN" sz="1800" b="1" dirty="0">
                <a:latin typeface="Times New Roman" panose="02020603050405020304" pitchFamily="18" charset="0"/>
                <a:ea typeface="Times New Roman" panose="02020603050405020304" pitchFamily="18" charset="0"/>
                <a:cs typeface="Times New Roman" panose="02020603050405020304" pitchFamily="18" charset="0"/>
              </a:rPr>
              <a:t> Hệ mạch gồm động mạch, mao mạch, tĩnh mạch</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a:t>
            </a:r>
          </a:p>
          <a:p>
            <a:r>
              <a:rPr lang="vi-VN"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rPr>
              <a:t>2. Chức năng của hệ tuần hoàn</a:t>
            </a:r>
            <a:endParaRPr lang="en-US" sz="1800" b="1" dirty="0">
              <a:solidFill>
                <a:srgbClr val="660033"/>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Giúp</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máu</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lưu</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mọi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tế</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bào</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cơ</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tham</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gia</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vận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trao</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1800" b="1" dirty="0">
                <a:latin typeface="Times New Roman" panose="02020603050405020304" pitchFamily="18" charset="0"/>
                <a:ea typeface="Calibri" panose="020F0502020204030204" pitchFamily="34" charset="0"/>
                <a:cs typeface="Times New Roman" panose="02020603050405020304" pitchFamily="18" charset="0"/>
              </a:rPr>
              <a:t>.</a:t>
            </a:r>
          </a:p>
          <a:p>
            <a:endParaRPr lang="en-US"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955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93994" cy="5143500"/>
          </a:xfrm>
          <a:prstGeom prst="rect">
            <a:avLst/>
          </a:prstGeom>
        </p:spPr>
      </p:pic>
      <p:sp>
        <p:nvSpPr>
          <p:cNvPr id="4" name="TextBox 3"/>
          <p:cNvSpPr txBox="1"/>
          <p:nvPr/>
        </p:nvSpPr>
        <p:spPr>
          <a:xfrm>
            <a:off x="4286250" y="678656"/>
            <a:ext cx="1721644" cy="392415"/>
          </a:xfrm>
          <a:prstGeom prst="rect">
            <a:avLst/>
          </a:prstGeom>
          <a:solidFill>
            <a:schemeClr val="bg1"/>
          </a:solidFill>
        </p:spPr>
        <p:txBody>
          <a:bodyPr wrap="square" lIns="68580" tIns="34290" rIns="68580" bIns="34290" rtlCol="0">
            <a:spAutoFit/>
          </a:bodyPr>
          <a:lstStyle/>
          <a:p>
            <a:r>
              <a:rPr lang="en-US" sz="2100" b="1" dirty="0">
                <a:solidFill>
                  <a:srgbClr val="FF0000"/>
                </a:solidFill>
                <a:latin typeface="Times New Roman" panose="02020603050405020304" pitchFamily="18" charset="0"/>
                <a:cs typeface="Times New Roman" panose="02020603050405020304" pitchFamily="18" charset="0"/>
              </a:rPr>
              <a:t>BẠCH CẦU</a:t>
            </a:r>
          </a:p>
        </p:txBody>
      </p:sp>
    </p:spTree>
    <p:extLst>
      <p:ext uri="{BB962C8B-B14F-4D97-AF65-F5344CB8AC3E}">
        <p14:creationId xmlns:p14="http://schemas.microsoft.com/office/powerpoint/2010/main" val="107265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407707">
            <a:off x="2097924" y="897425"/>
            <a:ext cx="5091878" cy="3116238"/>
          </a:xfrm>
          <a:prstGeom prst="rect">
            <a:avLst/>
          </a:prstGeom>
        </p:spPr>
        <p:txBody>
          <a:bodyPr wrap="square" lIns="68580" tIns="34290" rIns="68580" bIns="34290">
            <a:spAutoFit/>
          </a:bodyPr>
          <a:lstStyle/>
          <a:p>
            <a:r>
              <a:rPr lang="en-US" sz="6600" b="1" dirty="0">
                <a:solidFill>
                  <a:srgbClr val="006600"/>
                </a:solidFill>
                <a:latin typeface="Times New Roman" panose="02020603050405020304" pitchFamily="18" charset="0"/>
                <a:cs typeface="Times New Roman" panose="02020603050405020304" pitchFamily="18" charset="0"/>
              </a:rPr>
              <a:t>III. </a:t>
            </a:r>
            <a:r>
              <a:rPr lang="en-US" sz="6600" b="1" dirty="0" err="1">
                <a:solidFill>
                  <a:srgbClr val="006600"/>
                </a:solidFill>
                <a:latin typeface="Times New Roman" panose="02020603050405020304" pitchFamily="18" charset="0"/>
                <a:cs typeface="Times New Roman" panose="02020603050405020304" pitchFamily="18" charset="0"/>
              </a:rPr>
              <a:t>Một</a:t>
            </a:r>
            <a:r>
              <a:rPr lang="en-US" sz="6600" b="1" dirty="0">
                <a:solidFill>
                  <a:srgbClr val="006600"/>
                </a:solidFill>
                <a:latin typeface="Times New Roman" panose="02020603050405020304" pitchFamily="18" charset="0"/>
                <a:cs typeface="Times New Roman" panose="02020603050405020304" pitchFamily="18" charset="0"/>
              </a:rPr>
              <a:t> </a:t>
            </a:r>
            <a:r>
              <a:rPr lang="en-US" sz="6600" b="1" dirty="0" err="1">
                <a:solidFill>
                  <a:srgbClr val="006600"/>
                </a:solidFill>
                <a:latin typeface="Times New Roman" panose="02020603050405020304" pitchFamily="18" charset="0"/>
                <a:cs typeface="Times New Roman" panose="02020603050405020304" pitchFamily="18" charset="0"/>
              </a:rPr>
              <a:t>số</a:t>
            </a:r>
            <a:r>
              <a:rPr lang="en-US" sz="6600" b="1" dirty="0">
                <a:solidFill>
                  <a:srgbClr val="006600"/>
                </a:solidFill>
                <a:latin typeface="Times New Roman" panose="02020603050405020304" pitchFamily="18" charset="0"/>
                <a:cs typeface="Times New Roman" panose="02020603050405020304" pitchFamily="18" charset="0"/>
              </a:rPr>
              <a:t> </a:t>
            </a:r>
            <a:r>
              <a:rPr lang="en-US" sz="6600" b="1" dirty="0" err="1">
                <a:solidFill>
                  <a:srgbClr val="006600"/>
                </a:solidFill>
                <a:latin typeface="Times New Roman" panose="02020603050405020304" pitchFamily="18" charset="0"/>
                <a:cs typeface="Times New Roman" panose="02020603050405020304" pitchFamily="18" charset="0"/>
              </a:rPr>
              <a:t>bệnh</a:t>
            </a:r>
            <a:r>
              <a:rPr lang="en-US" sz="6600" b="1" dirty="0">
                <a:solidFill>
                  <a:srgbClr val="006600"/>
                </a:solidFill>
                <a:latin typeface="Times New Roman" panose="02020603050405020304" pitchFamily="18" charset="0"/>
                <a:cs typeface="Times New Roman" panose="02020603050405020304" pitchFamily="18" charset="0"/>
              </a:rPr>
              <a:t> </a:t>
            </a:r>
            <a:r>
              <a:rPr lang="en-US" sz="6600" b="1" dirty="0" err="1">
                <a:solidFill>
                  <a:srgbClr val="006600"/>
                </a:solidFill>
                <a:latin typeface="Times New Roman" panose="02020603050405020304" pitchFamily="18" charset="0"/>
                <a:cs typeface="Times New Roman" panose="02020603050405020304" pitchFamily="18" charset="0"/>
              </a:rPr>
              <a:t>về</a:t>
            </a:r>
            <a:r>
              <a:rPr lang="en-US" sz="6600" b="1" dirty="0">
                <a:solidFill>
                  <a:srgbClr val="006600"/>
                </a:solidFill>
                <a:latin typeface="Times New Roman" panose="02020603050405020304" pitchFamily="18" charset="0"/>
                <a:cs typeface="Times New Roman" panose="02020603050405020304" pitchFamily="18" charset="0"/>
              </a:rPr>
              <a:t> </a:t>
            </a:r>
            <a:r>
              <a:rPr lang="en-US" sz="6600" b="1" dirty="0" err="1">
                <a:solidFill>
                  <a:srgbClr val="006600"/>
                </a:solidFill>
                <a:latin typeface="Times New Roman" panose="02020603050405020304" pitchFamily="18" charset="0"/>
                <a:cs typeface="Times New Roman" panose="02020603050405020304" pitchFamily="18" charset="0"/>
              </a:rPr>
              <a:t>máu</a:t>
            </a:r>
            <a:r>
              <a:rPr lang="en-US" sz="6600" b="1" dirty="0">
                <a:solidFill>
                  <a:srgbClr val="006600"/>
                </a:solidFill>
                <a:latin typeface="Times New Roman" panose="02020603050405020304" pitchFamily="18" charset="0"/>
                <a:cs typeface="Times New Roman" panose="02020603050405020304" pitchFamily="18" charset="0"/>
              </a:rPr>
              <a:t> </a:t>
            </a:r>
            <a:r>
              <a:rPr lang="en-US" sz="6600" b="1" dirty="0" err="1">
                <a:solidFill>
                  <a:srgbClr val="006600"/>
                </a:solidFill>
                <a:latin typeface="Times New Roman" panose="02020603050405020304" pitchFamily="18" charset="0"/>
                <a:cs typeface="Times New Roman" panose="02020603050405020304" pitchFamily="18" charset="0"/>
              </a:rPr>
              <a:t>và</a:t>
            </a:r>
            <a:r>
              <a:rPr lang="en-US" sz="6600" b="1" dirty="0">
                <a:solidFill>
                  <a:srgbClr val="006600"/>
                </a:solidFill>
                <a:latin typeface="Times New Roman" panose="02020603050405020304" pitchFamily="18" charset="0"/>
                <a:cs typeface="Times New Roman" panose="02020603050405020304" pitchFamily="18" charset="0"/>
              </a:rPr>
              <a:t> </a:t>
            </a:r>
            <a:r>
              <a:rPr lang="en-US" sz="6600" b="1" dirty="0" err="1">
                <a:solidFill>
                  <a:srgbClr val="006600"/>
                </a:solidFill>
                <a:latin typeface="Times New Roman" panose="02020603050405020304" pitchFamily="18" charset="0"/>
                <a:cs typeface="Times New Roman" panose="02020603050405020304" pitchFamily="18" charset="0"/>
              </a:rPr>
              <a:t>tim</a:t>
            </a:r>
            <a:r>
              <a:rPr lang="en-US" sz="6600" b="1" dirty="0">
                <a:solidFill>
                  <a:srgbClr val="006600"/>
                </a:solidFill>
                <a:latin typeface="Times New Roman" panose="02020603050405020304" pitchFamily="18" charset="0"/>
                <a:cs typeface="Times New Roman" panose="02020603050405020304" pitchFamily="18" charset="0"/>
              </a:rPr>
              <a:t> </a:t>
            </a:r>
            <a:r>
              <a:rPr lang="en-US" sz="6600" b="1" dirty="0" err="1">
                <a:solidFill>
                  <a:srgbClr val="006600"/>
                </a:solidFill>
                <a:latin typeface="Times New Roman" panose="02020603050405020304" pitchFamily="18" charset="0"/>
                <a:cs typeface="Times New Roman" panose="02020603050405020304" pitchFamily="18" charset="0"/>
              </a:rPr>
              <a:t>mạch</a:t>
            </a:r>
            <a:endParaRPr lang="en-US" sz="66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5630724"/>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p:cNvSpPr txBox="1"/>
          <p:nvPr/>
        </p:nvSpPr>
        <p:spPr>
          <a:xfrm>
            <a:off x="1977888" y="1232436"/>
            <a:ext cx="5337313" cy="1915909"/>
          </a:xfrm>
          <a:prstGeom prst="rect">
            <a:avLst/>
          </a:prstGeom>
          <a:noFill/>
        </p:spPr>
        <p:txBody>
          <a:bodyPr wrap="square" lIns="68580" tIns="34290" rIns="68580" bIns="34290"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PHẦN TRÌNH BÀY CÁC BỆNH VỀ MÁU, TIM MẠCH </a:t>
            </a:r>
            <a:r>
              <a:rPr lang="en-US" sz="3000" b="1">
                <a:solidFill>
                  <a:schemeClr val="bg1"/>
                </a:solidFill>
                <a:latin typeface="Times New Roman" panose="02020603050405020304" pitchFamily="18" charset="0"/>
                <a:cs typeface="Times New Roman" panose="02020603050405020304" pitchFamily="18" charset="0"/>
              </a:rPr>
              <a:t>VÀ BIỆN </a:t>
            </a:r>
            <a:r>
              <a:rPr lang="en-US" sz="3000" b="1" dirty="0">
                <a:solidFill>
                  <a:schemeClr val="bg1"/>
                </a:solidFill>
                <a:latin typeface="Times New Roman" panose="02020603050405020304" pitchFamily="18" charset="0"/>
                <a:cs typeface="Times New Roman" panose="02020603050405020304" pitchFamily="18" charset="0"/>
              </a:rPr>
              <a:t>PHÁP PHÒNG TRÁNH CỦA CÁC  NHÓM</a:t>
            </a:r>
          </a:p>
        </p:txBody>
      </p:sp>
    </p:spTree>
    <p:extLst>
      <p:ext uri="{BB962C8B-B14F-4D97-AF65-F5344CB8AC3E}">
        <p14:creationId xmlns:p14="http://schemas.microsoft.com/office/powerpoint/2010/main" val="813897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72001" y="531396"/>
            <a:ext cx="4248443" cy="623248"/>
          </a:xfrm>
          <a:prstGeom prst="rect">
            <a:avLst/>
          </a:prstGeom>
        </p:spPr>
        <p:txBody>
          <a:bodyPr wrap="square" lIns="68580" tIns="34290" rIns="68580" bIns="34290">
            <a:spAutoFit/>
          </a:bodyPr>
          <a:lstStyle/>
          <a:p>
            <a:pPr marL="257175" indent="-257175">
              <a:spcAft>
                <a:spcPts val="375"/>
              </a:spcAft>
              <a:buAutoNum type="arabicPeriod"/>
            </a:pPr>
            <a:r>
              <a:rPr lang="vi-VN" sz="1800" b="1" dirty="0">
                <a:solidFill>
                  <a:srgbClr val="494900"/>
                </a:solidFill>
                <a:latin typeface="Times New Roman" panose="02020603050405020304" pitchFamily="18" charset="0"/>
              </a:rPr>
              <a:t>Các bệnh về máu và hệ tuần hoàn thường gặp.</a:t>
            </a:r>
            <a:endParaRPr lang="en-US" sz="1800" b="1" dirty="0">
              <a:solidFill>
                <a:srgbClr val="494900"/>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4860236" y="1154255"/>
            <a:ext cx="3935700" cy="3537015"/>
          </a:xfrm>
          <a:prstGeom prst="rect">
            <a:avLst/>
          </a:prstGeom>
        </p:spPr>
      </p:pic>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2" name="Rectangle 11"/>
          <p:cNvSpPr/>
          <p:nvPr/>
        </p:nvSpPr>
        <p:spPr>
          <a:xfrm>
            <a:off x="342901" y="481461"/>
            <a:ext cx="4207478" cy="4916731"/>
          </a:xfrm>
          <a:prstGeom prst="rect">
            <a:avLst/>
          </a:prstGeom>
        </p:spPr>
        <p:txBody>
          <a:bodyPr wrap="square" lIns="68580" tIns="34290" rIns="68580" bIns="34290">
            <a:spAutoFit/>
          </a:bodyPr>
          <a:lstStyle/>
          <a:p>
            <a:r>
              <a:rPr lang="vi-VN" sz="1500" b="1" dirty="0">
                <a:solidFill>
                  <a:srgbClr val="C00000"/>
                </a:solidFill>
                <a:latin typeface="+mj-lt"/>
              </a:rPr>
              <a:t>I. Máu.</a:t>
            </a:r>
            <a:endParaRPr lang="en-US" sz="1500" b="1" dirty="0">
              <a:solidFill>
                <a:srgbClr val="C00000"/>
              </a:solidFill>
              <a:latin typeface="+mj-lt"/>
            </a:endParaRPr>
          </a:p>
          <a:p>
            <a:r>
              <a:rPr lang="vi-VN" sz="1500" b="1" dirty="0">
                <a:solidFill>
                  <a:srgbClr val="C00000"/>
                </a:solidFill>
                <a:latin typeface="+mj-lt"/>
              </a:rPr>
              <a:t>II. Hệ tuần hoàn</a:t>
            </a:r>
            <a:r>
              <a:rPr lang="en-US" sz="1500" b="1" dirty="0">
                <a:solidFill>
                  <a:srgbClr val="C00000"/>
                </a:solidFill>
                <a:latin typeface="+mj-lt"/>
              </a:rPr>
              <a:t>.</a:t>
            </a:r>
            <a:r>
              <a:rPr lang="en-US" sz="1500" b="1" dirty="0">
                <a:solidFill>
                  <a:srgbClr val="006600"/>
                </a:solidFill>
                <a:latin typeface="Times New Roman" panose="02020603050405020304" pitchFamily="18" charset="0"/>
                <a:cs typeface="Times New Roman" panose="02020603050405020304" pitchFamily="18" charset="0"/>
              </a:rPr>
              <a:t> </a:t>
            </a:r>
          </a:p>
          <a:p>
            <a:r>
              <a:rPr lang="en-US" sz="1500" b="1" dirty="0">
                <a:solidFill>
                  <a:srgbClr val="C00000"/>
                </a:solidFill>
                <a:latin typeface="Times New Roman" panose="02020603050405020304" pitchFamily="18" charset="0"/>
                <a:cs typeface="Times New Roman" panose="02020603050405020304" pitchFamily="18" charset="0"/>
              </a:rPr>
              <a:t>III. </a:t>
            </a:r>
            <a:r>
              <a:rPr lang="en-US" sz="1500" b="1" dirty="0" err="1">
                <a:solidFill>
                  <a:srgbClr val="C00000"/>
                </a:solidFill>
                <a:latin typeface="Times New Roman" panose="02020603050405020304" pitchFamily="18" charset="0"/>
                <a:cs typeface="Times New Roman" panose="02020603050405020304" pitchFamily="18" charset="0"/>
              </a:rPr>
              <a:t>Một</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số</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bệnh</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về</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máu</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và</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tim</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mạch</a:t>
            </a:r>
            <a:endParaRPr lang="en-US" sz="1500" b="1" dirty="0">
              <a:solidFill>
                <a:srgbClr val="C00000"/>
              </a:solidFill>
              <a:latin typeface="Times New Roman" panose="02020603050405020304" pitchFamily="18" charset="0"/>
              <a:cs typeface="Times New Roman" panose="02020603050405020304" pitchFamily="18" charset="0"/>
            </a:endParaRPr>
          </a:p>
          <a:p>
            <a:r>
              <a:rPr lang="en-US" sz="1500" b="1" dirty="0">
                <a:solidFill>
                  <a:srgbClr val="006600"/>
                </a:solidFill>
                <a:latin typeface="Times New Roman" panose="02020603050405020304" pitchFamily="18" charset="0"/>
                <a:cs typeface="Times New Roman" panose="02020603050405020304" pitchFamily="18" charset="0"/>
              </a:rPr>
              <a:t>1. </a:t>
            </a:r>
            <a:r>
              <a:rPr lang="en-US" sz="1500" b="1" dirty="0" err="1">
                <a:solidFill>
                  <a:srgbClr val="006600"/>
                </a:solidFill>
                <a:latin typeface="Times New Roman" panose="02020603050405020304" pitchFamily="18" charset="0"/>
                <a:cs typeface="Times New Roman" panose="02020603050405020304" pitchFamily="18" charset="0"/>
              </a:rPr>
              <a:t>Thiếu</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máu</a:t>
            </a:r>
            <a:endParaRPr lang="en-US" sz="1500" b="1" dirty="0">
              <a:solidFill>
                <a:srgbClr val="006600"/>
              </a:solidFill>
              <a:latin typeface="Times New Roman" panose="02020603050405020304" pitchFamily="18" charset="0"/>
              <a:cs typeface="Times New Roman" panose="02020603050405020304" pitchFamily="18" charset="0"/>
            </a:endParaRPr>
          </a:p>
          <a:p>
            <a:r>
              <a:rPr lang="vi-VN" sz="1500" b="1" dirty="0">
                <a:latin typeface="Times New Roman" panose="02020603050405020304" pitchFamily="18" charset="0"/>
                <a:cs typeface="Times New Roman" panose="02020603050405020304" pitchFamily="18" charset="0"/>
              </a:rPr>
              <a:t>- Tình trạng giảm số lượng hồng cầu hoặc huyết sắc tố (hemoglobin) dẫn đến máu giảm khả năng vận chuyển oxygen trong cơ thể</a:t>
            </a:r>
            <a:r>
              <a:rPr lang="vi-VN" sz="1500" b="1" dirty="0">
                <a:solidFill>
                  <a:srgbClr val="006600"/>
                </a:solidFill>
                <a:latin typeface="Times New Roman" panose="02020603050405020304" pitchFamily="18" charset="0"/>
                <a:cs typeface="Times New Roman" panose="02020603050405020304" pitchFamily="18" charset="0"/>
              </a:rPr>
              <a:t>.</a:t>
            </a:r>
            <a:endParaRPr lang="en-US" sz="1500" b="1" dirty="0">
              <a:solidFill>
                <a:srgbClr val="006600"/>
              </a:solidFill>
              <a:latin typeface="Times New Roman" panose="02020603050405020304" pitchFamily="18" charset="0"/>
              <a:cs typeface="Times New Roman" panose="02020603050405020304" pitchFamily="18" charset="0"/>
            </a:endParaRPr>
          </a:p>
          <a:p>
            <a:r>
              <a:rPr lang="vi-VN" sz="1500" b="1" dirty="0">
                <a:latin typeface="Times New Roman" panose="02020603050405020304" pitchFamily="18" charset="0"/>
                <a:cs typeface="Times New Roman" panose="02020603050405020304" pitchFamily="18" charset="0"/>
              </a:rPr>
              <a:t>- Triệu chứng thường gặp: mệt mỏi, da xanh, tim đập nhanh,...</a:t>
            </a:r>
            <a:endParaRPr lang="en-US" sz="1500" b="1" dirty="0">
              <a:latin typeface="Times New Roman" panose="02020603050405020304" pitchFamily="18" charset="0"/>
              <a:cs typeface="Times New Roman" panose="02020603050405020304" pitchFamily="18" charset="0"/>
            </a:endParaRPr>
          </a:p>
          <a:p>
            <a:r>
              <a:rPr lang="vi-VN" sz="1500" b="1" dirty="0">
                <a:latin typeface="Times New Roman" panose="02020603050405020304" pitchFamily="18" charset="0"/>
                <a:cs typeface="Times New Roman" panose="02020603050405020304" pitchFamily="18" charset="0"/>
              </a:rPr>
              <a:t>- Nguyên nhân: chế độ ăn thiếu sắt, chảy máu khi bị thương, kinh nguyệt...</a:t>
            </a:r>
            <a:endParaRPr lang="en-US" sz="1500" b="1" dirty="0">
              <a:latin typeface="Times New Roman" panose="02020603050405020304" pitchFamily="18" charset="0"/>
              <a:cs typeface="Times New Roman" panose="02020603050405020304" pitchFamily="18" charset="0"/>
            </a:endParaRPr>
          </a:p>
          <a:p>
            <a:r>
              <a:rPr lang="en-US" sz="1500" b="1" dirty="0">
                <a:solidFill>
                  <a:srgbClr val="006600"/>
                </a:solidFill>
                <a:latin typeface="Times New Roman" panose="02020603050405020304" pitchFamily="18" charset="0"/>
                <a:cs typeface="Times New Roman" panose="02020603050405020304" pitchFamily="18" charset="0"/>
              </a:rPr>
              <a:t>2. </a:t>
            </a:r>
            <a:r>
              <a:rPr lang="en-US" sz="1500" b="1" dirty="0" err="1">
                <a:solidFill>
                  <a:srgbClr val="006600"/>
                </a:solidFill>
                <a:latin typeface="Times New Roman" panose="02020603050405020304" pitchFamily="18" charset="0"/>
                <a:cs typeface="Times New Roman" panose="02020603050405020304" pitchFamily="18" charset="0"/>
              </a:rPr>
              <a:t>Huyết</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áp</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cao</a:t>
            </a:r>
            <a:r>
              <a:rPr lang="en-US" sz="1500" b="1" dirty="0">
                <a:solidFill>
                  <a:srgbClr val="006600"/>
                </a:solidFill>
                <a:latin typeface="Times New Roman" panose="02020603050405020304" pitchFamily="18" charset="0"/>
                <a:cs typeface="Times New Roman" panose="02020603050405020304" pitchFamily="18" charset="0"/>
              </a:rPr>
              <a:t>.</a:t>
            </a:r>
          </a:p>
          <a:p>
            <a:r>
              <a:rPr lang="vi-VN" sz="1500" b="1" dirty="0">
                <a:latin typeface="Times New Roman" panose="02020603050405020304" pitchFamily="18" charset="0"/>
                <a:cs typeface="Times New Roman" panose="02020603050405020304" pitchFamily="18" charset="0"/>
              </a:rPr>
              <a:t>- Nguyên nhân có thể là kết quả nhất thời sau khi luyện tập thể dục, thể thao, khi tức giận hay khi bị sốt,...</a:t>
            </a:r>
          </a:p>
          <a:p>
            <a:r>
              <a:rPr lang="vi-VN" sz="1500" b="1" dirty="0">
                <a:latin typeface="Times New Roman" panose="02020603050405020304" pitchFamily="18" charset="0"/>
                <a:cs typeface="Times New Roman" panose="02020603050405020304" pitchFamily="18" charset="0"/>
              </a:rPr>
              <a:t>- Nếu kéo dài, huyết áp cao có thể gây tổn thương cấu trúc thành động mạch và gây ra bệnh huyết áp cao.</a:t>
            </a:r>
          </a:p>
          <a:p>
            <a:r>
              <a:rPr lang="vi-VN" sz="1500" b="1" dirty="0">
                <a:latin typeface="Times New Roman" panose="02020603050405020304" pitchFamily="18" charset="0"/>
                <a:cs typeface="Times New Roman" panose="02020603050405020304" pitchFamily="18" charset="0"/>
              </a:rPr>
              <a:t>- Nguyên nhân khác: chế độ ăn nhiều đường và muối, thức ăn chứa nhiều chất béo,...</a:t>
            </a:r>
          </a:p>
          <a:p>
            <a:endParaRPr lang="en-US" sz="1500" b="1" dirty="0">
              <a:solidFill>
                <a:srgbClr val="0066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4651513" y="1252330"/>
            <a:ext cx="4094922" cy="3528392"/>
          </a:xfrm>
          <a:prstGeom prst="rect">
            <a:avLst/>
          </a:prstGeom>
        </p:spPr>
      </p:pic>
      <p:pic>
        <p:nvPicPr>
          <p:cNvPr id="14" name="Picture 13"/>
          <p:cNvPicPr>
            <a:picLocks noChangeAspect="1"/>
          </p:cNvPicPr>
          <p:nvPr/>
        </p:nvPicPr>
        <p:blipFill>
          <a:blip r:embed="rId5"/>
          <a:stretch>
            <a:fillRect/>
          </a:stretch>
        </p:blipFill>
        <p:spPr>
          <a:xfrm>
            <a:off x="4701208" y="1243707"/>
            <a:ext cx="4045226" cy="3586712"/>
          </a:xfrm>
          <a:prstGeom prst="rect">
            <a:avLst/>
          </a:prstGeom>
        </p:spPr>
      </p:pic>
      <p:pic>
        <p:nvPicPr>
          <p:cNvPr id="15" name="Picture 14"/>
          <p:cNvPicPr>
            <a:picLocks noChangeAspect="1"/>
          </p:cNvPicPr>
          <p:nvPr/>
        </p:nvPicPr>
        <p:blipFill>
          <a:blip r:embed="rId6"/>
          <a:stretch>
            <a:fillRect/>
          </a:stretch>
        </p:blipFill>
        <p:spPr>
          <a:xfrm>
            <a:off x="4678260" y="1158967"/>
            <a:ext cx="3965714" cy="3722315"/>
          </a:xfrm>
          <a:prstGeom prst="rect">
            <a:avLst/>
          </a:prstGeom>
        </p:spPr>
      </p:pic>
      <p:pic>
        <p:nvPicPr>
          <p:cNvPr id="16" name="Picture 15"/>
          <p:cNvPicPr>
            <a:picLocks noChangeAspect="1"/>
          </p:cNvPicPr>
          <p:nvPr/>
        </p:nvPicPr>
        <p:blipFill>
          <a:blip r:embed="rId7"/>
          <a:stretch>
            <a:fillRect/>
          </a:stretch>
        </p:blipFill>
        <p:spPr>
          <a:xfrm>
            <a:off x="4659260" y="1149586"/>
            <a:ext cx="4074605" cy="3731696"/>
          </a:xfrm>
          <a:prstGeom prst="rect">
            <a:avLst/>
          </a:prstGeom>
        </p:spPr>
      </p:pic>
      <p:pic>
        <p:nvPicPr>
          <p:cNvPr id="17" name="Picture 16"/>
          <p:cNvPicPr>
            <a:picLocks noChangeAspect="1"/>
          </p:cNvPicPr>
          <p:nvPr/>
        </p:nvPicPr>
        <p:blipFill>
          <a:blip r:embed="rId8"/>
          <a:stretch>
            <a:fillRect/>
          </a:stretch>
        </p:blipFill>
        <p:spPr>
          <a:xfrm>
            <a:off x="4639234" y="1173948"/>
            <a:ext cx="4104716" cy="3747676"/>
          </a:xfrm>
          <a:prstGeom prst="rect">
            <a:avLst/>
          </a:prstGeom>
        </p:spPr>
      </p:pic>
      <p:pic>
        <p:nvPicPr>
          <p:cNvPr id="18" name="Picture 17"/>
          <p:cNvPicPr>
            <a:picLocks noChangeAspect="1"/>
          </p:cNvPicPr>
          <p:nvPr/>
        </p:nvPicPr>
        <p:blipFill>
          <a:blip r:embed="rId9"/>
          <a:stretch>
            <a:fillRect/>
          </a:stretch>
        </p:blipFill>
        <p:spPr>
          <a:xfrm>
            <a:off x="4839933" y="1197668"/>
            <a:ext cx="3916442" cy="3761958"/>
          </a:xfrm>
          <a:prstGeom prst="rect">
            <a:avLst/>
          </a:prstGeom>
        </p:spPr>
      </p:pic>
      <p:pic>
        <p:nvPicPr>
          <p:cNvPr id="19" name="Picture 18"/>
          <p:cNvPicPr>
            <a:picLocks noChangeAspect="1"/>
          </p:cNvPicPr>
          <p:nvPr/>
        </p:nvPicPr>
        <p:blipFill>
          <a:blip r:embed="rId10"/>
          <a:stretch>
            <a:fillRect/>
          </a:stretch>
        </p:blipFill>
        <p:spPr>
          <a:xfrm>
            <a:off x="4753096" y="1165264"/>
            <a:ext cx="4033096" cy="3853997"/>
          </a:xfrm>
          <a:prstGeom prst="rect">
            <a:avLst/>
          </a:prstGeom>
        </p:spPr>
      </p:pic>
      <p:pic>
        <p:nvPicPr>
          <p:cNvPr id="20" name="Picture 19"/>
          <p:cNvPicPr>
            <a:picLocks noChangeAspect="1"/>
          </p:cNvPicPr>
          <p:nvPr/>
        </p:nvPicPr>
        <p:blipFill>
          <a:blip r:embed="rId11"/>
          <a:stretch>
            <a:fillRect/>
          </a:stretch>
        </p:blipFill>
        <p:spPr>
          <a:xfrm>
            <a:off x="4617093" y="1078248"/>
            <a:ext cx="4143302" cy="3801719"/>
          </a:xfrm>
          <a:prstGeom prst="rect">
            <a:avLst/>
          </a:prstGeom>
        </p:spPr>
      </p:pic>
      <p:pic>
        <p:nvPicPr>
          <p:cNvPr id="21" name="Picture 20"/>
          <p:cNvPicPr>
            <a:picLocks noChangeAspect="1"/>
          </p:cNvPicPr>
          <p:nvPr/>
        </p:nvPicPr>
        <p:blipFill>
          <a:blip r:embed="rId12"/>
          <a:stretch>
            <a:fillRect/>
          </a:stretch>
        </p:blipFill>
        <p:spPr>
          <a:xfrm>
            <a:off x="4737598" y="1174326"/>
            <a:ext cx="3987838" cy="3745544"/>
          </a:xfrm>
          <a:prstGeom prst="rect">
            <a:avLst/>
          </a:prstGeom>
        </p:spPr>
      </p:pic>
    </p:spTree>
    <p:extLst>
      <p:ext uri="{BB962C8B-B14F-4D97-AF65-F5344CB8AC3E}">
        <p14:creationId xmlns:p14="http://schemas.microsoft.com/office/powerpoint/2010/main" val="28347369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arn(inVertical)">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6" presetClass="entr" presetSubtype="16"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xit" presetSubtype="16" fill="hold" nodeType="clickEffect">
                                  <p:stCondLst>
                                    <p:cond delay="0"/>
                                  </p:stCondLst>
                                  <p:childTnLst>
                                    <p:animEffect transition="out" filter="box(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6"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xit" presetSubtype="16" fill="hold" nodeType="clickEffect">
                                  <p:stCondLst>
                                    <p:cond delay="0"/>
                                  </p:stCondLst>
                                  <p:childTnLst>
                                    <p:animEffect transition="out" filter="box(in)">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6"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xit" presetSubtype="16" fill="hold" nodeType="clickEffect">
                                  <p:stCondLst>
                                    <p:cond delay="0"/>
                                  </p:stCondLst>
                                  <p:childTnLst>
                                    <p:animEffect transition="out" filter="box(in)">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6"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nodeType="clickEffect">
                                  <p:stCondLst>
                                    <p:cond delay="0"/>
                                  </p:stCondLst>
                                  <p:childTnLst>
                                    <p:animEffect transition="out" filter="box(in)">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6" presetClass="entr" presetSubtype="16"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circle(in)">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xit" presetSubtype="16" fill="hold" nodeType="clickEffect">
                                  <p:stCondLst>
                                    <p:cond delay="0"/>
                                  </p:stCondLst>
                                  <p:childTnLst>
                                    <p:animEffect transition="out" filter="box(in)">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6" presetClass="entr" presetSubtype="16"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circle(in)">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nodeType="clickEffect">
                                  <p:stCondLst>
                                    <p:cond delay="0"/>
                                  </p:stCondLst>
                                  <p:childTnLst>
                                    <p:anim calcmode="lin" valueType="num">
                                      <p:cBhvr>
                                        <p:cTn id="77" dur="500"/>
                                        <p:tgtEl>
                                          <p:spTgt spid="21"/>
                                        </p:tgtEl>
                                        <p:attrNameLst>
                                          <p:attrName>ppt_w</p:attrName>
                                        </p:attrNameLst>
                                      </p:cBhvr>
                                      <p:tavLst>
                                        <p:tav tm="0">
                                          <p:val>
                                            <p:strVal val="ppt_w"/>
                                          </p:val>
                                        </p:tav>
                                        <p:tav tm="100000">
                                          <p:val>
                                            <p:fltVal val="0"/>
                                          </p:val>
                                        </p:tav>
                                      </p:tavLst>
                                    </p:anim>
                                    <p:anim calcmode="lin" valueType="num">
                                      <p:cBhvr>
                                        <p:cTn id="78" dur="500"/>
                                        <p:tgtEl>
                                          <p:spTgt spid="21"/>
                                        </p:tgtEl>
                                        <p:attrNameLst>
                                          <p:attrName>ppt_h</p:attrName>
                                        </p:attrNameLst>
                                      </p:cBhvr>
                                      <p:tavLst>
                                        <p:tav tm="0">
                                          <p:val>
                                            <p:strVal val="ppt_h"/>
                                          </p:val>
                                        </p:tav>
                                        <p:tav tm="100000">
                                          <p:val>
                                            <p:fltVal val="0"/>
                                          </p:val>
                                        </p:tav>
                                      </p:tavLst>
                                    </p:anim>
                                    <p:animEffect transition="out" filter="fade">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par>
                                <p:cTn id="81" presetID="6" presetClass="entr" presetSubtype="16"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circle(in)">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xit" presetSubtype="32" fill="hold" nodeType="clickEffect">
                                  <p:stCondLst>
                                    <p:cond delay="0"/>
                                  </p:stCondLst>
                                  <p:childTnLst>
                                    <p:animEffect transition="out" filter="box(out)">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6" presetClass="entr" presetSubtype="16"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circle(in)">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nodeType="clickEffect">
                                  <p:stCondLst>
                                    <p:cond delay="0"/>
                                  </p:stCondLst>
                                  <p:childTnLst>
                                    <p:anim calcmode="lin" valueType="num">
                                      <p:cBhvr>
                                        <p:cTn id="95" dur="500"/>
                                        <p:tgtEl>
                                          <p:spTgt spid="19"/>
                                        </p:tgtEl>
                                        <p:attrNameLst>
                                          <p:attrName>ppt_w</p:attrName>
                                        </p:attrNameLst>
                                      </p:cBhvr>
                                      <p:tavLst>
                                        <p:tav tm="0">
                                          <p:val>
                                            <p:strVal val="ppt_w"/>
                                          </p:val>
                                        </p:tav>
                                        <p:tav tm="100000">
                                          <p:val>
                                            <p:fltVal val="0"/>
                                          </p:val>
                                        </p:tav>
                                      </p:tavLst>
                                    </p:anim>
                                    <p:anim calcmode="lin" valueType="num">
                                      <p:cBhvr>
                                        <p:cTn id="96" dur="500"/>
                                        <p:tgtEl>
                                          <p:spTgt spid="19"/>
                                        </p:tgtEl>
                                        <p:attrNameLst>
                                          <p:attrName>ppt_h</p:attrName>
                                        </p:attrNameLst>
                                      </p:cBhvr>
                                      <p:tavLst>
                                        <p:tav tm="0">
                                          <p:val>
                                            <p:strVal val="ppt_h"/>
                                          </p:val>
                                        </p:tav>
                                        <p:tav tm="100000">
                                          <p:val>
                                            <p:fltVal val="0"/>
                                          </p:val>
                                        </p:tav>
                                      </p:tavLst>
                                    </p:anim>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4" presetClass="exit" presetSubtype="16" fill="hold" grpId="0" nodeType="withEffect">
                                  <p:stCondLst>
                                    <p:cond delay="0"/>
                                  </p:stCondLst>
                                  <p:childTnLst>
                                    <p:animEffect transition="out" filter="box(in)">
                                      <p:cBhvr>
                                        <p:cTn id="100" dur="500"/>
                                        <p:tgtEl>
                                          <p:spTgt spid="3">
                                            <p:txEl>
                                              <p:pRg st="0" end="0"/>
                                            </p:txEl>
                                          </p:spTgt>
                                        </p:tgtEl>
                                      </p:cBhvr>
                                    </p:animEffect>
                                    <p:set>
                                      <p:cBhvr>
                                        <p:cTn id="10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12">
                                            <p:txEl>
                                              <p:pRg st="3" end="3"/>
                                            </p:txEl>
                                          </p:spTgt>
                                        </p:tgtEl>
                                        <p:attrNameLst>
                                          <p:attrName>style.visibility</p:attrName>
                                        </p:attrNameLst>
                                      </p:cBhvr>
                                      <p:to>
                                        <p:strVal val="visible"/>
                                      </p:to>
                                    </p:set>
                                    <p:animEffect transition="in" filter="barn(inVertical)">
                                      <p:cBhvr>
                                        <p:cTn id="106" dur="500"/>
                                        <p:tgtEl>
                                          <p:spTgt spid="12">
                                            <p:txEl>
                                              <p:pRg st="3" end="3"/>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12">
                                            <p:txEl>
                                              <p:pRg st="4" end="4"/>
                                            </p:txEl>
                                          </p:spTgt>
                                        </p:tgtEl>
                                        <p:attrNameLst>
                                          <p:attrName>style.visibility</p:attrName>
                                        </p:attrNameLst>
                                      </p:cBhvr>
                                      <p:to>
                                        <p:strVal val="visible"/>
                                      </p:to>
                                    </p:set>
                                    <p:animEffect transition="in" filter="barn(inVertical)">
                                      <p:cBhvr>
                                        <p:cTn id="111" dur="500"/>
                                        <p:tgtEl>
                                          <p:spTgt spid="12">
                                            <p:txEl>
                                              <p:pRg st="4" end="4"/>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12">
                                            <p:txEl>
                                              <p:pRg st="5" end="5"/>
                                            </p:txEl>
                                          </p:spTgt>
                                        </p:tgtEl>
                                        <p:attrNameLst>
                                          <p:attrName>style.visibility</p:attrName>
                                        </p:attrNameLst>
                                      </p:cBhvr>
                                      <p:to>
                                        <p:strVal val="visible"/>
                                      </p:to>
                                    </p:set>
                                    <p:animEffect transition="in" filter="barn(inVertical)">
                                      <p:cBhvr>
                                        <p:cTn id="116" dur="500"/>
                                        <p:tgtEl>
                                          <p:spTgt spid="12">
                                            <p:txEl>
                                              <p:pRg st="5" end="5"/>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12">
                                            <p:txEl>
                                              <p:pRg st="6" end="6"/>
                                            </p:txEl>
                                          </p:spTgt>
                                        </p:tgtEl>
                                        <p:attrNameLst>
                                          <p:attrName>style.visibility</p:attrName>
                                        </p:attrNameLst>
                                      </p:cBhvr>
                                      <p:to>
                                        <p:strVal val="visible"/>
                                      </p:to>
                                    </p:set>
                                    <p:animEffect transition="in" filter="barn(inVertical)">
                                      <p:cBhvr>
                                        <p:cTn id="121" dur="500"/>
                                        <p:tgtEl>
                                          <p:spTgt spid="12">
                                            <p:txEl>
                                              <p:pRg st="6" end="6"/>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12">
                                            <p:txEl>
                                              <p:pRg st="7" end="7"/>
                                            </p:txEl>
                                          </p:spTgt>
                                        </p:tgtEl>
                                        <p:attrNameLst>
                                          <p:attrName>style.visibility</p:attrName>
                                        </p:attrNameLst>
                                      </p:cBhvr>
                                      <p:to>
                                        <p:strVal val="visible"/>
                                      </p:to>
                                    </p:set>
                                    <p:animEffect transition="in" filter="barn(inVertical)">
                                      <p:cBhvr>
                                        <p:cTn id="126" dur="500"/>
                                        <p:tgtEl>
                                          <p:spTgt spid="12">
                                            <p:txEl>
                                              <p:pRg st="7" end="7"/>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12">
                                            <p:txEl>
                                              <p:pRg st="8" end="8"/>
                                            </p:txEl>
                                          </p:spTgt>
                                        </p:tgtEl>
                                        <p:attrNameLst>
                                          <p:attrName>style.visibility</p:attrName>
                                        </p:attrNameLst>
                                      </p:cBhvr>
                                      <p:to>
                                        <p:strVal val="visible"/>
                                      </p:to>
                                    </p:set>
                                    <p:animEffect transition="in" filter="barn(inVertical)">
                                      <p:cBhvr>
                                        <p:cTn id="131" dur="500"/>
                                        <p:tgtEl>
                                          <p:spTgt spid="12">
                                            <p:txEl>
                                              <p:pRg st="8" end="8"/>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12">
                                            <p:txEl>
                                              <p:pRg st="9" end="9"/>
                                            </p:txEl>
                                          </p:spTgt>
                                        </p:tgtEl>
                                        <p:attrNameLst>
                                          <p:attrName>style.visibility</p:attrName>
                                        </p:attrNameLst>
                                      </p:cBhvr>
                                      <p:to>
                                        <p:strVal val="visible"/>
                                      </p:to>
                                    </p:set>
                                    <p:animEffect transition="in" filter="barn(inVertical)">
                                      <p:cBhvr>
                                        <p:cTn id="136" dur="500"/>
                                        <p:tgtEl>
                                          <p:spTgt spid="12">
                                            <p:txEl>
                                              <p:pRg st="9" end="9"/>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2">
                                            <p:txEl>
                                              <p:pRg st="10" end="10"/>
                                            </p:txEl>
                                          </p:spTgt>
                                        </p:tgtEl>
                                        <p:attrNameLst>
                                          <p:attrName>style.visibility</p:attrName>
                                        </p:attrNameLst>
                                      </p:cBhvr>
                                      <p:to>
                                        <p:strVal val="visible"/>
                                      </p:to>
                                    </p:set>
                                    <p:animEffect transition="in" filter="barn(inVertical)">
                                      <p:cBhvr>
                                        <p:cTn id="141"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388518" y="15787"/>
            <a:ext cx="6167747" cy="346249"/>
          </a:xfrm>
          <a:prstGeom prst="rect">
            <a:avLst/>
          </a:prstGeom>
        </p:spPr>
        <p:txBody>
          <a:bodyPr wrap="none" lIns="68580" tIns="34290" rIns="68580" bIns="34290">
            <a:spAutoFit/>
          </a:bodyPr>
          <a:lstStyle/>
          <a:p>
            <a:r>
              <a:rPr lang="vi-VN" sz="1800" b="1" dirty="0">
                <a:solidFill>
                  <a:srgbClr val="006600"/>
                </a:solidFill>
                <a:latin typeface="Times New Roman" panose="02020603050405020304" pitchFamily="18" charset="0"/>
                <a:ea typeface="Calibri" panose="020F0502020204030204" pitchFamily="34" charset="0"/>
              </a:rPr>
              <a:t>BÀI 33:  MÁU VÀ HỆ TUẦN HOÀN CỦA CƠ THỂ NGƯỜI</a:t>
            </a:r>
            <a:endParaRPr lang="en-US" sz="2700" dirty="0">
              <a:solidFill>
                <a:srgbClr val="006600"/>
              </a:solidFill>
            </a:endParaRPr>
          </a:p>
        </p:txBody>
      </p:sp>
      <p:sp>
        <p:nvSpPr>
          <p:cNvPr id="12" name="Rectangle 11"/>
          <p:cNvSpPr/>
          <p:nvPr/>
        </p:nvSpPr>
        <p:spPr>
          <a:xfrm>
            <a:off x="342901" y="481461"/>
            <a:ext cx="4207478" cy="4916731"/>
          </a:xfrm>
          <a:prstGeom prst="rect">
            <a:avLst/>
          </a:prstGeom>
        </p:spPr>
        <p:txBody>
          <a:bodyPr wrap="square" lIns="68580" tIns="34290" rIns="68580" bIns="34290">
            <a:spAutoFit/>
          </a:bodyPr>
          <a:lstStyle/>
          <a:p>
            <a:r>
              <a:rPr lang="vi-VN" sz="1500" b="1" dirty="0">
                <a:solidFill>
                  <a:srgbClr val="C00000"/>
                </a:solidFill>
                <a:latin typeface="+mj-lt"/>
              </a:rPr>
              <a:t>I. Máu.</a:t>
            </a:r>
            <a:endParaRPr lang="en-US" sz="1500" b="1" dirty="0">
              <a:solidFill>
                <a:srgbClr val="C00000"/>
              </a:solidFill>
              <a:latin typeface="+mj-lt"/>
            </a:endParaRPr>
          </a:p>
          <a:p>
            <a:r>
              <a:rPr lang="vi-VN" sz="1500" b="1" dirty="0">
                <a:solidFill>
                  <a:srgbClr val="C00000"/>
                </a:solidFill>
                <a:latin typeface="+mj-lt"/>
              </a:rPr>
              <a:t>II. Hệ tuần hoàn</a:t>
            </a:r>
            <a:r>
              <a:rPr lang="en-US" sz="1500" b="1" dirty="0">
                <a:solidFill>
                  <a:srgbClr val="C00000"/>
                </a:solidFill>
                <a:latin typeface="+mj-lt"/>
              </a:rPr>
              <a:t>.</a:t>
            </a:r>
            <a:r>
              <a:rPr lang="en-US" sz="1500" b="1" dirty="0">
                <a:solidFill>
                  <a:srgbClr val="006600"/>
                </a:solidFill>
                <a:latin typeface="Times New Roman" panose="02020603050405020304" pitchFamily="18" charset="0"/>
                <a:cs typeface="Times New Roman" panose="02020603050405020304" pitchFamily="18" charset="0"/>
              </a:rPr>
              <a:t> </a:t>
            </a:r>
          </a:p>
          <a:p>
            <a:r>
              <a:rPr lang="en-US" sz="1500" b="1" dirty="0">
                <a:solidFill>
                  <a:srgbClr val="C00000"/>
                </a:solidFill>
                <a:latin typeface="Times New Roman" panose="02020603050405020304" pitchFamily="18" charset="0"/>
                <a:cs typeface="Times New Roman" panose="02020603050405020304" pitchFamily="18" charset="0"/>
              </a:rPr>
              <a:t>III. </a:t>
            </a:r>
            <a:r>
              <a:rPr lang="en-US" sz="1500" b="1" dirty="0" err="1">
                <a:solidFill>
                  <a:srgbClr val="C00000"/>
                </a:solidFill>
                <a:latin typeface="Times New Roman" panose="02020603050405020304" pitchFamily="18" charset="0"/>
                <a:cs typeface="Times New Roman" panose="02020603050405020304" pitchFamily="18" charset="0"/>
              </a:rPr>
              <a:t>Một</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số</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bệnh</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về</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máu</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và</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tim</a:t>
            </a:r>
            <a:r>
              <a:rPr lang="en-US" sz="1500" b="1" dirty="0">
                <a:solidFill>
                  <a:srgbClr val="C00000"/>
                </a:solidFill>
                <a:latin typeface="Times New Roman" panose="02020603050405020304" pitchFamily="18" charset="0"/>
                <a:cs typeface="Times New Roman" panose="02020603050405020304" pitchFamily="18" charset="0"/>
              </a:rPr>
              <a:t> </a:t>
            </a:r>
            <a:r>
              <a:rPr lang="en-US" sz="1500" b="1" dirty="0" err="1">
                <a:solidFill>
                  <a:srgbClr val="C00000"/>
                </a:solidFill>
                <a:latin typeface="Times New Roman" panose="02020603050405020304" pitchFamily="18" charset="0"/>
                <a:cs typeface="Times New Roman" panose="02020603050405020304" pitchFamily="18" charset="0"/>
              </a:rPr>
              <a:t>mạch</a:t>
            </a:r>
            <a:endParaRPr lang="en-US" sz="1500" b="1" dirty="0">
              <a:solidFill>
                <a:srgbClr val="C00000"/>
              </a:solidFill>
              <a:latin typeface="Times New Roman" panose="02020603050405020304" pitchFamily="18" charset="0"/>
              <a:cs typeface="Times New Roman" panose="02020603050405020304" pitchFamily="18" charset="0"/>
            </a:endParaRPr>
          </a:p>
          <a:p>
            <a:r>
              <a:rPr lang="en-US" sz="1500" b="1" dirty="0">
                <a:solidFill>
                  <a:srgbClr val="006600"/>
                </a:solidFill>
                <a:latin typeface="Times New Roman" panose="02020603050405020304" pitchFamily="18" charset="0"/>
                <a:cs typeface="Times New Roman" panose="02020603050405020304" pitchFamily="18" charset="0"/>
              </a:rPr>
              <a:t>1. </a:t>
            </a:r>
            <a:r>
              <a:rPr lang="en-US" sz="1500" b="1" dirty="0" err="1">
                <a:solidFill>
                  <a:srgbClr val="006600"/>
                </a:solidFill>
                <a:latin typeface="Times New Roman" panose="02020603050405020304" pitchFamily="18" charset="0"/>
                <a:cs typeface="Times New Roman" panose="02020603050405020304" pitchFamily="18" charset="0"/>
              </a:rPr>
              <a:t>Thiếu</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máu</a:t>
            </a:r>
            <a:endParaRPr lang="en-US" sz="1500" b="1" dirty="0">
              <a:solidFill>
                <a:srgbClr val="006600"/>
              </a:solidFill>
              <a:latin typeface="Times New Roman" panose="02020603050405020304" pitchFamily="18" charset="0"/>
              <a:cs typeface="Times New Roman" panose="02020603050405020304" pitchFamily="18" charset="0"/>
            </a:endParaRPr>
          </a:p>
          <a:p>
            <a:r>
              <a:rPr lang="vi-VN" sz="1500" b="1" dirty="0">
                <a:latin typeface="Times New Roman" panose="02020603050405020304" pitchFamily="18" charset="0"/>
                <a:cs typeface="Times New Roman" panose="02020603050405020304" pitchFamily="18" charset="0"/>
              </a:rPr>
              <a:t>- Tình trạng giảm số lượng hồng cầu hoặc huyết sắc tố (hemoglobin) dẫn đến máu giảm khả năng vận chuyển oxygen trong cơ thể</a:t>
            </a:r>
            <a:r>
              <a:rPr lang="vi-VN" sz="1500" b="1" dirty="0">
                <a:solidFill>
                  <a:srgbClr val="006600"/>
                </a:solidFill>
                <a:latin typeface="Times New Roman" panose="02020603050405020304" pitchFamily="18" charset="0"/>
                <a:cs typeface="Times New Roman" panose="02020603050405020304" pitchFamily="18" charset="0"/>
              </a:rPr>
              <a:t>.</a:t>
            </a:r>
            <a:endParaRPr lang="en-US" sz="1500" b="1" dirty="0">
              <a:solidFill>
                <a:srgbClr val="006600"/>
              </a:solidFill>
              <a:latin typeface="Times New Roman" panose="02020603050405020304" pitchFamily="18" charset="0"/>
              <a:cs typeface="Times New Roman" panose="02020603050405020304" pitchFamily="18" charset="0"/>
            </a:endParaRPr>
          </a:p>
          <a:p>
            <a:r>
              <a:rPr lang="vi-VN" sz="1500" b="1" dirty="0">
                <a:latin typeface="Times New Roman" panose="02020603050405020304" pitchFamily="18" charset="0"/>
                <a:cs typeface="Times New Roman" panose="02020603050405020304" pitchFamily="18" charset="0"/>
              </a:rPr>
              <a:t>- Triệu chứng thường gặp: mệt mỏi, da xanh, tim đập nhanh,...</a:t>
            </a:r>
            <a:endParaRPr lang="en-US" sz="1500" b="1" dirty="0">
              <a:latin typeface="Times New Roman" panose="02020603050405020304" pitchFamily="18" charset="0"/>
              <a:cs typeface="Times New Roman" panose="02020603050405020304" pitchFamily="18" charset="0"/>
            </a:endParaRPr>
          </a:p>
          <a:p>
            <a:r>
              <a:rPr lang="vi-VN" sz="1500" b="1" dirty="0">
                <a:latin typeface="Times New Roman" panose="02020603050405020304" pitchFamily="18" charset="0"/>
                <a:cs typeface="Times New Roman" panose="02020603050405020304" pitchFamily="18" charset="0"/>
              </a:rPr>
              <a:t>- Nguyên nhân: chế độ ăn thiếu sắt, chảy máu khi bị thương, kinh nguyệt...</a:t>
            </a:r>
            <a:endParaRPr lang="en-US" sz="1500" b="1" dirty="0">
              <a:latin typeface="Times New Roman" panose="02020603050405020304" pitchFamily="18" charset="0"/>
              <a:cs typeface="Times New Roman" panose="02020603050405020304" pitchFamily="18" charset="0"/>
            </a:endParaRPr>
          </a:p>
          <a:p>
            <a:r>
              <a:rPr lang="en-US" sz="1500" b="1" dirty="0">
                <a:solidFill>
                  <a:srgbClr val="006600"/>
                </a:solidFill>
                <a:latin typeface="Times New Roman" panose="02020603050405020304" pitchFamily="18" charset="0"/>
                <a:cs typeface="Times New Roman" panose="02020603050405020304" pitchFamily="18" charset="0"/>
              </a:rPr>
              <a:t>2. </a:t>
            </a:r>
            <a:r>
              <a:rPr lang="en-US" sz="1500" b="1" dirty="0" err="1">
                <a:solidFill>
                  <a:srgbClr val="006600"/>
                </a:solidFill>
                <a:latin typeface="Times New Roman" panose="02020603050405020304" pitchFamily="18" charset="0"/>
                <a:cs typeface="Times New Roman" panose="02020603050405020304" pitchFamily="18" charset="0"/>
              </a:rPr>
              <a:t>Huyết</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áp</a:t>
            </a:r>
            <a:r>
              <a:rPr lang="en-US" sz="1500" b="1" dirty="0">
                <a:solidFill>
                  <a:srgbClr val="006600"/>
                </a:solidFill>
                <a:latin typeface="Times New Roman" panose="02020603050405020304" pitchFamily="18" charset="0"/>
                <a:cs typeface="Times New Roman" panose="02020603050405020304" pitchFamily="18" charset="0"/>
              </a:rPr>
              <a:t> </a:t>
            </a:r>
            <a:r>
              <a:rPr lang="en-US" sz="1500" b="1" dirty="0" err="1">
                <a:solidFill>
                  <a:srgbClr val="006600"/>
                </a:solidFill>
                <a:latin typeface="Times New Roman" panose="02020603050405020304" pitchFamily="18" charset="0"/>
                <a:cs typeface="Times New Roman" panose="02020603050405020304" pitchFamily="18" charset="0"/>
              </a:rPr>
              <a:t>cao</a:t>
            </a:r>
            <a:r>
              <a:rPr lang="en-US" sz="1500" b="1" dirty="0">
                <a:solidFill>
                  <a:srgbClr val="006600"/>
                </a:solidFill>
                <a:latin typeface="Times New Roman" panose="02020603050405020304" pitchFamily="18" charset="0"/>
                <a:cs typeface="Times New Roman" panose="02020603050405020304" pitchFamily="18" charset="0"/>
              </a:rPr>
              <a:t>.</a:t>
            </a:r>
          </a:p>
          <a:p>
            <a:r>
              <a:rPr lang="vi-VN" sz="1500" b="1" dirty="0">
                <a:latin typeface="Times New Roman" panose="02020603050405020304" pitchFamily="18" charset="0"/>
                <a:cs typeface="Times New Roman" panose="02020603050405020304" pitchFamily="18" charset="0"/>
              </a:rPr>
              <a:t>- Nguyên nhân có thể là kết quả nhất thời sau khi luyện tập thể dục, thể thao, khi tức giận hay khi bị sốt,...</a:t>
            </a:r>
          </a:p>
          <a:p>
            <a:r>
              <a:rPr lang="vi-VN" sz="1500" b="1" dirty="0">
                <a:latin typeface="Times New Roman" panose="02020603050405020304" pitchFamily="18" charset="0"/>
                <a:cs typeface="Times New Roman" panose="02020603050405020304" pitchFamily="18" charset="0"/>
              </a:rPr>
              <a:t>- Nếu kéo dài, huyết áp cao có thể gây tổn thương cấu trúc thành động mạch và gây ra bệnh huyết áp cao.</a:t>
            </a:r>
          </a:p>
          <a:p>
            <a:r>
              <a:rPr lang="vi-VN" sz="1500" b="1" dirty="0">
                <a:latin typeface="Times New Roman" panose="02020603050405020304" pitchFamily="18" charset="0"/>
                <a:cs typeface="Times New Roman" panose="02020603050405020304" pitchFamily="18" charset="0"/>
              </a:rPr>
              <a:t>- Nguyên nhân khác: chế độ ăn nhiều đường và muối, thức ăn chứa nhiều chất béo,...</a:t>
            </a:r>
          </a:p>
          <a:p>
            <a:endParaRPr lang="en-US" sz="1500" b="1" dirty="0">
              <a:solidFill>
                <a:srgbClr val="0066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550378" y="601184"/>
            <a:ext cx="1884170" cy="300083"/>
          </a:xfrm>
          <a:prstGeom prst="rect">
            <a:avLst/>
          </a:prstGeom>
        </p:spPr>
        <p:txBody>
          <a:bodyPr wrap="none" lIns="68580" tIns="34290" rIns="68580" bIns="34290">
            <a:spAutoFit/>
          </a:bodyPr>
          <a:lstStyle/>
          <a:p>
            <a:r>
              <a:rPr lang="vi-VN" sz="1500" b="1" dirty="0">
                <a:solidFill>
                  <a:srgbClr val="006600"/>
                </a:solidFill>
                <a:latin typeface="Times New Roman" panose="02020603050405020304" pitchFamily="18" charset="0"/>
                <a:cs typeface="Times New Roman" panose="02020603050405020304" pitchFamily="18" charset="0"/>
              </a:rPr>
              <a:t>3. Xơ vữa động mạch</a:t>
            </a:r>
            <a:endParaRPr lang="en-US" sz="1500" b="1" dirty="0">
              <a:solidFill>
                <a:srgbClr val="006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540440" y="881389"/>
            <a:ext cx="4227862" cy="1454244"/>
          </a:xfrm>
          <a:prstGeom prst="rect">
            <a:avLst/>
          </a:prstGeom>
        </p:spPr>
        <p:txBody>
          <a:bodyPr wrap="square" lIns="68580" tIns="34290" rIns="68580" bIns="34290">
            <a:spAutoFit/>
          </a:bodyPr>
          <a:lstStyle/>
          <a:p>
            <a:r>
              <a:rPr lang="vi-VN" sz="1500" b="1" dirty="0">
                <a:latin typeface="Times New Roman" panose="02020603050405020304" pitchFamily="18" charset="0"/>
                <a:cs typeface="Times New Roman" panose="02020603050405020304" pitchFamily="18" charset="0"/>
              </a:rPr>
              <a:t>Khi hàm lượng cholesterol trong máu tăng cao sẽ kết hợp với Ca" ngắm vào thành mạch, làm hẹp lòng mạch, mạch bị xơ vữa, dẫn đến tăng huyết áp, giảm dòng máu, tạo thành các cục máu đông dẫn đến tắc mạch. Nguyên nhân có thể do chế độ ăn chưa hợp lí, hút thuốc lá, ít vận động,...</a:t>
            </a:r>
            <a:endParaRPr lang="en-US" sz="1500" b="1" dirty="0">
              <a:latin typeface="Times New Roman" panose="02020603050405020304" pitchFamily="18" charset="0"/>
              <a:cs typeface="Times New Roman" panose="02020603050405020304" pitchFamily="18" charset="0"/>
            </a:endParaRPr>
          </a:p>
        </p:txBody>
      </p:sp>
      <p:sp>
        <p:nvSpPr>
          <p:cNvPr id="8" name="Rectangle 7"/>
          <p:cNvSpPr/>
          <p:nvPr/>
        </p:nvSpPr>
        <p:spPr>
          <a:xfrm>
            <a:off x="4560317" y="2266504"/>
            <a:ext cx="4394840" cy="300083"/>
          </a:xfrm>
          <a:prstGeom prst="rect">
            <a:avLst/>
          </a:prstGeom>
        </p:spPr>
        <p:txBody>
          <a:bodyPr wrap="square" lIns="68580" tIns="34290" rIns="68580" bIns="34290">
            <a:spAutoFit/>
          </a:bodyPr>
          <a:lstStyle/>
          <a:p>
            <a:pPr>
              <a:spcAft>
                <a:spcPts val="375"/>
              </a:spcAft>
            </a:pPr>
            <a:r>
              <a:rPr lang="vi-VN" sz="1500" b="1" dirty="0">
                <a:solidFill>
                  <a:srgbClr val="006600"/>
                </a:solidFill>
                <a:latin typeface="Times New Roman" panose="02020603050405020304" pitchFamily="18" charset="0"/>
              </a:rPr>
              <a:t> </a:t>
            </a:r>
            <a:r>
              <a:rPr lang="en-US" sz="1500" b="1" dirty="0">
                <a:solidFill>
                  <a:srgbClr val="006600"/>
                </a:solidFill>
                <a:latin typeface="Times New Roman" panose="02020603050405020304" pitchFamily="18" charset="0"/>
              </a:rPr>
              <a:t>4</a:t>
            </a:r>
            <a:r>
              <a:rPr lang="vi-VN" sz="1500" b="1" dirty="0">
                <a:solidFill>
                  <a:srgbClr val="006600"/>
                </a:solidFill>
                <a:latin typeface="Times New Roman" panose="02020603050405020304" pitchFamily="18" charset="0"/>
              </a:rPr>
              <a:t>. Biện pháp phòng bệnh về máu và hệ tuần hoàn.</a:t>
            </a:r>
            <a:endParaRPr lang="vi-VN" sz="1500" b="1" dirty="0">
              <a:solidFill>
                <a:srgbClr val="006600"/>
              </a:solidFill>
            </a:endParaRPr>
          </a:p>
        </p:txBody>
      </p:sp>
      <p:sp>
        <p:nvSpPr>
          <p:cNvPr id="10" name="Rectangle 9"/>
          <p:cNvSpPr/>
          <p:nvPr/>
        </p:nvSpPr>
        <p:spPr>
          <a:xfrm>
            <a:off x="4591886" y="2535254"/>
            <a:ext cx="4194306" cy="1223412"/>
          </a:xfrm>
          <a:prstGeom prst="rect">
            <a:avLst/>
          </a:prstGeom>
        </p:spPr>
        <p:txBody>
          <a:bodyPr wrap="square" lIns="68580" tIns="34290" rIns="68580" bIns="34290">
            <a:spAutoFit/>
          </a:bodyPr>
          <a:lstStyle/>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máu</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tim</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mach</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máu</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huyết</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xơ</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vữa</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mạch</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vệ</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hệ</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tuần</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chế</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dinh</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lối</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lành</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hạn</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chế</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gây</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1500" b="1" dirty="0">
                <a:latin typeface="Times New Roman" panose="02020603050405020304" pitchFamily="18" charset="0"/>
                <a:ea typeface="Calibri" panose="020F0502020204030204" pitchFamily="34" charset="0"/>
                <a:cs typeface="Times New Roman" panose="02020603050405020304" pitchFamily="18" charset="0"/>
              </a:rPr>
              <a:t> </a:t>
            </a:r>
            <a:r>
              <a:rPr lang="en-US" sz="1500" b="1" dirty="0" err="1">
                <a:latin typeface="Times New Roman" panose="02020603050405020304" pitchFamily="18" charset="0"/>
                <a:ea typeface="Calibri" panose="020F0502020204030204" pitchFamily="34" charset="0"/>
                <a:cs typeface="Times New Roman" panose="02020603050405020304" pitchFamily="18" charset="0"/>
              </a:rPr>
              <a:t>nhiễm</a:t>
            </a:r>
            <a:r>
              <a:rPr lang="en-US" sz="1500" b="1" dirty="0">
                <a:latin typeface="Times New Roman" panose="02020603050405020304" pitchFamily="18" charset="0"/>
                <a:ea typeface="Calibri" panose="020F0502020204030204" pitchFamily="34" charset="0"/>
                <a:cs typeface="Times New Roman" panose="02020603050405020304" pitchFamily="18" charset="0"/>
              </a:rPr>
              <a:t>.</a:t>
            </a:r>
            <a:endParaRPr lang="en-US"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145863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20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circle(in)">
                                      <p:cBhvr>
                                        <p:cTn id="27"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407707">
            <a:off x="2097924" y="843565"/>
            <a:ext cx="5091878" cy="3223959"/>
          </a:xfrm>
          <a:prstGeom prst="rect">
            <a:avLst/>
          </a:prstGeom>
        </p:spPr>
        <p:txBody>
          <a:bodyPr wrap="square" lIns="68580" tIns="34290" rIns="68580" bIns="34290">
            <a:spAutoFit/>
          </a:bodyPr>
          <a:lstStyle/>
          <a:p>
            <a:r>
              <a:rPr lang="en-US" sz="4100" b="1" dirty="0">
                <a:solidFill>
                  <a:srgbClr val="006600"/>
                </a:solidFill>
                <a:latin typeface="Times New Roman" panose="02020603050405020304" pitchFamily="18" charset="0"/>
                <a:cs typeface="Times New Roman" panose="02020603050405020304" pitchFamily="18" charset="0"/>
              </a:rPr>
              <a:t>IV.</a:t>
            </a:r>
            <a:r>
              <a:rPr lang="vi-VN" sz="4100" b="1" dirty="0">
                <a:solidFill>
                  <a:srgbClr val="006600"/>
                </a:solidFill>
                <a:latin typeface="Times New Roman" panose="02020603050405020304" pitchFamily="18" charset="0"/>
                <a:cs typeface="Times New Roman" panose="02020603050405020304" pitchFamily="18" charset="0"/>
              </a:rPr>
              <a:t>Thực hành tình huống giải định cấp cứu người bị chảy máu, tai biến, đột quỵ và đo huyết áp.</a:t>
            </a:r>
            <a:endParaRPr lang="en-US" sz="4100"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147417"/>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0930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728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9783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2843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099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đậu tương.jpg"/>
          <p:cNvPicPr/>
          <p:nvPr/>
        </p:nvPicPr>
        <p:blipFill>
          <a:blip r:embed="rId2">
            <a:extLst>
              <a:ext uri="{28A0092B-C50C-407E-A947-70E740481C1C}">
                <a14:useLocalDpi xmlns:a14="http://schemas.microsoft.com/office/drawing/2010/main" val="0"/>
              </a:ext>
            </a:extLst>
          </a:blip>
          <a:srcRect/>
          <a:stretch>
            <a:fillRect/>
          </a:stretch>
        </p:blipFill>
        <p:spPr bwMode="auto">
          <a:xfrm>
            <a:off x="167054" y="149469"/>
            <a:ext cx="8792308" cy="4259915"/>
          </a:xfrm>
          <a:prstGeom prst="rect">
            <a:avLst/>
          </a:prstGeom>
          <a:noFill/>
          <a:ln>
            <a:noFill/>
          </a:ln>
        </p:spPr>
      </p:pic>
      <p:pic>
        <p:nvPicPr>
          <p:cNvPr id="4" name="Picture 3" descr="D:\huyết dụ.jpg"/>
          <p:cNvPicPr/>
          <p:nvPr/>
        </p:nvPicPr>
        <p:blipFill>
          <a:blip r:embed="rId3">
            <a:extLst>
              <a:ext uri="{28A0092B-C50C-407E-A947-70E740481C1C}">
                <a14:useLocalDpi xmlns:a14="http://schemas.microsoft.com/office/drawing/2010/main" val="0"/>
              </a:ext>
            </a:extLst>
          </a:blip>
          <a:srcRect/>
          <a:stretch>
            <a:fillRect/>
          </a:stretch>
        </p:blipFill>
        <p:spPr bwMode="auto">
          <a:xfrm>
            <a:off x="167053" y="149469"/>
            <a:ext cx="3297116" cy="4259915"/>
          </a:xfrm>
          <a:prstGeom prst="rect">
            <a:avLst/>
          </a:prstGeom>
          <a:noFill/>
          <a:ln>
            <a:noFill/>
          </a:ln>
        </p:spPr>
      </p:pic>
      <p:sp>
        <p:nvSpPr>
          <p:cNvPr id="5" name="TextBox 4"/>
          <p:cNvSpPr txBox="1"/>
          <p:nvPr/>
        </p:nvSpPr>
        <p:spPr>
          <a:xfrm>
            <a:off x="602273" y="4466575"/>
            <a:ext cx="1749669" cy="392415"/>
          </a:xfrm>
          <a:prstGeom prst="rect">
            <a:avLst/>
          </a:prstGeom>
          <a:noFill/>
        </p:spPr>
        <p:txBody>
          <a:bodyPr wrap="square" lIns="68580" tIns="34290" rIns="68580" bIns="34290" rtlCol="0">
            <a:spAutoFit/>
          </a:bodyPr>
          <a:lstStyle/>
          <a:p>
            <a:r>
              <a:rPr lang="en-US" sz="2100">
                <a:latin typeface="Times New Roman" pitchFamily="18" charset="0"/>
                <a:cs typeface="Times New Roman" pitchFamily="18" charset="0"/>
              </a:rPr>
              <a:t>Cây huyết dụ</a:t>
            </a:r>
            <a:endParaRPr lang="vi-VN" sz="2100">
              <a:latin typeface="Times New Roman" pitchFamily="18" charset="0"/>
              <a:cs typeface="Times New Roman" pitchFamily="18" charset="0"/>
            </a:endParaRPr>
          </a:p>
        </p:txBody>
      </p:sp>
      <p:sp>
        <p:nvSpPr>
          <p:cNvPr id="6" name="TextBox 5"/>
          <p:cNvSpPr txBox="1"/>
          <p:nvPr/>
        </p:nvSpPr>
        <p:spPr>
          <a:xfrm>
            <a:off x="4308232" y="3200400"/>
            <a:ext cx="1951892" cy="392415"/>
          </a:xfrm>
          <a:prstGeom prst="rect">
            <a:avLst/>
          </a:prstGeom>
          <a:noFill/>
        </p:spPr>
        <p:txBody>
          <a:bodyPr wrap="square" lIns="68580" tIns="34290" rIns="68580" bIns="34290" rtlCol="0">
            <a:spAutoFit/>
          </a:bodyPr>
          <a:lstStyle/>
          <a:p>
            <a:r>
              <a:rPr lang="en-US" sz="2100" b="1">
                <a:latin typeface="Times New Roman" pitchFamily="18" charset="0"/>
                <a:cs typeface="Times New Roman" pitchFamily="18" charset="0"/>
              </a:rPr>
              <a:t>Đậu tương</a:t>
            </a:r>
            <a:endParaRPr lang="vi-VN" sz="2100" b="1">
              <a:latin typeface="Times New Roman" pitchFamily="18" charset="0"/>
              <a:cs typeface="Times New Roman" pitchFamily="18" charset="0"/>
            </a:endParaRPr>
          </a:p>
        </p:txBody>
      </p:sp>
      <p:sp>
        <p:nvSpPr>
          <p:cNvPr id="7" name="TextBox 6"/>
          <p:cNvSpPr txBox="1"/>
          <p:nvPr/>
        </p:nvSpPr>
        <p:spPr>
          <a:xfrm>
            <a:off x="6163408" y="3112477"/>
            <a:ext cx="2866292" cy="484748"/>
          </a:xfrm>
          <a:prstGeom prst="rect">
            <a:avLst/>
          </a:prstGeom>
          <a:noFill/>
        </p:spPr>
        <p:txBody>
          <a:bodyPr wrap="square" lIns="68580" tIns="34290" rIns="68580" bIns="34290" rtlCol="0">
            <a:spAutoFit/>
          </a:bodyPr>
          <a:lstStyle/>
          <a:p>
            <a:r>
              <a:rPr lang="en-US" sz="2700" b="1">
                <a:solidFill>
                  <a:srgbClr val="FF0000"/>
                </a:solidFill>
                <a:latin typeface="Times New Roman" pitchFamily="18" charset="0"/>
                <a:cs typeface="Times New Roman" pitchFamily="18" charset="0"/>
              </a:rPr>
              <a:t>HUYẾT TƯƠNG</a:t>
            </a:r>
            <a:endParaRPr lang="vi-VN" sz="27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5899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5173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hlinkClick r:id="rId3" action="ppaction://hlinkpres?slideindex=1&amp;slidetitle="/>
          </p:cNvPr>
          <p:cNvSpPr txBox="1"/>
          <p:nvPr/>
        </p:nvSpPr>
        <p:spPr>
          <a:xfrm>
            <a:off x="7200901" y="4105003"/>
            <a:ext cx="1449977" cy="623248"/>
          </a:xfrm>
          <a:prstGeom prst="rect">
            <a:avLst/>
          </a:prstGeom>
          <a:noFill/>
        </p:spPr>
        <p:txBody>
          <a:bodyPr wrap="square" lIns="68580" tIns="34290" rIns="68580" bIns="34290" rtlCol="0">
            <a:spAutoFit/>
          </a:bodyPr>
          <a:lstStyle/>
          <a:p>
            <a:r>
              <a:rPr lang="en-US" sz="3600" b="1" dirty="0">
                <a:solidFill>
                  <a:srgbClr val="660033"/>
                </a:solidFill>
                <a:latin typeface="Times New Roman" panose="02020603050405020304" pitchFamily="18" charset="0"/>
                <a:cs typeface="Times New Roman" panose="02020603050405020304" pitchFamily="18" charset="0"/>
              </a:rPr>
              <a:t>STAR</a:t>
            </a:r>
          </a:p>
        </p:txBody>
      </p:sp>
    </p:spTree>
    <p:extLst>
      <p:ext uri="{BB962C8B-B14F-4D97-AF65-F5344CB8AC3E}">
        <p14:creationId xmlns:p14="http://schemas.microsoft.com/office/powerpoint/2010/main" val="414014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323450"/>
      </p:ext>
    </p:extLst>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254361"/>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81" y="121300"/>
            <a:ext cx="6355632" cy="4750738"/>
          </a:xfrm>
          <a:prstGeom prst="rect">
            <a:avLst/>
          </a:prstGeom>
        </p:spPr>
      </p:pic>
      <p:sp>
        <p:nvSpPr>
          <p:cNvPr id="9" name="TextBox 8"/>
          <p:cNvSpPr txBox="1"/>
          <p:nvPr/>
        </p:nvSpPr>
        <p:spPr>
          <a:xfrm>
            <a:off x="5236369" y="1083082"/>
            <a:ext cx="1100138" cy="284693"/>
          </a:xfrm>
          <a:prstGeom prst="rect">
            <a:avLst/>
          </a:prstGeom>
          <a:solidFill>
            <a:srgbClr val="FFFF00"/>
          </a:solidFill>
        </p:spPr>
        <p:txBody>
          <a:bodyPr wrap="square" lIns="68580" tIns="34290" rIns="68580" bIns="34290" rtlCol="0">
            <a:spAutoFit/>
          </a:bodyPr>
          <a:lstStyle/>
          <a:p>
            <a:r>
              <a:rPr lang="en-US" b="1" dirty="0">
                <a:solidFill>
                  <a:srgbClr val="FF0000"/>
                </a:solidFill>
                <a:latin typeface="Times New Roman" panose="02020603050405020304" pitchFamily="18" charset="0"/>
                <a:cs typeface="Times New Roman" panose="02020603050405020304" pitchFamily="18" charset="0"/>
              </a:rPr>
              <a:t>GIỌT MÁU</a:t>
            </a:r>
          </a:p>
        </p:txBody>
      </p:sp>
      <p:sp>
        <p:nvSpPr>
          <p:cNvPr id="10" name="TextBox 9"/>
          <p:cNvSpPr txBox="1"/>
          <p:nvPr/>
        </p:nvSpPr>
        <p:spPr>
          <a:xfrm>
            <a:off x="7043738" y="2793207"/>
            <a:ext cx="1814513" cy="438581"/>
          </a:xfrm>
          <a:prstGeom prst="rect">
            <a:avLst/>
          </a:prstGeom>
          <a:solidFill>
            <a:srgbClr val="FF0000"/>
          </a:solidFill>
        </p:spPr>
        <p:txBody>
          <a:bodyPr wrap="square" lIns="68580" tIns="34290" rIns="68580" bIns="34290" rtlCol="0">
            <a:spAutoFit/>
          </a:bodyPr>
          <a:lstStyle/>
          <a:p>
            <a:r>
              <a:rPr lang="en-US" sz="2400" dirty="0">
                <a:solidFill>
                  <a:prstClr val="black"/>
                </a:solidFill>
                <a:latin typeface="Times New Roman" panose="02020603050405020304" pitchFamily="18" charset="0"/>
                <a:cs typeface="Times New Roman" panose="02020603050405020304" pitchFamily="18" charset="0"/>
              </a:rPr>
              <a:t>ĐÔNG MÁU</a:t>
            </a:r>
          </a:p>
        </p:txBody>
      </p:sp>
    </p:spTree>
    <p:extLst>
      <p:ext uri="{BB962C8B-B14F-4D97-AF65-F5344CB8AC3E}">
        <p14:creationId xmlns:p14="http://schemas.microsoft.com/office/powerpoint/2010/main" val="191222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49" y="105508"/>
            <a:ext cx="5127711" cy="4897316"/>
          </a:xfrm>
          <a:prstGeom prst="rect">
            <a:avLst/>
          </a:prstGeom>
        </p:spPr>
      </p:pic>
      <p:sp>
        <p:nvSpPr>
          <p:cNvPr id="5" name="TextBox 4"/>
          <p:cNvSpPr txBox="1"/>
          <p:nvPr/>
        </p:nvSpPr>
        <p:spPr>
          <a:xfrm>
            <a:off x="5920966" y="319135"/>
            <a:ext cx="2267894" cy="438581"/>
          </a:xfrm>
          <a:prstGeom prst="rect">
            <a:avLst/>
          </a:prstGeom>
          <a:solidFill>
            <a:srgbClr val="FFFF00"/>
          </a:solidFill>
        </p:spPr>
        <p:txBody>
          <a:bodyPr wrap="square" lIns="68580" tIns="34290" rIns="68580" bIns="34290"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TRUYỀN MÁU</a:t>
            </a:r>
          </a:p>
        </p:txBody>
      </p:sp>
    </p:spTree>
    <p:extLst>
      <p:ext uri="{BB962C8B-B14F-4D97-AF65-F5344CB8AC3E}">
        <p14:creationId xmlns:p14="http://schemas.microsoft.com/office/powerpoint/2010/main" val="267320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848708" y="907366"/>
            <a:ext cx="3460652" cy="3281290"/>
          </a:xfrm>
          <a:prstGeom prst="rect">
            <a:avLst/>
          </a:prstGeom>
          <a:solidFill>
            <a:schemeClr val="bg1"/>
          </a:solidFill>
          <a:ln>
            <a:solidFill>
              <a:srgbClr val="C00000"/>
            </a:solidFill>
          </a:ln>
          <a:effectLst>
            <a:outerShdw blurRad="107950" dist="12700" dir="5400000" algn="ctr">
              <a:srgbClr val="000000"/>
            </a:outerShdw>
          </a:effectLst>
          <a:scene3d>
            <a:camera prst="perspectiveFront"/>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2400" b="1" dirty="0">
                <a:solidFill>
                  <a:srgbClr val="009900"/>
                </a:solidFill>
                <a:latin typeface="+mj-lt"/>
              </a:rPr>
              <a:t>	</a:t>
            </a:r>
            <a:r>
              <a:rPr lang="vi-VN" sz="2400" b="1" dirty="0">
                <a:solidFill>
                  <a:srgbClr val="009900"/>
                </a:solidFill>
                <a:latin typeface="+mj-lt"/>
              </a:rPr>
              <a:t>Một người bị mất máu liên tục sẽ yếu dần và nguy hiểm đến tính mạng. Máu có vai trò gì đối với cơ thể? Máu lưu thông trong cơ thể như thế nào và tim có vai trò gì trong quá trình đó?</a:t>
            </a:r>
            <a:endParaRPr lang="en-US" sz="2400" b="1" dirty="0">
              <a:solidFill>
                <a:srgbClr val="009900"/>
              </a:solidFill>
              <a:latin typeface="+mj-lt"/>
            </a:endParaRPr>
          </a:p>
        </p:txBody>
      </p:sp>
    </p:spTree>
    <p:extLst>
      <p:ext uri="{BB962C8B-B14F-4D97-AF65-F5344CB8AC3E}">
        <p14:creationId xmlns:p14="http://schemas.microsoft.com/office/powerpoint/2010/main" val="126720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1233</TotalTime>
  <Words>3313</Words>
  <Application>Microsoft Office PowerPoint</Application>
  <PresentationFormat>On-screen Show (16:9)</PresentationFormat>
  <Paragraphs>275</Paragraphs>
  <Slides>63</Slides>
  <Notes>0</Notes>
  <HiddenSlides>0</HiddenSlides>
  <MMClips>2</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21AK22</cp:lastModifiedBy>
  <cp:revision>27</cp:revision>
  <dcterms:created xsi:type="dcterms:W3CDTF">2023-05-29T10:52:50Z</dcterms:created>
  <dcterms:modified xsi:type="dcterms:W3CDTF">2025-03-24T08:24:26Z</dcterms:modified>
</cp:coreProperties>
</file>