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30" r:id="rId2"/>
    <p:sldMasterId id="2147483742" r:id="rId3"/>
    <p:sldMasterId id="2147483754" r:id="rId4"/>
    <p:sldMasterId id="2147483766" r:id="rId5"/>
    <p:sldMasterId id="2147483778" r:id="rId6"/>
    <p:sldMasterId id="2147483790" r:id="rId7"/>
    <p:sldMasterId id="2147483802" r:id="rId8"/>
  </p:sldMasterIdLst>
  <p:notesMasterIdLst>
    <p:notesMasterId r:id="rId35"/>
  </p:notesMasterIdLst>
  <p:sldIdLst>
    <p:sldId id="335" r:id="rId9"/>
    <p:sldId id="257" r:id="rId10"/>
    <p:sldId id="334" r:id="rId11"/>
    <p:sldId id="284" r:id="rId12"/>
    <p:sldId id="336" r:id="rId13"/>
    <p:sldId id="260" r:id="rId14"/>
    <p:sldId id="337" r:id="rId15"/>
    <p:sldId id="338" r:id="rId16"/>
    <p:sldId id="339" r:id="rId17"/>
    <p:sldId id="341" r:id="rId18"/>
    <p:sldId id="342" r:id="rId19"/>
    <p:sldId id="352" r:id="rId20"/>
    <p:sldId id="344" r:id="rId21"/>
    <p:sldId id="345" r:id="rId22"/>
    <p:sldId id="346" r:id="rId23"/>
    <p:sldId id="347" r:id="rId24"/>
    <p:sldId id="348" r:id="rId25"/>
    <p:sldId id="349" r:id="rId26"/>
    <p:sldId id="350" r:id="rId27"/>
    <p:sldId id="351" r:id="rId28"/>
    <p:sldId id="353" r:id="rId29"/>
    <p:sldId id="354" r:id="rId30"/>
    <p:sldId id="359" r:id="rId31"/>
    <p:sldId id="355" r:id="rId32"/>
    <p:sldId id="356" r:id="rId33"/>
    <p:sldId id="35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308" autoAdjust="0"/>
  </p:normalViewPr>
  <p:slideViewPr>
    <p:cSldViewPr snapToGrid="0">
      <p:cViewPr>
        <p:scale>
          <a:sx n="71" d="100"/>
          <a:sy n="71" d="100"/>
        </p:scale>
        <p:origin x="-702" y="-24"/>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9BA79-34F8-4BDE-AB87-696DB38B7C04}"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EF84F8-1423-444D-81BB-4EC532CC9BE3}" type="slidenum">
              <a:rPr lang="en-US" smtClean="0"/>
              <a:t>‹#›</a:t>
            </a:fld>
            <a:endParaRPr lang="en-US"/>
          </a:p>
        </p:txBody>
      </p:sp>
    </p:spTree>
    <p:extLst>
      <p:ext uri="{BB962C8B-B14F-4D97-AF65-F5344CB8AC3E}">
        <p14:creationId xmlns:p14="http://schemas.microsoft.com/office/powerpoint/2010/main" val="335558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7" y="1447816"/>
            <a:ext cx="8825659"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7" y="4777380"/>
            <a:ext cx="8825659"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74926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6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7" y="685800"/>
            <a:ext cx="8825659"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EC328C-33D2-46BD-B77F-AD3C47E1B6A5}"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344197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7"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398296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1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7"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1"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670667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62777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9" y="1981200"/>
            <a:ext cx="294686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73" y="2667000"/>
            <a:ext cx="292735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70"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5" y="2667000"/>
            <a:ext cx="294679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1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1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2599959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5" y="4250949"/>
            <a:ext cx="294005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5" y="2209800"/>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5" y="4827227"/>
            <a:ext cx="294005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6"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31" y="4827226"/>
            <a:ext cx="293440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1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71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6" y="4827224"/>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3"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4099657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678464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22" y="430229"/>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4"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390115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059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74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4033069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FF7AC-42D2-40D1-9FFB-40B1972ED4B6}"/>
              </a:ext>
            </a:extLst>
          </p:cNvPr>
          <p:cNvSpPr>
            <a:spLocks noGrp="1"/>
          </p:cNvSpPr>
          <p:nvPr>
            <p:ph type="title"/>
          </p:nvPr>
        </p:nvSpPr>
        <p:spPr>
          <a:xfrm>
            <a:off x="831851" y="17097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C8DC20-E754-417D-A535-8F9CB573BB56}"/>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9137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468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660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6802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2077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7ECDF4-B91D-45E2-95F8-3707D5D233EE}"/>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1764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9E42AC9-B6B8-489A-845F-4E79956970C6}"/>
              </a:ext>
            </a:extLst>
          </p:cNvPr>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66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12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7932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494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66" y="2861736"/>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7" y="4777381"/>
            <a:ext cx="8825659"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2371809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267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5FF7AC-42D2-40D1-9FFB-40B1972ED4B6}"/>
              </a:ext>
            </a:extLst>
          </p:cNvPr>
          <p:cNvSpPr>
            <a:spLocks noGrp="1"/>
          </p:cNvSpPr>
          <p:nvPr>
            <p:ph type="title"/>
          </p:nvPr>
        </p:nvSpPr>
        <p:spPr>
          <a:xfrm>
            <a:off x="831851" y="1709754"/>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C8DC20-E754-417D-A535-8F9CB573BB56}"/>
              </a:ext>
            </a:extLst>
          </p:cNvPr>
          <p:cNvSpPr>
            <a:spLocks noGrp="1"/>
          </p:cNvSpPr>
          <p:nvPr>
            <p:ph type="body" idx="1"/>
          </p:nvPr>
        </p:nvSpPr>
        <p:spPr>
          <a:xfrm>
            <a:off x="831851" y="45894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4980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7457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107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7550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9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F7ECDF4-B91D-45E2-95F8-3707D5D233EE}"/>
              </a:ext>
            </a:extLst>
          </p:cNvPr>
          <p:cNvSpPr>
            <a:spLocks noGrp="1"/>
          </p:cNvSpPr>
          <p:nvPr>
            <p:ph idx="1"/>
          </p:nvPr>
        </p:nvSpPr>
        <p:spPr>
          <a:xfrm>
            <a:off x="5183188" y="98744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8699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49E42AC9-B6B8-489A-845F-4E79956970C6}"/>
              </a:ext>
            </a:extLst>
          </p:cNvPr>
          <p:cNvSpPr>
            <a:spLocks noGrp="1"/>
          </p:cNvSpPr>
          <p:nvPr>
            <p:ph type="pic" idx="1"/>
          </p:nvPr>
        </p:nvSpPr>
        <p:spPr>
          <a:xfrm>
            <a:off x="5183188" y="98744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706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69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94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3" y="2060577"/>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6" y="2056093"/>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EC328C-33D2-46BD-B77F-AD3C47E1B6A5}"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2549658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325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554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2592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605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2287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04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071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6339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036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5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3"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7"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7"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EC328C-33D2-46BD-B77F-AD3C47E1B6A5}" type="datetimeFigureOut">
              <a:rPr lang="en-US" smtClean="0"/>
              <a:t>7/5/2024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715055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02736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6648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6919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5FF7AC-42D2-40D1-9FFB-40B1972ED4B6}"/>
              </a:ext>
            </a:extLst>
          </p:cNvPr>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C8DC20-E754-417D-A535-8F9CB573BB56}"/>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8257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2828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7482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89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82351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F7ECDF4-B91D-45E2-95F8-3707D5D233EE}"/>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963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9E42AC9-B6B8-489A-845F-4E79956970C6}"/>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805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42230155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59659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3607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108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5562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5FF7AC-42D2-40D1-9FFB-40B1972ED4B6}"/>
              </a:ext>
            </a:extLst>
          </p:cNvPr>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C8DC20-E754-417D-A535-8F9CB573BB56}"/>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6513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0633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726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5124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4953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F7ECDF4-B91D-45E2-95F8-3707D5D233EE}"/>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704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910403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9E42AC9-B6B8-489A-845F-4E79956970C6}"/>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656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751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4268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5AC55-5D0A-4318-B673-4D42C6FF12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85136-F31D-4C44-8BE7-FAFF19FF2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DBE1A86-1441-4D59-BE60-D36973EB0A0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A14B56B-DD79-4270-9F2E-1461D4993B1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46C82E9-5B9D-4F3B-B1CD-C700F0CAAEF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782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A73F5-B8ED-46D8-8327-AD08EC8DE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EA082C-4FB4-4DF9-925F-0E5193830D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23DDE7D-FC17-40FE-95F3-2C01B7923A5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67293A-F250-4E73-94EC-CB44BFB3BDE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74DA627-C1ED-496F-BCB2-8B79E83BBFBB}"/>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8921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5FF7AC-42D2-40D1-9FFB-40B1972ED4B6}"/>
              </a:ext>
            </a:extLst>
          </p:cNvPr>
          <p:cNvSpPr>
            <a:spLocks noGrp="1"/>
          </p:cNvSpPr>
          <p:nvPr>
            <p:ph type="title"/>
          </p:nvPr>
        </p:nvSpPr>
        <p:spPr>
          <a:xfrm>
            <a:off x="831851" y="170975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C8DC20-E754-417D-A535-8F9CB573BB56}"/>
              </a:ext>
            </a:extLst>
          </p:cNvPr>
          <p:cNvSpPr>
            <a:spLocks noGrp="1"/>
          </p:cNvSpPr>
          <p:nvPr>
            <p:ph type="body" idx="1"/>
          </p:nvPr>
        </p:nvSpPr>
        <p:spPr>
          <a:xfrm>
            <a:off x="831851" y="4589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BC80D5E-4289-4A53-9D82-8FDBA4A3C0F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2868353A-6199-4D84-B77A-411F1C9F8F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380DF87-14E6-48D0-B87C-0E6031006E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59423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08DE50-4DB7-486E-A7F1-96FC9BD24E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E01E6C-4905-49A1-A897-9F50C10E5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EBDCE2-6773-4EF6-855A-8485CFAF73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E0BB080-D52D-4B6F-A635-E7A3B026D8E1}"/>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9788905-6D2B-4705-81B9-88897546C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FEC7943-87FF-49E0-8250-635E7078344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28920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8A9F3D-B39E-4B8C-BCF9-6C0DDE3535AB}"/>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8C4587-6410-4606-AD22-AC2007397481}"/>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BB81DD8-677D-4D05-9CA4-8D62CBF5D4E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E21A706-F77D-4FE9-9F82-FCF86B4E43D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233C4EA-FE78-4F49-9F4F-6253F4D79A60}"/>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0275A98-DE6F-455B-A12E-F2BF4814B765}"/>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59CEC132-2260-435E-9CF6-15446C13B1A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755FC018-7D8C-4768-9B38-9D778C68E820}"/>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179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15910C-6768-4D09-A7B6-9FFFD9A16C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E0679F8-83A2-425C-A828-7797FB78E61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2A7F01AB-4984-4D5F-9FED-259BDA61AFB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40CDFCA0-9155-4CA0-8946-3B5D8EC07B3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99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8D6C0C-31EF-48CC-A034-5A7AA33C715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C7F72D4A-3DF9-4047-9022-2E365B61495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75B25FD-F429-493D-97DE-B17856988357}"/>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066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63" y="3129296"/>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9EC328C-33D2-46BD-B77F-AD3C47E1B6A5}" type="datetimeFigureOut">
              <a:rPr lang="en-US" smtClean="0"/>
              <a:t>7/5/2024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4303312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BF50DE-7499-4D8A-BAAE-A2FAF0567A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F7ECDF4-B91D-45E2-95F8-3707D5D233EE}"/>
              </a:ext>
            </a:extLst>
          </p:cNvPr>
          <p:cNvSpPr>
            <a:spLocks noGrp="1"/>
          </p:cNvSpPr>
          <p:nvPr>
            <p:ph idx="1"/>
          </p:nvPr>
        </p:nvSpPr>
        <p:spPr>
          <a:xfrm>
            <a:off x="5183188" y="98743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E3E1A2A-A1DD-4958-9B4F-CC7549E170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FC42764-8EC2-4482-9F0F-80519A3E81FB}"/>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7DF7A5A-4AAF-46A4-8A64-377C0DB3C1C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AC0F41A-6717-47FB-B206-8B5C66C0AA59}"/>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9722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BA2158-61BA-4591-8346-E47DBC8E8B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9E42AC9-B6B8-489A-845F-4E79956970C6}"/>
              </a:ext>
            </a:extLst>
          </p:cNvPr>
          <p:cNvSpPr>
            <a:spLocks noGrp="1"/>
          </p:cNvSpPr>
          <p:nvPr>
            <p:ph type="pic" idx="1"/>
          </p:nvPr>
        </p:nvSpPr>
        <p:spPr>
          <a:xfrm>
            <a:off x="5183188" y="98743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0E632FB-B2E2-450C-83B5-67C85F1CB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B3B3D73-2ACB-4817-A071-0B191BC6F836}"/>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582A2C-02B0-4DB5-AEA8-336838A1659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2C842268-9817-43FE-9FFC-40A3D8B75168}"/>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9356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4CF0A7-A39C-4C5D-8B43-6F9E8DCA9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9C9D574-BEEC-41D8-A35F-49AE70DE91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F6DFDC-460A-4A56-9831-5E0F4450512E}"/>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C9205FA-902E-42A9-B242-BEA66CE60D8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1C4DB867-5A9A-4686-92C8-8DF309CB0773}"/>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9424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B38EEC7-2BFD-4226-BCF6-F10BF72D5289}"/>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464B542-5A1D-4062-B208-2DEBA7B8CB2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EF503E-0307-43A0-A4EA-B032DDFCCC30}"/>
              </a:ext>
            </a:extLst>
          </p:cNvPr>
          <p:cNvSpPr>
            <a:spLocks noGrp="1"/>
          </p:cNvSpPr>
          <p:nvPr>
            <p:ph type="dt" sz="half" idx="10"/>
          </p:nvPr>
        </p:nvSpPr>
        <p:spPr/>
        <p:txBody>
          <a:body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F3885C4-4443-4A97-98BF-E30B3431D40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D10FAE-DC85-41CE-B08C-4BBEF8FAA37E}"/>
              </a:ext>
            </a:extLst>
          </p:cNvPr>
          <p:cNvSpPr>
            <a:spLocks noGrp="1"/>
          </p:cNvSpPr>
          <p:nvPr>
            <p:ph type="sldNum" sz="quarter" idx="12"/>
          </p:nvPr>
        </p:nvSpPr>
        <p:spPr/>
        <p:txBody>
          <a:body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3388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93160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3988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3292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3790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1954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154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9" y="1854192"/>
            <a:ext cx="5092907"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7"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EC328C-33D2-46BD-B77F-AD3C47E1B6A5}" type="datetimeFigureOut">
              <a:rPr lang="en-US" smtClean="0"/>
              <a:t>7/5/2024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9F00-69C6-4969-BB21-FFC155DB32DC}" type="slidenum">
              <a:rPr lang="en-US" smtClean="0"/>
              <a:t>‹#›</a:t>
            </a:fld>
            <a:endParaRPr lang="en-US"/>
          </a:p>
        </p:txBody>
      </p:sp>
    </p:spTree>
    <p:extLst>
      <p:ext uri="{BB962C8B-B14F-4D97-AF65-F5344CB8AC3E}">
        <p14:creationId xmlns:p14="http://schemas.microsoft.com/office/powerpoint/2010/main" val="18529284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196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5640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4483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1350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60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3" y="2669701"/>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3" y="2892353"/>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3" y="16"/>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87" y="6096000"/>
            <a:ext cx="993735"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3"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25"/>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50"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9EC328C-33D2-46BD-B77F-AD3C47E1B6A5}" type="datetimeFigureOut">
              <a:rPr lang="en-US" smtClean="0"/>
              <a:t>7/5/2024</a:t>
            </a:fld>
            <a:endParaRPr lang="en-US"/>
          </a:p>
        </p:txBody>
      </p:sp>
      <p:sp>
        <p:nvSpPr>
          <p:cNvPr id="5" name="Footer Placeholder 4"/>
          <p:cNvSpPr>
            <a:spLocks noGrp="1"/>
          </p:cNvSpPr>
          <p:nvPr>
            <p:ph type="ftr" sz="quarter" idx="3"/>
          </p:nvPr>
        </p:nvSpPr>
        <p:spPr>
          <a:xfrm rot="5400000">
            <a:off x="8951584" y="3225313"/>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51" y="295745"/>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8B69F00-69C6-4969-BB21-FFC155DB32DC}" type="slidenum">
              <a:rPr lang="en-US" smtClean="0"/>
              <a:t>‹#›</a:t>
            </a:fld>
            <a:endParaRPr lang="en-US"/>
          </a:p>
        </p:txBody>
      </p:sp>
    </p:spTree>
    <p:extLst>
      <p:ext uri="{BB962C8B-B14F-4D97-AF65-F5344CB8AC3E}">
        <p14:creationId xmlns:p14="http://schemas.microsoft.com/office/powerpoint/2010/main" val="3966614511"/>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A9C57-1066-4564-A1F5-031E9723B574}"/>
              </a:ext>
            </a:extLst>
          </p:cNvPr>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135AF2-6A63-47B6-B75B-B3C4C30B1809}"/>
              </a:ext>
            </a:extLst>
          </p:cNvPr>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3B01A3-CE37-4FC4-853C-14B86E4780F2}"/>
              </a:ext>
            </a:extLst>
          </p:cNvPr>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46084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BA9C57-1066-4564-A1F5-031E9723B574}"/>
              </a:ext>
            </a:extLst>
          </p:cNvPr>
          <p:cNvSpPr>
            <a:spLocks noGrp="1"/>
          </p:cNvSpPr>
          <p:nvPr>
            <p:ph type="dt" sz="half" idx="2"/>
          </p:nvPr>
        </p:nvSpPr>
        <p:spPr>
          <a:xfrm>
            <a:off x="838200" y="63563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135AF2-6A63-47B6-B75B-B3C4C30B1809}"/>
              </a:ext>
            </a:extLst>
          </p:cNvPr>
          <p:cNvSpPr>
            <a:spLocks noGrp="1"/>
          </p:cNvSpPr>
          <p:nvPr>
            <p:ph type="ftr" sz="quarter" idx="3"/>
          </p:nvPr>
        </p:nvSpPr>
        <p:spPr>
          <a:xfrm>
            <a:off x="4038600" y="63563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C3B01A3-CE37-4FC4-853C-14B86E4780F2}"/>
              </a:ext>
            </a:extLst>
          </p:cNvPr>
          <p:cNvSpPr>
            <a:spLocks noGrp="1"/>
          </p:cNvSpPr>
          <p:nvPr>
            <p:ph type="sldNum" sz="quarter" idx="4"/>
          </p:nvPr>
        </p:nvSpPr>
        <p:spPr>
          <a:xfrm>
            <a:off x="8610600" y="63563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34915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43210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BA9C57-1066-4564-A1F5-031E9723B574}"/>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135AF2-6A63-47B6-B75B-B3C4C30B1809}"/>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3B01A3-CE37-4FC4-853C-14B86E4780F2}"/>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201572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BA9C57-1066-4564-A1F5-031E9723B574}"/>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135AF2-6A63-47B6-B75B-B3C4C30B1809}"/>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3B01A3-CE37-4FC4-853C-14B86E4780F2}"/>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585742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70F5062-657B-4D87-B6FA-BBA6DE5BB769}"/>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461A49-D4C1-4C14-9F1D-136E2F85F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BA9C57-1066-4564-A1F5-031E9723B574}"/>
              </a:ext>
            </a:extLst>
          </p:cNvPr>
          <p:cNvSpPr>
            <a:spLocks noGrp="1"/>
          </p:cNvSpPr>
          <p:nvPr>
            <p:ph type="dt" sz="half" idx="2"/>
          </p:nvPr>
        </p:nvSpPr>
        <p:spPr>
          <a:xfrm>
            <a:off x="838200" y="635636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017B56-983F-4A57-9E5F-BC9978314D29}"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135AF2-6A63-47B6-B75B-B3C4C30B1809}"/>
              </a:ext>
            </a:extLst>
          </p:cNvPr>
          <p:cNvSpPr>
            <a:spLocks noGrp="1"/>
          </p:cNvSpPr>
          <p:nvPr>
            <p:ph type="ftr" sz="quarter" idx="3"/>
          </p:nvPr>
        </p:nvSpPr>
        <p:spPr>
          <a:xfrm>
            <a:off x="4038600" y="635636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6C3B01A3-CE37-4FC4-853C-14B86E4780F2}"/>
              </a:ext>
            </a:extLst>
          </p:cNvPr>
          <p:cNvSpPr>
            <a:spLocks noGrp="1"/>
          </p:cNvSpPr>
          <p:nvPr>
            <p:ph type="sldNum" sz="quarter" idx="4"/>
          </p:nvPr>
        </p:nvSpPr>
        <p:spPr>
          <a:xfrm>
            <a:off x="8610600" y="63563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AC259-6D99-4242-873A-D802D311E2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561179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C7F14F-D98B-48C6-A44D-BEFFE1869AF5}" type="datetimeFigureOut">
              <a:rPr lang="en-US" smtClean="0">
                <a:solidFill>
                  <a:prstClr val="black">
                    <a:tint val="75000"/>
                  </a:prstClr>
                </a:solidFill>
              </a:rPr>
              <a:pPr/>
              <a:t>7/5/2024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3A8E78-14F9-464A-ABBB-AFA53A7C254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006762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7" Type="http://schemas.openxmlformats.org/officeDocument/2006/relationships/image" Target="../media/image25.gif"/><Relationship Id="rId2" Type="http://schemas.openxmlformats.org/officeDocument/2006/relationships/image" Target="../media/image20.gif"/><Relationship Id="rId1" Type="http://schemas.openxmlformats.org/officeDocument/2006/relationships/slideLayout" Target="../slideLayouts/slideLayout35.xml"/><Relationship Id="rId6" Type="http://schemas.openxmlformats.org/officeDocument/2006/relationships/image" Target="../media/image24.jpeg"/><Relationship Id="rId5" Type="http://schemas.openxmlformats.org/officeDocument/2006/relationships/image" Target="../media/image23.gif"/><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gif"/><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9.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7.png"/><Relationship Id="rId2" Type="http://schemas.openxmlformats.org/officeDocument/2006/relationships/slideLayout" Target="../slideLayouts/slideLayout90.xml"/><Relationship Id="rId1" Type="http://schemas.openxmlformats.org/officeDocument/2006/relationships/vmlDrawing" Target="../drawings/vmlDrawing1.vml"/><Relationship Id="rId6" Type="http://schemas.openxmlformats.org/officeDocument/2006/relationships/image" Target="../media/image47.emf"/><Relationship Id="rId5" Type="http://schemas.openxmlformats.org/officeDocument/2006/relationships/oleObject" Target="../embeddings/oleObject2.bin"/><Relationship Id="rId4" Type="http://schemas.openxmlformats.org/officeDocument/2006/relationships/image" Target="../media/image46.emf"/></Relationships>
</file>

<file path=ppt/slides/_rels/slide25.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90.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slide" Target="slide10.xml"/><Relationship Id="rId7" Type="http://schemas.openxmlformats.org/officeDocument/2006/relationships/image" Target="../media/image46.emf"/><Relationship Id="rId2" Type="http://schemas.openxmlformats.org/officeDocument/2006/relationships/slideLayout" Target="../slideLayouts/slideLayout90.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8.emf"/><Relationship Id="rId10" Type="http://schemas.openxmlformats.org/officeDocument/2006/relationships/image" Target="../media/image49.png"/><Relationship Id="rId4" Type="http://schemas.openxmlformats.org/officeDocument/2006/relationships/oleObject" Target="../embeddings/oleObject3.bin"/><Relationship Id="rId9" Type="http://schemas.openxmlformats.org/officeDocument/2006/relationships/image" Target="../media/image47.emf"/></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tmjpainandtreatment.com/2014/09/answers-to-questions-about-tmj-disorders/" TargetMode="External"/><Relationship Id="rId2" Type="http://schemas.openxmlformats.org/officeDocument/2006/relationships/image" Target="../media/image17.jpg"/><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867" y="837067"/>
            <a:ext cx="3848847" cy="23912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065" y="837067"/>
            <a:ext cx="3520048" cy="239127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0744" y="1908317"/>
            <a:ext cx="3712960" cy="304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323" y="3996776"/>
            <a:ext cx="3680391" cy="230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065" y="3944857"/>
            <a:ext cx="3520048" cy="2394170"/>
          </a:xfrm>
          <a:prstGeom prst="rect">
            <a:avLst/>
          </a:prstGeom>
        </p:spPr>
      </p:pic>
    </p:spTree>
    <p:extLst>
      <p:ext uri="{BB962C8B-B14F-4D97-AF65-F5344CB8AC3E}">
        <p14:creationId xmlns:p14="http://schemas.microsoft.com/office/powerpoint/2010/main" val="419366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3" y="5529777"/>
            <a:ext cx="3940996" cy="126753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2000" b="1" dirty="0">
                <a:solidFill>
                  <a:prstClr val="black"/>
                </a:solidFill>
                <a:latin typeface="Times New Roman" pitchFamily="18" charset="0"/>
                <a:cs typeface="Times New Roman" pitchFamily="18" charset="0"/>
              </a:rPr>
              <a:t>D</a:t>
            </a:r>
            <a:r>
              <a:rPr lang="vi-VN" sz="2000" b="1" dirty="0">
                <a:solidFill>
                  <a:prstClr val="black"/>
                </a:solidFill>
                <a:latin typeface="Times New Roman" pitchFamily="18" charset="0"/>
                <a:cs typeface="Times New Roman" pitchFamily="18" charset="0"/>
              </a:rPr>
              <a:t>òng nước ở trên cao có thế năng khi chảy xuống thế năng chuyển thành động năng làm quay tua bin, tạo ra dòng điện</a:t>
            </a:r>
            <a:r>
              <a:rPr lang="en-US" sz="2000" b="1" dirty="0">
                <a:solidFill>
                  <a:prstClr val="black"/>
                </a:solidFill>
                <a:latin typeface="Times New Roman" pitchFamily="18" charset="0"/>
                <a:cs typeface="Times New Roman" pitchFamily="18" charset="0"/>
              </a:rPr>
              <a:t>.</a:t>
            </a:r>
          </a:p>
        </p:txBody>
      </p:sp>
      <p:pic>
        <p:nvPicPr>
          <p:cNvPr id="18" name="Content Placeholder 4" descr="Diagram&#10;&#10;Description automatically generated">
            <a:extLst>
              <a:ext uri="{FF2B5EF4-FFF2-40B4-BE49-F238E27FC236}">
                <a16:creationId xmlns="" xmlns:a16="http://schemas.microsoft.com/office/drawing/2014/main" id="{C8BC72A6-3320-4947-AEEB-231E01E43DC5}"/>
              </a:ext>
            </a:extLst>
          </p:cNvPr>
          <p:cNvPicPr>
            <a:picLocks noChangeAspect="1"/>
          </p:cNvPicPr>
          <p:nvPr/>
        </p:nvPicPr>
        <p:blipFill rotWithShape="1">
          <a:blip r:embed="rId2">
            <a:extLst>
              <a:ext uri="{28A0092B-C50C-407E-A947-70E740481C1C}">
                <a14:useLocalDpi xmlns:a14="http://schemas.microsoft.com/office/drawing/2010/main" val="0"/>
              </a:ext>
            </a:extLst>
          </a:blip>
          <a:srcRect l="-1943" t="22169" r="1" b="10596"/>
          <a:stretch/>
        </p:blipFill>
        <p:spPr>
          <a:xfrm>
            <a:off x="93133" y="3403395"/>
            <a:ext cx="3647375" cy="2017066"/>
          </a:xfrm>
          <a:prstGeom prst="rect">
            <a:avLst/>
          </a:prstGeom>
        </p:spPr>
      </p:pic>
      <p:pic>
        <p:nvPicPr>
          <p:cNvPr id="20" name="Picture 2" descr="HÃ¬nh áº£nh cÃ³ liÃªn quan">
            <a:extLst>
              <a:ext uri="{FF2B5EF4-FFF2-40B4-BE49-F238E27FC236}">
                <a16:creationId xmlns="" xmlns:a16="http://schemas.microsoft.com/office/drawing/2014/main" id="{1CB22576-5FBF-4DAB-9888-9FF217D9576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7424" y="3403411"/>
            <a:ext cx="3786400" cy="200349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 xmlns:a16="http://schemas.microsoft.com/office/drawing/2014/main" id="{9D10BD97-BA44-4562-9B9A-61B4E8A33DD0}"/>
              </a:ext>
            </a:extLst>
          </p:cNvPr>
          <p:cNvGrpSpPr/>
          <p:nvPr/>
        </p:nvGrpSpPr>
        <p:grpSpPr>
          <a:xfrm>
            <a:off x="8077211" y="1113181"/>
            <a:ext cx="3966167" cy="2175548"/>
            <a:chOff x="791288" y="973457"/>
            <a:chExt cx="3234097" cy="2306881"/>
          </a:xfrm>
        </p:grpSpPr>
        <p:pic>
          <p:nvPicPr>
            <p:cNvPr id="22" name="Picture 2" descr="http://i235.photobucket.com/albums/ee160/lovegodzilla_bucket/14.jpg">
              <a:extLst>
                <a:ext uri="{FF2B5EF4-FFF2-40B4-BE49-F238E27FC236}">
                  <a16:creationId xmlns="" xmlns:a16="http://schemas.microsoft.com/office/drawing/2014/main" id="{471C30B2-19D6-4DEE-8FFB-AEBF0D92A399}"/>
                </a:ext>
              </a:extLst>
            </p:cNvPr>
            <p:cNvPicPr>
              <a:picLocks noChangeAspect="1" noChangeArrowheads="1"/>
            </p:cNvPicPr>
            <p:nvPr/>
          </p:nvPicPr>
          <p:blipFill>
            <a:blip r:embed="rId4"/>
            <a:srcRect r="6538"/>
            <a:stretch>
              <a:fillRect/>
            </a:stretch>
          </p:blipFill>
          <p:spPr bwMode="auto">
            <a:xfrm>
              <a:off x="791288" y="973457"/>
              <a:ext cx="3234097" cy="2306881"/>
            </a:xfrm>
            <a:prstGeom prst="rect">
              <a:avLst/>
            </a:prstGeom>
            <a:ln>
              <a:noFill/>
            </a:ln>
            <a:effectLst>
              <a:softEdge rad="112500"/>
            </a:effectLst>
          </p:spPr>
        </p:pic>
        <p:cxnSp>
          <p:nvCxnSpPr>
            <p:cNvPr id="23" name="Straight Arrow Connector 22">
              <a:extLst>
                <a:ext uri="{FF2B5EF4-FFF2-40B4-BE49-F238E27FC236}">
                  <a16:creationId xmlns="" xmlns:a16="http://schemas.microsoft.com/office/drawing/2014/main" id="{1A0742BB-648D-4405-B75C-C9435FCC6352}"/>
                </a:ext>
              </a:extLst>
            </p:cNvPr>
            <p:cNvCxnSpPr>
              <a:cxnSpLocks/>
            </p:cNvCxnSpPr>
            <p:nvPr/>
          </p:nvCxnSpPr>
          <p:spPr bwMode="auto">
            <a:xfrm rot="10800000">
              <a:off x="1889453" y="2132009"/>
              <a:ext cx="1037769" cy="102772"/>
            </a:xfrm>
            <a:prstGeom prst="straightConnector1">
              <a:avLst/>
            </a:prstGeom>
            <a:solidFill>
              <a:schemeClr val="accent1"/>
            </a:solidFill>
            <a:ln w="57150" cap="flat" cmpd="sng" algn="ctr">
              <a:solidFill>
                <a:schemeClr val="tx1"/>
              </a:solidFill>
              <a:prstDash val="solid"/>
              <a:round/>
              <a:headEnd type="none" w="med" len="med"/>
              <a:tailEnd type="arrow"/>
            </a:ln>
            <a:effectLst/>
          </p:spPr>
        </p:cxnSp>
        <p:cxnSp>
          <p:nvCxnSpPr>
            <p:cNvPr id="24" name="Straight Arrow Connector 23">
              <a:extLst>
                <a:ext uri="{FF2B5EF4-FFF2-40B4-BE49-F238E27FC236}">
                  <a16:creationId xmlns="" xmlns:a16="http://schemas.microsoft.com/office/drawing/2014/main" id="{6785A654-D1E2-4BD7-9B71-385FBF1F0F09}"/>
                </a:ext>
              </a:extLst>
            </p:cNvPr>
            <p:cNvCxnSpPr>
              <a:cxnSpLocks/>
            </p:cNvCxnSpPr>
            <p:nvPr/>
          </p:nvCxnSpPr>
          <p:spPr bwMode="auto">
            <a:xfrm>
              <a:off x="2946401" y="2260520"/>
              <a:ext cx="965197" cy="73973"/>
            </a:xfrm>
            <a:prstGeom prst="straightConnector1">
              <a:avLst/>
            </a:prstGeom>
            <a:solidFill>
              <a:schemeClr val="accent1"/>
            </a:solidFill>
            <a:ln w="57150" cap="flat" cmpd="sng" algn="ctr">
              <a:solidFill>
                <a:srgbClr val="C00000"/>
              </a:solidFill>
              <a:prstDash val="solid"/>
              <a:round/>
              <a:headEnd type="none" w="med" len="med"/>
              <a:tailEnd type="arrow"/>
            </a:ln>
            <a:effectLst/>
          </p:spPr>
        </p:cxnSp>
      </p:grpSp>
      <p:sp>
        <p:nvSpPr>
          <p:cNvPr id="25" name="Rectangle 3">
            <a:extLst>
              <a:ext uri="{FF2B5EF4-FFF2-40B4-BE49-F238E27FC236}">
                <a16:creationId xmlns="" xmlns:a16="http://schemas.microsoft.com/office/drawing/2014/main" id="{CAF382EB-C264-4E47-987F-5F8EB81A8876}"/>
              </a:ext>
            </a:extLst>
          </p:cNvPr>
          <p:cNvSpPr txBox="1">
            <a:spLocks noChangeArrowheads="1"/>
          </p:cNvSpPr>
          <p:nvPr/>
        </p:nvSpPr>
        <p:spPr>
          <a:xfrm>
            <a:off x="8077211" y="5744443"/>
            <a:ext cx="4114799" cy="83820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vi-VN" sz="2000" dirty="0">
                <a:solidFill>
                  <a:prstClr val="black"/>
                </a:solidFill>
                <a:latin typeface="Arial" panose="020B0604020202020204" pitchFamily="34" charset="0"/>
                <a:cs typeface="Arial" panose="020B0604020202020204" pitchFamily="34" charset="0"/>
              </a:rPr>
              <a:t> </a:t>
            </a:r>
            <a:r>
              <a:rPr lang="en-US" sz="2000" b="1" dirty="0" err="1">
                <a:solidFill>
                  <a:prstClr val="black"/>
                </a:solidFill>
                <a:latin typeface="Times New Roman" pitchFamily="18" charset="0"/>
                <a:cs typeface="Times New Roman" pitchFamily="18" charset="0"/>
              </a:rPr>
              <a:t>Dây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cung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kéo</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căng</a:t>
            </a:r>
            <a:r>
              <a:rPr lang="en-US" sz="2000" b="1" dirty="0">
                <a:solidFill>
                  <a:prstClr val="black"/>
                </a:solidFill>
                <a:latin typeface="Times New Roman" pitchFamily="18" charset="0"/>
                <a:cs typeface="Times New Roman" pitchFamily="18" charset="0"/>
              </a:rPr>
              <a:t> </a:t>
            </a:r>
            <a:r>
              <a:rPr lang="vi-VN" sz="2000" b="1" dirty="0">
                <a:solidFill>
                  <a:prstClr val="black"/>
                </a:solidFill>
                <a:latin typeface="Times New Roman" pitchFamily="18" charset="0"/>
                <a:cs typeface="Times New Roman" pitchFamily="18" charset="0"/>
              </a:rPr>
              <a:t>có thế năng khi </a:t>
            </a:r>
            <a:r>
              <a:rPr lang="en-US" sz="2000" b="1" dirty="0" err="1">
                <a:solidFill>
                  <a:prstClr val="black"/>
                </a:solidFill>
                <a:latin typeface="Times New Roman" pitchFamily="18" charset="0"/>
                <a:cs typeface="Times New Roman" pitchFamily="18" charset="0"/>
              </a:rPr>
              <a:t>thả</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tay</a:t>
            </a:r>
            <a:r>
              <a:rPr lang="en-US" sz="2000" b="1" dirty="0">
                <a:solidFill>
                  <a:prstClr val="black"/>
                </a:solidFill>
                <a:latin typeface="Times New Roman" pitchFamily="18" charset="0"/>
                <a:cs typeface="Times New Roman" pitchFamily="18" charset="0"/>
              </a:rPr>
              <a:t> </a:t>
            </a:r>
            <a:r>
              <a:rPr lang="vi-VN" sz="2000" b="1" dirty="0">
                <a:solidFill>
                  <a:prstClr val="black"/>
                </a:solidFill>
                <a:latin typeface="Times New Roman" pitchFamily="18" charset="0"/>
                <a:cs typeface="Times New Roman" pitchFamily="18" charset="0"/>
              </a:rPr>
              <a:t>thế năng chuyển thành động năng </a:t>
            </a:r>
            <a:r>
              <a:rPr lang="en-US" sz="2000" b="1" dirty="0" err="1">
                <a:solidFill>
                  <a:prstClr val="black"/>
                </a:solidFill>
                <a:latin typeface="Times New Roman" pitchFamily="18" charset="0"/>
                <a:cs typeface="Times New Roman" pitchFamily="18" charset="0"/>
              </a:rPr>
              <a:t>đẩy</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mũi</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tên</a:t>
            </a:r>
            <a:r>
              <a:rPr lang="en-US" sz="2000" b="1" dirty="0">
                <a:solidFill>
                  <a:prstClr val="black"/>
                </a:solidFill>
                <a:latin typeface="Times New Roman" pitchFamily="18" charset="0"/>
                <a:cs typeface="Times New Roman" pitchFamily="18" charset="0"/>
              </a:rPr>
              <a:t> bay </a:t>
            </a:r>
            <a:r>
              <a:rPr lang="en-US" sz="2000" b="1" dirty="0" err="1">
                <a:solidFill>
                  <a:prstClr val="black"/>
                </a:solidFill>
                <a:latin typeface="Times New Roman" pitchFamily="18" charset="0"/>
                <a:cs typeface="Times New Roman" pitchFamily="18" charset="0"/>
              </a:rPr>
              <a:t>đi</a:t>
            </a:r>
            <a:r>
              <a:rPr lang="en-US" sz="2000" b="1" dirty="0">
                <a:solidFill>
                  <a:prstClr val="black"/>
                </a:solidFill>
                <a:latin typeface="Times New Roman" pitchFamily="18" charset="0"/>
                <a:cs typeface="Times New Roman" pitchFamily="18" charset="0"/>
              </a:rPr>
              <a:t>.</a:t>
            </a:r>
          </a:p>
        </p:txBody>
      </p:sp>
      <p:pic>
        <p:nvPicPr>
          <p:cNvPr id="26" name="Picture 14" descr="HÃ¬nh áº£nh cÃ³ liÃªn quan">
            <a:extLst>
              <a:ext uri="{FF2B5EF4-FFF2-40B4-BE49-F238E27FC236}">
                <a16:creationId xmlns="" xmlns:a16="http://schemas.microsoft.com/office/drawing/2014/main" id="{6CC4B89E-FF80-4589-878D-A42106A3054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67450" y="1113198"/>
            <a:ext cx="3316767" cy="2183181"/>
          </a:xfrm>
          <a:prstGeom prst="rect">
            <a:avLst/>
          </a:prstGeom>
          <a:noFill/>
          <a:extLst>
            <a:ext uri="{909E8E84-426E-40DD-AFC4-6F175D3DCCD1}">
              <a14:hiddenFill xmlns:a14="http://schemas.microsoft.com/office/drawing/2010/main">
                <a:solidFill>
                  <a:srgbClr val="FFFFFF"/>
                </a:solidFill>
              </a14:hiddenFill>
            </a:ext>
          </a:extLst>
        </p:spPr>
      </p:pic>
      <p:pic>
        <p:nvPicPr>
          <p:cNvPr id="19" name="Content Placeholder 4">
            <a:extLst>
              <a:ext uri="{FF2B5EF4-FFF2-40B4-BE49-F238E27FC236}">
                <a16:creationId xmlns="" xmlns:a16="http://schemas.microsoft.com/office/drawing/2014/main" id="{3AC397B3-9EC0-436E-A7F3-C6D82D35C5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78" r="11536"/>
          <a:stretch/>
        </p:blipFill>
        <p:spPr>
          <a:xfrm>
            <a:off x="4202685" y="1113197"/>
            <a:ext cx="3200401" cy="2053969"/>
          </a:xfrm>
          <a:prstGeom prst="rect">
            <a:avLst/>
          </a:prstGeom>
        </p:spPr>
      </p:pic>
      <p:pic>
        <p:nvPicPr>
          <p:cNvPr id="27" name="Picture 26" descr="A picture containing sky, outdoor, building, roller coaster&#10;&#10;Description automatically generated">
            <a:extLst>
              <a:ext uri="{FF2B5EF4-FFF2-40B4-BE49-F238E27FC236}">
                <a16:creationId xmlns="" xmlns:a16="http://schemas.microsoft.com/office/drawing/2014/main" id="{264A75F2-BDE6-4318-85BF-8E588D5374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1111" y="3403411"/>
            <a:ext cx="3073183" cy="2030525"/>
          </a:xfrm>
          <a:prstGeom prst="rect">
            <a:avLst/>
          </a:prstGeom>
        </p:spPr>
      </p:pic>
      <p:sp>
        <p:nvSpPr>
          <p:cNvPr id="28" name="Rectangle 3">
            <a:extLst>
              <a:ext uri="{FF2B5EF4-FFF2-40B4-BE49-F238E27FC236}">
                <a16:creationId xmlns="" xmlns:a16="http://schemas.microsoft.com/office/drawing/2014/main" id="{83B76FAA-73B5-482B-8C80-B0C4439367DD}"/>
              </a:ext>
            </a:extLst>
          </p:cNvPr>
          <p:cNvSpPr txBox="1">
            <a:spLocks noChangeArrowheads="1"/>
          </p:cNvSpPr>
          <p:nvPr/>
        </p:nvSpPr>
        <p:spPr>
          <a:xfrm>
            <a:off x="3785667" y="5599779"/>
            <a:ext cx="3940996" cy="126753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US" sz="1800" b="1" dirty="0" err="1">
                <a:solidFill>
                  <a:prstClr val="black"/>
                </a:solidFill>
                <a:latin typeface="Times New Roman" pitchFamily="18" charset="0"/>
                <a:cs typeface="Times New Roman" pitchFamily="18" charset="0"/>
              </a:rPr>
              <a:t>Tàu</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lượn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được</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đưa</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lên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cao</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tạo</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thế</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năng</a:t>
            </a:r>
            <a:r>
              <a:rPr lang="en-US" sz="1800" b="1" dirty="0">
                <a:solidFill>
                  <a:prstClr val="black"/>
                </a:solidFill>
                <a:latin typeface="Times New Roman" pitchFamily="18" charset="0"/>
                <a:cs typeface="Times New Roman" pitchFamily="18" charset="0"/>
              </a:rPr>
              <a:t> ban </a:t>
            </a:r>
            <a:r>
              <a:rPr lang="en-US" sz="1800" b="1" dirty="0" err="1">
                <a:solidFill>
                  <a:prstClr val="black"/>
                </a:solidFill>
                <a:latin typeface="Times New Roman" pitchFamily="18" charset="0"/>
                <a:cs typeface="Times New Roman" pitchFamily="18" charset="0"/>
              </a:rPr>
              <a:t>đầu</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Trong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quá</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trình</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chuyển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động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thế</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năng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chuyển</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hóa</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thành</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động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năng</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và</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ngược</a:t>
            </a:r>
            <a:r>
              <a:rPr lang="en-US" sz="1800" b="1" dirty="0">
                <a:solidFill>
                  <a:prstClr val="black"/>
                </a:solidFill>
                <a:latin typeface="Times New Roman" pitchFamily="18" charset="0"/>
                <a:cs typeface="Times New Roman" pitchFamily="18" charset="0"/>
              </a:rPr>
              <a:t> </a:t>
            </a:r>
            <a:r>
              <a:rPr lang="en-US" sz="1800" b="1" dirty="0" err="1">
                <a:solidFill>
                  <a:prstClr val="black"/>
                </a:solidFill>
                <a:latin typeface="Times New Roman" pitchFamily="18" charset="0"/>
                <a:cs typeface="Times New Roman" pitchFamily="18" charset="0"/>
              </a:rPr>
              <a:t>lại</a:t>
            </a:r>
            <a:endParaRPr lang="en-US" sz="1800" b="1" dirty="0">
              <a:solidFill>
                <a:prstClr val="black"/>
              </a:solidFill>
              <a:latin typeface="Times New Roman" pitchFamily="18" charset="0"/>
              <a:cs typeface="Times New Roman" pitchFamily="18" charset="0"/>
            </a:endParaRPr>
          </a:p>
        </p:txBody>
      </p:sp>
      <p:sp>
        <p:nvSpPr>
          <p:cNvPr id="29" name="Content Placeholder 2"/>
          <p:cNvSpPr txBox="1">
            <a:spLocks/>
          </p:cNvSpPr>
          <p:nvPr/>
        </p:nvSpPr>
        <p:spPr>
          <a:xfrm>
            <a:off x="556600" y="-39298"/>
            <a:ext cx="11184829" cy="100670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35000"/>
              </a:lnSpc>
              <a:spcBef>
                <a:spcPts val="0"/>
              </a:spcBef>
              <a:spcAft>
                <a:spcPts val="0"/>
              </a:spcAft>
              <a:buClr>
                <a:srgbClr val="1E5155">
                  <a:lumMod val="40000"/>
                  <a:lumOff val="60000"/>
                </a:srgbClr>
              </a:buClr>
              <a:buSzPct val="80000"/>
              <a:buFont typeface="Wingdings 3" charset="2"/>
              <a:buNone/>
              <a:tabLst/>
              <a:defRPr/>
            </a:pPr>
            <a:r>
              <a:rPr kumimoji="0" lang="vi-VN" sz="2400" b="1" i="0" u="none" strike="noStrike" kern="1200" cap="none" spc="0" normalizeH="0" baseline="0" noProof="0" dirty="0" smtClean="0">
                <a:ln>
                  <a:noFill/>
                </a:ln>
                <a:effectLst/>
                <a:uLnTx/>
                <a:uFillTx/>
                <a:latin typeface="Times New Roman"/>
                <a:ea typeface="Times New Roman"/>
                <a:cs typeface="+mj-cs"/>
              </a:rPr>
              <a:t>Lấy ví dụ về trường hợp vật vừa có động năng, vừa có th</a:t>
            </a:r>
            <a:r>
              <a:rPr lang="en-US" sz="2400" b="1" noProof="0" dirty="0" smtClean="0">
                <a:latin typeface="Times New Roman"/>
                <a:ea typeface="Times New Roman"/>
              </a:rPr>
              <a:t>ế</a:t>
            </a:r>
            <a:r>
              <a:rPr kumimoji="0" lang="vi-VN" sz="2400" b="1" i="0" u="none" strike="noStrike" kern="1200" cap="none" spc="0" normalizeH="0" baseline="0" noProof="0" dirty="0" smtClean="0">
                <a:ln>
                  <a:noFill/>
                </a:ln>
                <a:effectLst/>
                <a:uLnTx/>
                <a:uFillTx/>
                <a:latin typeface="Times New Roman"/>
                <a:ea typeface="Times New Roman"/>
                <a:cs typeface="+mj-cs"/>
              </a:rPr>
              <a:t> năng. Mô tả sự chuyển hoá giữa động năng và thê' năng của vật đó.</a:t>
            </a:r>
            <a:r>
              <a:rPr kumimoji="0" lang="vi-VN" sz="2400" b="1" i="0" u="none" strike="noStrike" kern="1200" cap="none" spc="0" normalizeH="0" baseline="0" noProof="0" dirty="0" smtClean="0">
                <a:ln>
                  <a:noFill/>
                </a:ln>
                <a:solidFill>
                  <a:sysClr val="window" lastClr="FFFFFF"/>
                </a:solidFill>
                <a:effectLst/>
                <a:uLnTx/>
                <a:uFillTx/>
                <a:latin typeface="Times New Roman"/>
                <a:ea typeface="Times New Roman"/>
                <a:cs typeface="+mj-cs"/>
              </a:rPr>
              <a:t/>
            </a:r>
            <a:br>
              <a:rPr kumimoji="0" lang="vi-VN" sz="2400" b="1" i="0" u="none" strike="noStrike" kern="1200" cap="none" spc="0" normalizeH="0" baseline="0" noProof="0" dirty="0" smtClean="0">
                <a:ln>
                  <a:noFill/>
                </a:ln>
                <a:solidFill>
                  <a:sysClr val="window" lastClr="FFFFFF"/>
                </a:solidFill>
                <a:effectLst/>
                <a:uLnTx/>
                <a:uFillTx/>
                <a:latin typeface="Times New Roman"/>
                <a:ea typeface="Times New Roman"/>
                <a:cs typeface="+mj-cs"/>
              </a:rPr>
            </a:br>
            <a:endParaRPr kumimoji="0" lang="en-US" sz="2400" b="1" i="0" u="none" strike="noStrike" kern="1200" cap="none" spc="0" normalizeH="0" baseline="0" noProof="0" dirty="0">
              <a:ln>
                <a:noFill/>
              </a:ln>
              <a:solidFill>
                <a:sysClr val="window" lastClr="FFFFFF"/>
              </a:solidFill>
              <a:effectLst/>
              <a:uLnTx/>
              <a:uFillTx/>
              <a:latin typeface="Century Gothic"/>
              <a:cs typeface="+mj-cs"/>
            </a:endParaRPr>
          </a:p>
        </p:txBody>
      </p:sp>
    </p:spTree>
    <p:extLst>
      <p:ext uri="{BB962C8B-B14F-4D97-AF65-F5344CB8AC3E}">
        <p14:creationId xmlns:p14="http://schemas.microsoft.com/office/powerpoint/2010/main" val="1519898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1561"/>
            <a:ext cx="10515600" cy="1961325"/>
          </a:xfrm>
        </p:spPr>
        <p:txBody>
          <a:bodyPr>
            <a:noAutofit/>
          </a:bodyPr>
          <a:lstStyle/>
          <a:p>
            <a:pPr marL="203200" marR="0">
              <a:lnSpc>
                <a:spcPct val="100000"/>
              </a:lnSpc>
              <a:spcBef>
                <a:spcPts val="0"/>
              </a:spcBef>
              <a:spcAft>
                <a:spcPts val="1700"/>
              </a:spcAft>
            </a:pPr>
            <a:r>
              <a:rPr lang="vi-VN" sz="2800" dirty="0">
                <a:ea typeface="Times New Roman"/>
              </a:rPr>
              <a:t>Một vật có khối lượng m = 1,5 kg được thả rơi từ độ cao h = 4 m so với mặt đất. Chọn </a:t>
            </a:r>
            <a:r>
              <a:rPr lang="vi-VN" sz="2800" i="1" dirty="0">
                <a:ea typeface="Times New Roman"/>
              </a:rPr>
              <a:t>góc</a:t>
            </a:r>
            <a:r>
              <a:rPr lang="vi-VN" sz="2800" dirty="0">
                <a:ea typeface="Times New Roman"/>
              </a:rPr>
              <a:t> thê' năng ở mặt đất, tính tốc độ của vật ngay trước khi chạm đất. Biết toàn bộ thế năng của vật chuyển hoá thành động năng của vật.</a:t>
            </a:r>
            <a:r>
              <a:rPr lang="en-US" sz="2800" dirty="0">
                <a:latin typeface="Times New Roman"/>
                <a:ea typeface="Times New Roman"/>
              </a:rPr>
              <a:t/>
            </a:r>
            <a:br>
              <a:rPr lang="en-US" sz="2800" dirty="0">
                <a:latin typeface="Times New Roman"/>
                <a:ea typeface="Times New Roman"/>
              </a:rPr>
            </a:br>
            <a:endParaRPr lang="en-US" sz="2800" dirty="0"/>
          </a:p>
        </p:txBody>
      </p:sp>
      <p:sp>
        <p:nvSpPr>
          <p:cNvPr id="3" name="Content Placeholder 2"/>
          <p:cNvSpPr>
            <a:spLocks noGrp="1"/>
          </p:cNvSpPr>
          <p:nvPr>
            <p:ph idx="1"/>
          </p:nvPr>
        </p:nvSpPr>
        <p:spPr>
          <a:xfrm>
            <a:off x="838200" y="2199877"/>
            <a:ext cx="10515600" cy="4532243"/>
          </a:xfrm>
        </p:spPr>
        <p:txBody>
          <a:bodyPr/>
          <a:lstStyle/>
          <a:p>
            <a:pPr marL="0" marR="0" indent="0" algn="just">
              <a:lnSpc>
                <a:spcPct val="115000"/>
              </a:lnSpc>
              <a:spcBef>
                <a:spcPts val="0"/>
              </a:spcBef>
              <a:spcAft>
                <a:spcPts val="0"/>
              </a:spcAft>
              <a:buNone/>
            </a:pPr>
            <a:r>
              <a:rPr lang="en-US" dirty="0">
                <a:latin typeface="Times New Roman"/>
                <a:ea typeface="Calibri"/>
                <a:cs typeface="Times New Roman"/>
              </a:rPr>
              <a:t>G</a:t>
            </a:r>
            <a:r>
              <a:rPr lang="vi-VN" dirty="0" smtClean="0">
                <a:latin typeface="Times New Roman"/>
                <a:ea typeface="Calibri"/>
                <a:cs typeface="Times New Roman"/>
              </a:rPr>
              <a:t>iải: </a:t>
            </a:r>
            <a:endParaRPr lang="en-US" dirty="0">
              <a:latin typeface="Times New Roman"/>
              <a:ea typeface="Calibri"/>
              <a:cs typeface="Times New Roman"/>
            </a:endParaRPr>
          </a:p>
          <a:p>
            <a:pPr marL="0" indent="0">
              <a:lnSpc>
                <a:spcPct val="115000"/>
              </a:lnSpc>
              <a:spcBef>
                <a:spcPts val="0"/>
              </a:spcBef>
              <a:buNone/>
            </a:pPr>
            <a:r>
              <a:rPr lang="vi-VN" dirty="0">
                <a:latin typeface="Times New Roman"/>
                <a:ea typeface="Calibri"/>
                <a:cs typeface="Times New Roman"/>
              </a:rPr>
              <a:t>+ Thế năng của </a:t>
            </a:r>
            <a:r>
              <a:rPr lang="en-US" dirty="0" err="1" smtClean="0">
                <a:latin typeface="Times New Roman"/>
                <a:ea typeface="Calibri"/>
                <a:cs typeface="Times New Roman"/>
              </a:rPr>
              <a:t>vật</a:t>
            </a:r>
            <a:r>
              <a:rPr lang="vi-VN" dirty="0" smtClean="0">
                <a:latin typeface="Times New Roman"/>
                <a:ea typeface="Calibri"/>
                <a:cs typeface="Times New Roman"/>
              </a:rPr>
              <a:t>:  </a:t>
            </a:r>
            <a:r>
              <a:rPr lang="en-US" dirty="0" err="1" smtClean="0">
                <a:latin typeface="Times New Roman"/>
                <a:ea typeface="Calibri"/>
                <a:cs typeface="Times New Roman"/>
              </a:rPr>
              <a:t>Wt</a:t>
            </a:r>
            <a:r>
              <a:rPr lang="en-US" dirty="0" smtClean="0">
                <a:latin typeface="Times New Roman"/>
                <a:ea typeface="Calibri"/>
                <a:cs typeface="Times New Roman"/>
              </a:rPr>
              <a:t> </a:t>
            </a:r>
            <a:r>
              <a:rPr lang="vi-VN" dirty="0" smtClean="0">
                <a:latin typeface="Times New Roman"/>
                <a:ea typeface="Calibri"/>
                <a:cs typeface="Times New Roman"/>
              </a:rPr>
              <a:t>=P.h </a:t>
            </a:r>
            <a:r>
              <a:rPr lang="vi-VN" dirty="0">
                <a:latin typeface="Times New Roman"/>
                <a:ea typeface="Calibri"/>
                <a:cs typeface="Times New Roman"/>
              </a:rPr>
              <a:t>=10m.h = </a:t>
            </a:r>
            <a:r>
              <a:rPr lang="en-US" dirty="0" smtClean="0">
                <a:latin typeface="Times New Roman"/>
                <a:ea typeface="Calibri"/>
                <a:cs typeface="Times New Roman"/>
              </a:rPr>
              <a:t>10.m.h = 10.1,5.4 = 60 </a:t>
            </a:r>
            <a:r>
              <a:rPr lang="vi-VN" dirty="0" smtClean="0">
                <a:latin typeface="Times New Roman"/>
                <a:ea typeface="Calibri"/>
                <a:cs typeface="Times New Roman"/>
              </a:rPr>
              <a:t>J </a:t>
            </a:r>
            <a:endParaRPr lang="en-US" dirty="0">
              <a:latin typeface="Times New Roman"/>
              <a:ea typeface="Calibri"/>
              <a:cs typeface="Times New Roman"/>
            </a:endParaRPr>
          </a:p>
          <a:p>
            <a:pPr marL="0" indent="0">
              <a:lnSpc>
                <a:spcPct val="115000"/>
              </a:lnSpc>
              <a:spcBef>
                <a:spcPts val="0"/>
              </a:spcBef>
              <a:buNone/>
            </a:pPr>
            <a:r>
              <a:rPr lang="vi-VN" dirty="0">
                <a:latin typeface="Times New Roman"/>
                <a:ea typeface="Calibri"/>
                <a:cs typeface="Times New Roman"/>
              </a:rPr>
              <a:t>+ Vì thế năng chuyển hoá hoàn toàn thành động năng của </a:t>
            </a:r>
            <a:r>
              <a:rPr lang="en-US" dirty="0" err="1" smtClean="0">
                <a:latin typeface="Times New Roman"/>
                <a:ea typeface="Calibri"/>
                <a:cs typeface="Times New Roman"/>
              </a:rPr>
              <a:t>vật</a:t>
            </a:r>
            <a:r>
              <a:rPr lang="vi-VN" dirty="0" smtClean="0">
                <a:latin typeface="Times New Roman"/>
                <a:ea typeface="Calibri"/>
                <a:cs typeface="Times New Roman"/>
              </a:rPr>
              <a:t> </a:t>
            </a:r>
            <a:r>
              <a:rPr lang="vi-VN" dirty="0">
                <a:latin typeface="Times New Roman"/>
                <a:ea typeface="Calibri"/>
                <a:cs typeface="Times New Roman"/>
              </a:rPr>
              <a:t>nên động năng của </a:t>
            </a:r>
            <a:r>
              <a:rPr lang="en-US" dirty="0" err="1" smtClean="0">
                <a:latin typeface="Times New Roman"/>
                <a:ea typeface="Calibri"/>
                <a:cs typeface="Times New Roman"/>
              </a:rPr>
              <a:t>vật</a:t>
            </a:r>
            <a:r>
              <a:rPr lang="vi-VN" dirty="0" smtClean="0">
                <a:latin typeface="Times New Roman"/>
                <a:ea typeface="Calibri"/>
                <a:cs typeface="Times New Roman"/>
              </a:rPr>
              <a:t> </a:t>
            </a:r>
            <a:r>
              <a:rPr lang="vi-VN" dirty="0">
                <a:latin typeface="Times New Roman"/>
                <a:ea typeface="Calibri"/>
                <a:cs typeface="Times New Roman"/>
              </a:rPr>
              <a:t>khi chạm đất là: </a:t>
            </a:r>
            <a:endParaRPr lang="en-US" dirty="0">
              <a:latin typeface="Times New Roman"/>
              <a:ea typeface="Calibri"/>
              <a:cs typeface="Times New Roman"/>
            </a:endParaRPr>
          </a:p>
          <a:p>
            <a:pPr marL="0" indent="0">
              <a:lnSpc>
                <a:spcPct val="115000"/>
              </a:lnSpc>
              <a:spcBef>
                <a:spcPts val="0"/>
              </a:spcBef>
              <a:buNone/>
            </a:pPr>
            <a:r>
              <a:rPr lang="vi-VN" dirty="0">
                <a:latin typeface="Times New Roman"/>
                <a:ea typeface="Calibri"/>
                <a:cs typeface="Times New Roman"/>
              </a:rPr>
              <a:t>+ </a:t>
            </a:r>
            <a:r>
              <a:rPr lang="vi-VN" dirty="0" smtClean="0">
                <a:latin typeface="Times New Roman"/>
                <a:ea typeface="Calibri"/>
                <a:cs typeface="Times New Roman"/>
              </a:rPr>
              <a:t>Ta </a:t>
            </a:r>
            <a:r>
              <a:rPr lang="vi-VN" dirty="0">
                <a:latin typeface="Times New Roman"/>
                <a:ea typeface="Calibri"/>
                <a:cs typeface="Times New Roman"/>
              </a:rPr>
              <a:t>có: </a:t>
            </a:r>
            <a:endParaRPr lang="en-US" dirty="0">
              <a:latin typeface="Times New Roman"/>
              <a:ea typeface="Calibri"/>
              <a:cs typeface="Times New Roman"/>
            </a:endParaRPr>
          </a:p>
          <a:p>
            <a:pPr marL="0" indent="0">
              <a:buNone/>
            </a:pP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Mà</a:t>
            </a:r>
            <a:endParaRPr lang="en-US" dirty="0">
              <a:latin typeface="Times New Roman" pitchFamily="18" charset="0"/>
              <a:cs typeface="Times New Roman" pitchFamily="18" charset="0"/>
            </a:endParaRPr>
          </a:p>
        </p:txBody>
      </p:sp>
      <p:pic>
        <p:nvPicPr>
          <p:cNvPr id="4" name="Picture 14" descr="http://tmjpainandtreatment.com/wp-content/uploads/2014/09/little-man-with-red-question-mark.jpg">
            <a:hlinkClick r:id="rId2"/>
            <a:extLst>
              <a:ext uri="{FF2B5EF4-FFF2-40B4-BE49-F238E27FC236}">
                <a16:creationId xmlns="" xmlns:a16="http://schemas.microsoft.com/office/drawing/2014/main" id="{34803143-067E-4E6A-ACDF-F73C4C768C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008" y="165652"/>
            <a:ext cx="617539"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084" y="4105777"/>
            <a:ext cx="2423265" cy="704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6362" y="4706677"/>
            <a:ext cx="5512903" cy="1920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70827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1">
            <a:extLst>
              <a:ext uri="{FF2B5EF4-FFF2-40B4-BE49-F238E27FC236}">
                <a16:creationId xmlns:a16="http://schemas.microsoft.com/office/drawing/2014/main" xmlns="" id="{471D4B7D-E828-40F2-AA26-4CB561A9DC28}"/>
              </a:ext>
            </a:extLst>
          </p:cNvPr>
          <p:cNvSpPr>
            <a:spLocks noChangeArrowheads="1"/>
          </p:cNvSpPr>
          <p:nvPr/>
        </p:nvSpPr>
        <p:spPr bwMode="auto">
          <a:xfrm>
            <a:off x="1135397" y="5235809"/>
            <a:ext cx="100794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chuyển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con </a:t>
            </a:r>
            <a:r>
              <a:rPr lang="en-US" sz="2800" dirty="0" err="1">
                <a:solidFill>
                  <a:prstClr val="black"/>
                </a:solidFill>
                <a:latin typeface="Times New Roman" pitchFamily="18" charset="0"/>
                <a:cs typeface="Times New Roman" pitchFamily="18" charset="0"/>
              </a:rPr>
              <a:t>lắc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trọng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trường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đổi</a:t>
            </a:r>
            <a:r>
              <a:rPr lang="en-US" sz="2800" dirty="0">
                <a:solidFill>
                  <a:prstClr val="black"/>
                </a:solidFill>
                <a:latin typeface="Times New Roman" pitchFamily="18" charset="0"/>
                <a:cs typeface="Times New Roman" pitchFamily="18" charset="0"/>
              </a:rPr>
              <a:t>.</a:t>
            </a:r>
          </a:p>
        </p:txBody>
      </p:sp>
      <p:pic>
        <p:nvPicPr>
          <p:cNvPr id="13" name="Picture 12" descr="A pocket watch on a chain&#10;&#10;Description automatically generated with medium confidence">
            <a:extLst>
              <a:ext uri="{FF2B5EF4-FFF2-40B4-BE49-F238E27FC236}">
                <a16:creationId xmlns:a16="http://schemas.microsoft.com/office/drawing/2014/main" xmlns="" id="{85D3816C-A899-44ED-A953-A9C8FAE876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1447" y="691996"/>
            <a:ext cx="4343400" cy="4318246"/>
          </a:xfrm>
          <a:prstGeom prst="rect">
            <a:avLst/>
          </a:prstGeom>
        </p:spPr>
      </p:pic>
      <p:pic>
        <p:nvPicPr>
          <p:cNvPr id="14" name="Content Placeholder 4" descr="A picture containing chart&#10;&#10;Description automatically generated">
            <a:extLst>
              <a:ext uri="{FF2B5EF4-FFF2-40B4-BE49-F238E27FC236}">
                <a16:creationId xmlns:a16="http://schemas.microsoft.com/office/drawing/2014/main" xmlns="" id="{70C1224E-168F-4816-B1A3-7DAFF5221C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89" t="9756" r="-1631" b="769"/>
          <a:stretch/>
        </p:blipFill>
        <p:spPr>
          <a:xfrm>
            <a:off x="1135403" y="692008"/>
            <a:ext cx="5467111" cy="4349055"/>
          </a:xfrm>
          <a:prstGeom prst="rect">
            <a:avLst/>
          </a:prstGeom>
        </p:spPr>
      </p:pic>
    </p:spTree>
    <p:extLst>
      <p:ext uri="{BB962C8B-B14F-4D97-AF65-F5344CB8AC3E}">
        <p14:creationId xmlns:p14="http://schemas.microsoft.com/office/powerpoint/2010/main" val="22208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d00404l"/>
          <p:cNvPicPr>
            <a:picLocks noChangeAspect="1" noChangeArrowheads="1" noCrop="1"/>
          </p:cNvPicPr>
          <p:nvPr/>
        </p:nvPicPr>
        <p:blipFill>
          <a:blip r:embed="rId2"/>
          <a:srcRect/>
          <a:stretch>
            <a:fillRect/>
          </a:stretch>
        </p:blipFill>
        <p:spPr bwMode="auto">
          <a:xfrm>
            <a:off x="0" y="6019800"/>
            <a:ext cx="1117600" cy="698500"/>
          </a:xfrm>
          <a:prstGeom prst="rect">
            <a:avLst/>
          </a:prstGeom>
          <a:noFill/>
        </p:spPr>
      </p:pic>
      <p:sp>
        <p:nvSpPr>
          <p:cNvPr id="16" name="TextBox 15"/>
          <p:cNvSpPr txBox="1"/>
          <p:nvPr/>
        </p:nvSpPr>
        <p:spPr>
          <a:xfrm>
            <a:off x="-101600" y="6615560"/>
            <a:ext cx="3860800" cy="276999"/>
          </a:xfrm>
          <a:prstGeom prst="rect">
            <a:avLst/>
          </a:prstGeom>
          <a:noFill/>
        </p:spPr>
        <p:txBody>
          <a:bodyPr wrap="square" rtlCol="0">
            <a:spAutoFit/>
          </a:bodyPr>
          <a:lstStyle/>
          <a:p>
            <a:r>
              <a:rPr lang="en-US" sz="1200" b="1" i="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vuongdv1980@gmail.com</a:t>
            </a:r>
            <a:endParaRPr lang="en-US" sz="1200" b="1" i="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53602" name="Rectangle 2"/>
          <p:cNvSpPr>
            <a:spLocks noChangeArrowheads="1"/>
          </p:cNvSpPr>
          <p:nvPr/>
        </p:nvSpPr>
        <p:spPr bwMode="auto">
          <a:xfrm>
            <a:off x="1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53604" name="Rectangle 4"/>
          <p:cNvSpPr>
            <a:spLocks noChangeArrowheads="1"/>
          </p:cNvSpPr>
          <p:nvPr/>
        </p:nvSpPr>
        <p:spPr bwMode="auto">
          <a:xfrm>
            <a:off x="1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53606" name="Rectangle 6"/>
          <p:cNvSpPr>
            <a:spLocks noChangeArrowheads="1"/>
          </p:cNvSpPr>
          <p:nvPr/>
        </p:nvSpPr>
        <p:spPr bwMode="auto">
          <a:xfrm>
            <a:off x="1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1026" name="Rectangle 2"/>
          <p:cNvSpPr>
            <a:spLocks noChangeArrowheads="1"/>
          </p:cNvSpPr>
          <p:nvPr/>
        </p:nvSpPr>
        <p:spPr bwMode="auto">
          <a:xfrm>
            <a:off x="1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0" name="Rectangle 9" descr="Oak"/>
          <p:cNvSpPr>
            <a:spLocks noChangeArrowheads="1"/>
          </p:cNvSpPr>
          <p:nvPr/>
        </p:nvSpPr>
        <p:spPr bwMode="auto">
          <a:xfrm>
            <a:off x="491068" y="5105400"/>
            <a:ext cx="4588933" cy="1905000"/>
          </a:xfrm>
          <a:prstGeom prst="rect">
            <a:avLst/>
          </a:prstGeom>
          <a:blipFill dpi="0" rotWithShape="1">
            <a:blip r:embed="rId3"/>
            <a:srcRect/>
            <a:tile tx="0" ty="0" sx="100000" sy="100000" flip="none" algn="tl"/>
          </a:blipFill>
          <a:ln w="9525">
            <a:miter lim="800000"/>
            <a:headEnd/>
            <a:tailEnd/>
          </a:ln>
          <a:scene3d>
            <a:camera prst="legacyObliqueTopRight">
              <a:rot lat="16199997" lon="0" rev="0"/>
            </a:camera>
            <a:lightRig rig="legacyFlat3" dir="b"/>
          </a:scene3d>
          <a:sp3d extrusionH="430200" prstMaterial="legacyMatte">
            <a:bevelT w="13500" h="13500" prst="angle"/>
            <a:bevelB w="13500" h="13500" prst="angle"/>
            <a:extrusionClr>
              <a:srgbClr val="FFCC99"/>
            </a:extrusionClr>
          </a:sp3d>
        </p:spPr>
        <p:txBody>
          <a:bodyPr wrap="none" anchor="ctr">
            <a:flatTx/>
          </a:bodyPr>
          <a:lstStyle/>
          <a:p>
            <a:endParaRPr lang="en-US">
              <a:solidFill>
                <a:prstClr val="black"/>
              </a:solidFill>
            </a:endParaRPr>
          </a:p>
        </p:txBody>
      </p:sp>
      <p:sp>
        <p:nvSpPr>
          <p:cNvPr id="21" name="AutoShape 10"/>
          <p:cNvSpPr>
            <a:spLocks noChangeArrowheads="1"/>
          </p:cNvSpPr>
          <p:nvPr/>
        </p:nvSpPr>
        <p:spPr bwMode="auto">
          <a:xfrm rot="10800000">
            <a:off x="203210" y="6161102"/>
            <a:ext cx="2123017" cy="163513"/>
          </a:xfrm>
          <a:custGeom>
            <a:avLst/>
            <a:gdLst>
              <a:gd name="T0" fmla="*/ 1548697 w 21600"/>
              <a:gd name="T1" fmla="*/ 81757 h 21600"/>
              <a:gd name="T2" fmla="*/ 796132 w 21600"/>
              <a:gd name="T3" fmla="*/ 163513 h 21600"/>
              <a:gd name="T4" fmla="*/ 43566 w 21600"/>
              <a:gd name="T5" fmla="*/ 81757 h 21600"/>
              <a:gd name="T6" fmla="*/ 796132 w 21600"/>
              <a:gd name="T7" fmla="*/ 0 h 21600"/>
              <a:gd name="T8" fmla="*/ 0 60000 65536"/>
              <a:gd name="T9" fmla="*/ 0 60000 65536"/>
              <a:gd name="T10" fmla="*/ 0 60000 65536"/>
              <a:gd name="T11" fmla="*/ 0 60000 65536"/>
              <a:gd name="T12" fmla="*/ 2391 w 21600"/>
              <a:gd name="T13" fmla="*/ 2391 h 21600"/>
              <a:gd name="T14" fmla="*/ 19209 w 21600"/>
              <a:gd name="T15" fmla="*/ 19209 h 21600"/>
            </a:gdLst>
            <a:ahLst/>
            <a:cxnLst>
              <a:cxn ang="T8">
                <a:pos x="T0" y="T1"/>
              </a:cxn>
              <a:cxn ang="T9">
                <a:pos x="T2" y="T3"/>
              </a:cxn>
              <a:cxn ang="T10">
                <a:pos x="T4" y="T5"/>
              </a:cxn>
              <a:cxn ang="T11">
                <a:pos x="T6" y="T7"/>
              </a:cxn>
            </a:cxnLst>
            <a:rect l="T12" t="T13" r="T14" b="T15"/>
            <a:pathLst>
              <a:path w="21600" h="21600">
                <a:moveTo>
                  <a:pt x="0" y="0"/>
                </a:moveTo>
                <a:lnTo>
                  <a:pt x="1181" y="21600"/>
                </a:lnTo>
                <a:lnTo>
                  <a:pt x="20419" y="21600"/>
                </a:lnTo>
                <a:lnTo>
                  <a:pt x="21600" y="0"/>
                </a:lnTo>
                <a:close/>
              </a:path>
            </a:pathLst>
          </a:custGeom>
          <a:solidFill>
            <a:srgbClr val="00CC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00CCFF"/>
            </a:extrusionClr>
          </a:sp3d>
        </p:spPr>
        <p:txBody>
          <a:bodyPr wrap="none" anchor="ctr">
            <a:flatTx/>
          </a:bodyPr>
          <a:lstStyle/>
          <a:p>
            <a:endParaRPr lang="en-US">
              <a:solidFill>
                <a:prstClr val="black"/>
              </a:solidFill>
            </a:endParaRPr>
          </a:p>
        </p:txBody>
      </p:sp>
      <p:sp>
        <p:nvSpPr>
          <p:cNvPr id="22" name="Oval 11"/>
          <p:cNvSpPr>
            <a:spLocks noChangeArrowheads="1"/>
          </p:cNvSpPr>
          <p:nvPr/>
        </p:nvSpPr>
        <p:spPr bwMode="auto">
          <a:xfrm>
            <a:off x="732368" y="6048390"/>
            <a:ext cx="383117" cy="71437"/>
          </a:xfrm>
          <a:prstGeom prst="ellipse">
            <a:avLst/>
          </a:prstGeom>
          <a:solidFill>
            <a:schemeClr val="accent1"/>
          </a:solidFill>
          <a:ln w="9525">
            <a:solidFill>
              <a:schemeClr val="tx1"/>
            </a:solidFill>
            <a:round/>
            <a:headEnd/>
            <a:tailEnd/>
          </a:ln>
        </p:spPr>
        <p:txBody>
          <a:bodyPr wrap="none" anchor="ctr"/>
          <a:lstStyle/>
          <a:p>
            <a:endParaRPr lang="en-US">
              <a:solidFill>
                <a:prstClr val="black"/>
              </a:solidFill>
            </a:endParaRPr>
          </a:p>
        </p:txBody>
      </p:sp>
      <p:sp>
        <p:nvSpPr>
          <p:cNvPr id="23" name="Oval 12"/>
          <p:cNvSpPr>
            <a:spLocks noChangeArrowheads="1"/>
          </p:cNvSpPr>
          <p:nvPr/>
        </p:nvSpPr>
        <p:spPr bwMode="auto">
          <a:xfrm>
            <a:off x="833977" y="1436702"/>
            <a:ext cx="192617" cy="144463"/>
          </a:xfrm>
          <a:prstGeom prst="ellipse">
            <a:avLst/>
          </a:prstGeom>
          <a:solidFill>
            <a:schemeClr val="accent1"/>
          </a:solidFill>
          <a:ln w="9525">
            <a:round/>
            <a:headEnd/>
            <a:tailEnd/>
          </a:ln>
          <a:scene3d>
            <a:camera prst="legacyObliqueTopRight">
              <a:rot lat="16199997" lon="0" rev="0"/>
            </a:camera>
            <a:lightRig rig="legacyFlat3" dir="b"/>
          </a:scene3d>
          <a:sp3d extrusionH="4545000" prstMaterial="legacyMetal">
            <a:bevelT w="13500" h="13500" prst="angle"/>
            <a:bevelB w="13500" h="13500" prst="angle"/>
            <a:extrusionClr>
              <a:srgbClr val="996633"/>
            </a:extrusionClr>
          </a:sp3d>
        </p:spPr>
        <p:txBody>
          <a:bodyPr wrap="none" anchor="ctr">
            <a:flatTx/>
          </a:bodyPr>
          <a:lstStyle/>
          <a:p>
            <a:endParaRPr lang="en-US">
              <a:solidFill>
                <a:prstClr val="black"/>
              </a:solidFill>
            </a:endParaRPr>
          </a:p>
        </p:txBody>
      </p:sp>
      <p:sp>
        <p:nvSpPr>
          <p:cNvPr id="24" name="Oval 13"/>
          <p:cNvSpPr>
            <a:spLocks noChangeArrowheads="1"/>
          </p:cNvSpPr>
          <p:nvPr/>
        </p:nvSpPr>
        <p:spPr bwMode="auto">
          <a:xfrm>
            <a:off x="793760" y="1311290"/>
            <a:ext cx="275167" cy="155575"/>
          </a:xfrm>
          <a:prstGeom prst="ellipse">
            <a:avLst/>
          </a:prstGeom>
          <a:solidFill>
            <a:schemeClr val="accent1"/>
          </a:solidFill>
          <a:ln w="9525">
            <a:round/>
            <a:headEnd/>
            <a:tailEnd/>
          </a:ln>
          <a:scene3d>
            <a:camera prst="legacyObliqueTopRight">
              <a:rot lat="16199997" lon="0" rev="0"/>
            </a:camera>
            <a:lightRig rig="legacyFlat3" dir="b"/>
          </a:scene3d>
          <a:sp3d extrusionH="100000" prstMaterial="legacyMetal">
            <a:bevelT w="13500" h="13500" prst="angle"/>
            <a:bevelB w="13500" h="13500" prst="angle"/>
            <a:extrusionClr>
              <a:srgbClr val="66FF33"/>
            </a:extrusionClr>
          </a:sp3d>
        </p:spPr>
        <p:txBody>
          <a:bodyPr wrap="none" anchor="ctr">
            <a:flatTx/>
          </a:bodyPr>
          <a:lstStyle/>
          <a:p>
            <a:endParaRPr lang="en-US">
              <a:solidFill>
                <a:prstClr val="black"/>
              </a:solidFill>
            </a:endParaRPr>
          </a:p>
        </p:txBody>
      </p:sp>
      <p:sp>
        <p:nvSpPr>
          <p:cNvPr id="25" name="Oval 14"/>
          <p:cNvSpPr>
            <a:spLocks noChangeArrowheads="1"/>
          </p:cNvSpPr>
          <p:nvPr/>
        </p:nvSpPr>
        <p:spPr bwMode="auto">
          <a:xfrm>
            <a:off x="1026594" y="1420827"/>
            <a:ext cx="97367" cy="42863"/>
          </a:xfrm>
          <a:prstGeom prst="ellipse">
            <a:avLst/>
          </a:prstGeom>
          <a:solidFill>
            <a:schemeClr val="accent1"/>
          </a:solidFill>
          <a:ln w="9525">
            <a:round/>
            <a:headEnd/>
            <a:tailEnd/>
          </a:ln>
          <a:scene3d>
            <a:camera prst="legacyObliqueFront">
              <a:rot lat="0" lon="5400000" rev="0"/>
            </a:camera>
            <a:lightRig rig="legacyFlat3" dir="b"/>
          </a:scene3d>
          <a:sp3d extrusionH="2513000" prstMaterial="legacyMatte">
            <a:bevelT w="13500" h="13500" prst="angle"/>
            <a:bevelB w="13500" h="13500" prst="angle"/>
            <a:extrusionClr>
              <a:srgbClr val="FF9900"/>
            </a:extrusionClr>
          </a:sp3d>
        </p:spPr>
        <p:txBody>
          <a:bodyPr wrap="none" anchor="ctr">
            <a:flatTx/>
          </a:bodyPr>
          <a:lstStyle/>
          <a:p>
            <a:endParaRPr lang="en-US">
              <a:solidFill>
                <a:prstClr val="black"/>
              </a:solidFill>
            </a:endParaRPr>
          </a:p>
        </p:txBody>
      </p:sp>
      <p:sp>
        <p:nvSpPr>
          <p:cNvPr id="26" name="Oval 16"/>
          <p:cNvSpPr>
            <a:spLocks noChangeArrowheads="1"/>
          </p:cNvSpPr>
          <p:nvPr/>
        </p:nvSpPr>
        <p:spPr bwMode="auto">
          <a:xfrm>
            <a:off x="1045635" y="6073775"/>
            <a:ext cx="48684" cy="17462"/>
          </a:xfrm>
          <a:prstGeom prst="ellipse">
            <a:avLst/>
          </a:prstGeom>
          <a:solidFill>
            <a:schemeClr val="tx1"/>
          </a:solidFill>
          <a:ln w="9525">
            <a:noFill/>
            <a:round/>
            <a:headEnd/>
            <a:tailEnd/>
          </a:ln>
        </p:spPr>
        <p:txBody>
          <a:bodyPr wrap="none" anchor="ctr"/>
          <a:lstStyle/>
          <a:p>
            <a:endParaRPr lang="en-US">
              <a:solidFill>
                <a:prstClr val="black"/>
              </a:solidFill>
            </a:endParaRPr>
          </a:p>
        </p:txBody>
      </p:sp>
      <p:sp>
        <p:nvSpPr>
          <p:cNvPr id="27" name="Oval 17"/>
          <p:cNvSpPr>
            <a:spLocks noChangeArrowheads="1"/>
          </p:cNvSpPr>
          <p:nvPr/>
        </p:nvSpPr>
        <p:spPr bwMode="auto">
          <a:xfrm>
            <a:off x="762003" y="6073775"/>
            <a:ext cx="48684" cy="17462"/>
          </a:xfrm>
          <a:prstGeom prst="ellipse">
            <a:avLst/>
          </a:prstGeom>
          <a:solidFill>
            <a:schemeClr val="tx1"/>
          </a:solidFill>
          <a:ln w="9525">
            <a:noFill/>
            <a:round/>
            <a:headEnd/>
            <a:tailEnd/>
          </a:ln>
        </p:spPr>
        <p:txBody>
          <a:bodyPr wrap="none" anchor="ctr"/>
          <a:lstStyle/>
          <a:p>
            <a:endParaRPr lang="en-US">
              <a:solidFill>
                <a:prstClr val="black"/>
              </a:solidFill>
            </a:endParaRPr>
          </a:p>
        </p:txBody>
      </p:sp>
      <p:sp>
        <p:nvSpPr>
          <p:cNvPr id="28" name="Rectangle 18"/>
          <p:cNvSpPr>
            <a:spLocks noChangeArrowheads="1"/>
          </p:cNvSpPr>
          <p:nvPr/>
        </p:nvSpPr>
        <p:spPr bwMode="auto">
          <a:xfrm flipV="1">
            <a:off x="3573682" y="1462087"/>
            <a:ext cx="960967" cy="71438"/>
          </a:xfrm>
          <a:prstGeom prst="rect">
            <a:avLst/>
          </a:prstGeom>
          <a:solidFill>
            <a:srgbClr val="FF00FF"/>
          </a:solidFill>
          <a:ln w="9525">
            <a:miter lim="800000"/>
            <a:headEnd/>
            <a:tailEnd/>
          </a:ln>
          <a:scene3d>
            <a:camera prst="legacyObliqueTopRight"/>
            <a:lightRig rig="legacyFlat3" dir="b"/>
          </a:scene3d>
          <a:sp3d extrusionH="227000" prstMaterial="legacyMatte">
            <a:bevelT w="13500" h="13500" prst="angle"/>
            <a:bevelB w="13500" h="13500" prst="angle"/>
            <a:extrusionClr>
              <a:srgbClr val="FF00FF"/>
            </a:extrusionClr>
          </a:sp3d>
        </p:spPr>
        <p:txBody>
          <a:bodyPr wrap="none" anchor="ctr">
            <a:flatTx/>
          </a:bodyPr>
          <a:lstStyle/>
          <a:p>
            <a:endParaRPr lang="en-US">
              <a:solidFill>
                <a:prstClr val="black"/>
              </a:solidFill>
            </a:endParaRPr>
          </a:p>
        </p:txBody>
      </p:sp>
      <p:sp>
        <p:nvSpPr>
          <p:cNvPr id="29" name="AutoShape 19"/>
          <p:cNvSpPr>
            <a:spLocks noChangeArrowheads="1"/>
          </p:cNvSpPr>
          <p:nvPr/>
        </p:nvSpPr>
        <p:spPr bwMode="auto">
          <a:xfrm>
            <a:off x="4732869" y="1395412"/>
            <a:ext cx="95251" cy="31750"/>
          </a:xfrm>
          <a:custGeom>
            <a:avLst/>
            <a:gdLst>
              <a:gd name="T0" fmla="*/ 35719 w 21600"/>
              <a:gd name="T1" fmla="*/ 0 h 21600"/>
              <a:gd name="T2" fmla="*/ 10461 w 21600"/>
              <a:gd name="T3" fmla="*/ 4649 h 21600"/>
              <a:gd name="T4" fmla="*/ 0 w 21600"/>
              <a:gd name="T5" fmla="*/ 15875 h 21600"/>
              <a:gd name="T6" fmla="*/ 10461 w 21600"/>
              <a:gd name="T7" fmla="*/ 27101 h 21600"/>
              <a:gd name="T8" fmla="*/ 35719 w 21600"/>
              <a:gd name="T9" fmla="*/ 31750 h 21600"/>
              <a:gd name="T10" fmla="*/ 60977 w 21600"/>
              <a:gd name="T11" fmla="*/ 27101 h 21600"/>
              <a:gd name="T12" fmla="*/ 71438 w 21600"/>
              <a:gd name="T13" fmla="*/ 15875 h 21600"/>
              <a:gd name="T14" fmla="*/ 60977 w 21600"/>
              <a:gd name="T15" fmla="*/ 4649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FF"/>
          </a:solidFill>
          <a:ln w="6350">
            <a:solidFill>
              <a:srgbClr val="FF9900"/>
            </a:solidFill>
            <a:round/>
            <a:headEnd/>
            <a:tailEnd/>
          </a:ln>
        </p:spPr>
        <p:txBody>
          <a:bodyPr wrap="none" anchor="ctr"/>
          <a:lstStyle/>
          <a:p>
            <a:endParaRPr lang="en-US">
              <a:solidFill>
                <a:prstClr val="black"/>
              </a:solidFill>
            </a:endParaRPr>
          </a:p>
        </p:txBody>
      </p:sp>
      <p:sp>
        <p:nvSpPr>
          <p:cNvPr id="30" name="Rectangle 20" descr="Light horizontal"/>
          <p:cNvSpPr>
            <a:spLocks noChangeArrowheads="1"/>
          </p:cNvSpPr>
          <p:nvPr/>
        </p:nvSpPr>
        <p:spPr bwMode="auto">
          <a:xfrm rot="5400000">
            <a:off x="670190" y="1423730"/>
            <a:ext cx="128588" cy="59267"/>
          </a:xfrm>
          <a:prstGeom prst="rect">
            <a:avLst/>
          </a:prstGeom>
          <a:pattFill prst="ltHorz">
            <a:fgClr>
              <a:srgbClr val="0000FF"/>
            </a:fgClr>
            <a:bgClr>
              <a:srgbClr val="00CCFF"/>
            </a:bgClr>
          </a:pattFill>
          <a:ln w="9525" algn="ctr">
            <a:noFill/>
            <a:miter lim="800000"/>
            <a:headEnd/>
            <a:tailEnd/>
          </a:ln>
        </p:spPr>
        <p:txBody>
          <a:bodyPr wrap="none" anchor="ctr"/>
          <a:lstStyle/>
          <a:p>
            <a:endParaRPr lang="en-US">
              <a:solidFill>
                <a:prstClr val="black"/>
              </a:solidFill>
            </a:endParaRPr>
          </a:p>
        </p:txBody>
      </p:sp>
      <p:sp>
        <p:nvSpPr>
          <p:cNvPr id="31" name="AutoShape 21"/>
          <p:cNvSpPr>
            <a:spLocks noChangeArrowheads="1"/>
          </p:cNvSpPr>
          <p:nvPr/>
        </p:nvSpPr>
        <p:spPr bwMode="auto">
          <a:xfrm rot="16200000">
            <a:off x="737139" y="1439863"/>
            <a:ext cx="79375" cy="254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a:effectLst/>
        </p:spPr>
        <p:txBody>
          <a:bodyPr wrap="none" anchor="ctr"/>
          <a:lstStyle/>
          <a:p>
            <a:pPr>
              <a:defRPr/>
            </a:pPr>
            <a:endParaRPr lang="en-US">
              <a:solidFill>
                <a:prstClr val="black"/>
              </a:solidFill>
            </a:endParaRPr>
          </a:p>
        </p:txBody>
      </p:sp>
      <p:grpSp>
        <p:nvGrpSpPr>
          <p:cNvPr id="32" name="Group 22"/>
          <p:cNvGrpSpPr>
            <a:grpSpLocks/>
          </p:cNvGrpSpPr>
          <p:nvPr/>
        </p:nvGrpSpPr>
        <p:grpSpPr bwMode="auto">
          <a:xfrm>
            <a:off x="3763620" y="1360487"/>
            <a:ext cx="609600" cy="3200400"/>
            <a:chOff x="2640" y="528"/>
            <a:chExt cx="288" cy="2016"/>
          </a:xfrm>
        </p:grpSpPr>
        <p:sp>
          <p:nvSpPr>
            <p:cNvPr id="33" name="Line 23"/>
            <p:cNvSpPr>
              <a:spLocks noChangeShapeType="1"/>
            </p:cNvSpPr>
            <p:nvPr/>
          </p:nvSpPr>
          <p:spPr bwMode="auto">
            <a:xfrm>
              <a:off x="2784" y="528"/>
              <a:ext cx="0" cy="1728"/>
            </a:xfrm>
            <a:prstGeom prst="line">
              <a:avLst/>
            </a:prstGeom>
            <a:noFill/>
            <a:ln w="9525">
              <a:solidFill>
                <a:srgbClr val="3333FF"/>
              </a:solidFill>
              <a:prstDash val="dash"/>
              <a:round/>
              <a:headEnd/>
              <a:tailEnd/>
            </a:ln>
          </p:spPr>
          <p:txBody>
            <a:bodyPr/>
            <a:lstStyle/>
            <a:p>
              <a:endParaRPr lang="en-US">
                <a:solidFill>
                  <a:prstClr val="black"/>
                </a:solidFill>
              </a:endParaRPr>
            </a:p>
          </p:txBody>
        </p:sp>
        <p:sp>
          <p:nvSpPr>
            <p:cNvPr id="34" name="Oval 24"/>
            <p:cNvSpPr>
              <a:spLocks noChangeArrowheads="1"/>
            </p:cNvSpPr>
            <p:nvPr/>
          </p:nvSpPr>
          <p:spPr bwMode="auto">
            <a:xfrm>
              <a:off x="2640" y="2256"/>
              <a:ext cx="288" cy="288"/>
            </a:xfrm>
            <a:prstGeom prst="ellipse">
              <a:avLst/>
            </a:prstGeom>
            <a:noFill/>
            <a:ln w="9525">
              <a:solidFill>
                <a:srgbClr val="3333FF"/>
              </a:solidFill>
              <a:prstDash val="dash"/>
              <a:round/>
              <a:headEnd/>
              <a:tailEnd/>
            </a:ln>
          </p:spPr>
          <p:txBody>
            <a:bodyPr wrap="none" anchor="ctr"/>
            <a:lstStyle/>
            <a:p>
              <a:endParaRPr lang="en-US">
                <a:solidFill>
                  <a:prstClr val="black"/>
                </a:solidFill>
              </a:endParaRPr>
            </a:p>
          </p:txBody>
        </p:sp>
      </p:grpSp>
      <p:grpSp>
        <p:nvGrpSpPr>
          <p:cNvPr id="35" name="Group 25"/>
          <p:cNvGrpSpPr>
            <a:grpSpLocks/>
          </p:cNvGrpSpPr>
          <p:nvPr/>
        </p:nvGrpSpPr>
        <p:grpSpPr bwMode="auto">
          <a:xfrm>
            <a:off x="1250124" y="1249445"/>
            <a:ext cx="5689600" cy="3717925"/>
            <a:chOff x="1192" y="433"/>
            <a:chExt cx="2688" cy="2342"/>
          </a:xfrm>
        </p:grpSpPr>
        <p:sp>
          <p:nvSpPr>
            <p:cNvPr id="36" name="Text Box 26"/>
            <p:cNvSpPr txBox="1">
              <a:spLocks noChangeArrowheads="1"/>
            </p:cNvSpPr>
            <p:nvPr/>
          </p:nvSpPr>
          <p:spPr bwMode="auto">
            <a:xfrm>
              <a:off x="1554" y="2256"/>
              <a:ext cx="192" cy="231"/>
            </a:xfrm>
            <a:prstGeom prst="rect">
              <a:avLst/>
            </a:prstGeom>
            <a:noFill/>
            <a:ln w="9525">
              <a:noFill/>
              <a:miter lim="800000"/>
              <a:headEnd/>
              <a:tailEnd/>
            </a:ln>
          </p:spPr>
          <p:txBody>
            <a:bodyPr>
              <a:spAutoFit/>
            </a:bodyPr>
            <a:lstStyle/>
            <a:p>
              <a:pPr>
                <a:spcBef>
                  <a:spcPct val="50000"/>
                </a:spcBef>
              </a:pPr>
              <a:r>
                <a:rPr lang="en-US" dirty="0" smtClean="0">
                  <a:solidFill>
                    <a:srgbClr val="3333FF"/>
                  </a:solidFill>
                  <a:latin typeface="Arial" charset="0"/>
                </a:rPr>
                <a:t>B</a:t>
              </a:r>
              <a:endParaRPr lang="en-US" dirty="0">
                <a:solidFill>
                  <a:srgbClr val="3333FF"/>
                </a:solidFill>
                <a:latin typeface="Arial" charset="0"/>
              </a:endParaRPr>
            </a:p>
          </p:txBody>
        </p:sp>
        <p:grpSp>
          <p:nvGrpSpPr>
            <p:cNvPr id="37" name="Group 27"/>
            <p:cNvGrpSpPr>
              <a:grpSpLocks/>
            </p:cNvGrpSpPr>
            <p:nvPr/>
          </p:nvGrpSpPr>
          <p:grpSpPr bwMode="auto">
            <a:xfrm>
              <a:off x="1192" y="433"/>
              <a:ext cx="2688" cy="2342"/>
              <a:chOff x="1192" y="433"/>
              <a:chExt cx="2688" cy="2342"/>
            </a:xfrm>
          </p:grpSpPr>
          <p:grpSp>
            <p:nvGrpSpPr>
              <p:cNvPr id="39" name="Group 28"/>
              <p:cNvGrpSpPr>
                <a:grpSpLocks/>
              </p:cNvGrpSpPr>
              <p:nvPr/>
            </p:nvGrpSpPr>
            <p:grpSpPr bwMode="auto">
              <a:xfrm>
                <a:off x="1686" y="433"/>
                <a:ext cx="521" cy="1831"/>
                <a:chOff x="1686" y="433"/>
                <a:chExt cx="521" cy="1831"/>
              </a:xfrm>
            </p:grpSpPr>
            <p:sp>
              <p:nvSpPr>
                <p:cNvPr id="46" name="Line 29"/>
                <p:cNvSpPr>
                  <a:spLocks noChangeShapeType="1"/>
                </p:cNvSpPr>
                <p:nvPr/>
              </p:nvSpPr>
              <p:spPr bwMode="auto">
                <a:xfrm rot="1800000">
                  <a:off x="2207" y="433"/>
                  <a:ext cx="0" cy="1680"/>
                </a:xfrm>
                <a:prstGeom prst="line">
                  <a:avLst/>
                </a:prstGeom>
                <a:noFill/>
                <a:ln w="9525">
                  <a:solidFill>
                    <a:srgbClr val="3333FF"/>
                  </a:solidFill>
                  <a:prstDash val="dash"/>
                  <a:round/>
                  <a:headEnd/>
                  <a:tailEnd/>
                </a:ln>
              </p:spPr>
              <p:txBody>
                <a:bodyPr/>
                <a:lstStyle/>
                <a:p>
                  <a:endParaRPr lang="en-US">
                    <a:solidFill>
                      <a:prstClr val="black"/>
                    </a:solidFill>
                  </a:endParaRPr>
                </a:p>
              </p:txBody>
            </p:sp>
            <p:sp>
              <p:nvSpPr>
                <p:cNvPr id="47" name="Oval 30"/>
                <p:cNvSpPr>
                  <a:spLocks noChangeArrowheads="1"/>
                </p:cNvSpPr>
                <p:nvPr/>
              </p:nvSpPr>
              <p:spPr bwMode="auto">
                <a:xfrm rot="1337946">
                  <a:off x="1686" y="1976"/>
                  <a:ext cx="288" cy="288"/>
                </a:xfrm>
                <a:prstGeom prst="ellipse">
                  <a:avLst/>
                </a:prstGeom>
                <a:noFill/>
                <a:ln w="9525">
                  <a:solidFill>
                    <a:srgbClr val="3333FF"/>
                  </a:solidFill>
                  <a:prstDash val="dash"/>
                  <a:round/>
                  <a:headEnd/>
                  <a:tailEnd/>
                </a:ln>
              </p:spPr>
              <p:txBody>
                <a:bodyPr wrap="none" anchor="ctr"/>
                <a:lstStyle/>
                <a:p>
                  <a:endParaRPr lang="en-US">
                    <a:solidFill>
                      <a:prstClr val="black"/>
                    </a:solidFill>
                  </a:endParaRPr>
                </a:p>
              </p:txBody>
            </p:sp>
          </p:grpSp>
          <p:grpSp>
            <p:nvGrpSpPr>
              <p:cNvPr id="40" name="Group 31"/>
              <p:cNvGrpSpPr>
                <a:grpSpLocks/>
              </p:cNvGrpSpPr>
              <p:nvPr/>
            </p:nvGrpSpPr>
            <p:grpSpPr bwMode="auto">
              <a:xfrm>
                <a:off x="2850" y="441"/>
                <a:ext cx="512" cy="1839"/>
                <a:chOff x="2850" y="441"/>
                <a:chExt cx="512" cy="1839"/>
              </a:xfrm>
            </p:grpSpPr>
            <p:sp>
              <p:nvSpPr>
                <p:cNvPr id="44" name="Line 32"/>
                <p:cNvSpPr>
                  <a:spLocks noChangeShapeType="1"/>
                </p:cNvSpPr>
                <p:nvPr/>
              </p:nvSpPr>
              <p:spPr bwMode="auto">
                <a:xfrm rot="19800000" flipH="1">
                  <a:off x="2850" y="441"/>
                  <a:ext cx="0" cy="1674"/>
                </a:xfrm>
                <a:prstGeom prst="line">
                  <a:avLst/>
                </a:prstGeom>
                <a:noFill/>
                <a:ln w="9525">
                  <a:solidFill>
                    <a:srgbClr val="3333FF"/>
                  </a:solidFill>
                  <a:prstDash val="dash"/>
                  <a:round/>
                  <a:headEnd/>
                  <a:tailEnd/>
                </a:ln>
              </p:spPr>
              <p:txBody>
                <a:bodyPr/>
                <a:lstStyle/>
                <a:p>
                  <a:endParaRPr lang="en-US">
                    <a:solidFill>
                      <a:prstClr val="black"/>
                    </a:solidFill>
                  </a:endParaRPr>
                </a:p>
              </p:txBody>
            </p:sp>
            <p:sp>
              <p:nvSpPr>
                <p:cNvPr id="45" name="Oval 33"/>
                <p:cNvSpPr>
                  <a:spLocks noChangeArrowheads="1"/>
                </p:cNvSpPr>
                <p:nvPr/>
              </p:nvSpPr>
              <p:spPr bwMode="auto">
                <a:xfrm rot="19521493">
                  <a:off x="3074" y="1984"/>
                  <a:ext cx="288" cy="296"/>
                </a:xfrm>
                <a:prstGeom prst="ellipse">
                  <a:avLst/>
                </a:prstGeom>
                <a:noFill/>
                <a:ln w="9525">
                  <a:solidFill>
                    <a:srgbClr val="0000FF"/>
                  </a:solidFill>
                  <a:prstDash val="dash"/>
                  <a:round/>
                  <a:headEnd/>
                  <a:tailEnd/>
                </a:ln>
              </p:spPr>
              <p:txBody>
                <a:bodyPr wrap="none" anchor="ctr"/>
                <a:lstStyle/>
                <a:p>
                  <a:endParaRPr lang="en-US">
                    <a:solidFill>
                      <a:prstClr val="black"/>
                    </a:solidFill>
                  </a:endParaRPr>
                </a:p>
              </p:txBody>
            </p:sp>
          </p:grpSp>
          <p:sp>
            <p:nvSpPr>
              <p:cNvPr id="41" name="AutoShape 34"/>
              <p:cNvSpPr>
                <a:spLocks noChangeArrowheads="1"/>
              </p:cNvSpPr>
              <p:nvPr/>
            </p:nvSpPr>
            <p:spPr bwMode="auto">
              <a:xfrm rot="10800000">
                <a:off x="1192" y="576"/>
                <a:ext cx="2688" cy="1838"/>
              </a:xfrm>
              <a:custGeom>
                <a:avLst/>
                <a:gdLst>
                  <a:gd name="T0" fmla="*/ 1344 w 21600"/>
                  <a:gd name="T1" fmla="*/ 0 h 21600"/>
                  <a:gd name="T2" fmla="*/ 426 w 21600"/>
                  <a:gd name="T3" fmla="*/ 248 h 21600"/>
                  <a:gd name="T4" fmla="*/ 1344 w 21600"/>
                  <a:gd name="T5" fmla="*/ 0 h 21600"/>
                  <a:gd name="T6" fmla="*/ 2262 w 21600"/>
                  <a:gd name="T7" fmla="*/ 248 h 21600"/>
                  <a:gd name="T8" fmla="*/ 0 60000 65536"/>
                  <a:gd name="T9" fmla="*/ 0 60000 65536"/>
                  <a:gd name="T10" fmla="*/ 0 60000 65536"/>
                  <a:gd name="T11" fmla="*/ 0 60000 65536"/>
                  <a:gd name="T12" fmla="*/ 1913 w 21600"/>
                  <a:gd name="T13" fmla="*/ 0 h 21600"/>
                  <a:gd name="T14" fmla="*/ 19688 w 21600"/>
                  <a:gd name="T15" fmla="*/ 4666 h 21600"/>
                </a:gdLst>
                <a:ahLst/>
                <a:cxnLst>
                  <a:cxn ang="T8">
                    <a:pos x="T0" y="T1"/>
                  </a:cxn>
                  <a:cxn ang="T9">
                    <a:pos x="T2" y="T3"/>
                  </a:cxn>
                  <a:cxn ang="T10">
                    <a:pos x="T4" y="T5"/>
                  </a:cxn>
                  <a:cxn ang="T11">
                    <a:pos x="T6" y="T7"/>
                  </a:cxn>
                </a:cxnLst>
                <a:rect l="T12" t="T13" r="T14" b="T15"/>
                <a:pathLst>
                  <a:path w="21600" h="21600">
                    <a:moveTo>
                      <a:pt x="3424" y="2911"/>
                    </a:moveTo>
                    <a:cubicBezTo>
                      <a:pt x="5424" y="1040"/>
                      <a:pt x="8061" y="-1"/>
                      <a:pt x="10800" y="0"/>
                    </a:cubicBezTo>
                    <a:cubicBezTo>
                      <a:pt x="13538" y="0"/>
                      <a:pt x="16175" y="1040"/>
                      <a:pt x="18175" y="2911"/>
                    </a:cubicBezTo>
                    <a:cubicBezTo>
                      <a:pt x="16175" y="1040"/>
                      <a:pt x="13538" y="-1"/>
                      <a:pt x="10799" y="0"/>
                    </a:cubicBezTo>
                    <a:cubicBezTo>
                      <a:pt x="8061" y="0"/>
                      <a:pt x="5424" y="1040"/>
                      <a:pt x="3424" y="2911"/>
                    </a:cubicBezTo>
                    <a:close/>
                  </a:path>
                </a:pathLst>
              </a:custGeom>
              <a:solidFill>
                <a:schemeClr val="accent1"/>
              </a:solidFill>
              <a:ln w="9525">
                <a:solidFill>
                  <a:srgbClr val="3333FF"/>
                </a:solidFill>
                <a:prstDash val="dash"/>
                <a:miter lim="800000"/>
                <a:headEnd/>
                <a:tailEnd/>
              </a:ln>
            </p:spPr>
            <p:txBody>
              <a:bodyPr wrap="none" anchor="ctr"/>
              <a:lstStyle/>
              <a:p>
                <a:endParaRPr lang="en-US">
                  <a:solidFill>
                    <a:prstClr val="black"/>
                  </a:solidFill>
                </a:endParaRPr>
              </a:p>
            </p:txBody>
          </p:sp>
          <p:sp>
            <p:nvSpPr>
              <p:cNvPr id="42" name="Text Box 35"/>
              <p:cNvSpPr txBox="1">
                <a:spLocks noChangeArrowheads="1"/>
              </p:cNvSpPr>
              <p:nvPr/>
            </p:nvSpPr>
            <p:spPr bwMode="auto">
              <a:xfrm>
                <a:off x="2448" y="2544"/>
                <a:ext cx="240" cy="231"/>
              </a:xfrm>
              <a:prstGeom prst="rect">
                <a:avLst/>
              </a:prstGeom>
              <a:noFill/>
              <a:ln w="9525">
                <a:noFill/>
                <a:miter lim="800000"/>
                <a:headEnd/>
                <a:tailEnd/>
              </a:ln>
            </p:spPr>
            <p:txBody>
              <a:bodyPr>
                <a:spAutoFit/>
              </a:bodyPr>
              <a:lstStyle/>
              <a:p>
                <a:pPr>
                  <a:spcBef>
                    <a:spcPct val="50000"/>
                  </a:spcBef>
                </a:pPr>
                <a:r>
                  <a:rPr lang="en-US">
                    <a:solidFill>
                      <a:srgbClr val="3333FF"/>
                    </a:solidFill>
                    <a:latin typeface="Arial" charset="0"/>
                  </a:rPr>
                  <a:t>O</a:t>
                </a:r>
              </a:p>
            </p:txBody>
          </p:sp>
        </p:grpSp>
        <p:sp>
          <p:nvSpPr>
            <p:cNvPr id="38" name="Text Box 37"/>
            <p:cNvSpPr txBox="1">
              <a:spLocks noChangeArrowheads="1"/>
            </p:cNvSpPr>
            <p:nvPr/>
          </p:nvSpPr>
          <p:spPr bwMode="auto">
            <a:xfrm>
              <a:off x="3274" y="2326"/>
              <a:ext cx="344" cy="233"/>
            </a:xfrm>
            <a:prstGeom prst="rect">
              <a:avLst/>
            </a:prstGeom>
            <a:noFill/>
            <a:ln w="9525">
              <a:noFill/>
              <a:miter lim="800000"/>
              <a:headEnd/>
              <a:tailEnd/>
            </a:ln>
          </p:spPr>
          <p:txBody>
            <a:bodyPr wrap="square">
              <a:spAutoFit/>
            </a:bodyPr>
            <a:lstStyle/>
            <a:p>
              <a:pPr>
                <a:spcBef>
                  <a:spcPct val="50000"/>
                </a:spcBef>
              </a:pPr>
              <a:r>
                <a:rPr lang="en-US" dirty="0">
                  <a:solidFill>
                    <a:srgbClr val="3333FF"/>
                  </a:solidFill>
                  <a:latin typeface="Arial" charset="0"/>
                </a:rPr>
                <a:t>A</a:t>
              </a:r>
            </a:p>
          </p:txBody>
        </p:sp>
      </p:grpSp>
      <p:grpSp>
        <p:nvGrpSpPr>
          <p:cNvPr id="51" name="Group 2"/>
          <p:cNvGrpSpPr>
            <a:grpSpLocks/>
          </p:cNvGrpSpPr>
          <p:nvPr/>
        </p:nvGrpSpPr>
        <p:grpSpPr bwMode="auto">
          <a:xfrm>
            <a:off x="3754576" y="-1765300"/>
            <a:ext cx="637117" cy="6337300"/>
            <a:chOff x="1793" y="212"/>
            <a:chExt cx="301" cy="3992"/>
          </a:xfrm>
        </p:grpSpPr>
        <p:grpSp>
          <p:nvGrpSpPr>
            <p:cNvPr id="52" name="Group 3"/>
            <p:cNvGrpSpPr>
              <a:grpSpLocks/>
            </p:cNvGrpSpPr>
            <p:nvPr/>
          </p:nvGrpSpPr>
          <p:grpSpPr bwMode="auto">
            <a:xfrm>
              <a:off x="1793" y="2208"/>
              <a:ext cx="299" cy="1996"/>
              <a:chOff x="1793" y="2208"/>
              <a:chExt cx="299" cy="1996"/>
            </a:xfrm>
          </p:grpSpPr>
          <p:sp>
            <p:nvSpPr>
              <p:cNvPr id="56" name="Line 4"/>
              <p:cNvSpPr>
                <a:spLocks noChangeShapeType="1"/>
              </p:cNvSpPr>
              <p:nvPr/>
            </p:nvSpPr>
            <p:spPr bwMode="auto">
              <a:xfrm>
                <a:off x="1943" y="2208"/>
                <a:ext cx="0" cy="1728"/>
              </a:xfrm>
              <a:prstGeom prst="line">
                <a:avLst/>
              </a:prstGeom>
              <a:noFill/>
              <a:ln w="3175">
                <a:solidFill>
                  <a:srgbClr val="0000FF"/>
                </a:solidFill>
                <a:round/>
                <a:headEnd/>
                <a:tailEnd/>
              </a:ln>
            </p:spPr>
            <p:txBody>
              <a:bodyPr/>
              <a:lstStyle/>
              <a:p>
                <a:endParaRPr lang="en-US">
                  <a:solidFill>
                    <a:prstClr val="black"/>
                  </a:solidFill>
                </a:endParaRPr>
              </a:p>
            </p:txBody>
          </p:sp>
          <p:sp>
            <p:nvSpPr>
              <p:cNvPr id="57" name="Oval 5"/>
              <p:cNvSpPr>
                <a:spLocks noChangeArrowheads="1"/>
              </p:cNvSpPr>
              <p:nvPr/>
            </p:nvSpPr>
            <p:spPr bwMode="auto">
              <a:xfrm>
                <a:off x="1793" y="3905"/>
                <a:ext cx="299" cy="299"/>
              </a:xfrm>
              <a:prstGeom prst="ellipse">
                <a:avLst/>
              </a:prstGeom>
              <a:gradFill rotWithShape="1">
                <a:gsLst>
                  <a:gs pos="0">
                    <a:srgbClr val="FF0000"/>
                  </a:gs>
                  <a:gs pos="100000">
                    <a:srgbClr val="760000"/>
                  </a:gs>
                </a:gsLst>
                <a:path path="shape">
                  <a:fillToRect l="50000" t="50000" r="50000" b="50000"/>
                </a:path>
              </a:gradFill>
              <a:ln w="12700">
                <a:noFill/>
                <a:round/>
                <a:headEnd/>
                <a:tailEnd/>
              </a:ln>
            </p:spPr>
            <p:txBody>
              <a:bodyPr wrap="none" anchor="ctr"/>
              <a:lstStyle/>
              <a:p>
                <a:endParaRPr lang="en-US">
                  <a:solidFill>
                    <a:prstClr val="black"/>
                  </a:solidFill>
                </a:endParaRPr>
              </a:p>
            </p:txBody>
          </p:sp>
        </p:grpSp>
        <p:grpSp>
          <p:nvGrpSpPr>
            <p:cNvPr id="53" name="Group 6"/>
            <p:cNvGrpSpPr>
              <a:grpSpLocks/>
            </p:cNvGrpSpPr>
            <p:nvPr/>
          </p:nvGrpSpPr>
          <p:grpSpPr bwMode="auto">
            <a:xfrm rot="10800000">
              <a:off x="1795" y="212"/>
              <a:ext cx="299" cy="1996"/>
              <a:chOff x="1793" y="2208"/>
              <a:chExt cx="299" cy="1996"/>
            </a:xfrm>
          </p:grpSpPr>
          <p:sp>
            <p:nvSpPr>
              <p:cNvPr id="54" name="Line 7"/>
              <p:cNvSpPr>
                <a:spLocks noChangeShapeType="1"/>
              </p:cNvSpPr>
              <p:nvPr/>
            </p:nvSpPr>
            <p:spPr bwMode="auto">
              <a:xfrm>
                <a:off x="1943" y="2208"/>
                <a:ext cx="0" cy="1728"/>
              </a:xfrm>
              <a:prstGeom prst="line">
                <a:avLst/>
              </a:prstGeom>
              <a:noFill/>
              <a:ln w="3175">
                <a:noFill/>
                <a:round/>
                <a:headEnd/>
                <a:tailEnd/>
              </a:ln>
            </p:spPr>
            <p:txBody>
              <a:bodyPr/>
              <a:lstStyle/>
              <a:p>
                <a:endParaRPr lang="en-US">
                  <a:solidFill>
                    <a:prstClr val="black"/>
                  </a:solidFill>
                </a:endParaRPr>
              </a:p>
            </p:txBody>
          </p:sp>
          <p:sp>
            <p:nvSpPr>
              <p:cNvPr id="55" name="Oval 8"/>
              <p:cNvSpPr>
                <a:spLocks noChangeArrowheads="1"/>
              </p:cNvSpPr>
              <p:nvPr/>
            </p:nvSpPr>
            <p:spPr bwMode="auto">
              <a:xfrm>
                <a:off x="1793" y="3905"/>
                <a:ext cx="299" cy="299"/>
              </a:xfrm>
              <a:prstGeom prst="ellipse">
                <a:avLst/>
              </a:prstGeom>
              <a:noFill/>
              <a:ln w="12700">
                <a:noFill/>
                <a:round/>
                <a:headEnd/>
                <a:tailEnd/>
              </a:ln>
            </p:spPr>
            <p:txBody>
              <a:bodyPr wrap="none" anchor="ctr"/>
              <a:lstStyle/>
              <a:p>
                <a:endParaRPr lang="en-US">
                  <a:solidFill>
                    <a:prstClr val="black"/>
                  </a:solidFill>
                </a:endParaRPr>
              </a:p>
            </p:txBody>
          </p:sp>
        </p:grpSp>
      </p:grpSp>
      <p:sp>
        <p:nvSpPr>
          <p:cNvPr id="58" name="TextBox 57">
            <a:extLst>
              <a:ext uri="{FF2B5EF4-FFF2-40B4-BE49-F238E27FC236}">
                <a16:creationId xmlns="" xmlns:a16="http://schemas.microsoft.com/office/drawing/2014/main" id="{F33D2B9C-0CC4-4717-B608-00C341C3020A}"/>
              </a:ext>
            </a:extLst>
          </p:cNvPr>
          <p:cNvSpPr txBox="1"/>
          <p:nvPr/>
        </p:nvSpPr>
        <p:spPr>
          <a:xfrm>
            <a:off x="435912" y="-24050"/>
            <a:ext cx="11320181" cy="697802"/>
          </a:xfrm>
          <a:prstGeom prst="rect">
            <a:avLst/>
          </a:prstGeom>
        </p:spPr>
        <p:txBody>
          <a:bodyPr vert="horz" lIns="91440" tIns="45720" rIns="91440" bIns="45720" rtlCol="0" anchor="b">
            <a:normAutofit/>
          </a:bodyPr>
          <a:lstStyle/>
          <a:p>
            <a:pPr algn="ctr" defTabSz="457200">
              <a:spcBef>
                <a:spcPct val="0"/>
              </a:spcBef>
              <a:spcAft>
                <a:spcPts val="600"/>
              </a:spcAft>
            </a:pPr>
            <a:r>
              <a:rPr lang="en-US" sz="36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CƠ NĂNG</a:t>
            </a:r>
          </a:p>
        </p:txBody>
      </p:sp>
      <p:sp>
        <p:nvSpPr>
          <p:cNvPr id="59" name="Rectangle 58"/>
          <p:cNvSpPr/>
          <p:nvPr/>
        </p:nvSpPr>
        <p:spPr>
          <a:xfrm>
            <a:off x="227985" y="614297"/>
            <a:ext cx="8290475"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4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400" b="0" i="0" u="sng" strike="noStrike" kern="0" cap="none" spc="0" normalizeH="0" baseline="0" noProof="0" dirty="0" smtClean="0">
              <a:ln>
                <a:noFill/>
              </a:ln>
              <a:solidFill>
                <a:sysClr val="windowText" lastClr="000000"/>
              </a:solidFill>
              <a:effectLst/>
              <a:uLnTx/>
              <a:uFillTx/>
            </a:endParaRPr>
          </a:p>
        </p:txBody>
      </p:sp>
      <p:sp>
        <p:nvSpPr>
          <p:cNvPr id="2" name="Rectangle 1"/>
          <p:cNvSpPr/>
          <p:nvPr/>
        </p:nvSpPr>
        <p:spPr>
          <a:xfrm>
            <a:off x="6202025" y="1036194"/>
            <a:ext cx="5844209" cy="5806718"/>
          </a:xfrm>
          <a:prstGeom prst="rect">
            <a:avLst/>
          </a:prstGeom>
        </p:spPr>
        <p:txBody>
          <a:bodyPr wrap="square">
            <a:spAutoFit/>
          </a:bodyPr>
          <a:lstStyle/>
          <a:p>
            <a:pPr marL="203200" lvl="0" algn="just">
              <a:spcAft>
                <a:spcPts val="200"/>
              </a:spcAft>
            </a:pPr>
            <a:r>
              <a:rPr lang="en-US" sz="2800" b="1" dirty="0" smtClean="0">
                <a:solidFill>
                  <a:prstClr val="black"/>
                </a:solidFill>
                <a:latin typeface="Times New Roman" pitchFamily="18" charset="0"/>
                <a:ea typeface="Times New Roman"/>
                <a:cs typeface="Times New Roman" pitchFamily="18" charset="0"/>
              </a:rPr>
              <a:t>T</a:t>
            </a:r>
            <a:r>
              <a:rPr lang="vi-VN" sz="2800" b="1" dirty="0" smtClean="0">
                <a:solidFill>
                  <a:prstClr val="black"/>
                </a:solidFill>
                <a:latin typeface="Times New Roman" pitchFamily="18" charset="0"/>
                <a:ea typeface="Times New Roman"/>
                <a:cs typeface="Times New Roman" pitchFamily="18" charset="0"/>
              </a:rPr>
              <a:t>hí </a:t>
            </a:r>
            <a:r>
              <a:rPr lang="vi-VN" sz="2800" b="1" dirty="0">
                <a:solidFill>
                  <a:prstClr val="black"/>
                </a:solidFill>
                <a:latin typeface="Times New Roman" pitchFamily="18" charset="0"/>
                <a:ea typeface="Times New Roman"/>
                <a:cs typeface="Times New Roman" pitchFamily="18" charset="0"/>
              </a:rPr>
              <a:t>nghiệm vê sự chuyển hoá động năng - thế năng </a:t>
            </a:r>
            <a:endParaRPr lang="en-US" sz="2800" b="1" dirty="0" smtClean="0">
              <a:solidFill>
                <a:prstClr val="black"/>
              </a:solidFill>
              <a:latin typeface="Times New Roman" pitchFamily="18" charset="0"/>
              <a:ea typeface="Times New Roman"/>
              <a:cs typeface="Times New Roman" pitchFamily="18" charset="0"/>
            </a:endParaRPr>
          </a:p>
          <a:p>
            <a:pPr marL="203200" lvl="0" algn="just">
              <a:spcAft>
                <a:spcPts val="200"/>
              </a:spcAft>
            </a:pPr>
            <a:r>
              <a:rPr lang="vi-VN" sz="2400" i="1" u="sng" dirty="0" smtClean="0">
                <a:solidFill>
                  <a:prstClr val="black"/>
                </a:solidFill>
                <a:latin typeface="Times New Roman" pitchFamily="18" charset="0"/>
                <a:ea typeface="Times New Roman"/>
                <a:cs typeface="Times New Roman" pitchFamily="18" charset="0"/>
              </a:rPr>
              <a:t>Chuẩn </a:t>
            </a:r>
            <a:r>
              <a:rPr lang="vi-VN" sz="2400" i="1" u="sng" dirty="0">
                <a:solidFill>
                  <a:prstClr val="black"/>
                </a:solidFill>
                <a:latin typeface="Times New Roman" pitchFamily="18" charset="0"/>
                <a:ea typeface="Times New Roman"/>
                <a:cs typeface="Times New Roman" pitchFamily="18" charset="0"/>
              </a:rPr>
              <a:t>bị</a:t>
            </a:r>
            <a:r>
              <a:rPr lang="vi-VN" sz="2400" i="1" dirty="0">
                <a:solidFill>
                  <a:prstClr val="black"/>
                </a:solidFill>
                <a:latin typeface="Times New Roman" pitchFamily="18" charset="0"/>
                <a:ea typeface="Times New Roman"/>
                <a:cs typeface="Times New Roman" pitchFamily="18" charset="0"/>
              </a:rPr>
              <a:t>:</a:t>
            </a:r>
            <a:r>
              <a:rPr lang="vi-VN" sz="2400" dirty="0">
                <a:solidFill>
                  <a:prstClr val="black"/>
                </a:solidFill>
                <a:latin typeface="Times New Roman" pitchFamily="18" charset="0"/>
                <a:ea typeface="Times New Roman"/>
                <a:cs typeface="Times New Roman" pitchFamily="18" charset="0"/>
              </a:rPr>
              <a:t> Con lắc đơn (gồm vật nặng, sợi dây không dãn) được treo vào giá thí nghiệm</a:t>
            </a:r>
            <a:r>
              <a:rPr lang="vi-VN" sz="2400" dirty="0" smtClean="0">
                <a:solidFill>
                  <a:prstClr val="black"/>
                </a:solidFill>
                <a:latin typeface="Times New Roman" pitchFamily="18" charset="0"/>
                <a:ea typeface="Times New Roman"/>
                <a:cs typeface="Times New Roman" pitchFamily="18" charset="0"/>
              </a:rPr>
              <a:t>.</a:t>
            </a:r>
            <a:endParaRPr lang="en-US" sz="2400" dirty="0" smtClean="0">
              <a:solidFill>
                <a:prstClr val="black"/>
              </a:solidFill>
              <a:latin typeface="Times New Roman" pitchFamily="18" charset="0"/>
              <a:ea typeface="Times New Roman"/>
              <a:cs typeface="Times New Roman" pitchFamily="18" charset="0"/>
            </a:endParaRPr>
          </a:p>
          <a:p>
            <a:pPr lvl="0" indent="203200"/>
            <a:r>
              <a:rPr lang="vi-VN" sz="2400" i="1" u="sng" dirty="0">
                <a:solidFill>
                  <a:prstClr val="black"/>
                </a:solidFill>
                <a:latin typeface="Times New Roman" pitchFamily="18" charset="0"/>
                <a:ea typeface="Times New Roman"/>
                <a:cs typeface="Times New Roman" pitchFamily="18" charset="0"/>
              </a:rPr>
              <a:t>Tiến hành</a:t>
            </a:r>
            <a:r>
              <a:rPr lang="vi-VN" sz="2400" i="1" dirty="0">
                <a:solidFill>
                  <a:prstClr val="black"/>
                </a:solidFill>
                <a:latin typeface="Times New Roman" pitchFamily="18" charset="0"/>
                <a:ea typeface="Times New Roman"/>
                <a:cs typeface="Times New Roman" pitchFamily="18" charset="0"/>
              </a:rPr>
              <a:t>:</a:t>
            </a:r>
            <a:endParaRPr lang="en-US" sz="2400" dirty="0">
              <a:solidFill>
                <a:prstClr val="black"/>
              </a:solidFill>
              <a:latin typeface="Times New Roman" pitchFamily="18" charset="0"/>
              <a:ea typeface="Times New Roman"/>
              <a:cs typeface="Times New Roman" pitchFamily="18" charset="0"/>
            </a:endParaRPr>
          </a:p>
          <a:p>
            <a:pPr marL="342900" lvl="0" indent="-342900">
              <a:buClr>
                <a:srgbClr val="000000"/>
              </a:buClr>
              <a:buSzPts val="1000"/>
              <a:buFont typeface="Symbol"/>
              <a:buChar char="-"/>
              <a:tabLst>
                <a:tab pos="400050" algn="l"/>
              </a:tabLst>
            </a:pPr>
            <a:r>
              <a:rPr lang="vi-VN" sz="2400" dirty="0">
                <a:solidFill>
                  <a:prstClr val="black"/>
                </a:solidFill>
                <a:latin typeface="Times New Roman" pitchFamily="18" charset="0"/>
                <a:ea typeface="Times New Roman"/>
                <a:cs typeface="Times New Roman" pitchFamily="18" charset="0"/>
              </a:rPr>
              <a:t>Kéo vật nặng đến vị trí A ở độ cao h rồi thả nhẹ, vật nặng chuyển động đến vị trí thấp nhất o rồi tiếp tục đi lên, rồi dừng lại tại điểm B (Hình 3.2), sau đó chuyển động ngược lại.</a:t>
            </a:r>
            <a:endParaRPr lang="en-US" sz="2400" dirty="0">
              <a:solidFill>
                <a:prstClr val="black"/>
              </a:solidFill>
              <a:latin typeface="Times New Roman" pitchFamily="18" charset="0"/>
              <a:ea typeface="Times New Roman"/>
              <a:cs typeface="Times New Roman" pitchFamily="18" charset="0"/>
            </a:endParaRPr>
          </a:p>
          <a:p>
            <a:pPr marL="342900" lvl="0" indent="-342900">
              <a:buClr>
                <a:srgbClr val="000000"/>
              </a:buClr>
              <a:buSzPts val="1000"/>
              <a:buFont typeface="Symbol"/>
              <a:buChar char="-"/>
              <a:tabLst>
                <a:tab pos="400050" algn="l"/>
              </a:tabLst>
            </a:pPr>
            <a:r>
              <a:rPr lang="vi-VN" sz="2400" dirty="0">
                <a:solidFill>
                  <a:prstClr val="black"/>
                </a:solidFill>
                <a:latin typeface="Times New Roman" pitchFamily="18" charset="0"/>
                <a:ea typeface="Times New Roman"/>
                <a:cs typeface="Times New Roman" pitchFamily="18" charset="0"/>
              </a:rPr>
              <a:t>So sánh độ cao điểm B với độ cao điểm A.</a:t>
            </a:r>
            <a:endParaRPr lang="en-US" sz="2400" dirty="0">
              <a:solidFill>
                <a:prstClr val="black"/>
              </a:solidFill>
              <a:latin typeface="Times New Roman" pitchFamily="18" charset="0"/>
              <a:ea typeface="Times New Roman"/>
              <a:cs typeface="Times New Roman" pitchFamily="18" charset="0"/>
            </a:endParaRPr>
          </a:p>
          <a:p>
            <a:pPr marL="342900" lvl="0" indent="-342900">
              <a:buClr>
                <a:srgbClr val="000000"/>
              </a:buClr>
              <a:buSzPts val="1000"/>
              <a:buFont typeface="Symbol"/>
              <a:buChar char="-"/>
              <a:tabLst>
                <a:tab pos="400050" algn="l"/>
              </a:tabLst>
            </a:pPr>
            <a:r>
              <a:rPr lang="vi-VN" sz="2400" dirty="0">
                <a:solidFill>
                  <a:prstClr val="black"/>
                </a:solidFill>
                <a:latin typeface="Times New Roman" pitchFamily="18" charset="0"/>
                <a:ea typeface="Times New Roman"/>
                <a:cs typeface="Times New Roman" pitchFamily="18" charset="0"/>
              </a:rPr>
              <a:t>Quan sát vật nặng chuyển động qua lại điểm </a:t>
            </a:r>
            <a:r>
              <a:rPr lang="en-US" sz="2400" dirty="0" smtClean="0">
                <a:solidFill>
                  <a:prstClr val="black"/>
                </a:solidFill>
                <a:latin typeface="Times New Roman" pitchFamily="18" charset="0"/>
                <a:ea typeface="Times New Roman"/>
                <a:cs typeface="Times New Roman" pitchFamily="18" charset="0"/>
              </a:rPr>
              <a:t>O</a:t>
            </a:r>
            <a:r>
              <a:rPr lang="vi-VN" sz="2400" dirty="0" smtClean="0">
                <a:solidFill>
                  <a:prstClr val="black"/>
                </a:solidFill>
                <a:latin typeface="Times New Roman" pitchFamily="18" charset="0"/>
                <a:ea typeface="Times New Roman"/>
                <a:cs typeface="Times New Roman" pitchFamily="18" charset="0"/>
              </a:rPr>
              <a:t> </a:t>
            </a:r>
            <a:r>
              <a:rPr lang="vi-VN" sz="2400" dirty="0">
                <a:solidFill>
                  <a:prstClr val="black"/>
                </a:solidFill>
                <a:latin typeface="Times New Roman" pitchFamily="18" charset="0"/>
                <a:ea typeface="Times New Roman"/>
                <a:cs typeface="Times New Roman" pitchFamily="18" charset="0"/>
              </a:rPr>
              <a:t>sau</a:t>
            </a:r>
            <a:endParaRPr lang="en-US" sz="2400" dirty="0">
              <a:solidFill>
                <a:prstClr val="black"/>
              </a:solidFill>
              <a:latin typeface="Times New Roman" pitchFamily="18" charset="0"/>
              <a:ea typeface="Times New Roman"/>
              <a:cs typeface="Times New Roman" pitchFamily="18" charset="0"/>
            </a:endParaRPr>
          </a:p>
          <a:p>
            <a:pPr lvl="0" indent="393700">
              <a:tabLst>
                <a:tab pos="5041900" algn="l"/>
              </a:tabLst>
            </a:pPr>
            <a:r>
              <a:rPr lang="vi-VN" sz="2400" dirty="0">
                <a:solidFill>
                  <a:prstClr val="black"/>
                </a:solidFill>
                <a:latin typeface="Times New Roman" pitchFamily="18" charset="0"/>
                <a:ea typeface="Times New Roman"/>
                <a:cs typeface="Times New Roman" pitchFamily="18" charset="0"/>
              </a:rPr>
              <a:t>một khoảng thời gian.</a:t>
            </a:r>
            <a:endParaRPr lang="en-US" sz="2400" dirty="0">
              <a:solidFill>
                <a:prstClr val="black"/>
              </a:solidFill>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1090424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1000" fill="hold"/>
                                        <p:tgtEl>
                                          <p:spTgt spid="5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repeatCount="indefinite" accel="50000" decel="50000" autoRev="1" fill="hold" nodeType="clickEffect">
                                  <p:stCondLst>
                                    <p:cond delay="0"/>
                                  </p:stCondLst>
                                  <p:endCondLst>
                                    <p:cond evt="onNext" delay="0">
                                      <p:tgtEl>
                                        <p:sldTgt/>
                                      </p:tgtEl>
                                    </p:cond>
                                  </p:endCondLst>
                                  <p:childTnLst>
                                    <p:animRot by="3600000">
                                      <p:cBhvr>
                                        <p:cTn id="10" dur="2000" fill="hold"/>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F33D2B9C-0CC4-4717-B608-00C341C3020A}"/>
              </a:ext>
            </a:extLst>
          </p:cNvPr>
          <p:cNvSpPr txBox="1"/>
          <p:nvPr/>
        </p:nvSpPr>
        <p:spPr>
          <a:xfrm>
            <a:off x="435912" y="42210"/>
            <a:ext cx="11320181" cy="697802"/>
          </a:xfrm>
          <a:prstGeom prst="rect">
            <a:avLst/>
          </a:prstGeom>
        </p:spPr>
        <p:txBody>
          <a:bodyPr vert="horz" lIns="91440" tIns="45720" rIns="91440" bIns="45720" rtlCol="0" anchor="b">
            <a:normAutofit lnSpcReduction="10000"/>
          </a:bodyPr>
          <a:lstStyle/>
          <a:p>
            <a:pPr algn="ctr" defTabSz="457200">
              <a:spcBef>
                <a:spcPct val="0"/>
              </a:spcBef>
              <a:spcAft>
                <a:spcPts val="600"/>
              </a:spcAft>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CƠ NĂNG</a:t>
            </a:r>
          </a:p>
        </p:txBody>
      </p:sp>
      <p:sp>
        <p:nvSpPr>
          <p:cNvPr id="7" name="Rectangle 6"/>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smtClean="0">
              <a:ln>
                <a:noFill/>
              </a:ln>
              <a:solidFill>
                <a:sysClr val="windowText" lastClr="000000"/>
              </a:solidFill>
              <a:effectLst/>
              <a:uLnTx/>
              <a:uFillTx/>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6843" y="740012"/>
            <a:ext cx="4352887" cy="363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35911" y="1371782"/>
            <a:ext cx="6892541" cy="2451953"/>
          </a:xfrm>
          <a:prstGeom prst="rect">
            <a:avLst/>
          </a:prstGeom>
        </p:spPr>
        <p:txBody>
          <a:bodyPr wrap="square">
            <a:spAutoFit/>
          </a:bodyPr>
          <a:lstStyle/>
          <a:p>
            <a:pPr indent="203200">
              <a:spcAft>
                <a:spcPts val="800"/>
              </a:spcAft>
              <a:tabLst>
                <a:tab pos="4119880" algn="l"/>
              </a:tabLst>
            </a:pPr>
            <a:r>
              <a:rPr lang="vi-VN" sz="2800" i="1" dirty="0" smtClean="0">
                <a:latin typeface="Times New Roman" pitchFamily="18" charset="0"/>
                <a:ea typeface="Times New Roman"/>
                <a:cs typeface="Times New Roman" pitchFamily="18" charset="0"/>
              </a:rPr>
              <a:t>Trả </a:t>
            </a:r>
            <a:r>
              <a:rPr lang="vi-VN" sz="2800" i="1" dirty="0">
                <a:latin typeface="Times New Roman" pitchFamily="18" charset="0"/>
                <a:ea typeface="Times New Roman"/>
                <a:cs typeface="Times New Roman" pitchFamily="18" charset="0"/>
              </a:rPr>
              <a:t>lời các câu hỏi sau:</a:t>
            </a:r>
            <a:r>
              <a:rPr lang="vi-VN" sz="2800" dirty="0">
                <a:latin typeface="Times New Roman" pitchFamily="18" charset="0"/>
                <a:ea typeface="Arial"/>
                <a:cs typeface="Times New Roman" pitchFamily="18" charset="0"/>
              </a:rPr>
              <a:t>	</a:t>
            </a:r>
            <a:endParaRPr lang="en-US" sz="2800" dirty="0" smtClean="0">
              <a:latin typeface="Times New Roman" pitchFamily="18" charset="0"/>
              <a:ea typeface="Arial"/>
              <a:cs typeface="Times New Roman" pitchFamily="18" charset="0"/>
            </a:endParaRPr>
          </a:p>
          <a:p>
            <a:pPr indent="203200">
              <a:spcAft>
                <a:spcPts val="800"/>
              </a:spcAft>
              <a:tabLst>
                <a:tab pos="4119880" algn="l"/>
              </a:tabLst>
            </a:pPr>
            <a:r>
              <a:rPr lang="en-US" sz="2800" dirty="0" smtClean="0">
                <a:latin typeface="Times New Roman" pitchFamily="18" charset="0"/>
                <a:ea typeface="Times New Roman"/>
                <a:cs typeface="Times New Roman" pitchFamily="18" charset="0"/>
              </a:rPr>
              <a:t>1. </a:t>
            </a:r>
            <a:r>
              <a:rPr lang="vi-VN" sz="2800" dirty="0" smtClean="0">
                <a:latin typeface="Times New Roman" pitchFamily="18" charset="0"/>
                <a:ea typeface="Times New Roman"/>
                <a:cs typeface="Times New Roman" pitchFamily="18" charset="0"/>
              </a:rPr>
              <a:t>Có </a:t>
            </a:r>
            <a:r>
              <a:rPr lang="vi-VN" sz="2800" dirty="0">
                <a:latin typeface="Times New Roman" pitchFamily="18" charset="0"/>
                <a:ea typeface="Times New Roman"/>
                <a:cs typeface="Times New Roman" pitchFamily="18" charset="0"/>
              </a:rPr>
              <a:t>nhận xét gì về sự chuyển hoá giữa động năng và </a:t>
            </a:r>
            <a:r>
              <a:rPr lang="vi-VN" sz="2800" dirty="0" smtClean="0">
                <a:latin typeface="Times New Roman" pitchFamily="18" charset="0"/>
                <a:ea typeface="Times New Roman"/>
                <a:cs typeface="Times New Roman" pitchFamily="18" charset="0"/>
              </a:rPr>
              <a:t>th</a:t>
            </a:r>
            <a:r>
              <a:rPr lang="en-US" sz="2800" dirty="0" smtClean="0">
                <a:latin typeface="Times New Roman" pitchFamily="18" charset="0"/>
                <a:ea typeface="Times New Roman"/>
                <a:cs typeface="Times New Roman" pitchFamily="18" charset="0"/>
              </a:rPr>
              <a:t>ế</a:t>
            </a:r>
            <a:r>
              <a:rPr lang="vi-VN" sz="2800" dirty="0" smtClean="0">
                <a:latin typeface="Times New Roman" pitchFamily="18" charset="0"/>
                <a:ea typeface="Times New Roman"/>
                <a:cs typeface="Times New Roman" pitchFamily="18" charset="0"/>
              </a:rPr>
              <a:t> </a:t>
            </a:r>
            <a:r>
              <a:rPr lang="vi-VN" sz="2800" dirty="0">
                <a:latin typeface="Times New Roman" pitchFamily="18" charset="0"/>
                <a:ea typeface="Times New Roman"/>
                <a:cs typeface="Times New Roman" pitchFamily="18" charset="0"/>
              </a:rPr>
              <a:t>năng của vật nặng?</a:t>
            </a:r>
            <a:endParaRPr lang="en-US" sz="2800" dirty="0">
              <a:latin typeface="Times New Roman" pitchFamily="18" charset="0"/>
              <a:ea typeface="Times New Roman"/>
              <a:cs typeface="Times New Roman" pitchFamily="18" charset="0"/>
            </a:endParaRPr>
          </a:p>
          <a:p>
            <a:pPr marR="0" lvl="0">
              <a:spcBef>
                <a:spcPts val="0"/>
              </a:spcBef>
              <a:spcAft>
                <a:spcPts val="4100"/>
              </a:spcAft>
              <a:buClr>
                <a:srgbClr val="000000"/>
              </a:buClr>
              <a:buSzPts val="1000"/>
              <a:tabLst>
                <a:tab pos="433705" algn="l"/>
              </a:tabLst>
            </a:pPr>
            <a:r>
              <a:rPr lang="en-US" sz="2800" dirty="0">
                <a:latin typeface="Times New Roman" pitchFamily="18" charset="0"/>
                <a:ea typeface="Times New Roman"/>
                <a:cs typeface="Times New Roman" pitchFamily="18" charset="0"/>
              </a:rPr>
              <a:t> </a:t>
            </a:r>
            <a:r>
              <a:rPr lang="en-US" sz="2800" dirty="0" smtClean="0">
                <a:latin typeface="Times New Roman" pitchFamily="18" charset="0"/>
                <a:ea typeface="Times New Roman"/>
                <a:cs typeface="Times New Roman" pitchFamily="18" charset="0"/>
              </a:rPr>
              <a:t> 2. </a:t>
            </a:r>
            <a:r>
              <a:rPr lang="vi-VN" sz="2800" dirty="0" smtClean="0">
                <a:latin typeface="Times New Roman" pitchFamily="18" charset="0"/>
                <a:ea typeface="Times New Roman"/>
                <a:cs typeface="Times New Roman" pitchFamily="18" charset="0"/>
              </a:rPr>
              <a:t>Vì </a:t>
            </a:r>
            <a:r>
              <a:rPr lang="vi-VN" sz="2800" dirty="0">
                <a:latin typeface="Times New Roman" pitchFamily="18" charset="0"/>
                <a:ea typeface="Times New Roman"/>
                <a:cs typeface="Times New Roman" pitchFamily="18" charset="0"/>
              </a:rPr>
              <a:t>sao sau một thời gian chuyển động, độ cao của vật nặng giảm dẩn?</a:t>
            </a:r>
            <a:endParaRPr lang="en-US" sz="2800" u="none" strike="noStrike" spc="0" dirty="0">
              <a:effectLst/>
              <a:latin typeface="Times New Roman" pitchFamily="18" charset="0"/>
              <a:ea typeface="Times New Roman"/>
              <a:cs typeface="Times New Roman" pitchFamily="18" charset="0"/>
            </a:endParaRPr>
          </a:p>
        </p:txBody>
      </p:sp>
      <p:sp>
        <p:nvSpPr>
          <p:cNvPr id="3" name="Rectangle 2"/>
          <p:cNvSpPr/>
          <p:nvPr/>
        </p:nvSpPr>
        <p:spPr>
          <a:xfrm>
            <a:off x="435911" y="4413129"/>
            <a:ext cx="10099568" cy="2246769"/>
          </a:xfrm>
          <a:prstGeom prst="rect">
            <a:avLst/>
          </a:prstGeom>
        </p:spPr>
        <p:txBody>
          <a:bodyPr wrap="square">
            <a:spAutoFit/>
          </a:bodyPr>
          <a:lstStyle/>
          <a:p>
            <a:r>
              <a:rPr lang="en-US" sz="2800" kern="0" dirty="0" smtClean="0">
                <a:latin typeface="Times New Roman"/>
                <a:ea typeface="Calibri"/>
              </a:rPr>
              <a:t>1. </a:t>
            </a:r>
            <a:r>
              <a:rPr lang="vi-VN" sz="2800" kern="0" dirty="0" smtClean="0">
                <a:latin typeface="Times New Roman"/>
                <a:ea typeface="Calibri"/>
              </a:rPr>
              <a:t>Khi </a:t>
            </a:r>
            <a:r>
              <a:rPr lang="en-US" sz="2800" kern="0" dirty="0" smtClean="0">
                <a:latin typeface="Times New Roman"/>
                <a:ea typeface="Calibri"/>
              </a:rPr>
              <a:t>con </a:t>
            </a:r>
            <a:r>
              <a:rPr lang="en-US" sz="2800" kern="0" dirty="0" err="1" smtClean="0">
                <a:latin typeface="Times New Roman"/>
                <a:ea typeface="Calibri"/>
              </a:rPr>
              <a:t>lắc</a:t>
            </a:r>
            <a:r>
              <a:rPr lang="vi-VN" sz="2800" kern="0" dirty="0" smtClean="0">
                <a:latin typeface="Times New Roman"/>
                <a:ea typeface="Calibri"/>
              </a:rPr>
              <a:t> </a:t>
            </a:r>
            <a:r>
              <a:rPr lang="vi-VN" sz="2800" kern="0" dirty="0">
                <a:latin typeface="Times New Roman"/>
                <a:ea typeface="Calibri"/>
              </a:rPr>
              <a:t>đi từ A (hoặc B) về O: động năng của </a:t>
            </a:r>
            <a:r>
              <a:rPr lang="en-US" sz="2800" kern="0" dirty="0" smtClean="0">
                <a:latin typeface="Times New Roman"/>
                <a:ea typeface="Calibri"/>
              </a:rPr>
              <a:t>con </a:t>
            </a:r>
            <a:r>
              <a:rPr lang="en-US" sz="2800" kern="0" dirty="0" err="1" smtClean="0">
                <a:latin typeface="Times New Roman"/>
                <a:ea typeface="Calibri"/>
              </a:rPr>
              <a:t>lắc</a:t>
            </a:r>
            <a:r>
              <a:rPr lang="vi-VN" sz="2800" kern="0" dirty="0" smtClean="0">
                <a:latin typeface="Times New Roman"/>
                <a:ea typeface="Calibri"/>
              </a:rPr>
              <a:t> </a:t>
            </a:r>
            <a:r>
              <a:rPr lang="vi-VN" sz="2800" kern="0" dirty="0">
                <a:latin typeface="Times New Roman"/>
                <a:ea typeface="Calibri"/>
              </a:rPr>
              <a:t>tăng, thế năng của </a:t>
            </a:r>
            <a:r>
              <a:rPr lang="en-US" sz="2800" kern="0" dirty="0" smtClean="0">
                <a:latin typeface="Times New Roman"/>
                <a:ea typeface="Calibri"/>
              </a:rPr>
              <a:t>con </a:t>
            </a:r>
            <a:r>
              <a:rPr lang="en-US" sz="2800" kern="0" dirty="0" err="1" smtClean="0">
                <a:latin typeface="Times New Roman"/>
                <a:ea typeface="Calibri"/>
              </a:rPr>
              <a:t>lắc</a:t>
            </a:r>
            <a:r>
              <a:rPr lang="vi-VN" sz="2800" kern="0" dirty="0" smtClean="0">
                <a:latin typeface="Times New Roman"/>
                <a:ea typeface="Calibri"/>
              </a:rPr>
              <a:t> giảm</a:t>
            </a:r>
            <a:r>
              <a:rPr lang="vi-VN" sz="2800" kern="0" dirty="0">
                <a:latin typeface="Times New Roman"/>
                <a:ea typeface="Calibri"/>
              </a:rPr>
              <a:t>; khi </a:t>
            </a:r>
            <a:r>
              <a:rPr lang="en-US" sz="2800" kern="0" dirty="0" smtClean="0">
                <a:latin typeface="Times New Roman"/>
                <a:ea typeface="Calibri"/>
              </a:rPr>
              <a:t>con </a:t>
            </a:r>
            <a:r>
              <a:rPr lang="en-US" sz="2800" kern="0" dirty="0" err="1" smtClean="0">
                <a:latin typeface="Times New Roman"/>
                <a:ea typeface="Calibri"/>
              </a:rPr>
              <a:t>lắc</a:t>
            </a:r>
            <a:r>
              <a:rPr lang="vi-VN" sz="2800" kern="0" dirty="0" smtClean="0">
                <a:latin typeface="Times New Roman"/>
                <a:ea typeface="Calibri"/>
              </a:rPr>
              <a:t> </a:t>
            </a:r>
            <a:r>
              <a:rPr lang="vi-VN" sz="2800" kern="0" dirty="0">
                <a:latin typeface="Times New Roman"/>
                <a:ea typeface="Calibri"/>
              </a:rPr>
              <a:t>đi từ O về phía A (hoặc phía B), động năng giảm, thế năng tăng. </a:t>
            </a:r>
            <a:endParaRPr lang="en-US" sz="2800" kern="0" dirty="0" smtClean="0">
              <a:latin typeface="Times New Roman"/>
              <a:ea typeface="Calibri"/>
            </a:endParaRPr>
          </a:p>
          <a:p>
            <a:r>
              <a:rPr lang="vi-VN" sz="2800" kern="0" dirty="0" smtClean="0">
                <a:latin typeface="Times New Roman"/>
                <a:ea typeface="Calibri"/>
              </a:rPr>
              <a:t>2</a:t>
            </a:r>
            <a:r>
              <a:rPr lang="en-US" sz="2800" kern="0" dirty="0" smtClean="0">
                <a:latin typeface="Times New Roman"/>
                <a:ea typeface="Calibri"/>
              </a:rPr>
              <a:t>.</a:t>
            </a:r>
            <a:r>
              <a:rPr lang="vi-VN" sz="2800" kern="0" dirty="0" smtClean="0">
                <a:latin typeface="Times New Roman"/>
                <a:ea typeface="Calibri"/>
              </a:rPr>
              <a:t> </a:t>
            </a:r>
            <a:r>
              <a:rPr lang="en-US" sz="2800" kern="0" dirty="0" smtClean="0">
                <a:latin typeface="Times New Roman"/>
                <a:ea typeface="Calibri"/>
              </a:rPr>
              <a:t>Do </a:t>
            </a:r>
            <a:r>
              <a:rPr lang="en-US" sz="2800" kern="0" dirty="0" err="1" smtClean="0">
                <a:latin typeface="Times New Roman"/>
                <a:ea typeface="Calibri"/>
              </a:rPr>
              <a:t>lực</a:t>
            </a:r>
            <a:r>
              <a:rPr lang="en-US" sz="2800" kern="0" dirty="0" smtClean="0">
                <a:latin typeface="Times New Roman"/>
                <a:ea typeface="Calibri"/>
              </a:rPr>
              <a:t> </a:t>
            </a:r>
            <a:r>
              <a:rPr lang="en-US" sz="2800" kern="0" dirty="0" err="1" smtClean="0">
                <a:latin typeface="Times New Roman"/>
                <a:ea typeface="Calibri"/>
              </a:rPr>
              <a:t>cản</a:t>
            </a:r>
            <a:r>
              <a:rPr lang="en-US" sz="2800" kern="0" dirty="0" smtClean="0">
                <a:latin typeface="Times New Roman"/>
                <a:ea typeface="Calibri"/>
              </a:rPr>
              <a:t> </a:t>
            </a:r>
            <a:r>
              <a:rPr lang="en-US" sz="2800" kern="0" dirty="0" err="1" smtClean="0">
                <a:latin typeface="Times New Roman"/>
                <a:ea typeface="Calibri"/>
              </a:rPr>
              <a:t>của</a:t>
            </a:r>
            <a:r>
              <a:rPr lang="en-US" sz="2800" kern="0" dirty="0" smtClean="0">
                <a:latin typeface="Times New Roman"/>
                <a:ea typeface="Calibri"/>
              </a:rPr>
              <a:t> </a:t>
            </a:r>
            <a:r>
              <a:rPr lang="en-US" sz="2800" kern="0" dirty="0" err="1" smtClean="0">
                <a:latin typeface="Times New Roman"/>
                <a:ea typeface="Calibri"/>
              </a:rPr>
              <a:t>không</a:t>
            </a:r>
            <a:r>
              <a:rPr lang="en-US" sz="2800" kern="0" dirty="0" smtClean="0">
                <a:latin typeface="Times New Roman"/>
                <a:ea typeface="Calibri"/>
              </a:rPr>
              <a:t> </a:t>
            </a:r>
            <a:r>
              <a:rPr lang="en-US" sz="2800" kern="0" dirty="0" err="1" smtClean="0">
                <a:latin typeface="Times New Roman"/>
                <a:ea typeface="Calibri"/>
              </a:rPr>
              <a:t>khí</a:t>
            </a:r>
            <a:r>
              <a:rPr lang="en-US" sz="2800" kern="0" dirty="0" smtClean="0">
                <a:latin typeface="Times New Roman"/>
                <a:ea typeface="Calibri"/>
              </a:rPr>
              <a:t> </a:t>
            </a:r>
            <a:r>
              <a:rPr lang="en-US" sz="2800" kern="0" dirty="0" err="1" smtClean="0">
                <a:latin typeface="Times New Roman"/>
                <a:ea typeface="Calibri"/>
              </a:rPr>
              <a:t>làm</a:t>
            </a:r>
            <a:r>
              <a:rPr lang="en-US" sz="2800" kern="0" dirty="0" smtClean="0">
                <a:latin typeface="Times New Roman"/>
                <a:ea typeface="Calibri"/>
              </a:rPr>
              <a:t> </a:t>
            </a:r>
            <a:r>
              <a:rPr lang="en-US" sz="2800" kern="0" dirty="0" err="1" smtClean="0">
                <a:latin typeface="Times New Roman"/>
                <a:ea typeface="Calibri"/>
              </a:rPr>
              <a:t>cho</a:t>
            </a:r>
            <a:r>
              <a:rPr lang="en-US" sz="2800" kern="0" dirty="0" smtClean="0">
                <a:latin typeface="Times New Roman"/>
                <a:ea typeface="Calibri"/>
              </a:rPr>
              <a:t> con </a:t>
            </a:r>
            <a:r>
              <a:rPr lang="en-US" sz="2800" kern="0" dirty="0" err="1" smtClean="0">
                <a:latin typeface="Times New Roman"/>
                <a:ea typeface="Calibri"/>
              </a:rPr>
              <a:t>lắc</a:t>
            </a:r>
            <a:r>
              <a:rPr lang="en-US" sz="2800" kern="0" dirty="0" smtClean="0">
                <a:latin typeface="Times New Roman"/>
                <a:ea typeface="Calibri"/>
              </a:rPr>
              <a:t> </a:t>
            </a:r>
            <a:r>
              <a:rPr lang="en-US" sz="2800" kern="0" dirty="0" err="1" smtClean="0">
                <a:latin typeface="Times New Roman"/>
                <a:ea typeface="Calibri"/>
              </a:rPr>
              <a:t>chuyển</a:t>
            </a:r>
            <a:r>
              <a:rPr lang="en-US" sz="2800" kern="0" dirty="0" smtClean="0">
                <a:latin typeface="Times New Roman"/>
                <a:ea typeface="Calibri"/>
              </a:rPr>
              <a:t> </a:t>
            </a:r>
            <a:r>
              <a:rPr lang="en-US" sz="2800" kern="0" dirty="0" err="1" smtClean="0">
                <a:latin typeface="Times New Roman"/>
                <a:ea typeface="Calibri"/>
              </a:rPr>
              <a:t>động</a:t>
            </a:r>
            <a:r>
              <a:rPr lang="en-US" sz="2800" kern="0" dirty="0" smtClean="0">
                <a:latin typeface="Times New Roman"/>
                <a:ea typeface="Calibri"/>
              </a:rPr>
              <a:t> </a:t>
            </a:r>
            <a:r>
              <a:rPr lang="en-US" sz="2800" kern="0" dirty="0" err="1" smtClean="0">
                <a:latin typeface="Times New Roman"/>
                <a:ea typeface="Calibri"/>
              </a:rPr>
              <a:t>chậm</a:t>
            </a:r>
            <a:r>
              <a:rPr lang="en-US" sz="2800" kern="0" dirty="0" smtClean="0">
                <a:latin typeface="Times New Roman"/>
                <a:ea typeface="Calibri"/>
              </a:rPr>
              <a:t> </a:t>
            </a:r>
            <a:r>
              <a:rPr lang="en-US" sz="2800" kern="0" dirty="0" err="1" smtClean="0">
                <a:latin typeface="Times New Roman"/>
                <a:ea typeface="Calibri"/>
              </a:rPr>
              <a:t>dần</a:t>
            </a:r>
            <a:r>
              <a:rPr lang="en-US" sz="2800" kern="0" dirty="0" smtClean="0">
                <a:latin typeface="Times New Roman"/>
                <a:ea typeface="Calibri"/>
              </a:rPr>
              <a:t>, đ</a:t>
            </a:r>
            <a:r>
              <a:rPr lang="vi-VN" sz="2800" kern="0" dirty="0" smtClean="0">
                <a:latin typeface="Times New Roman"/>
                <a:ea typeface="Calibri"/>
              </a:rPr>
              <a:t>ộ </a:t>
            </a:r>
            <a:r>
              <a:rPr lang="vi-VN" sz="2800" kern="0" dirty="0">
                <a:latin typeface="Times New Roman"/>
                <a:ea typeface="Calibri"/>
              </a:rPr>
              <a:t>cao của </a:t>
            </a:r>
            <a:r>
              <a:rPr lang="en-US" sz="2800" kern="0" dirty="0" smtClean="0">
                <a:latin typeface="Times New Roman"/>
                <a:ea typeface="Calibri"/>
              </a:rPr>
              <a:t>con </a:t>
            </a:r>
            <a:r>
              <a:rPr lang="en-US" sz="2800" kern="0" dirty="0" err="1" smtClean="0">
                <a:latin typeface="Times New Roman"/>
                <a:ea typeface="Calibri"/>
              </a:rPr>
              <a:t>lắc</a:t>
            </a:r>
            <a:r>
              <a:rPr lang="vi-VN" sz="2800" kern="0" dirty="0" smtClean="0">
                <a:latin typeface="Times New Roman"/>
                <a:ea typeface="Calibri"/>
              </a:rPr>
              <a:t> </a:t>
            </a:r>
            <a:r>
              <a:rPr lang="vi-VN" sz="2800" kern="0" dirty="0">
                <a:latin typeface="Times New Roman"/>
                <a:ea typeface="Calibri"/>
              </a:rPr>
              <a:t>giảm dần vì cơ năng của </a:t>
            </a:r>
            <a:r>
              <a:rPr lang="en-US" sz="2800" kern="0" dirty="0" smtClean="0">
                <a:latin typeface="Times New Roman"/>
                <a:ea typeface="Calibri"/>
              </a:rPr>
              <a:t>con </a:t>
            </a:r>
            <a:r>
              <a:rPr lang="en-US" sz="2800" kern="0" dirty="0" err="1" smtClean="0">
                <a:latin typeface="Times New Roman"/>
                <a:ea typeface="Calibri"/>
              </a:rPr>
              <a:t>lắc</a:t>
            </a:r>
            <a:r>
              <a:rPr lang="vi-VN" sz="2800" kern="0" dirty="0" smtClean="0">
                <a:latin typeface="Times New Roman"/>
                <a:ea typeface="Calibri"/>
              </a:rPr>
              <a:t> </a:t>
            </a:r>
            <a:r>
              <a:rPr lang="vi-VN" sz="2800" kern="0" dirty="0">
                <a:latin typeface="Times New Roman"/>
                <a:ea typeface="Calibri"/>
              </a:rPr>
              <a:t>bị giảm </a:t>
            </a:r>
            <a:r>
              <a:rPr lang="vi-VN" sz="2800" kern="0" dirty="0" smtClean="0">
                <a:latin typeface="Times New Roman"/>
                <a:ea typeface="Calibri"/>
              </a:rPr>
              <a:t>dần</a:t>
            </a:r>
            <a:r>
              <a:rPr lang="en-US" sz="2800" kern="0" dirty="0" smtClean="0">
                <a:latin typeface="Times New Roman"/>
                <a:ea typeface="Calibri"/>
              </a:rPr>
              <a:t>.</a:t>
            </a:r>
            <a:endParaRPr lang="en-US" sz="2800" dirty="0"/>
          </a:p>
        </p:txBody>
      </p:sp>
      <p:sp>
        <p:nvSpPr>
          <p:cNvPr id="9" name="Rectangle 8"/>
          <p:cNvSpPr/>
          <p:nvPr/>
        </p:nvSpPr>
        <p:spPr>
          <a:xfrm>
            <a:off x="435909" y="3889897"/>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smtClean="0">
                <a:solidFill>
                  <a:prstClr val="black"/>
                </a:solidFill>
                <a:latin typeface="Times New Roman"/>
                <a:ea typeface="Calibri"/>
              </a:rPr>
              <a:t>:</a:t>
            </a:r>
            <a:endParaRPr lang="en-US" dirty="0"/>
          </a:p>
        </p:txBody>
      </p:sp>
    </p:spTree>
    <p:extLst>
      <p:ext uri="{BB962C8B-B14F-4D97-AF65-F5344CB8AC3E}">
        <p14:creationId xmlns:p14="http://schemas.microsoft.com/office/powerpoint/2010/main" val="28445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F33D2B9C-0CC4-4717-B608-00C341C3020A}"/>
              </a:ext>
            </a:extLst>
          </p:cNvPr>
          <p:cNvSpPr txBox="1"/>
          <p:nvPr/>
        </p:nvSpPr>
        <p:spPr>
          <a:xfrm>
            <a:off x="435912" y="42210"/>
            <a:ext cx="11320181" cy="697802"/>
          </a:xfrm>
          <a:prstGeom prst="rect">
            <a:avLst/>
          </a:prstGeom>
        </p:spPr>
        <p:txBody>
          <a:bodyPr vert="horz" lIns="91440" tIns="45720" rIns="91440" bIns="45720" rtlCol="0" anchor="b">
            <a:normAutofit lnSpcReduction="10000"/>
          </a:bodyPr>
          <a:lstStyle/>
          <a:p>
            <a:pPr algn="ctr" defTabSz="457200">
              <a:spcBef>
                <a:spcPct val="0"/>
              </a:spcBef>
              <a:spcAft>
                <a:spcPts val="600"/>
              </a:spcAft>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CƠ NĂNG</a:t>
            </a:r>
          </a:p>
        </p:txBody>
      </p:sp>
      <p:sp>
        <p:nvSpPr>
          <p:cNvPr id="5" name="Rectangle 4"/>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smtClean="0">
              <a:ln>
                <a:noFill/>
              </a:ln>
              <a:solidFill>
                <a:sysClr val="windowText" lastClr="000000"/>
              </a:solidFill>
              <a:effectLst/>
              <a:uLnTx/>
              <a:uFillTx/>
            </a:endParaRPr>
          </a:p>
        </p:txBody>
      </p:sp>
      <p:sp>
        <p:nvSpPr>
          <p:cNvPr id="6" name="Rectangle 5"/>
          <p:cNvSpPr/>
          <p:nvPr/>
        </p:nvSpPr>
        <p:spPr>
          <a:xfrm>
            <a:off x="541932" y="1514764"/>
            <a:ext cx="10298349" cy="4145237"/>
          </a:xfrm>
          <a:prstGeom prst="rect">
            <a:avLst/>
          </a:prstGeom>
        </p:spPr>
        <p:txBody>
          <a:bodyPr wrap="square">
            <a:spAutoFit/>
          </a:bodyPr>
          <a:lstStyle/>
          <a:p>
            <a:pPr marL="203200" marR="0">
              <a:lnSpc>
                <a:spcPct val="135000"/>
              </a:lnSpc>
              <a:spcBef>
                <a:spcPts val="0"/>
              </a:spcBef>
              <a:spcAft>
                <a:spcPts val="500"/>
              </a:spcAft>
            </a:pPr>
            <a:r>
              <a:rPr lang="en-US" sz="3200" b="1" i="1" dirty="0" smtClean="0">
                <a:latin typeface="Times New Roman"/>
                <a:ea typeface="Times New Roman"/>
              </a:rPr>
              <a:t>- </a:t>
            </a:r>
            <a:r>
              <a:rPr lang="vi-VN" sz="3200" b="1" i="1" dirty="0" smtClean="0">
                <a:latin typeface="Times New Roman"/>
                <a:ea typeface="Times New Roman"/>
              </a:rPr>
              <a:t>Nếu </a:t>
            </a:r>
            <a:r>
              <a:rPr lang="vi-VN" sz="3200" b="1" i="1" dirty="0">
                <a:latin typeface="Times New Roman"/>
                <a:ea typeface="Times New Roman"/>
              </a:rPr>
              <a:t>cơ năng của vật không chuyển hoá thành dạng năng lượng khác thì tổng động năng và thế năng của vật luôn không đổi, cơ năng của vật được bảo toàn.</a:t>
            </a:r>
            <a:endParaRPr lang="en-US" sz="3200" b="1" i="1" dirty="0">
              <a:latin typeface="Times New Roman"/>
              <a:ea typeface="Times New Roman"/>
            </a:endParaRPr>
          </a:p>
          <a:p>
            <a:pPr marL="203200" marR="0">
              <a:lnSpc>
                <a:spcPct val="135000"/>
              </a:lnSpc>
              <a:spcBef>
                <a:spcPts val="0"/>
              </a:spcBef>
              <a:spcAft>
                <a:spcPts val="0"/>
              </a:spcAft>
            </a:pPr>
            <a:r>
              <a:rPr lang="en-US" sz="3200" b="1" i="1" dirty="0" smtClean="0">
                <a:latin typeface="Times New Roman"/>
                <a:ea typeface="Times New Roman"/>
              </a:rPr>
              <a:t>- </a:t>
            </a:r>
            <a:r>
              <a:rPr lang="vi-VN" sz="3200" b="1" i="1" dirty="0" smtClean="0">
                <a:latin typeface="Times New Roman"/>
                <a:ea typeface="Times New Roman"/>
              </a:rPr>
              <a:t>Trong </a:t>
            </a:r>
            <a:r>
              <a:rPr lang="vi-VN" sz="3200" b="1" i="1" dirty="0">
                <a:latin typeface="Times New Roman"/>
                <a:ea typeface="Times New Roman"/>
              </a:rPr>
              <a:t>nhiều trường hợp, cơ năng có thể chuyển hoá thành các dạng năng lượng khác, khi đó cơ năng không được bảo toàn.</a:t>
            </a:r>
            <a:endParaRPr lang="en-US" sz="3200" b="1" i="1" dirty="0">
              <a:effectLst/>
              <a:latin typeface="Times New Roman"/>
              <a:ea typeface="Times New Roman"/>
            </a:endParaRPr>
          </a:p>
        </p:txBody>
      </p:sp>
    </p:spTree>
    <p:extLst>
      <p:ext uri="{BB962C8B-B14F-4D97-AF65-F5344CB8AC3E}">
        <p14:creationId xmlns:p14="http://schemas.microsoft.com/office/powerpoint/2010/main" val="3934767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733" y="1483485"/>
            <a:ext cx="4522787" cy="430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 xmlns:a16="http://schemas.microsoft.com/office/drawing/2014/main" id="{F33D2B9C-0CC4-4717-B608-00C341C3020A}"/>
              </a:ext>
            </a:extLst>
          </p:cNvPr>
          <p:cNvSpPr txBox="1"/>
          <p:nvPr/>
        </p:nvSpPr>
        <p:spPr>
          <a:xfrm>
            <a:off x="435912" y="42210"/>
            <a:ext cx="11320181" cy="697802"/>
          </a:xfrm>
          <a:prstGeom prst="rect">
            <a:avLst/>
          </a:prstGeom>
        </p:spPr>
        <p:txBody>
          <a:bodyPr vert="horz" lIns="91440" tIns="45720" rIns="91440" bIns="45720" rtlCol="0" anchor="b">
            <a:normAutofit lnSpcReduction="10000"/>
          </a:bodyPr>
          <a:lstStyle/>
          <a:p>
            <a:pPr algn="ctr" defTabSz="457200">
              <a:spcBef>
                <a:spcPct val="0"/>
              </a:spcBef>
              <a:spcAft>
                <a:spcPts val="600"/>
              </a:spcAft>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CƠ NĂNG</a:t>
            </a:r>
          </a:p>
        </p:txBody>
      </p:sp>
      <p:sp>
        <p:nvSpPr>
          <p:cNvPr id="6" name="Rectangle 5"/>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smtClean="0">
              <a:ln>
                <a:noFill/>
              </a:ln>
              <a:solidFill>
                <a:sysClr val="windowText" lastClr="000000"/>
              </a:solidFill>
              <a:effectLst/>
              <a:uLnTx/>
              <a:uFillTx/>
            </a:endParaRPr>
          </a:p>
        </p:txBody>
      </p:sp>
      <p:sp>
        <p:nvSpPr>
          <p:cNvPr id="4" name="Rectangle 3"/>
          <p:cNvSpPr/>
          <p:nvPr/>
        </p:nvSpPr>
        <p:spPr>
          <a:xfrm>
            <a:off x="463836" y="1655733"/>
            <a:ext cx="6864625" cy="4132413"/>
          </a:xfrm>
          <a:prstGeom prst="rect">
            <a:avLst/>
          </a:prstGeom>
        </p:spPr>
        <p:txBody>
          <a:bodyPr wrap="square">
            <a:spAutoFit/>
          </a:bodyPr>
          <a:lstStyle/>
          <a:p>
            <a:pPr marL="203200" marR="0" algn="just">
              <a:lnSpc>
                <a:spcPct val="135000"/>
              </a:lnSpc>
              <a:spcBef>
                <a:spcPts val="0"/>
              </a:spcBef>
              <a:spcAft>
                <a:spcPts val="200"/>
              </a:spcAft>
            </a:pPr>
            <a:r>
              <a:rPr lang="vi-VN" sz="2400" dirty="0">
                <a:latin typeface="Times New Roman" pitchFamily="18" charset="0"/>
                <a:ea typeface="Times New Roman"/>
                <a:cs typeface="Times New Roman" pitchFamily="18" charset="0"/>
              </a:rPr>
              <a:t>Nếu bỏ qua lực cản của không khí, hãy mô tả sự chuyển hoá động năng và thế năng của các vật được ném với cùng tốc độ ban đầu (Hình 3.3) trong hai trường hợp</a:t>
            </a:r>
            <a:r>
              <a:rPr lang="vi-VN" sz="2400" dirty="0" smtClean="0">
                <a:latin typeface="Times New Roman" pitchFamily="18" charset="0"/>
                <a:ea typeface="Times New Roman"/>
                <a:cs typeface="Times New Roman" pitchFamily="18" charset="0"/>
              </a:rPr>
              <a:t>:</a:t>
            </a:r>
            <a:endParaRPr lang="en-US" sz="2400" dirty="0" smtClean="0">
              <a:latin typeface="Times New Roman" pitchFamily="18" charset="0"/>
              <a:ea typeface="Times New Roman"/>
              <a:cs typeface="Times New Roman" pitchFamily="18" charset="0"/>
            </a:endParaRPr>
          </a:p>
          <a:p>
            <a:pPr marR="0" lvl="0" algn="just">
              <a:lnSpc>
                <a:spcPct val="135000"/>
              </a:lnSpc>
              <a:spcBef>
                <a:spcPts val="0"/>
              </a:spcBef>
              <a:spcAft>
                <a:spcPts val="200"/>
              </a:spcAft>
              <a:buClr>
                <a:srgbClr val="000000"/>
              </a:buClr>
              <a:buSzPts val="1000"/>
              <a:tabLst>
                <a:tab pos="400050" algn="l"/>
              </a:tabLst>
            </a:pPr>
            <a:r>
              <a:rPr lang="en-US" sz="2400" dirty="0" smtClean="0">
                <a:latin typeface="Times New Roman" pitchFamily="18" charset="0"/>
                <a:ea typeface="Times New Roman"/>
                <a:cs typeface="Times New Roman" pitchFamily="18" charset="0"/>
              </a:rPr>
              <a:t>- </a:t>
            </a:r>
            <a:r>
              <a:rPr lang="vi-VN" sz="2400" dirty="0" smtClean="0">
                <a:latin typeface="Times New Roman" pitchFamily="18" charset="0"/>
                <a:ea typeface="Times New Roman"/>
                <a:cs typeface="Times New Roman" pitchFamily="18" charset="0"/>
              </a:rPr>
              <a:t>Ném </a:t>
            </a:r>
            <a:r>
              <a:rPr lang="vi-VN" sz="2400" dirty="0">
                <a:latin typeface="Times New Roman" pitchFamily="18" charset="0"/>
                <a:ea typeface="Times New Roman"/>
                <a:cs typeface="Times New Roman" pitchFamily="18" charset="0"/>
              </a:rPr>
              <a:t>theo phương ngang, vật chuyển động theo quỹ đạo (1</a:t>
            </a:r>
            <a:r>
              <a:rPr lang="vi-VN" sz="2400" dirty="0" smtClean="0">
                <a:latin typeface="Times New Roman" pitchFamily="18" charset="0"/>
                <a:ea typeface="Times New Roman"/>
                <a:cs typeface="Times New Roman" pitchFamily="18" charset="0"/>
              </a:rPr>
              <a:t>).</a:t>
            </a:r>
            <a:endParaRPr lang="en-US" sz="2400" dirty="0" smtClean="0">
              <a:latin typeface="Times New Roman" pitchFamily="18" charset="0"/>
              <a:ea typeface="Times New Roman"/>
              <a:cs typeface="Times New Roman" pitchFamily="18" charset="0"/>
            </a:endParaRPr>
          </a:p>
          <a:p>
            <a:pPr marR="0" lvl="0" algn="just">
              <a:lnSpc>
                <a:spcPct val="135000"/>
              </a:lnSpc>
              <a:spcBef>
                <a:spcPts val="0"/>
              </a:spcBef>
              <a:spcAft>
                <a:spcPts val="200"/>
              </a:spcAft>
              <a:buClr>
                <a:srgbClr val="000000"/>
              </a:buClr>
              <a:buSzPts val="1000"/>
              <a:tabLst>
                <a:tab pos="400050" algn="l"/>
              </a:tabLst>
            </a:pP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Ném </a:t>
            </a:r>
            <a:r>
              <a:rPr lang="vi-VN" sz="2400" dirty="0">
                <a:latin typeface="Times New Roman" pitchFamily="18" charset="0"/>
                <a:cs typeface="Times New Roman" pitchFamily="18" charset="0"/>
              </a:rPr>
              <a:t>theo hướng chếch lên trên, vật chuyển động theo quỹ đạo (2).</a:t>
            </a:r>
            <a:endParaRPr lang="en-US" sz="2400" dirty="0">
              <a:effectLst/>
              <a:latin typeface="Times New Roman" pitchFamily="18" charset="0"/>
              <a:ea typeface="Times New Roman"/>
              <a:cs typeface="Times New Roman" pitchFamily="18" charset="0"/>
            </a:endParaRPr>
          </a:p>
        </p:txBody>
      </p:sp>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930" y="1311966"/>
            <a:ext cx="554143" cy="77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941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13989" y="1458357"/>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smtClean="0">
                <a:solidFill>
                  <a:prstClr val="black"/>
                </a:solidFill>
                <a:latin typeface="Times New Roman"/>
                <a:ea typeface="Calibri"/>
              </a:rPr>
              <a:t>:</a:t>
            </a:r>
            <a:endParaRPr lang="en-US" dirty="0"/>
          </a:p>
        </p:txBody>
      </p:sp>
      <p:sp>
        <p:nvSpPr>
          <p:cNvPr id="6" name="Rectangle 5"/>
          <p:cNvSpPr/>
          <p:nvPr/>
        </p:nvSpPr>
        <p:spPr>
          <a:xfrm>
            <a:off x="1198592" y="2233619"/>
            <a:ext cx="5480513" cy="3108543"/>
          </a:xfrm>
          <a:prstGeom prst="rect">
            <a:avLst/>
          </a:prstGeom>
        </p:spPr>
        <p:txBody>
          <a:bodyPr wrap="square">
            <a:spAutoFit/>
          </a:bodyPr>
          <a:lstStyle/>
          <a:p>
            <a:pPr algn="just"/>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Vật</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ném</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ngang</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Thế</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năng</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giảm</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dần</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động</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năng</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tăng</a:t>
            </a:r>
            <a:r>
              <a:rPr lang="en-US" sz="2800" kern="0" dirty="0" smtClean="0">
                <a:solidFill>
                  <a:prstClr val="black"/>
                </a:solidFill>
                <a:latin typeface="Times New Roman"/>
                <a:ea typeface="Calibri"/>
              </a:rPr>
              <a:t> </a:t>
            </a:r>
            <a:r>
              <a:rPr lang="en-US" sz="2800" kern="0" dirty="0" err="1" smtClean="0">
                <a:solidFill>
                  <a:prstClr val="black"/>
                </a:solidFill>
                <a:latin typeface="Times New Roman"/>
                <a:ea typeface="Calibri"/>
              </a:rPr>
              <a:t>dần</a:t>
            </a:r>
            <a:r>
              <a:rPr lang="en-US" sz="2800" kern="0" dirty="0" smtClean="0">
                <a:solidFill>
                  <a:prstClr val="black"/>
                </a:solidFill>
                <a:latin typeface="Times New Roman"/>
                <a:ea typeface="Calibri"/>
              </a:rPr>
              <a:t>.</a:t>
            </a:r>
          </a:p>
          <a:p>
            <a:pPr algn="just"/>
            <a:r>
              <a:rPr lang="en-US" sz="2800" kern="0" dirty="0" smtClean="0">
                <a:solidFill>
                  <a:prstClr val="black"/>
                </a:solidFill>
                <a:latin typeface="Times New Roman"/>
              </a:rPr>
              <a:t>- </a:t>
            </a:r>
            <a:r>
              <a:rPr lang="en-US" sz="2800" kern="0" dirty="0" err="1" smtClean="0">
                <a:solidFill>
                  <a:prstClr val="black"/>
                </a:solidFill>
                <a:latin typeface="Times New Roman"/>
              </a:rPr>
              <a:t>Vật</a:t>
            </a:r>
            <a:r>
              <a:rPr lang="en-US" sz="2800" kern="0" dirty="0" smtClean="0">
                <a:solidFill>
                  <a:prstClr val="black"/>
                </a:solidFill>
                <a:latin typeface="Times New Roman"/>
              </a:rPr>
              <a:t> </a:t>
            </a:r>
            <a:r>
              <a:rPr lang="en-US" sz="2800" kern="0" dirty="0" err="1" smtClean="0">
                <a:solidFill>
                  <a:prstClr val="black"/>
                </a:solidFill>
                <a:latin typeface="Times New Roman"/>
              </a:rPr>
              <a:t>ném</a:t>
            </a:r>
            <a:r>
              <a:rPr lang="en-US" sz="2800" kern="0" dirty="0" smtClean="0">
                <a:solidFill>
                  <a:prstClr val="black"/>
                </a:solidFill>
                <a:latin typeface="Times New Roman"/>
              </a:rPr>
              <a:t> </a:t>
            </a:r>
            <a:r>
              <a:rPr lang="vi-VN" sz="2800" dirty="0">
                <a:solidFill>
                  <a:prstClr val="black"/>
                </a:solidFill>
                <a:latin typeface="Times New Roman" pitchFamily="18" charset="0"/>
                <a:cs typeface="Times New Roman" pitchFamily="18" charset="0"/>
              </a:rPr>
              <a:t>theo hướng chếch lên </a:t>
            </a:r>
            <a:r>
              <a:rPr lang="vi-VN" sz="2800" dirty="0" smtClean="0">
                <a:solidFill>
                  <a:prstClr val="black"/>
                </a:solidFill>
                <a:latin typeface="Times New Roman" pitchFamily="18" charset="0"/>
                <a:cs typeface="Times New Roman" pitchFamily="18" charset="0"/>
              </a:rPr>
              <a:t>trên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Thế</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dần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đến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giá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trị</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cực</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đại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tại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vị</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trí</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cao</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sau</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đó</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giảm</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dần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giảm</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dần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đến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vị</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trí</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cao</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Sau</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đó</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dần</a:t>
            </a:r>
            <a:r>
              <a:rPr lang="en-US" sz="2800" dirty="0" smtClean="0">
                <a:solidFill>
                  <a:prstClr val="black"/>
                </a:solidFill>
                <a:latin typeface="Times New Roman" pitchFamily="18" charset="0"/>
                <a:cs typeface="Times New Roman" pitchFamily="18" charset="0"/>
              </a:rPr>
              <a:t>.</a:t>
            </a:r>
            <a:endParaRPr lang="en-US" sz="2800"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065" y="1465263"/>
            <a:ext cx="4524375" cy="43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 xmlns:a16="http://schemas.microsoft.com/office/drawing/2014/main" id="{F33D2B9C-0CC4-4717-B608-00C341C3020A}"/>
              </a:ext>
            </a:extLst>
          </p:cNvPr>
          <p:cNvSpPr txBox="1"/>
          <p:nvPr/>
        </p:nvSpPr>
        <p:spPr>
          <a:xfrm>
            <a:off x="435912" y="42210"/>
            <a:ext cx="11320181" cy="697802"/>
          </a:xfrm>
          <a:prstGeom prst="rect">
            <a:avLst/>
          </a:prstGeom>
        </p:spPr>
        <p:txBody>
          <a:bodyPr vert="horz" lIns="91440" tIns="45720" rIns="91440" bIns="45720" rtlCol="0" anchor="b">
            <a:normAutofit lnSpcReduction="10000"/>
          </a:bodyPr>
          <a:lstStyle/>
          <a:p>
            <a:pPr algn="ctr" defTabSz="457200">
              <a:spcBef>
                <a:spcPct val="0"/>
              </a:spcBef>
              <a:spcAft>
                <a:spcPts val="600"/>
              </a:spcAft>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CƠ NĂNG</a:t>
            </a:r>
          </a:p>
        </p:txBody>
      </p:sp>
      <p:sp>
        <p:nvSpPr>
          <p:cNvPr id="9" name="Rectangle 8"/>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35530528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736" y="967408"/>
            <a:ext cx="3621985" cy="54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8628" y="1384943"/>
            <a:ext cx="7353397" cy="4841710"/>
          </a:xfrm>
          <a:prstGeom prst="rect">
            <a:avLst/>
          </a:prstGeom>
        </p:spPr>
        <p:txBody>
          <a:bodyPr wrap="square">
            <a:spAutoFit/>
          </a:bodyPr>
          <a:lstStyle/>
          <a:p>
            <a:r>
              <a:rPr lang="vi-VN" sz="2400" dirty="0">
                <a:latin typeface="Times New Roman" pitchFamily="18" charset="0"/>
                <a:ea typeface="Times New Roman"/>
                <a:cs typeface="Times New Roman" pitchFamily="18" charset="0"/>
              </a:rPr>
              <a:t>Xe thế năng có cấu tạo được mô tả trong Hình 3.4. Quả nặng được nối với trục xe qua một ròng rọc cố định bởi một sợi dây mềm, không dãn. Sợi dây được quấn nhiều vòng quanh trục xe</a:t>
            </a:r>
            <a:r>
              <a:rPr lang="vi-VN" sz="2400" dirty="0" smtClean="0">
                <a:latin typeface="Times New Roman" pitchFamily="18" charset="0"/>
                <a:ea typeface="Times New Roman"/>
                <a:cs typeface="Times New Roman" pitchFamily="18" charset="0"/>
              </a:rPr>
              <a:t>.</a:t>
            </a:r>
            <a:r>
              <a:rPr lang="vi-VN" sz="2400" dirty="0">
                <a:solidFill>
                  <a:srgbClr val="000000"/>
                </a:solidFill>
                <a:latin typeface="Times New Roman" pitchFamily="18" charset="0"/>
                <a:ea typeface="Courier New"/>
                <a:cs typeface="Times New Roman" pitchFamily="18" charset="0"/>
              </a:rPr>
              <a:t> </a:t>
            </a:r>
            <a:endParaRPr lang="en-US" sz="2400" dirty="0" smtClean="0">
              <a:solidFill>
                <a:srgbClr val="000000"/>
              </a:solidFill>
              <a:latin typeface="Times New Roman" pitchFamily="18" charset="0"/>
              <a:ea typeface="Courier New"/>
              <a:cs typeface="Times New Roman" pitchFamily="18" charset="0"/>
            </a:endParaRPr>
          </a:p>
          <a:p>
            <a:r>
              <a:rPr lang="vi-VN" sz="2400" dirty="0" smtClean="0">
                <a:solidFill>
                  <a:srgbClr val="000000"/>
                </a:solidFill>
                <a:latin typeface="Times New Roman" pitchFamily="18" charset="0"/>
                <a:ea typeface="Courier New"/>
                <a:cs typeface="Times New Roman" pitchFamily="18" charset="0"/>
              </a:rPr>
              <a:t>Khi </a:t>
            </a:r>
            <a:r>
              <a:rPr lang="vi-VN" sz="2400" dirty="0">
                <a:solidFill>
                  <a:srgbClr val="000000"/>
                </a:solidFill>
                <a:latin typeface="Times New Roman" pitchFamily="18" charset="0"/>
                <a:ea typeface="Courier New"/>
                <a:cs typeface="Times New Roman" pitchFamily="18" charset="0"/>
              </a:rPr>
              <a:t>thả quả nặng chuyển động từ trên xuống, sợi dây sẽ kéo trục bánh xe làm bánh xe lăn, xe sẽ chuyển động.</a:t>
            </a:r>
            <a:endParaRPr lang="en-US" sz="2400" dirty="0">
              <a:solidFill>
                <a:srgbClr val="000000"/>
              </a:solidFill>
              <a:latin typeface="Times New Roman" pitchFamily="18" charset="0"/>
              <a:ea typeface="Courier New"/>
              <a:cs typeface="Times New Roman" pitchFamily="18" charset="0"/>
            </a:endParaRPr>
          </a:p>
          <a:p>
            <a:pPr marR="0" lvl="0" algn="just">
              <a:lnSpc>
                <a:spcPct val="137000"/>
              </a:lnSpc>
              <a:spcBef>
                <a:spcPts val="0"/>
              </a:spcBef>
              <a:spcAft>
                <a:spcPts val="200"/>
              </a:spcAft>
              <a:buClr>
                <a:srgbClr val="000000"/>
              </a:buClr>
              <a:buSzPts val="1000"/>
              <a:tabLst>
                <a:tab pos="344170" algn="l"/>
              </a:tabLst>
            </a:pPr>
            <a:r>
              <a:rPr lang="en-US" sz="2400" dirty="0" smtClean="0">
                <a:latin typeface="Times New Roman" pitchFamily="18" charset="0"/>
                <a:ea typeface="Times New Roman"/>
                <a:cs typeface="Times New Roman" pitchFamily="18" charset="0"/>
              </a:rPr>
              <a:t>a) </a:t>
            </a:r>
            <a:r>
              <a:rPr lang="vi-VN" sz="2400" dirty="0" smtClean="0">
                <a:latin typeface="Times New Roman" pitchFamily="18" charset="0"/>
                <a:ea typeface="Times New Roman"/>
                <a:cs typeface="Times New Roman" pitchFamily="18" charset="0"/>
              </a:rPr>
              <a:t>Mô </a:t>
            </a:r>
            <a:r>
              <a:rPr lang="vi-VN" sz="2400" dirty="0">
                <a:latin typeface="Times New Roman" pitchFamily="18" charset="0"/>
                <a:ea typeface="Times New Roman"/>
                <a:cs typeface="Times New Roman" pitchFamily="18" charset="0"/>
              </a:rPr>
              <a:t>tả sự chuyển hoá năng lượng từ khi thả quả nặng đến khi quả nặng chạm sàn xe.</a:t>
            </a:r>
            <a:endParaRPr lang="en-US" sz="2400" dirty="0">
              <a:latin typeface="Times New Roman" pitchFamily="18" charset="0"/>
              <a:ea typeface="Times New Roman"/>
              <a:cs typeface="Times New Roman" pitchFamily="18" charset="0"/>
            </a:endParaRPr>
          </a:p>
          <a:p>
            <a:pPr marR="0" lvl="0" algn="just">
              <a:lnSpc>
                <a:spcPct val="135000"/>
              </a:lnSpc>
              <a:spcBef>
                <a:spcPts val="0"/>
              </a:spcBef>
              <a:spcAft>
                <a:spcPts val="200"/>
              </a:spcAft>
              <a:buClr>
                <a:srgbClr val="000000"/>
              </a:buClr>
              <a:buSzPts val="1000"/>
              <a:tabLst>
                <a:tab pos="356235" algn="l"/>
              </a:tabLst>
            </a:pPr>
            <a:r>
              <a:rPr lang="en-US" sz="2400" dirty="0" smtClean="0">
                <a:latin typeface="Times New Roman" pitchFamily="18" charset="0"/>
                <a:ea typeface="Times New Roman"/>
                <a:cs typeface="Times New Roman" pitchFamily="18" charset="0"/>
              </a:rPr>
              <a:t>b) </a:t>
            </a:r>
            <a:r>
              <a:rPr lang="vi-VN" sz="2400" dirty="0" smtClean="0">
                <a:latin typeface="Times New Roman" pitchFamily="18" charset="0"/>
                <a:ea typeface="Times New Roman"/>
                <a:cs typeface="Times New Roman" pitchFamily="18" charset="0"/>
              </a:rPr>
              <a:t>Cho </a:t>
            </a:r>
            <a:r>
              <a:rPr lang="vi-VN" sz="2400" dirty="0">
                <a:latin typeface="Times New Roman" pitchFamily="18" charset="0"/>
                <a:ea typeface="Times New Roman"/>
                <a:cs typeface="Times New Roman" pitchFamily="18" charset="0"/>
              </a:rPr>
              <a:t>độ cao ban đầu của quả nặng so với sàn xe là 8 cm, khối lượng của quả nặng là </a:t>
            </a:r>
            <a:r>
              <a:rPr lang="vi-VN" sz="2400" dirty="0" smtClean="0">
                <a:latin typeface="Times New Roman" pitchFamily="18" charset="0"/>
                <a:ea typeface="Times New Roman"/>
                <a:cs typeface="Times New Roman" pitchFamily="18" charset="0"/>
              </a:rPr>
              <a:t>m</a:t>
            </a:r>
            <a:r>
              <a:rPr lang="en-US" sz="2400" baseline="-25000" dirty="0" smtClean="0">
                <a:latin typeface="Times New Roman" pitchFamily="18" charset="0"/>
                <a:ea typeface="Times New Roman"/>
                <a:cs typeface="Times New Roman" pitchFamily="18" charset="0"/>
              </a:rPr>
              <a:t>1</a:t>
            </a:r>
            <a:r>
              <a:rPr lang="vi-VN" sz="2400" dirty="0" smtClean="0">
                <a:latin typeface="Times New Roman" pitchFamily="18" charset="0"/>
                <a:ea typeface="Times New Roman"/>
                <a:cs typeface="Times New Roman" pitchFamily="18" charset="0"/>
              </a:rPr>
              <a:t> </a:t>
            </a:r>
            <a:r>
              <a:rPr lang="vi-VN" sz="2400" dirty="0">
                <a:latin typeface="Times New Roman" pitchFamily="18" charset="0"/>
                <a:ea typeface="Times New Roman"/>
                <a:cs typeface="Times New Roman" pitchFamily="18" charset="0"/>
              </a:rPr>
              <a:t>= 20 g, khối lượng của xe là m</a:t>
            </a:r>
            <a:r>
              <a:rPr lang="vi-VN" sz="2400" baseline="-25000" dirty="0">
                <a:latin typeface="Times New Roman" pitchFamily="18" charset="0"/>
                <a:ea typeface="Times New Roman"/>
                <a:cs typeface="Times New Roman" pitchFamily="18" charset="0"/>
              </a:rPr>
              <a:t>2</a:t>
            </a:r>
            <a:r>
              <a:rPr lang="vi-VN" sz="2400" dirty="0">
                <a:latin typeface="Times New Roman" pitchFamily="18" charset="0"/>
                <a:ea typeface="Times New Roman"/>
                <a:cs typeface="Times New Roman" pitchFamily="18" charset="0"/>
              </a:rPr>
              <a:t> = 50 g. Tính tốc độ của xe ngay khi quả </a:t>
            </a:r>
            <a:r>
              <a:rPr lang="vi-VN" sz="2400" dirty="0" smtClean="0">
                <a:latin typeface="Times New Roman" pitchFamily="18" charset="0"/>
                <a:ea typeface="Times New Roman"/>
                <a:cs typeface="Times New Roman" pitchFamily="18" charset="0"/>
              </a:rPr>
              <a:t>nặng</a:t>
            </a:r>
            <a:r>
              <a:rPr lang="en-US" sz="2400" dirty="0" smtClean="0">
                <a:latin typeface="Times New Roman" pitchFamily="18" charset="0"/>
                <a:ea typeface="Times New Roman"/>
                <a:cs typeface="Times New Roman" pitchFamily="18" charset="0"/>
              </a:rPr>
              <a:t> </a:t>
            </a:r>
            <a:endParaRPr lang="en-US" u="none" strike="noStrike" spc="0" dirty="0">
              <a:effectLst/>
              <a:latin typeface="Times New Roman"/>
              <a:ea typeface="Times New Roman"/>
              <a:cs typeface="Times New Roman"/>
            </a:endParaRPr>
          </a:p>
        </p:txBody>
      </p:sp>
      <p:sp>
        <p:nvSpPr>
          <p:cNvPr id="6" name="TextBox 5">
            <a:extLst>
              <a:ext uri="{FF2B5EF4-FFF2-40B4-BE49-F238E27FC236}">
                <a16:creationId xmlns="" xmlns:a16="http://schemas.microsoft.com/office/drawing/2014/main" id="{F33D2B9C-0CC4-4717-B608-00C341C3020A}"/>
              </a:ext>
            </a:extLst>
          </p:cNvPr>
          <p:cNvSpPr txBox="1"/>
          <p:nvPr/>
        </p:nvSpPr>
        <p:spPr>
          <a:xfrm>
            <a:off x="435912" y="42210"/>
            <a:ext cx="11320181" cy="697802"/>
          </a:xfrm>
          <a:prstGeom prst="rect">
            <a:avLst/>
          </a:prstGeom>
        </p:spPr>
        <p:txBody>
          <a:bodyPr vert="horz" lIns="91440" tIns="45720" rIns="91440" bIns="45720" rtlCol="0" anchor="b">
            <a:normAutofit lnSpcReduction="10000"/>
          </a:bodyPr>
          <a:lstStyle/>
          <a:p>
            <a:pPr algn="ctr" defTabSz="457200">
              <a:spcBef>
                <a:spcPct val="0"/>
              </a:spcBef>
              <a:spcAft>
                <a:spcPts val="600"/>
              </a:spcAft>
            </a:pPr>
            <a:r>
              <a:rPr 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CƠ NĂNG</a:t>
            </a:r>
          </a:p>
        </p:txBody>
      </p:sp>
      <p:sp>
        <p:nvSpPr>
          <p:cNvPr id="7" name="Rectangle 6"/>
          <p:cNvSpPr/>
          <p:nvPr/>
        </p:nvSpPr>
        <p:spPr>
          <a:xfrm>
            <a:off x="243925" y="734980"/>
            <a:ext cx="8290475"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II. </a:t>
            </a:r>
            <a:r>
              <a:rPr kumimoji="0" lang="en-US" sz="2800" b="1" i="0" u="sng"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SỰ CHUYỂN HÓA NĂNG LƯỢNG</a:t>
            </a:r>
            <a:endParaRPr kumimoji="0" lang="en-US" sz="2800" b="0" i="0" u="sng" strike="noStrike" kern="0" cap="none" spc="0" normalizeH="0" baseline="0" noProof="0" dirty="0" smtClean="0">
              <a:ln>
                <a:noFill/>
              </a:ln>
              <a:solidFill>
                <a:sysClr val="windowText" lastClr="000000"/>
              </a:solidFill>
              <a:effectLst/>
              <a:uLnTx/>
              <a:uFillTx/>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74" y="1331155"/>
            <a:ext cx="549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0389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907" y="770289"/>
            <a:ext cx="10919012" cy="1628523"/>
          </a:xfrm>
          <a:prstGeom prst="rect">
            <a:avLst/>
          </a:prstGeom>
        </p:spPr>
        <p:txBody>
          <a:bodyPr wrap="square">
            <a:spAutoFit/>
          </a:bodyPr>
          <a:lstStyle/>
          <a:p>
            <a:pPr lvl="0" algn="just">
              <a:lnSpc>
                <a:spcPct val="135000"/>
              </a:lnSpc>
              <a:spcAft>
                <a:spcPts val="200"/>
              </a:spcAft>
              <a:buClr>
                <a:srgbClr val="000000"/>
              </a:buClr>
              <a:buSzPts val="1000"/>
              <a:tabLst>
                <a:tab pos="356235" algn="l"/>
              </a:tabLst>
            </a:pPr>
            <a:r>
              <a:rPr lang="vi-VN" sz="2400" dirty="0" smtClean="0">
                <a:solidFill>
                  <a:prstClr val="black"/>
                </a:solidFill>
                <a:latin typeface="Times New Roman" pitchFamily="18" charset="0"/>
                <a:ea typeface="Times New Roman"/>
                <a:cs typeface="Times New Roman" pitchFamily="18" charset="0"/>
              </a:rPr>
              <a:t>chạm sàn xe, nếu coi toàn bộ th</a:t>
            </a:r>
            <a:r>
              <a:rPr lang="en-US" sz="2400" dirty="0" smtClean="0">
                <a:solidFill>
                  <a:prstClr val="black"/>
                </a:solidFill>
                <a:latin typeface="Times New Roman" pitchFamily="18" charset="0"/>
                <a:ea typeface="Times New Roman"/>
                <a:cs typeface="Times New Roman" pitchFamily="18" charset="0"/>
              </a:rPr>
              <a:t>ế</a:t>
            </a:r>
            <a:r>
              <a:rPr lang="vi-VN" sz="2400" dirty="0" smtClean="0">
                <a:solidFill>
                  <a:prstClr val="black"/>
                </a:solidFill>
                <a:latin typeface="Times New Roman" pitchFamily="18" charset="0"/>
                <a:ea typeface="Times New Roman"/>
                <a:cs typeface="Times New Roman" pitchFamily="18" charset="0"/>
              </a:rPr>
              <a:t> năng của quả nặng chuyển hoá thành động năng.</a:t>
            </a:r>
            <a:endParaRPr lang="en-US" sz="2400" dirty="0" smtClean="0">
              <a:solidFill>
                <a:prstClr val="black"/>
              </a:solidFill>
              <a:latin typeface="Times New Roman" pitchFamily="18" charset="0"/>
              <a:ea typeface="Times New Roman"/>
              <a:cs typeface="Times New Roman" pitchFamily="18" charset="0"/>
            </a:endParaRPr>
          </a:p>
          <a:p>
            <a:pPr lvl="0" algn="just">
              <a:lnSpc>
                <a:spcPct val="137000"/>
              </a:lnSpc>
              <a:spcAft>
                <a:spcPts val="2900"/>
              </a:spcAft>
              <a:buClr>
                <a:srgbClr val="000000"/>
              </a:buClr>
              <a:buSzPts val="1000"/>
              <a:tabLst>
                <a:tab pos="356235" algn="l"/>
              </a:tabLst>
            </a:pPr>
            <a:r>
              <a:rPr lang="en-US" sz="2400" dirty="0" smtClean="0">
                <a:solidFill>
                  <a:prstClr val="black"/>
                </a:solidFill>
                <a:latin typeface="Times New Roman" pitchFamily="18" charset="0"/>
                <a:ea typeface="Times New Roman"/>
                <a:cs typeface="Times New Roman" pitchFamily="18" charset="0"/>
              </a:rPr>
              <a:t>c) </a:t>
            </a:r>
            <a:r>
              <a:rPr lang="vi-VN" sz="2400" dirty="0" smtClean="0">
                <a:solidFill>
                  <a:prstClr val="black"/>
                </a:solidFill>
                <a:latin typeface="Times New Roman" pitchFamily="18" charset="0"/>
                <a:ea typeface="Times New Roman"/>
                <a:cs typeface="Times New Roman" pitchFamily="18" charset="0"/>
              </a:rPr>
              <a:t>Trong thực tế, giá trị tốc độ thu được của xe khi quả nặng chạm sàn xe sẽ nhỏ hơn giá trị tính toán ở câu b. Hãy giải thích tại sao.</a:t>
            </a:r>
            <a:endParaRPr lang="en-US" sz="2400" dirty="0">
              <a:solidFill>
                <a:prstClr val="black"/>
              </a:solidFill>
              <a:latin typeface="Times New Roman" pitchFamily="18" charset="0"/>
              <a:ea typeface="Times New Roman"/>
              <a:cs typeface="Times New Roman" pitchFamily="18" charset="0"/>
            </a:endParaRPr>
          </a:p>
        </p:txBody>
      </p:sp>
      <p:sp>
        <p:nvSpPr>
          <p:cNvPr id="7" name="Rectangle 6"/>
          <p:cNvSpPr/>
          <p:nvPr/>
        </p:nvSpPr>
        <p:spPr>
          <a:xfrm>
            <a:off x="435911" y="2404877"/>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smtClean="0">
                <a:solidFill>
                  <a:prstClr val="black"/>
                </a:solidFill>
                <a:latin typeface="Times New Roman"/>
                <a:ea typeface="Calibri"/>
              </a:rPr>
              <a:t>:</a:t>
            </a:r>
            <a:endParaRPr lang="en-US" dirty="0"/>
          </a:p>
        </p:txBody>
      </p:sp>
      <p:sp>
        <p:nvSpPr>
          <p:cNvPr id="8" name="Rectangle 7"/>
          <p:cNvSpPr/>
          <p:nvPr/>
        </p:nvSpPr>
        <p:spPr>
          <a:xfrm>
            <a:off x="658907" y="3052031"/>
            <a:ext cx="10919012" cy="3065455"/>
          </a:xfrm>
          <a:prstGeom prst="rect">
            <a:avLst/>
          </a:prstGeom>
        </p:spPr>
        <p:txBody>
          <a:bodyPr wrap="square">
            <a:spAutoFit/>
          </a:bodyPr>
          <a:lstStyle/>
          <a:p>
            <a:pPr>
              <a:lnSpc>
                <a:spcPct val="115000"/>
              </a:lnSpc>
            </a:pPr>
            <a:r>
              <a:rPr lang="en-US" sz="2400" dirty="0" smtClean="0">
                <a:latin typeface="Times New Roman"/>
                <a:ea typeface="Calibri"/>
                <a:cs typeface="Times New Roman"/>
              </a:rPr>
              <a:t>a)</a:t>
            </a:r>
            <a:r>
              <a:rPr lang="vi-VN" sz="2400" dirty="0" smtClean="0">
                <a:latin typeface="Times New Roman"/>
                <a:ea typeface="Calibri"/>
                <a:cs typeface="Times New Roman"/>
              </a:rPr>
              <a:t> </a:t>
            </a:r>
            <a:r>
              <a:rPr lang="vi-VN" sz="2400" dirty="0">
                <a:latin typeface="Times New Roman"/>
                <a:ea typeface="Calibri"/>
                <a:cs typeface="Times New Roman"/>
              </a:rPr>
              <a:t>Mô tả sự chuyển hoá năng lượng từ khi thả quả nặng đến khi quả nặng chạm sàn xe: </a:t>
            </a:r>
            <a:endParaRPr lang="en-US" sz="2400" dirty="0">
              <a:latin typeface="Times New Roman"/>
              <a:ea typeface="Calibri"/>
              <a:cs typeface="Times New Roman"/>
            </a:endParaRPr>
          </a:p>
          <a:p>
            <a:pPr>
              <a:lnSpc>
                <a:spcPct val="115000"/>
              </a:lnSpc>
            </a:pPr>
            <a:r>
              <a:rPr lang="vi-VN" sz="2400" dirty="0">
                <a:latin typeface="Times New Roman"/>
                <a:ea typeface="Calibri"/>
                <a:cs typeface="Times New Roman"/>
              </a:rPr>
              <a:t>+ Ban đầu, quả nặng được giữ trên cao nên có thế năng. </a:t>
            </a:r>
            <a:endParaRPr lang="en-US" sz="2400" dirty="0">
              <a:latin typeface="Times New Roman"/>
              <a:ea typeface="Calibri"/>
              <a:cs typeface="Times New Roman"/>
            </a:endParaRPr>
          </a:p>
          <a:p>
            <a:pPr>
              <a:lnSpc>
                <a:spcPct val="115000"/>
              </a:lnSpc>
            </a:pPr>
            <a:r>
              <a:rPr lang="vi-VN" sz="2400" dirty="0">
                <a:latin typeface="Times New Roman"/>
                <a:ea typeface="Calibri"/>
                <a:cs typeface="Times New Roman"/>
              </a:rPr>
              <a:t>+ Khi thả quả nặng, quả nặng bắt đầu chuyển động, thế năng chuyển thành động năng của quả nặng. Sợi dây mềm được quấn quanh trục kéo trục xe chuyển động và làm cho xe chuyển động. </a:t>
            </a:r>
            <a:endParaRPr lang="en-US" sz="2400" dirty="0">
              <a:latin typeface="Times New Roman"/>
              <a:ea typeface="Calibri"/>
              <a:cs typeface="Times New Roman"/>
            </a:endParaRPr>
          </a:p>
          <a:p>
            <a:pPr>
              <a:lnSpc>
                <a:spcPct val="115000"/>
              </a:lnSpc>
            </a:pPr>
            <a:r>
              <a:rPr lang="vi-VN" sz="2400" dirty="0">
                <a:latin typeface="Times New Roman"/>
                <a:ea typeface="Calibri"/>
                <a:cs typeface="Times New Roman"/>
              </a:rPr>
              <a:t>+ Trước khi quả nặng chạm sàn xe, toàn bộ thế năng của quả nặng chuyển hoá thành động năng của quả nặng và động năng của xe.</a:t>
            </a:r>
            <a:endParaRPr lang="en-US" sz="2400" dirty="0">
              <a:effectLst/>
              <a:latin typeface="Times New Roman"/>
              <a:ea typeface="Calibri"/>
              <a:cs typeface="Times New Roman"/>
            </a:endParaRP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73" y="228040"/>
            <a:ext cx="549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803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 name="TextBox 6"/>
          <p:cNvSpPr txBox="1"/>
          <p:nvPr/>
        </p:nvSpPr>
        <p:spPr>
          <a:xfrm>
            <a:off x="1258957" y="2433917"/>
            <a:ext cx="8534400" cy="1202991"/>
          </a:xfrm>
          <a:prstGeom prst="rect">
            <a:avLst/>
          </a:prstGeom>
        </p:spPr>
        <p:txBody>
          <a:bodyPr vert="horz" lIns="91440" tIns="45720" rIns="91440" bIns="45720" rtlCol="0" anchor="b">
            <a:normAutofit/>
          </a:bodyPr>
          <a:lstStyle/>
          <a:p>
            <a:pPr algn="ctr" defTabSz="457200">
              <a:spcBef>
                <a:spcPct val="0"/>
              </a:spcBef>
              <a:spcAft>
                <a:spcPts val="600"/>
              </a:spcAft>
            </a:pPr>
            <a:r>
              <a:rPr lang="en-US" sz="7200" b="1" u="sng"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72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7200" b="1" u="sng"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a:t>
            </a:r>
            <a:r>
              <a:rPr lang="en-US" sz="72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CƠ NĂNG</a:t>
            </a:r>
          </a:p>
        </p:txBody>
      </p:sp>
    </p:spTree>
    <p:extLst>
      <p:ext uri="{BB962C8B-B14F-4D97-AF65-F5344CB8AC3E}">
        <p14:creationId xmlns:p14="http://schemas.microsoft.com/office/powerpoint/2010/main" val="128893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64777" y="447363"/>
            <a:ext cx="10945907" cy="5133713"/>
          </a:xfrm>
          <a:prstGeom prst="rect">
            <a:avLst/>
          </a:prstGeom>
        </p:spPr>
        <p:txBody>
          <a:bodyPr wrap="square">
            <a:spAutoFit/>
          </a:bodyPr>
          <a:lstStyle/>
          <a:p>
            <a:r>
              <a:rPr lang="en-US" sz="2400" kern="0" dirty="0" smtClean="0">
                <a:latin typeface="Times New Roman"/>
                <a:ea typeface="Calibri"/>
              </a:rPr>
              <a:t>b)  </a:t>
            </a:r>
            <a:r>
              <a:rPr lang="vi-VN" sz="2400" kern="0" dirty="0" smtClean="0">
                <a:latin typeface="Times New Roman"/>
                <a:ea typeface="Calibri"/>
              </a:rPr>
              <a:t>+ </a:t>
            </a:r>
            <a:r>
              <a:rPr lang="vi-VN" sz="2400" kern="0" dirty="0">
                <a:latin typeface="Times New Roman"/>
                <a:ea typeface="Calibri"/>
              </a:rPr>
              <a:t>Thế năng ban đầu của quả nặng</a:t>
            </a:r>
            <a:r>
              <a:rPr lang="vi-VN" sz="2400" kern="0" dirty="0" smtClean="0">
                <a:latin typeface="Times New Roman"/>
                <a:ea typeface="Calibri"/>
              </a:rPr>
              <a:t>:</a:t>
            </a:r>
            <a:endParaRPr lang="en-US" sz="2400" kern="0" dirty="0" smtClean="0">
              <a:latin typeface="Times New Roman"/>
              <a:ea typeface="Calibri"/>
            </a:endParaRPr>
          </a:p>
          <a:p>
            <a:pPr>
              <a:lnSpc>
                <a:spcPct val="115000"/>
              </a:lnSpc>
            </a:pPr>
            <a:r>
              <a:rPr lang="en-US" sz="2400" dirty="0" smtClean="0">
                <a:latin typeface="Times New Roman"/>
                <a:ea typeface="Calibri"/>
                <a:cs typeface="Times New Roman"/>
              </a:rPr>
              <a:t>     </a:t>
            </a:r>
            <a:r>
              <a:rPr lang="vi-VN" sz="2400" dirty="0" smtClean="0">
                <a:latin typeface="Times New Roman"/>
                <a:ea typeface="Calibri"/>
                <a:cs typeface="Times New Roman"/>
              </a:rPr>
              <a:t>+ </a:t>
            </a:r>
            <a:r>
              <a:rPr lang="vi-VN" sz="2400" dirty="0">
                <a:latin typeface="Times New Roman"/>
                <a:ea typeface="Calibri"/>
                <a:cs typeface="Times New Roman"/>
              </a:rPr>
              <a:t>Động năng của quả nặng và xe ngay trước khi quả nặng chạm sàn: </a:t>
            </a:r>
            <a:endParaRPr lang="en-US" sz="2400" dirty="0" smtClean="0">
              <a:latin typeface="Times New Roman"/>
              <a:ea typeface="Calibri"/>
              <a:cs typeface="Times New Roman"/>
            </a:endParaRPr>
          </a:p>
          <a:p>
            <a:pPr>
              <a:lnSpc>
                <a:spcPct val="115000"/>
              </a:lnSpc>
            </a:pPr>
            <a:endParaRPr lang="en-US" sz="2400" dirty="0">
              <a:latin typeface="Times New Roman"/>
              <a:ea typeface="Calibri"/>
              <a:cs typeface="Times New Roman"/>
            </a:endParaRPr>
          </a:p>
          <a:p>
            <a:pPr>
              <a:lnSpc>
                <a:spcPct val="115000"/>
              </a:lnSpc>
            </a:pPr>
            <a:endParaRPr lang="en-US" sz="2400" dirty="0" smtClean="0">
              <a:latin typeface="Times New Roman"/>
              <a:ea typeface="Calibri"/>
              <a:cs typeface="Times New Roman"/>
            </a:endParaRPr>
          </a:p>
          <a:p>
            <a:pPr>
              <a:lnSpc>
                <a:spcPct val="115000"/>
              </a:lnSpc>
            </a:pPr>
            <a:r>
              <a:rPr lang="en-US" sz="2400" dirty="0">
                <a:latin typeface="Times New Roman"/>
                <a:ea typeface="Calibri"/>
                <a:cs typeface="Times New Roman"/>
              </a:rPr>
              <a:t> </a:t>
            </a:r>
            <a:r>
              <a:rPr lang="en-US" sz="2400" dirty="0" smtClean="0">
                <a:latin typeface="Times New Roman"/>
                <a:ea typeface="Calibri"/>
                <a:cs typeface="Times New Roman"/>
              </a:rPr>
              <a:t>     </a:t>
            </a:r>
            <a:r>
              <a:rPr lang="vi-VN" sz="2400" dirty="0" smtClean="0">
                <a:latin typeface="Times New Roman"/>
                <a:ea typeface="Calibri"/>
                <a:cs typeface="Times New Roman"/>
              </a:rPr>
              <a:t>+ </a:t>
            </a:r>
            <a:r>
              <a:rPr lang="vi-VN" sz="2400" dirty="0">
                <a:latin typeface="Times New Roman"/>
                <a:ea typeface="Calibri"/>
                <a:cs typeface="Times New Roman"/>
              </a:rPr>
              <a:t>Do coi thế năng ban đầu chuyển hoá hoàn toàn thành động năng nên</a:t>
            </a:r>
            <a:r>
              <a:rPr lang="vi-VN" sz="2400" dirty="0" smtClean="0">
                <a:latin typeface="Times New Roman"/>
                <a:ea typeface="Calibri"/>
                <a:cs typeface="Times New Roman"/>
              </a:rPr>
              <a:t>:</a:t>
            </a:r>
            <a:endParaRPr lang="en-US" sz="2400" dirty="0" smtClean="0">
              <a:latin typeface="Times New Roman"/>
              <a:ea typeface="Calibri"/>
              <a:cs typeface="Times New Roman"/>
            </a:endParaRPr>
          </a:p>
          <a:p>
            <a:pPr>
              <a:lnSpc>
                <a:spcPct val="115000"/>
              </a:lnSpc>
            </a:pPr>
            <a:endParaRPr lang="en-US" sz="2400" dirty="0">
              <a:latin typeface="Times New Roman"/>
              <a:ea typeface="Calibri"/>
              <a:cs typeface="Times New Roman"/>
            </a:endParaRPr>
          </a:p>
          <a:p>
            <a:pPr>
              <a:lnSpc>
                <a:spcPct val="115000"/>
              </a:lnSpc>
            </a:pPr>
            <a:r>
              <a:rPr lang="en-US" sz="2400" dirty="0" smtClean="0">
                <a:latin typeface="Times New Roman"/>
                <a:ea typeface="Calibri"/>
                <a:cs typeface="Times New Roman"/>
              </a:rPr>
              <a:t>                           </a:t>
            </a:r>
          </a:p>
          <a:p>
            <a:pPr>
              <a:lnSpc>
                <a:spcPct val="115000"/>
              </a:lnSpc>
            </a:pPr>
            <a:r>
              <a:rPr lang="vi-VN" sz="2400" dirty="0">
                <a:latin typeface="Times New Roman"/>
                <a:ea typeface="Calibri"/>
                <a:cs typeface="Times New Roman"/>
              </a:rPr>
              <a:t>Thay số và giải phương trình thu được: v = 0,68 m/s. </a:t>
            </a:r>
            <a:endParaRPr lang="en-US" sz="2400" dirty="0" smtClean="0">
              <a:latin typeface="Times New Roman"/>
              <a:ea typeface="Calibri"/>
              <a:cs typeface="Times New Roman"/>
            </a:endParaRPr>
          </a:p>
          <a:p>
            <a:pPr>
              <a:lnSpc>
                <a:spcPct val="115000"/>
              </a:lnSpc>
            </a:pPr>
            <a:r>
              <a:rPr lang="en-US" sz="2400" dirty="0" smtClean="0">
                <a:latin typeface="Times New Roman"/>
                <a:ea typeface="Calibri"/>
                <a:cs typeface="Times New Roman"/>
              </a:rPr>
              <a:t>c) </a:t>
            </a:r>
            <a:r>
              <a:rPr lang="en-US" sz="2400" dirty="0">
                <a:latin typeface="Times New Roman"/>
                <a:ea typeface="Calibri"/>
                <a:cs typeface="Times New Roman"/>
              </a:rPr>
              <a:t>T</a:t>
            </a:r>
            <a:r>
              <a:rPr lang="vi-VN" sz="2400" dirty="0" smtClean="0">
                <a:latin typeface="Times New Roman"/>
                <a:ea typeface="Calibri"/>
                <a:cs typeface="Times New Roman"/>
              </a:rPr>
              <a:t>ốc </a:t>
            </a:r>
            <a:r>
              <a:rPr lang="vi-VN" sz="2400" dirty="0">
                <a:latin typeface="Times New Roman"/>
                <a:ea typeface="Calibri"/>
                <a:cs typeface="Times New Roman"/>
              </a:rPr>
              <a:t>độ thực tế thu được nhỏ hơn tốc độ tính toán lí </a:t>
            </a:r>
            <a:r>
              <a:rPr lang="vi-VN" sz="2400" dirty="0" smtClean="0">
                <a:latin typeface="Times New Roman"/>
                <a:ea typeface="Calibri"/>
                <a:cs typeface="Times New Roman"/>
              </a:rPr>
              <a:t>thuyết</a:t>
            </a:r>
            <a:r>
              <a:rPr lang="en-US" sz="2400" dirty="0" smtClean="0">
                <a:latin typeface="Times New Roman"/>
                <a:ea typeface="Calibri"/>
                <a:cs typeface="Times New Roman"/>
              </a:rPr>
              <a:t> </a:t>
            </a:r>
            <a:r>
              <a:rPr lang="en-US" sz="2400" dirty="0" err="1" smtClean="0">
                <a:latin typeface="Times New Roman"/>
                <a:ea typeface="Calibri"/>
                <a:cs typeface="Times New Roman"/>
              </a:rPr>
              <a:t>vì</a:t>
            </a:r>
            <a:r>
              <a:rPr lang="vi-VN" sz="2400" dirty="0" smtClean="0">
                <a:latin typeface="Times New Roman"/>
                <a:ea typeface="Calibri"/>
                <a:cs typeface="Times New Roman"/>
              </a:rPr>
              <a:t>: </a:t>
            </a:r>
            <a:endParaRPr lang="en-US" sz="2400" dirty="0">
              <a:latin typeface="Times New Roman"/>
              <a:ea typeface="Calibri"/>
              <a:cs typeface="Times New Roman"/>
            </a:endParaRPr>
          </a:p>
          <a:p>
            <a:pPr>
              <a:lnSpc>
                <a:spcPct val="115000"/>
              </a:lnSpc>
            </a:pPr>
            <a:r>
              <a:rPr lang="vi-VN" sz="2400" dirty="0">
                <a:latin typeface="Times New Roman"/>
                <a:ea typeface="Calibri"/>
                <a:cs typeface="Times New Roman"/>
              </a:rPr>
              <a:t>+ Ma sát giữa các bộ phận (sợi dây, bánh xe,...) có thể làm mất năng lượng dưới dạng nhiệt. </a:t>
            </a:r>
            <a:endParaRPr lang="en-US" sz="2400" dirty="0">
              <a:latin typeface="Times New Roman"/>
              <a:ea typeface="Calibri"/>
              <a:cs typeface="Times New Roman"/>
            </a:endParaRPr>
          </a:p>
          <a:p>
            <a:pPr>
              <a:lnSpc>
                <a:spcPct val="115000"/>
              </a:lnSpc>
            </a:pPr>
            <a:r>
              <a:rPr lang="vi-VN" sz="2400" dirty="0">
                <a:latin typeface="Times New Roman"/>
                <a:ea typeface="Calibri"/>
                <a:cs typeface="Times New Roman"/>
              </a:rPr>
              <a:t>+ Lực cản không khí tác dụng lên quả nặng và xe trong quá trình chuyển động</a:t>
            </a:r>
            <a:r>
              <a:rPr lang="vi-VN" sz="2400" dirty="0" smtClean="0">
                <a:latin typeface="Times New Roman"/>
                <a:ea typeface="Calibri"/>
                <a:cs typeface="Times New Roman"/>
              </a:rPr>
              <a:t>.</a:t>
            </a:r>
            <a:endParaRPr lang="en-US" sz="2400" dirty="0">
              <a:latin typeface="Times New Roman"/>
              <a:ea typeface="Calibri"/>
              <a:cs typeface="Times New Roman"/>
            </a:endParaRPr>
          </a:p>
        </p:txBody>
      </p:sp>
      <p:pic>
        <p:nvPicPr>
          <p:cNvPr id="25629"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155" y="497206"/>
            <a:ext cx="2504329" cy="434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9645" y="1273738"/>
            <a:ext cx="3309295" cy="90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1"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236" y="2742027"/>
            <a:ext cx="1197721" cy="471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2"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450" y="2517863"/>
            <a:ext cx="4504767" cy="857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870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a:extLst>
              <a:ext uri="{FF2B5EF4-FFF2-40B4-BE49-F238E27FC236}">
                <a16:creationId xmlns:a16="http://schemas.microsoft.com/office/drawing/2014/main" xmlns="" id="{FFECB456-F242-F340-B733-E237F857A373}"/>
              </a:ext>
            </a:extLst>
          </p:cNvPr>
          <p:cNvGrpSpPr/>
          <p:nvPr/>
        </p:nvGrpSpPr>
        <p:grpSpPr>
          <a:xfrm>
            <a:off x="4459905" y="113778"/>
            <a:ext cx="2890723" cy="581082"/>
            <a:chOff x="2193" y="0"/>
            <a:chExt cx="2245706" cy="1239104"/>
          </a:xfrm>
          <a:solidFill>
            <a:srgbClr val="002060"/>
          </a:solidFill>
          <a:scene3d>
            <a:camera prst="orthographicFront"/>
            <a:lightRig rig="threePt" dir="t">
              <a:rot lat="0" lon="0" rev="7500000"/>
            </a:lightRig>
          </a:scene3d>
        </p:grpSpPr>
        <p:sp>
          <p:nvSpPr>
            <p:cNvPr id="3" name="Rounded Rectangle 57">
              <a:extLst>
                <a:ext uri="{FF2B5EF4-FFF2-40B4-BE49-F238E27FC236}">
                  <a16:creationId xmlns:a16="http://schemas.microsoft.com/office/drawing/2014/main" xmlns="" id="{A439438B-F017-114A-8B6C-6A1ABD3C0C5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 name="Rounded Rectangle 4">
              <a:extLst>
                <a:ext uri="{FF2B5EF4-FFF2-40B4-BE49-F238E27FC236}">
                  <a16:creationId xmlns:a16="http://schemas.microsoft.com/office/drawing/2014/main" xmlns="" id="{2E304DD9-7F02-7847-8C1E-4250D17BF13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a:solidFill>
                    <a:prstClr val="white"/>
                  </a:solidFill>
                  <a:latin typeface="Arial" panose="020B0604020202020204" pitchFamily="34" charset="0"/>
                  <a:cs typeface="Arial" panose="020B0604020202020204" pitchFamily="34" charset="0"/>
                </a:rPr>
                <a:t>CỦNG CỐ</a:t>
              </a:r>
            </a:p>
          </p:txBody>
        </p:sp>
      </p:grpSp>
      <p:grpSp>
        <p:nvGrpSpPr>
          <p:cNvPr id="6" name="Group 5">
            <a:extLst>
              <a:ext uri="{FF2B5EF4-FFF2-40B4-BE49-F238E27FC236}">
                <a16:creationId xmlns:a16="http://schemas.microsoft.com/office/drawing/2014/main" xmlns="" id="{42E7D685-C0A6-E545-9952-0FB13045C5C0}"/>
              </a:ext>
            </a:extLst>
          </p:cNvPr>
          <p:cNvGrpSpPr/>
          <p:nvPr/>
        </p:nvGrpSpPr>
        <p:grpSpPr>
          <a:xfrm>
            <a:off x="304800" y="1638300"/>
            <a:ext cx="11887200" cy="3581400"/>
            <a:chOff x="1314997" y="2125361"/>
            <a:chExt cx="2231091" cy="780121"/>
          </a:xfrm>
        </p:grpSpPr>
        <p:pic>
          <p:nvPicPr>
            <p:cNvPr id="8" name="Picture 4" descr="empty-blue-rectangle">
              <a:extLst>
                <a:ext uri="{FF2B5EF4-FFF2-40B4-BE49-F238E27FC236}">
                  <a16:creationId xmlns:a16="http://schemas.microsoft.com/office/drawing/2014/main" xmlns="" id="{F365B623-871C-F741-9DB9-C7390D46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6060">
              <a:extLst>
                <a:ext uri="{FF2B5EF4-FFF2-40B4-BE49-F238E27FC236}">
                  <a16:creationId xmlns:a16="http://schemas.microsoft.com/office/drawing/2014/main" xmlns="" id="{01AD00FE-49C1-AE48-B999-D6F18020C250}"/>
                </a:ext>
              </a:extLst>
            </p:cNvPr>
            <p:cNvSpPr>
              <a:spLocks noChangeArrowheads="1"/>
            </p:cNvSpPr>
            <p:nvPr/>
          </p:nvSpPr>
          <p:spPr bwMode="auto">
            <a:xfrm>
              <a:off x="1418774" y="2179131"/>
              <a:ext cx="2026953" cy="91177"/>
            </a:xfrm>
            <a:prstGeom prst="rect">
              <a:avLst/>
            </a:prstGeom>
            <a:noFill/>
            <a:ln w="9525" algn="ctr">
              <a:noFill/>
              <a:miter lim="800000"/>
              <a:headEnd/>
              <a:tailEnd/>
            </a:ln>
          </p:spPr>
          <p:txBody>
            <a:bodyPr wrap="square" lIns="109728" tIns="54864" rIns="109728" bIns="54864">
              <a:spAutoFit/>
            </a:bodyPr>
            <a:lstStyle/>
            <a:p>
              <a:pPr algn="ctr"/>
              <a:endParaRPr lang="en-US" sz="2000" b="1" i="1">
                <a:solidFill>
                  <a:prstClr val="black"/>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xmlns="" id="{85CB353B-E667-A14F-90AA-18FB2FE99DA8}"/>
              </a:ext>
            </a:extLst>
          </p:cNvPr>
          <p:cNvSpPr txBox="1"/>
          <p:nvPr/>
        </p:nvSpPr>
        <p:spPr>
          <a:xfrm>
            <a:off x="857724" y="2102696"/>
            <a:ext cx="10799557" cy="2677656"/>
          </a:xfrm>
          <a:prstGeom prst="rect">
            <a:avLst/>
          </a:prstGeom>
          <a:noFill/>
        </p:spPr>
        <p:txBody>
          <a:bodyPr wrap="square">
            <a:spAutoFit/>
          </a:bodyPr>
          <a:lstStyle/>
          <a:p>
            <a:pPr>
              <a:lnSpc>
                <a:spcPct val="150000"/>
              </a:lnSpc>
            </a:pPr>
            <a:r>
              <a:rPr lang="en-US" sz="2800" b="1" u="sng" dirty="0" err="1" smtClean="0">
                <a:solidFill>
                  <a:prstClr val="black"/>
                </a:solidFill>
                <a:latin typeface="Times New Roman" pitchFamily="18" charset="0"/>
                <a:cs typeface="Times New Roman" pitchFamily="18" charset="0"/>
              </a:rPr>
              <a:t>Bài</a:t>
            </a:r>
            <a:r>
              <a:rPr lang="vi-VN" sz="2800" b="1" u="sng" dirty="0" smtClean="0">
                <a:solidFill>
                  <a:prstClr val="black"/>
                </a:solidFill>
                <a:latin typeface="Times New Roman" pitchFamily="18" charset="0"/>
                <a:cs typeface="Times New Roman" pitchFamily="18" charset="0"/>
              </a:rPr>
              <a:t> </a:t>
            </a:r>
            <a:r>
              <a:rPr lang="en-US" sz="2800" b="1" u="sng" dirty="0" smtClean="0">
                <a:solidFill>
                  <a:prstClr val="black"/>
                </a:solidFill>
                <a:latin typeface="Times New Roman" pitchFamily="18" charset="0"/>
                <a:cs typeface="Times New Roman" pitchFamily="18" charset="0"/>
              </a:rPr>
              <a:t>1</a:t>
            </a:r>
            <a:r>
              <a:rPr lang="vi-VN" sz="2800" b="1" dirty="0" smtClean="0">
                <a:solidFill>
                  <a:prstClr val="black"/>
                </a:solidFill>
                <a:latin typeface="Times New Roman" pitchFamily="18" charset="0"/>
                <a:cs typeface="Times New Roman" pitchFamily="18" charset="0"/>
              </a:rPr>
              <a:t>:</a:t>
            </a:r>
            <a:r>
              <a:rPr lang="vi-VN" sz="2800" dirty="0" smtClean="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Đại lượng nào không đổi khi một vật được ném theo phương nằm ngang?</a:t>
            </a:r>
          </a:p>
          <a:p>
            <a:pPr>
              <a:lnSpc>
                <a:spcPct val="150000"/>
              </a:lnSpc>
            </a:pPr>
            <a:r>
              <a:rPr lang="vi-VN" sz="2800" dirty="0">
                <a:solidFill>
                  <a:prstClr val="black"/>
                </a:solidFill>
                <a:latin typeface="Times New Roman" pitchFamily="18" charset="0"/>
                <a:cs typeface="Times New Roman" pitchFamily="18" charset="0"/>
              </a:rPr>
              <a:t>            A. Thế năng.        			B. Động năng.        </a:t>
            </a:r>
          </a:p>
          <a:p>
            <a:pPr>
              <a:lnSpc>
                <a:spcPct val="150000"/>
              </a:lnSpc>
            </a:pPr>
            <a:r>
              <a:rPr lang="vi-VN" sz="2800" dirty="0">
                <a:solidFill>
                  <a:prstClr val="black"/>
                </a:solidFill>
                <a:latin typeface="Times New Roman" pitchFamily="18" charset="0"/>
                <a:cs typeface="Times New Roman" pitchFamily="18" charset="0"/>
              </a:rPr>
              <a:t>	C. Cơ năng.         			D. Động lượng</a:t>
            </a:r>
            <a:r>
              <a:rPr lang="vi-VN" sz="2800" dirty="0" smtClean="0">
                <a:solidFill>
                  <a:prstClr val="black"/>
                </a:solidFill>
                <a:latin typeface="Times New Roman" pitchFamily="18" charset="0"/>
                <a:cs typeface="Times New Roman" pitchFamily="18" charset="0"/>
              </a:rPr>
              <a:t>.</a:t>
            </a:r>
            <a:endParaRPr lang="vi-VN" sz="2800" dirty="0">
              <a:solidFill>
                <a:prstClr val="black"/>
              </a:solidFill>
              <a:latin typeface="Times New Roman" pitchFamily="18" charset="0"/>
              <a:cs typeface="Times New Roman" pitchFamily="18" charset="0"/>
            </a:endParaRPr>
          </a:p>
        </p:txBody>
      </p:sp>
      <p:sp>
        <p:nvSpPr>
          <p:cNvPr id="10" name="Oval 33"/>
          <p:cNvSpPr>
            <a:spLocks noChangeArrowheads="1"/>
          </p:cNvSpPr>
          <p:nvPr/>
        </p:nvSpPr>
        <p:spPr bwMode="auto">
          <a:xfrm>
            <a:off x="1613646" y="4141640"/>
            <a:ext cx="645459" cy="645462"/>
          </a:xfrm>
          <a:prstGeom prst="ellipse">
            <a:avLst/>
          </a:prstGeom>
          <a:noFill/>
          <a:ln w="28575">
            <a:solidFill>
              <a:srgbClr val="FF33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smtClean="0">
              <a:ln>
                <a:noFill/>
              </a:ln>
              <a:solidFill>
                <a:prstClr val="black"/>
              </a:solidFill>
              <a:effectLst/>
              <a:uLnTx/>
              <a:uFillTx/>
            </a:endParaRPr>
          </a:p>
        </p:txBody>
      </p:sp>
    </p:spTree>
    <p:extLst>
      <p:ext uri="{BB962C8B-B14F-4D97-AF65-F5344CB8AC3E}">
        <p14:creationId xmlns:p14="http://schemas.microsoft.com/office/powerpoint/2010/main" val="422233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6">
            <a:extLst>
              <a:ext uri="{FF2B5EF4-FFF2-40B4-BE49-F238E27FC236}">
                <a16:creationId xmlns:a16="http://schemas.microsoft.com/office/drawing/2014/main" xmlns="" id="{FFECB456-F242-F340-B733-E237F857A373}"/>
              </a:ext>
            </a:extLst>
          </p:cNvPr>
          <p:cNvGrpSpPr/>
          <p:nvPr/>
        </p:nvGrpSpPr>
        <p:grpSpPr>
          <a:xfrm>
            <a:off x="4459905" y="113778"/>
            <a:ext cx="2890723" cy="581082"/>
            <a:chOff x="2193" y="0"/>
            <a:chExt cx="2245706" cy="1239104"/>
          </a:xfrm>
          <a:solidFill>
            <a:srgbClr val="002060"/>
          </a:solidFill>
          <a:scene3d>
            <a:camera prst="orthographicFront"/>
            <a:lightRig rig="threePt" dir="t">
              <a:rot lat="0" lon="0" rev="7500000"/>
            </a:lightRig>
          </a:scene3d>
        </p:grpSpPr>
        <p:sp>
          <p:nvSpPr>
            <p:cNvPr id="3" name="Rounded Rectangle 57">
              <a:extLst>
                <a:ext uri="{FF2B5EF4-FFF2-40B4-BE49-F238E27FC236}">
                  <a16:creationId xmlns:a16="http://schemas.microsoft.com/office/drawing/2014/main" xmlns="" id="{A439438B-F017-114A-8B6C-6A1ABD3C0C5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 name="Rounded Rectangle 4">
              <a:extLst>
                <a:ext uri="{FF2B5EF4-FFF2-40B4-BE49-F238E27FC236}">
                  <a16:creationId xmlns:a16="http://schemas.microsoft.com/office/drawing/2014/main" xmlns="" id="{2E304DD9-7F02-7847-8C1E-4250D17BF13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dirty="0">
                  <a:solidFill>
                    <a:prstClr val="white"/>
                  </a:solidFill>
                  <a:latin typeface="Arial" panose="020B0604020202020204" pitchFamily="34" charset="0"/>
                  <a:cs typeface="Arial" panose="020B0604020202020204" pitchFamily="34" charset="0"/>
                </a:rPr>
                <a:t>CỦNG CỐ</a:t>
              </a:r>
            </a:p>
          </p:txBody>
        </p:sp>
      </p:grpSp>
      <p:grpSp>
        <p:nvGrpSpPr>
          <p:cNvPr id="6" name="Group 5">
            <a:extLst>
              <a:ext uri="{FF2B5EF4-FFF2-40B4-BE49-F238E27FC236}">
                <a16:creationId xmlns:a16="http://schemas.microsoft.com/office/drawing/2014/main" xmlns="" id="{42E7D685-C0A6-E545-9952-0FB13045C5C0}"/>
              </a:ext>
            </a:extLst>
          </p:cNvPr>
          <p:cNvGrpSpPr/>
          <p:nvPr/>
        </p:nvGrpSpPr>
        <p:grpSpPr>
          <a:xfrm>
            <a:off x="304800" y="1638300"/>
            <a:ext cx="11887200" cy="3581400"/>
            <a:chOff x="1314997" y="2125361"/>
            <a:chExt cx="2231091" cy="780121"/>
          </a:xfrm>
        </p:grpSpPr>
        <p:pic>
          <p:nvPicPr>
            <p:cNvPr id="8" name="Picture 4" descr="empty-blue-rectangle">
              <a:extLst>
                <a:ext uri="{FF2B5EF4-FFF2-40B4-BE49-F238E27FC236}">
                  <a16:creationId xmlns:a16="http://schemas.microsoft.com/office/drawing/2014/main" xmlns="" id="{F365B623-871C-F741-9DB9-C7390D46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1314997" y="2125361"/>
              <a:ext cx="2231091" cy="780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026060">
              <a:extLst>
                <a:ext uri="{FF2B5EF4-FFF2-40B4-BE49-F238E27FC236}">
                  <a16:creationId xmlns:a16="http://schemas.microsoft.com/office/drawing/2014/main" xmlns="" id="{01AD00FE-49C1-AE48-B999-D6F18020C250}"/>
                </a:ext>
              </a:extLst>
            </p:cNvPr>
            <p:cNvSpPr>
              <a:spLocks noChangeArrowheads="1"/>
            </p:cNvSpPr>
            <p:nvPr/>
          </p:nvSpPr>
          <p:spPr bwMode="auto">
            <a:xfrm>
              <a:off x="1418774" y="2179131"/>
              <a:ext cx="2026953" cy="91177"/>
            </a:xfrm>
            <a:prstGeom prst="rect">
              <a:avLst/>
            </a:prstGeom>
            <a:noFill/>
            <a:ln w="9525" algn="ctr">
              <a:noFill/>
              <a:miter lim="800000"/>
              <a:headEnd/>
              <a:tailEnd/>
            </a:ln>
          </p:spPr>
          <p:txBody>
            <a:bodyPr wrap="square" lIns="109728" tIns="54864" rIns="109728" bIns="54864">
              <a:spAutoFit/>
            </a:bodyPr>
            <a:lstStyle/>
            <a:p>
              <a:pPr algn="ctr"/>
              <a:endParaRPr lang="en-US" sz="2000" b="1" i="1">
                <a:solidFill>
                  <a:prstClr val="black"/>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xmlns="" id="{85CB353B-E667-A14F-90AA-18FB2FE99DA8}"/>
              </a:ext>
            </a:extLst>
          </p:cNvPr>
          <p:cNvSpPr txBox="1"/>
          <p:nvPr/>
        </p:nvSpPr>
        <p:spPr>
          <a:xfrm>
            <a:off x="781386" y="1698813"/>
            <a:ext cx="10799557" cy="3323987"/>
          </a:xfrm>
          <a:prstGeom prst="rect">
            <a:avLst/>
          </a:prstGeom>
          <a:noFill/>
        </p:spPr>
        <p:txBody>
          <a:bodyPr wrap="square">
            <a:spAutoFit/>
          </a:bodyPr>
          <a:lstStyle/>
          <a:p>
            <a:pPr>
              <a:lnSpc>
                <a:spcPct val="150000"/>
              </a:lnSpc>
            </a:pPr>
            <a:r>
              <a:rPr lang="en-US" sz="2800" b="1" u="sng" dirty="0" err="1" smtClean="0">
                <a:solidFill>
                  <a:prstClr val="black"/>
                </a:solidFill>
                <a:latin typeface="Times New Roman" pitchFamily="18" charset="0"/>
                <a:cs typeface="Times New Roman" pitchFamily="18" charset="0"/>
              </a:rPr>
              <a:t>Bài</a:t>
            </a:r>
            <a:r>
              <a:rPr lang="vi-VN" sz="2800" b="1" u="sng" dirty="0" smtClean="0">
                <a:solidFill>
                  <a:prstClr val="black"/>
                </a:solidFill>
                <a:latin typeface="Times New Roman" pitchFamily="18" charset="0"/>
                <a:cs typeface="Times New Roman" pitchFamily="18" charset="0"/>
              </a:rPr>
              <a:t> </a:t>
            </a:r>
            <a:r>
              <a:rPr lang="en-US" sz="2800" b="1" u="sng" dirty="0" smtClean="0">
                <a:solidFill>
                  <a:prstClr val="black"/>
                </a:solidFill>
                <a:latin typeface="Times New Roman" pitchFamily="18" charset="0"/>
                <a:cs typeface="Times New Roman" pitchFamily="18" charset="0"/>
              </a:rPr>
              <a:t>2</a:t>
            </a:r>
            <a:r>
              <a:rPr lang="vi-VN" sz="2800" b="1" dirty="0" smtClean="0">
                <a:solidFill>
                  <a:prstClr val="black"/>
                </a:solidFill>
                <a:latin typeface="Times New Roman" pitchFamily="18" charset="0"/>
                <a:cs typeface="Times New Roman" pitchFamily="18" charset="0"/>
              </a:rPr>
              <a:t>:</a:t>
            </a:r>
            <a:r>
              <a:rPr lang="vi-VN" sz="2800" dirty="0" smtClean="0">
                <a:solidFill>
                  <a:prstClr val="black"/>
                </a:solidFill>
                <a:latin typeface="Times New Roman" pitchFamily="18" charset="0"/>
                <a:cs typeface="Times New Roman" pitchFamily="18" charset="0"/>
              </a:rPr>
              <a:t> </a:t>
            </a:r>
            <a:r>
              <a:rPr lang="vi-VN" sz="2800" dirty="0">
                <a:solidFill>
                  <a:prstClr val="black"/>
                </a:solidFill>
                <a:latin typeface="Times New Roman" pitchFamily="18" charset="0"/>
                <a:cs typeface="Times New Roman" pitchFamily="18" charset="0"/>
              </a:rPr>
              <a:t>Trong quá trình rơi tự do của một vật thì:</a:t>
            </a:r>
          </a:p>
          <a:p>
            <a:pPr>
              <a:lnSpc>
                <a:spcPct val="150000"/>
              </a:lnSpc>
            </a:pPr>
            <a:r>
              <a:rPr lang="vi-VN" sz="2800" dirty="0">
                <a:solidFill>
                  <a:prstClr val="black"/>
                </a:solidFill>
                <a:latin typeface="Times New Roman" pitchFamily="18" charset="0"/>
                <a:cs typeface="Times New Roman" pitchFamily="18" charset="0"/>
              </a:rPr>
              <a:t>            A. Động năng tăng, thế năng tăng.</a:t>
            </a:r>
          </a:p>
          <a:p>
            <a:pPr>
              <a:lnSpc>
                <a:spcPct val="150000"/>
              </a:lnSpc>
            </a:pPr>
            <a:r>
              <a:rPr lang="vi-VN" sz="2800" dirty="0">
                <a:solidFill>
                  <a:prstClr val="black"/>
                </a:solidFill>
                <a:latin typeface="Times New Roman" pitchFamily="18" charset="0"/>
                <a:cs typeface="Times New Roman" pitchFamily="18" charset="0"/>
              </a:rPr>
              <a:t>            B. Động năng tăng, thế năng giảm.</a:t>
            </a:r>
          </a:p>
          <a:p>
            <a:pPr>
              <a:lnSpc>
                <a:spcPct val="150000"/>
              </a:lnSpc>
            </a:pPr>
            <a:r>
              <a:rPr lang="vi-VN" sz="2800" dirty="0">
                <a:solidFill>
                  <a:prstClr val="black"/>
                </a:solidFill>
                <a:latin typeface="Times New Roman" pitchFamily="18" charset="0"/>
                <a:cs typeface="Times New Roman" pitchFamily="18" charset="0"/>
              </a:rPr>
              <a:t>            C. Động năng giảm, thế năng giảm.</a:t>
            </a:r>
          </a:p>
          <a:p>
            <a:pPr>
              <a:lnSpc>
                <a:spcPct val="150000"/>
              </a:lnSpc>
            </a:pPr>
            <a:r>
              <a:rPr lang="vi-VN" sz="2800" dirty="0">
                <a:solidFill>
                  <a:prstClr val="black"/>
                </a:solidFill>
                <a:latin typeface="Times New Roman" pitchFamily="18" charset="0"/>
                <a:cs typeface="Times New Roman" pitchFamily="18" charset="0"/>
              </a:rPr>
              <a:t>            D. Động năng giảm, thế năng tăng</a:t>
            </a:r>
            <a:r>
              <a:rPr lang="vi-VN" sz="2800" dirty="0" smtClean="0">
                <a:solidFill>
                  <a:prstClr val="black"/>
                </a:solidFill>
                <a:latin typeface="Times New Roman" pitchFamily="18" charset="0"/>
                <a:cs typeface="Times New Roman" pitchFamily="18" charset="0"/>
              </a:rPr>
              <a:t>.</a:t>
            </a:r>
            <a:endParaRPr lang="vi-VN" sz="2400" dirty="0">
              <a:solidFill>
                <a:srgbClr val="000000"/>
              </a:solidFill>
              <a:cs typeface="Arial" panose="020B0604020202020204" pitchFamily="34" charset="0"/>
            </a:endParaRP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2700" y="3133165"/>
            <a:ext cx="578225" cy="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981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9211" y="732891"/>
            <a:ext cx="10018059" cy="954107"/>
          </a:xfrm>
          <a:prstGeom prst="rect">
            <a:avLst/>
          </a:prstGeom>
        </p:spPr>
        <p:txBody>
          <a:bodyPr wrap="square">
            <a:spAutoFit/>
          </a:bodyPr>
          <a:lstStyle/>
          <a:p>
            <a:pPr lvl="0"/>
            <a:r>
              <a:rPr lang="en-US" sz="2800" b="1" u="sng" dirty="0" err="1" smtClean="0">
                <a:solidFill>
                  <a:prstClr val="black"/>
                </a:solidFill>
                <a:latin typeface="Times New Roman" pitchFamily="18" charset="0"/>
              </a:rPr>
              <a:t>Bài</a:t>
            </a:r>
            <a:r>
              <a:rPr lang="en-US" sz="2800" b="1" u="sng" dirty="0" smtClean="0">
                <a:solidFill>
                  <a:prstClr val="black"/>
                </a:solidFill>
                <a:latin typeface="Times New Roman" pitchFamily="18" charset="0"/>
              </a:rPr>
              <a:t> 3</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Một</a:t>
            </a:r>
            <a:r>
              <a:rPr lang="en-US" sz="2800" dirty="0" smtClean="0">
                <a:solidFill>
                  <a:prstClr val="black"/>
                </a:solidFill>
                <a:latin typeface="Times New Roman" pitchFamily="18" charset="0"/>
              </a:rPr>
              <a:t> </a:t>
            </a:r>
            <a:r>
              <a:rPr lang="en-US" sz="2800" dirty="0" err="1">
                <a:solidFill>
                  <a:prstClr val="black"/>
                </a:solidFill>
                <a:latin typeface="Times New Roman" pitchFamily="18" charset="0"/>
              </a:rPr>
              <a:t>vật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khối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lượng</a:t>
            </a:r>
            <a:r>
              <a:rPr lang="en-US" sz="2800" dirty="0">
                <a:solidFill>
                  <a:prstClr val="black"/>
                </a:solidFill>
                <a:latin typeface="Times New Roman" pitchFamily="18" charset="0"/>
              </a:rPr>
              <a:t> </a:t>
            </a:r>
            <a:r>
              <a:rPr lang="en-US" sz="2800" dirty="0" smtClean="0">
                <a:solidFill>
                  <a:prstClr val="black"/>
                </a:solidFill>
                <a:latin typeface="Times New Roman" pitchFamily="18" charset="0"/>
              </a:rPr>
              <a:t>10kg </a:t>
            </a:r>
            <a:r>
              <a:rPr lang="en-US" sz="2800" dirty="0" err="1" smtClean="0">
                <a:solidFill>
                  <a:prstClr val="black"/>
                </a:solidFill>
                <a:latin typeface="Times New Roman" pitchFamily="18" charset="0"/>
              </a:rPr>
              <a:t>rơi</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từ</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trên</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cao</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xuống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Biết</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tại</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vị</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trí</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cao</a:t>
            </a:r>
            <a:r>
              <a:rPr lang="en-US" sz="2800" dirty="0" smtClean="0">
                <a:solidFill>
                  <a:prstClr val="black"/>
                </a:solidFill>
                <a:latin typeface="Times New Roman" pitchFamily="18" charset="0"/>
              </a:rPr>
              <a:t> 5m </a:t>
            </a:r>
            <a:r>
              <a:rPr lang="en-US" sz="2800" dirty="0" err="1" smtClean="0">
                <a:solidFill>
                  <a:prstClr val="black"/>
                </a:solidFill>
                <a:latin typeface="Times New Roman" pitchFamily="18" charset="0"/>
              </a:rPr>
              <a:t>thì</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tốc</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độ</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của</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vật</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là</a:t>
            </a:r>
            <a:r>
              <a:rPr lang="en-US" sz="2800" dirty="0" smtClean="0">
                <a:solidFill>
                  <a:prstClr val="black"/>
                </a:solidFill>
                <a:latin typeface="Times New Roman" pitchFamily="18" charset="0"/>
              </a:rPr>
              <a:t> 13km/h. </a:t>
            </a:r>
            <a:r>
              <a:rPr lang="en-US" sz="2800" dirty="0" err="1" smtClean="0">
                <a:solidFill>
                  <a:prstClr val="black"/>
                </a:solidFill>
                <a:latin typeface="Times New Roman" pitchFamily="18" charset="0"/>
              </a:rPr>
              <a:t>Tìm</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cơ</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năng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tại</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vị</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trí</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đó</a:t>
            </a:r>
            <a:r>
              <a:rPr lang="en-US" sz="2800" dirty="0" smtClean="0">
                <a:solidFill>
                  <a:prstClr val="black"/>
                </a:solidFill>
                <a:latin typeface="Times New Roman" pitchFamily="18" charset="0"/>
              </a:rPr>
              <a:t>. </a:t>
            </a:r>
            <a:endParaRPr lang="en-US" sz="2800" i="1" dirty="0">
              <a:solidFill>
                <a:prstClr val="black"/>
              </a:solidFill>
              <a:latin typeface="Times New Roman" pitchFamily="18" charset="0"/>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070" y="1958511"/>
            <a:ext cx="8210258" cy="99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242735" y="1679952"/>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smtClean="0">
                <a:solidFill>
                  <a:prstClr val="black"/>
                </a:solidFill>
                <a:latin typeface="Times New Roman"/>
                <a:ea typeface="Calibri"/>
              </a:rPr>
              <a:t>:</a:t>
            </a:r>
            <a:endParaRPr lang="en-US" dirty="0"/>
          </a:p>
        </p:txBody>
      </p:sp>
      <p:sp>
        <p:nvSpPr>
          <p:cNvPr id="8" name="Rectangle 7"/>
          <p:cNvSpPr/>
          <p:nvPr/>
        </p:nvSpPr>
        <p:spPr>
          <a:xfrm>
            <a:off x="1079450" y="2969588"/>
            <a:ext cx="10018059" cy="1384995"/>
          </a:xfrm>
          <a:prstGeom prst="rect">
            <a:avLst/>
          </a:prstGeom>
        </p:spPr>
        <p:txBody>
          <a:bodyPr wrap="square">
            <a:spAutoFit/>
          </a:bodyPr>
          <a:lstStyle/>
          <a:p>
            <a:pPr lvl="0"/>
            <a:r>
              <a:rPr lang="en-US" sz="2800" b="1" u="sng" dirty="0" err="1" smtClean="0">
                <a:solidFill>
                  <a:prstClr val="black"/>
                </a:solidFill>
                <a:latin typeface="Times New Roman" pitchFamily="18" charset="0"/>
              </a:rPr>
              <a:t>Bài</a:t>
            </a:r>
            <a:r>
              <a:rPr lang="en-US" sz="2800" b="1" u="sng" dirty="0" smtClean="0">
                <a:solidFill>
                  <a:prstClr val="black"/>
                </a:solidFill>
                <a:latin typeface="Times New Roman" pitchFamily="18" charset="0"/>
              </a:rPr>
              <a:t> 4</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Một</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hòn</a:t>
            </a:r>
            <a:r>
              <a:rPr lang="en-US" sz="2800" dirty="0" smtClean="0">
                <a:solidFill>
                  <a:prstClr val="black"/>
                </a:solidFill>
                <a:latin typeface="Times New Roman" pitchFamily="18" charset="0"/>
              </a:rPr>
              <a:t> bi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khối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lượng</a:t>
            </a:r>
            <a:r>
              <a:rPr lang="en-US" sz="2800" dirty="0">
                <a:solidFill>
                  <a:prstClr val="black"/>
                </a:solidFill>
                <a:latin typeface="Times New Roman" pitchFamily="18" charset="0"/>
              </a:rPr>
              <a:t> </a:t>
            </a:r>
            <a:r>
              <a:rPr lang="en-US" sz="2800" dirty="0" smtClean="0">
                <a:solidFill>
                  <a:prstClr val="black"/>
                </a:solidFill>
                <a:latin typeface="Times New Roman" pitchFamily="18" charset="0"/>
              </a:rPr>
              <a:t>25g </a:t>
            </a:r>
            <a:r>
              <a:rPr lang="en-US" sz="2800" dirty="0" err="1" smtClean="0">
                <a:solidFill>
                  <a:prstClr val="black"/>
                </a:solidFill>
                <a:latin typeface="Times New Roman" pitchFamily="18" charset="0"/>
              </a:rPr>
              <a:t>được</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ném</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thẳng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đứng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lên</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cao</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với</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tốc</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độ</a:t>
            </a:r>
            <a:r>
              <a:rPr lang="en-US" sz="2800" dirty="0" smtClean="0">
                <a:solidFill>
                  <a:prstClr val="black"/>
                </a:solidFill>
                <a:latin typeface="Times New Roman" pitchFamily="18" charset="0"/>
              </a:rPr>
              <a:t> 4,5m/s </a:t>
            </a:r>
            <a:r>
              <a:rPr lang="en-US" sz="2800" dirty="0" err="1" smtClean="0">
                <a:solidFill>
                  <a:prstClr val="black"/>
                </a:solidFill>
                <a:latin typeface="Times New Roman" pitchFamily="18" charset="0"/>
              </a:rPr>
              <a:t>từ</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độ</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cao</a:t>
            </a:r>
            <a:r>
              <a:rPr lang="en-US" sz="2800" dirty="0" smtClean="0">
                <a:solidFill>
                  <a:prstClr val="black"/>
                </a:solidFill>
                <a:latin typeface="Times New Roman" pitchFamily="18" charset="0"/>
              </a:rPr>
              <a:t> 1,5m so </a:t>
            </a:r>
            <a:r>
              <a:rPr lang="en-US" sz="2800" dirty="0" err="1" smtClean="0">
                <a:solidFill>
                  <a:prstClr val="black"/>
                </a:solidFill>
                <a:latin typeface="Times New Roman" pitchFamily="18" charset="0"/>
              </a:rPr>
              <a:t>với</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mặt</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đất</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Tính</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thế</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năng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động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năng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cơ</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năng</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tại</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lúc</a:t>
            </a:r>
            <a:r>
              <a:rPr lang="en-US" sz="2800" dirty="0" smtClean="0">
                <a:solidFill>
                  <a:prstClr val="black"/>
                </a:solidFill>
                <a:latin typeface="Times New Roman" pitchFamily="18" charset="0"/>
              </a:rPr>
              <a:t> </a:t>
            </a:r>
            <a:r>
              <a:rPr lang="en-US" sz="2800" dirty="0" err="1" smtClean="0">
                <a:solidFill>
                  <a:prstClr val="black"/>
                </a:solidFill>
                <a:latin typeface="Times New Roman" pitchFamily="18" charset="0"/>
              </a:rPr>
              <a:t>ném</a:t>
            </a:r>
            <a:r>
              <a:rPr lang="en-US" sz="2800" dirty="0" smtClean="0">
                <a:solidFill>
                  <a:prstClr val="black"/>
                </a:solidFill>
                <a:latin typeface="Times New Roman" pitchFamily="18" charset="0"/>
              </a:rPr>
              <a:t>. </a:t>
            </a:r>
            <a:endParaRPr lang="en-US" sz="2800" i="1" dirty="0">
              <a:solidFill>
                <a:prstClr val="black"/>
              </a:solidFill>
              <a:latin typeface="Times New Roman" pitchFamily="18" charset="0"/>
            </a:endParaRPr>
          </a:p>
        </p:txBody>
      </p:sp>
      <p:sp>
        <p:nvSpPr>
          <p:cNvPr id="9" name="Rectangle 8"/>
          <p:cNvSpPr/>
          <p:nvPr/>
        </p:nvSpPr>
        <p:spPr>
          <a:xfrm>
            <a:off x="1395135" y="4454529"/>
            <a:ext cx="1284326" cy="523220"/>
          </a:xfrm>
          <a:prstGeom prst="rect">
            <a:avLst/>
          </a:prstGeom>
        </p:spPr>
        <p:txBody>
          <a:bodyPr wrap="none">
            <a:spAutoFit/>
          </a:bodyPr>
          <a:lstStyle/>
          <a:p>
            <a:r>
              <a:rPr lang="en-US" sz="2800" i="1" u="sng" kern="0" dirty="0" err="1">
                <a:solidFill>
                  <a:prstClr val="black"/>
                </a:solidFill>
                <a:latin typeface="Times New Roman"/>
                <a:ea typeface="Calibri"/>
              </a:rPr>
              <a:t>Trả</a:t>
            </a:r>
            <a:r>
              <a:rPr lang="en-US" sz="2800" i="1" u="sng" kern="0" dirty="0">
                <a:solidFill>
                  <a:prstClr val="black"/>
                </a:solidFill>
                <a:latin typeface="Times New Roman"/>
                <a:ea typeface="Calibri"/>
              </a:rPr>
              <a:t> </a:t>
            </a:r>
            <a:r>
              <a:rPr lang="en-US" sz="2800" i="1" u="sng" kern="0" dirty="0" err="1">
                <a:solidFill>
                  <a:prstClr val="black"/>
                </a:solidFill>
                <a:latin typeface="Times New Roman"/>
                <a:ea typeface="Calibri"/>
              </a:rPr>
              <a:t>lời</a:t>
            </a:r>
            <a:r>
              <a:rPr lang="en-US" sz="2800" kern="0" dirty="0" smtClean="0">
                <a:solidFill>
                  <a:prstClr val="black"/>
                </a:solidFill>
                <a:latin typeface="Times New Roman"/>
                <a:ea typeface="Calibri"/>
              </a:rPr>
              <a:t>:</a:t>
            </a:r>
            <a:endParaRPr lang="en-US" dirty="0"/>
          </a:p>
        </p:txBody>
      </p:sp>
      <p:pic>
        <p:nvPicPr>
          <p:cNvPr id="317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2447" y="4266271"/>
            <a:ext cx="5419165" cy="2111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895" y="170551"/>
            <a:ext cx="549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42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ext Box 4"/>
          <p:cNvSpPr txBox="1">
            <a:spLocks noChangeArrowheads="1"/>
          </p:cNvSpPr>
          <p:nvPr/>
        </p:nvSpPr>
        <p:spPr bwMode="auto">
          <a:xfrm>
            <a:off x="304800" y="1524002"/>
            <a:ext cx="9398000" cy="954107"/>
          </a:xfrm>
          <a:prstGeom prst="rect">
            <a:avLst/>
          </a:prstGeom>
          <a:noFill/>
          <a:ln w="9525">
            <a:noFill/>
            <a:miter lim="800000"/>
            <a:headEnd/>
            <a:tailEnd/>
          </a:ln>
        </p:spPr>
        <p:txBody>
          <a:bodyPr wrap="square">
            <a:spAutoFit/>
          </a:bodyPr>
          <a:lstStyle/>
          <a:p>
            <a:pPr algn="just"/>
            <a:r>
              <a:rPr lang="en-US" dirty="0">
                <a:solidFill>
                  <a:prstClr val="black"/>
                </a:solidFill>
                <a:latin typeface="Times New Roman" pitchFamily="18" charset="0"/>
              </a:rPr>
              <a:t> </a:t>
            </a:r>
            <a:r>
              <a:rPr lang="en-US" sz="2800" b="1" u="sng" dirty="0" err="1" smtClean="0">
                <a:solidFill>
                  <a:prstClr val="black"/>
                </a:solidFill>
                <a:latin typeface="Times New Roman" pitchFamily="18" charset="0"/>
                <a:cs typeface="Times New Roman" pitchFamily="18" charset="0"/>
              </a:rPr>
              <a:t>Bài</a:t>
            </a:r>
            <a:r>
              <a:rPr lang="vi-VN" sz="2800" b="1" u="sng" dirty="0" smtClean="0">
                <a:solidFill>
                  <a:prstClr val="black"/>
                </a:solidFill>
                <a:latin typeface="Times New Roman" pitchFamily="18" charset="0"/>
                <a:cs typeface="Times New Roman" pitchFamily="18" charset="0"/>
              </a:rPr>
              <a:t> </a:t>
            </a:r>
            <a:r>
              <a:rPr lang="en-US" sz="2800" b="1" u="sng" dirty="0">
                <a:solidFill>
                  <a:prstClr val="black"/>
                </a:solidFill>
                <a:latin typeface="Times New Roman" pitchFamily="18" charset="0"/>
                <a:cs typeface="Times New Roman" pitchFamily="18" charset="0"/>
              </a:rPr>
              <a:t>5</a:t>
            </a:r>
            <a:r>
              <a:rPr lang="vi-VN" sz="2800" b="1" dirty="0" smtClean="0">
                <a:solidFill>
                  <a:prstClr val="black"/>
                </a:solidFill>
                <a:latin typeface="Times New Roman" pitchFamily="18" charset="0"/>
                <a:cs typeface="Times New Roman" pitchFamily="18" charset="0"/>
              </a:rPr>
              <a:t>:</a:t>
            </a:r>
            <a:r>
              <a:rPr lang="vi-VN"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rPr>
              <a:t>Một</a:t>
            </a:r>
            <a:r>
              <a:rPr lang="en-US" sz="2800" dirty="0" smtClean="0">
                <a:solidFill>
                  <a:prstClr val="black"/>
                </a:solidFill>
                <a:latin typeface="Times New Roman" pitchFamily="18" charset="0"/>
              </a:rPr>
              <a:t> </a:t>
            </a:r>
            <a:r>
              <a:rPr lang="en-US" sz="2800" dirty="0" err="1">
                <a:solidFill>
                  <a:prstClr val="black"/>
                </a:solidFill>
                <a:latin typeface="Times New Roman" pitchFamily="18" charset="0"/>
              </a:rPr>
              <a:t>vật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khối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lượng</a:t>
            </a:r>
            <a:r>
              <a:rPr lang="en-US" sz="2800" dirty="0">
                <a:solidFill>
                  <a:prstClr val="black"/>
                </a:solidFill>
                <a:latin typeface="Times New Roman" pitchFamily="18" charset="0"/>
              </a:rPr>
              <a:t> 5 kg </a:t>
            </a:r>
            <a:r>
              <a:rPr lang="en-US" sz="2800" dirty="0" err="1">
                <a:solidFill>
                  <a:prstClr val="black"/>
                </a:solidFill>
                <a:latin typeface="Times New Roman" pitchFamily="18" charset="0"/>
              </a:rPr>
              <a:t>được</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thả</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rơi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tự</a:t>
            </a:r>
            <a:r>
              <a:rPr lang="en-US" sz="2800" dirty="0">
                <a:solidFill>
                  <a:prstClr val="black"/>
                </a:solidFill>
                <a:latin typeface="Times New Roman" pitchFamily="18" charset="0"/>
              </a:rPr>
              <a:t> do </a:t>
            </a:r>
            <a:r>
              <a:rPr lang="en-US" sz="2800" dirty="0" err="1">
                <a:solidFill>
                  <a:prstClr val="black"/>
                </a:solidFill>
                <a:latin typeface="Times New Roman" pitchFamily="18" charset="0"/>
              </a:rPr>
              <a:t>từ</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điểm</a:t>
            </a:r>
            <a:r>
              <a:rPr lang="en-US" sz="2800" dirty="0">
                <a:solidFill>
                  <a:prstClr val="black"/>
                </a:solidFill>
                <a:latin typeface="Times New Roman" pitchFamily="18" charset="0"/>
              </a:rPr>
              <a:t> A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độ</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cao</a:t>
            </a:r>
            <a:r>
              <a:rPr lang="en-US" sz="2800" dirty="0">
                <a:solidFill>
                  <a:prstClr val="black"/>
                </a:solidFill>
                <a:latin typeface="Times New Roman" pitchFamily="18" charset="0"/>
              </a:rPr>
              <a:t> h=10m (so </a:t>
            </a:r>
            <a:r>
              <a:rPr lang="en-US" sz="2800" dirty="0" err="1">
                <a:solidFill>
                  <a:prstClr val="black"/>
                </a:solidFill>
                <a:latin typeface="Times New Roman" pitchFamily="18" charset="0"/>
              </a:rPr>
              <a:t>với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mặt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đất</a:t>
            </a:r>
            <a:r>
              <a:rPr lang="en-US" sz="2800" dirty="0">
                <a:solidFill>
                  <a:prstClr val="black"/>
                </a:solidFill>
                <a:latin typeface="Times New Roman" pitchFamily="18" charset="0"/>
              </a:rPr>
              <a:t>). </a:t>
            </a:r>
            <a:endParaRPr lang="en-US" sz="2800" i="1" dirty="0">
              <a:solidFill>
                <a:prstClr val="black"/>
              </a:solidFill>
              <a:latin typeface="Times New Roman" pitchFamily="18" charset="0"/>
            </a:endParaRPr>
          </a:p>
        </p:txBody>
      </p:sp>
      <p:sp>
        <p:nvSpPr>
          <p:cNvPr id="58373" name="Text Box 5"/>
          <p:cNvSpPr txBox="1">
            <a:spLocks noChangeArrowheads="1"/>
          </p:cNvSpPr>
          <p:nvPr/>
        </p:nvSpPr>
        <p:spPr bwMode="auto">
          <a:xfrm>
            <a:off x="203200" y="3200400"/>
            <a:ext cx="9956800" cy="523220"/>
          </a:xfrm>
          <a:prstGeom prst="rect">
            <a:avLst/>
          </a:prstGeom>
          <a:noFill/>
          <a:ln w="9525">
            <a:noFill/>
            <a:miter lim="800000"/>
            <a:headEnd/>
            <a:tailEnd/>
          </a:ln>
        </p:spPr>
        <p:txBody>
          <a:bodyPr wrap="square">
            <a:spAutoFit/>
          </a:bodyPr>
          <a:lstStyle/>
          <a:p>
            <a:pPr>
              <a:spcBef>
                <a:spcPct val="50000"/>
              </a:spcBef>
            </a:pPr>
            <a:r>
              <a:rPr lang="en-US" sz="2800" u="sng" dirty="0" err="1" smtClean="0">
                <a:solidFill>
                  <a:srgbClr val="0000FF"/>
                </a:solidFill>
                <a:latin typeface="Times New Roman" pitchFamily="18" charset="0"/>
              </a:rPr>
              <a:t>Câu</a:t>
            </a:r>
            <a:r>
              <a:rPr lang="en-US" sz="2800" u="sng" dirty="0" smtClean="0">
                <a:solidFill>
                  <a:srgbClr val="0000FF"/>
                </a:solidFill>
                <a:latin typeface="Times New Roman" pitchFamily="18" charset="0"/>
              </a:rPr>
              <a:t> 1</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vật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nó</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cách</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mặt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đất</a:t>
            </a:r>
            <a:r>
              <a:rPr lang="en-US" sz="2800" dirty="0">
                <a:solidFill>
                  <a:srgbClr val="0000FF"/>
                </a:solidFill>
                <a:latin typeface="Times New Roman" pitchFamily="18" charset="0"/>
              </a:rPr>
              <a:t> 6m </a:t>
            </a:r>
            <a:r>
              <a:rPr lang="en-US" sz="2800" dirty="0" err="1">
                <a:solidFill>
                  <a:srgbClr val="0000FF"/>
                </a:solidFill>
                <a:latin typeface="Times New Roman" pitchFamily="18" charset="0"/>
              </a:rPr>
              <a:t>là</a:t>
            </a:r>
            <a:r>
              <a:rPr lang="en-US" sz="2800" dirty="0">
                <a:solidFill>
                  <a:srgbClr val="0000FF"/>
                </a:solidFill>
                <a:latin typeface="Times New Roman" pitchFamily="18" charset="0"/>
              </a:rPr>
              <a:t>:</a:t>
            </a:r>
          </a:p>
        </p:txBody>
      </p:sp>
      <p:sp>
        <p:nvSpPr>
          <p:cNvPr id="58374" name="Text Box 6"/>
          <p:cNvSpPr txBox="1">
            <a:spLocks noChangeArrowheads="1"/>
          </p:cNvSpPr>
          <p:nvPr/>
        </p:nvSpPr>
        <p:spPr bwMode="auto">
          <a:xfrm>
            <a:off x="1625600" y="3810003"/>
            <a:ext cx="1625600" cy="461665"/>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2400" dirty="0">
                <a:solidFill>
                  <a:srgbClr val="0033CC"/>
                </a:solidFill>
                <a:latin typeface="Times New Roman" pitchFamily="18" charset="0"/>
              </a:rPr>
              <a:t> 200J   </a:t>
            </a:r>
          </a:p>
        </p:txBody>
      </p:sp>
      <p:sp>
        <p:nvSpPr>
          <p:cNvPr id="58375" name="Text Box 7"/>
          <p:cNvSpPr txBox="1">
            <a:spLocks noChangeArrowheads="1"/>
          </p:cNvSpPr>
          <p:nvPr/>
        </p:nvSpPr>
        <p:spPr bwMode="auto">
          <a:xfrm>
            <a:off x="177801" y="4343400"/>
            <a:ext cx="8839200" cy="523220"/>
          </a:xfrm>
          <a:prstGeom prst="rect">
            <a:avLst/>
          </a:prstGeom>
          <a:noFill/>
          <a:ln w="9525">
            <a:noFill/>
            <a:miter lim="800000"/>
            <a:headEnd/>
            <a:tailEnd/>
          </a:ln>
        </p:spPr>
        <p:txBody>
          <a:bodyPr wrap="square">
            <a:spAutoFit/>
          </a:bodyPr>
          <a:lstStyle/>
          <a:p>
            <a:pPr>
              <a:spcBef>
                <a:spcPct val="50000"/>
              </a:spcBef>
            </a:pPr>
            <a:r>
              <a:rPr lang="en-US" sz="2800" u="sng" dirty="0" err="1">
                <a:solidFill>
                  <a:srgbClr val="0000FF"/>
                </a:solidFill>
                <a:latin typeface="Times New Roman" pitchFamily="18" charset="0"/>
              </a:rPr>
              <a:t>Câu</a:t>
            </a:r>
            <a:r>
              <a:rPr lang="en-US" sz="2800" u="sng" dirty="0">
                <a:solidFill>
                  <a:srgbClr val="0000FF"/>
                </a:solidFill>
                <a:latin typeface="Times New Roman" pitchFamily="18" charset="0"/>
              </a:rPr>
              <a:t> 2:</a:t>
            </a:r>
            <a:r>
              <a:rPr lang="en-US" sz="2800" dirty="0">
                <a:solidFill>
                  <a:prstClr val="black"/>
                </a:solidFill>
                <a:latin typeface="Times New Roman" pitchFamily="18" charset="0"/>
              </a:rPr>
              <a:t> </a:t>
            </a:r>
            <a:r>
              <a:rPr lang="en-US" sz="2800" dirty="0" err="1">
                <a:solidFill>
                  <a:srgbClr val="0000FF"/>
                </a:solidFill>
                <a:latin typeface="Times New Roman" pitchFamily="18" charset="0"/>
              </a:rPr>
              <a:t>Vận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tốc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vật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lúc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chạm</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mặt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đất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là</a:t>
            </a:r>
            <a:r>
              <a:rPr lang="en-US" sz="2800" dirty="0">
                <a:solidFill>
                  <a:srgbClr val="0000FF"/>
                </a:solidFill>
                <a:latin typeface="Times New Roman" pitchFamily="18" charset="0"/>
              </a:rPr>
              <a:t>:</a:t>
            </a:r>
          </a:p>
        </p:txBody>
      </p:sp>
      <p:sp>
        <p:nvSpPr>
          <p:cNvPr id="58376" name="Text Box 8"/>
          <p:cNvSpPr txBox="1">
            <a:spLocks noChangeArrowheads="1"/>
          </p:cNvSpPr>
          <p:nvPr/>
        </p:nvSpPr>
        <p:spPr bwMode="auto">
          <a:xfrm>
            <a:off x="1524000" y="4953003"/>
            <a:ext cx="1828800" cy="461665"/>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A. 10m/s</a:t>
            </a:r>
          </a:p>
        </p:txBody>
      </p:sp>
      <p:sp>
        <p:nvSpPr>
          <p:cNvPr id="58379" name="Text Box 11"/>
          <p:cNvSpPr txBox="1">
            <a:spLocks noChangeArrowheads="1"/>
          </p:cNvSpPr>
          <p:nvPr/>
        </p:nvSpPr>
        <p:spPr bwMode="auto">
          <a:xfrm>
            <a:off x="5689600" y="3810003"/>
            <a:ext cx="2540000" cy="461665"/>
          </a:xfrm>
          <a:prstGeom prst="rect">
            <a:avLst/>
          </a:prstGeom>
          <a:noFill/>
          <a:ln w="9525">
            <a:noFill/>
            <a:miter lim="800000"/>
            <a:headEnd/>
            <a:tailEnd/>
          </a:ln>
        </p:spPr>
        <p:txBody>
          <a:bodyPr>
            <a:spAutoFit/>
          </a:bodyPr>
          <a:lstStyle/>
          <a:p>
            <a:pPr marL="342900" indent="-342900">
              <a:spcBef>
                <a:spcPct val="50000"/>
              </a:spcBef>
            </a:pPr>
            <a:r>
              <a:rPr lang="en-US" sz="2400" dirty="0">
                <a:solidFill>
                  <a:srgbClr val="0033CC"/>
                </a:solidFill>
                <a:latin typeface="Times New Roman" pitchFamily="18" charset="0"/>
              </a:rPr>
              <a:t>      C. 500J     </a:t>
            </a:r>
          </a:p>
        </p:txBody>
      </p:sp>
      <p:sp>
        <p:nvSpPr>
          <p:cNvPr id="58380" name="Text Box 12"/>
          <p:cNvSpPr txBox="1">
            <a:spLocks noChangeArrowheads="1"/>
          </p:cNvSpPr>
          <p:nvPr/>
        </p:nvSpPr>
        <p:spPr bwMode="auto">
          <a:xfrm>
            <a:off x="7472083" y="3818967"/>
            <a:ext cx="2271058" cy="461665"/>
          </a:xfrm>
          <a:prstGeom prst="rect">
            <a:avLst/>
          </a:prstGeom>
          <a:noFill/>
          <a:ln w="9525">
            <a:noFill/>
            <a:miter lim="800000"/>
            <a:headEnd/>
            <a:tailEnd/>
          </a:ln>
        </p:spPr>
        <p:txBody>
          <a:bodyPr wrap="square">
            <a:spAutoFit/>
          </a:bodyPr>
          <a:lstStyle/>
          <a:p>
            <a:pPr marL="342900" indent="-342900">
              <a:spcBef>
                <a:spcPct val="50000"/>
              </a:spcBef>
            </a:pPr>
            <a:r>
              <a:rPr lang="en-US" dirty="0">
                <a:solidFill>
                  <a:srgbClr val="0033CC"/>
                </a:solidFill>
                <a:latin typeface="Times New Roman" pitchFamily="18" charset="0"/>
              </a:rPr>
              <a:t>        </a:t>
            </a:r>
            <a:r>
              <a:rPr lang="en-US" sz="2400" dirty="0" smtClean="0">
                <a:solidFill>
                  <a:srgbClr val="0033CC"/>
                </a:solidFill>
                <a:latin typeface="Times New Roman" pitchFamily="18" charset="0"/>
              </a:rPr>
              <a:t>D</a:t>
            </a:r>
            <a:r>
              <a:rPr lang="en-US" sz="2400" dirty="0">
                <a:solidFill>
                  <a:srgbClr val="0033CC"/>
                </a:solidFill>
                <a:latin typeface="Times New Roman" pitchFamily="18" charset="0"/>
              </a:rPr>
              <a:t>. </a:t>
            </a:r>
            <a:r>
              <a:rPr lang="en-US" sz="2400" dirty="0" smtClean="0">
                <a:solidFill>
                  <a:srgbClr val="0033CC"/>
                </a:solidFill>
                <a:latin typeface="Times New Roman" pitchFamily="18" charset="0"/>
              </a:rPr>
              <a:t>400J</a:t>
            </a:r>
            <a:endParaRPr lang="en-US" sz="2400" dirty="0">
              <a:solidFill>
                <a:srgbClr val="0033CC"/>
              </a:solidFill>
              <a:latin typeface="Times New Roman" pitchFamily="18" charset="0"/>
            </a:endParaRPr>
          </a:p>
        </p:txBody>
      </p:sp>
      <p:sp>
        <p:nvSpPr>
          <p:cNvPr id="58381" name="Text Box 13"/>
          <p:cNvSpPr txBox="1">
            <a:spLocks noChangeArrowheads="1"/>
          </p:cNvSpPr>
          <p:nvPr/>
        </p:nvSpPr>
        <p:spPr bwMode="auto">
          <a:xfrm>
            <a:off x="3454400" y="3810003"/>
            <a:ext cx="2235200" cy="461665"/>
          </a:xfrm>
          <a:prstGeom prst="rect">
            <a:avLst/>
          </a:prstGeom>
          <a:noFill/>
          <a:ln w="9525">
            <a:noFill/>
            <a:miter lim="800000"/>
            <a:headEnd/>
            <a:tailEnd/>
          </a:ln>
        </p:spPr>
        <p:txBody>
          <a:bodyPr>
            <a:spAutoFit/>
          </a:bodyPr>
          <a:lstStyle/>
          <a:p>
            <a:pPr marL="342900" indent="-342900">
              <a:spcBef>
                <a:spcPct val="50000"/>
              </a:spcBef>
            </a:pPr>
            <a:r>
              <a:rPr lang="en-US" sz="2400" dirty="0">
                <a:solidFill>
                  <a:srgbClr val="0033CC"/>
                </a:solidFill>
                <a:latin typeface="Times New Roman" pitchFamily="18" charset="0"/>
              </a:rPr>
              <a:t>    B. 300J         </a:t>
            </a:r>
          </a:p>
        </p:txBody>
      </p:sp>
      <p:sp>
        <p:nvSpPr>
          <p:cNvPr id="58382" name="Text Box 14"/>
          <p:cNvSpPr txBox="1">
            <a:spLocks noChangeArrowheads="1"/>
          </p:cNvSpPr>
          <p:nvPr/>
        </p:nvSpPr>
        <p:spPr bwMode="auto">
          <a:xfrm>
            <a:off x="8257989" y="4961967"/>
            <a:ext cx="2540000" cy="461665"/>
          </a:xfrm>
          <a:prstGeom prst="rect">
            <a:avLst/>
          </a:prstGeom>
          <a:noFill/>
          <a:ln w="9525">
            <a:noFill/>
            <a:miter lim="800000"/>
            <a:headEnd/>
            <a:tailEnd/>
          </a:ln>
        </p:spPr>
        <p:txBody>
          <a:bodyPr>
            <a:spAutoFit/>
          </a:bodyPr>
          <a:lstStyle/>
          <a:p>
            <a:pPr>
              <a:spcBef>
                <a:spcPct val="50000"/>
              </a:spcBef>
            </a:pPr>
            <a:r>
              <a:rPr lang="en-US" dirty="0">
                <a:solidFill>
                  <a:srgbClr val="0033CC"/>
                </a:solidFill>
                <a:latin typeface="Times New Roman" pitchFamily="18" charset="0"/>
              </a:rPr>
              <a:t>    </a:t>
            </a:r>
            <a:r>
              <a:rPr lang="en-US" sz="2400" dirty="0">
                <a:solidFill>
                  <a:srgbClr val="0033CC"/>
                </a:solidFill>
                <a:latin typeface="Times New Roman" pitchFamily="18" charset="0"/>
              </a:rPr>
              <a:t>D. 20m/s</a:t>
            </a:r>
          </a:p>
        </p:txBody>
      </p:sp>
      <p:grpSp>
        <p:nvGrpSpPr>
          <p:cNvPr id="2" name="Group 15"/>
          <p:cNvGrpSpPr>
            <a:grpSpLocks/>
          </p:cNvGrpSpPr>
          <p:nvPr/>
        </p:nvGrpSpPr>
        <p:grpSpPr bwMode="auto">
          <a:xfrm>
            <a:off x="3325906" y="4953001"/>
            <a:ext cx="2946400" cy="461962"/>
            <a:chOff x="1440" y="2064"/>
            <a:chExt cx="1392" cy="291"/>
          </a:xfrm>
        </p:grpSpPr>
        <p:sp>
          <p:nvSpPr>
            <p:cNvPr id="5155" name="Text Box 16"/>
            <p:cNvSpPr txBox="1">
              <a:spLocks noChangeArrowheads="1"/>
            </p:cNvSpPr>
            <p:nvPr/>
          </p:nvSpPr>
          <p:spPr bwMode="auto">
            <a:xfrm>
              <a:off x="1440" y="2064"/>
              <a:ext cx="1392" cy="291"/>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 B. 10     </a:t>
              </a:r>
              <a:r>
                <a:rPr lang="en-US" sz="2400" dirty="0" smtClean="0">
                  <a:solidFill>
                    <a:srgbClr val="0033CC"/>
                  </a:solidFill>
                  <a:latin typeface="Times New Roman" pitchFamily="18" charset="0"/>
                </a:rPr>
                <a:t>  m/s    </a:t>
              </a:r>
              <a:endParaRPr lang="en-US" sz="2400" dirty="0">
                <a:solidFill>
                  <a:srgbClr val="0033CC"/>
                </a:solidFill>
                <a:latin typeface="Times New Roman" pitchFamily="18" charset="0"/>
              </a:endParaRPr>
            </a:p>
          </p:txBody>
        </p:sp>
        <p:graphicFrame>
          <p:nvGraphicFramePr>
            <p:cNvPr id="5123" name="Object 17"/>
            <p:cNvGraphicFramePr>
              <a:graphicFrameLocks noChangeAspect="1"/>
            </p:cNvGraphicFramePr>
            <p:nvPr>
              <p:extLst>
                <p:ext uri="{D42A27DB-BD31-4B8C-83A1-F6EECF244321}">
                  <p14:modId xmlns:p14="http://schemas.microsoft.com/office/powerpoint/2010/main" val="3704856094"/>
                </p:ext>
              </p:extLst>
            </p:nvPr>
          </p:nvGraphicFramePr>
          <p:xfrm>
            <a:off x="1803" y="2076"/>
            <a:ext cx="283" cy="253"/>
          </p:xfrm>
          <a:graphic>
            <a:graphicData uri="http://schemas.openxmlformats.org/presentationml/2006/ole">
              <mc:AlternateContent xmlns:mc="http://schemas.openxmlformats.org/markup-compatibility/2006">
                <mc:Choice xmlns:v="urn:schemas-microsoft-com:vml" Requires="v">
                  <p:oleObj spid="_x0000_s27666" name="Equation" r:id="rId3" imgW="241200" imgH="215640" progId="">
                    <p:embed/>
                  </p:oleObj>
                </mc:Choice>
                <mc:Fallback>
                  <p:oleObj name="Equation" r:id="rId3" imgW="241200" imgH="21564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 y="2076"/>
                          <a:ext cx="283" cy="253"/>
                        </a:xfrm>
                        <a:prstGeom prst="rect">
                          <a:avLst/>
                        </a:prstGeom>
                        <a:noFill/>
                        <a:ln>
                          <a:noFill/>
                        </a:ln>
                        <a:extLst/>
                      </p:spPr>
                    </p:pic>
                  </p:oleObj>
                </mc:Fallback>
              </mc:AlternateContent>
            </a:graphicData>
          </a:graphic>
        </p:graphicFrame>
      </p:grpSp>
      <p:grpSp>
        <p:nvGrpSpPr>
          <p:cNvPr id="3" name="Group 21"/>
          <p:cNvGrpSpPr>
            <a:grpSpLocks/>
          </p:cNvGrpSpPr>
          <p:nvPr/>
        </p:nvGrpSpPr>
        <p:grpSpPr bwMode="auto">
          <a:xfrm>
            <a:off x="9814560" y="871210"/>
            <a:ext cx="1828800" cy="3733800"/>
            <a:chOff x="4896" y="720"/>
            <a:chExt cx="864" cy="2400"/>
          </a:xfrm>
        </p:grpSpPr>
        <p:grpSp>
          <p:nvGrpSpPr>
            <p:cNvPr id="4" name="Group 22"/>
            <p:cNvGrpSpPr>
              <a:grpSpLocks/>
            </p:cNvGrpSpPr>
            <p:nvPr/>
          </p:nvGrpSpPr>
          <p:grpSpPr bwMode="auto">
            <a:xfrm>
              <a:off x="4896" y="720"/>
              <a:ext cx="864" cy="2400"/>
              <a:chOff x="4800" y="720"/>
              <a:chExt cx="960" cy="2400"/>
            </a:xfrm>
          </p:grpSpPr>
          <p:sp>
            <p:nvSpPr>
              <p:cNvPr id="5147" name="Rectangle 23"/>
              <p:cNvSpPr>
                <a:spLocks noChangeArrowheads="1"/>
              </p:cNvSpPr>
              <p:nvPr/>
            </p:nvSpPr>
            <p:spPr bwMode="auto">
              <a:xfrm>
                <a:off x="4800" y="720"/>
                <a:ext cx="960" cy="2400"/>
              </a:xfrm>
              <a:prstGeom prst="rect">
                <a:avLst/>
              </a:prstGeom>
              <a:solidFill>
                <a:schemeClr val="accent1"/>
              </a:solidFill>
              <a:ln w="9525">
                <a:noFill/>
                <a:miter lim="800000"/>
                <a:headEnd/>
                <a:tailEnd/>
              </a:ln>
            </p:spPr>
            <p:txBody>
              <a:bodyPr wrap="none" anchor="ctr"/>
              <a:lstStyle/>
              <a:p>
                <a:endParaRPr lang="en-US">
                  <a:solidFill>
                    <a:prstClr val="black"/>
                  </a:solidFill>
                </a:endParaRPr>
              </a:p>
            </p:txBody>
          </p:sp>
          <p:grpSp>
            <p:nvGrpSpPr>
              <p:cNvPr id="5" name="Group 24"/>
              <p:cNvGrpSpPr>
                <a:grpSpLocks/>
              </p:cNvGrpSpPr>
              <p:nvPr/>
            </p:nvGrpSpPr>
            <p:grpSpPr bwMode="auto">
              <a:xfrm>
                <a:off x="4800" y="952"/>
                <a:ext cx="864" cy="1832"/>
                <a:chOff x="4800" y="952"/>
                <a:chExt cx="864" cy="1832"/>
              </a:xfrm>
            </p:grpSpPr>
            <p:sp>
              <p:nvSpPr>
                <p:cNvPr id="5149" name="Line 25"/>
                <p:cNvSpPr>
                  <a:spLocks noChangeShapeType="1"/>
                </p:cNvSpPr>
                <p:nvPr/>
              </p:nvSpPr>
              <p:spPr bwMode="auto">
                <a:xfrm>
                  <a:off x="4992" y="2688"/>
                  <a:ext cx="672" cy="0"/>
                </a:xfrm>
                <a:prstGeom prst="line">
                  <a:avLst/>
                </a:prstGeom>
                <a:noFill/>
                <a:ln w="38100">
                  <a:solidFill>
                    <a:srgbClr val="0033CC"/>
                  </a:solidFill>
                  <a:round/>
                  <a:headEnd/>
                  <a:tailEnd/>
                </a:ln>
              </p:spPr>
              <p:txBody>
                <a:bodyPr/>
                <a:lstStyle/>
                <a:p>
                  <a:endParaRPr lang="en-US">
                    <a:solidFill>
                      <a:prstClr val="black"/>
                    </a:solidFill>
                  </a:endParaRPr>
                </a:p>
              </p:txBody>
            </p:sp>
            <p:sp>
              <p:nvSpPr>
                <p:cNvPr id="5150" name="Rectangle 26" descr="Dark downward diagonal"/>
                <p:cNvSpPr>
                  <a:spLocks noChangeArrowheads="1"/>
                </p:cNvSpPr>
                <p:nvPr/>
              </p:nvSpPr>
              <p:spPr bwMode="auto">
                <a:xfrm>
                  <a:off x="4992" y="2702"/>
                  <a:ext cx="672" cy="82"/>
                </a:xfrm>
                <a:prstGeom prst="rect">
                  <a:avLst/>
                </a:prstGeom>
                <a:pattFill prst="dkDnDiag">
                  <a:fgClr>
                    <a:srgbClr val="0033CC"/>
                  </a:fgClr>
                  <a:bgClr>
                    <a:schemeClr val="bg1"/>
                  </a:bgClr>
                </a:pattFill>
                <a:ln w="9525">
                  <a:noFill/>
                  <a:miter lim="800000"/>
                  <a:headEnd/>
                  <a:tailEnd/>
                </a:ln>
              </p:spPr>
              <p:txBody>
                <a:bodyPr wrap="none" anchor="ctr"/>
                <a:lstStyle/>
                <a:p>
                  <a:endParaRPr lang="en-US">
                    <a:solidFill>
                      <a:prstClr val="black"/>
                    </a:solidFill>
                  </a:endParaRPr>
                </a:p>
              </p:txBody>
            </p:sp>
            <p:sp>
              <p:nvSpPr>
                <p:cNvPr id="5151" name="Line 27"/>
                <p:cNvSpPr>
                  <a:spLocks noChangeShapeType="1"/>
                </p:cNvSpPr>
                <p:nvPr/>
              </p:nvSpPr>
              <p:spPr bwMode="auto">
                <a:xfrm>
                  <a:off x="5040" y="1008"/>
                  <a:ext cx="0" cy="1680"/>
                </a:xfrm>
                <a:prstGeom prst="line">
                  <a:avLst/>
                </a:prstGeom>
                <a:noFill/>
                <a:ln w="19050">
                  <a:solidFill>
                    <a:srgbClr val="0033CC"/>
                  </a:solidFill>
                  <a:round/>
                  <a:headEnd type="triangle" w="med" len="med"/>
                  <a:tailEnd type="triangle" w="med" len="med"/>
                </a:ln>
              </p:spPr>
              <p:txBody>
                <a:bodyPr/>
                <a:lstStyle/>
                <a:p>
                  <a:endParaRPr lang="en-US">
                    <a:solidFill>
                      <a:prstClr val="black"/>
                    </a:solidFill>
                  </a:endParaRPr>
                </a:p>
              </p:txBody>
            </p:sp>
            <p:sp>
              <p:nvSpPr>
                <p:cNvPr id="5152" name="Oval 28"/>
                <p:cNvSpPr>
                  <a:spLocks noChangeArrowheads="1"/>
                </p:cNvSpPr>
                <p:nvPr/>
              </p:nvSpPr>
              <p:spPr bwMode="auto">
                <a:xfrm>
                  <a:off x="5232" y="952"/>
                  <a:ext cx="96" cy="96"/>
                </a:xfrm>
                <a:prstGeom prst="ellipse">
                  <a:avLst/>
                </a:prstGeom>
                <a:solidFill>
                  <a:srgbClr val="0033CC"/>
                </a:solidFill>
                <a:ln w="9525">
                  <a:solidFill>
                    <a:schemeClr val="tx1"/>
                  </a:solidFill>
                  <a:round/>
                  <a:headEnd/>
                  <a:tailEnd/>
                </a:ln>
              </p:spPr>
              <p:txBody>
                <a:bodyPr wrap="none" anchor="ctr"/>
                <a:lstStyle/>
                <a:p>
                  <a:endParaRPr lang="en-US">
                    <a:solidFill>
                      <a:prstClr val="black"/>
                    </a:solidFill>
                  </a:endParaRPr>
                </a:p>
              </p:txBody>
            </p:sp>
            <p:sp>
              <p:nvSpPr>
                <p:cNvPr id="5153" name="Line 29"/>
                <p:cNvSpPr>
                  <a:spLocks noChangeShapeType="1"/>
                </p:cNvSpPr>
                <p:nvPr/>
              </p:nvSpPr>
              <p:spPr bwMode="auto">
                <a:xfrm>
                  <a:off x="4992" y="1008"/>
                  <a:ext cx="240" cy="0"/>
                </a:xfrm>
                <a:prstGeom prst="line">
                  <a:avLst/>
                </a:prstGeom>
                <a:noFill/>
                <a:ln w="9525">
                  <a:solidFill>
                    <a:srgbClr val="0033CC"/>
                  </a:solidFill>
                  <a:prstDash val="dash"/>
                  <a:round/>
                  <a:headEnd/>
                  <a:tailEnd/>
                </a:ln>
              </p:spPr>
              <p:txBody>
                <a:bodyPr/>
                <a:lstStyle/>
                <a:p>
                  <a:endParaRPr lang="en-US">
                    <a:solidFill>
                      <a:prstClr val="black"/>
                    </a:solidFill>
                  </a:endParaRPr>
                </a:p>
              </p:txBody>
            </p:sp>
            <p:sp>
              <p:nvSpPr>
                <p:cNvPr id="5154" name="Text Box 30"/>
                <p:cNvSpPr txBox="1">
                  <a:spLocks noChangeArrowheads="1"/>
                </p:cNvSpPr>
                <p:nvPr/>
              </p:nvSpPr>
              <p:spPr bwMode="auto">
                <a:xfrm>
                  <a:off x="4800" y="1680"/>
                  <a:ext cx="192" cy="294"/>
                </a:xfrm>
                <a:prstGeom prst="rect">
                  <a:avLst/>
                </a:prstGeom>
                <a:noFill/>
                <a:ln w="9525">
                  <a:noFill/>
                  <a:miter lim="800000"/>
                  <a:headEnd/>
                  <a:tailEnd/>
                </a:ln>
              </p:spPr>
              <p:txBody>
                <a:bodyPr>
                  <a:spAutoFit/>
                </a:bodyPr>
                <a:lstStyle/>
                <a:p>
                  <a:pPr>
                    <a:spcBef>
                      <a:spcPct val="50000"/>
                    </a:spcBef>
                  </a:pPr>
                  <a:r>
                    <a:rPr lang="en-US" sz="2400">
                      <a:solidFill>
                        <a:srgbClr val="0033CC"/>
                      </a:solidFill>
                      <a:latin typeface="Times New Roman" pitchFamily="18" charset="0"/>
                    </a:rPr>
                    <a:t>h</a:t>
                  </a:r>
                </a:p>
              </p:txBody>
            </p:sp>
          </p:grpSp>
        </p:grpSp>
        <p:sp>
          <p:nvSpPr>
            <p:cNvPr id="5146" name="Text Box 31"/>
            <p:cNvSpPr txBox="1">
              <a:spLocks noChangeArrowheads="1"/>
            </p:cNvSpPr>
            <p:nvPr/>
          </p:nvSpPr>
          <p:spPr bwMode="auto">
            <a:xfrm>
              <a:off x="5197" y="747"/>
              <a:ext cx="240" cy="237"/>
            </a:xfrm>
            <a:prstGeom prst="rect">
              <a:avLst/>
            </a:prstGeom>
            <a:noFill/>
            <a:ln w="9525">
              <a:noFill/>
              <a:miter lim="800000"/>
              <a:headEnd/>
              <a:tailEnd/>
            </a:ln>
          </p:spPr>
          <p:txBody>
            <a:bodyPr>
              <a:spAutoFit/>
            </a:bodyPr>
            <a:lstStyle/>
            <a:p>
              <a:pPr>
                <a:spcBef>
                  <a:spcPct val="50000"/>
                </a:spcBef>
              </a:pPr>
              <a:r>
                <a:rPr lang="en-US">
                  <a:solidFill>
                    <a:prstClr val="black"/>
                  </a:solidFill>
                  <a:latin typeface="Times New Roman" pitchFamily="18" charset="0"/>
                </a:rPr>
                <a:t>A</a:t>
              </a:r>
            </a:p>
          </p:txBody>
        </p:sp>
      </p:grpSp>
      <p:grpSp>
        <p:nvGrpSpPr>
          <p:cNvPr id="6" name="Group 34"/>
          <p:cNvGrpSpPr>
            <a:grpSpLocks/>
          </p:cNvGrpSpPr>
          <p:nvPr/>
        </p:nvGrpSpPr>
        <p:grpSpPr bwMode="auto">
          <a:xfrm>
            <a:off x="6096000" y="4953005"/>
            <a:ext cx="2336800" cy="469901"/>
            <a:chOff x="2736" y="2064"/>
            <a:chExt cx="1104" cy="296"/>
          </a:xfrm>
        </p:grpSpPr>
        <p:sp>
          <p:nvSpPr>
            <p:cNvPr id="5144" name="Text Box 35"/>
            <p:cNvSpPr txBox="1">
              <a:spLocks noChangeArrowheads="1"/>
            </p:cNvSpPr>
            <p:nvPr/>
          </p:nvSpPr>
          <p:spPr bwMode="auto">
            <a:xfrm>
              <a:off x="2736" y="2064"/>
              <a:ext cx="1104" cy="291"/>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C. 10     </a:t>
              </a:r>
              <a:r>
                <a:rPr lang="en-US" sz="2400" dirty="0" smtClean="0">
                  <a:solidFill>
                    <a:srgbClr val="0033CC"/>
                  </a:solidFill>
                  <a:latin typeface="Times New Roman" pitchFamily="18" charset="0"/>
                </a:rPr>
                <a:t> m/s    </a:t>
              </a:r>
              <a:endParaRPr lang="en-US" sz="2400" dirty="0">
                <a:solidFill>
                  <a:srgbClr val="0033CC"/>
                </a:solidFill>
                <a:latin typeface="Times New Roman" pitchFamily="18" charset="0"/>
              </a:endParaRPr>
            </a:p>
          </p:txBody>
        </p:sp>
        <p:graphicFrame>
          <p:nvGraphicFramePr>
            <p:cNvPr id="5122" name="Object 36"/>
            <p:cNvGraphicFramePr>
              <a:graphicFrameLocks noChangeAspect="1"/>
            </p:cNvGraphicFramePr>
            <p:nvPr>
              <p:extLst>
                <p:ext uri="{D42A27DB-BD31-4B8C-83A1-F6EECF244321}">
                  <p14:modId xmlns:p14="http://schemas.microsoft.com/office/powerpoint/2010/main" val="3822336851"/>
                </p:ext>
              </p:extLst>
            </p:nvPr>
          </p:nvGraphicFramePr>
          <p:xfrm>
            <a:off x="3064" y="2085"/>
            <a:ext cx="273" cy="275"/>
          </p:xfrm>
          <a:graphic>
            <a:graphicData uri="http://schemas.openxmlformats.org/presentationml/2006/ole">
              <mc:AlternateContent xmlns:mc="http://schemas.openxmlformats.org/markup-compatibility/2006">
                <mc:Choice xmlns:v="urn:schemas-microsoft-com:vml" Requires="v">
                  <p:oleObj spid="_x0000_s27667" name="Equation" r:id="rId5" imgW="228600" imgH="228600" progId="Equation.3">
                    <p:embed/>
                  </p:oleObj>
                </mc:Choice>
                <mc:Fallback>
                  <p:oleObj name="Equation" r:id="rId5" imgW="2286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4" y="2085"/>
                          <a:ext cx="273" cy="275"/>
                        </a:xfrm>
                        <a:prstGeom prst="rect">
                          <a:avLst/>
                        </a:prstGeom>
                        <a:noFill/>
                        <a:extLst/>
                      </p:spPr>
                    </p:pic>
                  </p:oleObj>
                </mc:Fallback>
              </mc:AlternateContent>
            </a:graphicData>
          </a:graphic>
        </p:graphicFrame>
      </p:grpSp>
      <p:sp>
        <p:nvSpPr>
          <p:cNvPr id="30" name="Rounded Rectangle 4">
            <a:extLst>
              <a:ext uri="{FF2B5EF4-FFF2-40B4-BE49-F238E27FC236}">
                <a16:creationId xmlns:a16="http://schemas.microsoft.com/office/drawing/2014/main" xmlns="" id="{2E304DD9-7F02-7847-8C1E-4250D17BF13A}"/>
              </a:ext>
            </a:extLst>
          </p:cNvPr>
          <p:cNvSpPr/>
          <p:nvPr/>
        </p:nvSpPr>
        <p:spPr>
          <a:xfrm>
            <a:off x="4556628" y="142144"/>
            <a:ext cx="2735000" cy="524349"/>
          </a:xfrm>
          <a:prstGeom prst="rect">
            <a:avLst/>
          </a:prstGeom>
          <a:solidFill>
            <a:srgbClr val="002060"/>
          </a:solidFill>
          <a:ln>
            <a:noFill/>
          </a:ln>
          <a:effectLst/>
          <a:scene3d>
            <a:camera prst="orthographicFront"/>
            <a:lightRig rig="threePt" dir="t">
              <a:rot lat="0" lon="0" rev="7500000"/>
            </a:lightRig>
          </a:scene3d>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CỦNG CỐ</a:t>
            </a:r>
          </a:p>
        </p:txBody>
      </p:sp>
      <p:pic>
        <p:nvPicPr>
          <p:cNvPr id="3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977" y="871210"/>
            <a:ext cx="5492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82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83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3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3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3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3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38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3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38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P spid="58373" grpId="0"/>
      <p:bldP spid="58374" grpId="0"/>
      <p:bldP spid="58375" grpId="0"/>
      <p:bldP spid="58376" grpId="0"/>
      <p:bldP spid="58379" grpId="0"/>
      <p:bldP spid="58380" grpId="0"/>
      <p:bldP spid="58381" grpId="0"/>
      <p:bldP spid="5838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58907" y="762003"/>
            <a:ext cx="9347200" cy="954107"/>
          </a:xfrm>
          <a:prstGeom prst="rect">
            <a:avLst/>
          </a:prstGeom>
          <a:noFill/>
          <a:ln w="9525">
            <a:noFill/>
            <a:miter lim="800000"/>
            <a:headEnd/>
            <a:tailEnd/>
          </a:ln>
        </p:spPr>
        <p:txBody>
          <a:bodyPr>
            <a:spAutoFit/>
          </a:bodyPr>
          <a:lstStyle/>
          <a:p>
            <a:pPr algn="just"/>
            <a:r>
              <a:rPr lang="en-US" sz="2400" dirty="0">
                <a:solidFill>
                  <a:prstClr val="black"/>
                </a:solidFill>
                <a:latin typeface="Times New Roman" pitchFamily="18" charset="0"/>
              </a:rPr>
              <a:t> </a:t>
            </a:r>
            <a:r>
              <a:rPr lang="en-US" sz="2800" b="1" u="sng" dirty="0" err="1">
                <a:solidFill>
                  <a:prstClr val="black"/>
                </a:solidFill>
                <a:latin typeface="Times New Roman" pitchFamily="18" charset="0"/>
                <a:cs typeface="Times New Roman" pitchFamily="18" charset="0"/>
              </a:rPr>
              <a:t>Bài</a:t>
            </a:r>
            <a:r>
              <a:rPr lang="vi-VN" sz="2800" b="1" u="sng" dirty="0">
                <a:solidFill>
                  <a:prstClr val="black"/>
                </a:solidFill>
                <a:latin typeface="Times New Roman" pitchFamily="18" charset="0"/>
                <a:cs typeface="Times New Roman" pitchFamily="18" charset="0"/>
              </a:rPr>
              <a:t> </a:t>
            </a:r>
            <a:r>
              <a:rPr lang="en-US" sz="2800" b="1" u="sng" dirty="0" smtClean="0">
                <a:solidFill>
                  <a:prstClr val="black"/>
                </a:solidFill>
                <a:latin typeface="Times New Roman" pitchFamily="18" charset="0"/>
                <a:cs typeface="Times New Roman" pitchFamily="18" charset="0"/>
              </a:rPr>
              <a:t>5</a:t>
            </a:r>
            <a:r>
              <a:rPr lang="vi-VN" sz="2800" b="1" dirty="0" smtClean="0">
                <a:solidFill>
                  <a:prstClr val="black"/>
                </a:solidFill>
                <a:latin typeface="Times New Roman" pitchFamily="18" charset="0"/>
                <a:cs typeface="Times New Roman" pitchFamily="18" charset="0"/>
              </a:rPr>
              <a:t>:</a:t>
            </a:r>
            <a:r>
              <a:rPr lang="en-US" sz="2400" dirty="0" smtClean="0">
                <a:solidFill>
                  <a:prstClr val="black"/>
                </a:solidFill>
                <a:latin typeface="Times New Roman" pitchFamily="18" charset="0"/>
              </a:rPr>
              <a:t> </a:t>
            </a:r>
            <a:r>
              <a:rPr lang="en-US" sz="2800" dirty="0" err="1">
                <a:solidFill>
                  <a:prstClr val="black"/>
                </a:solidFill>
                <a:latin typeface="Times New Roman" pitchFamily="18" charset="0"/>
              </a:rPr>
              <a:t>Một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vật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khối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lượng</a:t>
            </a:r>
            <a:r>
              <a:rPr lang="en-US" sz="2800" dirty="0">
                <a:solidFill>
                  <a:prstClr val="black"/>
                </a:solidFill>
                <a:latin typeface="Times New Roman" pitchFamily="18" charset="0"/>
              </a:rPr>
              <a:t> 5 kg </a:t>
            </a:r>
            <a:r>
              <a:rPr lang="en-US" sz="2800" dirty="0" err="1">
                <a:solidFill>
                  <a:prstClr val="black"/>
                </a:solidFill>
                <a:latin typeface="Times New Roman" pitchFamily="18" charset="0"/>
              </a:rPr>
              <a:t>được</a:t>
            </a:r>
            <a:r>
              <a:rPr lang="en-US" sz="2800" dirty="0">
                <a:solidFill>
                  <a:prstClr val="black"/>
                </a:solidFill>
                <a:latin typeface="Times New Roman" pitchFamily="18" charset="0"/>
              </a:rPr>
              <a:t> </a:t>
            </a:r>
            <a:r>
              <a:rPr lang="en-US" sz="2800" i="1" dirty="0" err="1">
                <a:solidFill>
                  <a:prstClr val="black"/>
                </a:solidFill>
                <a:latin typeface="Times New Roman" pitchFamily="18" charset="0"/>
              </a:rPr>
              <a:t>thả</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rơi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tự</a:t>
            </a:r>
            <a:r>
              <a:rPr lang="en-US" sz="2800" dirty="0">
                <a:solidFill>
                  <a:prstClr val="black"/>
                </a:solidFill>
                <a:latin typeface="Times New Roman" pitchFamily="18" charset="0"/>
              </a:rPr>
              <a:t> do </a:t>
            </a:r>
            <a:r>
              <a:rPr lang="en-US" sz="2800" dirty="0" err="1">
                <a:solidFill>
                  <a:prstClr val="black"/>
                </a:solidFill>
                <a:latin typeface="Times New Roman" pitchFamily="18" charset="0"/>
              </a:rPr>
              <a:t>từ</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điểm</a:t>
            </a:r>
            <a:r>
              <a:rPr lang="en-US" sz="2800" dirty="0">
                <a:solidFill>
                  <a:prstClr val="black"/>
                </a:solidFill>
                <a:latin typeface="Times New Roman" pitchFamily="18" charset="0"/>
              </a:rPr>
              <a:t> A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độ</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cao</a:t>
            </a:r>
            <a:r>
              <a:rPr lang="en-US" sz="2800" dirty="0">
                <a:solidFill>
                  <a:prstClr val="black"/>
                </a:solidFill>
                <a:latin typeface="Times New Roman" pitchFamily="18" charset="0"/>
              </a:rPr>
              <a:t> h=10m (so </a:t>
            </a:r>
            <a:r>
              <a:rPr lang="en-US" sz="2800" dirty="0" err="1">
                <a:solidFill>
                  <a:prstClr val="black"/>
                </a:solidFill>
                <a:latin typeface="Times New Roman" pitchFamily="18" charset="0"/>
              </a:rPr>
              <a:t>với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mặt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đất</a:t>
            </a:r>
            <a:r>
              <a:rPr lang="en-US" sz="2800" dirty="0">
                <a:solidFill>
                  <a:prstClr val="black"/>
                </a:solidFill>
                <a:latin typeface="Times New Roman" pitchFamily="18" charset="0"/>
              </a:rPr>
              <a:t>). </a:t>
            </a:r>
            <a:endParaRPr lang="en-US" sz="2800" dirty="0" smtClean="0">
              <a:solidFill>
                <a:prstClr val="black"/>
              </a:solidFill>
              <a:latin typeface="Times New Roman" pitchFamily="18" charset="0"/>
            </a:endParaRPr>
          </a:p>
        </p:txBody>
      </p:sp>
      <p:sp>
        <p:nvSpPr>
          <p:cNvPr id="18437" name="Text Box 5"/>
          <p:cNvSpPr txBox="1">
            <a:spLocks noChangeArrowheads="1"/>
          </p:cNvSpPr>
          <p:nvPr/>
        </p:nvSpPr>
        <p:spPr bwMode="auto">
          <a:xfrm>
            <a:off x="406400" y="1981200"/>
            <a:ext cx="9855200" cy="523220"/>
          </a:xfrm>
          <a:prstGeom prst="rect">
            <a:avLst/>
          </a:prstGeom>
          <a:noFill/>
          <a:ln w="9525">
            <a:noFill/>
            <a:miter lim="800000"/>
            <a:headEnd/>
            <a:tailEnd/>
          </a:ln>
        </p:spPr>
        <p:txBody>
          <a:bodyPr wrap="square">
            <a:spAutoFit/>
          </a:bodyPr>
          <a:lstStyle/>
          <a:p>
            <a:pPr>
              <a:spcBef>
                <a:spcPct val="50000"/>
              </a:spcBef>
            </a:pPr>
            <a:r>
              <a:rPr lang="en-US" sz="2800" i="1" u="sng" dirty="0" err="1" smtClean="0">
                <a:solidFill>
                  <a:srgbClr val="0000FF"/>
                </a:solidFill>
                <a:latin typeface="Times New Roman" pitchFamily="18" charset="0"/>
              </a:rPr>
              <a:t>Câu</a:t>
            </a:r>
            <a:r>
              <a:rPr lang="en-US" sz="2800" i="1" u="sng" dirty="0" smtClean="0">
                <a:solidFill>
                  <a:srgbClr val="0000FF"/>
                </a:solidFill>
                <a:latin typeface="Times New Roman" pitchFamily="18" charset="0"/>
              </a:rPr>
              <a:t> 1</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Cơ</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năng</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vật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khi</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nó</a:t>
            </a:r>
            <a:r>
              <a:rPr lang="en-US" sz="2800" dirty="0">
                <a:solidFill>
                  <a:srgbClr val="0000FF"/>
                </a:solidFill>
                <a:latin typeface="Times New Roman" pitchFamily="18" charset="0"/>
              </a:rPr>
              <a:t> </a:t>
            </a:r>
            <a:r>
              <a:rPr lang="en-US" sz="2800" dirty="0" err="1">
                <a:solidFill>
                  <a:srgbClr val="0000FF"/>
                </a:solidFill>
                <a:latin typeface="Times New Roman" pitchFamily="18" charset="0"/>
                <a:hlinkClick r:id="rId2" action="ppaction://hlinksldjump"/>
              </a:rPr>
              <a:t>cách</a:t>
            </a:r>
            <a:r>
              <a:rPr lang="en-US" sz="2800" dirty="0">
                <a:solidFill>
                  <a:srgbClr val="0000FF"/>
                </a:solidFill>
                <a:latin typeface="Times New Roman" pitchFamily="18" charset="0"/>
                <a:hlinkClick r:id="rId2" action="ppaction://hlinksldjump"/>
              </a:rPr>
              <a:t> </a:t>
            </a:r>
            <a:r>
              <a:rPr lang="en-US" sz="2800" dirty="0" err="1">
                <a:solidFill>
                  <a:srgbClr val="0000FF"/>
                </a:solidFill>
                <a:latin typeface="Times New Roman" pitchFamily="18" charset="0"/>
                <a:hlinkClick r:id="rId2" action="ppaction://hlinksldjump"/>
              </a:rPr>
              <a:t>mặt</a:t>
            </a:r>
            <a:r>
              <a:rPr lang="en-US" sz="2800" dirty="0">
                <a:solidFill>
                  <a:srgbClr val="0000FF"/>
                </a:solidFill>
                <a:latin typeface="Times New Roman" pitchFamily="18" charset="0"/>
                <a:hlinkClick r:id="rId2" action="ppaction://hlinksldjump"/>
              </a:rPr>
              <a:t> </a:t>
            </a:r>
            <a:r>
              <a:rPr lang="en-US" sz="2800" dirty="0" err="1">
                <a:solidFill>
                  <a:srgbClr val="0000FF"/>
                </a:solidFill>
                <a:latin typeface="Times New Roman" pitchFamily="18" charset="0"/>
                <a:hlinkClick r:id="rId2" action="ppaction://hlinksldjump"/>
              </a:rPr>
              <a:t>đất</a:t>
            </a:r>
            <a:r>
              <a:rPr lang="en-US" sz="2800" dirty="0">
                <a:solidFill>
                  <a:srgbClr val="0000FF"/>
                </a:solidFill>
                <a:latin typeface="Times New Roman" pitchFamily="18" charset="0"/>
                <a:hlinkClick r:id="rId2" action="ppaction://hlinksldjump"/>
              </a:rPr>
              <a:t> 6m </a:t>
            </a:r>
            <a:r>
              <a:rPr lang="en-US" sz="2800" dirty="0" err="1">
                <a:solidFill>
                  <a:srgbClr val="0000FF"/>
                </a:solidFill>
                <a:latin typeface="Times New Roman" pitchFamily="18" charset="0"/>
              </a:rPr>
              <a:t>là</a:t>
            </a:r>
            <a:r>
              <a:rPr lang="en-US" sz="2800" dirty="0">
                <a:solidFill>
                  <a:srgbClr val="0000FF"/>
                </a:solidFill>
                <a:latin typeface="Times New Roman" pitchFamily="18" charset="0"/>
              </a:rPr>
              <a:t>:</a:t>
            </a:r>
          </a:p>
        </p:txBody>
      </p:sp>
      <p:sp>
        <p:nvSpPr>
          <p:cNvPr id="18438" name="Text Box 6"/>
          <p:cNvSpPr txBox="1">
            <a:spLocks noChangeArrowheads="1"/>
          </p:cNvSpPr>
          <p:nvPr/>
        </p:nvSpPr>
        <p:spPr bwMode="auto">
          <a:xfrm>
            <a:off x="1320800" y="2743203"/>
            <a:ext cx="1625600" cy="396875"/>
          </a:xfrm>
          <a:prstGeom prst="rect">
            <a:avLst/>
          </a:prstGeom>
          <a:noFill/>
          <a:ln w="9525">
            <a:noFill/>
            <a:miter lim="800000"/>
            <a:headEnd/>
            <a:tailEnd/>
          </a:ln>
        </p:spPr>
        <p:txBody>
          <a:bodyPr>
            <a:spAutoFit/>
          </a:bodyPr>
          <a:lstStyle/>
          <a:p>
            <a:pPr marL="342900" indent="-342900">
              <a:spcBef>
                <a:spcPct val="50000"/>
              </a:spcBef>
              <a:buFontTx/>
              <a:buAutoNum type="alphaUcPeriod"/>
            </a:pPr>
            <a:r>
              <a:rPr lang="en-US" sz="2000" dirty="0">
                <a:solidFill>
                  <a:srgbClr val="0033CC"/>
                </a:solidFill>
                <a:latin typeface="Times New Roman" pitchFamily="18" charset="0"/>
              </a:rPr>
              <a:t> 200J   </a:t>
            </a:r>
          </a:p>
        </p:txBody>
      </p:sp>
      <p:sp>
        <p:nvSpPr>
          <p:cNvPr id="18439" name="Text Box 11"/>
          <p:cNvSpPr txBox="1">
            <a:spLocks noChangeArrowheads="1"/>
          </p:cNvSpPr>
          <p:nvPr/>
        </p:nvSpPr>
        <p:spPr bwMode="auto">
          <a:xfrm>
            <a:off x="5534212" y="2868673"/>
            <a:ext cx="2540000" cy="396875"/>
          </a:xfrm>
          <a:prstGeom prst="rect">
            <a:avLst/>
          </a:prstGeom>
          <a:noFill/>
          <a:ln w="9525">
            <a:noFill/>
            <a:miter lim="800000"/>
            <a:headEnd/>
            <a:tailEnd/>
          </a:ln>
        </p:spPr>
        <p:txBody>
          <a:bodyPr>
            <a:spAutoFit/>
          </a:bodyPr>
          <a:lstStyle/>
          <a:p>
            <a:pPr marL="342900" indent="-342900">
              <a:spcBef>
                <a:spcPct val="50000"/>
              </a:spcBef>
            </a:pPr>
            <a:r>
              <a:rPr lang="en-US" sz="2000" dirty="0">
                <a:solidFill>
                  <a:srgbClr val="0033CC"/>
                </a:solidFill>
                <a:latin typeface="Times New Roman" pitchFamily="18" charset="0"/>
              </a:rPr>
              <a:t>      C. 500J     </a:t>
            </a:r>
          </a:p>
        </p:txBody>
      </p:sp>
      <p:sp>
        <p:nvSpPr>
          <p:cNvPr id="18440" name="Text Box 12"/>
          <p:cNvSpPr txBox="1">
            <a:spLocks noChangeArrowheads="1"/>
          </p:cNvSpPr>
          <p:nvPr/>
        </p:nvSpPr>
        <p:spPr bwMode="auto">
          <a:xfrm>
            <a:off x="7416800" y="2667001"/>
            <a:ext cx="2844800" cy="400110"/>
          </a:xfrm>
          <a:prstGeom prst="rect">
            <a:avLst/>
          </a:prstGeom>
          <a:noFill/>
          <a:ln w="9525">
            <a:noFill/>
            <a:miter lim="800000"/>
            <a:headEnd/>
            <a:tailEnd/>
          </a:ln>
        </p:spPr>
        <p:txBody>
          <a:bodyPr>
            <a:spAutoFit/>
          </a:bodyPr>
          <a:lstStyle/>
          <a:p>
            <a:pPr marL="342900" indent="-342900">
              <a:spcBef>
                <a:spcPct val="50000"/>
              </a:spcBef>
            </a:pPr>
            <a:r>
              <a:rPr lang="en-US" dirty="0">
                <a:solidFill>
                  <a:srgbClr val="0033CC"/>
                </a:solidFill>
                <a:latin typeface="Times New Roman" pitchFamily="18" charset="0"/>
              </a:rPr>
              <a:t>          </a:t>
            </a:r>
            <a:r>
              <a:rPr lang="en-US" sz="2000" dirty="0">
                <a:solidFill>
                  <a:srgbClr val="0033CC"/>
                </a:solidFill>
                <a:latin typeface="Times New Roman" pitchFamily="18" charset="0"/>
              </a:rPr>
              <a:t>D. </a:t>
            </a:r>
            <a:r>
              <a:rPr lang="en-US" sz="2000" dirty="0" smtClean="0">
                <a:solidFill>
                  <a:srgbClr val="0033CC"/>
                </a:solidFill>
                <a:latin typeface="Times New Roman" pitchFamily="18" charset="0"/>
              </a:rPr>
              <a:t>400J</a:t>
            </a:r>
            <a:endParaRPr lang="en-US" sz="2000" dirty="0">
              <a:solidFill>
                <a:srgbClr val="0033CC"/>
              </a:solidFill>
              <a:latin typeface="Times New Roman" pitchFamily="18" charset="0"/>
            </a:endParaRPr>
          </a:p>
        </p:txBody>
      </p:sp>
      <p:sp>
        <p:nvSpPr>
          <p:cNvPr id="18441" name="Text Box 13"/>
          <p:cNvSpPr txBox="1">
            <a:spLocks noChangeArrowheads="1"/>
          </p:cNvSpPr>
          <p:nvPr/>
        </p:nvSpPr>
        <p:spPr bwMode="auto">
          <a:xfrm>
            <a:off x="3048000" y="2743203"/>
            <a:ext cx="2235200" cy="396875"/>
          </a:xfrm>
          <a:prstGeom prst="rect">
            <a:avLst/>
          </a:prstGeom>
          <a:noFill/>
          <a:ln w="9525">
            <a:noFill/>
            <a:miter lim="800000"/>
            <a:headEnd/>
            <a:tailEnd/>
          </a:ln>
        </p:spPr>
        <p:txBody>
          <a:bodyPr>
            <a:spAutoFit/>
          </a:bodyPr>
          <a:lstStyle/>
          <a:p>
            <a:pPr marL="342900" indent="-342900">
              <a:spcBef>
                <a:spcPct val="50000"/>
              </a:spcBef>
            </a:pPr>
            <a:r>
              <a:rPr lang="en-US" sz="2000">
                <a:solidFill>
                  <a:srgbClr val="0033CC"/>
                </a:solidFill>
                <a:latin typeface="Times New Roman" pitchFamily="18" charset="0"/>
              </a:rPr>
              <a:t>    B. 300J         </a:t>
            </a:r>
          </a:p>
        </p:txBody>
      </p:sp>
      <p:grpSp>
        <p:nvGrpSpPr>
          <p:cNvPr id="2" name="Group 21"/>
          <p:cNvGrpSpPr>
            <a:grpSpLocks/>
          </p:cNvGrpSpPr>
          <p:nvPr/>
        </p:nvGrpSpPr>
        <p:grpSpPr bwMode="auto">
          <a:xfrm>
            <a:off x="10363200" y="914400"/>
            <a:ext cx="1828800" cy="3733800"/>
            <a:chOff x="4896" y="720"/>
            <a:chExt cx="864" cy="2400"/>
          </a:xfrm>
        </p:grpSpPr>
        <p:grpSp>
          <p:nvGrpSpPr>
            <p:cNvPr id="3" name="Group 22"/>
            <p:cNvGrpSpPr>
              <a:grpSpLocks/>
            </p:cNvGrpSpPr>
            <p:nvPr/>
          </p:nvGrpSpPr>
          <p:grpSpPr bwMode="auto">
            <a:xfrm>
              <a:off x="4896" y="720"/>
              <a:ext cx="864" cy="2400"/>
              <a:chOff x="4800" y="720"/>
              <a:chExt cx="960" cy="2400"/>
            </a:xfrm>
          </p:grpSpPr>
          <p:sp>
            <p:nvSpPr>
              <p:cNvPr id="18447" name="Rectangle 23"/>
              <p:cNvSpPr>
                <a:spLocks noChangeArrowheads="1"/>
              </p:cNvSpPr>
              <p:nvPr/>
            </p:nvSpPr>
            <p:spPr bwMode="auto">
              <a:xfrm>
                <a:off x="4800" y="720"/>
                <a:ext cx="960" cy="2400"/>
              </a:xfrm>
              <a:prstGeom prst="rect">
                <a:avLst/>
              </a:prstGeom>
              <a:solidFill>
                <a:schemeClr val="accent1"/>
              </a:solidFill>
              <a:ln w="9525">
                <a:noFill/>
                <a:miter lim="800000"/>
                <a:headEnd/>
                <a:tailEnd/>
              </a:ln>
            </p:spPr>
            <p:txBody>
              <a:bodyPr wrap="none" anchor="ctr"/>
              <a:lstStyle/>
              <a:p>
                <a:endParaRPr lang="en-US">
                  <a:solidFill>
                    <a:prstClr val="black"/>
                  </a:solidFill>
                </a:endParaRPr>
              </a:p>
            </p:txBody>
          </p:sp>
          <p:grpSp>
            <p:nvGrpSpPr>
              <p:cNvPr id="4" name="Group 24"/>
              <p:cNvGrpSpPr>
                <a:grpSpLocks/>
              </p:cNvGrpSpPr>
              <p:nvPr/>
            </p:nvGrpSpPr>
            <p:grpSpPr bwMode="auto">
              <a:xfrm>
                <a:off x="4800" y="952"/>
                <a:ext cx="864" cy="1832"/>
                <a:chOff x="4800" y="952"/>
                <a:chExt cx="864" cy="1832"/>
              </a:xfrm>
            </p:grpSpPr>
            <p:sp>
              <p:nvSpPr>
                <p:cNvPr id="18449" name="Line 25"/>
                <p:cNvSpPr>
                  <a:spLocks noChangeShapeType="1"/>
                </p:cNvSpPr>
                <p:nvPr/>
              </p:nvSpPr>
              <p:spPr bwMode="auto">
                <a:xfrm>
                  <a:off x="4992" y="2688"/>
                  <a:ext cx="672" cy="0"/>
                </a:xfrm>
                <a:prstGeom prst="line">
                  <a:avLst/>
                </a:prstGeom>
                <a:noFill/>
                <a:ln w="38100">
                  <a:solidFill>
                    <a:srgbClr val="0033CC"/>
                  </a:solidFill>
                  <a:round/>
                  <a:headEnd/>
                  <a:tailEnd/>
                </a:ln>
              </p:spPr>
              <p:txBody>
                <a:bodyPr/>
                <a:lstStyle/>
                <a:p>
                  <a:endParaRPr lang="en-US">
                    <a:solidFill>
                      <a:prstClr val="black"/>
                    </a:solidFill>
                  </a:endParaRPr>
                </a:p>
              </p:txBody>
            </p:sp>
            <p:sp>
              <p:nvSpPr>
                <p:cNvPr id="18450" name="Rectangle 26" descr="Dark downward diagonal"/>
                <p:cNvSpPr>
                  <a:spLocks noChangeArrowheads="1"/>
                </p:cNvSpPr>
                <p:nvPr/>
              </p:nvSpPr>
              <p:spPr bwMode="auto">
                <a:xfrm>
                  <a:off x="4992" y="2702"/>
                  <a:ext cx="672" cy="82"/>
                </a:xfrm>
                <a:prstGeom prst="rect">
                  <a:avLst/>
                </a:prstGeom>
                <a:pattFill prst="dkDnDiag">
                  <a:fgClr>
                    <a:srgbClr val="0033CC"/>
                  </a:fgClr>
                  <a:bgClr>
                    <a:schemeClr val="bg1"/>
                  </a:bgClr>
                </a:pattFill>
                <a:ln w="9525">
                  <a:noFill/>
                  <a:miter lim="800000"/>
                  <a:headEnd/>
                  <a:tailEnd/>
                </a:ln>
              </p:spPr>
              <p:txBody>
                <a:bodyPr wrap="none" anchor="ctr"/>
                <a:lstStyle/>
                <a:p>
                  <a:endParaRPr lang="en-US">
                    <a:solidFill>
                      <a:prstClr val="black"/>
                    </a:solidFill>
                  </a:endParaRPr>
                </a:p>
              </p:txBody>
            </p:sp>
            <p:sp>
              <p:nvSpPr>
                <p:cNvPr id="18451" name="Line 27"/>
                <p:cNvSpPr>
                  <a:spLocks noChangeShapeType="1"/>
                </p:cNvSpPr>
                <p:nvPr/>
              </p:nvSpPr>
              <p:spPr bwMode="auto">
                <a:xfrm>
                  <a:off x="5040" y="1008"/>
                  <a:ext cx="0" cy="1680"/>
                </a:xfrm>
                <a:prstGeom prst="line">
                  <a:avLst/>
                </a:prstGeom>
                <a:noFill/>
                <a:ln w="19050">
                  <a:solidFill>
                    <a:srgbClr val="0033CC"/>
                  </a:solidFill>
                  <a:round/>
                  <a:headEnd type="triangle" w="med" len="med"/>
                  <a:tailEnd type="triangle" w="med" len="med"/>
                </a:ln>
              </p:spPr>
              <p:txBody>
                <a:bodyPr/>
                <a:lstStyle/>
                <a:p>
                  <a:endParaRPr lang="en-US">
                    <a:solidFill>
                      <a:prstClr val="black"/>
                    </a:solidFill>
                  </a:endParaRPr>
                </a:p>
              </p:txBody>
            </p:sp>
            <p:sp>
              <p:nvSpPr>
                <p:cNvPr id="18452" name="Oval 28"/>
                <p:cNvSpPr>
                  <a:spLocks noChangeArrowheads="1"/>
                </p:cNvSpPr>
                <p:nvPr/>
              </p:nvSpPr>
              <p:spPr bwMode="auto">
                <a:xfrm>
                  <a:off x="5232" y="952"/>
                  <a:ext cx="96" cy="96"/>
                </a:xfrm>
                <a:prstGeom prst="ellipse">
                  <a:avLst/>
                </a:prstGeom>
                <a:solidFill>
                  <a:srgbClr val="0033CC"/>
                </a:solidFill>
                <a:ln w="9525">
                  <a:solidFill>
                    <a:schemeClr val="tx1"/>
                  </a:solidFill>
                  <a:round/>
                  <a:headEnd/>
                  <a:tailEnd/>
                </a:ln>
              </p:spPr>
              <p:txBody>
                <a:bodyPr wrap="none" anchor="ctr"/>
                <a:lstStyle/>
                <a:p>
                  <a:endParaRPr lang="en-US">
                    <a:solidFill>
                      <a:prstClr val="black"/>
                    </a:solidFill>
                  </a:endParaRPr>
                </a:p>
              </p:txBody>
            </p:sp>
            <p:sp>
              <p:nvSpPr>
                <p:cNvPr id="18453" name="Line 29"/>
                <p:cNvSpPr>
                  <a:spLocks noChangeShapeType="1"/>
                </p:cNvSpPr>
                <p:nvPr/>
              </p:nvSpPr>
              <p:spPr bwMode="auto">
                <a:xfrm>
                  <a:off x="4992" y="1008"/>
                  <a:ext cx="240" cy="0"/>
                </a:xfrm>
                <a:prstGeom prst="line">
                  <a:avLst/>
                </a:prstGeom>
                <a:noFill/>
                <a:ln w="9525">
                  <a:solidFill>
                    <a:srgbClr val="0033CC"/>
                  </a:solidFill>
                  <a:prstDash val="dash"/>
                  <a:round/>
                  <a:headEnd/>
                  <a:tailEnd/>
                </a:ln>
              </p:spPr>
              <p:txBody>
                <a:bodyPr/>
                <a:lstStyle/>
                <a:p>
                  <a:endParaRPr lang="en-US">
                    <a:solidFill>
                      <a:prstClr val="black"/>
                    </a:solidFill>
                  </a:endParaRPr>
                </a:p>
              </p:txBody>
            </p:sp>
            <p:sp>
              <p:nvSpPr>
                <p:cNvPr id="18454" name="Text Box 30"/>
                <p:cNvSpPr txBox="1">
                  <a:spLocks noChangeArrowheads="1"/>
                </p:cNvSpPr>
                <p:nvPr/>
              </p:nvSpPr>
              <p:spPr bwMode="auto">
                <a:xfrm>
                  <a:off x="4800" y="1680"/>
                  <a:ext cx="192" cy="294"/>
                </a:xfrm>
                <a:prstGeom prst="rect">
                  <a:avLst/>
                </a:prstGeom>
                <a:noFill/>
                <a:ln w="9525">
                  <a:noFill/>
                  <a:miter lim="800000"/>
                  <a:headEnd/>
                  <a:tailEnd/>
                </a:ln>
              </p:spPr>
              <p:txBody>
                <a:bodyPr>
                  <a:spAutoFit/>
                </a:bodyPr>
                <a:lstStyle/>
                <a:p>
                  <a:pPr>
                    <a:spcBef>
                      <a:spcPct val="50000"/>
                    </a:spcBef>
                  </a:pPr>
                  <a:r>
                    <a:rPr lang="en-US" sz="2400">
                      <a:solidFill>
                        <a:srgbClr val="0033CC"/>
                      </a:solidFill>
                      <a:latin typeface="Times New Roman" pitchFamily="18" charset="0"/>
                    </a:rPr>
                    <a:t>h</a:t>
                  </a:r>
                </a:p>
              </p:txBody>
            </p:sp>
          </p:grpSp>
        </p:grpSp>
        <p:sp>
          <p:nvSpPr>
            <p:cNvPr id="18446" name="Text Box 31"/>
            <p:cNvSpPr txBox="1">
              <a:spLocks noChangeArrowheads="1"/>
            </p:cNvSpPr>
            <p:nvPr/>
          </p:nvSpPr>
          <p:spPr bwMode="auto">
            <a:xfrm>
              <a:off x="5184" y="720"/>
              <a:ext cx="240" cy="237"/>
            </a:xfrm>
            <a:prstGeom prst="rect">
              <a:avLst/>
            </a:prstGeom>
            <a:noFill/>
            <a:ln w="9525">
              <a:noFill/>
              <a:miter lim="800000"/>
              <a:headEnd/>
              <a:tailEnd/>
            </a:ln>
          </p:spPr>
          <p:txBody>
            <a:bodyPr>
              <a:spAutoFit/>
            </a:bodyPr>
            <a:lstStyle/>
            <a:p>
              <a:pPr>
                <a:spcBef>
                  <a:spcPct val="50000"/>
                </a:spcBef>
              </a:pPr>
              <a:r>
                <a:rPr lang="en-US" dirty="0">
                  <a:solidFill>
                    <a:prstClr val="black"/>
                  </a:solidFill>
                  <a:latin typeface="Times New Roman" pitchFamily="18" charset="0"/>
                </a:rPr>
                <a:t>A</a:t>
              </a:r>
            </a:p>
          </p:txBody>
        </p:sp>
      </p:grpSp>
      <p:sp>
        <p:nvSpPr>
          <p:cNvPr id="57377" name="Oval 33"/>
          <p:cNvSpPr>
            <a:spLocks noChangeArrowheads="1"/>
          </p:cNvSpPr>
          <p:nvPr/>
        </p:nvSpPr>
        <p:spPr bwMode="auto">
          <a:xfrm>
            <a:off x="5892800" y="2743200"/>
            <a:ext cx="911412" cy="645462"/>
          </a:xfrm>
          <a:prstGeom prst="ellipse">
            <a:avLst/>
          </a:prstGeom>
          <a:noFill/>
          <a:ln w="28575">
            <a:solidFill>
              <a:srgbClr val="FF3300"/>
            </a:solidFill>
            <a:round/>
            <a:headEnd/>
            <a:tailEnd/>
          </a:ln>
        </p:spPr>
        <p:txBody>
          <a:bodyPr wrap="none" anchor="ctr"/>
          <a:lstStyle/>
          <a:p>
            <a:endParaRPr lang="en-US" sz="2000">
              <a:solidFill>
                <a:prstClr val="black"/>
              </a:solidFill>
            </a:endParaRPr>
          </a:p>
        </p:txBody>
      </p:sp>
      <p:sp>
        <p:nvSpPr>
          <p:cNvPr id="57382" name="Text Box 38" descr="Parchment"/>
          <p:cNvSpPr txBox="1">
            <a:spLocks noChangeArrowheads="1"/>
          </p:cNvSpPr>
          <p:nvPr/>
        </p:nvSpPr>
        <p:spPr bwMode="auto">
          <a:xfrm>
            <a:off x="304800" y="3962400"/>
            <a:ext cx="10058400" cy="2603790"/>
          </a:xfrm>
          <a:prstGeom prst="rect">
            <a:avLst/>
          </a:prstGeom>
          <a:solidFill>
            <a:schemeClr val="bg1"/>
          </a:solidFill>
          <a:ln w="9525">
            <a:noFill/>
            <a:miter lim="800000"/>
            <a:headEnd/>
            <a:tailEnd/>
          </a:ln>
        </p:spPr>
        <p:txBody>
          <a:bodyPr wrap="square">
            <a:spAutoFit/>
          </a:bodyPr>
          <a:lstStyle/>
          <a:p>
            <a:pPr algn="just">
              <a:lnSpc>
                <a:spcPct val="120000"/>
              </a:lnSpc>
            </a:pPr>
            <a:r>
              <a:rPr lang="en-US" sz="2400" dirty="0" smtClean="0">
                <a:latin typeface="Times New Roman" pitchFamily="18" charset="0"/>
              </a:rPr>
              <a:t>- </a:t>
            </a:r>
            <a:r>
              <a:rPr lang="en-US" sz="2400" dirty="0" err="1">
                <a:latin typeface="Times New Roman" pitchFamily="18" charset="0"/>
              </a:rPr>
              <a:t>Gọi</a:t>
            </a:r>
            <a:r>
              <a:rPr lang="en-US" sz="2400" dirty="0">
                <a:latin typeface="Times New Roman" pitchFamily="18" charset="0"/>
              </a:rPr>
              <a:t> </a:t>
            </a:r>
            <a:r>
              <a:rPr lang="en-US" sz="2400" dirty="0" err="1">
                <a:latin typeface="Times New Roman" pitchFamily="18" charset="0"/>
              </a:rPr>
              <a:t>điểm</a:t>
            </a:r>
            <a:r>
              <a:rPr lang="en-US" sz="2400" dirty="0">
                <a:latin typeface="Times New Roman" pitchFamily="18" charset="0"/>
              </a:rPr>
              <a:t> </a:t>
            </a:r>
            <a:r>
              <a:rPr lang="en-US" sz="2400" dirty="0" smtClean="0">
                <a:latin typeface="Times New Roman" pitchFamily="18" charset="0"/>
              </a:rPr>
              <a:t>M </a:t>
            </a:r>
            <a:r>
              <a:rPr lang="en-US" sz="2400" dirty="0" err="1">
                <a:latin typeface="Times New Roman" pitchFamily="18" charset="0"/>
              </a:rPr>
              <a:t>là</a:t>
            </a:r>
            <a:r>
              <a:rPr lang="en-US" sz="2400" dirty="0">
                <a:latin typeface="Times New Roman" pitchFamily="18" charset="0"/>
              </a:rPr>
              <a:t> </a:t>
            </a:r>
            <a:r>
              <a:rPr lang="en-US" sz="2400" dirty="0" err="1">
                <a:latin typeface="Times New Roman" pitchFamily="18" charset="0"/>
              </a:rPr>
              <a:t>điểm</a:t>
            </a:r>
            <a:r>
              <a:rPr lang="en-US" sz="2400" dirty="0">
                <a:latin typeface="Times New Roman" pitchFamily="18" charset="0"/>
              </a:rPr>
              <a:t> </a:t>
            </a:r>
            <a:r>
              <a:rPr lang="en-US" sz="2400" dirty="0" err="1">
                <a:latin typeface="Times New Roman" pitchFamily="18" charset="0"/>
              </a:rPr>
              <a:t>cách</a:t>
            </a:r>
            <a:r>
              <a:rPr lang="en-US" sz="2400" dirty="0">
                <a:latin typeface="Times New Roman" pitchFamily="18" charset="0"/>
              </a:rPr>
              <a:t> </a:t>
            </a:r>
            <a:r>
              <a:rPr lang="en-US" sz="2400" dirty="0" err="1">
                <a:latin typeface="Times New Roman" pitchFamily="18" charset="0"/>
              </a:rPr>
              <a:t>mặt</a:t>
            </a:r>
            <a:r>
              <a:rPr lang="en-US" sz="2400" dirty="0">
                <a:latin typeface="Times New Roman" pitchFamily="18" charset="0"/>
              </a:rPr>
              <a:t> </a:t>
            </a:r>
            <a:r>
              <a:rPr lang="en-US" sz="2400" dirty="0" err="1">
                <a:latin typeface="Times New Roman" pitchFamily="18" charset="0"/>
              </a:rPr>
              <a:t>đất</a:t>
            </a:r>
            <a:r>
              <a:rPr lang="en-US" sz="2400" dirty="0">
                <a:latin typeface="Times New Roman" pitchFamily="18" charset="0"/>
              </a:rPr>
              <a:t> 6m.</a:t>
            </a:r>
          </a:p>
          <a:p>
            <a:pPr algn="just">
              <a:lnSpc>
                <a:spcPct val="120000"/>
              </a:lnSpc>
            </a:pPr>
            <a:r>
              <a:rPr lang="en-US" sz="2400" dirty="0" smtClean="0">
                <a:latin typeface="Times New Roman" pitchFamily="18" charset="0"/>
              </a:rPr>
              <a:t>- </a:t>
            </a:r>
            <a:r>
              <a:rPr lang="en-US" sz="2400" dirty="0" err="1" smtClean="0">
                <a:latin typeface="Times New Roman" pitchFamily="18" charset="0"/>
              </a:rPr>
              <a:t>Vật</a:t>
            </a:r>
            <a:r>
              <a:rPr lang="en-US" sz="2400" dirty="0" smtClean="0">
                <a:latin typeface="Times New Roman" pitchFamily="18" charset="0"/>
              </a:rPr>
              <a:t> </a:t>
            </a:r>
            <a:r>
              <a:rPr lang="en-US" sz="2400" dirty="0" err="1">
                <a:latin typeface="Times New Roman" pitchFamily="18" charset="0"/>
              </a:rPr>
              <a:t>chỉ</a:t>
            </a:r>
            <a:r>
              <a:rPr lang="en-US" sz="2400" dirty="0">
                <a:latin typeface="Times New Roman" pitchFamily="18" charset="0"/>
              </a:rPr>
              <a:t> </a:t>
            </a:r>
            <a:r>
              <a:rPr lang="en-US" sz="2400" dirty="0" err="1">
                <a:latin typeface="Times New Roman" pitchFamily="18" charset="0"/>
              </a:rPr>
              <a:t>chịu</a:t>
            </a:r>
            <a:r>
              <a:rPr lang="en-US" sz="2400" dirty="0">
                <a:latin typeface="Times New Roman" pitchFamily="18" charset="0"/>
              </a:rPr>
              <a:t> </a:t>
            </a:r>
            <a:r>
              <a:rPr lang="en-US" sz="2400" dirty="0" err="1">
                <a:latin typeface="Times New Roman" pitchFamily="18" charset="0"/>
              </a:rPr>
              <a:t>tác</a:t>
            </a:r>
            <a:r>
              <a:rPr lang="en-US" sz="2400" dirty="0">
                <a:latin typeface="Times New Roman" pitchFamily="18" charset="0"/>
              </a:rPr>
              <a:t> </a:t>
            </a:r>
            <a:r>
              <a:rPr lang="en-US" sz="2400" dirty="0" err="1">
                <a:latin typeface="Times New Roman" pitchFamily="18" charset="0"/>
              </a:rPr>
              <a:t>dụng</a:t>
            </a:r>
            <a:r>
              <a:rPr lang="en-US" sz="2400" dirty="0">
                <a:latin typeface="Times New Roman" pitchFamily="18" charset="0"/>
              </a:rPr>
              <a:t> </a:t>
            </a:r>
            <a:r>
              <a:rPr lang="en-US" sz="2400" dirty="0" err="1">
                <a:latin typeface="Times New Roman" pitchFamily="18" charset="0"/>
              </a:rPr>
              <a:t>của</a:t>
            </a:r>
            <a:r>
              <a:rPr lang="en-US" sz="2400" dirty="0">
                <a:latin typeface="Times New Roman" pitchFamily="18" charset="0"/>
              </a:rPr>
              <a:t> </a:t>
            </a:r>
            <a:r>
              <a:rPr lang="en-US" sz="2400" dirty="0" err="1">
                <a:latin typeface="Times New Roman" pitchFamily="18" charset="0"/>
              </a:rPr>
              <a:t>trọng</a:t>
            </a:r>
            <a:r>
              <a:rPr lang="en-US" sz="2400" dirty="0">
                <a:latin typeface="Times New Roman" pitchFamily="18" charset="0"/>
              </a:rPr>
              <a:t> </a:t>
            </a:r>
            <a:r>
              <a:rPr lang="en-US" sz="2400" dirty="0" err="1">
                <a:latin typeface="Times New Roman" pitchFamily="18" charset="0"/>
              </a:rPr>
              <a:t>lực</a:t>
            </a:r>
            <a:r>
              <a:rPr lang="en-US" sz="2400" dirty="0">
                <a:latin typeface="Times New Roman" pitchFamily="18" charset="0"/>
              </a:rPr>
              <a:t> </a:t>
            </a:r>
            <a:r>
              <a:rPr lang="en-US" sz="2400" dirty="0" err="1">
                <a:latin typeface="Times New Roman" pitchFamily="18" charset="0"/>
              </a:rPr>
              <a:t>nên</a:t>
            </a:r>
            <a:r>
              <a:rPr lang="en-US" sz="2400" dirty="0">
                <a:latin typeface="Times New Roman" pitchFamily="18" charset="0"/>
              </a:rPr>
              <a:t> ta </a:t>
            </a:r>
            <a:r>
              <a:rPr lang="en-US" sz="2400" dirty="0" err="1">
                <a:latin typeface="Times New Roman" pitchFamily="18" charset="0"/>
              </a:rPr>
              <a:t>áp</a:t>
            </a:r>
            <a:r>
              <a:rPr lang="en-US" sz="2400" dirty="0">
                <a:latin typeface="Times New Roman" pitchFamily="18" charset="0"/>
              </a:rPr>
              <a:t> </a:t>
            </a:r>
            <a:r>
              <a:rPr lang="en-US" sz="2400" dirty="0" err="1">
                <a:latin typeface="Times New Roman" pitchFamily="18" charset="0"/>
              </a:rPr>
              <a:t>dụng</a:t>
            </a:r>
            <a:r>
              <a:rPr lang="en-US" sz="2400" dirty="0">
                <a:latin typeface="Times New Roman" pitchFamily="18" charset="0"/>
              </a:rPr>
              <a:t> </a:t>
            </a:r>
            <a:r>
              <a:rPr lang="en-US" sz="2400" dirty="0" err="1">
                <a:latin typeface="Times New Roman" pitchFamily="18" charset="0"/>
              </a:rPr>
              <a:t>định</a:t>
            </a:r>
            <a:r>
              <a:rPr lang="en-US" sz="2400" dirty="0">
                <a:latin typeface="Times New Roman" pitchFamily="18" charset="0"/>
              </a:rPr>
              <a:t> </a:t>
            </a:r>
            <a:r>
              <a:rPr lang="en-US" sz="2400" dirty="0" err="1">
                <a:latin typeface="Times New Roman" pitchFamily="18" charset="0"/>
              </a:rPr>
              <a:t>luật</a:t>
            </a:r>
            <a:r>
              <a:rPr lang="en-US" sz="2400" dirty="0">
                <a:latin typeface="Times New Roman" pitchFamily="18" charset="0"/>
              </a:rPr>
              <a:t> </a:t>
            </a:r>
            <a:r>
              <a:rPr lang="en-US" sz="2400" dirty="0" err="1">
                <a:latin typeface="Times New Roman" pitchFamily="18" charset="0"/>
              </a:rPr>
              <a:t>bảo</a:t>
            </a:r>
            <a:r>
              <a:rPr lang="en-US" sz="2400" dirty="0">
                <a:latin typeface="Times New Roman" pitchFamily="18" charset="0"/>
              </a:rPr>
              <a:t> </a:t>
            </a:r>
            <a:r>
              <a:rPr lang="en-US" sz="2400" dirty="0" err="1">
                <a:latin typeface="Times New Roman" pitchFamily="18" charset="0"/>
              </a:rPr>
              <a:t>toàn</a:t>
            </a:r>
            <a:r>
              <a:rPr lang="en-US" sz="2400" dirty="0">
                <a:latin typeface="Times New Roman" pitchFamily="18" charset="0"/>
              </a:rPr>
              <a:t> </a:t>
            </a:r>
            <a:r>
              <a:rPr lang="en-US" sz="2400" dirty="0" err="1">
                <a:latin typeface="Times New Roman" pitchFamily="18" charset="0"/>
              </a:rPr>
              <a:t>cơ</a:t>
            </a:r>
            <a:r>
              <a:rPr lang="en-US" sz="2400" dirty="0">
                <a:latin typeface="Times New Roman" pitchFamily="18" charset="0"/>
              </a:rPr>
              <a:t> </a:t>
            </a:r>
            <a:r>
              <a:rPr lang="en-US" sz="2400" dirty="0" err="1">
                <a:latin typeface="Times New Roman" pitchFamily="18" charset="0"/>
              </a:rPr>
              <a:t>năng</a:t>
            </a:r>
            <a:r>
              <a:rPr lang="en-US" sz="2400" dirty="0">
                <a:latin typeface="Times New Roman" pitchFamily="18" charset="0"/>
              </a:rPr>
              <a:t> </a:t>
            </a:r>
            <a:r>
              <a:rPr lang="en-US" sz="2400" dirty="0" err="1">
                <a:latin typeface="Times New Roman" pitchFamily="18" charset="0"/>
              </a:rPr>
              <a:t>cho</a:t>
            </a:r>
            <a:r>
              <a:rPr lang="en-US" sz="2400" dirty="0">
                <a:latin typeface="Times New Roman" pitchFamily="18" charset="0"/>
              </a:rPr>
              <a:t> 2 </a:t>
            </a:r>
            <a:r>
              <a:rPr lang="en-US" sz="2400" dirty="0" err="1">
                <a:latin typeface="Times New Roman" pitchFamily="18" charset="0"/>
              </a:rPr>
              <a:t>vị</a:t>
            </a:r>
            <a:r>
              <a:rPr lang="en-US" sz="2400" dirty="0">
                <a:latin typeface="Times New Roman" pitchFamily="18" charset="0"/>
              </a:rPr>
              <a:t> </a:t>
            </a:r>
            <a:r>
              <a:rPr lang="en-US" sz="2400" dirty="0" err="1">
                <a:latin typeface="Times New Roman" pitchFamily="18" charset="0"/>
              </a:rPr>
              <a:t>trí</a:t>
            </a:r>
            <a:r>
              <a:rPr lang="en-US" sz="2400" dirty="0">
                <a:latin typeface="Times New Roman" pitchFamily="18" charset="0"/>
              </a:rPr>
              <a:t> </a:t>
            </a:r>
            <a:r>
              <a:rPr lang="en-US" sz="2400" dirty="0" smtClean="0">
                <a:latin typeface="Times New Roman" pitchFamily="18" charset="0"/>
              </a:rPr>
              <a:t>M </a:t>
            </a:r>
            <a:r>
              <a:rPr lang="en-US" sz="2400" dirty="0" err="1">
                <a:latin typeface="Times New Roman" pitchFamily="18" charset="0"/>
              </a:rPr>
              <a:t>và</a:t>
            </a:r>
            <a:r>
              <a:rPr lang="en-US" sz="2400" dirty="0">
                <a:latin typeface="Times New Roman" pitchFamily="18" charset="0"/>
              </a:rPr>
              <a:t> A</a:t>
            </a:r>
          </a:p>
          <a:p>
            <a:pPr algn="just">
              <a:lnSpc>
                <a:spcPct val="120000"/>
              </a:lnSpc>
            </a:pPr>
            <a:r>
              <a:rPr lang="en-US" sz="2400" dirty="0">
                <a:latin typeface="Times New Roman" pitchFamily="18" charset="0"/>
              </a:rPr>
              <a:t>               </a:t>
            </a:r>
            <a:r>
              <a:rPr lang="en-US" sz="2400" dirty="0" smtClean="0">
                <a:latin typeface="Times New Roman" pitchFamily="18" charset="0"/>
              </a:rPr>
              <a:t>W(M) </a:t>
            </a:r>
            <a:r>
              <a:rPr lang="en-US" sz="2400" dirty="0">
                <a:latin typeface="Times New Roman" pitchFamily="18" charset="0"/>
              </a:rPr>
              <a:t>= W(A)= </a:t>
            </a:r>
            <a:r>
              <a:rPr lang="en-US" sz="2400" dirty="0" err="1" smtClean="0">
                <a:latin typeface="Times New Roman" pitchFamily="18" charset="0"/>
              </a:rPr>
              <a:t>W</a:t>
            </a:r>
            <a:r>
              <a:rPr lang="en-US" sz="2400" baseline="-25000" dirty="0" err="1" smtClean="0">
                <a:latin typeface="Times New Roman" pitchFamily="18" charset="0"/>
              </a:rPr>
              <a:t>tmax</a:t>
            </a:r>
            <a:r>
              <a:rPr lang="en-US" sz="2400" dirty="0" smtClean="0">
                <a:latin typeface="Times New Roman" pitchFamily="18" charset="0"/>
              </a:rPr>
              <a:t> = P . h = 10.m.h = 5.10.10 </a:t>
            </a:r>
            <a:r>
              <a:rPr lang="en-US" sz="2400" dirty="0">
                <a:latin typeface="Times New Roman" pitchFamily="18" charset="0"/>
              </a:rPr>
              <a:t>= </a:t>
            </a:r>
            <a:r>
              <a:rPr lang="en-US" sz="2400" dirty="0">
                <a:solidFill>
                  <a:srgbClr val="FF3300"/>
                </a:solidFill>
                <a:latin typeface="Times New Roman" pitchFamily="18" charset="0"/>
              </a:rPr>
              <a:t>500(J) </a:t>
            </a:r>
          </a:p>
          <a:p>
            <a:pPr algn="just">
              <a:lnSpc>
                <a:spcPct val="120000"/>
              </a:lnSpc>
            </a:pPr>
            <a:endParaRPr lang="en-US" sz="2000" dirty="0">
              <a:solidFill>
                <a:srgbClr val="006666"/>
              </a:solidFill>
              <a:latin typeface="Times New Roman" pitchFamily="18" charset="0"/>
            </a:endParaRPr>
          </a:p>
          <a:p>
            <a:pPr algn="just">
              <a:lnSpc>
                <a:spcPct val="120000"/>
              </a:lnSpc>
            </a:pPr>
            <a:endParaRPr lang="en-US" sz="2000" dirty="0">
              <a:solidFill>
                <a:srgbClr val="006666"/>
              </a:solidFill>
              <a:latin typeface="Times New Roman" pitchFamily="18" charset="0"/>
            </a:endParaRPr>
          </a:p>
        </p:txBody>
      </p:sp>
      <p:sp>
        <p:nvSpPr>
          <p:cNvPr id="23" name="TextBox 22"/>
          <p:cNvSpPr txBox="1"/>
          <p:nvPr/>
        </p:nvSpPr>
        <p:spPr>
          <a:xfrm>
            <a:off x="10972800" y="2209803"/>
            <a:ext cx="609600" cy="461665"/>
          </a:xfrm>
          <a:prstGeom prst="rect">
            <a:avLst/>
          </a:prstGeom>
          <a:noFill/>
        </p:spPr>
        <p:txBody>
          <a:bodyPr wrap="square" rtlCol="0">
            <a:spAutoFit/>
          </a:bodyPr>
          <a:lstStyle/>
          <a:p>
            <a:r>
              <a:rPr lang="en-US" sz="2400" dirty="0" smtClean="0">
                <a:solidFill>
                  <a:prstClr val="black"/>
                </a:solidFill>
              </a:rPr>
              <a:t>M</a:t>
            </a:r>
            <a:endParaRPr lang="en-US" sz="2400" dirty="0">
              <a:solidFill>
                <a:prstClr val="black"/>
              </a:solidFill>
            </a:endParaRPr>
          </a:p>
        </p:txBody>
      </p:sp>
      <p:sp>
        <p:nvSpPr>
          <p:cNvPr id="24" name="Rounded Rectangle 4">
            <a:extLst>
              <a:ext uri="{FF2B5EF4-FFF2-40B4-BE49-F238E27FC236}">
                <a16:creationId xmlns:a16="http://schemas.microsoft.com/office/drawing/2014/main" xmlns="" id="{2E304DD9-7F02-7847-8C1E-4250D17BF13A}"/>
              </a:ext>
            </a:extLst>
          </p:cNvPr>
          <p:cNvSpPr/>
          <p:nvPr/>
        </p:nvSpPr>
        <p:spPr>
          <a:xfrm>
            <a:off x="4556628" y="142144"/>
            <a:ext cx="2735000" cy="524349"/>
          </a:xfrm>
          <a:prstGeom prst="rect">
            <a:avLst/>
          </a:prstGeom>
          <a:solidFill>
            <a:srgbClr val="002060"/>
          </a:solidFill>
          <a:ln>
            <a:noFill/>
          </a:ln>
          <a:effectLst/>
          <a:scene3d>
            <a:camera prst="orthographicFront"/>
            <a:lightRig rig="threePt" dir="t">
              <a:rot lat="0" lon="0" rev="7500000"/>
            </a:lightRig>
          </a:scene3d>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CỦNG CỐ</a:t>
            </a:r>
          </a:p>
        </p:txBody>
      </p:sp>
    </p:spTree>
    <p:extLst>
      <p:ext uri="{BB962C8B-B14F-4D97-AF65-F5344CB8AC3E}">
        <p14:creationId xmlns:p14="http://schemas.microsoft.com/office/powerpoint/2010/main" val="38168185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7382"/>
                                        </p:tgtEl>
                                        <p:attrNameLst>
                                          <p:attrName>style.visibility</p:attrName>
                                        </p:attrNameLst>
                                      </p:cBhvr>
                                      <p:to>
                                        <p:strVal val="visible"/>
                                      </p:to>
                                    </p:set>
                                    <p:animEffect transition="in" filter="box(in)">
                                      <p:cBhvr>
                                        <p:cTn id="7" dur="500"/>
                                        <p:tgtEl>
                                          <p:spTgt spid="5738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7377"/>
                                        </p:tgtEl>
                                        <p:attrNameLst>
                                          <p:attrName>style.visibility</p:attrName>
                                        </p:attrNameLst>
                                      </p:cBhvr>
                                      <p:to>
                                        <p:strVal val="visible"/>
                                      </p:to>
                                    </p:set>
                                    <p:animEffect transition="in" filter="blinds(horizontal)">
                                      <p:cBhvr>
                                        <p:cTn id="12" dur="500"/>
                                        <p:tgtEl>
                                          <p:spTgt spid="57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7" grpId="0" animBg="1"/>
      <p:bldP spid="5738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2" name="Text Box 4"/>
          <p:cNvSpPr txBox="1">
            <a:spLocks noChangeArrowheads="1"/>
          </p:cNvSpPr>
          <p:nvPr/>
        </p:nvSpPr>
        <p:spPr bwMode="auto">
          <a:xfrm>
            <a:off x="152400" y="1084732"/>
            <a:ext cx="9347200" cy="954107"/>
          </a:xfrm>
          <a:prstGeom prst="rect">
            <a:avLst/>
          </a:prstGeom>
          <a:noFill/>
          <a:ln w="9525">
            <a:noFill/>
            <a:miter lim="800000"/>
            <a:headEnd/>
            <a:tailEnd/>
          </a:ln>
        </p:spPr>
        <p:txBody>
          <a:bodyPr>
            <a:spAutoFit/>
          </a:bodyPr>
          <a:lstStyle/>
          <a:p>
            <a:pPr algn="just"/>
            <a:r>
              <a:rPr lang="en-US" dirty="0">
                <a:solidFill>
                  <a:prstClr val="black"/>
                </a:solidFill>
                <a:latin typeface="Times New Roman" pitchFamily="18" charset="0"/>
              </a:rPr>
              <a:t> </a:t>
            </a:r>
            <a:r>
              <a:rPr lang="en-US" sz="2800" b="1" u="sng" dirty="0" err="1">
                <a:solidFill>
                  <a:prstClr val="black"/>
                </a:solidFill>
                <a:latin typeface="Times New Roman" pitchFamily="18" charset="0"/>
                <a:cs typeface="Times New Roman" pitchFamily="18" charset="0"/>
              </a:rPr>
              <a:t>Bài</a:t>
            </a:r>
            <a:r>
              <a:rPr lang="vi-VN" sz="2800" b="1" u="sng" dirty="0">
                <a:solidFill>
                  <a:prstClr val="black"/>
                </a:solidFill>
                <a:latin typeface="Times New Roman" pitchFamily="18" charset="0"/>
                <a:cs typeface="Times New Roman" pitchFamily="18" charset="0"/>
              </a:rPr>
              <a:t> </a:t>
            </a:r>
            <a:r>
              <a:rPr lang="en-US" sz="2800" b="1" u="sng" dirty="0" smtClean="0">
                <a:solidFill>
                  <a:prstClr val="black"/>
                </a:solidFill>
                <a:latin typeface="Times New Roman" pitchFamily="18" charset="0"/>
                <a:cs typeface="Times New Roman" pitchFamily="18" charset="0"/>
              </a:rPr>
              <a:t>5</a:t>
            </a:r>
            <a:r>
              <a:rPr lang="vi-VN" sz="2800" b="1"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rPr>
              <a:t>Một</a:t>
            </a:r>
            <a:r>
              <a:rPr lang="en-US" sz="2800" dirty="0" smtClean="0">
                <a:solidFill>
                  <a:prstClr val="black"/>
                </a:solidFill>
                <a:latin typeface="Times New Roman" pitchFamily="18" charset="0"/>
              </a:rPr>
              <a:t> </a:t>
            </a:r>
            <a:r>
              <a:rPr lang="en-US" sz="2800" dirty="0" err="1">
                <a:solidFill>
                  <a:prstClr val="black"/>
                </a:solidFill>
                <a:latin typeface="Times New Roman" pitchFamily="18" charset="0"/>
              </a:rPr>
              <a:t>vật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khối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lượng</a:t>
            </a:r>
            <a:r>
              <a:rPr lang="en-US" sz="2800" dirty="0">
                <a:solidFill>
                  <a:prstClr val="black"/>
                </a:solidFill>
                <a:latin typeface="Times New Roman" pitchFamily="18" charset="0"/>
              </a:rPr>
              <a:t> 5 kg </a:t>
            </a:r>
            <a:r>
              <a:rPr lang="en-US" sz="2800" dirty="0" err="1">
                <a:solidFill>
                  <a:prstClr val="black"/>
                </a:solidFill>
                <a:latin typeface="Times New Roman" pitchFamily="18" charset="0"/>
              </a:rPr>
              <a:t>được</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thả</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rơi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tự</a:t>
            </a:r>
            <a:r>
              <a:rPr lang="en-US" sz="2800" dirty="0">
                <a:solidFill>
                  <a:prstClr val="black"/>
                </a:solidFill>
                <a:latin typeface="Times New Roman" pitchFamily="18" charset="0"/>
              </a:rPr>
              <a:t> do </a:t>
            </a:r>
            <a:r>
              <a:rPr lang="en-US" sz="2800" dirty="0" err="1">
                <a:solidFill>
                  <a:prstClr val="black"/>
                </a:solidFill>
                <a:latin typeface="Times New Roman" pitchFamily="18" charset="0"/>
              </a:rPr>
              <a:t>từ</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điểm</a:t>
            </a:r>
            <a:r>
              <a:rPr lang="en-US" sz="2800" dirty="0">
                <a:solidFill>
                  <a:prstClr val="black"/>
                </a:solidFill>
                <a:latin typeface="Times New Roman" pitchFamily="18" charset="0"/>
              </a:rPr>
              <a:t> A </a:t>
            </a:r>
            <a:r>
              <a:rPr lang="en-US" sz="2800" dirty="0" err="1">
                <a:solidFill>
                  <a:prstClr val="black"/>
                </a:solidFill>
                <a:latin typeface="Times New Roman" pitchFamily="18" charset="0"/>
              </a:rPr>
              <a:t>có</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độ</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cao</a:t>
            </a:r>
            <a:r>
              <a:rPr lang="en-US" sz="2800" dirty="0">
                <a:solidFill>
                  <a:prstClr val="black"/>
                </a:solidFill>
                <a:latin typeface="Times New Roman" pitchFamily="18" charset="0"/>
              </a:rPr>
              <a:t> h=10m (so </a:t>
            </a:r>
            <a:r>
              <a:rPr lang="en-US" sz="2800" dirty="0" err="1">
                <a:solidFill>
                  <a:prstClr val="black"/>
                </a:solidFill>
                <a:latin typeface="Times New Roman" pitchFamily="18" charset="0"/>
              </a:rPr>
              <a:t>với</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mặt</a:t>
            </a:r>
            <a:r>
              <a:rPr lang="en-US" sz="2800" dirty="0">
                <a:solidFill>
                  <a:prstClr val="black"/>
                </a:solidFill>
                <a:latin typeface="Times New Roman" pitchFamily="18" charset="0"/>
              </a:rPr>
              <a:t> </a:t>
            </a:r>
            <a:r>
              <a:rPr lang="en-US" sz="2800" dirty="0" err="1">
                <a:solidFill>
                  <a:prstClr val="black"/>
                </a:solidFill>
                <a:latin typeface="Times New Roman" pitchFamily="18" charset="0"/>
              </a:rPr>
              <a:t>đất</a:t>
            </a:r>
            <a:r>
              <a:rPr lang="en-US" sz="2800" dirty="0" smtClean="0">
                <a:solidFill>
                  <a:prstClr val="black"/>
                </a:solidFill>
                <a:latin typeface="Times New Roman" pitchFamily="18" charset="0"/>
              </a:rPr>
              <a:t>). </a:t>
            </a:r>
            <a:endParaRPr lang="en-US" sz="2800" i="1" dirty="0">
              <a:solidFill>
                <a:prstClr val="black"/>
              </a:solidFill>
              <a:latin typeface="Times New Roman" pitchFamily="18" charset="0"/>
            </a:endParaRPr>
          </a:p>
        </p:txBody>
      </p:sp>
      <p:sp>
        <p:nvSpPr>
          <p:cNvPr id="6153" name="Text Box 7"/>
          <p:cNvSpPr txBox="1">
            <a:spLocks noChangeArrowheads="1"/>
          </p:cNvSpPr>
          <p:nvPr/>
        </p:nvSpPr>
        <p:spPr bwMode="auto">
          <a:xfrm>
            <a:off x="437779" y="2205323"/>
            <a:ext cx="8534400" cy="523220"/>
          </a:xfrm>
          <a:prstGeom prst="rect">
            <a:avLst/>
          </a:prstGeom>
          <a:noFill/>
          <a:ln w="9525">
            <a:noFill/>
            <a:miter lim="800000"/>
            <a:headEnd/>
            <a:tailEnd/>
          </a:ln>
        </p:spPr>
        <p:txBody>
          <a:bodyPr>
            <a:spAutoFit/>
          </a:bodyPr>
          <a:lstStyle/>
          <a:p>
            <a:pPr>
              <a:spcBef>
                <a:spcPct val="50000"/>
              </a:spcBef>
            </a:pPr>
            <a:r>
              <a:rPr lang="en-US" sz="2800" i="1" u="sng" dirty="0" err="1">
                <a:solidFill>
                  <a:srgbClr val="0000FF"/>
                </a:solidFill>
                <a:latin typeface="Times New Roman" pitchFamily="18" charset="0"/>
              </a:rPr>
              <a:t>Câu</a:t>
            </a:r>
            <a:r>
              <a:rPr lang="en-US" sz="2800" i="1" u="sng" dirty="0">
                <a:solidFill>
                  <a:srgbClr val="0000FF"/>
                </a:solidFill>
                <a:latin typeface="Times New Roman" pitchFamily="18" charset="0"/>
              </a:rPr>
              <a:t> 2:</a:t>
            </a:r>
            <a:r>
              <a:rPr lang="en-US" sz="2800" dirty="0">
                <a:solidFill>
                  <a:prstClr val="black"/>
                </a:solidFill>
                <a:latin typeface="Times New Roman" pitchFamily="18" charset="0"/>
              </a:rPr>
              <a:t> </a:t>
            </a:r>
            <a:r>
              <a:rPr lang="en-US" sz="2800" dirty="0" err="1">
                <a:solidFill>
                  <a:srgbClr val="0000FF"/>
                </a:solidFill>
                <a:latin typeface="Times New Roman" pitchFamily="18" charset="0"/>
              </a:rPr>
              <a:t>Vận</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tốc</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của</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vật</a:t>
            </a:r>
            <a:r>
              <a:rPr lang="en-US" sz="2800" dirty="0">
                <a:solidFill>
                  <a:srgbClr val="0000FF"/>
                </a:solidFill>
                <a:latin typeface="Times New Roman" pitchFamily="18" charset="0"/>
              </a:rPr>
              <a:t> </a:t>
            </a:r>
            <a:r>
              <a:rPr lang="en-US" sz="2800" dirty="0" err="1">
                <a:solidFill>
                  <a:srgbClr val="0000FF"/>
                </a:solidFill>
                <a:latin typeface="Times New Roman" pitchFamily="18" charset="0"/>
              </a:rPr>
              <a:t>lúc</a:t>
            </a:r>
            <a:r>
              <a:rPr lang="en-US" sz="2800" dirty="0">
                <a:solidFill>
                  <a:srgbClr val="0000FF"/>
                </a:solidFill>
                <a:latin typeface="Times New Roman" pitchFamily="18" charset="0"/>
              </a:rPr>
              <a:t> </a:t>
            </a:r>
            <a:r>
              <a:rPr lang="en-US" sz="2800" dirty="0" err="1">
                <a:solidFill>
                  <a:srgbClr val="0000FF"/>
                </a:solidFill>
                <a:latin typeface="Times New Roman" pitchFamily="18" charset="0"/>
                <a:hlinkClick r:id="rId3" action="ppaction://hlinksldjump"/>
              </a:rPr>
              <a:t>chạm</a:t>
            </a:r>
            <a:r>
              <a:rPr lang="en-US" sz="2800" dirty="0">
                <a:solidFill>
                  <a:srgbClr val="0000FF"/>
                </a:solidFill>
                <a:latin typeface="Times New Roman" pitchFamily="18" charset="0"/>
                <a:hlinkClick r:id="rId3" action="ppaction://hlinksldjump"/>
              </a:rPr>
              <a:t> </a:t>
            </a:r>
            <a:r>
              <a:rPr lang="en-US" sz="2800" dirty="0" err="1">
                <a:solidFill>
                  <a:srgbClr val="0000FF"/>
                </a:solidFill>
                <a:latin typeface="Times New Roman" pitchFamily="18" charset="0"/>
                <a:hlinkClick r:id="rId3" action="ppaction://hlinksldjump"/>
              </a:rPr>
              <a:t>mặt</a:t>
            </a:r>
            <a:r>
              <a:rPr lang="en-US" sz="2800" dirty="0">
                <a:solidFill>
                  <a:srgbClr val="0000FF"/>
                </a:solidFill>
                <a:latin typeface="Times New Roman" pitchFamily="18" charset="0"/>
                <a:hlinkClick r:id="rId3" action="ppaction://hlinksldjump"/>
              </a:rPr>
              <a:t> </a:t>
            </a:r>
            <a:r>
              <a:rPr lang="en-US" sz="2800" dirty="0" err="1">
                <a:solidFill>
                  <a:srgbClr val="0000FF"/>
                </a:solidFill>
                <a:latin typeface="Times New Roman" pitchFamily="18" charset="0"/>
                <a:hlinkClick r:id="rId3" action="ppaction://hlinksldjump"/>
              </a:rPr>
              <a:t>đất</a:t>
            </a:r>
            <a:r>
              <a:rPr lang="en-US" sz="2800" dirty="0">
                <a:solidFill>
                  <a:srgbClr val="0000FF"/>
                </a:solidFill>
                <a:latin typeface="Times New Roman" pitchFamily="18" charset="0"/>
                <a:hlinkClick r:id="rId3" action="ppaction://hlinksldjump"/>
              </a:rPr>
              <a:t> </a:t>
            </a:r>
            <a:r>
              <a:rPr lang="en-US" sz="2800" dirty="0" err="1">
                <a:solidFill>
                  <a:srgbClr val="0000FF"/>
                </a:solidFill>
                <a:latin typeface="Times New Roman" pitchFamily="18" charset="0"/>
              </a:rPr>
              <a:t>là</a:t>
            </a:r>
            <a:r>
              <a:rPr lang="en-US" sz="2800" dirty="0">
                <a:solidFill>
                  <a:srgbClr val="0000FF"/>
                </a:solidFill>
                <a:latin typeface="Times New Roman" pitchFamily="18" charset="0"/>
              </a:rPr>
              <a:t>:</a:t>
            </a:r>
          </a:p>
        </p:txBody>
      </p:sp>
      <p:sp>
        <p:nvSpPr>
          <p:cNvPr id="6154" name="Text Box 8"/>
          <p:cNvSpPr txBox="1">
            <a:spLocks noChangeArrowheads="1"/>
          </p:cNvSpPr>
          <p:nvPr/>
        </p:nvSpPr>
        <p:spPr bwMode="auto">
          <a:xfrm>
            <a:off x="640979" y="2738723"/>
            <a:ext cx="1828800" cy="461665"/>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A. 10m/s</a:t>
            </a:r>
          </a:p>
        </p:txBody>
      </p:sp>
      <p:sp>
        <p:nvSpPr>
          <p:cNvPr id="6155" name="Text Box 14"/>
          <p:cNvSpPr txBox="1">
            <a:spLocks noChangeArrowheads="1"/>
          </p:cNvSpPr>
          <p:nvPr/>
        </p:nvSpPr>
        <p:spPr bwMode="auto">
          <a:xfrm>
            <a:off x="7346579" y="2680450"/>
            <a:ext cx="1625600" cy="461665"/>
          </a:xfrm>
          <a:prstGeom prst="rect">
            <a:avLst/>
          </a:prstGeom>
          <a:noFill/>
          <a:ln w="9525">
            <a:noFill/>
            <a:miter lim="800000"/>
            <a:headEnd/>
            <a:tailEnd/>
          </a:ln>
        </p:spPr>
        <p:txBody>
          <a:bodyPr wrap="square">
            <a:spAutoFit/>
          </a:bodyPr>
          <a:lstStyle/>
          <a:p>
            <a:pPr>
              <a:spcBef>
                <a:spcPct val="50000"/>
              </a:spcBef>
            </a:pPr>
            <a:r>
              <a:rPr lang="en-US" dirty="0">
                <a:solidFill>
                  <a:srgbClr val="0033CC"/>
                </a:solidFill>
                <a:latin typeface="Times New Roman" pitchFamily="18" charset="0"/>
              </a:rPr>
              <a:t>    </a:t>
            </a:r>
            <a:r>
              <a:rPr lang="en-US" sz="2400" dirty="0">
                <a:solidFill>
                  <a:srgbClr val="0033CC"/>
                </a:solidFill>
                <a:latin typeface="Times New Roman" pitchFamily="18" charset="0"/>
              </a:rPr>
              <a:t>D. 20m/s</a:t>
            </a:r>
          </a:p>
        </p:txBody>
      </p:sp>
      <p:sp>
        <p:nvSpPr>
          <p:cNvPr id="55316" name="Oval 20"/>
          <p:cNvSpPr>
            <a:spLocks noChangeArrowheads="1"/>
          </p:cNvSpPr>
          <p:nvPr/>
        </p:nvSpPr>
        <p:spPr bwMode="auto">
          <a:xfrm>
            <a:off x="2469779" y="2776538"/>
            <a:ext cx="455703" cy="457200"/>
          </a:xfrm>
          <a:prstGeom prst="ellipse">
            <a:avLst/>
          </a:prstGeom>
          <a:noFill/>
          <a:ln w="28575">
            <a:solidFill>
              <a:srgbClr val="FF3300"/>
            </a:solidFill>
            <a:round/>
            <a:headEnd/>
            <a:tailEnd/>
          </a:ln>
        </p:spPr>
        <p:txBody>
          <a:bodyPr wrap="none" anchor="ctr"/>
          <a:lstStyle/>
          <a:p>
            <a:endParaRPr lang="en-US" sz="2000">
              <a:solidFill>
                <a:prstClr val="black"/>
              </a:solidFill>
            </a:endParaRPr>
          </a:p>
        </p:txBody>
      </p:sp>
      <p:grpSp>
        <p:nvGrpSpPr>
          <p:cNvPr id="3" name="Group 21"/>
          <p:cNvGrpSpPr>
            <a:grpSpLocks/>
          </p:cNvGrpSpPr>
          <p:nvPr/>
        </p:nvGrpSpPr>
        <p:grpSpPr bwMode="auto">
          <a:xfrm>
            <a:off x="10067366" y="1183340"/>
            <a:ext cx="1828800" cy="3733800"/>
            <a:chOff x="4896" y="720"/>
            <a:chExt cx="864" cy="2400"/>
          </a:xfrm>
        </p:grpSpPr>
        <p:grpSp>
          <p:nvGrpSpPr>
            <p:cNvPr id="4" name="Group 22"/>
            <p:cNvGrpSpPr>
              <a:grpSpLocks/>
            </p:cNvGrpSpPr>
            <p:nvPr/>
          </p:nvGrpSpPr>
          <p:grpSpPr bwMode="auto">
            <a:xfrm>
              <a:off x="4896" y="720"/>
              <a:ext cx="864" cy="2400"/>
              <a:chOff x="4800" y="720"/>
              <a:chExt cx="960" cy="2400"/>
            </a:xfrm>
          </p:grpSpPr>
          <p:sp>
            <p:nvSpPr>
              <p:cNvPr id="6165" name="Rectangle 23"/>
              <p:cNvSpPr>
                <a:spLocks noChangeArrowheads="1"/>
              </p:cNvSpPr>
              <p:nvPr/>
            </p:nvSpPr>
            <p:spPr bwMode="auto">
              <a:xfrm>
                <a:off x="4800" y="720"/>
                <a:ext cx="960" cy="2400"/>
              </a:xfrm>
              <a:prstGeom prst="rect">
                <a:avLst/>
              </a:prstGeom>
              <a:solidFill>
                <a:schemeClr val="accent1"/>
              </a:solidFill>
              <a:ln w="9525">
                <a:noFill/>
                <a:miter lim="800000"/>
                <a:headEnd/>
                <a:tailEnd/>
              </a:ln>
            </p:spPr>
            <p:txBody>
              <a:bodyPr wrap="none" anchor="ctr"/>
              <a:lstStyle/>
              <a:p>
                <a:endParaRPr lang="en-US">
                  <a:solidFill>
                    <a:prstClr val="black"/>
                  </a:solidFill>
                </a:endParaRPr>
              </a:p>
            </p:txBody>
          </p:sp>
          <p:grpSp>
            <p:nvGrpSpPr>
              <p:cNvPr id="5" name="Group 24"/>
              <p:cNvGrpSpPr>
                <a:grpSpLocks/>
              </p:cNvGrpSpPr>
              <p:nvPr/>
            </p:nvGrpSpPr>
            <p:grpSpPr bwMode="auto">
              <a:xfrm>
                <a:off x="4800" y="952"/>
                <a:ext cx="864" cy="1832"/>
                <a:chOff x="4800" y="952"/>
                <a:chExt cx="864" cy="1832"/>
              </a:xfrm>
            </p:grpSpPr>
            <p:sp>
              <p:nvSpPr>
                <p:cNvPr id="6167" name="Line 25"/>
                <p:cNvSpPr>
                  <a:spLocks noChangeShapeType="1"/>
                </p:cNvSpPr>
                <p:nvPr/>
              </p:nvSpPr>
              <p:spPr bwMode="auto">
                <a:xfrm>
                  <a:off x="4992" y="2688"/>
                  <a:ext cx="672" cy="0"/>
                </a:xfrm>
                <a:prstGeom prst="line">
                  <a:avLst/>
                </a:prstGeom>
                <a:noFill/>
                <a:ln w="38100">
                  <a:solidFill>
                    <a:srgbClr val="0033CC"/>
                  </a:solidFill>
                  <a:round/>
                  <a:headEnd/>
                  <a:tailEnd/>
                </a:ln>
              </p:spPr>
              <p:txBody>
                <a:bodyPr/>
                <a:lstStyle/>
                <a:p>
                  <a:endParaRPr lang="en-US">
                    <a:solidFill>
                      <a:prstClr val="black"/>
                    </a:solidFill>
                  </a:endParaRPr>
                </a:p>
              </p:txBody>
            </p:sp>
            <p:sp>
              <p:nvSpPr>
                <p:cNvPr id="6168" name="Rectangle 26" descr="Dark downward diagonal"/>
                <p:cNvSpPr>
                  <a:spLocks noChangeArrowheads="1"/>
                </p:cNvSpPr>
                <p:nvPr/>
              </p:nvSpPr>
              <p:spPr bwMode="auto">
                <a:xfrm>
                  <a:off x="4992" y="2702"/>
                  <a:ext cx="672" cy="82"/>
                </a:xfrm>
                <a:prstGeom prst="rect">
                  <a:avLst/>
                </a:prstGeom>
                <a:pattFill prst="dkDnDiag">
                  <a:fgClr>
                    <a:srgbClr val="0033CC"/>
                  </a:fgClr>
                  <a:bgClr>
                    <a:schemeClr val="bg1"/>
                  </a:bgClr>
                </a:pattFill>
                <a:ln w="9525">
                  <a:noFill/>
                  <a:miter lim="800000"/>
                  <a:headEnd/>
                  <a:tailEnd/>
                </a:ln>
              </p:spPr>
              <p:txBody>
                <a:bodyPr wrap="none" anchor="ctr"/>
                <a:lstStyle/>
                <a:p>
                  <a:endParaRPr lang="en-US">
                    <a:solidFill>
                      <a:prstClr val="black"/>
                    </a:solidFill>
                  </a:endParaRPr>
                </a:p>
              </p:txBody>
            </p:sp>
            <p:sp>
              <p:nvSpPr>
                <p:cNvPr id="6169" name="Line 27"/>
                <p:cNvSpPr>
                  <a:spLocks noChangeShapeType="1"/>
                </p:cNvSpPr>
                <p:nvPr/>
              </p:nvSpPr>
              <p:spPr bwMode="auto">
                <a:xfrm>
                  <a:off x="5040" y="1008"/>
                  <a:ext cx="0" cy="1680"/>
                </a:xfrm>
                <a:prstGeom prst="line">
                  <a:avLst/>
                </a:prstGeom>
                <a:noFill/>
                <a:ln w="19050">
                  <a:solidFill>
                    <a:srgbClr val="0033CC"/>
                  </a:solidFill>
                  <a:round/>
                  <a:headEnd type="triangle" w="med" len="med"/>
                  <a:tailEnd type="triangle" w="med" len="med"/>
                </a:ln>
              </p:spPr>
              <p:txBody>
                <a:bodyPr/>
                <a:lstStyle/>
                <a:p>
                  <a:endParaRPr lang="en-US">
                    <a:solidFill>
                      <a:prstClr val="black"/>
                    </a:solidFill>
                  </a:endParaRPr>
                </a:p>
              </p:txBody>
            </p:sp>
            <p:sp>
              <p:nvSpPr>
                <p:cNvPr id="6170" name="Oval 28"/>
                <p:cNvSpPr>
                  <a:spLocks noChangeArrowheads="1"/>
                </p:cNvSpPr>
                <p:nvPr/>
              </p:nvSpPr>
              <p:spPr bwMode="auto">
                <a:xfrm>
                  <a:off x="5232" y="952"/>
                  <a:ext cx="96" cy="96"/>
                </a:xfrm>
                <a:prstGeom prst="ellipse">
                  <a:avLst/>
                </a:prstGeom>
                <a:solidFill>
                  <a:srgbClr val="0033CC"/>
                </a:solidFill>
                <a:ln w="9525">
                  <a:solidFill>
                    <a:schemeClr val="tx1"/>
                  </a:solidFill>
                  <a:round/>
                  <a:headEnd/>
                  <a:tailEnd/>
                </a:ln>
              </p:spPr>
              <p:txBody>
                <a:bodyPr wrap="none" anchor="ctr"/>
                <a:lstStyle/>
                <a:p>
                  <a:endParaRPr lang="en-US">
                    <a:solidFill>
                      <a:prstClr val="black"/>
                    </a:solidFill>
                  </a:endParaRPr>
                </a:p>
              </p:txBody>
            </p:sp>
            <p:sp>
              <p:nvSpPr>
                <p:cNvPr id="6171" name="Line 29"/>
                <p:cNvSpPr>
                  <a:spLocks noChangeShapeType="1"/>
                </p:cNvSpPr>
                <p:nvPr/>
              </p:nvSpPr>
              <p:spPr bwMode="auto">
                <a:xfrm>
                  <a:off x="4992" y="1008"/>
                  <a:ext cx="240" cy="0"/>
                </a:xfrm>
                <a:prstGeom prst="line">
                  <a:avLst/>
                </a:prstGeom>
                <a:noFill/>
                <a:ln w="9525">
                  <a:solidFill>
                    <a:srgbClr val="0033CC"/>
                  </a:solidFill>
                  <a:prstDash val="dash"/>
                  <a:round/>
                  <a:headEnd/>
                  <a:tailEnd/>
                </a:ln>
              </p:spPr>
              <p:txBody>
                <a:bodyPr/>
                <a:lstStyle/>
                <a:p>
                  <a:endParaRPr lang="en-US">
                    <a:solidFill>
                      <a:prstClr val="black"/>
                    </a:solidFill>
                  </a:endParaRPr>
                </a:p>
              </p:txBody>
            </p:sp>
            <p:sp>
              <p:nvSpPr>
                <p:cNvPr id="6172" name="Text Box 30"/>
                <p:cNvSpPr txBox="1">
                  <a:spLocks noChangeArrowheads="1"/>
                </p:cNvSpPr>
                <p:nvPr/>
              </p:nvSpPr>
              <p:spPr bwMode="auto">
                <a:xfrm>
                  <a:off x="4800" y="1680"/>
                  <a:ext cx="192" cy="294"/>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h</a:t>
                  </a:r>
                </a:p>
              </p:txBody>
            </p:sp>
          </p:grpSp>
        </p:grpSp>
        <p:sp>
          <p:nvSpPr>
            <p:cNvPr id="6164" name="Text Box 31"/>
            <p:cNvSpPr txBox="1">
              <a:spLocks noChangeArrowheads="1"/>
            </p:cNvSpPr>
            <p:nvPr/>
          </p:nvSpPr>
          <p:spPr bwMode="auto">
            <a:xfrm>
              <a:off x="5197" y="747"/>
              <a:ext cx="240" cy="237"/>
            </a:xfrm>
            <a:prstGeom prst="rect">
              <a:avLst/>
            </a:prstGeom>
            <a:noFill/>
            <a:ln w="9525">
              <a:noFill/>
              <a:miter lim="800000"/>
              <a:headEnd/>
              <a:tailEnd/>
            </a:ln>
          </p:spPr>
          <p:txBody>
            <a:bodyPr>
              <a:spAutoFit/>
            </a:bodyPr>
            <a:lstStyle/>
            <a:p>
              <a:pPr>
                <a:spcBef>
                  <a:spcPct val="50000"/>
                </a:spcBef>
              </a:pPr>
              <a:r>
                <a:rPr lang="en-US" dirty="0">
                  <a:solidFill>
                    <a:prstClr val="black"/>
                  </a:solidFill>
                  <a:latin typeface="Times New Roman" pitchFamily="18" charset="0"/>
                </a:rPr>
                <a:t>A</a:t>
              </a:r>
            </a:p>
          </p:txBody>
        </p:sp>
      </p:grpSp>
      <p:grpSp>
        <p:nvGrpSpPr>
          <p:cNvPr id="7" name="Group 39"/>
          <p:cNvGrpSpPr>
            <a:grpSpLocks/>
          </p:cNvGrpSpPr>
          <p:nvPr/>
        </p:nvGrpSpPr>
        <p:grpSpPr bwMode="auto">
          <a:xfrm>
            <a:off x="0" y="3598652"/>
            <a:ext cx="9196917" cy="3582021"/>
            <a:chOff x="144" y="2266"/>
            <a:chExt cx="4345" cy="2288"/>
          </a:xfrm>
        </p:grpSpPr>
        <p:sp>
          <p:nvSpPr>
            <p:cNvPr id="6161" name="Text Box 40" descr="Parchment"/>
            <p:cNvSpPr txBox="1">
              <a:spLocks noChangeArrowheads="1"/>
            </p:cNvSpPr>
            <p:nvPr/>
          </p:nvSpPr>
          <p:spPr bwMode="auto">
            <a:xfrm>
              <a:off x="144" y="2266"/>
              <a:ext cx="4345" cy="2288"/>
            </a:xfrm>
            <a:prstGeom prst="rect">
              <a:avLst/>
            </a:prstGeom>
            <a:solidFill>
              <a:schemeClr val="bg1"/>
            </a:solidFill>
            <a:ln w="9525">
              <a:noFill/>
              <a:miter lim="800000"/>
              <a:headEnd/>
              <a:tailEnd/>
            </a:ln>
          </p:spPr>
          <p:txBody>
            <a:bodyPr wrap="square">
              <a:spAutoFit/>
            </a:bodyPr>
            <a:lstStyle/>
            <a:p>
              <a:pPr algn="just">
                <a:lnSpc>
                  <a:spcPct val="120000"/>
                </a:lnSpc>
              </a:pPr>
              <a:r>
                <a:rPr lang="en-US" sz="2800" dirty="0">
                  <a:solidFill>
                    <a:srgbClr val="006666"/>
                  </a:solidFill>
                  <a:latin typeface="Times New Roman" pitchFamily="18" charset="0"/>
                </a:rPr>
                <a:t>       - </a:t>
              </a:r>
              <a:r>
                <a:rPr lang="en-US" sz="2800" dirty="0" err="1">
                  <a:solidFill>
                    <a:srgbClr val="006666"/>
                  </a:solidFill>
                  <a:latin typeface="Times New Roman" pitchFamily="18" charset="0"/>
                </a:rPr>
                <a:t>Gọi</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điểm</a:t>
              </a:r>
              <a:r>
                <a:rPr lang="en-US" sz="2800" dirty="0">
                  <a:solidFill>
                    <a:srgbClr val="006666"/>
                  </a:solidFill>
                  <a:latin typeface="Times New Roman" pitchFamily="18" charset="0"/>
                </a:rPr>
                <a:t> </a:t>
              </a:r>
              <a:r>
                <a:rPr lang="en-US" sz="2800" dirty="0" smtClean="0">
                  <a:solidFill>
                    <a:srgbClr val="006666"/>
                  </a:solidFill>
                  <a:latin typeface="Times New Roman" pitchFamily="18" charset="0"/>
                </a:rPr>
                <a:t>B </a:t>
              </a:r>
              <a:r>
                <a:rPr lang="en-US" sz="2800" dirty="0" err="1" smtClean="0">
                  <a:solidFill>
                    <a:srgbClr val="006666"/>
                  </a:solidFill>
                  <a:latin typeface="Times New Roman" pitchFamily="18" charset="0"/>
                </a:rPr>
                <a:t>là</a:t>
              </a:r>
              <a:r>
                <a:rPr lang="en-US" sz="2800" dirty="0" smtClean="0">
                  <a:solidFill>
                    <a:srgbClr val="006666"/>
                  </a:solidFill>
                  <a:latin typeface="Times New Roman" pitchFamily="18" charset="0"/>
                </a:rPr>
                <a:t> </a:t>
              </a:r>
              <a:r>
                <a:rPr lang="en-US" sz="2800" dirty="0" err="1">
                  <a:solidFill>
                    <a:srgbClr val="006666"/>
                  </a:solidFill>
                  <a:latin typeface="Times New Roman" pitchFamily="18" charset="0"/>
                </a:rPr>
                <a:t>điểm</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vật</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chạm</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mặt</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đất</a:t>
              </a:r>
              <a:r>
                <a:rPr lang="en-US" sz="2800" dirty="0">
                  <a:solidFill>
                    <a:srgbClr val="006666"/>
                  </a:solidFill>
                  <a:latin typeface="Times New Roman" pitchFamily="18" charset="0"/>
                </a:rPr>
                <a:t>.</a:t>
              </a:r>
            </a:p>
            <a:p>
              <a:pPr algn="just">
                <a:lnSpc>
                  <a:spcPct val="120000"/>
                </a:lnSpc>
              </a:pPr>
              <a:r>
                <a:rPr lang="en-US" sz="2800" dirty="0">
                  <a:solidFill>
                    <a:srgbClr val="006666"/>
                  </a:solidFill>
                  <a:latin typeface="Times New Roman" pitchFamily="18" charset="0"/>
                </a:rPr>
                <a:t>       - </a:t>
              </a:r>
              <a:r>
                <a:rPr lang="en-US" sz="2800" dirty="0" err="1">
                  <a:solidFill>
                    <a:srgbClr val="006666"/>
                  </a:solidFill>
                  <a:latin typeface="Times New Roman" pitchFamily="18" charset="0"/>
                </a:rPr>
                <a:t>Áp</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dụng</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định</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luật</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bảo</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toàn</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cơ</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năng</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cho</a:t>
              </a:r>
              <a:r>
                <a:rPr lang="en-US" sz="2800" dirty="0">
                  <a:solidFill>
                    <a:srgbClr val="006666"/>
                  </a:solidFill>
                  <a:latin typeface="Times New Roman" pitchFamily="18" charset="0"/>
                </a:rPr>
                <a:t> 2 </a:t>
              </a:r>
              <a:r>
                <a:rPr lang="en-US" sz="2800" dirty="0" err="1">
                  <a:solidFill>
                    <a:srgbClr val="006666"/>
                  </a:solidFill>
                  <a:latin typeface="Times New Roman" pitchFamily="18" charset="0"/>
                </a:rPr>
                <a:t>vị</a:t>
              </a:r>
              <a:r>
                <a:rPr lang="en-US" sz="2800" dirty="0">
                  <a:solidFill>
                    <a:srgbClr val="006666"/>
                  </a:solidFill>
                  <a:latin typeface="Times New Roman" pitchFamily="18" charset="0"/>
                </a:rPr>
                <a:t> </a:t>
              </a:r>
              <a:r>
                <a:rPr lang="en-US" sz="2800" dirty="0" err="1">
                  <a:solidFill>
                    <a:srgbClr val="006666"/>
                  </a:solidFill>
                  <a:latin typeface="Times New Roman" pitchFamily="18" charset="0"/>
                </a:rPr>
                <a:t>trí</a:t>
              </a:r>
              <a:r>
                <a:rPr lang="en-US" sz="2800" dirty="0">
                  <a:solidFill>
                    <a:srgbClr val="006666"/>
                  </a:solidFill>
                  <a:latin typeface="Times New Roman" pitchFamily="18" charset="0"/>
                </a:rPr>
                <a:t> </a:t>
              </a:r>
              <a:r>
                <a:rPr lang="en-US" sz="2800" dirty="0" smtClean="0">
                  <a:solidFill>
                    <a:srgbClr val="006666"/>
                  </a:solidFill>
                  <a:latin typeface="Times New Roman" pitchFamily="18" charset="0"/>
                </a:rPr>
                <a:t>B </a:t>
              </a:r>
              <a:r>
                <a:rPr lang="en-US" sz="2800" dirty="0" err="1">
                  <a:solidFill>
                    <a:srgbClr val="006666"/>
                  </a:solidFill>
                  <a:latin typeface="Times New Roman" pitchFamily="18" charset="0"/>
                </a:rPr>
                <a:t>và</a:t>
              </a:r>
              <a:r>
                <a:rPr lang="en-US" sz="2800" dirty="0">
                  <a:solidFill>
                    <a:srgbClr val="006666"/>
                  </a:solidFill>
                  <a:latin typeface="Times New Roman" pitchFamily="18" charset="0"/>
                </a:rPr>
                <a:t> </a:t>
              </a:r>
              <a:r>
                <a:rPr lang="en-US" sz="2800" dirty="0" smtClean="0">
                  <a:solidFill>
                    <a:srgbClr val="006666"/>
                  </a:solidFill>
                  <a:latin typeface="Times New Roman" pitchFamily="18" charset="0"/>
                </a:rPr>
                <a:t> A</a:t>
              </a:r>
              <a:r>
                <a:rPr lang="en-US" sz="2800" dirty="0">
                  <a:solidFill>
                    <a:srgbClr val="006666"/>
                  </a:solidFill>
                  <a:latin typeface="Times New Roman" pitchFamily="18" charset="0"/>
                </a:rPr>
                <a:t>:                                    </a:t>
              </a:r>
            </a:p>
            <a:p>
              <a:pPr algn="just">
                <a:lnSpc>
                  <a:spcPct val="120000"/>
                </a:lnSpc>
              </a:pPr>
              <a:r>
                <a:rPr lang="en-US" sz="2800" dirty="0">
                  <a:solidFill>
                    <a:srgbClr val="006666"/>
                  </a:solidFill>
                  <a:latin typeface="Times New Roman" pitchFamily="18" charset="0"/>
                </a:rPr>
                <a:t>                                 </a:t>
              </a:r>
              <a:r>
                <a:rPr lang="en-US" sz="2800" dirty="0" smtClean="0">
                  <a:solidFill>
                    <a:srgbClr val="006666"/>
                  </a:solidFill>
                  <a:latin typeface="Times New Roman" pitchFamily="18" charset="0"/>
                </a:rPr>
                <a:t>W(B) </a:t>
              </a:r>
              <a:r>
                <a:rPr lang="en-US" sz="2800" dirty="0">
                  <a:solidFill>
                    <a:srgbClr val="006666"/>
                  </a:solidFill>
                  <a:latin typeface="Times New Roman" pitchFamily="18" charset="0"/>
                </a:rPr>
                <a:t>= W(A</a:t>
              </a:r>
              <a:r>
                <a:rPr lang="en-US" sz="2800" dirty="0" smtClean="0">
                  <a:solidFill>
                    <a:srgbClr val="006666"/>
                  </a:solidFill>
                  <a:latin typeface="Times New Roman" pitchFamily="18" charset="0"/>
                </a:rPr>
                <a:t>) &lt;=&gt; </a:t>
              </a:r>
              <a:r>
                <a:rPr lang="en-US" sz="2800" dirty="0" err="1" smtClean="0">
                  <a:solidFill>
                    <a:srgbClr val="FF0000"/>
                  </a:solidFill>
                  <a:latin typeface="Times New Roman" pitchFamily="18" charset="0"/>
                </a:rPr>
                <a:t>W</a:t>
              </a:r>
              <a:r>
                <a:rPr lang="en-US" sz="2800" baseline="-25000" dirty="0" err="1" smtClean="0">
                  <a:solidFill>
                    <a:srgbClr val="FF0000"/>
                  </a:solidFill>
                  <a:latin typeface="Times New Roman" pitchFamily="18" charset="0"/>
                </a:rPr>
                <a:t>đmax</a:t>
              </a:r>
              <a:r>
                <a:rPr lang="en-US" sz="2800" dirty="0" smtClean="0">
                  <a:solidFill>
                    <a:srgbClr val="006666"/>
                  </a:solidFill>
                  <a:latin typeface="Times New Roman" pitchFamily="18" charset="0"/>
                </a:rPr>
                <a:t>  = </a:t>
              </a:r>
              <a:r>
                <a:rPr lang="en-US" sz="2800" dirty="0" err="1" smtClean="0">
                  <a:solidFill>
                    <a:srgbClr val="FF0000"/>
                  </a:solidFill>
                  <a:latin typeface="Times New Roman" pitchFamily="18" charset="0"/>
                </a:rPr>
                <a:t>W</a:t>
              </a:r>
              <a:r>
                <a:rPr lang="en-US" sz="2800" baseline="-25000" dirty="0" err="1" smtClean="0">
                  <a:solidFill>
                    <a:srgbClr val="FF0000"/>
                  </a:solidFill>
                  <a:latin typeface="Times New Roman" pitchFamily="18" charset="0"/>
                </a:rPr>
                <a:t>tmax</a:t>
              </a:r>
              <a:endParaRPr lang="en-US" sz="2800" dirty="0">
                <a:solidFill>
                  <a:srgbClr val="006666"/>
                </a:solidFill>
                <a:latin typeface="Times New Roman" pitchFamily="18" charset="0"/>
              </a:endParaRPr>
            </a:p>
            <a:p>
              <a:pPr algn="just">
                <a:lnSpc>
                  <a:spcPct val="150000"/>
                </a:lnSpc>
              </a:pPr>
              <a:r>
                <a:rPr lang="en-US" sz="2800" dirty="0">
                  <a:solidFill>
                    <a:srgbClr val="006666"/>
                  </a:solidFill>
                  <a:latin typeface="Times New Roman" pitchFamily="18" charset="0"/>
                </a:rPr>
                <a:t>                             </a:t>
              </a:r>
              <a:r>
                <a:rPr lang="en-US" sz="2800" dirty="0" smtClean="0">
                  <a:solidFill>
                    <a:srgbClr val="006666"/>
                  </a:solidFill>
                  <a:latin typeface="Times New Roman" pitchFamily="18" charset="0"/>
                </a:rPr>
                <a:t>&lt;=&gt;       mv</a:t>
              </a:r>
              <a:r>
                <a:rPr lang="en-US" sz="2800" baseline="-25000" dirty="0" smtClean="0">
                  <a:solidFill>
                    <a:srgbClr val="006666"/>
                  </a:solidFill>
                  <a:latin typeface="Times New Roman" pitchFamily="18" charset="0"/>
                </a:rPr>
                <a:t>B</a:t>
              </a:r>
              <a:r>
                <a:rPr lang="en-US" sz="2800" baseline="30000" dirty="0" smtClean="0">
                  <a:solidFill>
                    <a:srgbClr val="006666"/>
                  </a:solidFill>
                  <a:latin typeface="Times New Roman" pitchFamily="18" charset="0"/>
                </a:rPr>
                <a:t>2</a:t>
              </a:r>
              <a:r>
                <a:rPr lang="en-US" sz="2800" dirty="0" smtClean="0">
                  <a:solidFill>
                    <a:srgbClr val="006666"/>
                  </a:solidFill>
                  <a:latin typeface="Times New Roman" pitchFamily="18" charset="0"/>
                </a:rPr>
                <a:t> </a:t>
              </a:r>
              <a:r>
                <a:rPr lang="en-US" sz="2800" dirty="0">
                  <a:solidFill>
                    <a:srgbClr val="006666"/>
                  </a:solidFill>
                  <a:latin typeface="Times New Roman" pitchFamily="18" charset="0"/>
                </a:rPr>
                <a:t>= </a:t>
              </a:r>
              <a:r>
                <a:rPr lang="en-US" sz="2800" dirty="0" err="1" smtClean="0">
                  <a:solidFill>
                    <a:srgbClr val="006666"/>
                  </a:solidFill>
                  <a:latin typeface="Times New Roman" pitchFamily="18" charset="0"/>
                </a:rPr>
                <a:t>P.h</a:t>
              </a:r>
              <a:r>
                <a:rPr lang="en-US" sz="2800" dirty="0" smtClean="0">
                  <a:solidFill>
                    <a:srgbClr val="006666"/>
                  </a:solidFill>
                  <a:latin typeface="Times New Roman" pitchFamily="18" charset="0"/>
                </a:rPr>
                <a:t> = 10.m.h</a:t>
              </a:r>
            </a:p>
            <a:p>
              <a:pPr algn="just">
                <a:lnSpc>
                  <a:spcPct val="150000"/>
                </a:lnSpc>
              </a:pPr>
              <a:endParaRPr lang="en-US" sz="2800" dirty="0">
                <a:solidFill>
                  <a:srgbClr val="006666"/>
                </a:solidFill>
                <a:latin typeface="Times New Roman" pitchFamily="18" charset="0"/>
              </a:endParaRPr>
            </a:p>
            <a:p>
              <a:pPr algn="just">
                <a:lnSpc>
                  <a:spcPct val="150000"/>
                </a:lnSpc>
              </a:pPr>
              <a:r>
                <a:rPr lang="en-US" sz="2800" dirty="0">
                  <a:solidFill>
                    <a:srgbClr val="006666"/>
                  </a:solidFill>
                  <a:latin typeface="Times New Roman" pitchFamily="18" charset="0"/>
                </a:rPr>
                <a:t>                  </a:t>
              </a:r>
              <a:r>
                <a:rPr lang="en-US" sz="2800" dirty="0" smtClean="0">
                  <a:solidFill>
                    <a:srgbClr val="006666"/>
                  </a:solidFill>
                  <a:latin typeface="Times New Roman" pitchFamily="18" charset="0"/>
                  <a:cs typeface="Times New Roman" pitchFamily="18" charset="0"/>
                </a:rPr>
                <a:t>   </a:t>
              </a:r>
              <a:endParaRPr lang="en-US" sz="2800" dirty="0">
                <a:solidFill>
                  <a:srgbClr val="006666"/>
                </a:solidFill>
                <a:latin typeface="Times New Roman" pitchFamily="18" charset="0"/>
              </a:endParaRPr>
            </a:p>
          </p:txBody>
        </p:sp>
        <p:graphicFrame>
          <p:nvGraphicFramePr>
            <p:cNvPr id="6146" name="Object 41"/>
            <p:cNvGraphicFramePr>
              <a:graphicFrameLocks noChangeAspect="1"/>
            </p:cNvGraphicFramePr>
            <p:nvPr>
              <p:extLst>
                <p:ext uri="{D42A27DB-BD31-4B8C-83A1-F6EECF244321}">
                  <p14:modId xmlns:p14="http://schemas.microsoft.com/office/powerpoint/2010/main" val="520857341"/>
                </p:ext>
              </p:extLst>
            </p:nvPr>
          </p:nvGraphicFramePr>
          <p:xfrm>
            <a:off x="1836" y="3362"/>
            <a:ext cx="137" cy="376"/>
          </p:xfrm>
          <a:graphic>
            <a:graphicData uri="http://schemas.openxmlformats.org/presentationml/2006/ole">
              <mc:AlternateContent xmlns:mc="http://schemas.openxmlformats.org/markup-compatibility/2006">
                <mc:Choice xmlns:v="urn:schemas-microsoft-com:vml" Requires="v">
                  <p:oleObj spid="_x0000_s28704" name="Equation" r:id="rId4" imgW="241200" imgH="825480" progId="">
                    <p:embed/>
                  </p:oleObj>
                </mc:Choice>
                <mc:Fallback>
                  <p:oleObj name="Equation" r:id="rId4" imgW="241200" imgH="8254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6" y="3362"/>
                          <a:ext cx="137" cy="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 name="Rounded Rectangle 4">
            <a:extLst>
              <a:ext uri="{FF2B5EF4-FFF2-40B4-BE49-F238E27FC236}">
                <a16:creationId xmlns:a16="http://schemas.microsoft.com/office/drawing/2014/main" xmlns="" id="{2E304DD9-7F02-7847-8C1E-4250D17BF13A}"/>
              </a:ext>
            </a:extLst>
          </p:cNvPr>
          <p:cNvSpPr/>
          <p:nvPr/>
        </p:nvSpPr>
        <p:spPr>
          <a:xfrm>
            <a:off x="4556628" y="142144"/>
            <a:ext cx="2735000" cy="524349"/>
          </a:xfrm>
          <a:prstGeom prst="rect">
            <a:avLst/>
          </a:prstGeom>
          <a:solidFill>
            <a:srgbClr val="002060"/>
          </a:solidFill>
          <a:ln>
            <a:noFill/>
          </a:ln>
          <a:effectLst/>
          <a:scene3d>
            <a:camera prst="orthographicFront"/>
            <a:lightRig rig="threePt" dir="t">
              <a:rot lat="0" lon="0" rev="7500000"/>
            </a:lightRig>
          </a:scene3d>
          <a:sp3d/>
        </p:spPr>
        <p:txBody>
          <a:bodyPr spcFirstLastPara="0" vert="horz" wrap="square" lIns="121920" tIns="60960" rIns="121920" bIns="60960" numCol="1" spcCol="1270" anchor="ctr" anchorCtr="0">
            <a:noAutofit/>
          </a:bodyPr>
          <a:lstStyle/>
          <a:p>
            <a:pPr marL="0" marR="0" lvl="0" indent="0" algn="ctr" defTabSz="1422400" eaLnBrk="1" fontAlgn="auto" latinLnBrk="0" hangingPunct="1">
              <a:lnSpc>
                <a:spcPct val="90000"/>
              </a:lnSpc>
              <a:spcBef>
                <a:spcPct val="0"/>
              </a:spcBef>
              <a:spcAft>
                <a:spcPct val="35000"/>
              </a:spcAft>
              <a:buClrTx/>
              <a:buSzTx/>
              <a:buFontTx/>
              <a:buNone/>
              <a:tabLst/>
              <a:defRPr/>
            </a:pPr>
            <a:r>
              <a:rPr kumimoji="0" lang="en-US" sz="3200" b="1" i="0" u="none" strike="noStrike" kern="0" cap="none" spc="0" normalizeH="0" baseline="0" noProof="0" dirty="0" smtClean="0">
                <a:ln>
                  <a:noFill/>
                </a:ln>
                <a:solidFill>
                  <a:prstClr val="white"/>
                </a:solidFill>
                <a:effectLst/>
                <a:uLnTx/>
                <a:uFillTx/>
                <a:latin typeface="Arial" panose="020B0604020202020204" pitchFamily="34" charset="0"/>
                <a:ea typeface="+mn-ea"/>
                <a:cs typeface="Arial" panose="020B0604020202020204" pitchFamily="34" charset="0"/>
              </a:rPr>
              <a:t>CỦNG CỐ</a:t>
            </a:r>
          </a:p>
        </p:txBody>
      </p:sp>
      <p:grpSp>
        <p:nvGrpSpPr>
          <p:cNvPr id="32" name="Group 15"/>
          <p:cNvGrpSpPr>
            <a:grpSpLocks/>
          </p:cNvGrpSpPr>
          <p:nvPr/>
        </p:nvGrpSpPr>
        <p:grpSpPr bwMode="auto">
          <a:xfrm>
            <a:off x="2424955" y="2725276"/>
            <a:ext cx="2946400" cy="461962"/>
            <a:chOff x="1440" y="2064"/>
            <a:chExt cx="1392" cy="291"/>
          </a:xfrm>
        </p:grpSpPr>
        <p:sp>
          <p:nvSpPr>
            <p:cNvPr id="33" name="Text Box 16"/>
            <p:cNvSpPr txBox="1">
              <a:spLocks noChangeArrowheads="1"/>
            </p:cNvSpPr>
            <p:nvPr/>
          </p:nvSpPr>
          <p:spPr bwMode="auto">
            <a:xfrm>
              <a:off x="1440" y="2064"/>
              <a:ext cx="1392" cy="291"/>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 B. 10     </a:t>
              </a:r>
              <a:r>
                <a:rPr lang="en-US" sz="2400" dirty="0" smtClean="0">
                  <a:solidFill>
                    <a:srgbClr val="0033CC"/>
                  </a:solidFill>
                  <a:latin typeface="Times New Roman" pitchFamily="18" charset="0"/>
                </a:rPr>
                <a:t>  m/s    </a:t>
              </a:r>
              <a:endParaRPr lang="en-US" sz="2400" dirty="0">
                <a:solidFill>
                  <a:srgbClr val="0033CC"/>
                </a:solidFill>
                <a:latin typeface="Times New Roman" pitchFamily="18" charset="0"/>
              </a:endParaRPr>
            </a:p>
          </p:txBody>
        </p:sp>
        <p:graphicFrame>
          <p:nvGraphicFramePr>
            <p:cNvPr id="34" name="Object 17"/>
            <p:cNvGraphicFramePr>
              <a:graphicFrameLocks noChangeAspect="1"/>
            </p:cNvGraphicFramePr>
            <p:nvPr>
              <p:extLst>
                <p:ext uri="{D42A27DB-BD31-4B8C-83A1-F6EECF244321}">
                  <p14:modId xmlns:p14="http://schemas.microsoft.com/office/powerpoint/2010/main" val="2150862644"/>
                </p:ext>
              </p:extLst>
            </p:nvPr>
          </p:nvGraphicFramePr>
          <p:xfrm>
            <a:off x="1803" y="2076"/>
            <a:ext cx="283" cy="253"/>
          </p:xfrm>
          <a:graphic>
            <a:graphicData uri="http://schemas.openxmlformats.org/presentationml/2006/ole">
              <mc:AlternateContent xmlns:mc="http://schemas.openxmlformats.org/markup-compatibility/2006">
                <mc:Choice xmlns:v="urn:schemas-microsoft-com:vml" Requires="v">
                  <p:oleObj spid="_x0000_s28705" name="Equation" r:id="rId6" imgW="241200" imgH="215640" progId="">
                    <p:embed/>
                  </p:oleObj>
                </mc:Choice>
                <mc:Fallback>
                  <p:oleObj name="Equation" r:id="rId6" imgW="241200" imgH="215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3" y="2076"/>
                          <a:ext cx="283" cy="253"/>
                        </a:xfrm>
                        <a:prstGeom prst="rect">
                          <a:avLst/>
                        </a:prstGeom>
                        <a:noFill/>
                        <a:ln>
                          <a:noFill/>
                        </a:ln>
                        <a:extLst/>
                      </p:spPr>
                    </p:pic>
                  </p:oleObj>
                </mc:Fallback>
              </mc:AlternateContent>
            </a:graphicData>
          </a:graphic>
        </p:graphicFrame>
      </p:grpSp>
      <p:grpSp>
        <p:nvGrpSpPr>
          <p:cNvPr id="36" name="Group 34"/>
          <p:cNvGrpSpPr>
            <a:grpSpLocks/>
          </p:cNvGrpSpPr>
          <p:nvPr/>
        </p:nvGrpSpPr>
        <p:grpSpPr bwMode="auto">
          <a:xfrm>
            <a:off x="5009779" y="2694645"/>
            <a:ext cx="2336800" cy="469901"/>
            <a:chOff x="2736" y="2064"/>
            <a:chExt cx="1104" cy="296"/>
          </a:xfrm>
        </p:grpSpPr>
        <p:sp>
          <p:nvSpPr>
            <p:cNvPr id="37" name="Text Box 35"/>
            <p:cNvSpPr txBox="1">
              <a:spLocks noChangeArrowheads="1"/>
            </p:cNvSpPr>
            <p:nvPr/>
          </p:nvSpPr>
          <p:spPr bwMode="auto">
            <a:xfrm>
              <a:off x="2736" y="2064"/>
              <a:ext cx="1104" cy="291"/>
            </a:xfrm>
            <a:prstGeom prst="rect">
              <a:avLst/>
            </a:prstGeom>
            <a:noFill/>
            <a:ln w="9525">
              <a:noFill/>
              <a:miter lim="800000"/>
              <a:headEnd/>
              <a:tailEnd/>
            </a:ln>
          </p:spPr>
          <p:txBody>
            <a:bodyPr>
              <a:spAutoFit/>
            </a:bodyPr>
            <a:lstStyle/>
            <a:p>
              <a:pPr>
                <a:spcBef>
                  <a:spcPct val="50000"/>
                </a:spcBef>
              </a:pPr>
              <a:r>
                <a:rPr lang="en-US" sz="2400" dirty="0">
                  <a:solidFill>
                    <a:srgbClr val="0033CC"/>
                  </a:solidFill>
                  <a:latin typeface="Times New Roman" pitchFamily="18" charset="0"/>
                </a:rPr>
                <a:t>C. 10     </a:t>
              </a:r>
              <a:r>
                <a:rPr lang="en-US" sz="2400" dirty="0" smtClean="0">
                  <a:solidFill>
                    <a:srgbClr val="0033CC"/>
                  </a:solidFill>
                  <a:latin typeface="Times New Roman" pitchFamily="18" charset="0"/>
                </a:rPr>
                <a:t> m/s    </a:t>
              </a:r>
              <a:endParaRPr lang="en-US" sz="2400" dirty="0">
                <a:solidFill>
                  <a:srgbClr val="0033CC"/>
                </a:solidFill>
                <a:latin typeface="Times New Roman" pitchFamily="18" charset="0"/>
              </a:endParaRPr>
            </a:p>
          </p:txBody>
        </p:sp>
        <p:graphicFrame>
          <p:nvGraphicFramePr>
            <p:cNvPr id="38" name="Object 36"/>
            <p:cNvGraphicFramePr>
              <a:graphicFrameLocks noChangeAspect="1"/>
            </p:cNvGraphicFramePr>
            <p:nvPr>
              <p:extLst>
                <p:ext uri="{D42A27DB-BD31-4B8C-83A1-F6EECF244321}">
                  <p14:modId xmlns:p14="http://schemas.microsoft.com/office/powerpoint/2010/main" val="2076797156"/>
                </p:ext>
              </p:extLst>
            </p:nvPr>
          </p:nvGraphicFramePr>
          <p:xfrm>
            <a:off x="3064" y="2085"/>
            <a:ext cx="273" cy="275"/>
          </p:xfrm>
          <a:graphic>
            <a:graphicData uri="http://schemas.openxmlformats.org/presentationml/2006/ole">
              <mc:AlternateContent xmlns:mc="http://schemas.openxmlformats.org/markup-compatibility/2006">
                <mc:Choice xmlns:v="urn:schemas-microsoft-com:vml" Requires="v">
                  <p:oleObj spid="_x0000_s28706" name="Equation" r:id="rId8" imgW="228600" imgH="228600" progId="Equation.3">
                    <p:embed/>
                  </p:oleObj>
                </mc:Choice>
                <mc:Fallback>
                  <p:oleObj name="Equation" r:id="rId8" imgW="2286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64" y="2085"/>
                          <a:ext cx="273" cy="275"/>
                        </a:xfrm>
                        <a:prstGeom prst="rect">
                          <a:avLst/>
                        </a:prstGeom>
                        <a:noFill/>
                        <a:extLst/>
                      </p:spPr>
                    </p:pic>
                  </p:oleObj>
                </mc:Fallback>
              </mc:AlternateContent>
            </a:graphicData>
          </a:graphic>
        </p:graphicFrame>
      </p:grpSp>
      <p:sp>
        <p:nvSpPr>
          <p:cNvPr id="39" name="Text Box 31"/>
          <p:cNvSpPr txBox="1">
            <a:spLocks noChangeArrowheads="1"/>
          </p:cNvSpPr>
          <p:nvPr/>
        </p:nvSpPr>
        <p:spPr bwMode="auto">
          <a:xfrm>
            <a:off x="10602883" y="3876343"/>
            <a:ext cx="508000" cy="368713"/>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latin typeface="Times New Roman" pitchFamily="18" charset="0"/>
              </a:rPr>
              <a:t>B</a:t>
            </a:r>
            <a:endParaRPr lang="en-US" dirty="0">
              <a:solidFill>
                <a:prstClr val="black"/>
              </a:solidFill>
              <a:latin typeface="Times New Roman" pitchFamily="18" charset="0"/>
            </a:endParaRPr>
          </a:p>
        </p:txBody>
      </p:sp>
      <p:pic>
        <p:nvPicPr>
          <p:cNvPr id="28688"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41623" y="5889811"/>
            <a:ext cx="6959768" cy="882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262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5316"/>
                                        </p:tgtEl>
                                        <p:attrNameLst>
                                          <p:attrName>style.visibility</p:attrName>
                                        </p:attrNameLst>
                                      </p:cBhvr>
                                      <p:to>
                                        <p:strVal val="visible"/>
                                      </p:to>
                                    </p:set>
                                    <p:animEffect transition="in" filter="blinds(horizontal)">
                                      <p:cBhvr>
                                        <p:cTn id="7" dur="500"/>
                                        <p:tgtEl>
                                          <p:spTgt spid="5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3443" y="387801"/>
            <a:ext cx="7713971" cy="461665"/>
          </a:xfrm>
          <a:prstGeom prst="rect">
            <a:avLst/>
          </a:prstGeom>
        </p:spPr>
        <p:txBody>
          <a:bodyPr wrap="none">
            <a:spAutoFit/>
          </a:bodyPr>
          <a:lstStyle/>
          <a:p>
            <a:r>
              <a:rPr lang="en-US" sz="2400" dirty="0"/>
              <a:t>https://youtu.be/S4Dr57x9IDE?si=2SjYStD8a2u_iwKd</a:t>
            </a:r>
          </a:p>
        </p:txBody>
      </p:sp>
      <p:sp>
        <p:nvSpPr>
          <p:cNvPr id="5" name="AutoShape 2" descr="https://i.ytimg.com/vi/S4Dr57x9IDE/hqdefault.jpg?sqp=-oaymwEbCKgBEF5IVfKriqkDDggBFQAAiEIYAXABwAEG&amp;rs=AOn4CLCNMofXlIs0YK8_VVgEQTtfRe-XV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s://i.ytimg.com/vi/S4Dr57x9IDE/hqdefault.jpg?sqp=-oaymwEbCKgBEF5IVfKriqkDDggBFQAAiEIYAXABwAEG&amp;rs=AOn4CLCNMofXlIs0YK8_VVgEQTtfRe-XVQ"/>
          <p:cNvSpPr>
            <a:spLocks noChangeAspect="1" noChangeArrowheads="1"/>
          </p:cNvSpPr>
          <p:nvPr/>
        </p:nvSpPr>
        <p:spPr bwMode="auto">
          <a:xfrm>
            <a:off x="307975" y="795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7993" y="914399"/>
            <a:ext cx="9369287"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39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65844" y="1432994"/>
            <a:ext cx="5526157" cy="5192191"/>
          </a:xfrm>
          <a:prstGeom prst="rect">
            <a:avLst/>
          </a:prstGeom>
          <a:noFill/>
        </p:spPr>
        <p:txBody>
          <a:bodyPr wrap="square" rtlCol="0">
            <a:spAutoFit/>
          </a:bodyPr>
          <a:lstStyle/>
          <a:p>
            <a:pPr marL="177800" marR="0" indent="12700">
              <a:lnSpc>
                <a:spcPct val="135000"/>
              </a:lnSpc>
              <a:spcBef>
                <a:spcPts val="0"/>
              </a:spcBef>
              <a:spcAft>
                <a:spcPts val="600"/>
              </a:spcAft>
            </a:pPr>
            <a:r>
              <a:rPr lang="vi-VN" sz="3000" i="1" dirty="0">
                <a:latin typeface="Times New Roman"/>
                <a:ea typeface="Times New Roman"/>
              </a:rPr>
              <a:t>Khi sử dụng búa máy để đóng cọc, đầu búa được nâng lên đến một độ cao nhất định rồi thả cho rơi xuống cọc </a:t>
            </a:r>
            <a:r>
              <a:rPr lang="vi-VN" sz="3000" i="1" dirty="0" smtClean="0">
                <a:latin typeface="Times New Roman"/>
                <a:ea typeface="Times New Roman"/>
              </a:rPr>
              <a:t>c</a:t>
            </a:r>
            <a:r>
              <a:rPr lang="en-US" sz="3000" i="1" dirty="0" smtClean="0">
                <a:latin typeface="Times New Roman"/>
                <a:ea typeface="Times New Roman"/>
              </a:rPr>
              <a:t>ầ</a:t>
            </a:r>
            <a:r>
              <a:rPr lang="vi-VN" sz="3000" i="1" dirty="0" smtClean="0">
                <a:latin typeface="Times New Roman"/>
                <a:ea typeface="Times New Roman"/>
              </a:rPr>
              <a:t>n </a:t>
            </a:r>
            <a:r>
              <a:rPr lang="vi-VN" sz="3000" i="1" dirty="0">
                <a:latin typeface="Times New Roman"/>
                <a:ea typeface="Times New Roman"/>
              </a:rPr>
              <a:t>đóng.</a:t>
            </a:r>
            <a:endParaRPr lang="en-US" sz="3000" dirty="0">
              <a:latin typeface="Times New Roman"/>
              <a:ea typeface="Times New Roman"/>
            </a:endParaRPr>
          </a:p>
          <a:p>
            <a:pPr marL="177800" marR="0" indent="12700">
              <a:lnSpc>
                <a:spcPct val="137000"/>
              </a:lnSpc>
              <a:spcBef>
                <a:spcPts val="0"/>
              </a:spcBef>
              <a:spcAft>
                <a:spcPts val="10000"/>
              </a:spcAft>
            </a:pPr>
            <a:r>
              <a:rPr lang="vi-VN" sz="3000" i="1" dirty="0">
                <a:latin typeface="Times New Roman"/>
                <a:ea typeface="Times New Roman"/>
              </a:rPr>
              <a:t>Trong quá trình rơi, động năng và thế năng của đầu búa chuyển hoá qua lại lẫn nhau như thế nào?</a:t>
            </a:r>
            <a:endParaRPr lang="en-US" sz="3000" dirty="0">
              <a:effectLst/>
              <a:latin typeface="Times New Roman"/>
              <a:ea typeface="Times New Roman"/>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36" y="722459"/>
            <a:ext cx="938285" cy="703714"/>
          </a:xfrm>
          <a:prstGeom prst="rect">
            <a:avLst/>
          </a:prstGeom>
        </p:spPr>
      </p:pic>
      <p:sp>
        <p:nvSpPr>
          <p:cNvPr id="4" name="TextBox 3">
            <a:extLst>
              <a:ext uri="{FF2B5EF4-FFF2-40B4-BE49-F238E27FC236}">
                <a16:creationId xmlns="" xmlns:a16="http://schemas.microsoft.com/office/drawing/2014/main" id="{DF4A047F-B55A-4BF4-9AA2-CB6074A0D23C}"/>
              </a:ext>
            </a:extLst>
          </p:cNvPr>
          <p:cNvSpPr txBox="1"/>
          <p:nvPr/>
        </p:nvSpPr>
        <p:spPr>
          <a:xfrm>
            <a:off x="692472" y="189571"/>
            <a:ext cx="11320181" cy="947854"/>
          </a:xfrm>
          <a:prstGeom prst="rect">
            <a:avLst/>
          </a:prstGeom>
        </p:spPr>
        <p:txBody>
          <a:bodyPr vert="horz" lIns="91440" tIns="45720" rIns="91440" bIns="45720" rtlCol="0" anchor="b">
            <a:normAutofit fontScale="92500" lnSpcReduction="20000"/>
          </a:bodyPr>
          <a:lstStyle/>
          <a:p>
            <a:pPr algn="ctr" defTabSz="457200">
              <a:spcBef>
                <a:spcPct val="0"/>
              </a:spcBef>
              <a:spcAft>
                <a:spcPts val="600"/>
              </a:spcAft>
            </a:pPr>
            <a:r>
              <a:rPr lang="en-US" sz="7200" b="1" u="sng" dirty="0" err="1">
                <a:solidFill>
                  <a:schemeClr val="accent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7200" b="1" u="sng" dirty="0">
                <a:solidFill>
                  <a:schemeClr val="accent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r>
              <a:rPr lang="en-US" sz="7200" b="1" dirty="0">
                <a:solidFill>
                  <a:schemeClr val="accent3"/>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7200" b="1" dirty="0" smtClean="0">
                <a:solidFill>
                  <a:srgbClr val="FFCA5A"/>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CƠ </a:t>
            </a:r>
            <a:r>
              <a:rPr lang="en-US" sz="7200" b="1" dirty="0">
                <a:solidFill>
                  <a:srgbClr val="FFCA5A"/>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NĂNG</a:t>
            </a:r>
          </a:p>
        </p:txBody>
      </p:sp>
      <p:pic>
        <p:nvPicPr>
          <p:cNvPr id="6" name="Shape 320"/>
          <p:cNvPicPr/>
          <p:nvPr/>
        </p:nvPicPr>
        <p:blipFill>
          <a:blip r:embed="rId3"/>
          <a:stretch/>
        </p:blipFill>
        <p:spPr>
          <a:xfrm>
            <a:off x="106027" y="1550504"/>
            <a:ext cx="6246543" cy="5128592"/>
          </a:xfrm>
          <a:prstGeom prst="rect">
            <a:avLst/>
          </a:prstGeom>
        </p:spPr>
      </p:pic>
    </p:spTree>
    <p:extLst>
      <p:ext uri="{BB962C8B-B14F-4D97-AF65-F5344CB8AC3E}">
        <p14:creationId xmlns:p14="http://schemas.microsoft.com/office/powerpoint/2010/main" val="130618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60973" y="1243157"/>
            <a:ext cx="8825659" cy="669263"/>
          </a:xfrm>
        </p:spPr>
        <p:txBody>
          <a:bodyPr/>
          <a:lstStyle/>
          <a:p>
            <a:r>
              <a:rPr lang="en-US" dirty="0"/>
              <a:t>https://youtu.be/HPTnxgiHPRA?si=gxK7VHqOV_yZIz9c</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6696" y="1793891"/>
            <a:ext cx="5208104" cy="48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58957" y="188259"/>
            <a:ext cx="8534400" cy="900954"/>
          </a:xfrm>
          <a:prstGeom prst="rect">
            <a:avLst/>
          </a:prstGeom>
        </p:spPr>
        <p:txBody>
          <a:bodyPr vert="horz" lIns="91440" tIns="45720" rIns="91440" bIns="45720" rtlCol="0" anchor="b">
            <a:normAutofit lnSpcReduction="10000"/>
          </a:bodyPr>
          <a:lstStyle/>
          <a:p>
            <a:pPr algn="ctr" defTabSz="457200">
              <a:spcBef>
                <a:spcPct val="0"/>
              </a:spcBef>
              <a:spcAft>
                <a:spcPts val="600"/>
              </a:spcAft>
            </a:pPr>
            <a:r>
              <a:rPr lang="en-US" sz="5400" b="1" u="sng" dirty="0" err="1" smtClean="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54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5400" b="1" u="sng"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a:t>
            </a:r>
            <a:r>
              <a:rPr lang="en-US" sz="5400" b="1" dirty="0">
                <a:solidFill>
                  <a:srgbClr val="FFFF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CƠ NĂNG</a:t>
            </a:r>
          </a:p>
        </p:txBody>
      </p:sp>
    </p:spTree>
    <p:extLst>
      <p:ext uri="{BB962C8B-B14F-4D97-AF65-F5344CB8AC3E}">
        <p14:creationId xmlns:p14="http://schemas.microsoft.com/office/powerpoint/2010/main" val="420623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729" y="1857124"/>
            <a:ext cx="7485055" cy="4715971"/>
          </a:xfrm>
        </p:spPr>
        <p:txBody>
          <a:bodyPr/>
          <a:lstStyle/>
          <a:p>
            <a:pPr marL="177800" marR="0" indent="12700">
              <a:lnSpc>
                <a:spcPct val="135000"/>
              </a:lnSpc>
              <a:spcBef>
                <a:spcPts val="0"/>
              </a:spcBef>
              <a:spcAft>
                <a:spcPts val="600"/>
              </a:spcAft>
            </a:pPr>
            <a:r>
              <a:rPr lang="vi-VN" sz="2800" dirty="0" smtClean="0">
                <a:latin typeface="Times New Roman" pitchFamily="18" charset="0"/>
                <a:ea typeface="Times New Roman"/>
                <a:cs typeface="Times New Roman" pitchFamily="18" charset="0"/>
              </a:rPr>
              <a:t>Trong trò c</a:t>
            </a:r>
            <a:r>
              <a:rPr lang="en-US" sz="2800" dirty="0">
                <a:latin typeface="Times New Roman" pitchFamily="18" charset="0"/>
                <a:ea typeface="Times New Roman"/>
                <a:cs typeface="Times New Roman" pitchFamily="18" charset="0"/>
              </a:rPr>
              <a:t>h</a:t>
            </a:r>
            <a:r>
              <a:rPr lang="vi-VN" sz="2800" dirty="0" smtClean="0">
                <a:latin typeface="Times New Roman" pitchFamily="18" charset="0"/>
                <a:ea typeface="Times New Roman"/>
                <a:cs typeface="Times New Roman" pitchFamily="18" charset="0"/>
              </a:rPr>
              <a:t>ơi tung hứng (Hình </a:t>
            </a:r>
            <a:r>
              <a:rPr lang="en-US" sz="2800" dirty="0" err="1" smtClean="0">
                <a:latin typeface="Times New Roman" pitchFamily="18" charset="0"/>
                <a:ea typeface="Times New Roman"/>
                <a:cs typeface="Times New Roman" pitchFamily="18" charset="0"/>
              </a:rPr>
              <a:t>bên</a:t>
            </a:r>
            <a:r>
              <a:rPr lang="vi-VN" sz="2800" dirty="0" smtClean="0">
                <a:latin typeface="Times New Roman" pitchFamily="18" charset="0"/>
                <a:ea typeface="Times New Roman"/>
                <a:cs typeface="Times New Roman" pitchFamily="18" charset="0"/>
              </a:rPr>
              <a:t>), khi xét giai đoạn vật chuyển động lên trên, độ cao của vật tăng dần nên thế năng của vật tăng d</a:t>
            </a:r>
            <a:r>
              <a:rPr lang="en-US" sz="2800" dirty="0" smtClean="0">
                <a:latin typeface="Times New Roman" pitchFamily="18" charset="0"/>
                <a:ea typeface="Times New Roman"/>
                <a:cs typeface="Times New Roman" pitchFamily="18" charset="0"/>
              </a:rPr>
              <a:t>ầ</a:t>
            </a:r>
            <a:r>
              <a:rPr lang="vi-VN" sz="2800" dirty="0" smtClean="0">
                <a:latin typeface="Times New Roman" pitchFamily="18" charset="0"/>
                <a:ea typeface="Times New Roman"/>
                <a:cs typeface="Times New Roman" pitchFamily="18" charset="0"/>
              </a:rPr>
              <a:t>n; đồng thời tốc độ của vật giảm dần nên động năng của vật giảm dần. Xét giai đoạn vật rơi xuống, thế năng của vật giảm dần, động năng của vật lại tăng d</a:t>
            </a:r>
            <a:r>
              <a:rPr lang="en-US" sz="2800" dirty="0" smtClean="0">
                <a:latin typeface="Times New Roman" pitchFamily="18" charset="0"/>
                <a:ea typeface="Times New Roman"/>
                <a:cs typeface="Times New Roman" pitchFamily="18" charset="0"/>
              </a:rPr>
              <a:t>ầ</a:t>
            </a:r>
            <a:r>
              <a:rPr lang="vi-VN" sz="2800" dirty="0" smtClean="0">
                <a:latin typeface="Times New Roman" pitchFamily="18" charset="0"/>
                <a:ea typeface="Times New Roman"/>
                <a:cs typeface="Times New Roman" pitchFamily="18" charset="0"/>
              </a:rPr>
              <a:t>n. Động năng và thế năng có thể chuyển hoá qua lại lẫn nhau.</a:t>
            </a:r>
            <a:r>
              <a:rPr lang="en-US" sz="2800" dirty="0" smtClean="0">
                <a:latin typeface="Times New Roman"/>
                <a:ea typeface="Times New Roman"/>
              </a:rPr>
              <a:t/>
            </a:r>
            <a:br>
              <a:rPr lang="en-US" sz="2800" dirty="0" smtClean="0">
                <a:latin typeface="Times New Roman"/>
                <a:ea typeface="Times New Roman"/>
              </a:rPr>
            </a:b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F33D2B9C-0CC4-4717-B608-00C341C3020A}"/>
              </a:ext>
            </a:extLst>
          </p:cNvPr>
          <p:cNvSpPr txBox="1"/>
          <p:nvPr/>
        </p:nvSpPr>
        <p:spPr>
          <a:xfrm>
            <a:off x="435912" y="163214"/>
            <a:ext cx="11320181" cy="947854"/>
          </a:xfrm>
          <a:prstGeom prst="rect">
            <a:avLst/>
          </a:prstGeom>
        </p:spPr>
        <p:txBody>
          <a:bodyPr vert="horz" lIns="91440" tIns="45720" rIns="91440" bIns="45720" rtlCol="0" anchor="b">
            <a:normAutofit fontScale="92500" lnSpcReduction="20000"/>
          </a:bodyPr>
          <a:lstStyle/>
          <a:p>
            <a:pPr algn="ctr" defTabSz="457200">
              <a:spcBef>
                <a:spcPct val="0"/>
              </a:spcBef>
              <a:spcAft>
                <a:spcPts val="600"/>
              </a:spcAft>
            </a:pPr>
            <a:r>
              <a:rPr lang="en-US" sz="7200" b="1" dirty="0" err="1" smtClean="0">
                <a:solidFill>
                  <a:srgbClr val="FFCA5A"/>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Bài</a:t>
            </a:r>
            <a:r>
              <a:rPr lang="en-US" sz="7200" b="1" dirty="0" smtClean="0">
                <a:solidFill>
                  <a:srgbClr val="FFCA5A"/>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 </a:t>
            </a:r>
            <a:r>
              <a:rPr lang="en-US" sz="7200" b="1" dirty="0">
                <a:solidFill>
                  <a:srgbClr val="FFCA5A"/>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3: CƠ NĂNG</a:t>
            </a:r>
          </a:p>
        </p:txBody>
      </p:sp>
      <p:pic>
        <p:nvPicPr>
          <p:cNvPr id="15" name="Shape 324"/>
          <p:cNvPicPr/>
          <p:nvPr/>
        </p:nvPicPr>
        <p:blipFill>
          <a:blip r:embed="rId2"/>
          <a:stretch/>
        </p:blipFill>
        <p:spPr>
          <a:xfrm>
            <a:off x="8070575" y="1815564"/>
            <a:ext cx="3988904" cy="4810539"/>
          </a:xfrm>
          <a:prstGeom prst="rect">
            <a:avLst/>
          </a:prstGeom>
        </p:spPr>
      </p:pic>
      <p:sp>
        <p:nvSpPr>
          <p:cNvPr id="9" name="Rectangle 8"/>
          <p:cNvSpPr/>
          <p:nvPr/>
        </p:nvSpPr>
        <p:spPr>
          <a:xfrm>
            <a:off x="243927" y="1238562"/>
            <a:ext cx="2870340" cy="584775"/>
          </a:xfrm>
          <a:prstGeom prst="rect">
            <a:avLst/>
          </a:prstGeom>
        </p:spPr>
        <p:txBody>
          <a:bodyPr wrap="square">
            <a:spAutoFit/>
          </a:bodyPr>
          <a:lstStyle/>
          <a:p>
            <a:r>
              <a:rPr lang="en-US" sz="3200" b="1" dirty="0">
                <a:latin typeface="Times New Roman" panose="02020603050405020304" pitchFamily="18" charset="0"/>
                <a:cs typeface="Times New Roman" panose="02020603050405020304" pitchFamily="18" charset="0"/>
              </a:rPr>
              <a:t>I. CƠ NĂNG</a:t>
            </a:r>
            <a:endParaRPr lang="en-US" sz="3200" dirty="0"/>
          </a:p>
        </p:txBody>
      </p:sp>
    </p:spTree>
    <p:extLst>
      <p:ext uri="{BB962C8B-B14F-4D97-AF65-F5344CB8AC3E}">
        <p14:creationId xmlns:p14="http://schemas.microsoft.com/office/powerpoint/2010/main" val="765988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6EFDF6-302D-4689-B0C3-3DAADA871E70}"/>
              </a:ext>
            </a:extLst>
          </p:cNvPr>
          <p:cNvSpPr>
            <a:spLocks noGrp="1"/>
          </p:cNvSpPr>
          <p:nvPr>
            <p:ph type="title"/>
          </p:nvPr>
        </p:nvSpPr>
        <p:spPr/>
        <p:txBody>
          <a:bodyPr/>
          <a:lstStyle/>
          <a:p>
            <a:endParaRPr lang="en-US"/>
          </a:p>
        </p:txBody>
      </p:sp>
      <p:sp>
        <p:nvSpPr>
          <p:cNvPr id="3" name="Content Placeholder 2">
            <a:extLst>
              <a:ext uri="{FF2B5EF4-FFF2-40B4-BE49-F238E27FC236}">
                <a16:creationId xmlns="" xmlns:a16="http://schemas.microsoft.com/office/drawing/2014/main" id="{88F58987-D108-462F-A6B8-1CBBA6ED48C4}"/>
              </a:ext>
            </a:extLst>
          </p:cNvPr>
          <p:cNvSpPr>
            <a:spLocks noGrp="1"/>
          </p:cNvSpPr>
          <p:nvPr>
            <p:ph idx="1"/>
          </p:nvPr>
        </p:nvSpPr>
        <p:spPr/>
        <p:txBody>
          <a:bodyPr/>
          <a:lstStyle/>
          <a:p>
            <a:endParaRPr lang="en-US"/>
          </a:p>
        </p:txBody>
      </p:sp>
      <p:pic>
        <p:nvPicPr>
          <p:cNvPr id="4" name="Content Placeholder 4">
            <a:extLst>
              <a:ext uri="{FF2B5EF4-FFF2-40B4-BE49-F238E27FC236}">
                <a16:creationId xmlns="" xmlns:a16="http://schemas.microsoft.com/office/drawing/2014/main" id="{0FA31944-1376-4529-8336-B0A558B882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9"/>
            <a:ext cx="12192000" cy="6858000"/>
          </a:xfrm>
          <a:prstGeom prst="rect">
            <a:avLst/>
          </a:prstGeom>
        </p:spPr>
      </p:pic>
    </p:spTree>
    <p:extLst>
      <p:ext uri="{BB962C8B-B14F-4D97-AF65-F5344CB8AC3E}">
        <p14:creationId xmlns:p14="http://schemas.microsoft.com/office/powerpoint/2010/main" val="7720841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lose-up of a plant&#10;&#10;Description automatically generated with low confidence">
            <a:extLst>
              <a:ext uri="{FF2B5EF4-FFF2-40B4-BE49-F238E27FC236}">
                <a16:creationId xmlns="" xmlns:a16="http://schemas.microsoft.com/office/drawing/2014/main" id="{833A76A2-9224-4840-B4D1-411A29BA3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00200"/>
            <a:ext cx="6781800" cy="3545722"/>
          </a:xfrm>
          <a:prstGeom prst="rect">
            <a:avLst/>
          </a:prstGeom>
          <a:ln>
            <a:noFill/>
          </a:ln>
          <a:effectLst>
            <a:softEdge rad="112500"/>
          </a:effectLst>
        </p:spPr>
      </p:pic>
      <p:pic>
        <p:nvPicPr>
          <p:cNvPr id="5" name="Picture 14" descr="http://tmjpainandtreatment.com/wp-content/uploads/2014/09/little-man-with-red-question-mark.jpg">
            <a:hlinkClick r:id="rId3"/>
            <a:extLst>
              <a:ext uri="{FF2B5EF4-FFF2-40B4-BE49-F238E27FC236}">
                <a16:creationId xmlns="" xmlns:a16="http://schemas.microsoft.com/office/drawing/2014/main" id="{34803143-067E-4E6A-ACDF-F73C4C768C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533" y="457200"/>
            <a:ext cx="617539"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1">
            <a:extLst>
              <a:ext uri="{FF2B5EF4-FFF2-40B4-BE49-F238E27FC236}">
                <a16:creationId xmlns="" xmlns:a16="http://schemas.microsoft.com/office/drawing/2014/main" id="{047D75D1-AABC-4672-8459-16B4C1854354}"/>
              </a:ext>
            </a:extLst>
          </p:cNvPr>
          <p:cNvSpPr>
            <a:spLocks noChangeArrowheads="1"/>
          </p:cNvSpPr>
          <p:nvPr/>
        </p:nvSpPr>
        <p:spPr bwMode="auto">
          <a:xfrm>
            <a:off x="1143000" y="533414"/>
            <a:ext cx="10058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sz="2800" b="1" dirty="0" err="1">
                <a:solidFill>
                  <a:srgbClr val="0070C0"/>
                </a:solidFill>
                <a:latin typeface="Times New Roman" pitchFamily="18" charset="0"/>
                <a:cs typeface="Times New Roman" pitchFamily="18" charset="0"/>
              </a:rPr>
              <a:t>Xét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một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quả</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bóng</a:t>
            </a:r>
            <a:r>
              <a:rPr lang="en-US" sz="2800" b="1" dirty="0">
                <a:solidFill>
                  <a:srgbClr val="0070C0"/>
                </a:solidFill>
                <a:latin typeface="Times New Roman" pitchFamily="18" charset="0"/>
                <a:cs typeface="Times New Roman" pitchFamily="18" charset="0"/>
              </a:rPr>
              <a:t> tennis </a:t>
            </a:r>
            <a:r>
              <a:rPr lang="en-US" sz="2800" b="1" dirty="0" err="1">
                <a:solidFill>
                  <a:srgbClr val="0070C0"/>
                </a:solidFill>
                <a:latin typeface="Times New Roman" pitchFamily="18" charset="0"/>
                <a:cs typeface="Times New Roman" pitchFamily="18" charset="0"/>
              </a:rPr>
              <a:t>đang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chuyển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động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như</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trên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hình</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Quả</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bóng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năng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lượng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không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Năng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lượng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là</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năng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lượng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gì</a:t>
            </a:r>
            <a:r>
              <a:rPr lang="en-US" sz="2800" b="1" dirty="0">
                <a:solidFill>
                  <a:srgbClr val="0070C0"/>
                </a:solidFill>
                <a:latin typeface="Times New Roman" pitchFamily="18" charset="0"/>
                <a:cs typeface="Times New Roman" pitchFamily="18" charset="0"/>
              </a:rPr>
              <a:t>? </a:t>
            </a:r>
          </a:p>
        </p:txBody>
      </p:sp>
      <p:sp>
        <p:nvSpPr>
          <p:cNvPr id="14" name="Rectangle 31">
            <a:extLst>
              <a:ext uri="{FF2B5EF4-FFF2-40B4-BE49-F238E27FC236}">
                <a16:creationId xmlns="" xmlns:a16="http://schemas.microsoft.com/office/drawing/2014/main" id="{86C2C3A6-59FE-41A1-A9C5-885E8E7D9FEE}"/>
              </a:ext>
            </a:extLst>
          </p:cNvPr>
          <p:cNvSpPr>
            <a:spLocks noChangeArrowheads="1"/>
          </p:cNvSpPr>
          <p:nvPr/>
        </p:nvSpPr>
        <p:spPr bwMode="auto">
          <a:xfrm>
            <a:off x="762011" y="5029212"/>
            <a:ext cx="108965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sz="2800" dirty="0" err="1">
                <a:solidFill>
                  <a:prstClr val="black"/>
                </a:solidFill>
                <a:latin typeface="Times New Roman" pitchFamily="18" charset="0"/>
                <a:cs typeface="Times New Roman" pitchFamily="18" charset="0"/>
              </a:rPr>
              <a:t>Trong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quá</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trình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chuyển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có</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luôn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thay</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đổi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Tổng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và</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thế</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là</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cơ</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của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quả</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bóng</a:t>
            </a:r>
            <a:r>
              <a:rPr lang="en-US" sz="2800" dirty="0" smtClean="0">
                <a:solidFill>
                  <a:prstClr val="black"/>
                </a:solidFill>
                <a:latin typeface="Times New Roman" pitchFamily="18" charset="0"/>
                <a:cs typeface="Times New Roman" pitchFamily="18" charset="0"/>
              </a:rPr>
              <a:t>. </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27317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nSpc>
                <a:spcPct val="115000"/>
              </a:lnSpc>
              <a:spcBef>
                <a:spcPts val="0"/>
              </a:spcBef>
              <a:buNone/>
            </a:pPr>
            <a:r>
              <a:rPr lang="vi-VN" dirty="0">
                <a:solidFill>
                  <a:prstClr val="black"/>
                </a:solidFill>
                <a:latin typeface="Times New Roman"/>
                <a:ea typeface="Calibri"/>
                <a:cs typeface="Times New Roman"/>
              </a:rPr>
              <a:t>– </a:t>
            </a:r>
            <a:r>
              <a:rPr lang="vi-VN" dirty="0" smtClean="0">
                <a:latin typeface="Times New Roman"/>
                <a:ea typeface="Calibri"/>
                <a:cs typeface="Times New Roman"/>
              </a:rPr>
              <a:t>Khái </a:t>
            </a:r>
            <a:r>
              <a:rPr lang="vi-VN" dirty="0">
                <a:latin typeface="Times New Roman"/>
                <a:ea typeface="Calibri"/>
                <a:cs typeface="Times New Roman"/>
              </a:rPr>
              <a:t>niệm cơ </a:t>
            </a:r>
            <a:r>
              <a:rPr lang="vi-VN" dirty="0" smtClean="0">
                <a:latin typeface="Times New Roman"/>
                <a:ea typeface="Calibri"/>
                <a:cs typeface="Times New Roman"/>
              </a:rPr>
              <a:t>năng: </a:t>
            </a:r>
            <a:r>
              <a:rPr lang="vi-VN" dirty="0">
                <a:latin typeface="Times New Roman"/>
                <a:ea typeface="Calibri"/>
                <a:cs typeface="Times New Roman"/>
              </a:rPr>
              <a:t>Cơ năng là tổng động năng và thế năng của vật. </a:t>
            </a:r>
            <a:endParaRPr lang="en-US" dirty="0">
              <a:latin typeface="Times New Roman"/>
              <a:ea typeface="Calibri"/>
              <a:cs typeface="Times New Roman"/>
            </a:endParaRPr>
          </a:p>
          <a:p>
            <a:pPr marL="0" indent="0">
              <a:lnSpc>
                <a:spcPct val="115000"/>
              </a:lnSpc>
              <a:spcBef>
                <a:spcPts val="0"/>
              </a:spcBef>
              <a:buNone/>
            </a:pPr>
            <a:r>
              <a:rPr lang="vi-VN" dirty="0">
                <a:latin typeface="Times New Roman"/>
                <a:ea typeface="Calibri"/>
                <a:cs typeface="Times New Roman"/>
              </a:rPr>
              <a:t>– Công thức tính cơ năng: </a:t>
            </a:r>
            <a:endParaRPr lang="en-US" dirty="0">
              <a:latin typeface="Times New Roman"/>
              <a:ea typeface="Calibri"/>
              <a:cs typeface="Times New Roman"/>
            </a:endParaRPr>
          </a:p>
          <a:p>
            <a:pPr marL="0" indent="0">
              <a:buNone/>
            </a:pPr>
            <a:endParaRPr lang="en-US" kern="0" dirty="0" smtClean="0">
              <a:latin typeface="Times New Roman"/>
              <a:ea typeface="Calibri"/>
            </a:endParaRPr>
          </a:p>
          <a:p>
            <a:pPr marL="0" indent="0">
              <a:buNone/>
            </a:pPr>
            <a:r>
              <a:rPr lang="vi-VN" kern="0" dirty="0" smtClean="0">
                <a:latin typeface="Times New Roman"/>
                <a:ea typeface="Calibri"/>
              </a:rPr>
              <a:t>– </a:t>
            </a:r>
            <a:r>
              <a:rPr lang="vi-VN" kern="0" dirty="0">
                <a:latin typeface="Times New Roman"/>
                <a:ea typeface="Calibri"/>
              </a:rPr>
              <a:t>Đơn vị đo cơ năng: jun (kí hiệu: J).</a:t>
            </a:r>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285" y="2456967"/>
            <a:ext cx="4614835" cy="10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3927" y="1238562"/>
            <a:ext cx="2870340"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I. CƠ NĂNG</a:t>
            </a:r>
            <a:endParaRPr kumimoji="0" lang="en-US" sz="32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71727633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spDef>
      <a:spPr/>
      <a:bodyPr rtlCol="0" anchor="ctr"/>
      <a:lstStyle>
        <a:defPPr algn="ctr">
          <a:defRPr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1338</TotalTime>
  <Words>1889</Words>
  <PresentationFormat>Custom</PresentationFormat>
  <Paragraphs>144</Paragraphs>
  <Slides>26</Slides>
  <Notes>0</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26</vt:i4>
      </vt:variant>
    </vt:vector>
  </HeadingPairs>
  <TitlesOfParts>
    <vt:vector size="35" baseType="lpstr">
      <vt:lpstr>Ion</vt:lpstr>
      <vt:lpstr>Office Theme</vt:lpstr>
      <vt:lpstr>1_Office Theme</vt:lpstr>
      <vt:lpstr>2_Office Theme</vt:lpstr>
      <vt:lpstr>3_Office Theme</vt:lpstr>
      <vt:lpstr>4_Office Theme</vt:lpstr>
      <vt:lpstr>5_Office Theme</vt:lpstr>
      <vt:lpstr>6_Office Theme</vt:lpstr>
      <vt:lpstr>Equation</vt:lpstr>
      <vt:lpstr>PowerPoint Presentation</vt:lpstr>
      <vt:lpstr>PowerPoint Presentation</vt:lpstr>
      <vt:lpstr>PowerPoint Presentation</vt:lpstr>
      <vt:lpstr>PowerPoint Presentation</vt:lpstr>
      <vt:lpstr>PowerPoint Presentation</vt:lpstr>
      <vt:lpstr>Trong trò chơi tung hứng (Hình bên), khi xét giai đoạn vật chuyển động lên trên, độ cao của vật tăng dần nên thế năng của vật tăng dần; đồng thời tốc độ của vật giảm dần nên động năng của vật giảm dần. Xét giai đoạn vật rơi xuống, thế năng của vật giảm dần, động năng của vật lại tăng dần. Động năng và thế năng có thể chuyển hoá qua lại lẫn nhau. </vt:lpstr>
      <vt:lpstr>PowerPoint Presentation</vt:lpstr>
      <vt:lpstr>PowerPoint Presentation</vt:lpstr>
      <vt:lpstr>PowerPoint Presentation</vt:lpstr>
      <vt:lpstr>PowerPoint Presentation</vt:lpstr>
      <vt:lpstr>Một vật có khối lượng m = 1,5 kg được thả rơi từ độ cao h = 4 m so với mặt đất. Chọn góc thê' năng ở mặt đất, tính tốc độ của vật ngay trước khi chạm đất. Biết toàn bộ thế năng của vật chuyển hoá thành động năng của vật.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2019-01-12T06:05:28Z</dcterms:created>
  <dcterms:modified xsi:type="dcterms:W3CDTF">2024-07-05T13:45:00Z</dcterms:modified>
</cp:coreProperties>
</file>