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4.svg" ContentType="image/svg+xml"/>
  <Override PartName="/ppt/media/image16.svg" ContentType="image/svg+xml"/>
  <Override PartName="/ppt/media/image18.svg" ContentType="image/svg+xml"/>
  <Override PartName="/ppt/media/image21.svg" ContentType="image/svg+xml"/>
  <Override PartName="/ppt/media/image23.svg" ContentType="image/svg+xml"/>
  <Override PartName="/ppt/media/image27.svg" ContentType="image/svg+xml"/>
  <Override PartName="/ppt/media/image3.svg" ContentType="image/svg+xml"/>
  <Override PartName="/ppt/media/image30.svg" ContentType="image/svg+xml"/>
  <Override PartName="/ppt/media/image6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  <p:sldMasterId id="2147483668" r:id="rId4"/>
  </p:sldMasterIdLst>
  <p:notesMasterIdLst>
    <p:notesMasterId r:id="rId6"/>
  </p:notesMasterIdLst>
  <p:sldIdLst>
    <p:sldId id="508" r:id="rId5"/>
    <p:sldId id="583" r:id="rId7"/>
    <p:sldId id="614" r:id="rId8"/>
    <p:sldId id="318" r:id="rId9"/>
    <p:sldId id="319" r:id="rId10"/>
    <p:sldId id="320" r:id="rId11"/>
    <p:sldId id="373" r:id="rId12"/>
    <p:sldId id="437" r:id="rId13"/>
    <p:sldId id="325" r:id="rId14"/>
    <p:sldId id="511" r:id="rId15"/>
    <p:sldId id="326" r:id="rId16"/>
    <p:sldId id="584" r:id="rId17"/>
    <p:sldId id="537" r:id="rId18"/>
    <p:sldId id="510" r:id="rId19"/>
    <p:sldId id="550" r:id="rId20"/>
    <p:sldId id="605" r:id="rId21"/>
    <p:sldId id="554" r:id="rId22"/>
    <p:sldId id="459" r:id="rId23"/>
    <p:sldId id="460" r:id="rId24"/>
    <p:sldId id="477" r:id="rId25"/>
    <p:sldId id="482" r:id="rId26"/>
    <p:sldId id="385" r:id="rId27"/>
    <p:sldId id="458" r:id="rId28"/>
    <p:sldId id="343" r:id="rId29"/>
  </p:sldIdLst>
  <p:sldSz cx="12192000" cy="6858000"/>
  <p:notesSz cx="6858000" cy="9144000"/>
  <p:embeddedFontLst>
    <p:embeddedFont>
      <p:font typeface="SimSun" panose="02010600030101010101" pitchFamily="2" charset="-122"/>
      <p:regular r:id="rId34"/>
    </p:embeddedFont>
    <p:embeddedFont>
      <p:font typeface="#9Slide02 Noi dung dai" panose="02000000000000000000" pitchFamily="2" charset="0"/>
      <p:regular r:id="rId35"/>
    </p:embeddedFont>
    <p:embeddedFont>
      <p:font typeface="Calibri" panose="020F0502020204030204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mbria Math" panose="02040503050406030204" charset="0"/>
      <p:regular r:id="rId44"/>
    </p:embeddedFont>
    <p:embeddedFont>
      <p:font typeface="#9Slide02 Tieu de dai" panose="02000000000000000000" charset="0"/>
      <p:bold r:id="rId45"/>
    </p:embeddedFont>
    <p:embeddedFont>
      <p:font typeface="Calibri Light" panose="020F0302020204030204" charset="0"/>
      <p:regular r:id="rId46"/>
      <p: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1" userDrawn="1">
          <p15:clr>
            <a:srgbClr val="A4A3A4"/>
          </p15:clr>
        </p15:guide>
        <p15:guide id="2" pos="39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4FAD"/>
    <a:srgbClr val="FFFFFF"/>
    <a:srgbClr val="F8A8CC"/>
    <a:srgbClr val="FCD458"/>
    <a:srgbClr val="E6E6E6"/>
    <a:srgbClr val="211C58"/>
    <a:srgbClr val="8AD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08" autoAdjust="0"/>
    <p:restoredTop sz="90927" autoAdjust="0"/>
  </p:normalViewPr>
  <p:slideViewPr>
    <p:cSldViewPr showGuides="1">
      <p:cViewPr varScale="1">
        <p:scale>
          <a:sx n="62" d="100"/>
          <a:sy n="62" d="100"/>
        </p:scale>
        <p:origin x="756" y="36"/>
      </p:cViewPr>
      <p:guideLst>
        <p:guide orient="horz" pos="2151"/>
        <p:guide pos="39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7" Type="http://schemas.openxmlformats.org/officeDocument/2006/relationships/font" Target="fonts/font14.fntdata"/><Relationship Id="rId46" Type="http://schemas.openxmlformats.org/officeDocument/2006/relationships/font" Target="fonts/font13.fntdata"/><Relationship Id="rId45" Type="http://schemas.openxmlformats.org/officeDocument/2006/relationships/font" Target="fonts/font12.fntdata"/><Relationship Id="rId44" Type="http://schemas.openxmlformats.org/officeDocument/2006/relationships/font" Target="fonts/font11.fntdata"/><Relationship Id="rId43" Type="http://schemas.openxmlformats.org/officeDocument/2006/relationships/font" Target="fonts/font10.fntdata"/><Relationship Id="rId42" Type="http://schemas.openxmlformats.org/officeDocument/2006/relationships/font" Target="fonts/font9.fntdata"/><Relationship Id="rId41" Type="http://schemas.openxmlformats.org/officeDocument/2006/relationships/font" Target="fonts/font8.fntdata"/><Relationship Id="rId40" Type="http://schemas.openxmlformats.org/officeDocument/2006/relationships/font" Target="fonts/font7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4" Type="http://schemas.openxmlformats.org/officeDocument/2006/relationships/image" Target="../media/image42.wmf"/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3.vml.rels><?xml version="1.0" encoding="UTF-8" standalone="yes"?>
<Relationships xmlns="http://schemas.openxmlformats.org/package/2006/relationships"><Relationship Id="rId6" Type="http://schemas.openxmlformats.org/officeDocument/2006/relationships/image" Target="../media/image53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C20D8-0417-4062-A79A-6D78AEDEB94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9EC4D-5B99-4046-B00F-644CE4E2CB4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1.7.2013</a:t>
            </a: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" name="Google Shape;3483;gd362d286f3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4" name="Google Shape;3484;gd362d286f3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" name="Google Shape;3483;gd362d286f3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4" name="Google Shape;3484;gd362d286f3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" name="Google Shape;3483;gd362d286f3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4" name="Google Shape;3484;gd362d286f3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" name="Google Shape;3483;gd362d286f3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4" name="Google Shape;3484;gd362d286f3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" name="Google Shape;3483;gd362d286f3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4" name="Google Shape;3484;gd362d286f3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" name="Google Shape;3483;gd362d286f3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4" name="Google Shape;3484;gd362d286f3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5" name="Google Shape;3575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6" name="Google Shape;3576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5" name="Google Shape;3575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6" name="Google Shape;3576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5" name="Google Shape;3575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6" name="Google Shape;3576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8" name="Google Shape;3268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9" name="Google Shape;3269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1.7.2013</a:t>
            </a: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98196373ad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98196373ad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8" name="Google Shape;3268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9" name="Google Shape;3269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11c36aeef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11c36aeef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1.7.2013</a:t>
            </a: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1.7.2013</a:t>
            </a: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11c36aeef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11c36aeef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" name="Google Shape;3483;gd362d286f3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4" name="Google Shape;3484;gd362d286f3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2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0" name="Google Shape;2600;p28"/>
          <p:cNvGrpSpPr/>
          <p:nvPr/>
        </p:nvGrpSpPr>
        <p:grpSpPr>
          <a:xfrm>
            <a:off x="-52200" y="-108400"/>
            <a:ext cx="12296400" cy="7074800"/>
            <a:chOff x="-39150" y="-81300"/>
            <a:chExt cx="9222300" cy="5306100"/>
          </a:xfrm>
        </p:grpSpPr>
        <p:grpSp>
          <p:nvGrpSpPr>
            <p:cNvPr id="2601" name="Google Shape;2601;p28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2602" name="Google Shape;2602;p28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3" name="Google Shape;2603;p28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4" name="Google Shape;2604;p28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5" name="Google Shape;2605;p28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6" name="Google Shape;2606;p28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7" name="Google Shape;2607;p28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8" name="Google Shape;2608;p28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9" name="Google Shape;2609;p28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0" name="Google Shape;2610;p28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1" name="Google Shape;2611;p28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2" name="Google Shape;2612;p28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3" name="Google Shape;2613;p28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4" name="Google Shape;2614;p28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5" name="Google Shape;2615;p28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6" name="Google Shape;2616;p28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7" name="Google Shape;2617;p28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8" name="Google Shape;2618;p28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9" name="Google Shape;2619;p28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0" name="Google Shape;2620;p28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1" name="Google Shape;2621;p28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2" name="Google Shape;2622;p28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3" name="Google Shape;2623;p28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4" name="Google Shape;2624;p28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5" name="Google Shape;2625;p28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6" name="Google Shape;2626;p28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7" name="Google Shape;2627;p28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8" name="Google Shape;2628;p28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9" name="Google Shape;2629;p28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0" name="Google Shape;2630;p28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1" name="Google Shape;2631;p28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2" name="Google Shape;2632;p28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3" name="Google Shape;2633;p28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4" name="Google Shape;2634;p28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5" name="Google Shape;2635;p28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6" name="Google Shape;2636;p28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7" name="Google Shape;2637;p28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8" name="Google Shape;2638;p28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9" name="Google Shape;2639;p28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0" name="Google Shape;2640;p28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1" name="Google Shape;2641;p28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2" name="Google Shape;2642;p28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3" name="Google Shape;2643;p28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4" name="Google Shape;2644;p28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5" name="Google Shape;2645;p28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6" name="Google Shape;2646;p28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7" name="Google Shape;2647;p28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8" name="Google Shape;2648;p28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9" name="Google Shape;2649;p28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0" name="Google Shape;2650;p28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1" name="Google Shape;2651;p28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2" name="Google Shape;2652;p28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3" name="Google Shape;2653;p28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4" name="Google Shape;2654;p28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5" name="Google Shape;2655;p28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6" name="Google Shape;2656;p28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7" name="Google Shape;2657;p28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8" name="Google Shape;2658;p28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9" name="Google Shape;2659;p28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0" name="Google Shape;2660;p28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1" name="Google Shape;2661;p28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62" name="Google Shape;2662;p28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2663" name="Google Shape;2663;p28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4" name="Google Shape;2664;p28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5" name="Google Shape;2665;p28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6" name="Google Shape;2666;p28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7" name="Google Shape;2667;p28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8" name="Google Shape;2668;p28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9" name="Google Shape;2669;p28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0" name="Google Shape;2670;p28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1" name="Google Shape;2671;p28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2" name="Google Shape;2672;p28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3" name="Google Shape;2673;p28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4" name="Google Shape;2674;p28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5" name="Google Shape;2675;p28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6" name="Google Shape;2676;p28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7" name="Google Shape;2677;p28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8" name="Google Shape;2678;p28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28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28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28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28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28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28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28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6" name="Google Shape;2686;p28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7" name="Google Shape;2687;p28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28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28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0" name="Google Shape;2690;p28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1" name="Google Shape;2691;p28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2" name="Google Shape;2692;p28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3" name="Google Shape;2693;p28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4" name="Google Shape;2694;p28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5" name="Google Shape;2695;p28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6" name="Google Shape;2696;p28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7" name="Google Shape;2697;p28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698" name="Google Shape;2698;p28"/>
          <p:cNvSpPr/>
          <p:nvPr/>
        </p:nvSpPr>
        <p:spPr>
          <a:xfrm>
            <a:off x="340000" y="306200"/>
            <a:ext cx="11512000" cy="624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28"/>
          <p:cNvSpPr txBox="1">
            <a:spLocks noGrp="1"/>
          </p:cNvSpPr>
          <p:nvPr>
            <p:ph type="title"/>
          </p:nvPr>
        </p:nvSpPr>
        <p:spPr>
          <a:xfrm>
            <a:off x="960000" y="2455800"/>
            <a:ext cx="28756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700" name="Google Shape;2700;p28"/>
          <p:cNvSpPr txBox="1">
            <a:spLocks noGrp="1"/>
          </p:cNvSpPr>
          <p:nvPr>
            <p:ph type="subTitle" idx="1"/>
          </p:nvPr>
        </p:nvSpPr>
        <p:spPr>
          <a:xfrm>
            <a:off x="960000" y="2963800"/>
            <a:ext cx="28756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1" name="Google Shape;2701;p28"/>
          <p:cNvSpPr txBox="1">
            <a:spLocks noGrp="1"/>
          </p:cNvSpPr>
          <p:nvPr>
            <p:ph type="title" idx="2"/>
          </p:nvPr>
        </p:nvSpPr>
        <p:spPr>
          <a:xfrm>
            <a:off x="4658248" y="2455800"/>
            <a:ext cx="28756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702" name="Google Shape;2702;p28"/>
          <p:cNvSpPr txBox="1">
            <a:spLocks noGrp="1"/>
          </p:cNvSpPr>
          <p:nvPr>
            <p:ph type="subTitle" idx="3"/>
          </p:nvPr>
        </p:nvSpPr>
        <p:spPr>
          <a:xfrm>
            <a:off x="4658248" y="2963800"/>
            <a:ext cx="28756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3" name="Google Shape;2703;p28"/>
          <p:cNvSpPr txBox="1">
            <a:spLocks noGrp="1"/>
          </p:cNvSpPr>
          <p:nvPr>
            <p:ph type="title" idx="4"/>
          </p:nvPr>
        </p:nvSpPr>
        <p:spPr>
          <a:xfrm>
            <a:off x="960000" y="4695200"/>
            <a:ext cx="28756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704" name="Google Shape;2704;p28"/>
          <p:cNvSpPr txBox="1">
            <a:spLocks noGrp="1"/>
          </p:cNvSpPr>
          <p:nvPr>
            <p:ph type="subTitle" idx="5"/>
          </p:nvPr>
        </p:nvSpPr>
        <p:spPr>
          <a:xfrm>
            <a:off x="960000" y="5203200"/>
            <a:ext cx="28756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5" name="Google Shape;2705;p28"/>
          <p:cNvSpPr txBox="1">
            <a:spLocks noGrp="1"/>
          </p:cNvSpPr>
          <p:nvPr>
            <p:ph type="title" idx="6"/>
          </p:nvPr>
        </p:nvSpPr>
        <p:spPr>
          <a:xfrm>
            <a:off x="4658248" y="4695200"/>
            <a:ext cx="28756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706" name="Google Shape;2706;p28"/>
          <p:cNvSpPr txBox="1">
            <a:spLocks noGrp="1"/>
          </p:cNvSpPr>
          <p:nvPr>
            <p:ph type="subTitle" idx="7"/>
          </p:nvPr>
        </p:nvSpPr>
        <p:spPr>
          <a:xfrm>
            <a:off x="4658248" y="5203200"/>
            <a:ext cx="28756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7" name="Google Shape;2707;p28"/>
          <p:cNvSpPr txBox="1">
            <a:spLocks noGrp="1"/>
          </p:cNvSpPr>
          <p:nvPr>
            <p:ph type="title" idx="8"/>
          </p:nvPr>
        </p:nvSpPr>
        <p:spPr>
          <a:xfrm>
            <a:off x="8356488" y="2455800"/>
            <a:ext cx="28756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708" name="Google Shape;2708;p28"/>
          <p:cNvSpPr txBox="1">
            <a:spLocks noGrp="1"/>
          </p:cNvSpPr>
          <p:nvPr>
            <p:ph type="subTitle" idx="9"/>
          </p:nvPr>
        </p:nvSpPr>
        <p:spPr>
          <a:xfrm>
            <a:off x="8356488" y="2963800"/>
            <a:ext cx="28756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9" name="Google Shape;2709;p28"/>
          <p:cNvSpPr txBox="1">
            <a:spLocks noGrp="1"/>
          </p:cNvSpPr>
          <p:nvPr>
            <p:ph type="title" idx="13"/>
          </p:nvPr>
        </p:nvSpPr>
        <p:spPr>
          <a:xfrm>
            <a:off x="8356488" y="4695200"/>
            <a:ext cx="28756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710" name="Google Shape;2710;p28"/>
          <p:cNvSpPr txBox="1">
            <a:spLocks noGrp="1"/>
          </p:cNvSpPr>
          <p:nvPr>
            <p:ph type="subTitle" idx="14"/>
          </p:nvPr>
        </p:nvSpPr>
        <p:spPr>
          <a:xfrm>
            <a:off x="8356488" y="5203200"/>
            <a:ext cx="28756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1" name="Google Shape;2711;p28"/>
          <p:cNvSpPr txBox="1">
            <a:spLocks noGrp="1"/>
          </p:cNvSpPr>
          <p:nvPr>
            <p:ph type="title" idx="15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8" name="Google Shape;928;p11"/>
          <p:cNvGrpSpPr/>
          <p:nvPr/>
        </p:nvGrpSpPr>
        <p:grpSpPr>
          <a:xfrm>
            <a:off x="-52200" y="-108400"/>
            <a:ext cx="12296400" cy="7074800"/>
            <a:chOff x="-39150" y="-81300"/>
            <a:chExt cx="9222300" cy="5306100"/>
          </a:xfrm>
        </p:grpSpPr>
        <p:grpSp>
          <p:nvGrpSpPr>
            <p:cNvPr id="929" name="Google Shape;929;p11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930" name="Google Shape;930;p11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1" name="Google Shape;931;p11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2" name="Google Shape;932;p11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3" name="Google Shape;933;p11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4" name="Google Shape;934;p11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5" name="Google Shape;935;p11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6" name="Google Shape;936;p11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7" name="Google Shape;937;p11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8" name="Google Shape;938;p11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9" name="Google Shape;939;p11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0" name="Google Shape;940;p11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1" name="Google Shape;941;p11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2" name="Google Shape;942;p11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3" name="Google Shape;943;p11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4" name="Google Shape;944;p11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5" name="Google Shape;945;p11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6" name="Google Shape;946;p11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7" name="Google Shape;947;p11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8" name="Google Shape;948;p11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9" name="Google Shape;949;p11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0" name="Google Shape;950;p11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1" name="Google Shape;951;p11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2" name="Google Shape;952;p11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3" name="Google Shape;953;p11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4" name="Google Shape;954;p11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5" name="Google Shape;955;p11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6" name="Google Shape;956;p11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7" name="Google Shape;957;p11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8" name="Google Shape;958;p11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9" name="Google Shape;959;p11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0" name="Google Shape;960;p11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1" name="Google Shape;961;p11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2" name="Google Shape;962;p11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3" name="Google Shape;963;p11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4" name="Google Shape;964;p11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5" name="Google Shape;965;p11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6" name="Google Shape;966;p11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7" name="Google Shape;967;p11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8" name="Google Shape;968;p11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9" name="Google Shape;969;p11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0" name="Google Shape;970;p11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1" name="Google Shape;971;p11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2" name="Google Shape;972;p11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3" name="Google Shape;973;p11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4" name="Google Shape;974;p11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5" name="Google Shape;975;p11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6" name="Google Shape;976;p11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11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8" name="Google Shape;978;p11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9" name="Google Shape;979;p11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0" name="Google Shape;980;p11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1" name="Google Shape;981;p11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2" name="Google Shape;982;p11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3" name="Google Shape;983;p11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4" name="Google Shape;984;p11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5" name="Google Shape;985;p11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6" name="Google Shape;986;p11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7" name="Google Shape;987;p11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8" name="Google Shape;988;p11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9" name="Google Shape;989;p11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90" name="Google Shape;990;p11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991" name="Google Shape;991;p11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2" name="Google Shape;992;p11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3" name="Google Shape;993;p11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4" name="Google Shape;994;p11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5" name="Google Shape;995;p11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11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11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11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11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11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11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11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11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11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11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11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11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11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9" name="Google Shape;1009;p11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0" name="Google Shape;1010;p11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1" name="Google Shape;1011;p11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2" name="Google Shape;1012;p11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11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11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11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6" name="Google Shape;1016;p11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7" name="Google Shape;1017;p11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8" name="Google Shape;1018;p11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9" name="Google Shape;1019;p11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0" name="Google Shape;1020;p11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1" name="Google Shape;1021;p11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2" name="Google Shape;1022;p11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3" name="Google Shape;1023;p11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4" name="Google Shape;1024;p11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5" name="Google Shape;1025;p11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26" name="Google Shape;1026;p11"/>
          <p:cNvSpPr/>
          <p:nvPr/>
        </p:nvSpPr>
        <p:spPr>
          <a:xfrm>
            <a:off x="340000" y="306200"/>
            <a:ext cx="11512000" cy="624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11"/>
          <p:cNvSpPr txBox="1">
            <a:spLocks noGrp="1"/>
          </p:cNvSpPr>
          <p:nvPr>
            <p:ph type="title" hasCustomPrompt="1"/>
          </p:nvPr>
        </p:nvSpPr>
        <p:spPr>
          <a:xfrm>
            <a:off x="2133600" y="2449208"/>
            <a:ext cx="7924800" cy="1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028" name="Google Shape;1028;p11"/>
          <p:cNvSpPr txBox="1">
            <a:spLocks noGrp="1"/>
          </p:cNvSpPr>
          <p:nvPr>
            <p:ph type="subTitle" idx="1"/>
          </p:nvPr>
        </p:nvSpPr>
        <p:spPr>
          <a:xfrm>
            <a:off x="2133600" y="3810811"/>
            <a:ext cx="7924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/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5" name="Google Shape;1655;p19"/>
          <p:cNvGrpSpPr/>
          <p:nvPr/>
        </p:nvGrpSpPr>
        <p:grpSpPr>
          <a:xfrm>
            <a:off x="-52200" y="-108400"/>
            <a:ext cx="12296400" cy="7074800"/>
            <a:chOff x="-39150" y="-81300"/>
            <a:chExt cx="9222300" cy="5306100"/>
          </a:xfrm>
        </p:grpSpPr>
        <p:grpSp>
          <p:nvGrpSpPr>
            <p:cNvPr id="1656" name="Google Shape;1656;p19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1657" name="Google Shape;1657;p19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8" name="Google Shape;1658;p19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9" name="Google Shape;1659;p19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0" name="Google Shape;1660;p19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1" name="Google Shape;1661;p19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2" name="Google Shape;1662;p19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3" name="Google Shape;1663;p19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4" name="Google Shape;1664;p19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5" name="Google Shape;1665;p19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6" name="Google Shape;1666;p19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7" name="Google Shape;1667;p19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8" name="Google Shape;1668;p19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9" name="Google Shape;1669;p19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0" name="Google Shape;1670;p19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1" name="Google Shape;1671;p19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2" name="Google Shape;1672;p19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3" name="Google Shape;1673;p19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4" name="Google Shape;1674;p19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5" name="Google Shape;1675;p19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6" name="Google Shape;1676;p19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7" name="Google Shape;1677;p19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8" name="Google Shape;1678;p19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9" name="Google Shape;1679;p19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0" name="Google Shape;1680;p19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1" name="Google Shape;1681;p19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2" name="Google Shape;1682;p19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3" name="Google Shape;1683;p19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4" name="Google Shape;1684;p19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5" name="Google Shape;1685;p19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6" name="Google Shape;1686;p19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7" name="Google Shape;1687;p19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8" name="Google Shape;1688;p19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9" name="Google Shape;1689;p19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0" name="Google Shape;1690;p19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1" name="Google Shape;1691;p19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2" name="Google Shape;1692;p19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3" name="Google Shape;1693;p19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4" name="Google Shape;1694;p19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5" name="Google Shape;1695;p19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6" name="Google Shape;1696;p19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7" name="Google Shape;1697;p19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8" name="Google Shape;1698;p19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9" name="Google Shape;1699;p19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0" name="Google Shape;1700;p19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1" name="Google Shape;1701;p19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2" name="Google Shape;1702;p19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3" name="Google Shape;1703;p19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4" name="Google Shape;1704;p19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5" name="Google Shape;1705;p19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6" name="Google Shape;1706;p19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7" name="Google Shape;1707;p19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8" name="Google Shape;1708;p19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9" name="Google Shape;1709;p19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0" name="Google Shape;1710;p19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1" name="Google Shape;1711;p19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2" name="Google Shape;1712;p19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3" name="Google Shape;1713;p19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4" name="Google Shape;1714;p19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5" name="Google Shape;1715;p19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6" name="Google Shape;1716;p19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717" name="Google Shape;1717;p19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1718" name="Google Shape;1718;p19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9" name="Google Shape;1719;p19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0" name="Google Shape;1720;p19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1" name="Google Shape;1721;p19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2" name="Google Shape;1722;p19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3" name="Google Shape;1723;p19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4" name="Google Shape;1724;p19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5" name="Google Shape;1725;p19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6" name="Google Shape;1726;p19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7" name="Google Shape;1727;p19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8" name="Google Shape;1728;p19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9" name="Google Shape;1729;p19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0" name="Google Shape;1730;p19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1" name="Google Shape;1731;p19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2" name="Google Shape;1732;p19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3" name="Google Shape;1733;p19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4" name="Google Shape;1734;p19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5" name="Google Shape;1735;p19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6" name="Google Shape;1736;p19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7" name="Google Shape;1737;p19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8" name="Google Shape;1738;p19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9" name="Google Shape;1739;p19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0" name="Google Shape;1740;p19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1" name="Google Shape;1741;p19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2" name="Google Shape;1742;p19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3" name="Google Shape;1743;p19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4" name="Google Shape;1744;p19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5" name="Google Shape;1745;p19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6" name="Google Shape;1746;p19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7" name="Google Shape;1747;p19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8" name="Google Shape;1748;p19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9" name="Google Shape;1749;p19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0" name="Google Shape;1750;p19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1" name="Google Shape;1751;p19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2" name="Google Shape;1752;p19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753" name="Google Shape;1753;p19"/>
          <p:cNvSpPr/>
          <p:nvPr/>
        </p:nvSpPr>
        <p:spPr>
          <a:xfrm>
            <a:off x="340000" y="306200"/>
            <a:ext cx="11512000" cy="624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4" name="Google Shape;1754;p19"/>
          <p:cNvSpPr txBox="1">
            <a:spLocks noGrp="1"/>
          </p:cNvSpPr>
          <p:nvPr>
            <p:ph type="title"/>
          </p:nvPr>
        </p:nvSpPr>
        <p:spPr>
          <a:xfrm>
            <a:off x="6096000" y="4622617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/>
        </p:txBody>
      </p:sp>
      <p:sp>
        <p:nvSpPr>
          <p:cNvPr id="1755" name="Google Shape;1755;p19"/>
          <p:cNvSpPr txBox="1">
            <a:spLocks noGrp="1"/>
          </p:cNvSpPr>
          <p:nvPr>
            <p:ph type="subTitle" idx="1"/>
          </p:nvPr>
        </p:nvSpPr>
        <p:spPr>
          <a:xfrm>
            <a:off x="959933" y="1526183"/>
            <a:ext cx="10272000" cy="25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5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7" name="Google Shape;1757;p20"/>
          <p:cNvGrpSpPr/>
          <p:nvPr/>
        </p:nvGrpSpPr>
        <p:grpSpPr>
          <a:xfrm>
            <a:off x="-52200" y="-108400"/>
            <a:ext cx="12296400" cy="7074800"/>
            <a:chOff x="-39150" y="-81300"/>
            <a:chExt cx="9222300" cy="5306100"/>
          </a:xfrm>
        </p:grpSpPr>
        <p:grpSp>
          <p:nvGrpSpPr>
            <p:cNvPr id="1758" name="Google Shape;1758;p20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1759" name="Google Shape;1759;p20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0" name="Google Shape;1760;p20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1" name="Google Shape;1761;p20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2" name="Google Shape;1762;p20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3" name="Google Shape;1763;p20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4" name="Google Shape;1764;p20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5" name="Google Shape;1765;p20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6" name="Google Shape;1766;p20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7" name="Google Shape;1767;p20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8" name="Google Shape;1768;p20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9" name="Google Shape;1769;p20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0" name="Google Shape;1770;p20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1" name="Google Shape;1771;p20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2" name="Google Shape;1772;p20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3" name="Google Shape;1773;p20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4" name="Google Shape;1774;p20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5" name="Google Shape;1775;p20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6" name="Google Shape;1776;p20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7" name="Google Shape;1777;p20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8" name="Google Shape;1778;p20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9" name="Google Shape;1779;p20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0" name="Google Shape;1780;p20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1" name="Google Shape;1781;p20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2" name="Google Shape;1782;p20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3" name="Google Shape;1783;p20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4" name="Google Shape;1784;p20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5" name="Google Shape;1785;p20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6" name="Google Shape;1786;p20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7" name="Google Shape;1787;p20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8" name="Google Shape;1788;p20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9" name="Google Shape;1789;p20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0" name="Google Shape;1790;p20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1" name="Google Shape;1791;p20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2" name="Google Shape;1792;p20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3" name="Google Shape;1793;p20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4" name="Google Shape;1794;p20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5" name="Google Shape;1795;p20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6" name="Google Shape;1796;p20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7" name="Google Shape;1797;p20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8" name="Google Shape;1798;p20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9" name="Google Shape;1799;p20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0" name="Google Shape;1800;p20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1" name="Google Shape;1801;p20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2" name="Google Shape;1802;p20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3" name="Google Shape;1803;p20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4" name="Google Shape;1804;p20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5" name="Google Shape;1805;p20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6" name="Google Shape;1806;p20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7" name="Google Shape;1807;p20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8" name="Google Shape;1808;p20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9" name="Google Shape;1809;p20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0" name="Google Shape;1810;p20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1" name="Google Shape;1811;p20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2" name="Google Shape;1812;p20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3" name="Google Shape;1813;p20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4" name="Google Shape;1814;p20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5" name="Google Shape;1815;p20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6" name="Google Shape;1816;p20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7" name="Google Shape;1817;p20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8" name="Google Shape;1818;p20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819" name="Google Shape;1819;p20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1820" name="Google Shape;1820;p20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1" name="Google Shape;1821;p20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2" name="Google Shape;1822;p20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3" name="Google Shape;1823;p20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4" name="Google Shape;1824;p20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5" name="Google Shape;1825;p20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6" name="Google Shape;1826;p20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7" name="Google Shape;1827;p20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8" name="Google Shape;1828;p20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9" name="Google Shape;1829;p20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0" name="Google Shape;1830;p20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1" name="Google Shape;1831;p20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2" name="Google Shape;1832;p20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3" name="Google Shape;1833;p20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4" name="Google Shape;1834;p20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5" name="Google Shape;1835;p20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6" name="Google Shape;1836;p20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7" name="Google Shape;1837;p20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8" name="Google Shape;1838;p20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9" name="Google Shape;1839;p20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0" name="Google Shape;1840;p20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1" name="Google Shape;1841;p20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2" name="Google Shape;1842;p20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3" name="Google Shape;1843;p20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4" name="Google Shape;1844;p20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5" name="Google Shape;1845;p20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6" name="Google Shape;1846;p20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7" name="Google Shape;1847;p20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8" name="Google Shape;1848;p20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9" name="Google Shape;1849;p20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0" name="Google Shape;1850;p20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1" name="Google Shape;1851;p20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2" name="Google Shape;1852;p20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3" name="Google Shape;1853;p20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4" name="Google Shape;1854;p20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55" name="Google Shape;1855;p20"/>
          <p:cNvSpPr/>
          <p:nvPr/>
        </p:nvSpPr>
        <p:spPr>
          <a:xfrm>
            <a:off x="340000" y="306200"/>
            <a:ext cx="11512000" cy="624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6" name="Google Shape;1856;p20"/>
          <p:cNvSpPr txBox="1">
            <a:spLocks noGrp="1"/>
          </p:cNvSpPr>
          <p:nvPr>
            <p:ph type="subTitle" idx="1"/>
          </p:nvPr>
        </p:nvSpPr>
        <p:spPr>
          <a:xfrm>
            <a:off x="7330400" y="3866031"/>
            <a:ext cx="39016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7" name="Google Shape;1857;p20"/>
          <p:cNvSpPr txBox="1">
            <a:spLocks noGrp="1"/>
          </p:cNvSpPr>
          <p:nvPr>
            <p:ph type="title"/>
          </p:nvPr>
        </p:nvSpPr>
        <p:spPr>
          <a:xfrm>
            <a:off x="7330400" y="1407236"/>
            <a:ext cx="3901600" cy="25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858" name="Google Shape;1858;p20"/>
          <p:cNvSpPr>
            <a:spLocks noGrp="1"/>
          </p:cNvSpPr>
          <p:nvPr>
            <p:ph type="pic" idx="2"/>
          </p:nvPr>
        </p:nvSpPr>
        <p:spPr>
          <a:xfrm>
            <a:off x="514000" y="465233"/>
            <a:ext cx="6096000" cy="5927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2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0" name="Google Shape;2380;p26"/>
          <p:cNvGrpSpPr/>
          <p:nvPr/>
        </p:nvGrpSpPr>
        <p:grpSpPr>
          <a:xfrm>
            <a:off x="-52200" y="-108400"/>
            <a:ext cx="12296400" cy="7074800"/>
            <a:chOff x="-39150" y="-81300"/>
            <a:chExt cx="9222300" cy="5306100"/>
          </a:xfrm>
        </p:grpSpPr>
        <p:grpSp>
          <p:nvGrpSpPr>
            <p:cNvPr id="2381" name="Google Shape;2381;p26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2382" name="Google Shape;2382;p26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3" name="Google Shape;2383;p26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4" name="Google Shape;2384;p26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5" name="Google Shape;2385;p26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6" name="Google Shape;2386;p26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7" name="Google Shape;2387;p26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8" name="Google Shape;2388;p26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9" name="Google Shape;2389;p26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0" name="Google Shape;2390;p26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1" name="Google Shape;2391;p26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2" name="Google Shape;2392;p26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3" name="Google Shape;2393;p26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4" name="Google Shape;2394;p26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5" name="Google Shape;2395;p26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6" name="Google Shape;2396;p26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7" name="Google Shape;2397;p26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8" name="Google Shape;2398;p26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9" name="Google Shape;2399;p26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0" name="Google Shape;2400;p26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1" name="Google Shape;2401;p26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2" name="Google Shape;2402;p26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3" name="Google Shape;2403;p26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4" name="Google Shape;2404;p26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5" name="Google Shape;2405;p26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6" name="Google Shape;2406;p26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7" name="Google Shape;2407;p26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8" name="Google Shape;2408;p26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9" name="Google Shape;2409;p26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0" name="Google Shape;2410;p26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1" name="Google Shape;2411;p26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2" name="Google Shape;2412;p26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3" name="Google Shape;2413;p26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4" name="Google Shape;2414;p26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5" name="Google Shape;2415;p26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6" name="Google Shape;2416;p26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7" name="Google Shape;2417;p26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8" name="Google Shape;2418;p26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9" name="Google Shape;2419;p26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0" name="Google Shape;2420;p26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1" name="Google Shape;2421;p26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2" name="Google Shape;2422;p26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3" name="Google Shape;2423;p26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4" name="Google Shape;2424;p26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5" name="Google Shape;2425;p26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6" name="Google Shape;2426;p26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7" name="Google Shape;2427;p26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8" name="Google Shape;2428;p26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9" name="Google Shape;2429;p26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0" name="Google Shape;2430;p26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1" name="Google Shape;2431;p26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2" name="Google Shape;2432;p26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3" name="Google Shape;2433;p26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4" name="Google Shape;2434;p26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5" name="Google Shape;2435;p26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6" name="Google Shape;2436;p26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7" name="Google Shape;2437;p26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8" name="Google Shape;2438;p26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9" name="Google Shape;2439;p26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0" name="Google Shape;2440;p26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1" name="Google Shape;2441;p26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442" name="Google Shape;2442;p26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2443" name="Google Shape;2443;p26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4" name="Google Shape;2444;p26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5" name="Google Shape;2445;p26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6" name="Google Shape;2446;p26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7" name="Google Shape;2447;p26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8" name="Google Shape;2448;p26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9" name="Google Shape;2449;p26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0" name="Google Shape;2450;p26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1" name="Google Shape;2451;p26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2" name="Google Shape;2452;p26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3" name="Google Shape;2453;p26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4" name="Google Shape;2454;p26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5" name="Google Shape;2455;p26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6" name="Google Shape;2456;p26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7" name="Google Shape;2457;p26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8" name="Google Shape;2458;p26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9" name="Google Shape;2459;p26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0" name="Google Shape;2460;p26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1" name="Google Shape;2461;p26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2" name="Google Shape;2462;p26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3" name="Google Shape;2463;p26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4" name="Google Shape;2464;p26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5" name="Google Shape;2465;p26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6" name="Google Shape;2466;p26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7" name="Google Shape;2467;p26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8" name="Google Shape;2468;p26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9" name="Google Shape;2469;p26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0" name="Google Shape;2470;p26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1" name="Google Shape;2471;p26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2" name="Google Shape;2472;p26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3" name="Google Shape;2473;p26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4" name="Google Shape;2474;p26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5" name="Google Shape;2475;p26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6" name="Google Shape;2476;p26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7" name="Google Shape;2477;p26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78" name="Google Shape;2478;p26"/>
          <p:cNvSpPr/>
          <p:nvPr/>
        </p:nvSpPr>
        <p:spPr>
          <a:xfrm>
            <a:off x="340000" y="306200"/>
            <a:ext cx="11512000" cy="624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9" name="Google Shape;2479;p26"/>
          <p:cNvSpPr txBox="1">
            <a:spLocks noGrp="1"/>
          </p:cNvSpPr>
          <p:nvPr>
            <p:ph type="title"/>
          </p:nvPr>
        </p:nvSpPr>
        <p:spPr>
          <a:xfrm>
            <a:off x="960012" y="3429000"/>
            <a:ext cx="2084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480" name="Google Shape;2480;p26"/>
          <p:cNvSpPr txBox="1">
            <a:spLocks noGrp="1"/>
          </p:cNvSpPr>
          <p:nvPr>
            <p:ph type="subTitle" idx="1"/>
          </p:nvPr>
        </p:nvSpPr>
        <p:spPr>
          <a:xfrm>
            <a:off x="960012" y="3937000"/>
            <a:ext cx="20840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1" name="Google Shape;2481;p26"/>
          <p:cNvSpPr txBox="1">
            <a:spLocks noGrp="1"/>
          </p:cNvSpPr>
          <p:nvPr>
            <p:ph type="title" idx="2"/>
          </p:nvPr>
        </p:nvSpPr>
        <p:spPr>
          <a:xfrm>
            <a:off x="6418676" y="3429000"/>
            <a:ext cx="2084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482" name="Google Shape;2482;p26"/>
          <p:cNvSpPr txBox="1">
            <a:spLocks noGrp="1"/>
          </p:cNvSpPr>
          <p:nvPr>
            <p:ph type="subTitle" idx="3"/>
          </p:nvPr>
        </p:nvSpPr>
        <p:spPr>
          <a:xfrm>
            <a:off x="6418669" y="3937000"/>
            <a:ext cx="20840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3" name="Google Shape;2483;p26"/>
          <p:cNvSpPr txBox="1">
            <a:spLocks noGrp="1"/>
          </p:cNvSpPr>
          <p:nvPr>
            <p:ph type="title" idx="4"/>
          </p:nvPr>
        </p:nvSpPr>
        <p:spPr>
          <a:xfrm>
            <a:off x="3689344" y="3429000"/>
            <a:ext cx="2084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484" name="Google Shape;2484;p26"/>
          <p:cNvSpPr txBox="1">
            <a:spLocks noGrp="1"/>
          </p:cNvSpPr>
          <p:nvPr>
            <p:ph type="subTitle" idx="5"/>
          </p:nvPr>
        </p:nvSpPr>
        <p:spPr>
          <a:xfrm>
            <a:off x="3689340" y="3937000"/>
            <a:ext cx="20840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5" name="Google Shape;2485;p26"/>
          <p:cNvSpPr txBox="1">
            <a:spLocks noGrp="1"/>
          </p:cNvSpPr>
          <p:nvPr>
            <p:ph type="title" idx="6"/>
          </p:nvPr>
        </p:nvSpPr>
        <p:spPr>
          <a:xfrm>
            <a:off x="9148008" y="3429000"/>
            <a:ext cx="2084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486" name="Google Shape;2486;p26"/>
          <p:cNvSpPr txBox="1">
            <a:spLocks noGrp="1"/>
          </p:cNvSpPr>
          <p:nvPr>
            <p:ph type="subTitle" idx="7"/>
          </p:nvPr>
        </p:nvSpPr>
        <p:spPr>
          <a:xfrm>
            <a:off x="9147999" y="3937000"/>
            <a:ext cx="20840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7" name="Google Shape;2487;p26"/>
          <p:cNvSpPr txBox="1">
            <a:spLocks noGrp="1"/>
          </p:cNvSpPr>
          <p:nvPr>
            <p:ph type="title" idx="8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.xml"/><Relationship Id="rId13" Type="http://schemas.openxmlformats.org/officeDocument/2006/relationships/tags" Target="../tags/tag2.xml"/><Relationship Id="rId12" Type="http://schemas.openxmlformats.org/officeDocument/2006/relationships/tags" Target="../tags/tag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image" Target="../media/image1.jpeg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/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</a:fld>
            <a:endParaRPr lang="en-US"/>
          </a:p>
        </p:txBody>
      </p:sp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12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13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14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/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/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11.xml"/><Relationship Id="rId7" Type="http://schemas.openxmlformats.org/officeDocument/2006/relationships/image" Target="../media/image35.png"/><Relationship Id="rId6" Type="http://schemas.openxmlformats.org/officeDocument/2006/relationships/tags" Target="../tags/tag5.xml"/><Relationship Id="rId5" Type="http://schemas.microsoft.com/office/2007/relationships/media" Target="../media/media2.mp4"/><Relationship Id="rId4" Type="http://schemas.openxmlformats.org/officeDocument/2006/relationships/video" Target="../media/media2.mp4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8" Type="http://schemas.openxmlformats.org/officeDocument/2006/relationships/image" Target="../media/image41.wmf"/><Relationship Id="rId7" Type="http://schemas.openxmlformats.org/officeDocument/2006/relationships/oleObject" Target="../embeddings/oleObject3.bin"/><Relationship Id="rId6" Type="http://schemas.openxmlformats.org/officeDocument/2006/relationships/image" Target="../media/image4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9.wmf"/><Relationship Id="rId3" Type="http://schemas.openxmlformats.org/officeDocument/2006/relationships/oleObject" Target="../embeddings/oleObject1.bin"/><Relationship Id="rId2" Type="http://schemas.openxmlformats.org/officeDocument/2006/relationships/image" Target="../media/image33.png"/><Relationship Id="rId13" Type="http://schemas.openxmlformats.org/officeDocument/2006/relationships/notesSlide" Target="../notesSlides/notesSlide11.xml"/><Relationship Id="rId12" Type="http://schemas.openxmlformats.org/officeDocument/2006/relationships/vmlDrawing" Target="../drawings/vmlDrawing1.vml"/><Relationship Id="rId11" Type="http://schemas.openxmlformats.org/officeDocument/2006/relationships/slideLayout" Target="../slideLayouts/slideLayout11.xml"/><Relationship Id="rId10" Type="http://schemas.openxmlformats.org/officeDocument/2006/relationships/image" Target="../media/image42.wmf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11.xml"/><Relationship Id="rId7" Type="http://schemas.openxmlformats.org/officeDocument/2006/relationships/image" Target="../media/image44.png"/><Relationship Id="rId6" Type="http://schemas.openxmlformats.org/officeDocument/2006/relationships/tags" Target="../tags/tag6.xml"/><Relationship Id="rId5" Type="http://schemas.microsoft.com/office/2007/relationships/media" Target="../media/media3.mp4"/><Relationship Id="rId4" Type="http://schemas.openxmlformats.org/officeDocument/2006/relationships/video" Target="../media/media3.mp4"/><Relationship Id="rId3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microsoft.com/office/2007/relationships/media" Target="../media/media4.mp4"/><Relationship Id="rId4" Type="http://schemas.openxmlformats.org/officeDocument/2006/relationships/video" Target="../media/media4.mp4"/><Relationship Id="rId3" Type="http://schemas.openxmlformats.org/officeDocument/2006/relationships/image" Target="../media/image45.png"/><Relationship Id="rId2" Type="http://schemas.openxmlformats.org/officeDocument/2006/relationships/image" Target="../media/image33.png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47.wmf"/><Relationship Id="rId3" Type="http://schemas.openxmlformats.org/officeDocument/2006/relationships/oleObject" Target="../embeddings/oleObject5.bin"/><Relationship Id="rId2" Type="http://schemas.openxmlformats.org/officeDocument/2006/relationships/image" Target="../media/image33.png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9.bin"/><Relationship Id="rId8" Type="http://schemas.openxmlformats.org/officeDocument/2006/relationships/image" Target="../media/image50.wmf"/><Relationship Id="rId7" Type="http://schemas.openxmlformats.org/officeDocument/2006/relationships/oleObject" Target="../embeddings/oleObject8.bin"/><Relationship Id="rId6" Type="http://schemas.openxmlformats.org/officeDocument/2006/relationships/image" Target="../media/image49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48.wmf"/><Relationship Id="rId3" Type="http://schemas.openxmlformats.org/officeDocument/2006/relationships/oleObject" Target="../embeddings/oleObject6.bin"/><Relationship Id="rId2" Type="http://schemas.openxmlformats.org/officeDocument/2006/relationships/image" Target="../media/image33.png"/><Relationship Id="rId17" Type="http://schemas.openxmlformats.org/officeDocument/2006/relationships/notesSlide" Target="../notesSlides/notesSlide15.xml"/><Relationship Id="rId16" Type="http://schemas.openxmlformats.org/officeDocument/2006/relationships/vmlDrawing" Target="../drawings/vmlDrawing3.vml"/><Relationship Id="rId15" Type="http://schemas.openxmlformats.org/officeDocument/2006/relationships/slideLayout" Target="../slideLayouts/slideLayout11.xml"/><Relationship Id="rId14" Type="http://schemas.openxmlformats.org/officeDocument/2006/relationships/image" Target="../media/image53.wmf"/><Relationship Id="rId13" Type="http://schemas.openxmlformats.org/officeDocument/2006/relationships/oleObject" Target="../embeddings/oleObject11.bin"/><Relationship Id="rId12" Type="http://schemas.openxmlformats.org/officeDocument/2006/relationships/image" Target="../media/image52.wmf"/><Relationship Id="rId11" Type="http://schemas.openxmlformats.org/officeDocument/2006/relationships/oleObject" Target="../embeddings/oleObject10.bin"/><Relationship Id="rId10" Type="http://schemas.openxmlformats.org/officeDocument/2006/relationships/image" Target="../media/image51.wmf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54.png"/><Relationship Id="rId1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55.png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56.png"/><Relationship Id="rId3" Type="http://schemas.openxmlformats.org/officeDocument/2006/relationships/tags" Target="../tags/tag7.xml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57.png"/><Relationship Id="rId1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3.svg"/><Relationship Id="rId4" Type="http://schemas.openxmlformats.org/officeDocument/2006/relationships/image" Target="../media/image60.png"/><Relationship Id="rId3" Type="http://schemas.openxmlformats.org/officeDocument/2006/relationships/image" Target="../media/image21.svg"/><Relationship Id="rId2" Type="http://schemas.openxmlformats.org/officeDocument/2006/relationships/image" Target="../media/image59.png"/><Relationship Id="rId1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63.sv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4.xml"/><Relationship Id="rId4" Type="http://schemas.openxmlformats.org/officeDocument/2006/relationships/image" Target="../media/image27.sv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1000" y="838200"/>
            <a:ext cx="11266805" cy="5670550"/>
          </a:xfrm>
          <a:custGeom>
            <a:avLst/>
            <a:gdLst/>
            <a:ahLst/>
            <a:cxnLst/>
            <a:rect l="l" t="t" r="r" b="b"/>
            <a:pathLst>
              <a:path w="18336428" h="10377050">
                <a:moveTo>
                  <a:pt x="0" y="0"/>
                </a:moveTo>
                <a:lnTo>
                  <a:pt x="18336428" y="0"/>
                </a:lnTo>
                <a:lnTo>
                  <a:pt x="18336428" y="10377050"/>
                </a:lnTo>
                <a:lnTo>
                  <a:pt x="0" y="1037705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p>
            <a:endParaRPr lang="en-US" u="heavy"/>
          </a:p>
        </p:txBody>
      </p:sp>
      <p:sp>
        <p:nvSpPr>
          <p:cNvPr id="3" name="Freeform 3"/>
          <p:cNvSpPr/>
          <p:nvPr/>
        </p:nvSpPr>
        <p:spPr>
          <a:xfrm>
            <a:off x="11071825" y="149001"/>
            <a:ext cx="1038701" cy="848318"/>
          </a:xfrm>
          <a:custGeom>
            <a:avLst/>
            <a:gdLst/>
            <a:ahLst/>
            <a:cxnLst/>
            <a:rect l="l" t="t" r="r" b="b"/>
            <a:pathLst>
              <a:path w="2077402" h="1696636">
                <a:moveTo>
                  <a:pt x="0" y="0"/>
                </a:moveTo>
                <a:lnTo>
                  <a:pt x="2077402" y="0"/>
                </a:lnTo>
                <a:lnTo>
                  <a:pt x="2077402" y="1696636"/>
                </a:lnTo>
                <a:lnTo>
                  <a:pt x="0" y="16966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 flipH="1" flipV="1">
            <a:off x="5013244" y="1121111"/>
            <a:ext cx="2325927" cy="0"/>
          </a:xfrm>
          <a:prstGeom prst="line">
            <a:avLst/>
          </a:prstGeom>
          <a:ln w="19050" cap="rnd">
            <a:solidFill>
              <a:srgbClr val="BCB6C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346830" y="2678522"/>
            <a:ext cx="703249" cy="652211"/>
          </a:xfrm>
          <a:custGeom>
            <a:avLst/>
            <a:gdLst/>
            <a:ahLst/>
            <a:cxnLst/>
            <a:rect l="l" t="t" r="r" b="b"/>
            <a:pathLst>
              <a:path w="1406498" h="1304422">
                <a:moveTo>
                  <a:pt x="0" y="0"/>
                </a:moveTo>
                <a:lnTo>
                  <a:pt x="1406498" y="0"/>
                </a:lnTo>
                <a:lnTo>
                  <a:pt x="1406498" y="1304422"/>
                </a:lnTo>
                <a:lnTo>
                  <a:pt x="0" y="1304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839224" y="365058"/>
            <a:ext cx="8938644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276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PHÒNG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GIÁO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DỤC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ĐÀO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TẠO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HUYỆN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TIÊN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LÃNG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ea typeface="Noto Serif"/>
              <a:cs typeface="Times New Roman" panose="02020603050405020304" pitchFamily="18" charset="0"/>
              <a:sym typeface="Noto Serif"/>
            </a:endParaRPr>
          </a:p>
          <a:p>
            <a:pPr algn="ctr" defTabSz="457200">
              <a:lnSpc>
                <a:spcPts val="276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TRƯỜNG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THCS QUANG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PHỤC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Noto Serif"/>
              <a:cs typeface="Times New Roman" panose="02020603050405020304" pitchFamily="18" charset="0"/>
              <a:sym typeface="Noto Serif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9855" y="2219325"/>
            <a:ext cx="12082145" cy="2123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ct val="150000"/>
              </a:lnSpc>
              <a:spcBef>
                <a:spcPct val="0"/>
              </a:spcBef>
            </a:pP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457200">
              <a:lnSpc>
                <a:spcPct val="150000"/>
              </a:lnSpc>
              <a:spcBef>
                <a:spcPct val="0"/>
              </a:spcBef>
            </a:pP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 MỪNG QUÝ THẦY CÔ VỀ DỰ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CHUYÊN ĐỀ CẤP HUYỆN</a:t>
            </a:r>
            <a:b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en-US" alt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Noto Serif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034540" y="4419600"/>
            <a:ext cx="8177530" cy="2123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2760"/>
              </a:lnSpc>
              <a:spcBef>
                <a:spcPct val="0"/>
              </a:spcBef>
            </a:pP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ea typeface="Noto Serif"/>
              <a:cs typeface="Times New Roman" panose="02020603050405020304" pitchFamily="18" charset="0"/>
              <a:sym typeface="Noto Serif"/>
            </a:endParaRPr>
          </a:p>
          <a:p>
            <a:pPr algn="ctr" defTabSz="457200">
              <a:lnSpc>
                <a:spcPts val="2760"/>
              </a:lnSpc>
              <a:spcBef>
                <a:spcPct val="0"/>
              </a:spcBef>
            </a:pP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MÔN: </a:t>
            </a:r>
            <a:r>
              <a:rPr lang="vi-VN" alt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TOÁN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9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ea typeface="Noto Serif"/>
              <a:cs typeface="Times New Roman" panose="02020603050405020304" pitchFamily="18" charset="0"/>
              <a:sym typeface="Noto Serif"/>
            </a:endParaRPr>
          </a:p>
          <a:p>
            <a:pPr algn="ctr" defTabSz="457200">
              <a:lnSpc>
                <a:spcPts val="2760"/>
              </a:lnSpc>
              <a:spcBef>
                <a:spcPct val="0"/>
              </a:spcBef>
            </a:pP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ea typeface="Noto Serif"/>
              <a:cs typeface="Times New Roman" panose="02020603050405020304" pitchFamily="18" charset="0"/>
              <a:sym typeface="Noto Serif"/>
            </a:endParaRPr>
          </a:p>
          <a:p>
            <a:pPr algn="ctr" defTabSz="457200">
              <a:lnSpc>
                <a:spcPts val="2760"/>
              </a:lnSpc>
              <a:spcBef>
                <a:spcPct val="0"/>
              </a:spcBef>
            </a:pP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ea typeface="Noto Serif"/>
              <a:cs typeface="Times New Roman" panose="02020603050405020304" pitchFamily="18" charset="0"/>
              <a:sym typeface="Noto Serif"/>
            </a:endParaRPr>
          </a:p>
          <a:p>
            <a:pPr algn="ctr" defTabSz="457200">
              <a:lnSpc>
                <a:spcPts val="2760"/>
              </a:lnSpc>
              <a:spcBef>
                <a:spcPct val="0"/>
              </a:spcBef>
            </a:pP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ea typeface="Noto Serif"/>
              <a:cs typeface="Times New Roman" panose="02020603050405020304" pitchFamily="18" charset="0"/>
              <a:sym typeface="Noto Serif"/>
            </a:endParaRPr>
          </a:p>
          <a:p>
            <a:pPr algn="ctr" defTabSz="457200">
              <a:lnSpc>
                <a:spcPts val="2760"/>
              </a:lnSpc>
              <a:spcBef>
                <a:spcPct val="0"/>
              </a:spcBef>
            </a:pPr>
            <a:r>
              <a:rPr lang="vi-VN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Tiên Lãng ngày 10 tháng 3 năm 2025</a:t>
            </a:r>
            <a:endParaRPr lang="vi-V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Noto Serif"/>
              <a:cs typeface="Times New Roman" panose="02020603050405020304" pitchFamily="18" charset="0"/>
              <a:sym typeface="Noto Serif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34602">
            <a:off x="268469" y="151381"/>
            <a:ext cx="1242869" cy="843558"/>
          </a:xfrm>
          <a:prstGeom prst="rect">
            <a:avLst/>
          </a:prstGeom>
        </p:spPr>
      </p:pic>
      <p:pic>
        <p:nvPicPr>
          <p:cNvPr id="6" name="Picture 5" descr="z4676338140235_8c9f4bff18876a846dfbf16f5db7a9f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4015" y="914639"/>
            <a:ext cx="1263650" cy="1630680"/>
          </a:xfrm>
          <a:prstGeom prst="rect">
            <a:avLst/>
          </a:prstGeom>
        </p:spPr>
      </p:pic>
      <p:pic>
        <p:nvPicPr>
          <p:cNvPr id="8" name="CON VOI VUI NHON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30057" y="297311"/>
            <a:ext cx="830256" cy="609600"/>
          </a:xfrm>
          <a:prstGeom prst="rect">
            <a:avLst/>
          </a:prstGeom>
        </p:spPr>
      </p:pic>
      <p:pic>
        <p:nvPicPr>
          <p:cNvPr id="16" name="Picture 15" descr="Picture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4620260"/>
            <a:ext cx="2148205" cy="1934210"/>
          </a:xfrm>
          <a:prstGeom prst="rect">
            <a:avLst/>
          </a:prstGeom>
        </p:spPr>
      </p:pic>
      <p:pic>
        <p:nvPicPr>
          <p:cNvPr id="17" name="Picture 16" descr="pencilcas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05788" y="4153535"/>
            <a:ext cx="2704253" cy="27042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57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Ảnh chụp màn hình 2025-03-07 1540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3300;p41"/>
          <p:cNvSpPr txBox="1"/>
          <p:nvPr/>
        </p:nvSpPr>
        <p:spPr>
          <a:xfrm>
            <a:off x="1839367" y="3107473"/>
            <a:ext cx="8513267" cy="243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cifico" panose="00000500000000000000"/>
              <a:buNone/>
              <a:defRPr sz="5000" b="0" i="0" u="none" strike="noStrike" cap="none">
                <a:solidFill>
                  <a:srgbClr val="343434"/>
                </a:solidFill>
                <a:latin typeface="Arial" panose="020B0604020202020204" pitchFamily="34" charset="0"/>
                <a:ea typeface="Pacifico" panose="00000500000000000000"/>
                <a:cs typeface="Arial" panose="020B0604020202020204" pitchFamily="34" charset="0"/>
                <a:sym typeface="Pacifico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vi-VN" altLang="en-US" sz="5335" b="1" dirty="0">
                <a:solidFill>
                  <a:srgbClr val="C00000"/>
                </a:solidFill>
                <a:latin typeface="+mj-lt"/>
              </a:rPr>
              <a:t>CÁC DẠNG BÀI </a:t>
            </a:r>
            <a:r>
              <a:rPr lang="vi-VN" altLang="en-US" sz="5335" b="1" dirty="0">
                <a:solidFill>
                  <a:srgbClr val="C00000"/>
                </a:solidFill>
                <a:latin typeface="+mj-lt"/>
              </a:rPr>
              <a:t>TẬP</a:t>
            </a:r>
            <a:endParaRPr lang="vi-VN" altLang="en-US" sz="5335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" name="Google Shape;3302;p41"/>
          <p:cNvSpPr txBox="1"/>
          <p:nvPr/>
        </p:nvSpPr>
        <p:spPr>
          <a:xfrm>
            <a:off x="4876800" y="1227992"/>
            <a:ext cx="2438400" cy="178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vi-VN" altLang="en-GB" sz="9335" b="1" dirty="0">
                <a:latin typeface="+mj-lt"/>
              </a:rPr>
              <a:t>2</a:t>
            </a:r>
            <a:endParaRPr lang="vi-VN" altLang="en-GB" sz="9335" b="1" dirty="0">
              <a:latin typeface="+mj-lt"/>
            </a:endParaRPr>
          </a:p>
        </p:txBody>
      </p:sp>
      <p:pic>
        <p:nvPicPr>
          <p:cNvPr id="3" name="Picture 2" descr="Pictur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8" y="-76412"/>
            <a:ext cx="2385060" cy="2520527"/>
          </a:xfrm>
          <a:prstGeom prst="rect">
            <a:avLst/>
          </a:prstGeom>
        </p:spPr>
      </p:pic>
      <p:pic>
        <p:nvPicPr>
          <p:cNvPr id="6" name="Picture 5" descr="pencilcas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788" y="4153535"/>
            <a:ext cx="2704253" cy="2704253"/>
          </a:xfrm>
          <a:prstGeom prst="rect">
            <a:avLst/>
          </a:prstGeom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74550" cy="6883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369" y="367164"/>
            <a:ext cx="11208327" cy="602592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TextBox 31"/>
          <p:cNvSpPr txBox="1"/>
          <p:nvPr/>
        </p:nvSpPr>
        <p:spPr>
          <a:xfrm>
            <a:off x="688659" y="3355724"/>
            <a:ext cx="9183887" cy="707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665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135" i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1652" y="4631423"/>
            <a:ext cx="1544713" cy="1796568"/>
          </a:xfrm>
          <a:prstGeom prst="rect">
            <a:avLst/>
          </a:prstGeom>
        </p:spPr>
      </p:pic>
      <p:sp>
        <p:nvSpPr>
          <p:cNvPr id="2" name="Plaque 1"/>
          <p:cNvSpPr/>
          <p:nvPr/>
        </p:nvSpPr>
        <p:spPr>
          <a:xfrm>
            <a:off x="685800" y="1836420"/>
            <a:ext cx="10762615" cy="837565"/>
          </a:xfrm>
          <a:prstGeom prst="plaque">
            <a:avLst>
              <a:gd name="adj" fmla="val 14723"/>
            </a:avLst>
          </a:prstGeom>
          <a:solidFill>
            <a:srgbClr val="CB6EBE">
              <a:lumMod val="20000"/>
              <a:lumOff val="80000"/>
            </a:srgbClr>
          </a:solidFill>
          <a:ln w="25400" cap="flat" cmpd="sng" algn="ctr">
            <a:solidFill>
              <a:srgbClr val="CB6EB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/>
              <p:cNvSpPr txBox="1"/>
              <p:nvPr/>
            </p:nvSpPr>
            <p:spPr>
              <a:xfrm>
                <a:off x="799465" y="2850515"/>
                <a:ext cx="10922000" cy="176403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665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  </a:t>
                </a:r>
                <a:r>
                  <a:rPr lang="vi-VN" altLang="en-US" sz="2665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5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vi-VN" altLang="en-US" sz="2665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665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 1.Gọi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vi-VN" sz="2665" i="1" kern="100" dirty="0">
                            <a:latin typeface="Cambria Math" panose="02040503050406030204" charset="0"/>
                            <a:ea typeface="Times New Roman" panose="02020603050405020304" pitchFamily="18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lang="vi-VN" altLang="en-US" sz="2665" i="1" kern="100" dirty="0">
                            <a:latin typeface="Cambria Math" panose="02040503050406030204" charset="0"/>
                            <a:ea typeface="Times New Roman" panose="02020603050405020304" pitchFamily="18" charset="0"/>
                            <a:cs typeface="Cambria Math" panose="02040503050406030204" charset="0"/>
                          </a:rPr>
                          <m:t>𝑥</m:t>
                        </m:r>
                      </m:e>
                      <m:sub>
                        <m:r>
                          <a:rPr lang="vi-VN" altLang="en-US" sz="2665" i="1" kern="100" dirty="0">
                            <a:latin typeface="Cambria Math" panose="02040503050406030204" charset="0"/>
                            <a:ea typeface="Times New Roman" panose="02020603050405020304" pitchFamily="18" charset="0"/>
                            <a:cs typeface="Cambria Math" panose="0204050305040603020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vi-VN" altLang="en-US" sz="2665" kern="100" dirty="0">
                    <a:latin typeface="Cambria Math" panose="02040503050406030204" charset="0"/>
                    <a:ea typeface="Times New Roman" panose="02020603050405020304" pitchFamily="18" charset="0"/>
                    <a:cs typeface="Cambria Math" panose="0204050305040603020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vi-VN" sz="2665" i="1" kern="100" dirty="0">
                            <a:latin typeface="Cambria Math" panose="02040503050406030204" charset="0"/>
                            <a:ea typeface="Times New Roman" panose="02020603050405020304" pitchFamily="18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lang="vi-VN" altLang="en-US" sz="2665" i="1" kern="100" dirty="0">
                            <a:latin typeface="Cambria Math" panose="02040503050406030204" charset="0"/>
                            <a:ea typeface="Times New Roman" panose="02020603050405020304" pitchFamily="18" charset="0"/>
                            <a:cs typeface="Cambria Math" panose="02040503050406030204" charset="0"/>
                          </a:rPr>
                          <m:t>𝑥</m:t>
                        </m:r>
                      </m:e>
                      <m:sub>
                        <m:r>
                          <a:rPr lang="vi-VN" altLang="en-US" sz="2665" i="1" kern="100" dirty="0">
                            <a:latin typeface="Cambria Math" panose="02040503050406030204" charset="0"/>
                            <a:ea typeface="Times New Roman" panose="02020603050405020304" pitchFamily="18" charset="0"/>
                            <a:cs typeface="Cambria Math" panose="0204050305040603020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sz="2665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 nghiệm của ph</a:t>
                </a:r>
                <a:r>
                  <a:rPr lang="en-US" altLang="en-US" sz="2665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altLang="en-US" sz="2665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ơng trình </a:t>
                </a:r>
                <a:r>
                  <a:rPr lang="en-US" sz="2665" dirty="0">
                    <a:latin typeface="Arial" panose="020B0604020202020204" pitchFamily="34" charset="0"/>
                    <a:ea typeface="Times New Roman" panose="02020603050405020304" pitchFamily="18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65" i="1">
                            <a:latin typeface="Cambria Math" panose="0204050305040603020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5" i="1">
                            <a:latin typeface="Cambria Math" panose="0204050305040603020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5" i="1">
                            <a:latin typeface="Cambria Math" panose="0204050305040603020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665" i="1">
                        <a:latin typeface="Cambria Math" panose="0204050305040603020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vi-VN" altLang="en-US" sz="2665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5</m:t>
                    </m:r>
                    <m:r>
                      <a:rPr lang="en-US" sz="2665" i="1">
                        <a:latin typeface="Cambria Math" panose="0204050305040603020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5" i="1">
                        <a:latin typeface="Cambria Math" panose="0204050305040603020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vi-VN" altLang="en-US" sz="2665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3</m:t>
                    </m:r>
                    <m:r>
                      <a:rPr lang="en-US" sz="2665" i="1">
                        <a:latin typeface="Cambria Math" panose="0204050305040603020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5" i="1">
                        <a:latin typeface="Cambria Math" panose="0204050305040603020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altLang="en-US" sz="2665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. Không giải ph</a:t>
                </a:r>
                <a:r>
                  <a:rPr lang="en-US" altLang="en-US" sz="2665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altLang="en-US" sz="2665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ơng trình, hãy tính giá trị của các biểu thức</a:t>
                </a:r>
                <a:endParaRPr lang="en-US" sz="2665" dirty="0"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665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a) </a:t>
                </a:r>
                <a:r>
                  <a:rPr lang="vi-VN" altLang="en-US" sz="2665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A=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65" i="1">
                            <a:latin typeface="Cambria Math" panose="0204050305040603020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665" i="1">
                                <a:latin typeface="Cambria Math" panose="02040503050406030204" charset="0"/>
                                <a:ea typeface="Times New Roman" panose="02020603050405020304" pitchFamily="18" charset="0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vi-VN" altLang="en-US" sz="2665" i="1">
                                <a:latin typeface="Cambria Math" panose="02040503050406030204" charset="0"/>
                                <a:ea typeface="Times New Roman" panose="02020603050405020304" pitchFamily="18" charset="0"/>
                                <a:cs typeface="Cambria Math" panose="0204050305040603020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vi-VN" altLang="en-US" sz="2665" i="1">
                                <a:latin typeface="Cambria Math" panose="02040503050406030204" charset="0"/>
                                <a:ea typeface="Times New Roman" panose="02020603050405020304" pitchFamily="18" charset="0"/>
                                <a:cs typeface="Cambria Math" panose="02040503050406030204" charset="0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en-US" sz="2665" i="1">
                            <a:latin typeface="Cambria Math" panose="0204050305040603020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665" i="1">
                        <a:latin typeface="Cambria Math" panose="0204050305040603020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665" i="1">
                            <a:latin typeface="Cambria Math" panose="02040503050406030204" charset="0"/>
                            <a:ea typeface="Times New Roman" panose="02020603050405020304" pitchFamily="18" charset="0"/>
                            <a:cs typeface="Cambria Math" panose="02040503050406030204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665" i="1">
                                <a:latin typeface="Cambria Math" panose="02040503050406030204" charset="0"/>
                                <a:ea typeface="Times New Roman" panose="02020603050405020304" pitchFamily="18" charset="0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vi-VN" altLang="en-US" sz="2665" i="1">
                                <a:latin typeface="Cambria Math" panose="02040503050406030204" charset="0"/>
                                <a:ea typeface="Times New Roman" panose="02020603050405020304" pitchFamily="18" charset="0"/>
                                <a:cs typeface="Cambria Math" panose="0204050305040603020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vi-VN" altLang="en-US" sz="2665" i="1">
                                <a:latin typeface="Cambria Math" panose="02040503050406030204" charset="0"/>
                                <a:ea typeface="Times New Roman" panose="02020603050405020304" pitchFamily="18" charset="0"/>
                                <a:cs typeface="Cambria Math" panose="02040503050406030204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vi-VN" altLang="en-US" sz="2665" i="1">
                            <a:latin typeface="Cambria Math" panose="02040503050406030204" charset="0"/>
                            <a:ea typeface="Times New Roman" panose="02020603050405020304" pitchFamily="18" charset="0"/>
                            <a:cs typeface="Cambria Math" panose="02040503050406030204" charset="0"/>
                          </a:rPr>
                          <m:t>2</m:t>
                        </m:r>
                      </m:sup>
                    </m:sSup>
                    <m:r>
                      <a:rPr lang="en-US" sz="2665" i="1">
                        <a:latin typeface="Cambria Math" panose="02040503050406030204" charset="0"/>
                        <a:ea typeface="Times New Roman" panose="02020603050405020304" pitchFamily="18" charset="0"/>
                        <a:cs typeface="Cambria Math" panose="02040503050406030204" charset="0"/>
                      </a:rPr>
                      <m:t>                                          </m:t>
                    </m:r>
                  </m:oMath>
                </a14:m>
                <a:r>
                  <a:rPr lang="en-US" sz="2665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b) </a:t>
                </a:r>
                <a:r>
                  <a:rPr lang="vi-VN" altLang="en-US" sz="2665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B</a:t>
                </a:r>
                <a:r>
                  <a:rPr lang="vi-VN" altLang="en-US" sz="2665" dirty="0">
                    <a:latin typeface="Arial" panose="020B0604020202020204" pitchFamily="34" charset="0"/>
                    <a:ea typeface="Times New Roman" panose="02020603050405020304" pitchFamily="18" charset="0"/>
                    <a:sym typeface="+mn-ea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65" i="1">
                            <a:latin typeface="Cambria Math" panose="0204050305040603020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665" i="1">
                                <a:latin typeface="Cambria Math" panose="02040503050406030204" charset="0"/>
                                <a:ea typeface="Times New Roman" panose="02020603050405020304" pitchFamily="18" charset="0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vi-VN" altLang="en-US" sz="2665" i="1">
                                <a:latin typeface="Cambria Math" panose="02040503050406030204" charset="0"/>
                                <a:ea typeface="Times New Roman" panose="02020603050405020304" pitchFamily="18" charset="0"/>
                                <a:cs typeface="Cambria Math" panose="0204050305040603020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vi-VN" altLang="en-US" sz="2665" i="1">
                                <a:latin typeface="Cambria Math" panose="02040503050406030204" charset="0"/>
                                <a:ea typeface="Times New Roman" panose="02020603050405020304" pitchFamily="18" charset="0"/>
                                <a:cs typeface="Cambria Math" panose="02040503050406030204" charset="0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vi-VN" altLang="en-US" sz="2665" i="1">
                            <a:latin typeface="Cambria Math" panose="02040503050406030204" charset="0"/>
                            <a:ea typeface="Times New Roman" panose="02020603050405020304" pitchFamily="18" charset="0"/>
                            <a:cs typeface="Cambria Math" panose="02040503050406030204" charset="0"/>
                          </a:rPr>
                          <m:t>3</m:t>
                        </m:r>
                      </m:sup>
                    </m:sSup>
                    <m:r>
                      <a:rPr lang="en-US" sz="2665" i="1">
                        <a:latin typeface="Cambria Math" panose="0204050305040603020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665" i="1">
                            <a:latin typeface="Cambria Math" panose="02040503050406030204" charset="0"/>
                            <a:ea typeface="Times New Roman" panose="02020603050405020304" pitchFamily="18" charset="0"/>
                            <a:cs typeface="Cambria Math" panose="02040503050406030204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665" i="1">
                                <a:latin typeface="Cambria Math" panose="02040503050406030204" charset="0"/>
                                <a:ea typeface="Times New Roman" panose="02020603050405020304" pitchFamily="18" charset="0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vi-VN" altLang="en-US" sz="2665" i="1">
                                <a:latin typeface="Cambria Math" panose="02040503050406030204" charset="0"/>
                                <a:ea typeface="Times New Roman" panose="02020603050405020304" pitchFamily="18" charset="0"/>
                                <a:cs typeface="Cambria Math" panose="0204050305040603020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vi-VN" altLang="en-US" sz="2665" i="1">
                                <a:latin typeface="Cambria Math" panose="02040503050406030204" charset="0"/>
                                <a:ea typeface="Times New Roman" panose="02020603050405020304" pitchFamily="18" charset="0"/>
                                <a:cs typeface="Cambria Math" panose="02040503050406030204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vi-VN" altLang="en-US" sz="2665" i="1">
                            <a:latin typeface="Cambria Math" panose="02040503050406030204" charset="0"/>
                            <a:ea typeface="Times New Roman" panose="02020603050405020304" pitchFamily="18" charset="0"/>
                            <a:cs typeface="Cambria Math" panose="0204050305040603020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665" i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465" y="2850515"/>
                <a:ext cx="10922000" cy="1764030"/>
              </a:xfrm>
              <a:prstGeom prst="rect">
                <a:avLst/>
              </a:prstGeom>
              <a:blipFill rotWithShape="1">
                <a:blip r:embed="rId3"/>
                <a:stretch>
                  <a:fillRect b="-4895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que 3"/>
          <p:cNvSpPr/>
          <p:nvPr/>
        </p:nvSpPr>
        <p:spPr>
          <a:xfrm>
            <a:off x="4302760" y="990600"/>
            <a:ext cx="4216400" cy="669290"/>
          </a:xfrm>
          <a:prstGeom prst="plaque">
            <a:avLst>
              <a:gd name="adj" fmla="val 14723"/>
            </a:avLst>
          </a:prstGeom>
          <a:solidFill>
            <a:srgbClr val="CB6EBE">
              <a:lumMod val="20000"/>
              <a:lumOff val="80000"/>
            </a:srgbClr>
          </a:solidFill>
          <a:ln w="25400" cap="flat" cmpd="sng" algn="ctr">
            <a:solidFill>
              <a:srgbClr val="CB6EB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HOẠT ĐỘNG CÁ NHÂN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en-US" sz="2665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4 minute countdown timer-Đồng hồ đếm ngược 4 phút--COUNTDOWN">
            <a:hlinkClick r:id="" action="ppaction://media"/>
          </p:cNvPr>
          <p:cNvPicPr>
            <a:picLocks noChangeAspect="1"/>
          </p:cNvPicPr>
          <p:nvPr>
            <p:ph/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677400" y="367030"/>
            <a:ext cx="2179320" cy="122618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295400" y="1864995"/>
            <a:ext cx="9871710" cy="7467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2800" b="1" kern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sym typeface="+mn-ea"/>
              </a:rPr>
              <a:t>Dạng 1.</a:t>
            </a:r>
            <a:r>
              <a:rPr lang="en-US" altLang="en-US" sz="2800" b="1">
                <a:sym typeface="+mn-ea"/>
              </a:rPr>
              <a:t>Không giải phương trình, </a:t>
            </a:r>
            <a:endParaRPr lang="en-US" altLang="en-US" sz="2800" b="1"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>
                <a:sym typeface="+mn-ea"/>
              </a:rPr>
              <a:t>tính giá trị của </a:t>
            </a:r>
            <a:r>
              <a:rPr lang="vi-VN" altLang="en-US" sz="2800" b="1">
                <a:sym typeface="+mn-ea"/>
              </a:rPr>
              <a:t>biểu</a:t>
            </a:r>
            <a:r>
              <a:rPr lang="en-US" altLang="en-US" sz="2800" b="1">
                <a:sym typeface="+mn-ea"/>
              </a:rPr>
              <a:t> thức đối xứng giữa các nghiệm.</a:t>
            </a:r>
            <a:endParaRPr lang="en-US" altLang="en-US" sz="2800" b="1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sym typeface="+mn-ea"/>
              </a:rPr>
              <a:t>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algn="l"/>
            <a:endParaRPr lang="en-US" sz="2800" b="1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50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9" grpId="0" animBg="1"/>
      <p:bldP spid="32" grpId="0"/>
      <p:bldP spid="2" grpId="0" animBg="1"/>
      <p:bldP spid="29" grpId="0"/>
      <p:bldP spid="4" grpId="0" animBg="1"/>
      <p:bldP spid="6" grpId="0"/>
      <p:bldP spid="9" grpId="1" animBg="1"/>
      <p:bldP spid="32" grpId="1"/>
      <p:bldP spid="2" grpId="1" animBg="1"/>
      <p:bldP spid="29" grpId="1"/>
      <p:bldP spid="4" grpId="1" animBg="1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74550" cy="6883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369" y="367164"/>
            <a:ext cx="11208327" cy="602592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/>
              <a:t>Ph</a:t>
            </a:r>
            <a:r>
              <a:rPr lang="en-US" altLang="en-US" sz="2400"/>
              <a:t>ư</a:t>
            </a:r>
            <a:r>
              <a:rPr lang="en-US" altLang="en-US" sz="2400"/>
              <a:t>ơng pháp giải: Ta thực hiện theo các b</a:t>
            </a:r>
            <a:r>
              <a:rPr lang="en-US" altLang="en-US" sz="2400"/>
              <a:t>ư</a:t>
            </a:r>
            <a:r>
              <a:rPr lang="en-US" altLang="en-US" sz="2400"/>
              <a:t>ớc sau:</a:t>
            </a:r>
            <a:endParaRPr lang="en-US" altLang="en-US" sz="2400"/>
          </a:p>
          <a:p>
            <a:pPr algn="ctr"/>
            <a:r>
              <a:rPr lang="en-US" altLang="en-US" sz="2400"/>
              <a:t>B</a:t>
            </a:r>
            <a:r>
              <a:rPr lang="en-US" altLang="en-US" sz="2400"/>
              <a:t>ư</a:t>
            </a:r>
            <a:r>
              <a:rPr lang="en-US" altLang="en-US" sz="2400"/>
              <a:t>ớc 1. Tìm </a:t>
            </a:r>
            <a:r>
              <a:rPr lang="en-US" altLang="en-US" sz="2400"/>
              <a:t>đ</a:t>
            </a:r>
            <a:r>
              <a:rPr lang="en-US" altLang="en-US" sz="2400"/>
              <a:t>iều kiện </a:t>
            </a:r>
            <a:r>
              <a:rPr lang="en-US" altLang="en-US" sz="2400"/>
              <a:t>đ</a:t>
            </a:r>
            <a:r>
              <a:rPr lang="en-US" altLang="en-US" sz="2400"/>
              <a:t>ể ph</a:t>
            </a:r>
            <a:r>
              <a:rPr lang="en-US" altLang="en-US" sz="2400"/>
              <a:t>ư</a:t>
            </a:r>
            <a:r>
              <a:rPr lang="en-US" altLang="en-US" sz="2400"/>
              <a:t>ơng trình có nghiệm:  Từ </a:t>
            </a:r>
            <a:r>
              <a:rPr lang="en-US" altLang="en-US" sz="2400"/>
              <a:t>đ</a:t>
            </a:r>
            <a:r>
              <a:rPr lang="en-US" altLang="en-US" sz="2400"/>
              <a:t>ó áp dụng hệ thức Vi</a:t>
            </a:r>
            <a:r>
              <a:rPr lang="en-US" altLang="en-US" sz="2400"/>
              <a:t>è</a:t>
            </a:r>
            <a:r>
              <a:rPr lang="en-US" altLang="en-US" sz="2400"/>
              <a:t>te ta có:</a:t>
            </a:r>
            <a:endParaRPr lang="en-US" altLang="en-US" sz="2400"/>
          </a:p>
          <a:p>
            <a:pPr algn="ctr"/>
            <a:r>
              <a:rPr lang="en-US" altLang="en-US" sz="2400"/>
              <a:t>và </a:t>
            </a:r>
            <a:endParaRPr lang="en-US" altLang="en-US" sz="2400"/>
          </a:p>
          <a:p>
            <a:pPr algn="ctr"/>
            <a:r>
              <a:rPr lang="en-US" altLang="en-US" sz="2400"/>
              <a:t>B</a:t>
            </a:r>
            <a:r>
              <a:rPr lang="en-US" altLang="en-US" sz="2400"/>
              <a:t>ư</a:t>
            </a:r>
            <a:r>
              <a:rPr lang="en-US" altLang="en-US" sz="2400"/>
              <a:t>ớc 2. Biến </a:t>
            </a:r>
            <a:r>
              <a:rPr lang="en-US" altLang="en-US" sz="2400"/>
              <a:t>đ</a:t>
            </a:r>
            <a:r>
              <a:rPr lang="en-US" altLang="en-US" sz="2400"/>
              <a:t>ổi biểu thức </a:t>
            </a:r>
            <a:r>
              <a:rPr lang="en-US" altLang="en-US" sz="2400"/>
              <a:t>đ</a:t>
            </a:r>
            <a:r>
              <a:rPr lang="en-US" altLang="en-US" sz="2400"/>
              <a:t>ối xứng giữa các nghiệm của </a:t>
            </a:r>
            <a:r>
              <a:rPr lang="en-US" altLang="en-US" sz="2400"/>
              <a:t>đ</a:t>
            </a:r>
            <a:r>
              <a:rPr lang="en-US" altLang="en-US" sz="2400"/>
              <a:t>ề bài theo tổng x1 + x2 và tích x1x2 sau </a:t>
            </a:r>
            <a:r>
              <a:rPr lang="en-US" altLang="en-US" sz="2400"/>
              <a:t>đ</a:t>
            </a:r>
            <a:r>
              <a:rPr lang="en-US" altLang="en-US" sz="2400"/>
              <a:t>ó áp dụn</a:t>
            </a:r>
            <a:endParaRPr lang="en-US" sz="2400"/>
          </a:p>
        </p:txBody>
      </p:sp>
      <p:sp>
        <p:nvSpPr>
          <p:cNvPr id="32" name="TextBox 31"/>
          <p:cNvSpPr txBox="1"/>
          <p:nvPr/>
        </p:nvSpPr>
        <p:spPr>
          <a:xfrm>
            <a:off x="5740400" y="3726180"/>
            <a:ext cx="372110" cy="3371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665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135" i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1652" y="4631423"/>
            <a:ext cx="1544713" cy="1796568"/>
          </a:xfrm>
          <a:prstGeom prst="rect">
            <a:avLst/>
          </a:prstGeom>
        </p:spPr>
      </p:pic>
      <p:sp>
        <p:nvSpPr>
          <p:cNvPr id="2" name="Plaque 1"/>
          <p:cNvSpPr/>
          <p:nvPr/>
        </p:nvSpPr>
        <p:spPr>
          <a:xfrm>
            <a:off x="685800" y="1836420"/>
            <a:ext cx="10762615" cy="837565"/>
          </a:xfrm>
          <a:prstGeom prst="plaque">
            <a:avLst>
              <a:gd name="adj" fmla="val 14723"/>
            </a:avLst>
          </a:prstGeom>
          <a:solidFill>
            <a:srgbClr val="CB6EBE">
              <a:lumMod val="20000"/>
              <a:lumOff val="80000"/>
            </a:srgbClr>
          </a:solidFill>
          <a:ln w="25400" cap="flat" cmpd="sng" algn="ctr">
            <a:solidFill>
              <a:srgbClr val="CB6EB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que 3"/>
          <p:cNvSpPr/>
          <p:nvPr/>
        </p:nvSpPr>
        <p:spPr>
          <a:xfrm>
            <a:off x="4302760" y="990600"/>
            <a:ext cx="4216400" cy="669290"/>
          </a:xfrm>
          <a:prstGeom prst="plaque">
            <a:avLst>
              <a:gd name="adj" fmla="val 14723"/>
            </a:avLst>
          </a:prstGeom>
          <a:solidFill>
            <a:srgbClr val="CB6EBE">
              <a:lumMod val="20000"/>
              <a:lumOff val="80000"/>
            </a:srgbClr>
          </a:solidFill>
          <a:ln w="25400" cap="flat" cmpd="sng" algn="ctr">
            <a:solidFill>
              <a:srgbClr val="CB6EB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Phương pháp g</a:t>
            </a:r>
            <a:r>
              <a:rPr kumimoji="0" lang="vi-VN" alt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iải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en-US" sz="2665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295400" y="1864995"/>
            <a:ext cx="9871710" cy="7467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2800" b="1" kern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sym typeface="+mn-ea"/>
              </a:rPr>
              <a:t>Dạng 1.</a:t>
            </a:r>
            <a:r>
              <a:rPr lang="en-US" altLang="en-US" sz="2800" b="1">
                <a:sym typeface="+mn-ea"/>
              </a:rPr>
              <a:t>Không giải phương trình, </a:t>
            </a:r>
            <a:endParaRPr lang="en-US" altLang="en-US" sz="2800" b="1"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>
                <a:sym typeface="+mn-ea"/>
              </a:rPr>
              <a:t>tính giá trị của </a:t>
            </a:r>
            <a:r>
              <a:rPr lang="vi-VN" altLang="en-US" sz="2800" b="1">
                <a:sym typeface="+mn-ea"/>
              </a:rPr>
              <a:t>biểu</a:t>
            </a:r>
            <a:r>
              <a:rPr lang="en-US" altLang="en-US" sz="2800" b="1">
                <a:sym typeface="+mn-ea"/>
              </a:rPr>
              <a:t> thức đối xứng giữa các nghiệm.</a:t>
            </a:r>
            <a:endParaRPr lang="en-US" altLang="en-US" sz="2800" b="1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sym typeface="+mn-ea"/>
              </a:rPr>
              <a:t>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algn="l"/>
            <a:endParaRPr lang="en-US" sz="2800" b="1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838200" y="2816860"/>
            <a:ext cx="8851265" cy="7924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defTabSz="26670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sz="2000" i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Phương pháp giải:</a:t>
            </a:r>
            <a:r>
              <a:rPr sz="2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 Ta thực hiện theo các bước sau:</a:t>
            </a:r>
            <a:endParaRPr sz="200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indent="0" defTabSz="26670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sz="2000" i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Bước 1.</a:t>
            </a:r>
            <a:r>
              <a:rPr sz="2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 Tìm điều kiện để phương trình có nghiệm:</a:t>
            </a:r>
            <a:r>
              <a:rPr sz="16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endParaRPr sz="160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914400" y="3505200"/>
            <a:ext cx="872490" cy="80264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1742440" y="3611245"/>
            <a:ext cx="3861435" cy="44196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defTabSz="26670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 Từ đó áp dụng hệ thức Viète ta có:</a:t>
            </a:r>
            <a:endParaRPr sz="200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4"/>
          <a:stretch>
            <a:fillRect/>
          </a:stretch>
        </p:blipFill>
        <p:spPr>
          <a:xfrm>
            <a:off x="5486400" y="3539490"/>
            <a:ext cx="1259205" cy="66611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6705600" y="3657600"/>
            <a:ext cx="461010" cy="320675"/>
          </a:xfrm>
          <a:prstGeom prst="rect">
            <a:avLst/>
          </a:prstGeom>
        </p:spPr>
        <p:txBody>
          <a:bodyPr>
            <a:noAutofit/>
          </a:bodyPr>
          <a:p>
            <a:r>
              <a:rPr sz="2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và </a:t>
            </a:r>
            <a:endParaRPr sz="200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5"/>
          <a:stretch>
            <a:fillRect/>
          </a:stretch>
        </p:blipFill>
        <p:spPr>
          <a:xfrm>
            <a:off x="7162800" y="3539490"/>
            <a:ext cx="1250315" cy="666115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914400" y="4424680"/>
            <a:ext cx="6437630" cy="716280"/>
          </a:xfrm>
          <a:prstGeom prst="rect">
            <a:avLst/>
          </a:prstGeom>
        </p:spPr>
        <p:txBody>
          <a:bodyPr>
            <a:noAutofit/>
          </a:bodyPr>
          <a:p>
            <a:r>
              <a:rPr sz="2000" i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Bước</a:t>
            </a:r>
            <a:r>
              <a:rPr sz="2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 2. Biến đổi biểu thức đối xứng giữa các nghiệm của đề bài theo tổng </a:t>
            </a:r>
            <a:r>
              <a:rPr sz="2000" i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x</a:t>
            </a:r>
            <a:r>
              <a:rPr sz="2000" i="1" baseline="-25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1</a:t>
            </a:r>
            <a:r>
              <a:rPr sz="2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 + </a:t>
            </a:r>
            <a:r>
              <a:rPr sz="2000" i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x</a:t>
            </a:r>
            <a:r>
              <a:rPr sz="2000" i="1" baseline="-25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2</a:t>
            </a:r>
            <a:r>
              <a:rPr sz="2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 và tích x</a:t>
            </a:r>
            <a:r>
              <a:rPr sz="2000" baseline="-25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1</a:t>
            </a:r>
            <a:r>
              <a:rPr sz="2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x</a:t>
            </a:r>
            <a:r>
              <a:rPr sz="2000" baseline="-25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2</a:t>
            </a:r>
            <a:r>
              <a:rPr sz="2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 sau đó áp dụn</a:t>
            </a:r>
            <a:r>
              <a:rPr lang="vi-VN" sz="2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g Bước 1</a:t>
            </a:r>
            <a:r>
              <a:rPr lang="vi-VN" sz="2000" u="heavy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endParaRPr lang="vi-VN" sz="2000" u="heavy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2" grpId="0"/>
      <p:bldP spid="2" grpId="0" animBg="1"/>
      <p:bldP spid="4" grpId="0" animBg="1"/>
      <p:bldP spid="6" grpId="0"/>
      <p:bldP spid="8" grpId="0"/>
      <p:bldP spid="11" grpId="0"/>
      <p:bldP spid="13" grpId="0"/>
      <p:bldP spid="15" grpId="0"/>
      <p:bldP spid="9" grpId="1" animBg="1"/>
      <p:bldP spid="32" grpId="1"/>
      <p:bldP spid="2" grpId="1" animBg="1"/>
      <p:bldP spid="4" grpId="1" animBg="1"/>
      <p:bldP spid="6" grpId="1"/>
      <p:bldP spid="8" grpId="1"/>
      <p:bldP spid="11" grpId="1"/>
      <p:bldP spid="13" grpId="1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74550" cy="6883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369" y="367164"/>
            <a:ext cx="11208327" cy="602592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/>
              <a:t>a)Ta có </a:t>
            </a:r>
            <a:endParaRPr lang="en-US" altLang="en-US" sz="2400"/>
          </a:p>
          <a:p>
            <a:pPr algn="ctr"/>
            <a:r>
              <a:rPr lang="en-US" altLang="en-US" sz="2400"/>
              <a:t> </a:t>
            </a:r>
            <a:endParaRPr lang="en-US" altLang="en-US" sz="2400"/>
          </a:p>
          <a:p>
            <a:pPr algn="ctr"/>
            <a:endParaRPr lang="en-US" altLang="en-US" sz="2400"/>
          </a:p>
          <a:p>
            <a:pPr algn="ctr"/>
            <a:r>
              <a:rPr lang="en-US" altLang="en-US" sz="2400"/>
              <a:t>b) Ta có </a:t>
            </a:r>
            <a:endParaRPr lang="en-US" altLang="en-US" sz="2400"/>
          </a:p>
          <a:p>
            <a:pPr algn="ctr"/>
            <a:r>
              <a:rPr lang="en-US" altLang="en-US" sz="2400"/>
              <a:t>c) Ta có </a:t>
            </a:r>
            <a:endParaRPr lang="en-US" sz="240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2972" y="4571733"/>
            <a:ext cx="1544713" cy="1796568"/>
          </a:xfrm>
          <a:prstGeom prst="rect">
            <a:avLst/>
          </a:prstGeom>
        </p:spPr>
      </p:pic>
      <p:sp>
        <p:nvSpPr>
          <p:cNvPr id="2" name="Plaque 1"/>
          <p:cNvSpPr/>
          <p:nvPr/>
        </p:nvSpPr>
        <p:spPr>
          <a:xfrm>
            <a:off x="1080135" y="533400"/>
            <a:ext cx="10347325" cy="669290"/>
          </a:xfrm>
          <a:prstGeom prst="plaque">
            <a:avLst>
              <a:gd name="adj" fmla="val 14723"/>
            </a:avLst>
          </a:prstGeom>
          <a:solidFill>
            <a:srgbClr val="CB6EBE">
              <a:lumMod val="20000"/>
              <a:lumOff val="80000"/>
            </a:srgbClr>
          </a:solidFill>
          <a:ln w="25400" cap="flat" cmpd="sng" algn="ctr">
            <a:solidFill>
              <a:srgbClr val="CB6EB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Chú </a:t>
            </a:r>
            <a:r>
              <a:rPr kumimoji="0" lang="en-US" alt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ý</a:t>
            </a:r>
            <a:r>
              <a:rPr kumimoji="0" lang="en-US" alt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Một số biểu thức </a:t>
            </a:r>
            <a:r>
              <a:rPr kumimoji="0" lang="en-US" alt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</a:t>
            </a:r>
            <a:r>
              <a:rPr kumimoji="0" lang="en-US" alt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ối xứng giữa các nghiệm th</a:t>
            </a:r>
            <a:r>
              <a:rPr kumimoji="0" lang="en-US" alt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ư</a:t>
            </a:r>
            <a:r>
              <a:rPr kumimoji="0" lang="en-US" alt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ờng gặp</a:t>
            </a:r>
            <a:endParaRPr kumimoji="0" lang="en-US" altLang="en-US" sz="2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" name="Content Placeholder -2147482598"/>
          <p:cNvGraphicFramePr>
            <a:graphicFrameLocks noChangeAspect="1"/>
          </p:cNvGraphicFramePr>
          <p:nvPr>
            <p:ph/>
          </p:nvPr>
        </p:nvGraphicFramePr>
        <p:xfrm>
          <a:off x="1401763" y="1676400"/>
          <a:ext cx="6868160" cy="645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" name="" r:id="rId3" imgW="2870200" imgH="266700" progId="Equation.DSMT4">
                  <p:embed/>
                </p:oleObj>
              </mc:Choice>
              <mc:Fallback>
                <p:oleObj name="" r:id="rId3" imgW="2870200" imgH="266700" progId="Equation.DSMT4">
                  <p:embed/>
                  <p:pic>
                    <p:nvPicPr>
                      <p:cNvPr id="0" name="Picture 1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01763" y="1676400"/>
                        <a:ext cx="6868160" cy="64579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-2147482597"/>
          <p:cNvGraphicFramePr>
            <a:graphicFrameLocks noChangeAspect="1"/>
          </p:cNvGraphicFramePr>
          <p:nvPr/>
        </p:nvGraphicFramePr>
        <p:xfrm>
          <a:off x="1483995" y="2431098"/>
          <a:ext cx="6703060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" name="" r:id="rId5" imgW="3505200" imgH="431800" progId="Equation.DSMT4">
                  <p:embed/>
                </p:oleObj>
              </mc:Choice>
              <mc:Fallback>
                <p:oleObj name="" r:id="rId5" imgW="3505200" imgH="431800" progId="Equation.DSMT4">
                  <p:embed/>
                  <p:pic>
                    <p:nvPicPr>
                      <p:cNvPr id="0" name="Picture 1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83995" y="2431098"/>
                        <a:ext cx="6703060" cy="8350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-2147482596"/>
          <p:cNvGraphicFramePr>
            <a:graphicFrameLocks noChangeAspect="1"/>
          </p:cNvGraphicFramePr>
          <p:nvPr/>
        </p:nvGraphicFramePr>
        <p:xfrm>
          <a:off x="1484948" y="3211513"/>
          <a:ext cx="6810375" cy="854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" name="" r:id="rId7" imgW="3492500" imgH="431800" progId="Equation.DSMT4">
                  <p:embed/>
                </p:oleObj>
              </mc:Choice>
              <mc:Fallback>
                <p:oleObj name="" r:id="rId7" imgW="3492500" imgH="431800" progId="Equation.DSMT4">
                  <p:embed/>
                  <p:pic>
                    <p:nvPicPr>
                      <p:cNvPr id="0" name="Picture 1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84948" y="3211513"/>
                        <a:ext cx="6810375" cy="85471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-2147482595"/>
          <p:cNvGraphicFramePr>
            <a:graphicFrameLocks noChangeAspect="1"/>
          </p:cNvGraphicFramePr>
          <p:nvPr/>
        </p:nvGraphicFramePr>
        <p:xfrm>
          <a:off x="1475740" y="3962400"/>
          <a:ext cx="6733540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" name="" r:id="rId9" imgW="3148965" imgH="316865" progId="Equation.DSMT4">
                  <p:embed/>
                </p:oleObj>
              </mc:Choice>
              <mc:Fallback>
                <p:oleObj name="" r:id="rId9" imgW="3148965" imgH="316865" progId="Equation.DSMT4">
                  <p:embed/>
                  <p:pic>
                    <p:nvPicPr>
                      <p:cNvPr id="0" name="Picture 1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75740" y="3962400"/>
                        <a:ext cx="6733540" cy="6826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9" grpId="1" animBg="1"/>
      <p:bldP spid="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74550" cy="6883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369" y="367164"/>
            <a:ext cx="11208327" cy="602592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TextBox 31"/>
          <p:cNvSpPr txBox="1"/>
          <p:nvPr/>
        </p:nvSpPr>
        <p:spPr>
          <a:xfrm>
            <a:off x="688659" y="3355724"/>
            <a:ext cx="9183887" cy="707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665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135" i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1652" y="4631423"/>
            <a:ext cx="1544713" cy="1796568"/>
          </a:xfrm>
          <a:prstGeom prst="rect">
            <a:avLst/>
          </a:prstGeom>
        </p:spPr>
      </p:pic>
      <p:sp>
        <p:nvSpPr>
          <p:cNvPr id="2" name="Plaque 1"/>
          <p:cNvSpPr/>
          <p:nvPr/>
        </p:nvSpPr>
        <p:spPr>
          <a:xfrm>
            <a:off x="990600" y="1828800"/>
            <a:ext cx="10466070" cy="862965"/>
          </a:xfrm>
          <a:prstGeom prst="plaque">
            <a:avLst>
              <a:gd name="adj" fmla="val 14723"/>
            </a:avLst>
          </a:prstGeom>
          <a:solidFill>
            <a:srgbClr val="CB6EBE">
              <a:lumMod val="20000"/>
              <a:lumOff val="80000"/>
            </a:srgbClr>
          </a:solidFill>
          <a:ln w="25400" cap="flat" cmpd="sng" algn="ctr">
            <a:solidFill>
              <a:srgbClr val="CB6EB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Dạng </a:t>
            </a:r>
            <a:r>
              <a:rPr kumimoji="0" lang="vi-VN" alt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</a:t>
            </a:r>
            <a:r>
              <a:rPr lang="en-US" altLang="en-US" sz="2665" b="1">
                <a:sym typeface="+mn-ea"/>
              </a:rPr>
              <a:t>Tìm hai số khi biết tổng và tích.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en-US" sz="2665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/>
              <p:cNvSpPr txBox="1"/>
              <p:nvPr/>
            </p:nvSpPr>
            <p:spPr>
              <a:xfrm>
                <a:off x="804545" y="3013075"/>
                <a:ext cx="10922000" cy="325818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marL="0" lvl="3"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+mn-ea"/>
                  </a:rPr>
                  <a:t>Bài </a:t>
                </a:r>
                <a:r>
                  <a:rPr lang="vi-VN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+mn-ea"/>
                  </a:rPr>
                  <a:t>2</a:t>
                </a:r>
                <a:r>
                  <a:rPr lang="en-US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+mn-ea"/>
                  </a:rPr>
                  <a:t>. Tìm hai số </a:t>
                </a:r>
                <a:r>
                  <a:rPr lang="vi-VN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+mn-ea"/>
                  </a:rPr>
                  <a:t>u</a:t>
                </a:r>
                <a:r>
                  <a:rPr lang="en-US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+mn-ea"/>
                  </a:rPr>
                  <a:t> và  </a:t>
                </a:r>
                <a:r>
                  <a:rPr lang="vi-VN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+mn-ea"/>
                  </a:rPr>
                  <a:t>v </a:t>
                </a:r>
                <a:r>
                  <a:rPr lang="en-US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+mn-ea"/>
                  </a:rPr>
                  <a:t>trong mỗi trường hợp sau:</a:t>
                </a:r>
                <a:endParaRPr lang="en-US" altLang="en-US" sz="2665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 </a:t>
                </a:r>
                <a:r>
                  <a:rPr lang="vi-VN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u+v=15, uv=36</a:t>
                </a:r>
                <a:endParaRPr lang="en-US" altLang="en-US" sz="2665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vi-VN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</a:t>
                </a:r>
                <a14:m>
                  <m:oMath xmlns:m="http://schemas.openxmlformats.org/officeDocument/2006/math">
                    <m:r>
                      <a:rPr lang="en-US" sz="2665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+</m:t>
                    </m:r>
                  </m:oMath>
                </a14:m>
                <a:r>
                  <a:rPr lang="vi-VN" altLang="en-US" sz="2665"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v</a:t>
                </a:r>
                <a:r>
                  <a:rPr lang="vi-VN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=19, uv=90 và u&lt;v</a:t>
                </a:r>
                <a:r>
                  <a:rPr lang="vi-VN" altLang="en-US" sz="2665" u="heavy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vi-VN" altLang="en-US" sz="2665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45" y="3013075"/>
                <a:ext cx="10922000" cy="325818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que 3"/>
          <p:cNvSpPr/>
          <p:nvPr/>
        </p:nvSpPr>
        <p:spPr>
          <a:xfrm>
            <a:off x="3651885" y="990600"/>
            <a:ext cx="5513705" cy="669290"/>
          </a:xfrm>
          <a:prstGeom prst="plaque">
            <a:avLst>
              <a:gd name="adj" fmla="val 14723"/>
            </a:avLst>
          </a:prstGeom>
          <a:solidFill>
            <a:srgbClr val="CB6EBE">
              <a:lumMod val="20000"/>
              <a:lumOff val="80000"/>
            </a:srgbClr>
          </a:solidFill>
          <a:ln w="25400" cap="flat" cmpd="sng" algn="ctr">
            <a:solidFill>
              <a:srgbClr val="CB6EB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HOẠT ĐỘNG NHÓM CẶP ĐÔI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en-US" sz="2665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Đồng hồ đếm ngược 5 phút - 5 Minutes">
            <a:hlinkClick r:id="" action="ppaction://media"/>
          </p:cNvPr>
          <p:cNvPicPr>
            <a:picLocks noChangeAspect="1"/>
          </p:cNvPicPr>
          <p:nvPr>
            <p:ph/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655175" y="367030"/>
            <a:ext cx="2260600" cy="1271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61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9" grpId="0" animBg="1"/>
      <p:bldP spid="32" grpId="0"/>
      <p:bldP spid="2" grpId="0" animBg="1"/>
      <p:bldP spid="29" grpId="0"/>
      <p:bldP spid="4" grpId="0" animBg="1"/>
      <p:bldP spid="9" grpId="1" animBg="1"/>
      <p:bldP spid="32" grpId="1"/>
      <p:bldP spid="2" grpId="1" animBg="1"/>
      <p:bldP spid="29" grpId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74550" cy="6883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369" y="367164"/>
            <a:ext cx="11208327" cy="602592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TextBox 31"/>
          <p:cNvSpPr txBox="1"/>
          <p:nvPr/>
        </p:nvSpPr>
        <p:spPr>
          <a:xfrm>
            <a:off x="688659" y="3355724"/>
            <a:ext cx="9183887" cy="707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665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135" i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1652" y="4631423"/>
            <a:ext cx="1544713" cy="1796568"/>
          </a:xfrm>
          <a:prstGeom prst="rect">
            <a:avLst/>
          </a:prstGeom>
        </p:spPr>
      </p:pic>
      <p:sp>
        <p:nvSpPr>
          <p:cNvPr id="2" name="Plaque 1"/>
          <p:cNvSpPr/>
          <p:nvPr/>
        </p:nvSpPr>
        <p:spPr>
          <a:xfrm>
            <a:off x="1066800" y="1905000"/>
            <a:ext cx="10506710" cy="834390"/>
          </a:xfrm>
          <a:prstGeom prst="plaque">
            <a:avLst>
              <a:gd name="adj" fmla="val 14723"/>
            </a:avLst>
          </a:prstGeom>
          <a:solidFill>
            <a:srgbClr val="CB6EBE">
              <a:lumMod val="20000"/>
              <a:lumOff val="80000"/>
            </a:srgbClr>
          </a:solidFill>
          <a:ln w="25400" cap="flat" cmpd="sng" algn="ctr">
            <a:solidFill>
              <a:srgbClr val="CB6EB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Dạng 2.</a:t>
            </a:r>
            <a:r>
              <a:rPr lang="en-US" altLang="en-US" sz="2665" b="1">
                <a:sym typeface="+mn-ea"/>
              </a:rPr>
              <a:t>Tìm hai số khi biết tổng và tích</a:t>
            </a:r>
            <a:r>
              <a:rPr lang="en-US" altLang="en-US" sz="2665" b="1">
                <a:sym typeface="+mn-ea"/>
              </a:rPr>
              <a:t>.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en-US" sz="2665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/>
              <p:cNvSpPr txBox="1"/>
              <p:nvPr/>
            </p:nvSpPr>
            <p:spPr>
              <a:xfrm>
                <a:off x="799465" y="2634615"/>
                <a:ext cx="10922000" cy="353187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vi-VN" altLang="en-US" sz="2665" b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3</a:t>
                </a:r>
                <a:r>
                  <a:rPr lang="vi-VN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 mảnh </a:t>
                </a:r>
                <a:r>
                  <a:rPr lang="en-US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</a:t>
                </a:r>
                <a:r>
                  <a:rPr lang="en-US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ất hình chữ nhật có diện tích 40</a:t>
                </a:r>
                <a:r>
                  <a:rPr lang="vi-VN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vi-VN" sz="2665" i="1" kern="100" dirty="0">
                            <a:effectLst/>
                            <a:latin typeface="Cambria Math" panose="02040503050406030204" charset="0"/>
                            <a:ea typeface="Calibri" panose="020F0502020204030204" pitchFamily="3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vi-VN" altLang="en-US" sz="2665" i="1" kern="100" dirty="0">
                            <a:effectLst/>
                            <a:latin typeface="Cambria Math" panose="02040503050406030204" charset="0"/>
                            <a:ea typeface="Calibri" panose="020F0502020204030204" pitchFamily="34" charset="0"/>
                            <a:cs typeface="Cambria Math" panose="02040503050406030204" charset="0"/>
                          </a:rPr>
                          <m:t>𝑚</m:t>
                        </m:r>
                      </m:e>
                      <m:sup>
                        <m:r>
                          <a:rPr lang="vi-VN" altLang="en-US" sz="2665" i="1" kern="100" dirty="0">
                            <a:effectLst/>
                            <a:latin typeface="Cambria Math" panose="02040503050406030204" charset="0"/>
                            <a:ea typeface="Calibri" panose="020F0502020204030204" pitchFamily="34" charset="0"/>
                            <a:cs typeface="Cambria Math" panose="0204050305040603020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và chu vi là 26 m. Tính các kích th</a:t>
                </a:r>
                <a:r>
                  <a:rPr lang="en-US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ư</a:t>
                </a:r>
                <a:r>
                  <a:rPr lang="en-US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ớc của mảnh </a:t>
                </a:r>
                <a:r>
                  <a:rPr lang="en-US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</a:t>
                </a:r>
                <a:r>
                  <a:rPr lang="en-US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ất.</a:t>
                </a:r>
                <a:endParaRPr lang="en-US" sz="2665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465" y="2634615"/>
                <a:ext cx="10922000" cy="353187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que 3"/>
          <p:cNvSpPr/>
          <p:nvPr/>
        </p:nvSpPr>
        <p:spPr>
          <a:xfrm>
            <a:off x="4302760" y="990600"/>
            <a:ext cx="4216400" cy="669290"/>
          </a:xfrm>
          <a:prstGeom prst="plaque">
            <a:avLst>
              <a:gd name="adj" fmla="val 14723"/>
            </a:avLst>
          </a:prstGeom>
          <a:solidFill>
            <a:srgbClr val="CB6EBE">
              <a:lumMod val="20000"/>
              <a:lumOff val="80000"/>
            </a:srgbClr>
          </a:solidFill>
          <a:ln w="25400" cap="flat" cmpd="sng" algn="ctr">
            <a:solidFill>
              <a:srgbClr val="CB6EB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HOẠT ĐỘNG CÁ NHÂN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en-US" sz="2665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Đồng hồ đếm ngược 3 phút gây sốc 3 Minutes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16465" y="457200"/>
            <a:ext cx="2001520" cy="1097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6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 bldLvl="0" animBg="1"/>
      <p:bldP spid="32" grpId="0"/>
      <p:bldP spid="2" grpId="0" bldLvl="0" animBg="1"/>
      <p:bldP spid="29" grpId="0"/>
      <p:bldP spid="4" grpId="0" bldLvl="0" animBg="1"/>
      <p:bldP spid="9" grpId="1" animBg="1"/>
      <p:bldP spid="32" grpId="1"/>
      <p:bldP spid="2" grpId="1" animBg="1"/>
      <p:bldP spid="29" grpId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74550" cy="6883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8104" y="402089"/>
            <a:ext cx="11208327" cy="602592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1652" y="4631423"/>
            <a:ext cx="1544713" cy="1796568"/>
          </a:xfrm>
          <a:prstGeom prst="rect">
            <a:avLst/>
          </a:prstGeom>
        </p:spPr>
      </p:pic>
      <p:sp>
        <p:nvSpPr>
          <p:cNvPr id="2" name="Plaque 1"/>
          <p:cNvSpPr/>
          <p:nvPr/>
        </p:nvSpPr>
        <p:spPr>
          <a:xfrm>
            <a:off x="990600" y="1828800"/>
            <a:ext cx="10466070" cy="862965"/>
          </a:xfrm>
          <a:prstGeom prst="plaque">
            <a:avLst>
              <a:gd name="adj" fmla="val 14723"/>
            </a:avLst>
          </a:prstGeom>
          <a:solidFill>
            <a:srgbClr val="CB6EBE">
              <a:lumMod val="20000"/>
              <a:lumOff val="80000"/>
            </a:srgbClr>
          </a:solidFill>
          <a:ln w="25400" cap="flat" cmpd="sng" algn="ctr">
            <a:solidFill>
              <a:srgbClr val="CB6EB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Dạng </a:t>
            </a:r>
            <a:r>
              <a:rPr kumimoji="0" lang="vi-VN" alt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</a:t>
            </a:r>
            <a:r>
              <a:rPr lang="en-US" altLang="en-US" sz="2665" b="1">
                <a:sym typeface="+mn-ea"/>
              </a:rPr>
              <a:t>Tìm hai số khi biết tổng và tích.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en-US" sz="2665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143000" y="2826385"/>
            <a:ext cx="9780905" cy="273177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defTabSz="26670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sz="2400" i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Phương pháp giải:</a:t>
            </a:r>
            <a:r>
              <a:rPr sz="24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 Để tìm hai số</a:t>
            </a:r>
            <a:r>
              <a:rPr lang="vi-VN" sz="24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vi-VN" sz="24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a,</a:t>
            </a:r>
            <a:r>
              <a:rPr lang="vi-VN" sz="24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b khi biết tổng S</a:t>
            </a:r>
            <a:r>
              <a:rPr lang="vi-VN" sz="24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=a + b và tích P= a.</a:t>
            </a:r>
            <a:r>
              <a:rPr lang="vi-VN" sz="24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b ta làm như sau:</a:t>
            </a:r>
            <a:endParaRPr lang="vi-VN" sz="2400">
              <a:solidFill>
                <a:srgbClr val="000000"/>
              </a:solidFill>
              <a:latin typeface="Times New Roman" panose="02020603050405020304"/>
              <a:ea typeface="Calibri" panose="020F0502020204030204"/>
            </a:endParaRPr>
          </a:p>
          <a:p>
            <a:pPr marL="0" indent="0" defTabSz="26670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sz="2400" i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Bước 1.</a:t>
            </a:r>
            <a:r>
              <a:rPr sz="24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 Giải phương trình </a:t>
            </a:r>
            <a:r>
              <a:rPr lang="vi-VN" sz="24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sz="24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vi-VN" sz="24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                      để tìm các nghiệm x</a:t>
            </a:r>
            <a:r>
              <a:rPr lang="vi-VN" sz="2400" baseline="-250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1</a:t>
            </a:r>
            <a:r>
              <a:rPr lang="vi-VN" sz="24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,x</a:t>
            </a:r>
            <a:r>
              <a:rPr lang="vi-VN" sz="2400" baseline="-250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2</a:t>
            </a:r>
            <a:endParaRPr lang="vi-VN" sz="2400" baseline="-25000">
              <a:solidFill>
                <a:srgbClr val="000000"/>
              </a:solidFill>
              <a:latin typeface="Times New Roman" panose="02020603050405020304"/>
              <a:ea typeface="Calibri" panose="020F0502020204030204"/>
            </a:endParaRPr>
          </a:p>
          <a:p>
            <a:pPr marL="0" indent="0" defTabSz="26670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2400" i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Bước 2. </a:t>
            </a:r>
            <a:r>
              <a:rPr lang="vi-VN" sz="24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Các số x,y cần tìm là a = x</a:t>
            </a:r>
            <a:r>
              <a:rPr lang="vi-VN" sz="2400" baseline="-250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1 </a:t>
            </a:r>
            <a:r>
              <a:rPr lang="vi-VN" sz="24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; </a:t>
            </a:r>
            <a:r>
              <a:rPr lang="vi-VN" sz="24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b = x</a:t>
            </a:r>
            <a:r>
              <a:rPr lang="vi-VN" sz="2400" baseline="-250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2</a:t>
            </a:r>
            <a:endParaRPr lang="vi-VN" sz="2400" baseline="-25000">
              <a:solidFill>
                <a:srgbClr val="000000"/>
              </a:solidFill>
              <a:latin typeface="Times New Roman" panose="02020603050405020304"/>
              <a:ea typeface="Calibri" panose="020F0502020204030204"/>
            </a:endParaRPr>
          </a:p>
        </p:txBody>
      </p:sp>
      <p:graphicFrame>
        <p:nvGraphicFramePr>
          <p:cNvPr id="22" name="Object 21"/>
          <p:cNvGraphicFramePr/>
          <p:nvPr/>
        </p:nvGraphicFramePr>
        <p:xfrm>
          <a:off x="4495800" y="3657600"/>
          <a:ext cx="1686560" cy="478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" name="" r:id="rId3" imgW="1303020" imgH="357505" progId="Equation.DSMT4">
                  <p:embed/>
                </p:oleObj>
              </mc:Choice>
              <mc:Fallback>
                <p:oleObj name="" r:id="rId3" imgW="1303020" imgH="357505" progId="Equation.DSMT4">
                  <p:embed/>
                  <p:pic>
                    <p:nvPicPr>
                      <p:cNvPr id="0" name="Picture 2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95800" y="3657600"/>
                        <a:ext cx="1686560" cy="4787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bldLvl="0" animBg="1"/>
      <p:bldP spid="7" grpId="0"/>
      <p:bldP spid="9" grpId="1" animBg="1"/>
      <p:bldP spid="2" grpId="1" animBg="1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74550" cy="6883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369" y="304934"/>
            <a:ext cx="11208327" cy="602592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/>
              <a:t>Xét ph</a:t>
            </a:r>
            <a:r>
              <a:rPr lang="en-US" altLang="en-US" sz="2400"/>
              <a:t>ư</a:t>
            </a:r>
            <a:r>
              <a:rPr lang="en-US" altLang="en-US" sz="2400"/>
              <a:t>ơng trình bậc hai </a:t>
            </a:r>
            <a:endParaRPr lang="en-US" altLang="en-US" sz="2400"/>
          </a:p>
          <a:p>
            <a:pPr algn="ctr"/>
            <a:r>
              <a:rPr lang="en-US" altLang="en-US" sz="2400"/>
              <a:t>- Nếu thì ph</a:t>
            </a:r>
            <a:r>
              <a:rPr lang="en-US" altLang="en-US" sz="2400"/>
              <a:t>ư</a:t>
            </a:r>
            <a:r>
              <a:rPr lang="en-US" altLang="en-US" sz="2400"/>
              <a:t>ơng trình có một nghiệm là , nghiệm còn lại là </a:t>
            </a:r>
            <a:endParaRPr lang="en-US" altLang="en-US" sz="2400"/>
          </a:p>
          <a:p>
            <a:pPr algn="ctr"/>
            <a:r>
              <a:rPr lang="en-US" altLang="en-US" sz="2400"/>
              <a:t> </a:t>
            </a:r>
            <a:endParaRPr lang="en-US" altLang="en-US" sz="2400"/>
          </a:p>
          <a:p>
            <a:pPr algn="ctr"/>
            <a:r>
              <a:rPr lang="en-US" altLang="en-US" sz="2400"/>
              <a:t>- Nếu thì ph</a:t>
            </a:r>
            <a:r>
              <a:rPr lang="en-US" altLang="en-US" sz="2400"/>
              <a:t>ư</a:t>
            </a:r>
            <a:r>
              <a:rPr lang="en-US" altLang="en-US" sz="2400"/>
              <a:t>ơng trình có một nghiệm là , nghiệm còn lại là </a:t>
            </a:r>
            <a:endParaRPr lang="en-US" sz="2400"/>
          </a:p>
        </p:txBody>
      </p:sp>
      <p:sp>
        <p:nvSpPr>
          <p:cNvPr id="32" name="TextBox 31"/>
          <p:cNvSpPr txBox="1"/>
          <p:nvPr/>
        </p:nvSpPr>
        <p:spPr>
          <a:xfrm>
            <a:off x="688659" y="3355724"/>
            <a:ext cx="9183887" cy="707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665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135" i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0" y="5029200"/>
            <a:ext cx="1396365" cy="1624330"/>
          </a:xfrm>
          <a:prstGeom prst="rect">
            <a:avLst/>
          </a:prstGeom>
        </p:spPr>
      </p:pic>
      <p:sp>
        <p:nvSpPr>
          <p:cNvPr id="2" name="Plaque 1"/>
          <p:cNvSpPr/>
          <p:nvPr/>
        </p:nvSpPr>
        <p:spPr>
          <a:xfrm>
            <a:off x="685800" y="1836420"/>
            <a:ext cx="10762615" cy="837565"/>
          </a:xfrm>
          <a:prstGeom prst="plaque">
            <a:avLst>
              <a:gd name="adj" fmla="val 14723"/>
            </a:avLst>
          </a:prstGeom>
          <a:solidFill>
            <a:srgbClr val="CB6EBE">
              <a:lumMod val="20000"/>
              <a:lumOff val="80000"/>
            </a:srgbClr>
          </a:solidFill>
          <a:ln w="25400" cap="flat" cmpd="sng" algn="ctr">
            <a:solidFill>
              <a:srgbClr val="CB6EB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95985" y="2819400"/>
            <a:ext cx="10922000" cy="32238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en-US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</a:t>
            </a:r>
            <a:r>
              <a:rPr lang="en-US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ơng pháp giải: Sử dụng ứng dụng của hệ thức Vi</a:t>
            </a:r>
            <a:r>
              <a:rPr lang="en-US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</a:t>
            </a:r>
            <a:r>
              <a:rPr lang="en-US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endParaRPr lang="en-US" altLang="en-US" sz="2200" i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en-US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Xét ph</a:t>
            </a:r>
            <a:r>
              <a:rPr lang="en-US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ơng trình bậc hai </a:t>
            </a:r>
            <a:endParaRPr lang="en-US" altLang="en-US" sz="2200" i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en-US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Nếu </a:t>
            </a:r>
            <a:r>
              <a:rPr lang="vi-VN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 ph</a:t>
            </a:r>
            <a:r>
              <a:rPr lang="en-US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ơng trình có một nghiệm là </a:t>
            </a:r>
            <a:r>
              <a:rPr lang="vi-VN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r>
              <a:rPr lang="en-US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nghiệm còn lại là</a:t>
            </a:r>
            <a:r>
              <a:rPr lang="vi-VN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altLang="en-US" sz="2200" i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endParaRPr lang="en-US" altLang="en-US" sz="2200" i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en-US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Nếu </a:t>
            </a:r>
            <a:r>
              <a:rPr lang="vi-VN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</a:t>
            </a:r>
            <a:r>
              <a:rPr lang="en-US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 ph</a:t>
            </a:r>
            <a:r>
              <a:rPr lang="en-US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ơng trình có một nghiệm là </a:t>
            </a:r>
            <a:r>
              <a:rPr lang="vi-VN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en-US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nghiệm còn lại là </a:t>
            </a:r>
            <a:endParaRPr lang="en-US" altLang="en-US" sz="2200" i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endParaRPr lang="en-US" sz="2200" i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295400" y="1864995"/>
            <a:ext cx="9871710" cy="7467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2800" b="1" kern="0" noProof="0" dirty="0">
                <a:solidFill>
                  <a:srgbClr val="000000"/>
                </a:solidFill>
                <a:latin typeface="Arial" panose="020B0604020202020204"/>
                <a:sym typeface="+mn-ea"/>
              </a:rPr>
              <a:t>Dạng 3.Giải phương trình bằng cách nhẩm</a:t>
            </a:r>
            <a:r>
              <a:rPr lang="en-US" altLang="en-US" sz="2800" b="1">
                <a:sym typeface="+mn-ea"/>
              </a:rPr>
              <a:t> nghiệm.</a:t>
            </a:r>
            <a:endParaRPr lang="en-US" altLang="en-US" sz="2800" b="1"/>
          </a:p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noProof="0" dirty="0">
                <a:solidFill>
                  <a:srgbClr val="000000"/>
                </a:solidFill>
                <a:latin typeface="Arial" panose="020B0604020202020204"/>
                <a:sym typeface="+mn-ea"/>
              </a:rPr>
              <a:t> </a:t>
            </a:r>
            <a:endParaRPr kumimoji="0" lang="en-US" sz="2800" b="1" i="0" kern="0" cap="none" spc="0" normalizeH="0" baseline="0" noProof="0" dirty="0">
              <a:solidFill>
                <a:srgbClr val="000000"/>
              </a:solidFill>
              <a:latin typeface="Arial" panose="020B0604020202020204"/>
              <a:ea typeface="+mn-ea"/>
              <a:cs typeface="+mn-cs"/>
            </a:endParaRPr>
          </a:p>
          <a:p>
            <a:endParaRPr lang="en-US" sz="2800" b="1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4" name="Content Placeholder -2147482618"/>
          <p:cNvGraphicFramePr>
            <a:graphicFrameLocks noChangeAspect="1"/>
          </p:cNvGraphicFramePr>
          <p:nvPr>
            <p:ph/>
          </p:nvPr>
        </p:nvGraphicFramePr>
        <p:xfrm>
          <a:off x="1600200" y="3735070"/>
          <a:ext cx="1753235" cy="351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3" imgW="901065" imgH="177800" progId="Equation.DSMT4">
                  <p:embed/>
                </p:oleObj>
              </mc:Choice>
              <mc:Fallback>
                <p:oleObj name="" r:id="rId3" imgW="901065" imgH="177800" progId="Equation.DSMT4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00200" y="3735070"/>
                        <a:ext cx="1753235" cy="35115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-2147482617"/>
          <p:cNvGraphicFramePr>
            <a:graphicFrameLocks noChangeAspect="1"/>
          </p:cNvGraphicFramePr>
          <p:nvPr/>
        </p:nvGraphicFramePr>
        <p:xfrm>
          <a:off x="7239000" y="3658553"/>
          <a:ext cx="853440" cy="511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5" imgW="431800" imgH="254000" progId="Equation.DSMT4">
                  <p:embed/>
                </p:oleObj>
              </mc:Choice>
              <mc:Fallback>
                <p:oleObj name="" r:id="rId5" imgW="431800" imgH="254000" progId="Equation.DSMT4">
                  <p:embed/>
                  <p:pic>
                    <p:nvPicPr>
                      <p:cNvPr id="0" name="Picture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39000" y="3658553"/>
                        <a:ext cx="853440" cy="51181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-2147482616"/>
          <p:cNvGraphicFramePr>
            <a:graphicFrameLocks noChangeAspect="1"/>
          </p:cNvGraphicFramePr>
          <p:nvPr/>
        </p:nvGraphicFramePr>
        <p:xfrm>
          <a:off x="10210800" y="3575050"/>
          <a:ext cx="818515" cy="648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" name="" r:id="rId7" imgW="533400" imgH="419100" progId="Equation.DSMT4">
                  <p:embed/>
                </p:oleObj>
              </mc:Choice>
              <mc:Fallback>
                <p:oleObj name="" r:id="rId7" imgW="533400" imgH="419100" progId="Equation.DSMT4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210800" y="3575050"/>
                        <a:ext cx="818515" cy="64897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-2147482615"/>
          <p:cNvGraphicFramePr>
            <a:graphicFrameLocks noChangeAspect="1"/>
          </p:cNvGraphicFramePr>
          <p:nvPr/>
        </p:nvGraphicFramePr>
        <p:xfrm>
          <a:off x="1599248" y="4605655"/>
          <a:ext cx="1826260" cy="370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" name="" r:id="rId9" imgW="889000" imgH="177165" progId="Equation.DSMT4">
                  <p:embed/>
                </p:oleObj>
              </mc:Choice>
              <mc:Fallback>
                <p:oleObj name="" r:id="rId9" imgW="889000" imgH="177165" progId="Equation.DSMT4">
                  <p:embed/>
                  <p:pic>
                    <p:nvPicPr>
                      <p:cNvPr id="0" name="Picture 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99248" y="4605655"/>
                        <a:ext cx="1826260" cy="37020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-2147482614"/>
          <p:cNvGraphicFramePr>
            <a:graphicFrameLocks noChangeAspect="1"/>
          </p:cNvGraphicFramePr>
          <p:nvPr/>
        </p:nvGraphicFramePr>
        <p:xfrm>
          <a:off x="7338695" y="4601210"/>
          <a:ext cx="847090" cy="457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" name="" r:id="rId11" imgW="558800" imgH="254000" progId="Equation.DSMT4">
                  <p:embed/>
                </p:oleObj>
              </mc:Choice>
              <mc:Fallback>
                <p:oleObj name="" r:id="rId11" imgW="558800" imgH="254000" progId="Equation.DSMT4">
                  <p:embed/>
                  <p:pic>
                    <p:nvPicPr>
                      <p:cNvPr id="0" name="Picture 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338695" y="4601210"/>
                        <a:ext cx="847090" cy="4578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-2147482616"/>
          <p:cNvGraphicFramePr>
            <a:graphicFrameLocks noChangeAspect="1"/>
          </p:cNvGraphicFramePr>
          <p:nvPr/>
        </p:nvGraphicFramePr>
        <p:xfrm>
          <a:off x="10265728" y="4419283"/>
          <a:ext cx="1013460" cy="649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" name="" r:id="rId13" imgW="660400" imgH="419100" progId="Equation.DSMT4">
                  <p:embed/>
                </p:oleObj>
              </mc:Choice>
              <mc:Fallback>
                <p:oleObj name="" r:id="rId13" imgW="660400" imgH="419100" progId="Equation.DSMT4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265728" y="4419283"/>
                        <a:ext cx="1013460" cy="64960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2" grpId="0"/>
      <p:bldP spid="2" grpId="0" animBg="1"/>
      <p:bldP spid="29" grpId="0"/>
      <p:bldP spid="6" grpId="0"/>
      <p:bldP spid="9" grpId="1" animBg="1"/>
      <p:bldP spid="32" grpId="1"/>
      <p:bldP spid="2" grpId="1" animBg="1"/>
      <p:bldP spid="29" grpId="1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5140" y="367030"/>
            <a:ext cx="11405870" cy="60261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3505200" y="152400"/>
            <a:ext cx="6651625" cy="6381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vi-VN" altLang="en-US" sz="2665" i="1">
                <a:latin typeface="Cambria Math" panose="02040503050406030204" charset="0"/>
                <a:ea typeface="Times New Roman" panose="02020603050405020304" pitchFamily="18" charset="0"/>
                <a:cs typeface="Arial" panose="020B0604020202020204" pitchFamily="34" charset="0"/>
              </a:rPr>
              <a:t>PHIẾU BÀI TẬP TRẮC </a:t>
            </a:r>
            <a:r>
              <a:rPr lang="vi-VN" altLang="en-US" sz="2665" i="1">
                <a:latin typeface="Cambria Math" panose="0204050305040603020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endParaRPr lang="vi-VN" altLang="en-US" sz="2665" i="1">
              <a:latin typeface="Cambria Math" panose="0204050305040603020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140" y="838200"/>
            <a:ext cx="10521315" cy="56172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n-US" sz="2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 descr="Ảnh chụp màn hình 2025-03-05 212813"/>
          <p:cNvPicPr>
            <a:picLocks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966595" y="285750"/>
            <a:ext cx="8413750" cy="6050915"/>
          </a:xfrm>
          <a:prstGeom prst="rect">
            <a:avLst/>
          </a:prstGeom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  <p:bldP spid="10" grpId="0"/>
      <p:bldP spid="12" grpId="1" animBg="1"/>
      <p:bldP spid="7" grpId="1"/>
      <p:bldP spid="1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5140" y="367030"/>
            <a:ext cx="11405870" cy="60261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3608070" y="375285"/>
            <a:ext cx="6651625" cy="6381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vi-VN" altLang="en-US" sz="2665" i="1">
                <a:latin typeface="Cambria Math" panose="02040503050406030204" charset="0"/>
                <a:ea typeface="Times New Roman" panose="02020603050405020304" pitchFamily="18" charset="0"/>
                <a:cs typeface="Arial" panose="020B0604020202020204" pitchFamily="34" charset="0"/>
              </a:rPr>
              <a:t>PHIẾU BÀI TẬP TRẮC </a:t>
            </a:r>
            <a:r>
              <a:rPr lang="vi-VN" altLang="en-US" sz="2665" i="1">
                <a:latin typeface="Cambria Math" panose="0204050305040603020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endParaRPr lang="vi-VN" altLang="en-US" sz="2665" i="1">
              <a:latin typeface="Cambria Math" panose="0204050305040603020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140" y="999490"/>
            <a:ext cx="10521315" cy="56172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n-US" sz="2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Ảnh chụp màn hình 2025-03-05 212823"/>
          <p:cNvPicPr>
            <a:picLocks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818640" y="1490345"/>
            <a:ext cx="8286750" cy="4342130"/>
          </a:xfrm>
          <a:prstGeom prst="rect">
            <a:avLst/>
          </a:prstGeom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  <p:bldP spid="10" grpId="0"/>
      <p:bldP spid="12" grpId="1" animBg="1"/>
      <p:bldP spid="7" grpId="1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381000" y="685800"/>
            <a:ext cx="11675745" cy="442468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ctr">
              <a:lnSpc>
                <a:spcPct val="150000"/>
              </a:lnSpc>
            </a:pPr>
            <a:r>
              <a:rPr lang="vi-VN" altLang="en-US" sz="54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24FAD"/>
                </a:solidFill>
                <a:effectLst/>
              </a:rPr>
              <a:t>CHUYÊN ĐỀ </a:t>
            </a:r>
            <a:endParaRPr lang="vi-VN" altLang="en-US" sz="6400" dirty="0">
              <a:ln w="22225">
                <a:solidFill>
                  <a:srgbClr val="FF0000"/>
                </a:solidFill>
                <a:prstDash val="solid"/>
              </a:ln>
              <a:solidFill>
                <a:srgbClr val="F24FAD"/>
              </a:solidFill>
              <a:effectLst/>
            </a:endParaRPr>
          </a:p>
          <a:p>
            <a:pPr algn="ctr">
              <a:lnSpc>
                <a:spcPct val="150000"/>
              </a:lnSpc>
            </a:pPr>
            <a:r>
              <a:rPr lang="vi-VN" altLang="en-US" sz="44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24FAD"/>
                </a:solidFill>
                <a:effectLst/>
              </a:rPr>
              <a:t>PHƯƠNG TRÌNH BẬC HAI MỘT </a:t>
            </a:r>
            <a:r>
              <a:rPr lang="vi-VN" altLang="en-US" sz="44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24FAD"/>
                </a:solidFill>
                <a:effectLst/>
              </a:rPr>
              <a:t>ẨN </a:t>
            </a:r>
            <a:endParaRPr lang="vi-VN" altLang="en-US" sz="4400" dirty="0">
              <a:ln w="22225">
                <a:solidFill>
                  <a:srgbClr val="FF0000"/>
                </a:solidFill>
                <a:prstDash val="solid"/>
              </a:ln>
              <a:solidFill>
                <a:srgbClr val="F24FAD"/>
              </a:solidFill>
              <a:effectLst/>
            </a:endParaRPr>
          </a:p>
          <a:p>
            <a:pPr algn="ctr">
              <a:lnSpc>
                <a:spcPct val="150000"/>
              </a:lnSpc>
            </a:pPr>
            <a:r>
              <a:rPr lang="vi-VN" altLang="en-US" sz="44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24FAD"/>
                </a:solidFill>
                <a:effectLst/>
              </a:rPr>
              <a:t>VÀ </a:t>
            </a:r>
            <a:r>
              <a:rPr lang="en-US" sz="44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24FAD"/>
                </a:solidFill>
                <a:effectLst/>
              </a:rPr>
              <a:t>ĐỊNH LÍ VIÈTE</a:t>
            </a:r>
            <a:r>
              <a:rPr lang="en-US" sz="6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8A8CC"/>
                </a:solidFill>
                <a:effectLst/>
              </a:rPr>
              <a:t> </a:t>
            </a:r>
            <a:endParaRPr lang="en-US" sz="6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8A8CC"/>
              </a:solidFill>
              <a:effectLst/>
            </a:endParaRPr>
          </a:p>
        </p:txBody>
      </p:sp>
      <p:pic>
        <p:nvPicPr>
          <p:cNvPr id="4" name="Picture 3" descr="pencilcas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988" y="3962400"/>
            <a:ext cx="2704253" cy="2704253"/>
          </a:xfrm>
          <a:prstGeom prst="rect">
            <a:avLst/>
          </a:prstGeom>
        </p:spPr>
      </p:pic>
      <p:pic>
        <p:nvPicPr>
          <p:cNvPr id="5" name="Picture 4" descr="inkpo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388" y="4038600"/>
            <a:ext cx="2323253" cy="23232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 Minute Groovy Themed Timer">
            <a:hlinkClick r:id="" action="ppaction://media"/>
          </p:cNvPr>
          <p:cNvPicPr>
            <a:picLocks noChangeAspect="1"/>
          </p:cNvPicPr>
          <p:nvPr>
            <p:ph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28830" cy="6878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28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5140" y="367030"/>
            <a:ext cx="11405870" cy="60261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3608070" y="375285"/>
            <a:ext cx="6651625" cy="6381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vi-VN" altLang="en-US" sz="2665" i="1">
                <a:latin typeface="Cambria Math" panose="02040503050406030204" charset="0"/>
                <a:ea typeface="Times New Roman" panose="02020603050405020304" pitchFamily="18" charset="0"/>
                <a:cs typeface="Arial" panose="020B0604020202020204" pitchFamily="34" charset="0"/>
              </a:rPr>
              <a:t>PHIẾU BÀI TẬP TRẮC </a:t>
            </a:r>
            <a:r>
              <a:rPr lang="vi-VN" altLang="en-US" sz="2665" i="1">
                <a:latin typeface="Cambria Math" panose="0204050305040603020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endParaRPr lang="vi-VN" altLang="en-US" sz="2665" i="1">
              <a:latin typeface="Cambria Math" panose="0204050305040603020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140" y="999490"/>
            <a:ext cx="10521315" cy="56172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n-US" sz="2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Ảnh chụp màn hình 2025-03-05 214054"/>
          <p:cNvPicPr>
            <a:picLocks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2485390" y="737870"/>
            <a:ext cx="7219950" cy="4924425"/>
          </a:xfrm>
          <a:prstGeom prst="rect">
            <a:avLst/>
          </a:prstGeom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7" grpId="0"/>
      <p:bldP spid="10" grpId="0"/>
      <p:bldP spid="12" grpId="1" animBg="1"/>
      <p:bldP spid="7" grpId="1"/>
      <p:bldP spid="1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419215" y="2040890"/>
            <a:ext cx="5083175" cy="829945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300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defRPr>
            </a:lvl1pPr>
          </a:lstStyle>
          <a:p>
            <a:pPr lvl="0"/>
            <a:r>
              <a:rPr lang="en-US" altLang="en-US" sz="2400" dirty="0">
                <a:solidFill>
                  <a:srgbClr val="16727D"/>
                </a:solidFill>
                <a:latin typeface="Cambria Math" panose="02040503050406030204" charset="0"/>
                <a:ea typeface="Cambria Math" panose="02040503050406030204" charset="0"/>
              </a:rPr>
              <a:t>Tìm hiểu và nêu ph</a:t>
            </a:r>
            <a:r>
              <a:rPr lang="en-US" altLang="en-US" sz="2400" dirty="0">
                <a:solidFill>
                  <a:srgbClr val="16727D"/>
                </a:solidFill>
                <a:latin typeface="Cambria Math" panose="02040503050406030204" charset="0"/>
                <a:ea typeface="Cambria Math" panose="02040503050406030204" charset="0"/>
              </a:rPr>
              <a:t>ư</a:t>
            </a:r>
            <a:r>
              <a:rPr lang="en-US" altLang="en-US" sz="2400" dirty="0">
                <a:solidFill>
                  <a:srgbClr val="16727D"/>
                </a:solidFill>
                <a:latin typeface="Cambria Math" panose="02040503050406030204" charset="0"/>
                <a:ea typeface="Cambria Math" panose="02040503050406030204" charset="0"/>
              </a:rPr>
              <a:t>ơng pháp giải các dạng toán còn lại.(2 nhóm)</a:t>
            </a:r>
            <a:endParaRPr lang="vi-VN" altLang="en-US" sz="2400" dirty="0">
              <a:solidFill>
                <a:srgbClr val="16727D"/>
              </a:solidFill>
              <a:latin typeface="Cambria Math" panose="02040503050406030204" charset="0"/>
              <a:ea typeface="Cambria Math" panose="02040503050406030204" charset="0"/>
            </a:endParaRPr>
          </a:p>
        </p:txBody>
      </p:sp>
      <p:sp>
        <p:nvSpPr>
          <p:cNvPr id="26" name="文本框 2"/>
          <p:cNvSpPr txBox="1"/>
          <p:nvPr/>
        </p:nvSpPr>
        <p:spPr>
          <a:xfrm>
            <a:off x="6419227" y="1224500"/>
            <a:ext cx="3785663" cy="829945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lIns="91440" tIns="45720" rIns="91440" bIns="45720" rtlCol="0">
            <a:spAutoFit/>
          </a:bodyPr>
          <a:lstStyle/>
          <a:p>
            <a:pPr lvl="0"/>
            <a:r>
              <a:rPr lang="en-US" altLang="en-US" sz="2400" dirty="0">
                <a:solidFill>
                  <a:srgbClr val="16727D"/>
                </a:solidFill>
                <a:latin typeface="Cambria Math" panose="02040503050406030204" charset="0"/>
                <a:ea typeface="Cambria Math" panose="02040503050406030204" charset="0"/>
              </a:rPr>
              <a:t>Ôn lại các kiến thức vừa </a:t>
            </a:r>
            <a:r>
              <a:rPr lang="en-US" altLang="en-US" sz="2400" dirty="0">
                <a:solidFill>
                  <a:srgbClr val="16727D"/>
                </a:solidFill>
                <a:latin typeface="Cambria Math" panose="02040503050406030204" charset="0"/>
                <a:ea typeface="Cambria Math" panose="02040503050406030204" charset="0"/>
              </a:rPr>
              <a:t>đư</a:t>
            </a:r>
            <a:r>
              <a:rPr lang="en-US" altLang="en-US" sz="2400" dirty="0">
                <a:solidFill>
                  <a:srgbClr val="16727D"/>
                </a:solidFill>
                <a:latin typeface="Cambria Math" panose="02040503050406030204" charset="0"/>
                <a:ea typeface="Cambria Math" panose="02040503050406030204" charset="0"/>
              </a:rPr>
              <a:t>ợc củng cố.</a:t>
            </a:r>
            <a:endParaRPr lang="en-US" sz="2400" dirty="0">
              <a:solidFill>
                <a:srgbClr val="16727D"/>
              </a:solidFill>
              <a:latin typeface="Cambria Math" panose="02040503050406030204" charset="0"/>
              <a:ea typeface="Cambria Math" panose="02040503050406030204" charset="0"/>
            </a:endParaRPr>
          </a:p>
        </p:txBody>
      </p:sp>
      <p:sp>
        <p:nvSpPr>
          <p:cNvPr id="27" name="文本框 9"/>
          <p:cNvSpPr txBox="1"/>
          <p:nvPr/>
        </p:nvSpPr>
        <p:spPr>
          <a:xfrm>
            <a:off x="5604146" y="2095536"/>
            <a:ext cx="685876" cy="400110"/>
          </a:xfrm>
          <a:prstGeom prst="rect">
            <a:avLst/>
          </a:prstGeom>
          <a:solidFill>
            <a:srgbClr val="16727D"/>
          </a:solidFill>
          <a:ln w="19050">
            <a:noFill/>
          </a:ln>
          <a:effectLst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300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defRPr>
            </a:lvl1pPr>
          </a:lstStyle>
          <a:p>
            <a:pPr algn="ctr"/>
            <a:r>
              <a:rPr lang="en-US" altLang="zh-CN" sz="2000" dirty="0">
                <a:latin typeface="Montserrat SemiBold" panose="00000700000000000000" pitchFamily="2" charset="0"/>
                <a:ea typeface="字魂35号-经典雅黑" panose="02000000000000000000" pitchFamily="2" charset="-122"/>
              </a:rPr>
              <a:t>2</a:t>
            </a:r>
            <a:endParaRPr lang="zh-CN" altLang="en-US" sz="2000" dirty="0"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30" name="文本框 2"/>
          <p:cNvSpPr txBox="1"/>
          <p:nvPr/>
        </p:nvSpPr>
        <p:spPr>
          <a:xfrm>
            <a:off x="5604146" y="1279362"/>
            <a:ext cx="685876" cy="400110"/>
          </a:xfrm>
          <a:prstGeom prst="rect">
            <a:avLst/>
          </a:prstGeom>
          <a:solidFill>
            <a:srgbClr val="16727D"/>
          </a:solidFill>
          <a:ln w="19050">
            <a:noFill/>
          </a:ln>
          <a:effectLst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</a:rPr>
              <a:t>1</a:t>
            </a:r>
            <a:endParaRPr lang="zh-CN" altLang="en-US" sz="2000" dirty="0">
              <a:solidFill>
                <a:schemeClr val="bg1"/>
              </a:solidFill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199130" y="1279525"/>
            <a:ext cx="2103755" cy="2046605"/>
          </a:xfrm>
          <a:prstGeom prst="rect">
            <a:avLst/>
          </a:prstGeom>
          <a:solidFill>
            <a:srgbClr val="167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200" dirty="0">
              <a:solidFill>
                <a:schemeClr val="bg1"/>
              </a:solidFill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33" name="文本框 1"/>
          <p:cNvSpPr txBox="1"/>
          <p:nvPr/>
        </p:nvSpPr>
        <p:spPr>
          <a:xfrm>
            <a:off x="3212894" y="1279525"/>
            <a:ext cx="2076209" cy="181569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3735" dirty="0">
                <a:solidFill>
                  <a:schemeClr val="bg1"/>
                </a:solidFill>
                <a:latin typeface="Cambria Math" panose="02040503050406030204" charset="0"/>
                <a:ea typeface="Cambria Math" panose="02040503050406030204" charset="0"/>
              </a:rPr>
              <a:t>HƯỚNG DẪN VỀ NHÀ</a:t>
            </a:r>
            <a:endParaRPr lang="zh-CN" altLang="en-US" sz="3735" dirty="0">
              <a:solidFill>
                <a:schemeClr val="bg1"/>
              </a:solidFill>
              <a:latin typeface="Cambria Math" panose="02040503050406030204" charset="0"/>
              <a:ea typeface="字魂35号-经典雅黑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6" grpId="0" bldLvl="0" animBg="1"/>
      <p:bldP spid="27" grpId="0" bldLvl="0" animBg="1"/>
      <p:bldP spid="30" grpId="0" bldLvl="0" animBg="1"/>
      <p:bldP spid="31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482391">
            <a:off x="1643969" y="116973"/>
            <a:ext cx="659654" cy="456310"/>
          </a:xfrm>
          <a:custGeom>
            <a:avLst/>
            <a:gdLst/>
            <a:ahLst/>
            <a:cxnLst/>
            <a:rect l="l" t="t" r="r" b="b"/>
            <a:pathLst>
              <a:path w="1319308" h="912620">
                <a:moveTo>
                  <a:pt x="0" y="0"/>
                </a:moveTo>
                <a:lnTo>
                  <a:pt x="1319308" y="0"/>
                </a:lnTo>
                <a:lnTo>
                  <a:pt x="1319308" y="912620"/>
                </a:lnTo>
                <a:lnTo>
                  <a:pt x="0" y="91262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98001" y="5064125"/>
            <a:ext cx="1304925" cy="952500"/>
          </a:xfrm>
          <a:custGeom>
            <a:avLst/>
            <a:gdLst/>
            <a:ahLst/>
            <a:cxnLst/>
            <a:rect l="l" t="t" r="r" b="b"/>
            <a:pathLst>
              <a:path w="2609850" h="1905000">
                <a:moveTo>
                  <a:pt x="0" y="0"/>
                </a:moveTo>
                <a:lnTo>
                  <a:pt x="2609850" y="0"/>
                </a:lnTo>
                <a:lnTo>
                  <a:pt x="2609850" y="1905000"/>
                </a:lnTo>
                <a:lnTo>
                  <a:pt x="0" y="1905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350500" y="4711125"/>
            <a:ext cx="143250" cy="143250"/>
            <a:chOff x="0" y="0"/>
            <a:chExt cx="382000" cy="382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2016" cy="382016"/>
            </a:xfrm>
            <a:custGeom>
              <a:avLst/>
              <a:gdLst/>
              <a:ahLst/>
              <a:cxnLst/>
              <a:rect l="l" t="t" r="r" b="b"/>
              <a:pathLst>
                <a:path w="382016" h="382016">
                  <a:moveTo>
                    <a:pt x="0" y="191008"/>
                  </a:moveTo>
                  <a:cubicBezTo>
                    <a:pt x="0" y="85471"/>
                    <a:pt x="85471" y="0"/>
                    <a:pt x="191008" y="0"/>
                  </a:cubicBezTo>
                  <a:lnTo>
                    <a:pt x="191008" y="25400"/>
                  </a:lnTo>
                  <a:lnTo>
                    <a:pt x="191008" y="0"/>
                  </a:lnTo>
                  <a:cubicBezTo>
                    <a:pt x="296545" y="0"/>
                    <a:pt x="382016" y="85471"/>
                    <a:pt x="382016" y="191008"/>
                  </a:cubicBezTo>
                  <a:cubicBezTo>
                    <a:pt x="382016" y="296545"/>
                    <a:pt x="296545" y="382016"/>
                    <a:pt x="191008" y="382016"/>
                  </a:cubicBezTo>
                  <a:lnTo>
                    <a:pt x="191008" y="356616"/>
                  </a:lnTo>
                  <a:lnTo>
                    <a:pt x="191008" y="382016"/>
                  </a:lnTo>
                  <a:cubicBezTo>
                    <a:pt x="85471" y="382016"/>
                    <a:pt x="0" y="296545"/>
                    <a:pt x="0" y="191008"/>
                  </a:cubicBezTo>
                  <a:lnTo>
                    <a:pt x="25400" y="191008"/>
                  </a:lnTo>
                  <a:lnTo>
                    <a:pt x="47498" y="203454"/>
                  </a:lnTo>
                  <a:cubicBezTo>
                    <a:pt x="41783" y="213487"/>
                    <a:pt x="30099" y="218440"/>
                    <a:pt x="18923" y="215519"/>
                  </a:cubicBezTo>
                  <a:cubicBezTo>
                    <a:pt x="7747" y="212598"/>
                    <a:pt x="0" y="202565"/>
                    <a:pt x="0" y="191008"/>
                  </a:cubicBezTo>
                  <a:moveTo>
                    <a:pt x="50800" y="191008"/>
                  </a:moveTo>
                  <a:lnTo>
                    <a:pt x="25400" y="191008"/>
                  </a:lnTo>
                  <a:lnTo>
                    <a:pt x="3302" y="178562"/>
                  </a:lnTo>
                  <a:cubicBezTo>
                    <a:pt x="9017" y="168529"/>
                    <a:pt x="20701" y="163576"/>
                    <a:pt x="31877" y="166497"/>
                  </a:cubicBezTo>
                  <a:cubicBezTo>
                    <a:pt x="43053" y="169418"/>
                    <a:pt x="50800" y="179451"/>
                    <a:pt x="50800" y="191008"/>
                  </a:cubicBezTo>
                  <a:cubicBezTo>
                    <a:pt x="50800" y="268478"/>
                    <a:pt x="113538" y="331216"/>
                    <a:pt x="191008" y="331216"/>
                  </a:cubicBezTo>
                  <a:cubicBezTo>
                    <a:pt x="268478" y="331216"/>
                    <a:pt x="331216" y="268478"/>
                    <a:pt x="331216" y="191008"/>
                  </a:cubicBezTo>
                  <a:lnTo>
                    <a:pt x="356616" y="191008"/>
                  </a:lnTo>
                  <a:lnTo>
                    <a:pt x="331216" y="191008"/>
                  </a:lnTo>
                  <a:cubicBezTo>
                    <a:pt x="331216" y="113538"/>
                    <a:pt x="268478" y="50800"/>
                    <a:pt x="191008" y="50800"/>
                  </a:cubicBezTo>
                  <a:lnTo>
                    <a:pt x="191008" y="25400"/>
                  </a:lnTo>
                  <a:lnTo>
                    <a:pt x="191008" y="50800"/>
                  </a:lnTo>
                  <a:cubicBezTo>
                    <a:pt x="113538" y="50800"/>
                    <a:pt x="50800" y="113538"/>
                    <a:pt x="50800" y="191008"/>
                  </a:cubicBezTo>
                  <a:close/>
                </a:path>
              </a:pathLst>
            </a:custGeom>
            <a:solidFill>
              <a:srgbClr val="8E6AA7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2523320" y="2096801"/>
            <a:ext cx="734700" cy="669382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3600"/>
              </a:lnSpc>
            </a:pPr>
            <a:r>
              <a:rPr lang="en-US" sz="3000" dirty="0">
                <a:solidFill>
                  <a:srgbClr val="F3F3F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</a:t>
            </a:r>
            <a:endParaRPr lang="en-US" sz="3000" dirty="0">
              <a:solidFill>
                <a:srgbClr val="F3F3F3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523320" y="5230972"/>
            <a:ext cx="734700" cy="669382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3600"/>
              </a:lnSpc>
            </a:pPr>
            <a:r>
              <a:rPr lang="en-US" sz="3000">
                <a:solidFill>
                  <a:srgbClr val="F3F3F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04</a:t>
            </a:r>
            <a:endParaRPr lang="en-US" sz="3000">
              <a:solidFill>
                <a:srgbClr val="F3F3F3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9" name="AutoShape 19"/>
          <p:cNvSpPr/>
          <p:nvPr/>
        </p:nvSpPr>
        <p:spPr>
          <a:xfrm flipH="1">
            <a:off x="1671753" y="3658687"/>
            <a:ext cx="734700" cy="1052438"/>
          </a:xfrm>
          <a:prstGeom prst="line">
            <a:avLst/>
          </a:prstGeom>
          <a:ln w="19050" cap="rnd">
            <a:solidFill>
              <a:srgbClr val="8E6AA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 flipH="1">
            <a:off x="1716356" y="5704856"/>
            <a:ext cx="734700" cy="1019769"/>
          </a:xfrm>
          <a:prstGeom prst="line">
            <a:avLst/>
          </a:prstGeom>
          <a:ln w="19050" cap="rnd">
            <a:solidFill>
              <a:srgbClr val="8E6AA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Freeform 22"/>
          <p:cNvSpPr/>
          <p:nvPr/>
        </p:nvSpPr>
        <p:spPr>
          <a:xfrm>
            <a:off x="1330560" y="3405764"/>
            <a:ext cx="1560110" cy="3316722"/>
          </a:xfrm>
          <a:custGeom>
            <a:avLst/>
            <a:gdLst/>
            <a:ahLst/>
            <a:cxnLst/>
            <a:rect l="l" t="t" r="r" b="b"/>
            <a:pathLst>
              <a:path w="3120219" h="6633443">
                <a:moveTo>
                  <a:pt x="0" y="0"/>
                </a:moveTo>
                <a:lnTo>
                  <a:pt x="3120219" y="0"/>
                </a:lnTo>
                <a:lnTo>
                  <a:pt x="3120219" y="6633443"/>
                </a:lnTo>
                <a:lnTo>
                  <a:pt x="0" y="66334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Rectangle: Rounded Corners 27"/>
          <p:cNvSpPr/>
          <p:nvPr/>
        </p:nvSpPr>
        <p:spPr>
          <a:xfrm>
            <a:off x="2407285" y="806450"/>
            <a:ext cx="8034655" cy="2760980"/>
          </a:xfrm>
          <a:prstGeom prst="roundRect">
            <a:avLst/>
          </a:prstGeom>
          <a:solidFill>
            <a:srgbClr val="FADB73">
              <a:lumMod val="60000"/>
              <a:lumOff val="40000"/>
            </a:srgbClr>
          </a:solidFill>
          <a:ln w="25400" cap="flat" cmpd="sng" algn="ctr">
            <a:solidFill>
              <a:srgbClr val="FFD05E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padlet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link: </a:t>
            </a:r>
            <a:endParaRPr lang="en-US" sz="28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https://padlet.com/diepthanhhuong15/nh-p-ch-th-o-lu-n-y-nzaiwd3rv9yoi1a0</a:t>
            </a:r>
            <a:endParaRPr lang="en-US" altLang="en-US" sz="28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71800" y="4114800"/>
            <a:ext cx="8028940" cy="953135"/>
          </a:xfrm>
          <a:prstGeom prst="rect">
            <a:avLst/>
          </a:prstGeom>
          <a:noFill/>
          <a:ln>
            <a:solidFill>
              <a:srgbClr val="FEAC58">
                <a:lumMod val="50000"/>
              </a:srgb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altLang="en-US" sz="2800" dirty="0">
                <a:solidFill>
                  <a:srgbClr val="16727D"/>
                </a:solidFill>
                <a:latin typeface="Cambria Math" panose="02040503050406030204" charset="0"/>
                <a:ea typeface="Cambria Math" panose="02040503050406030204" charset="0"/>
                <a:sym typeface="+mn-ea"/>
              </a:rPr>
              <a:t>Tìm hiểu và nêu phương pháp giải các dạng toán còn lại.(2 nhóm)</a:t>
            </a:r>
            <a:endParaRPr lang="en-US" sz="2800" b="1" kern="0" dirty="0">
              <a:solidFill>
                <a:srgbClr val="FF757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Ảnh chụp màn hình 2025-03-07 154012"/>
          <p:cNvPicPr>
            <a:picLocks noChangeAspect="1"/>
          </p:cNvPicPr>
          <p:nvPr>
            <p:ph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0095" cy="6857365"/>
          </a:xfrm>
          <a:prstGeom prst="rect">
            <a:avLst/>
          </a:prstGeom>
        </p:spPr>
      </p:pic>
      <p:grpSp>
        <p:nvGrpSpPr>
          <p:cNvPr id="4" name="Group 61"/>
          <p:cNvGrpSpPr/>
          <p:nvPr/>
        </p:nvGrpSpPr>
        <p:grpSpPr>
          <a:xfrm>
            <a:off x="1957497" y="1293207"/>
            <a:ext cx="8277007" cy="4248612"/>
            <a:chOff x="0" y="-28575"/>
            <a:chExt cx="3952123" cy="2201996"/>
          </a:xfrm>
        </p:grpSpPr>
        <p:sp>
          <p:nvSpPr>
            <p:cNvPr id="5" name="Freeform 62"/>
            <p:cNvSpPr/>
            <p:nvPr/>
          </p:nvSpPr>
          <p:spPr>
            <a:xfrm>
              <a:off x="13058" y="5954"/>
              <a:ext cx="3939065" cy="2167467"/>
            </a:xfrm>
            <a:custGeom>
              <a:avLst/>
              <a:gdLst/>
              <a:ahLst/>
              <a:cxnLst/>
              <a:rect l="l" t="t" r="r" b="b"/>
              <a:pathLst>
                <a:path w="3939065" h="2167467">
                  <a:moveTo>
                    <a:pt x="10353" y="0"/>
                  </a:moveTo>
                  <a:lnTo>
                    <a:pt x="3928713" y="0"/>
                  </a:lnTo>
                  <a:cubicBezTo>
                    <a:pt x="3931458" y="0"/>
                    <a:pt x="3934092" y="1091"/>
                    <a:pt x="3936033" y="3032"/>
                  </a:cubicBezTo>
                  <a:cubicBezTo>
                    <a:pt x="3937975" y="4974"/>
                    <a:pt x="3939065" y="7607"/>
                    <a:pt x="3939065" y="10353"/>
                  </a:cubicBezTo>
                  <a:lnTo>
                    <a:pt x="3939065" y="2157114"/>
                  </a:lnTo>
                  <a:cubicBezTo>
                    <a:pt x="3939065" y="2159860"/>
                    <a:pt x="3937975" y="2162493"/>
                    <a:pt x="3936033" y="2164435"/>
                  </a:cubicBezTo>
                  <a:cubicBezTo>
                    <a:pt x="3934092" y="2166376"/>
                    <a:pt x="3931458" y="2167467"/>
                    <a:pt x="3928713" y="2167467"/>
                  </a:cubicBezTo>
                  <a:lnTo>
                    <a:pt x="10353" y="2167467"/>
                  </a:lnTo>
                  <a:cubicBezTo>
                    <a:pt x="7607" y="2167467"/>
                    <a:pt x="4974" y="2166376"/>
                    <a:pt x="3032" y="2164435"/>
                  </a:cubicBezTo>
                  <a:cubicBezTo>
                    <a:pt x="1091" y="2162493"/>
                    <a:pt x="0" y="2159860"/>
                    <a:pt x="0" y="2157114"/>
                  </a:cubicBezTo>
                  <a:lnTo>
                    <a:pt x="0" y="10353"/>
                  </a:lnTo>
                  <a:cubicBezTo>
                    <a:pt x="0" y="7607"/>
                    <a:pt x="1091" y="4974"/>
                    <a:pt x="3032" y="3032"/>
                  </a:cubicBezTo>
                  <a:cubicBezTo>
                    <a:pt x="4974" y="1091"/>
                    <a:pt x="7607" y="0"/>
                    <a:pt x="103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9FC2B6"/>
              </a:solidFill>
              <a:prstDash val="lgDash"/>
              <a:miter/>
            </a:ln>
          </p:spPr>
          <p:txBody>
            <a:bodyPr/>
            <a:lstStyle/>
            <a:p>
              <a:pPr defTabSz="685800">
                <a:buClrTx/>
              </a:pPr>
              <a:endParaRPr lang="en-SG" kern="1200">
                <a:solidFill>
                  <a:srgbClr val="FFFFFF"/>
                </a:solidFill>
                <a:latin typeface="Avenir Next LT Pro" panose="020B0504020202020204"/>
                <a:ea typeface="+mn-ea"/>
                <a:cs typeface="+mn-cs"/>
              </a:endParaRPr>
            </a:p>
          </p:txBody>
        </p:sp>
        <p:sp>
          <p:nvSpPr>
            <p:cNvPr id="6" name="TextBox 63"/>
            <p:cNvSpPr txBox="1"/>
            <p:nvPr/>
          </p:nvSpPr>
          <p:spPr>
            <a:xfrm>
              <a:off x="0" y="-28575"/>
              <a:ext cx="3939065" cy="2196042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 defTabSz="685800">
                <a:lnSpc>
                  <a:spcPts val="1330"/>
                </a:lnSpc>
                <a:buClrTx/>
              </a:pPr>
              <a:endParaRPr sz="1200" kern="1200">
                <a:solidFill>
                  <a:srgbClr val="FFFFFF"/>
                </a:solidFill>
                <a:latin typeface="Avenir Next LT Pro" panose="020B0504020202020204"/>
                <a:ea typeface="+mn-ea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532" y="1447097"/>
            <a:ext cx="8076284" cy="4007451"/>
          </a:xfrm>
          <a:prstGeom prst="rect">
            <a:avLst/>
          </a:prstGeom>
        </p:spPr>
      </p:pic>
      <p:sp>
        <p:nvSpPr>
          <p:cNvPr id="10" name="Freeform 92"/>
          <p:cNvSpPr/>
          <p:nvPr/>
        </p:nvSpPr>
        <p:spPr>
          <a:xfrm>
            <a:off x="651099" y="100753"/>
            <a:ext cx="977875" cy="2166719"/>
          </a:xfrm>
          <a:custGeom>
            <a:avLst/>
            <a:gdLst/>
            <a:ahLst/>
            <a:cxnLst/>
            <a:rect l="l" t="t" r="r" b="b"/>
            <a:pathLst>
              <a:path w="1466811" h="320388">
                <a:moveTo>
                  <a:pt x="0" y="0"/>
                </a:moveTo>
                <a:lnTo>
                  <a:pt x="1466811" y="0"/>
                </a:lnTo>
                <a:lnTo>
                  <a:pt x="1466811" y="320388"/>
                </a:lnTo>
                <a:lnTo>
                  <a:pt x="0" y="3203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12263"/>
            </a:stretch>
          </a:blipFill>
        </p:spPr>
        <p:txBody>
          <a:bodyPr/>
          <a:lstStyle/>
          <a:p>
            <a:pPr defTabSz="685800">
              <a:buClrTx/>
            </a:pPr>
            <a:endParaRPr lang="en-SG" kern="1200">
              <a:solidFill>
                <a:srgbClr val="FFFFFF"/>
              </a:solidFill>
              <a:latin typeface="Avenir Next LT Pro" panose="020B0504020202020204"/>
              <a:ea typeface="+mn-ea"/>
              <a:cs typeface="+mn-cs"/>
            </a:endParaRP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Ảnh chụp màn hình 2025-03-07 1540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76200"/>
            <a:ext cx="12174855" cy="6921500"/>
          </a:xfrm>
          <a:prstGeom prst="rect">
            <a:avLst/>
          </a:prstGeom>
        </p:spPr>
      </p:pic>
      <p:sp>
        <p:nvSpPr>
          <p:cNvPr id="3271" name="Google Shape;3271;p39"/>
          <p:cNvSpPr txBox="1">
            <a:spLocks noGrp="1"/>
          </p:cNvSpPr>
          <p:nvPr>
            <p:ph type="title"/>
          </p:nvPr>
        </p:nvSpPr>
        <p:spPr>
          <a:xfrm>
            <a:off x="3317507" y="1725513"/>
            <a:ext cx="5492153" cy="853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2935" b="1" dirty="0">
                <a:solidFill>
                  <a:schemeClr val="bg2"/>
                </a:solidFill>
                <a:latin typeface="+mj-lt"/>
              </a:rPr>
              <a:t>Phương trình bậc hai một </a:t>
            </a:r>
            <a:r>
              <a:rPr lang="vi-VN" altLang="en-US" sz="2935" b="1" dirty="0">
                <a:solidFill>
                  <a:schemeClr val="bg2"/>
                </a:solidFill>
                <a:latin typeface="+mj-lt"/>
              </a:rPr>
              <a:t>ẩn.</a:t>
            </a:r>
            <a:endParaRPr lang="vi-VN" altLang="en-US" sz="2935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272" name="Google Shape;3272;p39"/>
          <p:cNvSpPr txBox="1">
            <a:spLocks noGrp="1"/>
          </p:cNvSpPr>
          <p:nvPr>
            <p:ph type="title" idx="2"/>
          </p:nvPr>
        </p:nvSpPr>
        <p:spPr>
          <a:xfrm>
            <a:off x="2097161" y="1769053"/>
            <a:ext cx="1174477" cy="79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C00000"/>
                </a:solidFill>
                <a:latin typeface="+mj-lt"/>
              </a:rPr>
              <a:t>1</a:t>
            </a:r>
            <a:endParaRPr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274" name="Google Shape;3274;p39"/>
          <p:cNvSpPr txBox="1">
            <a:spLocks noGrp="1"/>
          </p:cNvSpPr>
          <p:nvPr>
            <p:ph type="title" idx="3"/>
          </p:nvPr>
        </p:nvSpPr>
        <p:spPr>
          <a:xfrm>
            <a:off x="3317508" y="3106288"/>
            <a:ext cx="8701128" cy="791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vi-VN" altLang="en-US" sz="2935" b="1" dirty="0" err="1">
                <a:solidFill>
                  <a:schemeClr val="bg2"/>
                </a:solidFill>
                <a:latin typeface="+mj-lt"/>
              </a:rPr>
              <a:t>Định lí </a:t>
            </a:r>
            <a:r>
              <a:rPr lang="vi-VN" altLang="en-US" sz="2935" b="1" dirty="0" err="1">
                <a:solidFill>
                  <a:schemeClr val="bg2"/>
                </a:solidFill>
                <a:latin typeface="+mj-lt"/>
              </a:rPr>
              <a:t>Viète</a:t>
            </a:r>
            <a:endParaRPr lang="vi-VN" altLang="en-US" sz="2935" b="1" dirty="0" err="1">
              <a:solidFill>
                <a:schemeClr val="bg2"/>
              </a:solidFill>
              <a:latin typeface="+mj-lt"/>
            </a:endParaRPr>
          </a:p>
        </p:txBody>
      </p:sp>
      <p:sp>
        <p:nvSpPr>
          <p:cNvPr id="3275" name="Google Shape;3275;p39"/>
          <p:cNvSpPr txBox="1">
            <a:spLocks noGrp="1"/>
          </p:cNvSpPr>
          <p:nvPr>
            <p:ph type="title" idx="4"/>
          </p:nvPr>
        </p:nvSpPr>
        <p:spPr>
          <a:xfrm>
            <a:off x="2103536" y="3122304"/>
            <a:ext cx="1069979" cy="79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C00000"/>
                </a:solidFill>
                <a:latin typeface="+mj-lt"/>
              </a:rPr>
              <a:t>2</a:t>
            </a:r>
            <a:endParaRPr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283" name="Google Shape;3283;p39"/>
          <p:cNvSpPr txBox="1">
            <a:spLocks noGrp="1"/>
          </p:cNvSpPr>
          <p:nvPr>
            <p:ph type="title" idx="9"/>
          </p:nvPr>
        </p:nvSpPr>
        <p:spPr>
          <a:xfrm>
            <a:off x="1915043" y="476452"/>
            <a:ext cx="850786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65" b="1" u="sng" dirty="0">
                <a:solidFill>
                  <a:srgbClr val="002060"/>
                </a:solidFill>
                <a:latin typeface="+mj-lt"/>
              </a:rPr>
              <a:t>NỘI DUNG</a:t>
            </a:r>
            <a:r>
              <a:rPr lang="vi-VN" altLang="en-GB" sz="4265" b="1" u="sng" dirty="0">
                <a:solidFill>
                  <a:srgbClr val="002060"/>
                </a:solidFill>
                <a:latin typeface="+mj-lt"/>
              </a:rPr>
              <a:t> CHUYÊN </a:t>
            </a:r>
            <a:r>
              <a:rPr lang="vi-VN" altLang="en-GB" sz="4265" b="1" u="sng" dirty="0">
                <a:solidFill>
                  <a:srgbClr val="002060"/>
                </a:solidFill>
                <a:latin typeface="+mj-lt"/>
              </a:rPr>
              <a:t>ĐỀ </a:t>
            </a:r>
            <a:endParaRPr lang="vi-VN" altLang="en-GB" sz="4265" b="1" u="sng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" name="Picture 1" descr="Pictur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7867" y="4418753"/>
            <a:ext cx="2385060" cy="2520527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 rot="1260000">
            <a:off x="172085" y="336550"/>
            <a:ext cx="2916555" cy="1012825"/>
          </a:xfrm>
          <a:custGeom>
            <a:avLst/>
            <a:gdLst/>
            <a:ahLst/>
            <a:cxnLst/>
            <a:rect l="l" t="t" r="r" b="b"/>
            <a:pathLst>
              <a:path w="998220" h="161530">
                <a:moveTo>
                  <a:pt x="0" y="0"/>
                </a:moveTo>
                <a:lnTo>
                  <a:pt x="998220" y="0"/>
                </a:lnTo>
                <a:lnTo>
                  <a:pt x="998220" y="161530"/>
                </a:lnTo>
                <a:lnTo>
                  <a:pt x="0" y="1615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53500" y="1518920"/>
            <a:ext cx="2101215" cy="1037590"/>
          </a:xfrm>
          <a:custGeom>
            <a:avLst/>
            <a:gdLst/>
            <a:ahLst/>
            <a:cxnLst/>
            <a:rect l="l" t="t" r="r" b="b"/>
            <a:pathLst>
              <a:path w="1122713" h="300071">
                <a:moveTo>
                  <a:pt x="0" y="0"/>
                </a:moveTo>
                <a:lnTo>
                  <a:pt x="1122713" y="0"/>
                </a:lnTo>
                <a:lnTo>
                  <a:pt x="1122713" y="300071"/>
                </a:lnTo>
                <a:lnTo>
                  <a:pt x="0" y="300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1" grpId="0"/>
      <p:bldP spid="3272" grpId="0"/>
      <p:bldP spid="3274" grpId="0"/>
      <p:bldP spid="3275" grpId="0"/>
      <p:bldP spid="3283" grpId="0"/>
      <p:bldP spid="3271" grpId="1"/>
      <p:bldP spid="3272" grpId="1"/>
      <p:bldP spid="3274" grpId="1"/>
      <p:bldP spid="3275" grpId="1"/>
      <p:bldP spid="328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Ảnh chụp màn hình 2025-03-07 1540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16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685800"/>
            <a:ext cx="11675745" cy="44246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50000"/>
              </a:lnSpc>
            </a:pPr>
            <a:endParaRPr lang="vi-VN" altLang="en-US" sz="6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8A8CC"/>
              </a:solidFill>
              <a:effectLst/>
            </a:endParaRPr>
          </a:p>
          <a:p>
            <a:pPr algn="ctr">
              <a:lnSpc>
                <a:spcPct val="150000"/>
              </a:lnSpc>
            </a:pPr>
            <a:r>
              <a:rPr lang="vi-VN" altLang="en-US" sz="6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8A8CC"/>
                </a:solidFill>
                <a:effectLst/>
              </a:rPr>
              <a:t> </a:t>
            </a:r>
            <a:r>
              <a:rPr lang="en-US" sz="6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8A8CC"/>
                </a:solidFill>
                <a:effectLst/>
              </a:rPr>
              <a:t>ĐỊNH LÍ VIÈTE </a:t>
            </a:r>
            <a:endParaRPr lang="en-US" sz="6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8A8CC"/>
              </a:solidFill>
              <a:effectLst/>
            </a:endParaRPr>
          </a:p>
        </p:txBody>
      </p:sp>
      <p:pic>
        <p:nvPicPr>
          <p:cNvPr id="4" name="Picture 3" descr="pencilcas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8" y="3962400"/>
            <a:ext cx="2704253" cy="2704253"/>
          </a:xfrm>
          <a:prstGeom prst="rect">
            <a:avLst/>
          </a:prstGeom>
        </p:spPr>
      </p:pic>
      <p:pic>
        <p:nvPicPr>
          <p:cNvPr id="5" name="Picture 4" descr="inkpo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213" y="3863340"/>
            <a:ext cx="2323253" cy="2323253"/>
          </a:xfrm>
          <a:prstGeom prst="rect">
            <a:avLst/>
          </a:prstGeom>
        </p:spPr>
      </p:pic>
      <p:sp>
        <p:nvSpPr>
          <p:cNvPr id="6" name="Freeform 4"/>
          <p:cNvSpPr/>
          <p:nvPr/>
        </p:nvSpPr>
        <p:spPr>
          <a:xfrm>
            <a:off x="152400" y="304800"/>
            <a:ext cx="1506220" cy="1584325"/>
          </a:xfrm>
          <a:custGeom>
            <a:avLst/>
            <a:gdLst/>
            <a:ahLst/>
            <a:cxnLst/>
            <a:rect l="l" t="t" r="r" b="b"/>
            <a:pathLst>
              <a:path w="420735" h="556260">
                <a:moveTo>
                  <a:pt x="0" y="0"/>
                </a:moveTo>
                <a:lnTo>
                  <a:pt x="420735" y="0"/>
                </a:lnTo>
                <a:lnTo>
                  <a:pt x="420735" y="556260"/>
                </a:lnTo>
                <a:lnTo>
                  <a:pt x="0" y="5562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Ảnh chụp màn hình 2025-03-07 1540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76200"/>
            <a:ext cx="12174855" cy="6921500"/>
          </a:xfrm>
          <a:prstGeom prst="rect">
            <a:avLst/>
          </a:prstGeom>
        </p:spPr>
      </p:pic>
      <p:sp>
        <p:nvSpPr>
          <p:cNvPr id="3271" name="Google Shape;3271;p39"/>
          <p:cNvSpPr txBox="1">
            <a:spLocks noGrp="1"/>
          </p:cNvSpPr>
          <p:nvPr>
            <p:ph type="title"/>
          </p:nvPr>
        </p:nvSpPr>
        <p:spPr>
          <a:xfrm>
            <a:off x="3317507" y="1725513"/>
            <a:ext cx="5492153" cy="853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2935" b="1" dirty="0">
                <a:solidFill>
                  <a:schemeClr val="bg2"/>
                </a:solidFill>
                <a:latin typeface="+mj-lt"/>
              </a:rPr>
              <a:t>Lí </a:t>
            </a:r>
            <a:r>
              <a:rPr lang="vi-VN" altLang="en-US" sz="2935" b="1" dirty="0">
                <a:solidFill>
                  <a:schemeClr val="bg2"/>
                </a:solidFill>
                <a:latin typeface="+mj-lt"/>
              </a:rPr>
              <a:t>thuyết.</a:t>
            </a:r>
            <a:endParaRPr lang="vi-VN" altLang="en-US" sz="2935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272" name="Google Shape;3272;p39"/>
          <p:cNvSpPr txBox="1">
            <a:spLocks noGrp="1"/>
          </p:cNvSpPr>
          <p:nvPr>
            <p:ph type="title" idx="2"/>
          </p:nvPr>
        </p:nvSpPr>
        <p:spPr>
          <a:xfrm>
            <a:off x="2097161" y="1769053"/>
            <a:ext cx="1174477" cy="79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C00000"/>
                </a:solidFill>
                <a:latin typeface="+mj-lt"/>
              </a:rPr>
              <a:t>1</a:t>
            </a:r>
            <a:endParaRPr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274" name="Google Shape;3274;p39"/>
          <p:cNvSpPr txBox="1">
            <a:spLocks noGrp="1"/>
          </p:cNvSpPr>
          <p:nvPr>
            <p:ph type="title" idx="3"/>
          </p:nvPr>
        </p:nvSpPr>
        <p:spPr>
          <a:xfrm>
            <a:off x="3317508" y="3106288"/>
            <a:ext cx="8701128" cy="791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vi-VN" altLang="en-US" sz="2935" b="1" dirty="0" err="1">
                <a:solidFill>
                  <a:schemeClr val="bg2"/>
                </a:solidFill>
                <a:latin typeface="+mj-lt"/>
              </a:rPr>
              <a:t>Các dạng bài </a:t>
            </a:r>
            <a:r>
              <a:rPr lang="vi-VN" altLang="en-US" sz="2935" b="1" dirty="0" err="1">
                <a:solidFill>
                  <a:schemeClr val="bg2"/>
                </a:solidFill>
                <a:latin typeface="+mj-lt"/>
              </a:rPr>
              <a:t>tập</a:t>
            </a:r>
            <a:endParaRPr lang="vi-VN" altLang="en-US" sz="2935" b="1" dirty="0" err="1">
              <a:solidFill>
                <a:schemeClr val="bg2"/>
              </a:solidFill>
              <a:latin typeface="+mj-lt"/>
            </a:endParaRPr>
          </a:p>
        </p:txBody>
      </p:sp>
      <p:sp>
        <p:nvSpPr>
          <p:cNvPr id="3275" name="Google Shape;3275;p39"/>
          <p:cNvSpPr txBox="1">
            <a:spLocks noGrp="1"/>
          </p:cNvSpPr>
          <p:nvPr>
            <p:ph type="title" idx="4"/>
          </p:nvPr>
        </p:nvSpPr>
        <p:spPr>
          <a:xfrm>
            <a:off x="2103536" y="3122304"/>
            <a:ext cx="1069979" cy="79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C00000"/>
                </a:solidFill>
                <a:latin typeface="+mj-lt"/>
              </a:rPr>
              <a:t>2</a:t>
            </a:r>
            <a:endParaRPr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283" name="Google Shape;3283;p39"/>
          <p:cNvSpPr txBox="1">
            <a:spLocks noGrp="1"/>
          </p:cNvSpPr>
          <p:nvPr>
            <p:ph type="title" idx="9"/>
          </p:nvPr>
        </p:nvSpPr>
        <p:spPr>
          <a:xfrm>
            <a:off x="1915043" y="476452"/>
            <a:ext cx="850786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65" b="1" u="sng" dirty="0">
                <a:solidFill>
                  <a:srgbClr val="002060"/>
                </a:solidFill>
                <a:latin typeface="+mj-lt"/>
              </a:rPr>
              <a:t>NỘI DUNG</a:t>
            </a:r>
            <a:r>
              <a:rPr lang="vi-VN" altLang="en-GB" sz="4265" b="1" u="sng" dirty="0">
                <a:solidFill>
                  <a:srgbClr val="002060"/>
                </a:solidFill>
                <a:latin typeface="+mj-lt"/>
              </a:rPr>
              <a:t> ĐỊNH LÍ </a:t>
            </a:r>
            <a:r>
              <a:rPr lang="vi-VN" altLang="en-GB" sz="4265" b="1" u="sng" dirty="0">
                <a:solidFill>
                  <a:srgbClr val="002060"/>
                </a:solidFill>
                <a:latin typeface="+mj-lt"/>
              </a:rPr>
              <a:t>VIÈTE </a:t>
            </a:r>
            <a:endParaRPr lang="vi-VN" altLang="en-GB" sz="4265" b="1" u="sng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" name="Picture 1" descr="Pictur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7867" y="4418753"/>
            <a:ext cx="2385060" cy="2520527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 rot="1260000">
            <a:off x="172085" y="336550"/>
            <a:ext cx="2916555" cy="1012825"/>
          </a:xfrm>
          <a:custGeom>
            <a:avLst/>
            <a:gdLst/>
            <a:ahLst/>
            <a:cxnLst/>
            <a:rect l="l" t="t" r="r" b="b"/>
            <a:pathLst>
              <a:path w="998220" h="161530">
                <a:moveTo>
                  <a:pt x="0" y="0"/>
                </a:moveTo>
                <a:lnTo>
                  <a:pt x="998220" y="0"/>
                </a:lnTo>
                <a:lnTo>
                  <a:pt x="998220" y="161530"/>
                </a:lnTo>
                <a:lnTo>
                  <a:pt x="0" y="1615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53500" y="1518920"/>
            <a:ext cx="2101215" cy="1037590"/>
          </a:xfrm>
          <a:custGeom>
            <a:avLst/>
            <a:gdLst/>
            <a:ahLst/>
            <a:cxnLst/>
            <a:rect l="l" t="t" r="r" b="b"/>
            <a:pathLst>
              <a:path w="1122713" h="300071">
                <a:moveTo>
                  <a:pt x="0" y="0"/>
                </a:moveTo>
                <a:lnTo>
                  <a:pt x="1122713" y="0"/>
                </a:lnTo>
                <a:lnTo>
                  <a:pt x="1122713" y="300071"/>
                </a:lnTo>
                <a:lnTo>
                  <a:pt x="0" y="300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1" grpId="0"/>
      <p:bldP spid="3272" grpId="0"/>
      <p:bldP spid="3274" grpId="0"/>
      <p:bldP spid="3275" grpId="0"/>
      <p:bldP spid="3283" grpId="0"/>
      <p:bldP spid="3271" grpId="1"/>
      <p:bldP spid="3272" grpId="1"/>
      <p:bldP spid="3274" grpId="1"/>
      <p:bldP spid="3275" grpId="1"/>
      <p:bldP spid="328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Ảnh chụp màn hình 2025-03-07 1540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6285" cy="6858635"/>
          </a:xfrm>
          <a:prstGeom prst="rect">
            <a:avLst/>
          </a:prstGeom>
        </p:spPr>
      </p:pic>
      <p:sp>
        <p:nvSpPr>
          <p:cNvPr id="4" name="Google Shape;3300;p41"/>
          <p:cNvSpPr txBox="1"/>
          <p:nvPr/>
        </p:nvSpPr>
        <p:spPr>
          <a:xfrm>
            <a:off x="1839367" y="3107473"/>
            <a:ext cx="8513267" cy="243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cifico" panose="00000500000000000000"/>
              <a:buNone/>
              <a:defRPr sz="5000" b="0" i="0" u="none" strike="noStrike" cap="none">
                <a:solidFill>
                  <a:srgbClr val="343434"/>
                </a:solidFill>
                <a:latin typeface="Arial" panose="020B0604020202020204" pitchFamily="34" charset="0"/>
                <a:ea typeface="Pacifico" panose="00000500000000000000"/>
                <a:cs typeface="Arial" panose="020B0604020202020204" pitchFamily="34" charset="0"/>
                <a:sym typeface="Pacifico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vi-VN" altLang="en-US" sz="5335" b="1" dirty="0">
                <a:solidFill>
                  <a:srgbClr val="C00000"/>
                </a:solidFill>
                <a:latin typeface="+mj-lt"/>
              </a:rPr>
              <a:t>LÍ </a:t>
            </a:r>
            <a:r>
              <a:rPr lang="vi-VN" altLang="en-US" sz="5335" b="1" dirty="0">
                <a:solidFill>
                  <a:srgbClr val="C00000"/>
                </a:solidFill>
                <a:latin typeface="+mj-lt"/>
              </a:rPr>
              <a:t>THUYẾT</a:t>
            </a:r>
            <a:endParaRPr lang="vi-VN" altLang="en-US" sz="5335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" name="Google Shape;3302;p41"/>
          <p:cNvSpPr txBox="1"/>
          <p:nvPr/>
        </p:nvSpPr>
        <p:spPr>
          <a:xfrm>
            <a:off x="4876800" y="1227992"/>
            <a:ext cx="2438400" cy="178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vi-VN" altLang="en-GB" sz="9335" b="1" dirty="0">
                <a:latin typeface="+mj-lt"/>
              </a:rPr>
              <a:t>1</a:t>
            </a:r>
            <a:endParaRPr lang="vi-VN" altLang="en-GB" sz="9335" b="1" dirty="0">
              <a:latin typeface="+mj-lt"/>
            </a:endParaRPr>
          </a:p>
        </p:txBody>
      </p:sp>
      <p:pic>
        <p:nvPicPr>
          <p:cNvPr id="3" name="Picture 2" descr="Pictur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8" y="-76412"/>
            <a:ext cx="2385060" cy="2520527"/>
          </a:xfrm>
          <a:prstGeom prst="rect">
            <a:avLst/>
          </a:prstGeom>
        </p:spPr>
      </p:pic>
      <p:pic>
        <p:nvPicPr>
          <p:cNvPr id="6" name="Picture 5" descr="pencilcas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788" y="4153535"/>
            <a:ext cx="2704253" cy="2704253"/>
          </a:xfrm>
          <a:prstGeom prst="rect">
            <a:avLst/>
          </a:prstGeom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482391">
            <a:off x="1643969" y="116973"/>
            <a:ext cx="659654" cy="456310"/>
          </a:xfrm>
          <a:custGeom>
            <a:avLst/>
            <a:gdLst/>
            <a:ahLst/>
            <a:cxnLst/>
            <a:rect l="l" t="t" r="r" b="b"/>
            <a:pathLst>
              <a:path w="1319308" h="912620">
                <a:moveTo>
                  <a:pt x="0" y="0"/>
                </a:moveTo>
                <a:lnTo>
                  <a:pt x="1319308" y="0"/>
                </a:lnTo>
                <a:lnTo>
                  <a:pt x="1319308" y="912620"/>
                </a:lnTo>
                <a:lnTo>
                  <a:pt x="0" y="91262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98001" y="5064125"/>
            <a:ext cx="1304925" cy="952500"/>
          </a:xfrm>
          <a:custGeom>
            <a:avLst/>
            <a:gdLst/>
            <a:ahLst/>
            <a:cxnLst/>
            <a:rect l="l" t="t" r="r" b="b"/>
            <a:pathLst>
              <a:path w="2609850" h="1905000">
                <a:moveTo>
                  <a:pt x="0" y="0"/>
                </a:moveTo>
                <a:lnTo>
                  <a:pt x="2609850" y="0"/>
                </a:lnTo>
                <a:lnTo>
                  <a:pt x="2609850" y="1905000"/>
                </a:lnTo>
                <a:lnTo>
                  <a:pt x="0" y="1905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350500" y="4711125"/>
            <a:ext cx="143250" cy="143250"/>
            <a:chOff x="0" y="0"/>
            <a:chExt cx="382000" cy="382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2016" cy="382016"/>
            </a:xfrm>
            <a:custGeom>
              <a:avLst/>
              <a:gdLst/>
              <a:ahLst/>
              <a:cxnLst/>
              <a:rect l="l" t="t" r="r" b="b"/>
              <a:pathLst>
                <a:path w="382016" h="382016">
                  <a:moveTo>
                    <a:pt x="0" y="191008"/>
                  </a:moveTo>
                  <a:cubicBezTo>
                    <a:pt x="0" y="85471"/>
                    <a:pt x="85471" y="0"/>
                    <a:pt x="191008" y="0"/>
                  </a:cubicBezTo>
                  <a:lnTo>
                    <a:pt x="191008" y="25400"/>
                  </a:lnTo>
                  <a:lnTo>
                    <a:pt x="191008" y="0"/>
                  </a:lnTo>
                  <a:cubicBezTo>
                    <a:pt x="296545" y="0"/>
                    <a:pt x="382016" y="85471"/>
                    <a:pt x="382016" y="191008"/>
                  </a:cubicBezTo>
                  <a:cubicBezTo>
                    <a:pt x="382016" y="296545"/>
                    <a:pt x="296545" y="382016"/>
                    <a:pt x="191008" y="382016"/>
                  </a:cubicBezTo>
                  <a:lnTo>
                    <a:pt x="191008" y="356616"/>
                  </a:lnTo>
                  <a:lnTo>
                    <a:pt x="191008" y="382016"/>
                  </a:lnTo>
                  <a:cubicBezTo>
                    <a:pt x="85471" y="382016"/>
                    <a:pt x="0" y="296545"/>
                    <a:pt x="0" y="191008"/>
                  </a:cubicBezTo>
                  <a:lnTo>
                    <a:pt x="25400" y="191008"/>
                  </a:lnTo>
                  <a:lnTo>
                    <a:pt x="47498" y="203454"/>
                  </a:lnTo>
                  <a:cubicBezTo>
                    <a:pt x="41783" y="213487"/>
                    <a:pt x="30099" y="218440"/>
                    <a:pt x="18923" y="215519"/>
                  </a:cubicBezTo>
                  <a:cubicBezTo>
                    <a:pt x="7747" y="212598"/>
                    <a:pt x="0" y="202565"/>
                    <a:pt x="0" y="191008"/>
                  </a:cubicBezTo>
                  <a:moveTo>
                    <a:pt x="50800" y="191008"/>
                  </a:moveTo>
                  <a:lnTo>
                    <a:pt x="25400" y="191008"/>
                  </a:lnTo>
                  <a:lnTo>
                    <a:pt x="3302" y="178562"/>
                  </a:lnTo>
                  <a:cubicBezTo>
                    <a:pt x="9017" y="168529"/>
                    <a:pt x="20701" y="163576"/>
                    <a:pt x="31877" y="166497"/>
                  </a:cubicBezTo>
                  <a:cubicBezTo>
                    <a:pt x="43053" y="169418"/>
                    <a:pt x="50800" y="179451"/>
                    <a:pt x="50800" y="191008"/>
                  </a:cubicBezTo>
                  <a:cubicBezTo>
                    <a:pt x="50800" y="268478"/>
                    <a:pt x="113538" y="331216"/>
                    <a:pt x="191008" y="331216"/>
                  </a:cubicBezTo>
                  <a:cubicBezTo>
                    <a:pt x="268478" y="331216"/>
                    <a:pt x="331216" y="268478"/>
                    <a:pt x="331216" y="191008"/>
                  </a:cubicBezTo>
                  <a:lnTo>
                    <a:pt x="356616" y="191008"/>
                  </a:lnTo>
                  <a:lnTo>
                    <a:pt x="331216" y="191008"/>
                  </a:lnTo>
                  <a:cubicBezTo>
                    <a:pt x="331216" y="113538"/>
                    <a:pt x="268478" y="50800"/>
                    <a:pt x="191008" y="50800"/>
                  </a:cubicBezTo>
                  <a:lnTo>
                    <a:pt x="191008" y="25400"/>
                  </a:lnTo>
                  <a:lnTo>
                    <a:pt x="191008" y="50800"/>
                  </a:lnTo>
                  <a:cubicBezTo>
                    <a:pt x="113538" y="50800"/>
                    <a:pt x="50800" y="113538"/>
                    <a:pt x="50800" y="191008"/>
                  </a:cubicBezTo>
                  <a:close/>
                </a:path>
              </a:pathLst>
            </a:custGeom>
            <a:solidFill>
              <a:srgbClr val="8E6AA7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2523320" y="2096801"/>
            <a:ext cx="734700" cy="669382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3600"/>
              </a:lnSpc>
            </a:pPr>
            <a:r>
              <a:rPr lang="en-US" sz="3000" dirty="0">
                <a:solidFill>
                  <a:srgbClr val="F3F3F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</a:t>
            </a:r>
            <a:endParaRPr lang="en-US" sz="3000" dirty="0">
              <a:solidFill>
                <a:srgbClr val="F3F3F3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523320" y="5230972"/>
            <a:ext cx="734700" cy="669382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3600"/>
              </a:lnSpc>
            </a:pPr>
            <a:r>
              <a:rPr lang="en-US" sz="3000">
                <a:solidFill>
                  <a:srgbClr val="F3F3F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04</a:t>
            </a:r>
            <a:endParaRPr lang="en-US" sz="3000">
              <a:solidFill>
                <a:srgbClr val="F3F3F3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9" name="AutoShape 19"/>
          <p:cNvSpPr/>
          <p:nvPr/>
        </p:nvSpPr>
        <p:spPr>
          <a:xfrm flipH="1">
            <a:off x="1671753" y="3658687"/>
            <a:ext cx="734700" cy="1052438"/>
          </a:xfrm>
          <a:prstGeom prst="line">
            <a:avLst/>
          </a:prstGeom>
          <a:ln w="19050" cap="rnd">
            <a:solidFill>
              <a:srgbClr val="8E6AA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 flipH="1">
            <a:off x="1716356" y="5704856"/>
            <a:ext cx="734700" cy="1019769"/>
          </a:xfrm>
          <a:prstGeom prst="line">
            <a:avLst/>
          </a:prstGeom>
          <a:ln w="19050" cap="rnd">
            <a:solidFill>
              <a:srgbClr val="8E6AA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Freeform 22"/>
          <p:cNvSpPr/>
          <p:nvPr/>
        </p:nvSpPr>
        <p:spPr>
          <a:xfrm>
            <a:off x="1330560" y="3405764"/>
            <a:ext cx="1560110" cy="3316722"/>
          </a:xfrm>
          <a:custGeom>
            <a:avLst/>
            <a:gdLst/>
            <a:ahLst/>
            <a:cxnLst/>
            <a:rect l="l" t="t" r="r" b="b"/>
            <a:pathLst>
              <a:path w="3120219" h="6633443">
                <a:moveTo>
                  <a:pt x="0" y="0"/>
                </a:moveTo>
                <a:lnTo>
                  <a:pt x="3120219" y="0"/>
                </a:lnTo>
                <a:lnTo>
                  <a:pt x="3120219" y="6633443"/>
                </a:lnTo>
                <a:lnTo>
                  <a:pt x="0" y="66334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Rectangle: Rounded Corners 27"/>
          <p:cNvSpPr/>
          <p:nvPr/>
        </p:nvSpPr>
        <p:spPr>
          <a:xfrm>
            <a:off x="2407285" y="806450"/>
            <a:ext cx="8034655" cy="2760980"/>
          </a:xfrm>
          <a:prstGeom prst="roundRect">
            <a:avLst/>
          </a:prstGeom>
          <a:solidFill>
            <a:srgbClr val="FADB73">
              <a:lumMod val="60000"/>
              <a:lumOff val="40000"/>
            </a:srgbClr>
          </a:solidFill>
          <a:ln w="25400" cap="flat" cmpd="sng" algn="ctr">
            <a:solidFill>
              <a:srgbClr val="FFD05E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padlet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link: </a:t>
            </a:r>
            <a:endParaRPr lang="en-US" sz="28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https://padlet.com/diepthanhhuong15/nh-p-ch-th-o-lu-n-y-nzaiwd3rv9yoi1a0.</a:t>
            </a:r>
            <a:endParaRPr lang="en-US" altLang="en-US" sz="28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71800" y="4114800"/>
            <a:ext cx="7995920" cy="1576070"/>
          </a:xfrm>
          <a:prstGeom prst="rect">
            <a:avLst/>
          </a:prstGeom>
          <a:noFill/>
          <a:ln>
            <a:solidFill>
              <a:srgbClr val="FEAC58">
                <a:lumMod val="50000"/>
              </a:srgbClr>
            </a:solidFill>
          </a:ln>
        </p:spPr>
        <p:txBody>
          <a:bodyPr wrap="square">
            <a:spAutoFit/>
          </a:bodyPr>
          <a:lstStyle/>
          <a:p>
            <a:pPr marL="228600" algn="just">
              <a:lnSpc>
                <a:spcPct val="115000"/>
              </a:lnSpc>
              <a:defRPr/>
            </a:pPr>
            <a:r>
              <a:rPr lang="vi-VN" alt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 vụ: </a:t>
            </a:r>
            <a:r>
              <a:rPr lang="en-US" alt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 thống kiến thức về </a:t>
            </a:r>
            <a:r>
              <a:rPr lang="en-US" alt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ịnh lí Vi</a:t>
            </a:r>
            <a:r>
              <a:rPr lang="en-US" alt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è</a:t>
            </a:r>
            <a:r>
              <a:rPr lang="en-US" alt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 và ứng dụng và </a:t>
            </a:r>
            <a:r>
              <a:rPr lang="en-US" alt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ề xuất các dạng bài tập có liên quan </a:t>
            </a:r>
            <a:r>
              <a:rPr lang="en-US" alt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ến các kiến thức </a:t>
            </a:r>
            <a:r>
              <a:rPr lang="en-US" alt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ã học.</a:t>
            </a:r>
            <a:endParaRPr lang="en-US" altLang="en-US" sz="2800" b="1" kern="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24962" y="5895768"/>
            <a:ext cx="1097443" cy="904855"/>
          </a:xfrm>
          <a:custGeom>
            <a:avLst/>
            <a:gdLst/>
            <a:ahLst/>
            <a:cxnLst/>
            <a:rect l="l" t="t" r="r" b="b"/>
            <a:pathLst>
              <a:path w="2194886" h="1809710">
                <a:moveTo>
                  <a:pt x="0" y="0"/>
                </a:moveTo>
                <a:lnTo>
                  <a:pt x="2194886" y="0"/>
                </a:lnTo>
                <a:lnTo>
                  <a:pt x="2194886" y="1809710"/>
                </a:lnTo>
                <a:lnTo>
                  <a:pt x="0" y="180971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8290" y="76956"/>
            <a:ext cx="1024699" cy="999757"/>
          </a:xfrm>
          <a:custGeom>
            <a:avLst/>
            <a:gdLst/>
            <a:ahLst/>
            <a:cxnLst/>
            <a:rect l="l" t="t" r="r" b="b"/>
            <a:pathLst>
              <a:path w="2049398" h="1999514">
                <a:moveTo>
                  <a:pt x="0" y="0"/>
                </a:moveTo>
                <a:lnTo>
                  <a:pt x="2049398" y="0"/>
                </a:lnTo>
                <a:lnTo>
                  <a:pt x="2049398" y="1999514"/>
                </a:lnTo>
                <a:lnTo>
                  <a:pt x="0" y="19995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0750" y="2897417"/>
            <a:ext cx="2465298" cy="2998350"/>
          </a:xfrm>
          <a:custGeom>
            <a:avLst/>
            <a:gdLst/>
            <a:ahLst/>
            <a:cxnLst/>
            <a:rect l="l" t="t" r="r" b="b"/>
            <a:pathLst>
              <a:path w="4930596" h="5996700">
                <a:moveTo>
                  <a:pt x="0" y="0"/>
                </a:moveTo>
                <a:lnTo>
                  <a:pt x="4930596" y="0"/>
                </a:lnTo>
                <a:lnTo>
                  <a:pt x="4930596" y="5996700"/>
                </a:lnTo>
                <a:lnTo>
                  <a:pt x="0" y="5996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884801" y="1334766"/>
            <a:ext cx="734700" cy="669382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3600"/>
              </a:lnSpc>
            </a:pPr>
            <a:r>
              <a:rPr lang="en-US" sz="3000" dirty="0">
                <a:solidFill>
                  <a:srgbClr val="F3F3F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0</a:t>
            </a:r>
            <a:endParaRPr lang="en-US" sz="3000" dirty="0">
              <a:solidFill>
                <a:srgbClr val="F3F3F3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57200" y="857250"/>
          <a:ext cx="10706100" cy="5943600"/>
        </p:xfrm>
        <a:graphic>
          <a:graphicData uri="http://schemas.openxmlformats.org/drawingml/2006/table">
            <a:tbl>
              <a:tblPr firstRow="1" firstCol="1" bandRow="1"/>
              <a:tblGrid>
                <a:gridCol w="1176020"/>
                <a:gridCol w="2247265"/>
                <a:gridCol w="859790"/>
                <a:gridCol w="2555875"/>
                <a:gridCol w="933450"/>
                <a:gridCol w="2097405"/>
                <a:gridCol w="836295"/>
              </a:tblGrid>
              <a:tr h="352425"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0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0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0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00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Mức độ 2</a:t>
                      </a:r>
                      <a:endParaRPr lang="en-US" sz="2000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Mức độ 3</a:t>
                      </a:r>
                      <a:endParaRPr lang="en-US" sz="2000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/>
                </a:tc>
              </a:tr>
              <a:tr h="396240">
                <a:tc vMerge="1"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0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0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 cầu</a:t>
                      </a:r>
                      <a:endParaRPr lang="en-US" sz="2000" kern="1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812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Nội dung</a:t>
                      </a:r>
                      <a:endParaRPr lang="en-US" sz="2000" kern="1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GV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GV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GV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812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000" b="1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</a:t>
                      </a:r>
                      <a:r>
                        <a:rPr lang="en-US" sz="2000" b="1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0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20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Phối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hợp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được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với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các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thành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viên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trong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nhóm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,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tương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tác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ít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với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nhóm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bạn</a:t>
                      </a:r>
                      <a:endParaRPr lang="en-US" sz="20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vi-VN" altLang="en-US" sz="2000" b="1" kern="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altLang="en-US" sz="2000" b="1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Phối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hợp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và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hỗ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trợ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được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với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các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thành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viên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trong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nhóm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;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tương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tác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khá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tốt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với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nhóm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bạn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.</a:t>
                      </a:r>
                      <a:endParaRPr lang="en-US" sz="20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vi-VN" altLang="en-US" sz="2000" b="1" kern="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altLang="en-US" sz="2000" b="1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-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Phối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hợp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,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hỗ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trợ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và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tư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vấn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với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các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thành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viên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trong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nhóm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,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tương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tác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tốt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với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nhóm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bạn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.</a:t>
                      </a:r>
                      <a:endParaRPr lang="en-US" sz="20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vi-VN" altLang="en-US" sz="2000" b="1" kern="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altLang="en-US" sz="2000" b="1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88720"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vi-VN" altLang="en-US" sz="20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altLang="en-US" sz="20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 thức báo cáo</a:t>
                      </a:r>
                      <a:endParaRPr lang="en-US" altLang="en-US" sz="2000" b="1" kern="1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buNone/>
                        <a:tabLst>
                          <a:tab pos="450215" algn="l"/>
                        </a:tabLst>
                      </a:pPr>
                      <a:r>
                        <a:rPr lang="en-US" alt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Sáng tạo, tự tin, biểu cảm khi trình bày sản phẩm của nhóm.</a:t>
                      </a:r>
                      <a:endParaRPr lang="en-US" altLang="en-US" sz="2000" kern="1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vi-VN" altLang="en-US" sz="2000" b="1" kern="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altLang="en-US" sz="2000" b="1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922394" y="97728"/>
            <a:ext cx="4866006" cy="75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  <a:tabLst>
                <a:tab pos="450215" algn="l"/>
              </a:tabLst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CHÍ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-152400"/>
            <a:ext cx="12192000" cy="701103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985520" y="1798955"/>
            <a:ext cx="10882630" cy="4912360"/>
          </a:xfrm>
          <a:custGeom>
            <a:avLst/>
            <a:gdLst/>
            <a:ahLst/>
            <a:cxnLst/>
            <a:rect l="l" t="t" r="r" b="b"/>
            <a:pathLst>
              <a:path w="10910412" h="4922084">
                <a:moveTo>
                  <a:pt x="0" y="0"/>
                </a:moveTo>
                <a:lnTo>
                  <a:pt x="10910412" y="0"/>
                </a:lnTo>
                <a:lnTo>
                  <a:pt x="10910412" y="4922084"/>
                </a:lnTo>
                <a:lnTo>
                  <a:pt x="0" y="4922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vi-VN" altLang="en-US" sz="2400"/>
              <a:t>     </a:t>
            </a:r>
            <a:r>
              <a:rPr lang="en-US" altLang="en-US" sz="2400"/>
              <a:t>Dạng 1. Không giải ph</a:t>
            </a:r>
            <a:r>
              <a:rPr lang="en-US" altLang="en-US" sz="2400"/>
              <a:t>ư</a:t>
            </a:r>
            <a:r>
              <a:rPr lang="en-US" altLang="en-US" sz="2400"/>
              <a:t>ơng trình, tính giá trị của biêu thức </a:t>
            </a:r>
            <a:r>
              <a:rPr lang="en-US" altLang="en-US" sz="2400"/>
              <a:t>đ</a:t>
            </a:r>
            <a:r>
              <a:rPr lang="en-US" altLang="en-US" sz="2400"/>
              <a:t>ối xứng giữa các nghiệm.</a:t>
            </a:r>
            <a:endParaRPr lang="en-US" altLang="en-US" sz="2400"/>
          </a:p>
          <a:p>
            <a:pPr algn="l">
              <a:lnSpc>
                <a:spcPct val="150000"/>
              </a:lnSpc>
            </a:pPr>
            <a:r>
              <a:rPr lang="vi-VN" altLang="en-US" sz="2400"/>
              <a:t>     </a:t>
            </a:r>
            <a:r>
              <a:rPr lang="en-US" altLang="en-US" sz="2400"/>
              <a:t>Dạng 2. </a:t>
            </a:r>
            <a:r>
              <a:rPr lang="en-US" altLang="en-US" sz="2400">
                <a:sym typeface="+mn-ea"/>
              </a:rPr>
              <a:t>Tìm hai số khi biết tổng và tích.</a:t>
            </a:r>
            <a:endParaRPr lang="en-US" altLang="en-US" sz="2400"/>
          </a:p>
          <a:p>
            <a:pPr algn="l">
              <a:lnSpc>
                <a:spcPct val="150000"/>
              </a:lnSpc>
            </a:pPr>
            <a:r>
              <a:rPr lang="vi-VN" altLang="en-US" sz="2400"/>
              <a:t>     </a:t>
            </a:r>
            <a:r>
              <a:rPr lang="en-US" altLang="en-US" sz="2400"/>
              <a:t>Dạng 3. </a:t>
            </a:r>
            <a:r>
              <a:rPr lang="en-US" altLang="en-US" sz="2400">
                <a:sym typeface="+mn-ea"/>
              </a:rPr>
              <a:t>Giải phương trình bằng cách nhấm nghiệm.</a:t>
            </a:r>
            <a:endParaRPr lang="en-US" altLang="en-US" sz="2400"/>
          </a:p>
          <a:p>
            <a:pPr algn="l">
              <a:lnSpc>
                <a:spcPct val="150000"/>
              </a:lnSpc>
            </a:pPr>
            <a:r>
              <a:rPr lang="vi-VN" altLang="en-US" sz="2400"/>
              <a:t>     </a:t>
            </a:r>
            <a:r>
              <a:rPr lang="en-US" altLang="en-US" sz="2400"/>
              <a:t>Dạng 4. Xét dấu các nghiệm của ph</a:t>
            </a:r>
            <a:r>
              <a:rPr lang="en-US" altLang="en-US" sz="2400"/>
              <a:t>ư</a:t>
            </a:r>
            <a:r>
              <a:rPr lang="en-US" altLang="en-US" sz="2400"/>
              <a:t>ơng trình bậc hai.</a:t>
            </a:r>
            <a:endParaRPr lang="en-US" altLang="en-US" sz="2400"/>
          </a:p>
          <a:p>
            <a:pPr algn="l">
              <a:lnSpc>
                <a:spcPct val="150000"/>
              </a:lnSpc>
            </a:pPr>
            <a:r>
              <a:rPr lang="vi-VN" altLang="en-US" sz="2400"/>
              <a:t>     </a:t>
            </a:r>
            <a:r>
              <a:rPr lang="en-US" altLang="en-US" sz="2400"/>
              <a:t>Dạng 5. Xác </a:t>
            </a:r>
            <a:r>
              <a:rPr lang="en-US" altLang="en-US" sz="2400"/>
              <a:t>đ</a:t>
            </a:r>
            <a:r>
              <a:rPr lang="en-US" altLang="en-US" sz="2400"/>
              <a:t>ịnh </a:t>
            </a:r>
            <a:r>
              <a:rPr lang="en-US" altLang="en-US" sz="2400"/>
              <a:t>đ</a:t>
            </a:r>
            <a:r>
              <a:rPr lang="en-US" altLang="en-US" sz="2400"/>
              <a:t>iều kiện của tham số </a:t>
            </a:r>
            <a:r>
              <a:rPr lang="en-US" altLang="en-US" sz="2400"/>
              <a:t>đ</a:t>
            </a:r>
            <a:r>
              <a:rPr lang="en-US" altLang="en-US" sz="2400"/>
              <a:t>ể ph</a:t>
            </a:r>
            <a:r>
              <a:rPr lang="en-US" altLang="en-US" sz="2400"/>
              <a:t>ư</a:t>
            </a:r>
            <a:r>
              <a:rPr lang="en-US" altLang="en-US" sz="2400"/>
              <a:t>ơng trình bậc hai có nghiệm thỏa mãn hệ thức cho tr</a:t>
            </a:r>
            <a:r>
              <a:rPr lang="en-US" altLang="en-US" sz="2400"/>
              <a:t>ư</a:t>
            </a:r>
            <a:r>
              <a:rPr lang="en-US" altLang="en-US" sz="2400"/>
              <a:t>ớc.</a:t>
            </a:r>
            <a:endParaRPr lang="en-US" altLang="en-US" sz="2400"/>
          </a:p>
          <a:p>
            <a:pPr algn="l">
              <a:lnSpc>
                <a:spcPct val="150000"/>
              </a:lnSpc>
            </a:pPr>
            <a:r>
              <a:rPr lang="vi-VN" altLang="en-US" sz="2400"/>
              <a:t>    </a:t>
            </a:r>
            <a:r>
              <a:rPr lang="en-US" altLang="en-US" sz="2400"/>
              <a:t>Dạng 6. Phân tích tam thức bậc hai thành nhân tử.</a:t>
            </a:r>
            <a:endParaRPr lang="en-SG" sz="2400"/>
          </a:p>
        </p:txBody>
      </p:sp>
      <p:sp>
        <p:nvSpPr>
          <p:cNvPr id="8" name="Rectangle 7"/>
          <p:cNvSpPr/>
          <p:nvPr/>
        </p:nvSpPr>
        <p:spPr>
          <a:xfrm>
            <a:off x="-76201" y="-152400"/>
            <a:ext cx="12446000" cy="1498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defRPr/>
            </a:pPr>
            <a:endParaRPr lang="en-US" sz="12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09880" y="380802"/>
            <a:ext cx="5094605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buClrTx/>
              <a:defRPr/>
            </a:pPr>
            <a:r>
              <a:rPr lang="vi-VN" altLang="en-US" sz="4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DẠNG BÀI </a:t>
            </a:r>
            <a:r>
              <a:rPr lang="vi-VN" altLang="en-US" sz="4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endParaRPr lang="vi-VN" altLang="en-US" sz="40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79476">
            <a:off x="10444104" y="-78801"/>
            <a:ext cx="1629805" cy="1402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085758">
            <a:off x="695151" y="557982"/>
            <a:ext cx="1427829" cy="10771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ircle/>
      </p:transition>
    </mc:Choice>
    <mc:Fallback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8" grpId="0" animBg="1"/>
      <p:bldP spid="9" grpId="0"/>
      <p:bldP spid="4" grpId="1" animBg="1"/>
      <p:bldP spid="8" grpId="1" animBg="1"/>
      <p:bldP spid="9" grpId="1"/>
    </p:bldLst>
  </p:timing>
</p:sld>
</file>

<file path=ppt/tags/tag1.xml><?xml version="1.0" encoding="utf-8"?>
<p:tagLst xmlns:p="http://schemas.openxmlformats.org/presentationml/2006/main">
  <p:tag name="SHAPE_LOCKS" val="959"/>
</p:tagLst>
</file>

<file path=ppt/tags/tag2.xml><?xml version="1.0" encoding="utf-8"?>
<p:tagLst xmlns:p="http://schemas.openxmlformats.org/presentationml/2006/main">
  <p:tag name="SHAPE_LOCKS" val="16"/>
</p:tagLst>
</file>

<file path=ppt/tags/tag3.xml><?xml version="1.0" encoding="utf-8"?>
<p:tagLst xmlns:p="http://schemas.openxmlformats.org/presentationml/2006/main">
  <p:tag name="SHAPE_LOCKS" val="16"/>
</p:tagLst>
</file>

<file path=ppt/tags/tag4.xml><?xml version="1.0" encoding="utf-8"?>
<p:tagLst xmlns:p="http://schemas.openxmlformats.org/presentationml/2006/main">
  <p:tag name="TABLE_ENDDRAG_ORIGIN_RECT" val="843*408"/>
  <p:tag name="TABLE_ENDDRAG_RECT" val="54*60*843*408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</p:tagLst>
</file>

<file path=ppt/tags/tag6.xml><?xml version="1.0" encoding="utf-8"?>
<p:tagLst xmlns:p="http://schemas.openxmlformats.org/presentationml/2006/main">
  <p:tag name="KSO_WM_MEDIACOVER_FLAG" val="1"/>
  <p:tag name="KSO_WM_UNIT_MEDIACOVER_BTN_STATE" val="1"/>
</p:tagLst>
</file>

<file path=ppt/tags/tag7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4511</Words>
  <Application>WPS Presentation</Application>
  <PresentationFormat>Widescreen</PresentationFormat>
  <Paragraphs>247</Paragraphs>
  <Slides>24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11</vt:i4>
      </vt:variant>
      <vt:variant>
        <vt:lpstr>幻灯片标题</vt:lpstr>
      </vt:variant>
      <vt:variant>
        <vt:i4>24</vt:i4>
      </vt:variant>
    </vt:vector>
  </HeadingPairs>
  <TitlesOfParts>
    <vt:vector size="63" baseType="lpstr">
      <vt:lpstr>Arial</vt:lpstr>
      <vt:lpstr>SimSun</vt:lpstr>
      <vt:lpstr>Wingdings</vt:lpstr>
      <vt:lpstr>#9Slide02 Noi dung dai</vt:lpstr>
      <vt:lpstr>Times New Roman</vt:lpstr>
      <vt:lpstr>Noto Serif</vt:lpstr>
      <vt:lpstr>Segoe Print</vt:lpstr>
      <vt:lpstr>Calibri</vt:lpstr>
      <vt:lpstr>Pacifico</vt:lpstr>
      <vt:lpstr>Bebas Neue</vt:lpstr>
      <vt:lpstr>Arial</vt:lpstr>
      <vt:lpstr>Times New Roman</vt:lpstr>
      <vt:lpstr>Calibri</vt:lpstr>
      <vt:lpstr>Cambria Math</vt:lpstr>
      <vt:lpstr>MS Mincho</vt:lpstr>
      <vt:lpstr>Microsoft YaHei</vt:lpstr>
      <vt:lpstr>Arial Unicode MS</vt:lpstr>
      <vt:lpstr>#9Slide02 Tieu de dai</vt:lpstr>
      <vt:lpstr>张海山锐线体简</vt:lpstr>
      <vt:lpstr>Montserrat SemiBold</vt:lpstr>
      <vt:lpstr>字魂35号-经典雅黑</vt:lpstr>
      <vt:lpstr>Avenir Next LT Pro</vt:lpstr>
      <vt:lpstr>Calibri Light</vt:lpstr>
      <vt:lpstr>等线</vt:lpstr>
      <vt:lpstr>Yu Gothic UI</vt:lpstr>
      <vt:lpstr>Office Theme</vt:lpstr>
      <vt:lpstr>Custom Design</vt:lpstr>
      <vt:lpstr>2_Custom Design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PowerPoint 演示文稿</vt:lpstr>
      <vt:lpstr>PowerPoint 演示文稿</vt:lpstr>
      <vt:lpstr>NỘI DUNG ĐỊNH LÍ VIÈTE </vt:lpstr>
      <vt:lpstr>PowerPoint 演示文稿</vt:lpstr>
      <vt:lpstr>NỘI DUNG ĐỊNH LÍ VIÈTE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keywords>9Slide</cp:keywords>
  <dc:description>9Slide.vn</dc:description>
  <dc:subject>9Slide.vn</dc:subject>
  <cp:category>9Slide.vn</cp:category>
  <cp:lastModifiedBy>hương phạm</cp:lastModifiedBy>
  <cp:revision>133</cp:revision>
  <dcterms:created xsi:type="dcterms:W3CDTF">2024-10-09T11:12:00Z</dcterms:created>
  <dcterms:modified xsi:type="dcterms:W3CDTF">2025-03-08T00:33:29Z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CC541CAB54414B669165D2053EB81673_12</vt:lpwstr>
  </property>
  <property fmtid="{D5CDD505-2E9C-101B-9397-08002B2CF9AE}" pid="3" name="KSOProductBuildVer">
    <vt:lpwstr>1033-12.2.0.19805</vt:lpwstr>
  </property>
</Properties>
</file>