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94" r:id="rId2"/>
    <p:sldId id="374" r:id="rId3"/>
    <p:sldId id="365" r:id="rId4"/>
    <p:sldId id="319" r:id="rId5"/>
    <p:sldId id="377" r:id="rId6"/>
    <p:sldId id="378" r:id="rId7"/>
    <p:sldId id="380" r:id="rId8"/>
    <p:sldId id="384" r:id="rId9"/>
    <p:sldId id="382" r:id="rId10"/>
    <p:sldId id="385" r:id="rId11"/>
    <p:sldId id="381"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Lst>
  <p:sldSz cx="12192000" cy="6858000"/>
  <p:notesSz cx="6858000" cy="9144000"/>
  <p:embeddedFontLst>
    <p:embeddedFont>
      <p:font typeface="Calibri Light" panose="020F0302020204030204" pitchFamily="34" charset="0"/>
      <p:regular r:id="rId50"/>
      <p:italic r:id="rId51"/>
    </p:embeddedFont>
    <p:embeddedFont>
      <p:font typeface="Calibri" panose="020F0502020204030204" pitchFamily="34" charset="0"/>
      <p:regular r:id="rId52"/>
      <p:bold r:id="rId53"/>
      <p:italic r:id="rId54"/>
      <p:boldItalic r:id="rId55"/>
    </p:embeddedFont>
    <p:embeddedFont>
      <p:font typeface="VNI-Swiss-Condense" pitchFamily="2" charset="0"/>
      <p:regular r:id="rId56"/>
      <p:bold r:id="rId57"/>
    </p:embeddedFont>
    <p:embeddedFont>
      <p:font typeface="Tahoma" panose="020B0604030504040204" pitchFamily="34" charset="0"/>
      <p:regular r:id="rId58"/>
      <p:bold r:id="rId59"/>
    </p:embeddedFont>
    <p:embeddedFont>
      <p:font typeface="Cambria Math" panose="02040503050406030204" pitchFamily="18" charset="0"/>
      <p:regular r:id="rId60"/>
    </p:embeddedFont>
  </p:embeddedFontLst>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7/8/2022</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7/8/2022</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730137" y="592184"/>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12" name="Rectangle 2"/>
          <p:cNvSpPr>
            <a:spLocks noChangeArrowheads="1"/>
          </p:cNvSpPr>
          <p:nvPr/>
        </p:nvSpPr>
        <p:spPr bwMode="auto">
          <a:xfrm>
            <a:off x="2846944" y="2803358"/>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GIÁO VIÊN GẨY DÂY ĐÀN SỐ 1 VÀ SỐ 6 CỦA ĐÀN GHI TA.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04457" y="5715000"/>
            <a:ext cx="1045029"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4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287384"/>
            <a:ext cx="11403874" cy="6498780"/>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546853" y="341828"/>
            <a:ext cx="10713329" cy="1015663"/>
          </a:xfrm>
          <a:prstGeom prst="rect">
            <a:avLst/>
          </a:prstGeom>
          <a:noFill/>
        </p:spPr>
        <p:txBody>
          <a:bodyPr wrap="square" lIns="91440" tIns="45720" rIns="91440" bIns="45720" rtlCol="0">
            <a:spAutoFit/>
          </a:bodyPr>
          <a:lstStyle/>
          <a:p>
            <a:r>
              <a:rPr lang="en-US" sz="3000" i="1">
                <a:latin typeface="Times New Roman" panose="02020603050405020304" pitchFamily="18" charset="0"/>
                <a:cs typeface="Times New Roman" panose="02020603050405020304" pitchFamily="18" charset="0"/>
              </a:rPr>
              <a:t>?1. So sánh độ to của âm nghe được trong thí nghiệm vẽ ở hình 13.2 b và 13.2 </a:t>
            </a:r>
            <a:r>
              <a:rPr lang="en-US" sz="3000" i="1" smtClean="0">
                <a:latin typeface="Times New Roman" panose="02020603050405020304" pitchFamily="18" charset="0"/>
                <a:cs typeface="Times New Roman" panose="02020603050405020304" pitchFamily="18" charset="0"/>
              </a:rPr>
              <a:t>c</a:t>
            </a:r>
            <a:endParaRPr lang="en-US" sz="3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0" y="1376272"/>
            <a:ext cx="11096503" cy="58477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Độ to của âm nghe được trong hình 13.2 b to hơn hình 13.2 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2033" y="2035654"/>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?2</a:t>
            </a:r>
            <a:r>
              <a:rPr lang="en-US" sz="3200" i="1">
                <a:latin typeface="Times New Roman" panose="02020603050405020304" pitchFamily="18" charset="0"/>
                <a:cs typeface="Times New Roman" panose="02020603050405020304" pitchFamily="18" charset="0"/>
              </a:rPr>
              <a:t>. Từ câu trả lời trên, rút ra mối quan hệ giữa biên </a:t>
            </a:r>
            <a:r>
              <a:rPr lang="vi-VN" sz="3200" i="1">
                <a:latin typeface="Times New Roman" panose="02020603050405020304" pitchFamily="18" charset="0"/>
                <a:cs typeface="Times New Roman" panose="02020603050405020304" pitchFamily="18" charset="0"/>
              </a:rPr>
              <a:t>độ của sóng âm với độ to của âm</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A3CAABA-4028-4DD0-BD11-16C4861DC8CD}"/>
              </a:ext>
            </a:extLst>
          </p:cNvPr>
          <p:cNvSpPr txBox="1"/>
          <p:nvPr/>
        </p:nvSpPr>
        <p:spPr>
          <a:xfrm>
            <a:off x="551210" y="3122341"/>
            <a:ext cx="11096503" cy="1077218"/>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Biên độ dao động càng lớn, âm càng to</a:t>
            </a:r>
            <a:endParaRPr lang="en-US" sz="320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       Biên </a:t>
            </a:r>
            <a:r>
              <a:rPr lang="en-US" sz="3200" i="1">
                <a:solidFill>
                  <a:srgbClr val="FF0000"/>
                </a:solidFill>
                <a:latin typeface="Times New Roman" panose="02020603050405020304" pitchFamily="18" charset="0"/>
                <a:cs typeface="Times New Roman" panose="02020603050405020304" pitchFamily="18" charset="0"/>
              </a:rPr>
              <a:t>độ dao động càng nhỏ, âm càng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9118" y="4147486"/>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?3. </a:t>
            </a:r>
            <a:r>
              <a:rPr lang="en-US" sz="3200" i="1">
                <a:latin typeface="Times New Roman" panose="02020603050405020304" pitchFamily="18" charset="0"/>
                <a:cs typeface="Times New Roman" panose="02020603050405020304" pitchFamily="18" charset="0"/>
              </a:rPr>
              <a:t>Khi gãy đàn hoặc đánh trống , muốn âm phát ra to hơn người ta làm thế nào? Tại sao?</a:t>
            </a:r>
            <a:r>
              <a:rPr lang="vi-VN" sz="3200" i="1">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546854" y="5221106"/>
            <a:ext cx="11096503" cy="1569660"/>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Khi gãy đàn hoặc đánh trống , muốn âm phát ra to hơn người ta sẽ gảy mạnh vào dây đàn hoặc đánh trống mạnh vào giữa mặt trống, làm như vậy để tăng biên độ dao động.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1138966"/>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A3CAABA-4028-4DD0-BD11-16C4861DC8CD}"/>
              </a:ext>
            </a:extLst>
          </p:cNvPr>
          <p:cNvSpPr txBox="1"/>
          <p:nvPr/>
        </p:nvSpPr>
        <p:spPr>
          <a:xfrm>
            <a:off x="463315" y="3847793"/>
            <a:ext cx="8085221"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thì</a:t>
            </a:r>
            <a:r>
              <a:rPr lang="en-US" sz="2400" b="1" dirty="0">
                <a:latin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và</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phát</a:t>
            </a:r>
            <a:r>
              <a:rPr lang="en-US" sz="2400" b="1" dirty="0">
                <a:latin typeface="Tahoma" panose="020B0604030504040204" pitchFamily="34" charset="0"/>
              </a:rPr>
              <a:t> </a:t>
            </a:r>
            <a:r>
              <a:rPr lang="en-US" sz="2400" b="1" dirty="0" err="1">
                <a:latin typeface="Tahoma" panose="020B0604030504040204" pitchFamily="34" charset="0"/>
              </a:rPr>
              <a:t>ra</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to.</a:t>
            </a:r>
            <a:endParaRPr lang="en-US" sz="2400" dirty="0">
              <a:latin typeface="Tahoma" panose="020B0604030504040204" pitchFamily="34" charset="0"/>
            </a:endParaRPr>
          </a:p>
        </p:txBody>
      </p:sp>
    </p:spTree>
    <p:extLst>
      <p:ext uri="{BB962C8B-B14F-4D97-AF65-F5344CB8AC3E}">
        <p14:creationId xmlns:p14="http://schemas.microsoft.com/office/powerpoint/2010/main" val="4502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a16="http://schemas.microsoft.com/office/drawing/2014/main"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a16="http://schemas.microsoft.com/office/drawing/2014/main"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a16="http://schemas.microsoft.com/office/drawing/2014/main"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a16="http://schemas.microsoft.com/office/drawing/2014/main"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a16="http://schemas.microsoft.com/office/drawing/2014/main" id="{4D23E8A3-AF10-4A1E-A04E-5C241624FCEA}"/>
                </a:ext>
              </a:extLst>
            </p:cNvPr>
            <p:cNvPicPr>
              <a:picLocks noChangeAspect="1"/>
            </p:cNvPicPr>
            <p:nvPr/>
          </p:nvPicPr>
          <p:blipFill>
            <a:blip r:embed="rId2"/>
            <a:stretch>
              <a:fillRect/>
            </a:stretch>
          </p:blipFill>
          <p:spPr>
            <a:xfrm>
              <a:off x="84333" y="3931407"/>
              <a:ext cx="1770075" cy="2834640"/>
            </a:xfrm>
            <a:prstGeom prst="rect">
              <a:avLst/>
            </a:prstGeom>
          </p:spPr>
        </p:pic>
        <p:sp>
          <p:nvSpPr>
            <p:cNvPr id="6" name="Oval Callout 5">
              <a:extLst>
                <a:ext uri="{FF2B5EF4-FFF2-40B4-BE49-F238E27FC236}">
                  <a16:creationId xmlns:a16="http://schemas.microsoft.com/office/drawing/2014/main"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a16="http://schemas.microsoft.com/office/drawing/2014/main"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EDF9EC-6579-451F-BC40-9062C3600A9F}"/>
              </a:ext>
            </a:extLst>
          </p:cNvPr>
          <p:cNvSpPr/>
          <p:nvPr/>
        </p:nvSpPr>
        <p:spPr>
          <a:xfrm>
            <a:off x="290945" y="1715655"/>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a16="http://schemas.microsoft.com/office/drawing/2014/main"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a16="http://schemas.microsoft.com/office/drawing/2014/main"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a16="http://schemas.microsoft.com/office/drawing/2014/main"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a16="http://schemas.microsoft.com/office/drawing/2014/main" id="{BD8B56A4-B2CD-4CE5-A5D9-96084B6A9D37}"/>
              </a:ext>
            </a:extLst>
          </p:cNvPr>
          <p:cNvSpPr txBox="1"/>
          <p:nvPr/>
        </p:nvSpPr>
        <p:spPr>
          <a:xfrm>
            <a:off x="2010100" y="5469349"/>
            <a:ext cx="8139952" cy="461665"/>
          </a:xfrm>
          <a:prstGeom prst="rect">
            <a:avLst/>
          </a:prstGeom>
          <a:noFill/>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Trống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6000 </a:t>
            </a:r>
            <a:r>
              <a:rPr lang="en-US" sz="2400" dirty="0" err="1">
                <a:effectLst/>
                <a:latin typeface="Times New Roman" panose="02020603050405020304" pitchFamily="18" charset="0"/>
                <a:ea typeface="Calibri" panose="020F0502020204030204" pitchFamily="34" charset="0"/>
              </a:rPr>
              <a:t>dao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1 </a:t>
            </a:r>
            <a:r>
              <a:rPr lang="en-US" sz="2400" dirty="0" err="1">
                <a:effectLst/>
                <a:latin typeface="Times New Roman" panose="02020603050405020304" pitchFamily="18" charset="0"/>
                <a:ea typeface="Calibri" panose="020F0502020204030204" pitchFamily="34" charset="0"/>
              </a:rPr>
              <a:t>phút</a:t>
            </a:r>
            <a:r>
              <a:rPr lang="en-US" sz="2400" dirty="0">
                <a:effectLst/>
                <a:latin typeface="Times New Roman" panose="02020603050405020304" pitchFamily="18" charset="0"/>
                <a:ea typeface="Calibri" panose="020F0502020204030204" pitchFamily="34" charset="0"/>
              </a:rPr>
              <a:t>. </a:t>
            </a:r>
            <a:endParaRPr lang="en-US" sz="36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a16="http://schemas.microsoft.com/office/drawing/2014/main"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275805" y="33337"/>
            <a:ext cx="9753601" cy="6824663"/>
            <a:chOff x="-1" y="0"/>
            <a:chExt cx="9325429"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1" y="0"/>
              <a:ext cx="23022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281645" y="275511"/>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2733049" y="1723395"/>
            <a:ext cx="5562600" cy="3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13</a:t>
            </a:r>
          </a:p>
          <a:p>
            <a:pPr algn="ctr" eaLnBrk="1" hangingPunct="1">
              <a:spcBef>
                <a:spcPct val="0"/>
              </a:spcBef>
              <a:buFontTx/>
              <a:buNone/>
            </a:pP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to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08771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a16="http://schemas.microsoft.com/office/drawing/2014/main"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a16="http://schemas.microsoft.com/office/drawing/2014/main"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07F333-E0E2-4355-BED5-82FF281F85AF}"/>
              </a:ext>
            </a:extLst>
          </p:cNvPr>
          <p:cNvPicPr>
            <a:picLocks noChangeAspect="1"/>
          </p:cNvPicPr>
          <p:nvPr/>
        </p:nvPicPr>
        <p:blipFill>
          <a:blip r:embed="rId4"/>
          <a:stretch>
            <a:fillRect/>
          </a:stretch>
        </p:blipFill>
        <p:spPr>
          <a:xfrm>
            <a:off x="526336" y="2002948"/>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a16="http://schemas.microsoft.com/office/drawing/2014/main"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47400" y="1425388"/>
            <a:ext cx="3051784" cy="1716628"/>
          </a:xfrm>
          <a:prstGeom prst="rect">
            <a:avLst/>
          </a:prstGeom>
        </p:spPr>
      </p:pic>
      <p:sp>
        <p:nvSpPr>
          <p:cNvPr id="9" name="TextBox 8">
            <a:extLst>
              <a:ext uri="{FF2B5EF4-FFF2-40B4-BE49-F238E27FC236}">
                <a16:creationId xmlns:a16="http://schemas.microsoft.com/office/drawing/2014/main" id="{9FB729B9-DDB7-4771-8B02-9D758ED0F0E6}"/>
              </a:ext>
            </a:extLst>
          </p:cNvPr>
          <p:cNvSpPr txBox="1"/>
          <p:nvPr/>
        </p:nvSpPr>
        <p:spPr>
          <a:xfrm>
            <a:off x="1311563" y="4015455"/>
            <a:ext cx="8866909" cy="2127762"/>
          </a:xfrm>
          <a:prstGeom prst="rect">
            <a:avLst/>
          </a:prstGeom>
          <a:noFill/>
        </p:spPr>
        <p:txBody>
          <a:bodyPr wrap="square">
            <a:spAutoFit/>
          </a:bodyPr>
          <a:lstStyle/>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a16="http://schemas.microsoft.com/office/drawing/2014/main"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a16="http://schemas.microsoft.com/office/drawing/2014/main"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a16="http://schemas.microsoft.com/office/drawing/2014/main" id="{A515F0C7-E9F7-FA45-8041-02D91F729BC5}"/>
              </a:ext>
            </a:extLst>
          </p:cNvPr>
          <p:cNvGrpSpPr/>
          <p:nvPr/>
        </p:nvGrpSpPr>
        <p:grpSpPr>
          <a:xfrm>
            <a:off x="2849670" y="1899827"/>
            <a:ext cx="7509175" cy="4458608"/>
            <a:chOff x="2446077" y="3506536"/>
            <a:chExt cx="7509175" cy="4458608"/>
          </a:xfrm>
        </p:grpSpPr>
        <p:pic>
          <p:nvPicPr>
            <p:cNvPr id="9" name="Picture 8">
              <a:extLst>
                <a:ext uri="{FF2B5EF4-FFF2-40B4-BE49-F238E27FC236}">
                  <a16:creationId xmlns:a16="http://schemas.microsoft.com/office/drawing/2014/main"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a16="http://schemas.microsoft.com/office/drawing/2014/main"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FA796E-035E-1245-8819-5A9F4D771F6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a16="http://schemas.microsoft.com/office/drawing/2014/main"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a16="http://schemas.microsoft.com/office/drawing/2014/main"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a16="http://schemas.microsoft.com/office/drawing/2014/main"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a16="http://schemas.microsoft.com/office/drawing/2014/main"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a16="http://schemas.microsoft.com/office/drawing/2014/main"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a16="http://schemas.microsoft.com/office/drawing/2014/main"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a16="http://schemas.microsoft.com/office/drawing/2014/main"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438400" y="2760618"/>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HOẠT ĐỘNG </a:t>
            </a: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HÌNH  THÀNH KIẾN THỨC</a:t>
            </a:r>
            <a:endPar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0877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428854" y="2259672"/>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4530" y="2676831"/>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605016" y="3014103"/>
            <a:ext cx="8085221" cy="1487843"/>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09" y="3774386"/>
            <a:ext cx="6078192" cy="2919254"/>
          </a:xfrm>
          <a:prstGeom prst="rect">
            <a:avLst/>
          </a:prstGeom>
        </p:spPr>
      </p:pic>
    </p:spTree>
    <p:extLst>
      <p:ext uri="{BB962C8B-B14F-4D97-AF65-F5344CB8AC3E}">
        <p14:creationId xmlns:p14="http://schemas.microsoft.com/office/powerpoint/2010/main" val="176681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a16="http://schemas.microsoft.com/office/drawing/2014/main"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D7DA1E-5199-435C-AFF0-4A6FA6114CDD}"/>
              </a:ext>
            </a:extLst>
          </p:cNvPr>
          <p:cNvSpPr>
            <a:spLocks noGrp="1"/>
          </p:cNvSpPr>
          <p:nvPr>
            <p:ph type="sldNum" idx="12"/>
          </p:nvPr>
        </p:nvSpPr>
        <p:spPr/>
        <p:txBody>
          <a:bodyPr/>
          <a:lstStyle/>
          <a:p>
            <a:fld id="{00000000-1234-1234-1234-123412341234}" type="slidenum">
              <a:rPr lang="en" smtClean="0"/>
              <a:pPr/>
              <a:t>42</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a16="http://schemas.microsoft.com/office/drawing/2014/main"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a16="http://schemas.microsoft.com/office/drawing/2014/main"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a16="http://schemas.microsoft.com/office/drawing/2014/main"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a16="http://schemas.microsoft.com/office/drawing/2014/main"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9E5F2-9920-4755-8856-C0D266BD840E}"/>
              </a:ext>
            </a:extLst>
          </p:cNvPr>
          <p:cNvSpPr>
            <a:spLocks noGrp="1"/>
          </p:cNvSpPr>
          <p:nvPr>
            <p:ph type="sldNum" idx="12"/>
          </p:nvPr>
        </p:nvSpPr>
        <p:spPr/>
        <p:txBody>
          <a:bodyPr/>
          <a:lstStyle/>
          <a:p>
            <a:fld id="{00000000-1234-1234-1234-123412341234}" type="slidenum">
              <a:rPr lang="en" smtClean="0"/>
              <a:pPr/>
              <a:t>47</a:t>
            </a:fld>
            <a:endParaRPr lang="en"/>
          </a:p>
        </p:txBody>
      </p:sp>
      <p:sp>
        <p:nvSpPr>
          <p:cNvPr id="5" name="Rectangle: Rounded Corners 4">
            <a:extLst>
              <a:ext uri="{FF2B5EF4-FFF2-40B4-BE49-F238E27FC236}">
                <a16:creationId xmlns:a16="http://schemas.microsoft.com/office/drawing/2014/main"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340921" y="2615090"/>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2907" y="3150949"/>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412907" y="3592160"/>
            <a:ext cx="8085221" cy="183672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Giáo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viên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ghi</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bằng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điện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thoại</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513" y="1566615"/>
            <a:ext cx="3742490" cy="2096949"/>
          </a:xfrm>
          <a:prstGeom prst="rect">
            <a:avLst/>
          </a:prstGeom>
        </p:spPr>
      </p:pic>
      <p:sp>
        <p:nvSpPr>
          <p:cNvPr id="12" name="TextBox 11">
            <a:extLst>
              <a:ext uri="{FF2B5EF4-FFF2-40B4-BE49-F238E27FC236}">
                <a16:creationId xmlns:a16="http://schemas.microsoft.com/office/drawing/2014/main" id="{4A3CAABA-4028-4DD0-BD11-16C4861DC8CD}"/>
              </a:ext>
            </a:extLst>
          </p:cNvPr>
          <p:cNvSpPr txBox="1"/>
          <p:nvPr/>
        </p:nvSpPr>
        <p:spPr>
          <a:xfrm>
            <a:off x="340921" y="5382267"/>
            <a:ext cx="8085221" cy="1138966"/>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4976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5" y="909424"/>
            <a:ext cx="10816045"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2370289"/>
            <a:ext cx="10378046" cy="830997"/>
          </a:xfrm>
          <a:prstGeom prst="rect">
            <a:avLst/>
          </a:prstGeom>
          <a:noFill/>
        </p:spPr>
        <p:txBody>
          <a:bodyPr wrap="square" lIns="91440" tIns="45720" rIns="91440" bIns="45720" rtlCol="0">
            <a:spAutoFit/>
          </a:bodyPr>
          <a:lstStyle/>
          <a:p>
            <a:pPr algn="just"/>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là</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ban </a:t>
            </a:r>
            <a:r>
              <a:rPr lang="en-US" sz="2400" b="1" dirty="0" err="1">
                <a:latin typeface="Tahoma" panose="020B0604030504040204" pitchFamily="34" charset="0"/>
              </a:rPr>
              <a:t>đầu</a:t>
            </a:r>
            <a:r>
              <a:rPr lang="en-US" sz="2400" b="1" dirty="0">
                <a:latin typeface="Tahoma" panose="020B0604030504040204" pitchFamily="34" charset="0"/>
              </a:rPr>
              <a:t>( </a:t>
            </a:r>
            <a:r>
              <a:rPr lang="en-US" sz="2400" b="1" dirty="0" err="1">
                <a:latin typeface="Tahoma" panose="020B0604030504040204" pitchFamily="34" charset="0"/>
              </a:rPr>
              <a:t>cân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a:t>
            </a:r>
            <a:r>
              <a:rPr lang="en-US" sz="2400" b="1" dirty="0" err="1">
                <a:latin typeface="Tahoma" panose="020B0604030504040204" pitchFamily="34" charset="0"/>
              </a:rPr>
              <a:t>xa</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thước</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176" y="3734648"/>
            <a:ext cx="3742490" cy="2096949"/>
          </a:xfrm>
          <a:prstGeom prst="rect">
            <a:avLst/>
          </a:prstGeom>
        </p:spPr>
      </p:pic>
    </p:spTree>
    <p:extLst>
      <p:ext uri="{BB962C8B-B14F-4D97-AF65-F5344CB8AC3E}">
        <p14:creationId xmlns:p14="http://schemas.microsoft.com/office/powerpoint/2010/main" val="392331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855234"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647005" y="2328535"/>
            <a:ext cx="10234355" cy="830997"/>
          </a:xfrm>
          <a:prstGeom prst="rect">
            <a:avLst/>
          </a:prstGeom>
          <a:noFill/>
        </p:spPr>
        <p:txBody>
          <a:bodyPr wrap="square" lIns="91440" tIns="45720" rIns="91440" bIns="45720" rtlCol="0">
            <a:spAutoFit/>
          </a:bodyPr>
          <a:lstStyle/>
          <a:p>
            <a:pPr algn="just"/>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xem</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màn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thoại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sóng</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391886" y="3541302"/>
            <a:ext cx="10489474"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được</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xy</a:t>
            </a:r>
            <a:r>
              <a:rPr lang="en-US" sz="2400" b="1" dirty="0">
                <a:latin typeface="Tahoma" panose="020B0604030504040204" pitchFamily="34" charset="0"/>
              </a:rPr>
              <a:t>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điểm</a:t>
            </a:r>
            <a:r>
              <a:rPr lang="en-US" sz="2400" b="1" dirty="0">
                <a:latin typeface="Tahoma" panose="020B0604030504040204" pitchFamily="34" charset="0"/>
              </a:rPr>
              <a:t> </a:t>
            </a:r>
            <a:r>
              <a:rPr lang="en-US" sz="2400" b="1" dirty="0" err="1">
                <a:latin typeface="Tahoma" panose="020B0604030504040204" pitchFamily="34" charset="0"/>
              </a:rPr>
              <a:t>cao</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trên</a:t>
            </a:r>
            <a:r>
              <a:rPr lang="en-US" sz="2400" b="1" dirty="0">
                <a:latin typeface="Tahoma" panose="020B0604030504040204" pitchFamily="34" charset="0"/>
              </a:rPr>
              <a:t> </a:t>
            </a:r>
            <a:r>
              <a:rPr lang="en-US" sz="2400" b="1" dirty="0" err="1">
                <a:latin typeface="Tahoma" panose="020B0604030504040204" pitchFamily="34" charset="0"/>
              </a:rPr>
              <a:t>màn</a:t>
            </a:r>
            <a:r>
              <a:rPr lang="en-US" sz="2400" b="1" dirty="0">
                <a:latin typeface="Tahoma" panose="020B0604030504040204" pitchFamily="34" charset="0"/>
              </a:rPr>
              <a:t> </a:t>
            </a:r>
            <a:r>
              <a:rPr lang="en-US" sz="2400" b="1" dirty="0" err="1">
                <a:latin typeface="Tahoma" panose="020B0604030504040204" pitchFamily="34" charset="0"/>
              </a:rPr>
              <a:t>hình</a:t>
            </a:r>
            <a:r>
              <a:rPr lang="en-US" sz="2400" b="1" dirty="0">
                <a:latin typeface="Tahoma" panose="020B0604030504040204" pitchFamily="34" charset="0"/>
              </a:rPr>
              <a:t>.</a:t>
            </a:r>
            <a:endParaRPr lang="en-US" sz="2400" dirty="0">
              <a:latin typeface="Tahoma" panose="020B0604030504040204" pitchFamily="34" charset="0"/>
            </a:endParaRPr>
          </a:p>
        </p:txBody>
      </p:sp>
    </p:spTree>
    <p:extLst>
      <p:ext uri="{BB962C8B-B14F-4D97-AF65-F5344CB8AC3E}">
        <p14:creationId xmlns:p14="http://schemas.microsoft.com/office/powerpoint/2010/main" val="2034340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972800"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5" y="1164795"/>
            <a:ext cx="10659291" cy="1938992"/>
          </a:xfrm>
          <a:prstGeom prst="rect">
            <a:avLst/>
          </a:prstGeom>
          <a:noFill/>
        </p:spPr>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 Hãy so sánh biên độ của sóng âm trong hình </a:t>
            </a:r>
            <a:r>
              <a:rPr lang="en-US" sz="3200" smtClean="0">
                <a:latin typeface="Times New Roman" panose="02020603050405020304" pitchFamily="18" charset="0"/>
                <a:cs typeface="Times New Roman" panose="02020603050405020304" pitchFamily="18" charset="0"/>
              </a:rPr>
              <a:t>13.2b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13.2c </a:t>
            </a:r>
            <a:r>
              <a:rPr lang="en-US" sz="3200">
                <a:latin typeface="Times New Roman" panose="02020603050405020304" pitchFamily="18" charset="0"/>
                <a:cs typeface="Times New Roman" panose="02020603050405020304" pitchFamily="18" charset="0"/>
              </a:rPr>
              <a:t>từ đó rút ra mối quan hệ giữa biên độ của sóng âm và biên độ dao động của nguồn âm.</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gn="just"/>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3505526"/>
            <a:ext cx="10521738" cy="255454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Biên độ của sóng âm trong hình 13.2 b lớn hơn biên độ của sóng âm trong hình 13.2 c.</a:t>
            </a:r>
            <a:endParaRPr lang="en-US" sz="3200">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Mối mối quan hệ giữa biên độ của sóng âm và biên độ dao động của nguồn âm: Biên độ dao động càng lớn thì biên độ dao động của nguồn âm càng lớn và ngược lại.</a:t>
            </a:r>
            <a:r>
              <a:rPr lang="vi-VN" sz="3200" i="1">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589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2185598"/>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AutoNum type="alphaL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 </a:t>
            </a: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Dụng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micro,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Tiến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hành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màn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hình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nguồn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chưa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hoạt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endParaRPr lang="en-US" sz="2267" b="1" dirty="0">
              <a:latin typeface="Tahoma" panose="020B0604030504040204" pitchFamily="34" charset="0"/>
              <a:ea typeface="Tahoma" panose="020B0604030504040204" pitchFamily="34" charset="0"/>
              <a:cs typeface="Tahoma" panose="020B0604030504040204" pitchFamily="34" charset="0"/>
            </a:endParaRP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nhỏ</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to. </a:t>
            </a: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2039" y="2933136"/>
            <a:ext cx="5068007" cy="3448531"/>
          </a:xfrm>
        </p:spPr>
      </p:pic>
      <p:sp>
        <p:nvSpPr>
          <p:cNvPr id="11" name="TextBox 10">
            <a:extLst>
              <a:ext uri="{FF2B5EF4-FFF2-40B4-BE49-F238E27FC236}">
                <a16:creationId xmlns:a16="http://schemas.microsoft.com/office/drawing/2014/main" id="{551733C7-6925-417B-9BDB-3A2C87426A60}"/>
              </a:ext>
            </a:extLst>
          </p:cNvPr>
          <p:cNvSpPr txBox="1"/>
          <p:nvPr/>
        </p:nvSpPr>
        <p:spPr>
          <a:xfrm>
            <a:off x="463315" y="4984285"/>
            <a:ext cx="7277336" cy="790088"/>
          </a:xfrm>
          <a:prstGeom prst="rect">
            <a:avLst/>
          </a:prstGeom>
          <a:noFill/>
        </p:spPr>
        <p:txBody>
          <a:bodyPr wrap="square" lIns="91440" tIns="45720" rIns="91440" bIns="45720" rtlCol="0">
            <a:spAutoFit/>
          </a:bodyPr>
          <a:lstStyle/>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Yêu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học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sinh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trả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lời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câu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hỏi</a:t>
            </a:r>
            <a:r>
              <a:rPr lang="en-US" sz="2267" b="1" dirty="0" smtClean="0">
                <a:latin typeface="Tahoma" panose="020B0604030504040204" pitchFamily="34" charset="0"/>
                <a:ea typeface="Tahoma" panose="020B0604030504040204" pitchFamily="34" charset="0"/>
                <a:cs typeface="Tahoma" panose="020B0604030504040204" pitchFamily="34" charset="0"/>
              </a:rPr>
              <a:t> 1,2,3 </a:t>
            </a:r>
            <a:r>
              <a:rPr lang="en-US" sz="2267" b="1" dirty="0" err="1" smtClean="0">
                <a:latin typeface="Tahoma" panose="020B0604030504040204" pitchFamily="34" charset="0"/>
                <a:ea typeface="Tahoma" panose="020B0604030504040204" pitchFamily="34" charset="0"/>
                <a:cs typeface="Tahoma" panose="020B0604030504040204" pitchFamily="34" charset="0"/>
              </a:rPr>
              <a:t>trang</a:t>
            </a:r>
            <a:r>
              <a:rPr lang="en-US" sz="2267" b="1" dirty="0" smtClean="0">
                <a:latin typeface="Tahoma" panose="020B0604030504040204" pitchFamily="34" charset="0"/>
                <a:ea typeface="Tahoma" panose="020B0604030504040204" pitchFamily="34" charset="0"/>
                <a:cs typeface="Tahoma" panose="020B0604030504040204" pitchFamily="34" charset="0"/>
              </a:rPr>
              <a:t> 65 SGK.</a:t>
            </a:r>
          </a:p>
        </p:txBody>
      </p:sp>
    </p:spTree>
    <p:extLst>
      <p:ext uri="{BB962C8B-B14F-4D97-AF65-F5344CB8AC3E}">
        <p14:creationId xmlns:p14="http://schemas.microsoft.com/office/powerpoint/2010/main" val="84549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2324</Words>
  <Application>Microsoft Office PowerPoint</Application>
  <PresentationFormat>Widescreen</PresentationFormat>
  <Paragraphs>246</Paragraphs>
  <Slides>47</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Times New Roman</vt:lpstr>
      <vt:lpstr>Calibri Light</vt:lpstr>
      <vt:lpstr>Calibri</vt:lpstr>
      <vt:lpstr>Arial</vt:lpstr>
      <vt:lpstr>VNI-Swiss-Condense</vt:lpstr>
      <vt:lpstr>Tahoma</vt:lpstr>
      <vt:lpstr>Wingdings</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Admin</cp:lastModifiedBy>
  <cp:revision>191</cp:revision>
  <dcterms:created xsi:type="dcterms:W3CDTF">2021-02-05T08:18:09Z</dcterms:created>
  <dcterms:modified xsi:type="dcterms:W3CDTF">2022-07-08T10:34:38Z</dcterms:modified>
</cp:coreProperties>
</file>