
<file path=[Content_Types].xml><?xml version="1.0" encoding="utf-8"?>
<Types xmlns="http://schemas.openxmlformats.org/package/2006/content-types">
  <Default Extension="jfif" ContentType="image/jpeg"/>
  <Default Extension="png" ContentType="image/png"/>
  <Default Extension="3gp" ContentType="video/3gp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99" r:id="rId2"/>
    <p:sldId id="318" r:id="rId3"/>
    <p:sldId id="277" r:id="rId4"/>
    <p:sldId id="276" r:id="rId5"/>
    <p:sldId id="256" r:id="rId6"/>
    <p:sldId id="302" r:id="rId7"/>
    <p:sldId id="303" r:id="rId8"/>
    <p:sldId id="304" r:id="rId9"/>
    <p:sldId id="305" r:id="rId10"/>
    <p:sldId id="280" r:id="rId11"/>
    <p:sldId id="284" r:id="rId12"/>
    <p:sldId id="257" r:id="rId13"/>
    <p:sldId id="260" r:id="rId14"/>
    <p:sldId id="297" r:id="rId15"/>
    <p:sldId id="295" r:id="rId16"/>
    <p:sldId id="306" r:id="rId17"/>
    <p:sldId id="307" r:id="rId18"/>
    <p:sldId id="298" r:id="rId19"/>
    <p:sldId id="258" r:id="rId20"/>
    <p:sldId id="296" r:id="rId21"/>
    <p:sldId id="287" r:id="rId22"/>
    <p:sldId id="310" r:id="rId23"/>
    <p:sldId id="314" r:id="rId24"/>
    <p:sldId id="315" r:id="rId25"/>
    <p:sldId id="316" r:id="rId26"/>
    <p:sldId id="312" r:id="rId27"/>
    <p:sldId id="311" r:id="rId28"/>
    <p:sldId id="288" r:id="rId29"/>
    <p:sldId id="317" r:id="rId30"/>
    <p:sldId id="301" r:id="rId31"/>
    <p:sldId id="272" r:id="rId32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xL" fmla="*/ 0 w 120000"/>
              <a:gd name="txT" fmla="*/ 0 h 120000"/>
              <a:gd name="txR" fmla="*/ 120000 w 120000"/>
              <a:gd name="txB" fmla="*/ 120000 h 120000"/>
            </a:gdLst>
            <a:ahLst/>
            <a:cxnLst>
              <a:cxn ang="0">
                <a:pos x="0" y="0"/>
              </a:cxn>
              <a:cxn ang="0">
                <a:pos x="4572000" y="0"/>
              </a:cxn>
              <a:cxn ang="0">
                <a:pos x="4572000" y="3429000"/>
              </a:cxn>
              <a:cxn ang="0">
                <a:pos x="0" y="3429000"/>
              </a:cxn>
              <a:cxn ang="0">
                <a:pos x="0" y="0"/>
              </a:cxn>
            </a:cxnLst>
            <a:rect l="txL" t="txT" r="txR" b="tx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0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7D2B9E-BB89-3D74-50F0-EDD921D5A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AD6DED-57C2-2B91-E697-E81D1C759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82E199-DC46-1EFA-D199-FB2B5634D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DCBAC-716A-4857-B052-4FD3E30386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456495-901F-499B-B55E-F64583AE83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2/13/2025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f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94"/>
            <a:ext cx="12192000" cy="6659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1418" y="544946"/>
            <a:ext cx="10206182" cy="25492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93239"/>
              </a:avLst>
            </a:prstTxWarp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spc="50" dirty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MỪNG THẦY CÔ </a:t>
            </a:r>
            <a:r>
              <a:rPr lang="en-US" sz="8000" b="1" spc="50" dirty="0" smtClean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VỀ </a:t>
            </a:r>
            <a:r>
              <a:rPr lang="en-US" sz="8000" b="1" spc="50" dirty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5148" y="1147819"/>
            <a:ext cx="5522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2944" y="2502085"/>
            <a:ext cx="10501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BÀI 12: CHĂN NUÔI GÀ THỊT TRONG NÔNG HỘ 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1110" y="3740562"/>
            <a:ext cx="528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17599"/>
            <a:ext cx="5587149" cy="532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49" y="1117599"/>
            <a:ext cx="5825765" cy="53293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7503" y="304800"/>
            <a:ext cx="545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HÌNH ẢNH CHUỒNG NUÔI GÀ</a:t>
            </a:r>
          </a:p>
        </p:txBody>
      </p:sp>
    </p:spTree>
    <p:extLst>
      <p:ext uri="{BB962C8B-B14F-4D97-AF65-F5344CB8AC3E}">
        <p14:creationId xmlns:p14="http://schemas.microsoft.com/office/powerpoint/2010/main" val="3065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1" y="46723"/>
            <a:ext cx="11850255" cy="665941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00570" y="4524291"/>
            <a:ext cx="99645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Chuồng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sẽ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vệ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sức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khoẻ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góp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phần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nâng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năng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.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1100571" y="1550783"/>
            <a:ext cx="9964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Chuồng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giúp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tránh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được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những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thay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đổi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tiết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Giúp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hạn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chế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xúc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mầm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bệnh</a:t>
            </a:r>
            <a:r>
              <a:rPr lang="en-US" altLang="en-US" sz="2400" dirty="0"/>
              <a:t>.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00571" y="2852871"/>
            <a:ext cx="100513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Chuồng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giúp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quản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lý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tốt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đàn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thực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quy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khoa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học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thu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được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thải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bón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tránh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làm</a:t>
            </a:r>
            <a:r>
              <a:rPr lang="en-US" altLang="en-US" sz="2400" dirty="0"/>
              <a:t> ô </a:t>
            </a:r>
            <a:r>
              <a:rPr lang="en-US" altLang="en-US" sz="2400" dirty="0" err="1"/>
              <a:t>nhiễm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môi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trường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7992" y="718739"/>
            <a:ext cx="791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TẦM </a:t>
            </a:r>
            <a:r>
              <a:rPr lang="en-US" sz="2800" b="1" dirty="0">
                <a:solidFill>
                  <a:srgbClr val="FF0000"/>
                </a:solidFill>
              </a:rPr>
              <a:t>QUAN TRỌNG CỦA CHUỒNG </a:t>
            </a:r>
            <a:r>
              <a:rPr lang="en-US" sz="2800" b="1" dirty="0" smtClean="0">
                <a:solidFill>
                  <a:srgbClr val="FF0000"/>
                </a:solidFill>
              </a:rPr>
              <a:t>NUÔI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6582" y="159969"/>
            <a:ext cx="309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HOẠT ĐỘNG NHÓM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1480" y="294996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Thời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gian</a:t>
            </a:r>
            <a:r>
              <a:rPr lang="en-US" sz="1800" b="1" dirty="0" smtClean="0"/>
              <a:t> </a:t>
            </a:r>
            <a:r>
              <a:rPr lang="en-US" sz="1800" b="1" dirty="0"/>
              <a:t>2</a:t>
            </a:r>
            <a:r>
              <a:rPr lang="en-US" sz="1800" b="1" dirty="0" smtClean="0"/>
              <a:t> </a:t>
            </a:r>
            <a:r>
              <a:rPr lang="en-US" sz="1800" b="1" dirty="0" err="1"/>
              <a:t>phút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93272" y="749969"/>
            <a:ext cx="960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Lớp</a:t>
            </a:r>
            <a:r>
              <a:rPr lang="en-US" sz="2400" dirty="0"/>
              <a:t> </a:t>
            </a:r>
            <a:r>
              <a:rPr lang="en-US" sz="2400" dirty="0" err="1" smtClean="0"/>
              <a:t>độn</a:t>
            </a:r>
            <a:r>
              <a:rPr lang="en-US" sz="2400" dirty="0"/>
              <a:t> </a:t>
            </a:r>
            <a:r>
              <a:rPr lang="en-US" sz="2400" dirty="0" err="1" smtClean="0"/>
              <a:t>chuồng</a:t>
            </a:r>
            <a:r>
              <a:rPr lang="en-US" sz="2400" dirty="0"/>
              <a:t> </a:t>
            </a:r>
            <a:r>
              <a:rPr lang="en-US" sz="2400" dirty="0" err="1" smtClean="0"/>
              <a:t>và</a:t>
            </a:r>
            <a:r>
              <a:rPr lang="en-US" sz="2400" dirty="0"/>
              <a:t> </a:t>
            </a:r>
            <a:r>
              <a:rPr lang="en-US" sz="2400" dirty="0" err="1" smtClean="0"/>
              <a:t>lớp</a:t>
            </a:r>
            <a:r>
              <a:rPr lang="en-US" sz="2400" dirty="0"/>
              <a:t> </a:t>
            </a:r>
            <a:r>
              <a:rPr lang="en-US" sz="2400" dirty="0" err="1" smtClean="0"/>
              <a:t>sàn</a:t>
            </a:r>
            <a:r>
              <a:rPr lang="en-US" sz="2400" dirty="0"/>
              <a:t> </a:t>
            </a:r>
            <a:r>
              <a:rPr lang="en-US" sz="2400" dirty="0" err="1" smtClean="0"/>
              <a:t>thoáng</a:t>
            </a:r>
            <a:r>
              <a:rPr lang="en-US" sz="2400" dirty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vai</a:t>
            </a:r>
            <a:r>
              <a:rPr lang="en-US" sz="2400" dirty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nh</a:t>
            </a:r>
            <a:r>
              <a:rPr lang="vi-VN" sz="2400" dirty="0" smtClean="0"/>
              <a:t>ư</a:t>
            </a:r>
            <a:r>
              <a:rPr lang="en-US" sz="2400" dirty="0"/>
              <a:t> </a:t>
            </a:r>
            <a:r>
              <a:rPr lang="en-US" sz="2400" dirty="0" err="1" smtClean="0"/>
              <a:t>thế</a:t>
            </a:r>
            <a:r>
              <a:rPr lang="en-US" sz="2400" dirty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9349" y="4832450"/>
            <a:ext cx="1164400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Hút</a:t>
            </a:r>
            <a:r>
              <a:rPr lang="en-US" sz="2800" dirty="0"/>
              <a:t> </a:t>
            </a:r>
            <a:r>
              <a:rPr lang="en-US" sz="2800" dirty="0" err="1" smtClean="0"/>
              <a:t>ẩm</a:t>
            </a:r>
            <a:r>
              <a:rPr lang="en-US" sz="2800" dirty="0"/>
              <a:t> </a:t>
            </a:r>
            <a:r>
              <a:rPr lang="en-US" sz="2800" dirty="0" err="1" smtClean="0"/>
              <a:t>từ</a:t>
            </a:r>
            <a:r>
              <a:rPr lang="en-US" sz="2800" dirty="0"/>
              <a:t> </a:t>
            </a:r>
            <a:r>
              <a:rPr lang="en-US" sz="2800" dirty="0" err="1" smtClean="0"/>
              <a:t>chất</a:t>
            </a:r>
            <a:r>
              <a:rPr lang="en-US" sz="2800" dirty="0"/>
              <a:t> </a:t>
            </a:r>
            <a:r>
              <a:rPr lang="en-US" sz="2800" dirty="0" err="1" smtClean="0"/>
              <a:t>thải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Giảm</a:t>
            </a:r>
            <a:r>
              <a:rPr lang="en-US" sz="2800" dirty="0" smtClean="0"/>
              <a:t> </a:t>
            </a:r>
            <a:r>
              <a:rPr lang="en-US" sz="2800" dirty="0" err="1" smtClean="0"/>
              <a:t>bớt</a:t>
            </a:r>
            <a:r>
              <a:rPr lang="en-US" sz="2800" dirty="0"/>
              <a:t> </a:t>
            </a:r>
            <a:r>
              <a:rPr lang="en-US" sz="2800" dirty="0" err="1" smtClean="0"/>
              <a:t>sự</a:t>
            </a:r>
            <a:r>
              <a:rPr lang="en-US" sz="2800" dirty="0"/>
              <a:t> </a:t>
            </a:r>
            <a:r>
              <a:rPr lang="en-US" sz="2800" dirty="0" err="1" smtClean="0"/>
              <a:t>tiếp</a:t>
            </a:r>
            <a:r>
              <a:rPr lang="en-US" sz="2800" dirty="0"/>
              <a:t> </a:t>
            </a:r>
            <a:r>
              <a:rPr lang="en-US" sz="2800" dirty="0" err="1" smtClean="0"/>
              <a:t>xúc</a:t>
            </a:r>
            <a:r>
              <a:rPr lang="en-US" sz="2800" dirty="0"/>
              <a:t> </a:t>
            </a:r>
            <a:r>
              <a:rPr lang="en-US" sz="2800" dirty="0" err="1" smtClean="0"/>
              <a:t>trực</a:t>
            </a:r>
            <a:r>
              <a:rPr lang="en-US" sz="2800" dirty="0"/>
              <a:t> </a:t>
            </a:r>
            <a:r>
              <a:rPr lang="en-US" sz="2800" dirty="0" err="1" smtClean="0"/>
              <a:t>tiếp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 smtClean="0"/>
              <a:t>vật</a:t>
            </a:r>
            <a:r>
              <a:rPr lang="en-US" sz="2800" dirty="0"/>
              <a:t> </a:t>
            </a:r>
            <a:r>
              <a:rPr lang="en-US" sz="2800" dirty="0" err="1" smtClean="0"/>
              <a:t>nuôi</a:t>
            </a:r>
            <a:r>
              <a:rPr lang="en-US" sz="2800" dirty="0"/>
              <a:t> </a:t>
            </a:r>
            <a:r>
              <a:rPr lang="en-US" sz="2800" dirty="0" err="1" smtClean="0"/>
              <a:t>với</a:t>
            </a:r>
            <a:r>
              <a:rPr lang="en-US" sz="2800" dirty="0"/>
              <a:t> </a:t>
            </a:r>
            <a:r>
              <a:rPr lang="en-US" sz="2800" dirty="0" err="1" smtClean="0"/>
              <a:t>chất</a:t>
            </a:r>
            <a:r>
              <a:rPr lang="en-US" sz="2800" dirty="0"/>
              <a:t> </a:t>
            </a:r>
            <a:r>
              <a:rPr lang="en-US" sz="2800" dirty="0" err="1" smtClean="0"/>
              <a:t>thải</a:t>
            </a:r>
            <a:r>
              <a:rPr lang="en-US" sz="2800" dirty="0"/>
              <a:t> </a:t>
            </a:r>
            <a:r>
              <a:rPr lang="en-US" sz="2800" dirty="0" err="1" smtClean="0"/>
              <a:t>của</a:t>
            </a:r>
            <a:r>
              <a:rPr lang="en-US" sz="2800" dirty="0"/>
              <a:t> </a:t>
            </a:r>
            <a:r>
              <a:rPr lang="en-US" sz="2800" dirty="0" err="1" smtClean="0"/>
              <a:t>vật</a:t>
            </a:r>
            <a:r>
              <a:rPr lang="en-US" sz="2800" dirty="0"/>
              <a:t> </a:t>
            </a:r>
            <a:r>
              <a:rPr lang="en-US" sz="2800" dirty="0" err="1" smtClean="0"/>
              <a:t>nuôi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Giảm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trung</a:t>
            </a:r>
            <a:r>
              <a:rPr lang="en-US" sz="2800" dirty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/>
              <a:t>vi </a:t>
            </a:r>
            <a:r>
              <a:rPr lang="en-US" sz="2800" dirty="0" err="1" smtClean="0"/>
              <a:t>khuẩn</a:t>
            </a:r>
            <a:r>
              <a:rPr lang="en-US" sz="2800" dirty="0"/>
              <a:t>, </a:t>
            </a:r>
            <a:r>
              <a:rPr lang="en-US" sz="2800" dirty="0" err="1" smtClean="0"/>
              <a:t>hạn</a:t>
            </a:r>
            <a:r>
              <a:rPr lang="en-US" sz="2800" dirty="0"/>
              <a:t> </a:t>
            </a:r>
            <a:r>
              <a:rPr lang="en-US" sz="2800" dirty="0" err="1" smtClean="0"/>
              <a:t>chế</a:t>
            </a:r>
            <a:r>
              <a:rPr lang="en-US" sz="2800" dirty="0"/>
              <a:t> </a:t>
            </a:r>
            <a:r>
              <a:rPr lang="en-US" sz="2800" dirty="0" err="1" smtClean="0"/>
              <a:t>khí</a:t>
            </a:r>
            <a:r>
              <a:rPr lang="en-US" sz="2800" dirty="0"/>
              <a:t> </a:t>
            </a:r>
            <a:r>
              <a:rPr lang="en-US" sz="2800" dirty="0" err="1" smtClean="0"/>
              <a:t>độc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/>
              <a:t> </a:t>
            </a:r>
            <a:r>
              <a:rPr lang="en-US" sz="2800" dirty="0" err="1" smtClean="0"/>
              <a:t>chuồng</a:t>
            </a:r>
            <a:r>
              <a:rPr lang="en-US" sz="2800" dirty="0"/>
              <a:t> </a:t>
            </a:r>
            <a:r>
              <a:rPr lang="en-US" sz="2800" dirty="0" err="1" smtClean="0"/>
              <a:t>nuôi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 smtClean="0"/>
              <a:t>Điều</a:t>
            </a:r>
            <a:r>
              <a:rPr lang="en-US" sz="2800" dirty="0"/>
              <a:t> </a:t>
            </a:r>
            <a:r>
              <a:rPr lang="en-US" sz="2800" dirty="0" err="1" smtClean="0"/>
              <a:t>hòa</a:t>
            </a:r>
            <a:r>
              <a:rPr lang="en-US" sz="2800" dirty="0"/>
              <a:t> </a:t>
            </a:r>
            <a:r>
              <a:rPr lang="en-US" sz="2800" dirty="0" err="1" smtClean="0"/>
              <a:t>độ</a:t>
            </a:r>
            <a:r>
              <a:rPr lang="en-US" sz="2800" dirty="0"/>
              <a:t> </a:t>
            </a:r>
            <a:r>
              <a:rPr lang="en-US" sz="2800" dirty="0" err="1" smtClean="0"/>
              <a:t>ẩm</a:t>
            </a:r>
            <a:r>
              <a:rPr lang="en-US" sz="2800" dirty="0"/>
              <a:t> </a:t>
            </a:r>
            <a:r>
              <a:rPr lang="en-US" sz="2800" dirty="0" err="1" smtClean="0"/>
              <a:t>và</a:t>
            </a:r>
            <a:r>
              <a:rPr lang="en-US" sz="2800" dirty="0"/>
              <a:t> </a:t>
            </a:r>
            <a:r>
              <a:rPr lang="en-US" sz="2800" dirty="0" err="1" smtClean="0"/>
              <a:t>nhiệt</a:t>
            </a:r>
            <a:r>
              <a:rPr lang="en-US" sz="2800" dirty="0"/>
              <a:t> </a:t>
            </a:r>
            <a:r>
              <a:rPr lang="en-US" sz="2800" dirty="0" err="1" smtClean="0"/>
              <a:t>độ</a:t>
            </a:r>
            <a:r>
              <a:rPr lang="en-US" sz="2800" dirty="0"/>
              <a:t> </a:t>
            </a:r>
            <a:r>
              <a:rPr lang="en-US" sz="2800" dirty="0" err="1" smtClean="0"/>
              <a:t>của</a:t>
            </a:r>
            <a:r>
              <a:rPr lang="en-US" sz="2800" dirty="0"/>
              <a:t> </a:t>
            </a:r>
            <a:r>
              <a:rPr lang="en-US" sz="2800" dirty="0" err="1" smtClean="0"/>
              <a:t>môi</a:t>
            </a:r>
            <a:r>
              <a:rPr lang="en-US" sz="2800" dirty="0" smtClean="0"/>
              <a:t> </a:t>
            </a:r>
            <a:r>
              <a:rPr lang="en-US" sz="2800" dirty="0" err="1" smtClean="0"/>
              <a:t>tr</a:t>
            </a:r>
            <a:r>
              <a:rPr lang="vi-VN" sz="2800" dirty="0" smtClean="0"/>
              <a:t>ường</a:t>
            </a:r>
            <a:r>
              <a:rPr lang="en-US" sz="2800" dirty="0"/>
              <a:t> </a:t>
            </a:r>
            <a:r>
              <a:rPr lang="en-US" sz="2800" dirty="0" err="1" smtClean="0"/>
              <a:t>chăn</a:t>
            </a:r>
            <a:r>
              <a:rPr lang="en-US" sz="2800" dirty="0"/>
              <a:t> </a:t>
            </a:r>
            <a:r>
              <a:rPr lang="en-US" sz="2800" dirty="0" err="1" smtClean="0"/>
              <a:t>nuôi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1418" y="1466841"/>
            <a:ext cx="4719782" cy="3202886"/>
            <a:chOff x="1071418" y="1466841"/>
            <a:chExt cx="4719782" cy="32028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145" y="1466841"/>
              <a:ext cx="4350328" cy="26980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71418" y="4300395"/>
              <a:ext cx="4719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/>
                <a:t>Hình</a:t>
              </a:r>
              <a:r>
                <a:rPr lang="en-US" sz="1800" b="1" dirty="0" smtClean="0"/>
                <a:t> 12.1</a:t>
              </a:r>
              <a:r>
                <a:rPr lang="en-US" sz="1800" b="1" dirty="0"/>
                <a:t>. </a:t>
              </a:r>
              <a:r>
                <a:rPr lang="en-US" sz="1800" b="1" dirty="0" err="1" smtClean="0"/>
                <a:t>Lớp</a:t>
              </a:r>
              <a:r>
                <a:rPr lang="en-US" sz="1800" b="1" dirty="0"/>
                <a:t> </a:t>
              </a:r>
              <a:r>
                <a:rPr lang="en-US" sz="1800" b="1" dirty="0" err="1" smtClean="0"/>
                <a:t>độn</a:t>
              </a:r>
              <a:r>
                <a:rPr lang="en-US" sz="1800" b="1" dirty="0"/>
                <a:t> </a:t>
              </a:r>
              <a:r>
                <a:rPr lang="en-US" sz="1800" b="1" dirty="0" err="1" smtClean="0"/>
                <a:t>trấu</a:t>
              </a:r>
              <a:r>
                <a:rPr lang="en-US" sz="1800" b="1" dirty="0"/>
                <a:t> </a:t>
              </a:r>
              <a:r>
                <a:rPr lang="en-US" sz="1800" b="1" dirty="0" err="1" smtClean="0"/>
                <a:t>trên</a:t>
              </a:r>
              <a:r>
                <a:rPr lang="en-US" sz="1800" b="1" dirty="0"/>
                <a:t> </a:t>
              </a:r>
              <a:r>
                <a:rPr lang="en-US" sz="1800" b="1" dirty="0" err="1" smtClean="0"/>
                <a:t>nền</a:t>
              </a:r>
              <a:r>
                <a:rPr lang="en-US" sz="1800" b="1" dirty="0"/>
                <a:t> </a:t>
              </a:r>
              <a:r>
                <a:rPr lang="en-US" sz="1800" b="1" dirty="0" err="1"/>
                <a:t>chuồng</a:t>
              </a:r>
              <a:endParaRPr lang="en-US" sz="18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21607" y="1450151"/>
            <a:ext cx="5169800" cy="3185233"/>
            <a:chOff x="6621607" y="1450151"/>
            <a:chExt cx="5169800" cy="31852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07" y="1450151"/>
              <a:ext cx="4324350" cy="27147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71625" y="4266052"/>
              <a:ext cx="4719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/>
                <a:t>Hình</a:t>
              </a:r>
              <a:r>
                <a:rPr lang="en-US" sz="1800" b="1" dirty="0" smtClean="0"/>
                <a:t> 12.2</a:t>
              </a:r>
              <a:r>
                <a:rPr lang="en-US" sz="1800" b="1" dirty="0"/>
                <a:t>. </a:t>
              </a:r>
              <a:r>
                <a:rPr lang="en-US" sz="1800" b="1" dirty="0" err="1" smtClean="0"/>
                <a:t>Sàn</a:t>
              </a:r>
              <a:r>
                <a:rPr lang="en-US" sz="1800" b="1" dirty="0" smtClean="0"/>
                <a:t> </a:t>
              </a:r>
              <a:r>
                <a:rPr lang="en-US" sz="1800" b="1" dirty="0" err="1" smtClean="0"/>
                <a:t>tre</a:t>
              </a:r>
              <a:r>
                <a:rPr lang="en-US" sz="1800" b="1" dirty="0" smtClean="0"/>
                <a:t> </a:t>
              </a:r>
              <a:r>
                <a:rPr lang="en-US" sz="1800" b="1" dirty="0" err="1" smtClean="0"/>
                <a:t>cho</a:t>
              </a:r>
              <a:r>
                <a:rPr lang="en-US" sz="1800" b="1" dirty="0"/>
                <a:t> </a:t>
              </a:r>
              <a:r>
                <a:rPr lang="en-US" sz="1800" b="1" dirty="0" err="1" smtClean="0"/>
                <a:t>gà</a:t>
              </a:r>
              <a:r>
                <a:rPr lang="en-US" sz="1800" b="1" dirty="0"/>
                <a:t> </a:t>
              </a:r>
              <a:r>
                <a:rPr lang="en-US" sz="1800" b="1" dirty="0" err="1"/>
                <a:t>đậu</a:t>
              </a:r>
              <a:endParaRPr lang="en-US" sz="1800" b="1" dirty="0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9443" y="302302"/>
            <a:ext cx="869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Quan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12.3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loại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chuồng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thịt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9" y="1607127"/>
            <a:ext cx="10612582" cy="484909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684" y="1100558"/>
            <a:ext cx="67943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TRẢI NGHIỆM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THIẾT </a:t>
            </a:r>
            <a:r>
              <a:rPr lang="en-US" sz="3200" b="1" dirty="0">
                <a:solidFill>
                  <a:srgbClr val="FF0000"/>
                </a:solidFill>
              </a:rPr>
              <a:t>KẾ MÔ HÌNH CHUỒNG NUÔI GÀ </a:t>
            </a:r>
            <a:r>
              <a:rPr lang="en-US" sz="3200" b="1" dirty="0" smtClean="0">
                <a:solidFill>
                  <a:srgbClr val="FF0000"/>
                </a:solidFill>
              </a:rPr>
              <a:t>THỊT </a:t>
            </a:r>
            <a:r>
              <a:rPr lang="en-US" sz="3200" b="1" dirty="0">
                <a:solidFill>
                  <a:srgbClr val="FF0000"/>
                </a:solidFill>
              </a:rPr>
              <a:t>TRONG NÔNG </a:t>
            </a:r>
            <a:r>
              <a:rPr lang="en-US" sz="3200" b="1" dirty="0" smtClean="0">
                <a:solidFill>
                  <a:srgbClr val="FF0000"/>
                </a:solidFill>
              </a:rPr>
              <a:t>HỘ</a:t>
            </a:r>
          </a:p>
        </p:txBody>
      </p:sp>
    </p:spTree>
    <p:extLst>
      <p:ext uri="{BB962C8B-B14F-4D97-AF65-F5344CB8AC3E}">
        <p14:creationId xmlns:p14="http://schemas.microsoft.com/office/powerpoint/2010/main" val="9530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382199"/>
            <a:ext cx="11249891" cy="6184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6218" y="2022763"/>
            <a:ext cx="254923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BỨC TRANH SINH ĐỘNG</a:t>
            </a:r>
          </a:p>
        </p:txBody>
      </p:sp>
    </p:spTree>
    <p:extLst>
      <p:ext uri="{BB962C8B-B14F-4D97-AF65-F5344CB8AC3E}">
        <p14:creationId xmlns:p14="http://schemas.microsoft.com/office/powerpoint/2010/main" val="4349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413" y="1040910"/>
            <a:ext cx="1120877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 Point,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26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262" y="365125"/>
            <a:ext cx="9261476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TIÊU CHÍ ĐÁNH GIÁ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</a:t>
            </a:r>
            <a:r>
              <a:rPr lang="en-US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</a:t>
            </a:r>
            <a:r>
              <a:rPr lang="en-US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TIÊU CHÍ ĐÁNH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TIÊU CHÍ ĐÁNH GIÁ</a:t>
            </a:r>
            <a:b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b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64147" y="1487054"/>
          <a:ext cx="8505214" cy="5062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3530">
                  <a:extLst>
                    <a:ext uri="{9D8B030D-6E8A-4147-A177-3AD203B41FA5}">
                      <a16:colId xmlns:a16="http://schemas.microsoft.com/office/drawing/2014/main" val="1538514312"/>
                    </a:ext>
                  </a:extLst>
                </a:gridCol>
                <a:gridCol w="3297506">
                  <a:extLst>
                    <a:ext uri="{9D8B030D-6E8A-4147-A177-3AD203B41FA5}">
                      <a16:colId xmlns:a16="http://schemas.microsoft.com/office/drawing/2014/main" val="1556200735"/>
                    </a:ext>
                  </a:extLst>
                </a:gridCol>
                <a:gridCol w="882594">
                  <a:extLst>
                    <a:ext uri="{9D8B030D-6E8A-4147-A177-3AD203B41FA5}">
                      <a16:colId xmlns:a16="http://schemas.microsoft.com/office/drawing/2014/main" val="1212124258"/>
                    </a:ext>
                  </a:extLst>
                </a:gridCol>
                <a:gridCol w="683813">
                  <a:extLst>
                    <a:ext uri="{9D8B030D-6E8A-4147-A177-3AD203B41FA5}">
                      <a16:colId xmlns:a16="http://schemas.microsoft.com/office/drawing/2014/main" val="3584543014"/>
                    </a:ext>
                  </a:extLst>
                </a:gridCol>
                <a:gridCol w="715617">
                  <a:extLst>
                    <a:ext uri="{9D8B030D-6E8A-4147-A177-3AD203B41FA5}">
                      <a16:colId xmlns:a16="http://schemas.microsoft.com/office/drawing/2014/main" val="271832169"/>
                    </a:ext>
                  </a:extLst>
                </a:gridCol>
                <a:gridCol w="492981">
                  <a:extLst>
                    <a:ext uri="{9D8B030D-6E8A-4147-A177-3AD203B41FA5}">
                      <a16:colId xmlns:a16="http://schemas.microsoft.com/office/drawing/2014/main" val="3130483668"/>
                    </a:ext>
                  </a:extLst>
                </a:gridCol>
                <a:gridCol w="723569">
                  <a:extLst>
                    <a:ext uri="{9D8B030D-6E8A-4147-A177-3AD203B41FA5}">
                      <a16:colId xmlns:a16="http://schemas.microsoft.com/office/drawing/2014/main" val="2644925803"/>
                    </a:ext>
                  </a:extLst>
                </a:gridCol>
                <a:gridCol w="652006">
                  <a:extLst>
                    <a:ext uri="{9D8B030D-6E8A-4147-A177-3AD203B41FA5}">
                      <a16:colId xmlns:a16="http://schemas.microsoft.com/office/drawing/2014/main" val="614257294"/>
                    </a:ext>
                  </a:extLst>
                </a:gridCol>
                <a:gridCol w="433598">
                  <a:extLst>
                    <a:ext uri="{9D8B030D-6E8A-4147-A177-3AD203B41FA5}">
                      <a16:colId xmlns:a16="http://schemas.microsoft.com/office/drawing/2014/main" val="3567450543"/>
                    </a:ext>
                  </a:extLst>
                </a:gridCol>
              </a:tblGrid>
              <a:tr h="391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947158"/>
                  </a:ext>
                </a:extLst>
              </a:tr>
              <a:tr h="1195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809819"/>
                  </a:ext>
                </a:extLst>
              </a:tr>
              <a:tr h="610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áng tạo.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030628"/>
                  </a:ext>
                </a:extLst>
              </a:tr>
              <a:tr h="1060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4160941"/>
                  </a:ext>
                </a:extLst>
              </a:tr>
              <a:tr h="609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318324"/>
                  </a:ext>
                </a:extLst>
              </a:tr>
              <a:tr h="610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điểm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4082209"/>
                  </a:ext>
                </a:extLst>
              </a:tr>
              <a:tr h="30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31443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43710" y="643186"/>
            <a:ext cx="9125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vi-VN" altLang="en-US" sz="4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ĐÁNH GIÁ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43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4" y="101601"/>
            <a:ext cx="3592945" cy="21336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91" y="101601"/>
            <a:ext cx="3532910" cy="21336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73" y="101600"/>
            <a:ext cx="3523674" cy="21336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3" y="4517736"/>
            <a:ext cx="3564515" cy="22259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91" y="4536209"/>
            <a:ext cx="3532910" cy="22259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3" y="2354118"/>
            <a:ext cx="3564515" cy="20239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74" y="2354119"/>
            <a:ext cx="3523674" cy="20239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04" y="4536209"/>
            <a:ext cx="3511685" cy="22074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63452" y="2411835"/>
            <a:ext cx="4080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MỘT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THỨC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CHO GÀ</a:t>
            </a:r>
          </a:p>
        </p:txBody>
      </p:sp>
    </p:spTree>
    <p:extLst>
      <p:ext uri="{BB962C8B-B14F-4D97-AF65-F5344CB8AC3E}">
        <p14:creationId xmlns:p14="http://schemas.microsoft.com/office/powerpoint/2010/main" val="17741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2836" y="30511"/>
            <a:ext cx="4969164" cy="2071688"/>
          </a:xfrm>
          <a:ln/>
        </p:spPr>
      </p:pic>
      <p:pic>
        <p:nvPicPr>
          <p:cNvPr id="9220" name="Shape 4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594" y="2054515"/>
            <a:ext cx="4861994" cy="2132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084" y="4171950"/>
            <a:ext cx="4876916" cy="21939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9222" name="Table 9221"/>
          <p:cNvGraphicFramePr/>
          <p:nvPr>
            <p:extLst>
              <p:ext uri="{D42A27DB-BD31-4B8C-83A1-F6EECF244321}">
                <p14:modId xmlns:p14="http://schemas.microsoft.com/office/powerpoint/2010/main" val="3004887912"/>
              </p:ext>
            </p:extLst>
          </p:nvPr>
        </p:nvGraphicFramePr>
        <p:xfrm>
          <a:off x="233230" y="2246252"/>
          <a:ext cx="6944018" cy="3788855"/>
        </p:xfrm>
        <a:graphic>
          <a:graphicData uri="http://schemas.openxmlformats.org/drawingml/2006/table">
            <a:tbl>
              <a:tblPr/>
              <a:tblGrid>
                <a:gridCol w="317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57">
                  <a:extLst>
                    <a:ext uri="{9D8B030D-6E8A-4147-A177-3AD203B41FA5}">
                      <a16:colId xmlns:a16="http://schemas.microsoft.com/office/drawing/2014/main" val="1857874480"/>
                    </a:ext>
                  </a:extLst>
                </a:gridCol>
              </a:tblGrid>
              <a:tr h="4238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indent="24130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b="1" dirty="0">
                          <a:latin typeface="+mn-lt"/>
                          <a:cs typeface="Times New Roman" panose="02020603050405020304" pitchFamily="18" charset="0"/>
                        </a:rPr>
                        <a:t>Nhóm dinh dưỡng</a:t>
                      </a:r>
                      <a:endParaRPr lang="en-US" sz="2400" b="1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b="1" dirty="0">
                          <a:latin typeface="+mn-lt"/>
                          <a:cs typeface="Times New Roman" panose="02020603050405020304" pitchFamily="18" charset="0"/>
                        </a:rPr>
                        <a:t>Tên thức ăn</a:t>
                      </a:r>
                      <a:endParaRPr lang="en-US" sz="2400" b="1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Chất </a:t>
                      </a:r>
                      <a:r>
                        <a:rPr lang="vi-VN" altLang="x-none" sz="2400" dirty="0" smtClean="0">
                          <a:latin typeface="+mn-lt"/>
                          <a:cs typeface="Times New Roman" panose="02020603050405020304" pitchFamily="18" charset="0"/>
                        </a:rPr>
                        <a:t>đạm</a:t>
                      </a:r>
                      <a:endParaRPr lang="en-US" altLang="x-none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marL="1587500" lvl="0" indent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Tinh </a:t>
                      </a:r>
                      <a:r>
                        <a:rPr lang="vi-VN" altLang="x-none" sz="2400" dirty="0" smtClean="0">
                          <a:latin typeface="+mn-lt"/>
                          <a:cs typeface="Times New Roman" panose="02020603050405020304" pitchFamily="18" charset="0"/>
                        </a:rPr>
                        <a:t>bột</a:t>
                      </a:r>
                      <a:endParaRPr lang="en-US" altLang="x-none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marL="1587500" lvl="0" indent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Chất </a:t>
                      </a:r>
                      <a:r>
                        <a:rPr lang="vi-VN" altLang="x-none" sz="2400" dirty="0" smtClean="0">
                          <a:latin typeface="+mn-lt"/>
                          <a:cs typeface="Times New Roman" panose="02020603050405020304" pitchFamily="18" charset="0"/>
                        </a:rPr>
                        <a:t>béo</a:t>
                      </a:r>
                      <a:endParaRPr lang="en-US" altLang="x-none" sz="2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350" marR="635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0" lvl="0" indent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8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Vitamin v</a:t>
                      </a:r>
                      <a:r>
                        <a:rPr lang="vi-VN" altLang="x-none" sz="2400" dirty="0">
                          <a:latin typeface="+mn-lt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 chất khoáng</a:t>
                      </a: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4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Tahoma" panose="020B0604030504040204" pitchFamily="34" charset="0"/>
                      </a:endParaRPr>
                    </a:p>
                  </a:txBody>
                  <a:tcPr marL="6350" marR="635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0" lvl="0" indent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vi-VN" altLang="x-none" sz="2400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30933" y="2839696"/>
            <a:ext cx="189865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cs typeface="Arial" panose="020B0604020202020204" pitchFamily="34" charset="0"/>
              </a:rPr>
              <a:t>a, b, c, g</a:t>
            </a:r>
            <a:endParaRPr sz="28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9863" y="3688443"/>
            <a:ext cx="189865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cs typeface="Arial" panose="020B0604020202020204" pitchFamily="34" charset="0"/>
              </a:rPr>
              <a:t>d, e</a:t>
            </a:r>
            <a:endParaRPr sz="28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1451" y="4491332"/>
            <a:ext cx="18970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cs typeface="Arial" panose="020B0604020202020204" pitchFamily="34" charset="0"/>
              </a:rPr>
              <a:t>e, </a:t>
            </a:r>
            <a:r>
              <a:rPr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endParaRPr sz="28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9785" y="5294221"/>
            <a:ext cx="189865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cs typeface="Arial" panose="020B0604020202020204" pitchFamily="34" charset="0"/>
              </a:rPr>
              <a:t>h, i, k, g, c</a:t>
            </a:r>
            <a:endParaRPr sz="2800" dirty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ớp chúng mình rất rất vui nhạc chibi khởi động tiết học_144p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350" y="274638"/>
            <a:ext cx="10402888" cy="5851525"/>
          </a:xfrm>
        </p:spPr>
      </p:pic>
    </p:spTree>
    <p:extLst>
      <p:ext uri="{BB962C8B-B14F-4D97-AF65-F5344CB8AC3E}">
        <p14:creationId xmlns:p14="http://schemas.microsoft.com/office/powerpoint/2010/main" val="29441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Kết quả hình ảnh cho SẢN XUẤT cám v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46" y="471053"/>
            <a:ext cx="5347854" cy="59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471054"/>
            <a:ext cx="5717310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17311" y="0"/>
            <a:ext cx="6696362" cy="373149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0374" y="2406494"/>
            <a:ext cx="5333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AutoShape 2" descr="C:\Users\Admin\Downloads\AnyConv.com__Chat-bot-duong.webp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856732" y="121862"/>
            <a:ext cx="716234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" y="869575"/>
            <a:ext cx="4521186" cy="534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76" y="1130710"/>
            <a:ext cx="5259798" cy="5240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51" y="963561"/>
            <a:ext cx="2105025" cy="5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35" y="1527793"/>
            <a:ext cx="9045678" cy="43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1407" y="5964364"/>
            <a:ext cx="479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Hình</a:t>
            </a:r>
            <a:r>
              <a:rPr lang="en-US" sz="2000" dirty="0" smtClean="0"/>
              <a:t> 12.5</a:t>
            </a:r>
            <a:r>
              <a:rPr lang="en-US" sz="2000" dirty="0"/>
              <a:t>. </a:t>
            </a:r>
            <a:r>
              <a:rPr lang="en-US" sz="2000" dirty="0" err="1" smtClean="0"/>
              <a:t>Máng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/>
              <a:t> </a:t>
            </a:r>
            <a:r>
              <a:rPr lang="en-US" sz="2000" dirty="0" err="1" smtClean="0"/>
              <a:t>gà</a:t>
            </a:r>
            <a:r>
              <a:rPr lang="en-US" sz="2000" dirty="0"/>
              <a:t> </a:t>
            </a:r>
            <a:r>
              <a:rPr lang="en-US" sz="2000" dirty="0" err="1" smtClean="0"/>
              <a:t>ăn</a:t>
            </a:r>
            <a:r>
              <a:rPr lang="en-US" sz="2000" dirty="0"/>
              <a:t> </a:t>
            </a:r>
            <a:r>
              <a:rPr lang="en-US" sz="2000" dirty="0" err="1" smtClean="0"/>
              <a:t>và</a:t>
            </a:r>
            <a:r>
              <a:rPr lang="en-US" sz="2000" dirty="0"/>
              <a:t> </a:t>
            </a:r>
            <a:r>
              <a:rPr lang="en-US" sz="2000" dirty="0" err="1"/>
              <a:t>uống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02426" y="190687"/>
            <a:ext cx="7737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Cho </a:t>
            </a:r>
            <a:r>
              <a:rPr lang="en-US" sz="3200" b="1" dirty="0" err="1" smtClean="0">
                <a:solidFill>
                  <a:srgbClr val="FF0000"/>
                </a:solidFill>
              </a:rPr>
              <a:t>gà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uống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máng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sinh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581" y="2235200"/>
            <a:ext cx="6969125" cy="3849687"/>
          </a:xfrm>
          <a:ln/>
        </p:spPr>
      </p:pic>
      <p:sp>
        <p:nvSpPr>
          <p:cNvPr id="14339" name="Rectangle 3"/>
          <p:cNvSpPr/>
          <p:nvPr/>
        </p:nvSpPr>
        <p:spPr>
          <a:xfrm>
            <a:off x="1096963" y="420688"/>
            <a:ext cx="47339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sz="4000" b="1" dirty="0">
                <a:solidFill>
                  <a:srgbClr val="88549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III. </a:t>
            </a:r>
            <a:r>
              <a:rPr lang="vi-VN" altLang="x-none" sz="4000" b="1" dirty="0">
                <a:solidFill>
                  <a:srgbClr val="885490"/>
                </a:solidFill>
                <a:latin typeface="Times New Roman" panose="02020603050405020304" pitchFamily="18" charset="0"/>
                <a:cs typeface="Tahoma" panose="020B0604030504040204" pitchFamily="34" charset="0"/>
              </a:rPr>
              <a:t>Chăm sóc cho g</a:t>
            </a:r>
            <a:r>
              <a:rPr lang="vi-VN" altLang="x-none" sz="4000" b="1" dirty="0">
                <a:solidFill>
                  <a:srgbClr val="88549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à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Rectangle 4"/>
          <p:cNvSpPr/>
          <p:nvPr/>
        </p:nvSpPr>
        <p:spPr>
          <a:xfrm>
            <a:off x="1096963" y="1066800"/>
            <a:ext cx="8745537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  <a:buNone/>
            </a:pPr>
            <a:r>
              <a:rPr lang="vi-VN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Giai đoạn từ khi g</a:t>
            </a:r>
            <a:r>
              <a:rPr lang="vi-VN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mới </a:t>
            </a:r>
            <a:r>
              <a:rPr lang="vi-VN" altLang="x-none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x-none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vi-VN" altLang="x-none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 một tháng tuổi</a:t>
            </a:r>
            <a:endParaRPr sz="3200" b="1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4341" name="Shape 4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63" y="1768475"/>
            <a:ext cx="817562" cy="496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Shape 437"/>
          <p:cNvSpPr txBox="1"/>
          <p:nvPr/>
        </p:nvSpPr>
        <p:spPr>
          <a:xfrm>
            <a:off x="1787525" y="1830388"/>
            <a:ext cx="3570288" cy="4048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>
              <a:buNone/>
            </a:pPr>
            <a:r>
              <a:rPr lang="vi-VN" altLang="x-none" sz="2400" b="1" dirty="0">
                <a:solidFill>
                  <a:srgbClr val="CBA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NỐI NĂNG LỰC</a:t>
            </a:r>
            <a:endParaRPr sz="2400" i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6963" y="2835275"/>
            <a:ext cx="3298056" cy="5397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 algn="ctr"/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ẤM CHO Ổ ÚM</a:t>
            </a:r>
            <a:endParaRPr sz="2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669" y="3798332"/>
            <a:ext cx="44996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còn rất yếu, sức đề kháng kém, rất dễ bị bệnh, vì vậy cần phải chăm sóc cẩn thận để g</a:t>
            </a:r>
            <a:r>
              <a:rPr lang="vi-VN" alt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khoẻ mạnh.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 ở giai đoạn n</a:t>
            </a:r>
            <a:r>
              <a:rPr lang="vi-VN" alt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g</a:t>
            </a:r>
            <a:r>
              <a:rPr lang="vi-VN" alt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rất sợ lạnh nên cần phải được sưởi ấm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8406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/>
          <p:nvPr/>
        </p:nvSpPr>
        <p:spPr>
          <a:xfrm>
            <a:off x="785813" y="595313"/>
            <a:ext cx="9161462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30200" indent="-203200" algn="just">
              <a:spcAft>
                <a:spcPts val="600"/>
              </a:spcAft>
              <a:buNone/>
            </a:pPr>
            <a:r>
              <a:rPr lang="vi-VN" altLang="x-none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vi-VN" altLang="x-non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Chăm sóc g</a:t>
            </a:r>
            <a:r>
              <a:rPr lang="vi-VN" altLang="x-none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giai đoạn trên một tháng tuổi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6387" name="Shape 44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1713" y="1619250"/>
            <a:ext cx="4757737" cy="4297363"/>
          </a:xfrm>
          <a:ln/>
        </p:spPr>
      </p:pic>
      <p:sp>
        <p:nvSpPr>
          <p:cNvPr id="6" name="Rectangle 5"/>
          <p:cNvSpPr/>
          <p:nvPr/>
        </p:nvSpPr>
        <p:spPr>
          <a:xfrm>
            <a:off x="-193675" y="1619250"/>
            <a:ext cx="7356475" cy="482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787400" indent="-457200" algn="just">
              <a:lnSpc>
                <a:spcPct val="115000"/>
              </a:lnSpc>
              <a:spcAft>
                <a:spcPts val="3000"/>
              </a:spcAft>
              <a:buChar char="-"/>
            </a:pP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Giai đoạn n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cần bỏ quây để g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đi lại tự do. Sau </a:t>
            </a:r>
            <a:r>
              <a:rPr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tháng tuổi, nếu có điều kiện nên thả g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ra vườn hoặc đồi để g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vận động, ăn khoẻ, nhanh lớn, thịt chắc</a:t>
            </a:r>
            <a:r>
              <a:rPr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ngon hơn</a:t>
            </a:r>
            <a:r>
              <a:rPr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787400" indent="-457200" algn="just">
              <a:lnSpc>
                <a:spcPct val="115000"/>
              </a:lnSpc>
              <a:spcAft>
                <a:spcPts val="3000"/>
              </a:spcAft>
              <a:buChar char="-"/>
            </a:pP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ng ng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y,</a:t>
            </a:r>
            <a:r>
              <a:rPr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rửa sạch máng ăn v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máng uống đề phòng bệnh.</a:t>
            </a:r>
            <a:endParaRPr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787400" indent="-457200" algn="just">
              <a:lnSpc>
                <a:spcPct val="115000"/>
              </a:lnSpc>
              <a:spcAft>
                <a:spcPts val="3000"/>
              </a:spcAft>
              <a:buChar char="-"/>
            </a:pP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Sau mỗi lứa g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 cần thay lớp độn chuồng v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vi-VN" altLang="x-none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m vệ sinh nền chuồng sạch sẽ.</a:t>
            </a:r>
            <a:endParaRPr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036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74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3458" y="1323183"/>
            <a:ext cx="10717161" cy="2678545"/>
          </a:xfrm>
          <a:ln/>
        </p:spPr>
        <p:txBody>
          <a:bodyPr vert="horz" wrap="square" lIns="91440" tIns="45720" rIns="91440" bIns="45720" anchor="ctr" anchorCtr="0"/>
          <a:lstStyle/>
          <a:p>
            <a:pPr algn="ctr">
              <a:buNone/>
            </a:pP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x-none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0374" y="2406494"/>
            <a:ext cx="5333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Elbow Connector 29"/>
          <p:cNvCxnSpPr>
            <a:endCxn id="23" idx="2"/>
          </p:cNvCxnSpPr>
          <p:nvPr/>
        </p:nvCxnSpPr>
        <p:spPr>
          <a:xfrm rot="5400000" flipH="1" flipV="1">
            <a:off x="3063082" y="1743869"/>
            <a:ext cx="1192212" cy="819150"/>
          </a:xfrm>
          <a:prstGeom prst="bentConnector2">
            <a:avLst/>
          </a:prstGeom>
          <a:ln w="190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 rot="16200000" flipH="1">
            <a:off x="3211514" y="4947445"/>
            <a:ext cx="1236663" cy="1090612"/>
          </a:xfrm>
          <a:prstGeom prst="bentConnector3">
            <a:avLst>
              <a:gd name="adj1" fmla="val 101116"/>
            </a:avLst>
          </a:prstGeom>
          <a:ln w="190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>
            <a:off x="5103813" y="1908175"/>
            <a:ext cx="1116012" cy="609600"/>
          </a:xfrm>
          <a:prstGeom prst="bentConnector3">
            <a:avLst>
              <a:gd name="adj1" fmla="val 50000"/>
            </a:avLst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ight Arrow 96"/>
          <p:cNvSpPr/>
          <p:nvPr/>
        </p:nvSpPr>
        <p:spPr>
          <a:xfrm>
            <a:off x="3509964" y="3473450"/>
            <a:ext cx="1101725" cy="4397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6086399" y="5508650"/>
            <a:ext cx="852488" cy="371475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>
            <a:off x="7629525" y="1036639"/>
            <a:ext cx="808038" cy="111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7629525" y="1450976"/>
            <a:ext cx="808038" cy="111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966869" y="2287076"/>
            <a:ext cx="808038" cy="112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4" name="AutoShape 2" descr="Hình Nền Ngôi Nhà Hoạt Hình đầy Mê Hoặc Với Thiết Kế Hiên Nhà đáng Yêu -  Nền Tuyệt đẹp, Động Vật Hoạt Hình Hình Nền, Hoắc Hình Nền, Mê Hoặc Hình"/>
          <p:cNvSpPr>
            <a:spLocks noChangeAspect="1" noChangeArrowheads="1"/>
          </p:cNvSpPr>
          <p:nvPr/>
        </p:nvSpPr>
        <p:spPr bwMode="auto">
          <a:xfrm>
            <a:off x="1639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AutoShape 4" descr="Hình Nền Ngôi Nhà Hoạt Hình đầy Mê Hoặc Với Thiết Kế Hiên Nhà đáng Yêu -  Nền Tuyệt đẹp, Động Vật Hoạt Hình Hình Nền, Hoắc Hình Nền, Mê Hoặc Hình"/>
          <p:cNvSpPr>
            <a:spLocks noChangeAspect="1" noChangeArrowheads="1"/>
          </p:cNvSpPr>
          <p:nvPr/>
        </p:nvSpPr>
        <p:spPr bwMode="auto">
          <a:xfrm>
            <a:off x="1754189" y="863600"/>
            <a:ext cx="4529137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20976"/>
            <a:ext cx="21558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4068764" y="977901"/>
            <a:ext cx="1614487" cy="11588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368800" y="5340352"/>
            <a:ext cx="1717599" cy="130449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223000" y="904875"/>
            <a:ext cx="1606550" cy="8941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437562" y="804865"/>
            <a:ext cx="2254249" cy="477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431213" y="1341439"/>
            <a:ext cx="2260598" cy="531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85225" y="2036618"/>
            <a:ext cx="1906586" cy="481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endCxn id="38" idx="1"/>
          </p:cNvCxnSpPr>
          <p:nvPr/>
        </p:nvCxnSpPr>
        <p:spPr>
          <a:xfrm flipV="1">
            <a:off x="5683250" y="1351959"/>
            <a:ext cx="539750" cy="99018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6219826" y="1978858"/>
            <a:ext cx="1736725" cy="10881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915921" y="4936742"/>
            <a:ext cx="3721916" cy="795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6872287" y="5797334"/>
            <a:ext cx="3765549" cy="8475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6146919" y="6152651"/>
            <a:ext cx="652463" cy="138113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4662489" y="3192464"/>
            <a:ext cx="2058987" cy="10112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ight Arrow 99"/>
          <p:cNvSpPr/>
          <p:nvPr/>
        </p:nvSpPr>
        <p:spPr>
          <a:xfrm>
            <a:off x="6602287" y="3232549"/>
            <a:ext cx="746125" cy="349250"/>
          </a:xfrm>
          <a:prstGeom prst="rightArrow">
            <a:avLst/>
          </a:prstGeom>
          <a:solidFill>
            <a:srgbClr val="0066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348412" y="3153986"/>
            <a:ext cx="3343399" cy="645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7956551" y="2785783"/>
            <a:ext cx="808038" cy="112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770709" y="2611282"/>
            <a:ext cx="1921102" cy="455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6483097" y="3935018"/>
            <a:ext cx="746125" cy="349250"/>
          </a:xfrm>
          <a:prstGeom prst="rightArrow">
            <a:avLst/>
          </a:prstGeom>
          <a:solidFill>
            <a:srgbClr val="0066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61074" y="3893092"/>
            <a:ext cx="3376763" cy="6798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5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9" grpId="0" animBg="1"/>
      <p:bldP spid="40" grpId="0" animBg="1"/>
      <p:bldP spid="41" grpId="0" animBg="1"/>
      <p:bldP spid="23" grpId="0" animBg="1"/>
      <p:bldP spid="25" grpId="0" animBg="1"/>
      <p:bldP spid="38" grpId="0" animBg="1"/>
      <p:bldP spid="46" grpId="0" animBg="1"/>
      <p:bldP spid="47" grpId="0" animBg="1"/>
      <p:bldP spid="48" grpId="0" animBg="1"/>
      <p:bldP spid="59" grpId="0" animBg="1"/>
      <p:bldP spid="87" grpId="0" animBg="1"/>
      <p:bldP spid="89" grpId="0" animBg="1"/>
      <p:bldP spid="99" grpId="0" animBg="1"/>
      <p:bldP spid="100" grpId="0" animBg="1"/>
      <p:bldP spid="101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87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6676" y="881784"/>
            <a:ext cx="5497945" cy="881784"/>
          </a:xfrm>
        </p:spPr>
        <p:txBody>
          <a:bodyPr vert="horz" lIns="91440" tIns="45720" rIns="91440" bIns="45720" rtlCol="0" anchor="ctr"/>
          <a:lstStyle/>
          <a:p>
            <a:pPr indent="317500" algn="ctr">
              <a:lnSpc>
                <a:spcPct val="115000"/>
              </a:lnSpc>
              <a:spcAft>
                <a:spcPts val="1200"/>
              </a:spcAft>
              <a:buNone/>
            </a:pPr>
            <a:r>
              <a:rPr lang="vi-VN" altLang="x-none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VẬN DỤNG</a:t>
            </a:r>
            <a:endParaRPr sz="2800" b="1" dirty="0">
              <a:solidFill>
                <a:srgbClr val="FF0000"/>
              </a:solidFill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5963" y="2189452"/>
            <a:ext cx="721937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just">
              <a:lnSpc>
                <a:spcPct val="115000"/>
              </a:lnSpc>
              <a:spcAft>
                <a:spcPts val="1200"/>
              </a:spcAft>
              <a:buNone/>
            </a:pPr>
            <a:r>
              <a:rPr lang="vi-VN" altLang="x-none" sz="2800" b="1" dirty="0">
                <a:solidFill>
                  <a:srgbClr val="6E9C77"/>
                </a:solidFill>
                <a:latin typeface="+mn-lt"/>
                <a:cs typeface="Arial" panose="020B0604020202020204" pitchFamily="34" charset="0"/>
              </a:rPr>
              <a:t>■ </a:t>
            </a:r>
            <a:r>
              <a:rPr lang="vi-VN" altLang="x-none" sz="2800" b="1" dirty="0">
                <a:solidFill>
                  <a:srgbClr val="4A3D1C"/>
                </a:solidFill>
                <a:latin typeface="+mn-lt"/>
                <a:cs typeface="Tahoma" panose="020B0604030504040204" pitchFamily="34" charset="0"/>
              </a:rPr>
              <a:t>Đề xuất bốn loại nguyên liệu (thuộc bốn nhóm dinh dưỡng) sẵn có trong gia đình, địa phương em phù hợp để l</a:t>
            </a:r>
            <a:r>
              <a:rPr lang="vi-VN" altLang="x-none" sz="2800" b="1" dirty="0">
                <a:solidFill>
                  <a:srgbClr val="4A3D1C"/>
                </a:solidFill>
                <a:latin typeface="+mn-lt"/>
                <a:ea typeface="Tahoma" panose="020B0604030504040204" pitchFamily="34" charset="0"/>
              </a:rPr>
              <a:t>à</a:t>
            </a:r>
            <a:r>
              <a:rPr lang="vi-VN" altLang="x-none" sz="2800" b="1" dirty="0">
                <a:solidFill>
                  <a:srgbClr val="4A3D1C"/>
                </a:solidFill>
                <a:latin typeface="+mn-lt"/>
                <a:cs typeface="Tahoma" panose="020B0604030504040204" pitchFamily="34" charset="0"/>
              </a:rPr>
              <a:t>m thức ăn cho g</a:t>
            </a:r>
            <a:r>
              <a:rPr lang="vi-VN" altLang="x-none" sz="2800" b="1" dirty="0">
                <a:solidFill>
                  <a:srgbClr val="4A3D1C"/>
                </a:solidFill>
                <a:latin typeface="+mn-lt"/>
                <a:ea typeface="Tahoma" panose="020B0604030504040204" pitchFamily="34" charset="0"/>
              </a:rPr>
              <a:t>à</a:t>
            </a:r>
            <a:r>
              <a:rPr lang="vi-VN" altLang="x-none" sz="2800" b="1" dirty="0">
                <a:solidFill>
                  <a:srgbClr val="4A3D1C"/>
                </a:solidFill>
                <a:latin typeface="+mn-lt"/>
                <a:cs typeface="Tahoma" panose="020B0604030504040204" pitchFamily="34" charset="0"/>
              </a:rPr>
              <a:t>.</a:t>
            </a:r>
            <a:endParaRPr sz="2800" b="1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B51351E0-3167-C78A-FABE-569F074E1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380">
            <a:off x="-136699" y="1643246"/>
            <a:ext cx="5878224" cy="3834145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6E77CFD1-C559-4AD6-863C-0AB55B99A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00">
            <a:off x="5898392" y="1791713"/>
            <a:ext cx="5982987" cy="3980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ACD12-4FD8-186E-903F-C755C6BE5D77}"/>
              </a:ext>
            </a:extLst>
          </p:cNvPr>
          <p:cNvSpPr txBox="1"/>
          <p:nvPr/>
        </p:nvSpPr>
        <p:spPr>
          <a:xfrm rot="564432">
            <a:off x="6408631" y="2104934"/>
            <a:ext cx="5423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vi-VN" sz="3200" b="1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khuyến khích sáng tạo khi báo cáo 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B62AC-55D3-278C-6F3C-395D35966B3E}"/>
              </a:ext>
            </a:extLst>
          </p:cNvPr>
          <p:cNvSpPr/>
          <p:nvPr/>
        </p:nvSpPr>
        <p:spPr>
          <a:xfrm rot="21292006">
            <a:off x="109389" y="2205502"/>
            <a:ext cx="5682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cứu: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các tiêu chí để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직사각형 78">
            <a:extLst>
              <a:ext uri="{FF2B5EF4-FFF2-40B4-BE49-F238E27FC236}">
                <a16:creationId xmlns:a16="http://schemas.microsoft.com/office/drawing/2014/main" id="{77772861-84DB-9BBC-57BD-3A7810046DC2}"/>
              </a:ext>
            </a:extLst>
          </p:cNvPr>
          <p:cNvSpPr/>
          <p:nvPr/>
        </p:nvSpPr>
        <p:spPr>
          <a:xfrm>
            <a:off x="1608044" y="247183"/>
            <a:ext cx="780097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ko-K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lang="vi-VN" altLang="ko-K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7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637" y="193549"/>
            <a:ext cx="29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0105" y="1661018"/>
            <a:ext cx="877454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4144" y="906033"/>
            <a:ext cx="784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NHANH 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94689" y="2512001"/>
            <a:ext cx="8977747" cy="34422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cs typeface="Times New Roman" panose="02020603050405020304" pitchFamily="18" charset="0"/>
              </a:rPr>
              <a:t>Luật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</a:t>
            </a:r>
            <a:r>
              <a:rPr lang="vi-VN" altLang="en-US" sz="2800" b="1" dirty="0"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đ</a:t>
            </a:r>
            <a:r>
              <a:rPr lang="vi-VN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10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món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đ</a:t>
            </a:r>
            <a:r>
              <a:rPr lang="vi-VN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ược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thịt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gà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l</a:t>
            </a:r>
            <a:r>
              <a:rPr lang="vi-VN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ượt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món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nhanh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truyền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phấn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tiếp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theo.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nhanh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giành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nhận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đ</a:t>
            </a:r>
            <a:r>
              <a:rPr lang="vi-VN" altLang="en-US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ược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quà</a:t>
            </a:r>
            <a:r>
              <a:rPr lang="en-US" altLang="en-US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064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" y="73891"/>
            <a:ext cx="12101477" cy="6696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27" y="2225964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HÃY HỌC TẬP ĐỂ LÀM CHỦ CUỘC SỐNG</a:t>
            </a:r>
          </a:p>
        </p:txBody>
      </p:sp>
    </p:spTree>
    <p:extLst>
      <p:ext uri="{BB962C8B-B14F-4D97-AF65-F5344CB8AC3E}">
        <p14:creationId xmlns:p14="http://schemas.microsoft.com/office/powerpoint/2010/main" val="15375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altLang="x-none" b="1" dirty="0">
                <a:solidFill>
                  <a:srgbClr val="CBA14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KHÁM PHÁ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2732088"/>
            <a:ext cx="10515600" cy="3295650"/>
          </a:xfrm>
        </p:spPr>
        <p:txBody>
          <a:bodyPr vert="horz" lIns="91440" tIns="45720" rIns="91440" bIns="45720" rtlCol="0"/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vi-VN" altLang="x-none" sz="3200" b="1" dirty="0">
                <a:solidFill>
                  <a:srgbClr val="CBA14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NỐI NĂNG LỰC</a:t>
            </a:r>
            <a:endParaRPr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3400"/>
              </a:spcAft>
            </a:pPr>
            <a:r>
              <a:rPr lang="vi-VN" altLang="x-none" dirty="0">
                <a:latin typeface="Times New Roman" panose="02020603050405020304" pitchFamily="18" charset="0"/>
                <a:cs typeface="Arial" panose="020B0604020202020204" pitchFamily="34" charset="0"/>
              </a:rPr>
              <a:t>Sử </a:t>
            </a:r>
            <a:r>
              <a:rPr lang="vi-VN" altLang="x-none" i="1" dirty="0">
                <a:latin typeface="Times New Roman" panose="02020603050405020304" pitchFamily="18" charset="0"/>
                <a:cs typeface="Arial" panose="020B0604020202020204" pitchFamily="34" charset="0"/>
              </a:rPr>
              <a:t>dụng internet hoặc sách</a:t>
            </a:r>
            <a:r>
              <a:rPr i="1" dirty="0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altLang="x-none" i="1" dirty="0">
                <a:latin typeface="Times New Roman" panose="02020603050405020304" pitchFamily="18" charset="0"/>
                <a:cs typeface="Arial" panose="020B0604020202020204" pitchFamily="34" charset="0"/>
              </a:rPr>
              <a:t> báo. ... hăy cho biết một số chủng cúm gia cầm đã xuất hiện ở Việt Nam v</a:t>
            </a:r>
            <a:r>
              <a:rPr lang="vi-VN" altLang="x-none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i="1" dirty="0">
                <a:latin typeface="Times New Roman" panose="02020603050405020304" pitchFamily="18" charset="0"/>
                <a:cs typeface="Arial" panose="020B0604020202020204" pitchFamily="34" charset="0"/>
              </a:rPr>
              <a:t> cách phòng tránh lây nhiễm virus cúm gia cầm sang người</a:t>
            </a:r>
            <a:r>
              <a:rPr lang="vi-VN" altLang="x-none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ea typeface="Arial" panose="020B0604020202020204" pitchFamily="34" charset="0"/>
            </a:endParaRPr>
          </a:p>
        </p:txBody>
      </p:sp>
      <p:sp>
        <p:nvSpPr>
          <p:cNvPr id="23556" name="Rectangle 3"/>
          <p:cNvSpPr/>
          <p:nvPr/>
        </p:nvSpPr>
        <p:spPr>
          <a:xfrm>
            <a:off x="442913" y="1406525"/>
            <a:ext cx="11361737" cy="588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altLang="x-none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Nêu nguyên nh</a:t>
            </a:r>
            <a:r>
              <a:rPr lang="vi-VN" altLang="x-none" sz="2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n gây bệnh v</a:t>
            </a:r>
            <a:r>
              <a:rPr lang="vi-VN" altLang="x-none" sz="2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x-none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biên pháp phòng, trị một bệnh ở g</a:t>
            </a:r>
            <a:r>
              <a:rPr lang="vi-VN" altLang="x-none" sz="28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em biết</a:t>
            </a:r>
            <a:r>
              <a:rPr lang="vi-VN" altLang="x-none" sz="2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0513" y="5395913"/>
            <a:ext cx="3657600" cy="512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 algn="ctr"/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nhóm (tổ) </a:t>
            </a:r>
            <a:endParaRPr sz="2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66"/>
            <a:ext cx="3710437" cy="3375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712"/>
            <a:ext cx="3710437" cy="327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37" y="124968"/>
            <a:ext cx="4149034" cy="3375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37" y="3583710"/>
            <a:ext cx="4149034" cy="3274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71" y="3583711"/>
            <a:ext cx="4260508" cy="3274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71" y="124968"/>
            <a:ext cx="4260507" cy="337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706438" y="244763"/>
            <a:ext cx="10753725" cy="1306946"/>
          </a:xfrm>
          <a:ln/>
        </p:spPr>
        <p:txBody>
          <a:bodyPr vert="horz" wrap="square" lIns="91440" tIns="45720" rIns="91440" bIns="45720" anchor="b" anchorCtr="0"/>
          <a:lstStyle/>
          <a:p>
            <a:pPr eaLnBrk="0" hangingPunct="0">
              <a:lnSpc>
                <a:spcPct val="10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23 - </a:t>
            </a:r>
            <a:r>
              <a:rPr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vi-VN" alt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/>
            </a:r>
            <a:br>
              <a:rPr lang="en-US" alt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vi-VN" alt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CHĂN NUÔI GÀ THỊT TRONG NÔNG HỘ</a:t>
            </a:r>
            <a:endParaRPr lang="vi-VN" altLang="en-US" sz="4000" kern="1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099" name="Shape 394"/>
          <p:cNvSpPr txBox="1"/>
          <p:nvPr/>
        </p:nvSpPr>
        <p:spPr>
          <a:xfrm>
            <a:off x="533400" y="561975"/>
            <a:ext cx="500063" cy="623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algn="ctr"/>
            <a:r>
              <a:rPr lang="vi-VN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altLang="en-US" sz="12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altLang="en-US" sz="1100" dirty="0">
              <a:latin typeface="Arial" panose="020B0604020202020204" pitchFamily="34" charset="0"/>
            </a:endParaRPr>
          </a:p>
          <a:p>
            <a:pPr algn="ctr"/>
            <a:r>
              <a:rPr lang="vi-VN" altLang="en-US" sz="3500" dirty="0">
                <a:solidFill>
                  <a:srgbClr val="FFFFFF"/>
                </a:solidFill>
                <a:latin typeface="Arial" panose="020B0604020202020204" pitchFamily="34" charset="0"/>
                <a:cs typeface="Palatino Linotype" panose="02040502050505030304" pitchFamily="18" charset="0"/>
              </a:rPr>
              <a:t>12</a:t>
            </a:r>
            <a:endParaRPr lang="vi-VN" altLang="en-US" dirty="0">
              <a:latin typeface="Arial" panose="020B0604020202020204" pitchFamily="34" charset="0"/>
            </a:endParaRPr>
          </a:p>
        </p:txBody>
      </p:sp>
      <p:pic>
        <p:nvPicPr>
          <p:cNvPr id="4100" name="Shape 3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8" y="1779588"/>
            <a:ext cx="4267200" cy="412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Shape 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1909763"/>
            <a:ext cx="5327650" cy="386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12" y="849603"/>
            <a:ext cx="1104436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>
              <a:defRPr/>
            </a:pP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bài học này,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sẽ:</a:t>
            </a:r>
          </a:p>
          <a:p>
            <a:pPr marL="571500" indent="-571500">
              <a:buFontTx/>
              <a:buChar char="-"/>
              <a:defRPr/>
            </a:pP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  <a:defRPr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1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5" y="1575682"/>
            <a:ext cx="12192000" cy="45399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438" y="3008435"/>
            <a:ext cx="10561335" cy="2159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altLang="x-none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vi-VN" altLang="x-none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Hình </a:t>
            </a:r>
            <a:r>
              <a:rPr lang="vi-VN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1, 12.2, 12.3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x-none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b="1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761" y="190687"/>
            <a:ext cx="11130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 trả lời vào phiếu học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(TG 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77441" y="777810"/>
            <a:ext cx="8017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HOẠT ĐỘNG CẶP ĐÔI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348217"/>
              </p:ext>
            </p:extLst>
          </p:nvPr>
        </p:nvGraphicFramePr>
        <p:xfrm>
          <a:off x="1489597" y="1491699"/>
          <a:ext cx="9298004" cy="56643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019">
                  <a:extLst>
                    <a:ext uri="{9D8B030D-6E8A-4147-A177-3AD203B41FA5}">
                      <a16:colId xmlns:a16="http://schemas.microsoft.com/office/drawing/2014/main" val="2278339539"/>
                    </a:ext>
                  </a:extLst>
                </a:gridCol>
                <a:gridCol w="6360895">
                  <a:extLst>
                    <a:ext uri="{9D8B030D-6E8A-4147-A177-3AD203B41FA5}">
                      <a16:colId xmlns:a16="http://schemas.microsoft.com/office/drawing/2014/main" val="1265872211"/>
                    </a:ext>
                  </a:extLst>
                </a:gridCol>
                <a:gridCol w="2045090">
                  <a:extLst>
                    <a:ext uri="{9D8B030D-6E8A-4147-A177-3AD203B41FA5}">
                      <a16:colId xmlns:a16="http://schemas.microsoft.com/office/drawing/2014/main" val="2796916819"/>
                    </a:ext>
                  </a:extLst>
                </a:gridCol>
              </a:tblGrid>
              <a:tr h="739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3011697181"/>
                  </a:ext>
                </a:extLst>
              </a:tr>
              <a:tr h="986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1930154821"/>
                  </a:ext>
                </a:extLst>
              </a:tr>
              <a:tr h="986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4084990276"/>
                  </a:ext>
                </a:extLst>
              </a:tr>
              <a:tr h="493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4216265643"/>
                  </a:ext>
                </a:extLst>
              </a:tr>
              <a:tr h="986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3196275214"/>
                  </a:ext>
                </a:extLst>
              </a:tr>
              <a:tr h="986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7" marR="56757" marT="0" marB="0"/>
                </a:tc>
                <a:extLst>
                  <a:ext uri="{0D108BD9-81ED-4DB2-BD59-A6C34878D82A}">
                    <a16:rowId xmlns:a16="http://schemas.microsoft.com/office/drawing/2014/main" val="2088713690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612670" y="1656934"/>
            <a:ext cx="2362831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9133" y="113341"/>
            <a:ext cx="33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759932"/>
              </p:ext>
            </p:extLst>
          </p:nvPr>
        </p:nvGraphicFramePr>
        <p:xfrm>
          <a:off x="242046" y="636561"/>
          <a:ext cx="10693808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67">
                  <a:extLst>
                    <a:ext uri="{9D8B030D-6E8A-4147-A177-3AD203B41FA5}">
                      <a16:colId xmlns:a16="http://schemas.microsoft.com/office/drawing/2014/main" val="1306100565"/>
                    </a:ext>
                  </a:extLst>
                </a:gridCol>
                <a:gridCol w="7874341">
                  <a:extLst>
                    <a:ext uri="{9D8B030D-6E8A-4147-A177-3AD203B41FA5}">
                      <a16:colId xmlns:a16="http://schemas.microsoft.com/office/drawing/2014/main" val="2174848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8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  <a:p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30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60 - 75 %.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0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xi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măng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them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trấu,hoặc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lưới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…..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36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45003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23524"/>
              </p:ext>
            </p:extLst>
          </p:nvPr>
        </p:nvGraphicFramePr>
        <p:xfrm>
          <a:off x="10903534" y="543398"/>
          <a:ext cx="1136073" cy="603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6073">
                  <a:extLst>
                    <a:ext uri="{9D8B030D-6E8A-4147-A177-3AD203B41FA5}">
                      <a16:colId xmlns:a16="http://schemas.microsoft.com/office/drawing/2014/main" val="3619637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27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075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6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62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6345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68174" y="1578835"/>
            <a:ext cx="10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8174" y="2527919"/>
            <a:ext cx="10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31228" y="3560918"/>
            <a:ext cx="10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5 </a:t>
            </a:r>
            <a:r>
              <a:rPr lang="en-US" sz="2000" dirty="0" err="1" smtClean="0">
                <a:solidFill>
                  <a:schemeClr val="tx1"/>
                </a:solidFill>
              </a:rPr>
              <a:t>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40480" y="5750909"/>
            <a:ext cx="10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7561" y="221062"/>
            <a:ext cx="196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1470</Words>
  <Application>Microsoft Office PowerPoint</Application>
  <PresentationFormat>Widescreen</PresentationFormat>
  <Paragraphs>201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맑은 고딕</vt:lpstr>
      <vt:lpstr>Arial</vt:lpstr>
      <vt:lpstr>Calibri</vt:lpstr>
      <vt:lpstr>Calibri Light</vt:lpstr>
      <vt:lpstr>Palatino Linotype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TIẾT 23 - Bài 12.  CHĂN NUÔI GÀ THỊT TRONG NÔNG HỘ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TIÊU CHÍ ĐÁNH GIÁ PHIẾPHIẾU TIÊU CHÍ HÁ U TIÊU CHÍ ĐPHIẾU TIÊU CHÍ ĐÁNH GIÁPHIẾU TIÊU CHÍ ĐÁNH GIÁ  ÁNH GIÁ </vt:lpstr>
      <vt:lpstr>PowerPoint Presentation</vt:lpstr>
      <vt:lpstr>PowerPoint Presentation</vt:lpstr>
      <vt:lpstr>PowerPoint Presentation</vt:lpstr>
      <vt:lpstr>PowerPoint Presentation</vt:lpstr>
      <vt:lpstr>Một số loại thức ăn cho gà</vt:lpstr>
      <vt:lpstr>PowerPoint Presentation</vt:lpstr>
      <vt:lpstr>PowerPoint Presentation</vt:lpstr>
      <vt:lpstr>PowerPoint Presentation</vt:lpstr>
      <vt:lpstr>Chúng em tóm tắt bằng sơ đồ tư duy sau: </vt:lpstr>
      <vt:lpstr>PowerPoint Presentation</vt:lpstr>
      <vt:lpstr>VẬN DỤNG</vt:lpstr>
      <vt:lpstr>PowerPoint Presentation</vt:lpstr>
      <vt:lpstr>PowerPoint Presentation</vt:lpstr>
      <vt:lpstr>KHÁM PHÁ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creator>Orians, A.J.</dc:creator>
  <cp:lastModifiedBy>Admin</cp:lastModifiedBy>
  <cp:revision>192</cp:revision>
  <dcterms:created xsi:type="dcterms:W3CDTF">2022-07-29T07:44:20Z</dcterms:created>
  <dcterms:modified xsi:type="dcterms:W3CDTF">2025-02-13T08:11:30Z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7AC8E683097C49C49F5231003B5472C9</vt:lpwstr>
  </property>
  <property fmtid="{D5CDD505-2E9C-101B-9397-08002B2CF9AE}" pid="3" name="KSOProductBuildVer">
    <vt:lpwstr>1033-11.2.0.11191</vt:lpwstr>
  </property>
</Properties>
</file>