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notesMasterIdLst>
    <p:notesMasterId r:id="rId29"/>
  </p:notesMasterIdLst>
  <p:sldIdLst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71" r:id="rId15"/>
    <p:sldId id="277" r:id="rId16"/>
    <p:sldId id="273" r:id="rId17"/>
    <p:sldId id="278" r:id="rId18"/>
    <p:sldId id="275" r:id="rId19"/>
    <p:sldId id="279" r:id="rId20"/>
    <p:sldId id="272" r:id="rId21"/>
    <p:sldId id="280" r:id="rId22"/>
    <p:sldId id="274" r:id="rId23"/>
    <p:sldId id="304" r:id="rId24"/>
    <p:sldId id="305" r:id="rId25"/>
    <p:sldId id="306" r:id="rId26"/>
    <p:sldId id="307" r:id="rId27"/>
    <p:sldId id="308" r:id="rId28"/>
  </p:sldIdLst>
  <p:sldSz cx="18288000" cy="10287000"/>
  <p:notesSz cx="6858000" cy="9144000"/>
  <p:embeddedFontLst>
    <p:embeddedFont>
      <p:font typeface="Tunga" panose="020B0604020202020204" charset="0"/>
      <p:regular r:id="rId30"/>
      <p:bold r:id="rId31"/>
    </p:embeddedFont>
    <p:embeddedFont>
      <p:font typeface="Cambria Math" panose="02040503050406030204" pitchFamily="18" charset="0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Franklin Gothic Medium" panose="020B0603020102020204" pitchFamily="34" charset="0"/>
      <p:regular r:id="rId35"/>
      <p:italic r:id="rId36"/>
    </p:embeddedFont>
    <p:embeddedFont>
      <p:font typeface="Franklin Gothic Book" panose="020B050302010202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BA99-2206-4DCC-918B-D35F2E8E777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BC87F-3DF8-4A2B-BBB6-69FEA1D7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0DA26-9775-4ECB-B9A6-8B13C8E874A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86587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7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7" y="3706389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0"/>
            <a:ext cx="4114800" cy="70175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70175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5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88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6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marL="0" algn="ctr" defTabSz="1632844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5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5" y="3928368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8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1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9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59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70175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70175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8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marL="0" lvl="0" indent="0" algn="l" defTabSz="16328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marL="0" lvl="0" indent="0" algn="l" defTabSz="16328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marL="0" algn="ctr" defTabSz="1632832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7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7" y="3928370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9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3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7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61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40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3" tIns="81642" rIns="163283" bIns="81642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4"/>
            <a:ext cx="15041880" cy="5369774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32832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3" indent="-612313" algn="l" defTabSz="1632832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37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46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53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61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97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590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797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48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39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3"/>
            <a:ext cx="15041880" cy="5369774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40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51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62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7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41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609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820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74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70.png"/><Relationship Id="rId2" Type="http://schemas.openxmlformats.org/officeDocument/2006/relationships/audio" Target="../media/audio1.wav"/><Relationship Id="rId16" Type="http://schemas.openxmlformats.org/officeDocument/2006/relationships/slide" Target="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5" Type="http://schemas.openxmlformats.org/officeDocument/2006/relationships/image" Target="../media/image40.png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slide" Target="slide25.xml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11" Type="http://schemas.openxmlformats.org/officeDocument/2006/relationships/slide" Target="slide17.xml"/><Relationship Id="rId10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SB_Backgroun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676400" y="952500"/>
            <a:ext cx="16002000" cy="3390900"/>
          </a:xfrm>
          <a:prstGeom prst="rect">
            <a:avLst/>
          </a:prstGeom>
        </p:spPr>
        <p:txBody>
          <a:bodyPr wrap="none" lIns="163283" tIns="81642" rIns="163283" bIns="81642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400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33600" y="4455320"/>
            <a:ext cx="16154400" cy="148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3" tIns="81642" rIns="163283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600" b="1">
                <a:solidFill>
                  <a:schemeClr val="accent2"/>
                </a:solidFill>
                <a:latin typeface="Times New Roman" pitchFamily="18" charset="0"/>
              </a:rPr>
              <a:t>QUÝ THẦY CÔ VỀ DỰ GIỜ </a:t>
            </a:r>
            <a:endParaRPr lang="vi-VN" altLang="en-US" sz="8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975353" y="6172202"/>
            <a:ext cx="7207250" cy="1665289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3283" tIns="81642" rIns="163283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altLang="en-US" sz="3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7C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9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Tiết: Toán hình</a:t>
            </a:r>
            <a:endParaRPr lang="en-US" altLang="en-US" sz="3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 descr="FSTV1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3370"/>
            <a:ext cx="3990976" cy="27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utterflies_flowers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9" y="8012907"/>
            <a:ext cx="345757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utterflies_flowers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8065295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utterflies_flowers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115300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butterflies_flowers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8086725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butterflies_flowers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29" y="8115300"/>
            <a:ext cx="345757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6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039" y="495300"/>
            <a:ext cx="6795194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848600" y="572279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9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3" y="1208157"/>
            <a:ext cx="3304030" cy="6924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1" y="2123441"/>
            <a:ext cx="6177158" cy="258532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669263"/>
                  </p:ext>
                </p:extLst>
              </p:nvPr>
            </p:nvGraphicFramePr>
            <p:xfrm>
              <a:off x="9067800" y="1333501"/>
              <a:ext cx="7086602" cy="255003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/>
                    <a:gridCol w="5427300"/>
                  </a:tblGrid>
                  <a:tr h="1699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049048"/>
                  </p:ext>
                </p:extLst>
              </p:nvPr>
            </p:nvGraphicFramePr>
            <p:xfrm>
              <a:off x="9067800" y="1333500"/>
              <a:ext cx="7086600" cy="24411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1"/>
                    <a:gridCol w="5427299"/>
                  </a:tblGrid>
                  <a:tr h="1591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674" t="-383" b="-66667"/>
                          </a:stretch>
                        </a:blipFill>
                      </a:tcPr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30674" t="-188489" b="-251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990600" y="4992814"/>
            <a:ext cx="6324600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27825" y="5318147"/>
                <a:ext cx="8231378" cy="3421960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(hai góc </a:t>
                </a:r>
                <a:r>
                  <a:rPr lang="nl-NL" sz="3600" dirty="0">
                    <a:solidFill>
                      <a:srgbClr val="FF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</a:t>
                </a: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(GT)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25" y="5318147"/>
                <a:ext cx="8231378" cy="3421960"/>
              </a:xfrm>
              <a:prstGeom prst="rect">
                <a:avLst/>
              </a:prstGeom>
              <a:blipFill rotWithShape="1">
                <a:blip r:embed="rId4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906000" y="4333136"/>
            <a:ext cx="40386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</a:t>
            </a:r>
            <a:endParaRPr lang="en-US" sz="3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7042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8" y="2514957"/>
            <a:ext cx="3314344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8" y="2019301"/>
            <a:ext cx="11658600" cy="2399945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1"/>
            <a:ext cx="3581400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5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9" y="4724042"/>
            <a:ext cx="1371606" cy="13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1257300"/>
                <a:ext cx="14935200" cy="2972607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39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9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bằng nhau và đều bằng </a:t>
                </a:r>
                <a14:m>
                  <m:oMath xmlns:m="http://schemas.openxmlformats.org/officeDocument/2006/math">
                    <m:r>
                      <a:rPr lang="nl-NL" sz="39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</a:t>
                </a: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 đỉnh.</a:t>
                </a:r>
                <a:endParaRPr lang="en-US" sz="39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57300"/>
                <a:ext cx="14935200" cy="3041858"/>
              </a:xfrm>
              <a:prstGeom prst="rect">
                <a:avLst/>
              </a:prstGeom>
              <a:blipFill rotWithShape="1">
                <a:blip r:embed="rId2"/>
                <a:stretch>
                  <a:fillRect l="-1469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3350573" y="4984103"/>
            <a:ext cx="4631378" cy="35077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372100"/>
            <a:ext cx="601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4043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5976259" y="1975759"/>
            <a:ext cx="6335486" cy="633548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E8F67B-0360-4E64-A353-BF62688823B3}"/>
              </a:ext>
            </a:extLst>
          </p:cNvPr>
          <p:cNvSpPr/>
          <p:nvPr/>
        </p:nvSpPr>
        <p:spPr>
          <a:xfrm>
            <a:off x="6459134" y="1291003"/>
            <a:ext cx="5369739" cy="1369606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69" y="4974873"/>
            <a:ext cx="742950" cy="65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39" y="3457572"/>
            <a:ext cx="742950" cy="657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53" y="2871783"/>
            <a:ext cx="742950" cy="657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31" y="4114797"/>
            <a:ext cx="742950" cy="657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93" y="5095191"/>
            <a:ext cx="742950" cy="657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9" y="4766580"/>
            <a:ext cx="742950" cy="657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507306" y="5009814"/>
            <a:ext cx="4423116" cy="54906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10326443" y="5452078"/>
            <a:ext cx="8109894" cy="4834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9FBD-C62A-4B78-B188-3CE5FC4520CC}"/>
              </a:ext>
            </a:extLst>
          </p:cNvPr>
          <p:cNvSpPr/>
          <p:nvPr/>
        </p:nvSpPr>
        <p:spPr>
          <a:xfrm>
            <a:off x="3287236" y="3141913"/>
            <a:ext cx="11713527" cy="1369606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TẬP LÀM THỦ MÔN</a:t>
            </a:r>
          </a:p>
        </p:txBody>
      </p:sp>
    </p:spTree>
    <p:extLst>
      <p:ext uri="{BB962C8B-B14F-4D97-AF65-F5344CB8AC3E}">
        <p14:creationId xmlns:p14="http://schemas.microsoft.com/office/powerpoint/2010/main" val="8676470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18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9" y="1805480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vi-VN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>
                <a:solidFill>
                  <a:schemeClr val="tx1"/>
                </a:solidFill>
                <a:latin typeface="Arial" charset="0"/>
              </a:rPr>
              <a:t>Một khẳng định được suy ra từ những </a:t>
            </a:r>
            <a:r>
              <a:rPr lang="en-US" altLang="vi-VN" sz="3600">
                <a:solidFill>
                  <a:schemeClr val="tx1"/>
                </a:solidFill>
                <a:latin typeface="Tahoma" pitchFamily="34" charset="0"/>
              </a:rPr>
              <a:t>khẳng định được coi là </a:t>
            </a:r>
            <a:r>
              <a:rPr lang="en-US" altLang="vi-VN" sz="3600">
                <a:solidFill>
                  <a:schemeClr val="tx1"/>
                </a:solidFill>
                <a:latin typeface="Arial" charset="0"/>
              </a:rPr>
              <a:t>đúng thì gọi là gì?</a:t>
            </a: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Định nghĩa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Tiên đề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Định lí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. Cả 3 đáp án trên đều đúng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18" y="19793"/>
            <a:ext cx="4334632" cy="2121593"/>
          </a:xfrm>
          <a:prstGeom prst="rect">
            <a:avLst/>
          </a:prstGeom>
        </p:spPr>
      </p:pic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Phần </a:t>
            </a:r>
            <a:r>
              <a:rPr lang="en-US" smtClean="0">
                <a:hlinkClick r:id="rId12" action="ppaction://hlinksldjump"/>
              </a:rPr>
              <a:t>thưởng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88" y="1244172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21" y="1892471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vi-VN" sz="2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định lí: </a:t>
            </a:r>
            <a:r>
              <a:rPr lang="en-US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vuông góc với một trong hai đường thẳng song song thì nó vuông góc với đường thẳng kia</a:t>
            </a:r>
            <a:r>
              <a:rPr lang="en-US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có GT, KL là:</a:t>
            </a:r>
            <a:endParaRPr lang="en-US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fontAlgn="t"/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l-NL" sz="3200"/>
              <a:t> </a:t>
            </a:r>
            <a:endParaRPr lang="vi-VN" sz="3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en-US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vi-VN" sz="3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2" y="183377"/>
            <a:ext cx="4334632" cy="2121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421874"/>
                  </p:ext>
                </p:extLst>
              </p:nvPr>
            </p:nvGraphicFramePr>
            <p:xfrm>
              <a:off x="10820401" y="8826896"/>
              <a:ext cx="5763442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19770"/>
                    <a:gridCol w="4043672"/>
                  </a:tblGrid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421874"/>
                  </p:ext>
                </p:extLst>
              </p:nvPr>
            </p:nvGraphicFramePr>
            <p:xfrm>
              <a:off x="10820401" y="8826896"/>
              <a:ext cx="5763442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19770"/>
                    <a:gridCol w="4043672"/>
                  </a:tblGrid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2"/>
                          <a:stretch>
                            <a:fillRect l="-42534" t="-917" r="-151" b="-121101"/>
                          </a:stretch>
                        </a:blipFill>
                      </a:tcPr>
                    </a:tc>
                  </a:tr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2"/>
                          <a:stretch>
                            <a:fillRect l="-42534" t="-101852" r="-151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01211"/>
                  </p:ext>
                </p:extLst>
              </p:nvPr>
            </p:nvGraphicFramePr>
            <p:xfrm>
              <a:off x="10675755" y="7265888"/>
              <a:ext cx="5523258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2"/>
                    <a:gridCol w="3875156"/>
                  </a:tblGrid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01211"/>
                  </p:ext>
                </p:extLst>
              </p:nvPr>
            </p:nvGraphicFramePr>
            <p:xfrm>
              <a:off x="10675755" y="7265888"/>
              <a:ext cx="5523258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2"/>
                    <a:gridCol w="3875156"/>
                  </a:tblGrid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3"/>
                          <a:stretch>
                            <a:fillRect l="-42453" t="-917" r="-157" b="-121101"/>
                          </a:stretch>
                        </a:blipFill>
                      </a:tcPr>
                    </a:tc>
                  </a:tr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3"/>
                          <a:stretch>
                            <a:fillRect l="-42453" t="-101852" r="-157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073320"/>
                  </p:ext>
                </p:extLst>
              </p:nvPr>
            </p:nvGraphicFramePr>
            <p:xfrm>
              <a:off x="880110" y="7352866"/>
              <a:ext cx="4950882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4"/>
                  </a:tblGrid>
                  <a:tr h="523616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23616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073320"/>
                  </p:ext>
                </p:extLst>
              </p:nvPr>
            </p:nvGraphicFramePr>
            <p:xfrm>
              <a:off x="880110" y="7352866"/>
              <a:ext cx="4950882" cy="11620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4"/>
                  </a:tblGrid>
                  <a:tr h="581025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4"/>
                          <a:stretch>
                            <a:fillRect l="-42632" b="-137500"/>
                          </a:stretch>
                        </a:blipFill>
                      </a:tcPr>
                    </a:tc>
                  </a:tr>
                  <a:tr h="581025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443387"/>
                  </p:ext>
                </p:extLst>
              </p:nvPr>
            </p:nvGraphicFramePr>
            <p:xfrm>
              <a:off x="1295400" y="8933879"/>
              <a:ext cx="5486402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4"/>
                    <a:gridCol w="3849298"/>
                  </a:tblGrid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443387"/>
                  </p:ext>
                </p:extLst>
              </p:nvPr>
            </p:nvGraphicFramePr>
            <p:xfrm>
              <a:off x="1295400" y="8933879"/>
              <a:ext cx="5486402" cy="11947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4"/>
                    <a:gridCol w="3849298"/>
                  </a:tblGrid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5"/>
                          <a:stretch>
                            <a:fillRect l="-42789" t="-1020" b="-134694"/>
                          </a:stretch>
                        </a:blipFill>
                      </a:tcPr>
                    </a:tc>
                  </a:tr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160020" y="4762500"/>
            <a:ext cx="144018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Phần </a:t>
            </a:r>
            <a:r>
              <a:rPr lang="en-US" smtClean="0">
                <a:hlinkClick r:id="rId16" action="ppaction://hlinksldjump"/>
              </a:rPr>
              <a:t>thưởng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4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31" y="1967192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75572" y="5580992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vi-VN" sz="32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kumimoji="1" lang="en-US" altLang="vi-VN" sz="3200">
                <a:solidFill>
                  <a:srgbClr val="FF0000"/>
                </a:solidFill>
                <a:latin typeface="Times New Roman" pitchFamily="18" charset="0"/>
              </a:rPr>
              <a:t> Định lí: “Nếu một đường thẳng cắt hai đường thẳng song song thì hai góc so le trong bằng nhau” có </a:t>
            </a:r>
            <a:r>
              <a:rPr kumimoji="1" lang="en-US" altLang="vi-VN" sz="3200">
                <a:solidFill>
                  <a:srgbClr val="002060"/>
                </a:solidFill>
                <a:latin typeface="Times New Roman" pitchFamily="18" charset="0"/>
              </a:rPr>
              <a:t>Giả thiết </a:t>
            </a:r>
            <a:r>
              <a:rPr kumimoji="1" lang="en-US" altLang="vi-VN" sz="3200">
                <a:solidFill>
                  <a:srgbClr val="FF0000"/>
                </a:solidFill>
                <a:latin typeface="Times New Roman" pitchFamily="18" charset="0"/>
              </a:rPr>
              <a:t>là:</a:t>
            </a:r>
            <a:endParaRPr lang="vi-VN" sz="3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75572" y="7138741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một đường thẳng cắt hai đường thẳng song song 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hai góc so le trong bằng nhau”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một đường thẳng cắt hai đường thẳng song song thì hai góc so le trong bằng nhau”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D. </a:t>
            </a:r>
            <a:r>
              <a:rPr lang="en-US" sz="3200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“Nếu một đường thẳng cắt hai đường thẳng”</a:t>
            </a:r>
            <a:endParaRPr lang="vi-VN" sz="3200" noProof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Phần </a:t>
            </a:r>
            <a:r>
              <a:rPr lang="en-US" smtClean="0">
                <a:solidFill>
                  <a:schemeClr val="tx1"/>
                </a:solidFill>
                <a:hlinkClick r:id="rId10" action="ppaction://hlinksldjump"/>
              </a:rPr>
              <a:t>thưởng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0010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762000" y="571500"/>
            <a:ext cx="15697200" cy="10066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11 - BÀI 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11: 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 VÀ CHỨNG MINH ĐỊNH 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2247900"/>
            <a:ext cx="10210800" cy="230832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Mục tiêu của bài: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Nhận biết một định lí, giả thiết, kết luận của định lí.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Làm quen với chứng minh định lí.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62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60" y="1144940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1" y="1943089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>
              <a:defRPr/>
            </a:pPr>
            <a:r>
              <a:rPr lang="vi-VN" sz="45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 định lí </a:t>
            </a:r>
            <a:r>
              <a:rPr lang="en-US" sz="4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vi-VN" sz="45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hình vẽ để suy ra kết luận</a:t>
            </a:r>
            <a:endParaRPr lang="vi-VN" sz="2800" noProof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81790" y="8712573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1"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lập luận để từ giả thiết và những khẳng định đúng đã biết để suy ra kết luận</a:t>
            </a:r>
            <a:endParaRPr lang="vi-VN" sz="2800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kumimoji="1"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lập luận để từ kết luận và những khẳng định đúng đã biết để suy ra giả thiết</a:t>
            </a:r>
            <a:endParaRPr lang="vi-VN" sz="2800" noProof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4" y="8712573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đo đạc trực tiếp để dẫn đến kết luận</a:t>
            </a:r>
            <a:endParaRPr lang="vi-VN" sz="2800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52" y="494881"/>
            <a:ext cx="4334632" cy="2121593"/>
          </a:xfrm>
          <a:prstGeom prst="rect">
            <a:avLst/>
          </a:prstGeom>
        </p:spPr>
      </p:pic>
      <p:sp>
        <p:nvSpPr>
          <p:cNvPr id="2" name="Rectangle 1">
            <a:hlinkClick r:id="rId12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Phần thưởng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07083 -0.2383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19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75 -0.3866 L 0.0875 -0.21785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3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11667 -0.216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08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-0.04167 -0.314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09583 -0.23838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119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4400" y="1558317"/>
            <a:ext cx="10134600" cy="1527783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4" name="Group 4"/>
          <p:cNvGrpSpPr/>
          <p:nvPr/>
        </p:nvGrpSpPr>
        <p:grpSpPr>
          <a:xfrm>
            <a:off x="12057225" y="4055062"/>
            <a:ext cx="5202078" cy="5188076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3" y="4055062"/>
            <a:ext cx="5202078" cy="5188076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1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1" y="4055062"/>
            <a:ext cx="5202078" cy="5188076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724400" y="2117935"/>
            <a:ext cx="101346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2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9" y="5679602"/>
            <a:ext cx="4009202" cy="18928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2"/>
            <a:ext cx="4605640" cy="18928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2" y="5679602"/>
            <a:ext cx="4605640" cy="18928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4369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10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Câu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3009901"/>
            <a:ext cx="10668000" cy="3442699"/>
          </a:xfrm>
          <a:prstGeom prst="rect">
            <a:avLst/>
          </a:prstGeom>
          <a:noFill/>
        </p:spPr>
        <p:txBody>
          <a:bodyPr lIns="163283" tIns="81642" rIns="163283" bIns="81642">
            <a:spAutoFit/>
          </a:bodyPr>
          <a:lstStyle/>
          <a:p>
            <a:pPr algn="ctr" eaLnBrk="1" hangingPunct="1">
              <a:defRPr/>
            </a:pPr>
            <a:r>
              <a:rPr lang="en-US" sz="71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 thưởng của bạn là 1 tràng pháo tay thật to của cả lớp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304800" y="9240716"/>
            <a:ext cx="1066800" cy="5715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304802" y="7277101"/>
            <a:ext cx="16078200" cy="2535116"/>
            <a:chOff x="-3822" y="4600319"/>
            <a:chExt cx="12269297" cy="1571594"/>
          </a:xfrm>
        </p:grpSpPr>
        <p:pic>
          <p:nvPicPr>
            <p:cNvPr id="6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7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8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9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sp>
        <p:nvSpPr>
          <p:cNvPr id="11" name="Right Arrow 10">
            <a:hlinkClick r:id="rId11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Câu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</a:t>
            </a:r>
            <a:r>
              <a:rPr lang="en-US" sz="9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9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Câu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</a:t>
            </a:r>
            <a:r>
              <a:rPr lang="en-US" sz="9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sz="9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HDVN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3041" y="609600"/>
            <a:ext cx="16268700" cy="91821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3657601" y="1483352"/>
            <a:ext cx="9143848" cy="692495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39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Định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7" y="2645890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9" y="2976043"/>
            <a:ext cx="2398382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4" y="2433348"/>
                <a:ext cx="11430000" cy="2793070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39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3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8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3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7960832" cy="692495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6" y="5197776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6" y="5823831"/>
            <a:ext cx="533400" cy="229507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84976" y="7429500"/>
            <a:ext cx="2129602" cy="692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22665" y="7429500"/>
            <a:ext cx="2129602" cy="692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8259" y="8642004"/>
            <a:ext cx="3208691" cy="692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đã cho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07216" y="8642005"/>
            <a:ext cx="4200069" cy="692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phải suy ra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229525" y="8121995"/>
            <a:ext cx="304875" cy="52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1963400" y="8121995"/>
            <a:ext cx="324764" cy="52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0" grpId="0" animBg="1"/>
      <p:bldP spid="25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8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8482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4793" y="3057382"/>
            <a:ext cx="13999350" cy="459356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3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495" indent="-57149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Phần giữa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” là </a:t>
            </a:r>
            <a:r>
              <a:rPr lang="vi-VN" sz="3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</a:t>
            </a:r>
            <a:r>
              <a:rPr lang="vi-VN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</a:t>
            </a:r>
            <a:r>
              <a:rPr lang="en-US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(GT) </a:t>
            </a:r>
            <a:r>
              <a:rPr lang="vi-VN" sz="390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định lí.</a:t>
            </a:r>
          </a:p>
          <a:p>
            <a:pPr marL="571495" indent="-57149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Phần sau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” là </a:t>
            </a:r>
            <a:r>
              <a:rPr lang="vi-VN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en-US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(KL)</a:t>
            </a:r>
            <a:r>
              <a:rPr lang="vi-VN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1" y="1374508"/>
            <a:ext cx="1404586" cy="1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25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1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62001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9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3" y="1208157"/>
            <a:ext cx="246583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2" y="2484161"/>
            <a:ext cx="6470780" cy="424731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ardrop 19"/>
          <p:cNvSpPr/>
          <p:nvPr/>
        </p:nvSpPr>
        <p:spPr>
          <a:xfrm>
            <a:off x="8536799" y="1382643"/>
            <a:ext cx="560458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90" y="1028702"/>
            <a:ext cx="7171368" cy="258532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</p:txBody>
      </p:sp>
      <p:sp>
        <p:nvSpPr>
          <p:cNvPr id="22" name="Teardrop 21"/>
          <p:cNvSpPr/>
          <p:nvPr/>
        </p:nvSpPr>
        <p:spPr>
          <a:xfrm>
            <a:off x="8536797" y="3908445"/>
            <a:ext cx="560458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90" y="3511368"/>
            <a:ext cx="7171368" cy="175432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391151" y="5579368"/>
            <a:ext cx="8868150" cy="23373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856616" y="1208157"/>
            <a:ext cx="0" cy="825761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92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419100"/>
            <a:ext cx="7390094" cy="8839200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3" y="419100"/>
            <a:ext cx="8320950" cy="8873676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rot="10800000" flipV="1">
            <a:off x="1905000" y="2118579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 TẬP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8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185" y="3552230"/>
            <a:ext cx="6513795" cy="415498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732" y="6293325"/>
            <a:ext cx="2950864" cy="3098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4"/>
            <a:ext cx="6903676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307885"/>
                  </p:ext>
                </p:extLst>
              </p:nvPr>
            </p:nvGraphicFramePr>
            <p:xfrm>
              <a:off x="10070397" y="6591301"/>
              <a:ext cx="6739280" cy="19357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4"/>
                    <a:gridCol w="4728326"/>
                  </a:tblGrid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3"/>
            <a:ext cx="7625248" cy="2924270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/>
        </p:nvSpPr>
        <p:spPr>
          <a:xfrm rot="10800000" flipV="1">
            <a:off x="1389110" y="684928"/>
            <a:ext cx="4977750" cy="1066800"/>
          </a:xfrm>
          <a:prstGeom prst="round2SameRect">
            <a:avLst>
              <a:gd name="adj1" fmla="val 30000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bàn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610600" y="1126505"/>
            <a:ext cx="0" cy="81317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0847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0482" y="3467100"/>
            <a:ext cx="6903676" cy="175432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503608"/>
                  </p:ext>
                </p:extLst>
              </p:nvPr>
            </p:nvGraphicFramePr>
            <p:xfrm>
              <a:off x="430482" y="5715047"/>
              <a:ext cx="6739278" cy="19357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4000"/>
                    <a:gridCol w="5215278"/>
                  </a:tblGrid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baseline="0" smtClean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1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1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4100" b="0" i="1" smtClean="0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100" smtClean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đối </a:t>
                          </a: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đỉnh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1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US" sz="4100" b="0" i="1" smtClean="0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503608"/>
                  </p:ext>
                </p:extLst>
              </p:nvPr>
            </p:nvGraphicFramePr>
            <p:xfrm>
              <a:off x="430482" y="5715047"/>
              <a:ext cx="6739278" cy="19239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4000"/>
                    <a:gridCol w="5215278"/>
                  </a:tblGrid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172" r="-350" b="-117722"/>
                          </a:stretch>
                        </a:blipFill>
                      </a:tcPr>
                    </a:tc>
                  </a:tr>
                  <a:tr h="967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29172" t="-99371" r="-350" b="-169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0100"/>
            <a:ext cx="471664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58200" y="1333502"/>
                <a:ext cx="8382000" cy="1218537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ctr"/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 luận:</a:t>
                </a:r>
              </a:p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180</a:t>
                </a:r>
                <a:r>
                  <a:rPr lang="en-US" sz="3600" baseline="300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(1)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333502"/>
                <a:ext cx="8382000" cy="1218537"/>
              </a:xfrm>
              <a:prstGeom prst="rect">
                <a:avLst/>
              </a:prstGeom>
              <a:blipFill rotWithShape="1">
                <a:blip r:embed="rId4"/>
                <a:stretch>
                  <a:fillRect l="-2255" t="-8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05800" y="3166634"/>
                <a:ext cx="8382000" cy="664539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180</a:t>
                </a:r>
                <a:r>
                  <a:rPr lang="en-US" sz="3600" baseline="300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(2)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166634"/>
                <a:ext cx="8382000" cy="664539"/>
              </a:xfrm>
              <a:prstGeom prst="rect">
                <a:avLst/>
              </a:prstGeom>
              <a:blipFill rotWithShape="1">
                <a:blip r:embed="rId5"/>
                <a:stretch>
                  <a:fillRect l="-2255" t="-11009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05800" y="3924302"/>
                <a:ext cx="8382000" cy="1790745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Từ (1) và (2) 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36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924302"/>
                <a:ext cx="8382000" cy="1790745"/>
              </a:xfrm>
              <a:prstGeom prst="rect">
                <a:avLst/>
              </a:prstGeom>
              <a:blipFill rotWithShape="1">
                <a:blip r:embed="rId6"/>
                <a:stretch>
                  <a:fillRect l="-2255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850794" y="6586589"/>
            <a:ext cx="5715000" cy="17543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9" tIns="45719" rIns="91439" bIns="45719">
            <a:spAutoFit/>
          </a:bodyPr>
          <a:lstStyle/>
          <a:p>
            <a:pPr algn="ctr"/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MINH ĐỊNH LÍ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3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2207551" y="5448300"/>
            <a:ext cx="609600" cy="11048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543800" y="647700"/>
            <a:ext cx="0" cy="88392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26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3314701"/>
            <a:ext cx="14935200" cy="2329670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2286000" y="1485900"/>
            <a:ext cx="87630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Thế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0" y="3510040"/>
            <a:ext cx="14173200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80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039" y="495300"/>
            <a:ext cx="6795194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848600" y="572279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9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2119" y="1208157"/>
            <a:ext cx="3960482" cy="6924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1" y="2123441"/>
            <a:ext cx="6177158" cy="258532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055273"/>
                  </p:ext>
                </p:extLst>
              </p:nvPr>
            </p:nvGraphicFramePr>
            <p:xfrm>
              <a:off x="9067800" y="1333501"/>
              <a:ext cx="7086602" cy="255003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/>
                    <a:gridCol w="5427300"/>
                  </a:tblGrid>
                  <a:tr h="1699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055273"/>
                  </p:ext>
                </p:extLst>
              </p:nvPr>
            </p:nvGraphicFramePr>
            <p:xfrm>
              <a:off x="9067800" y="1333501"/>
              <a:ext cx="7086602" cy="255003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/>
                    <a:gridCol w="5427300"/>
                  </a:tblGrid>
                  <a:tr h="17000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674" t="-358" b="-59140"/>
                          </a:stretch>
                        </a:blipFill>
                      </a:tcPr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30674" t="-201439" b="-187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990600" y="4992814"/>
            <a:ext cx="6324600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27825" y="5318147"/>
                <a:ext cx="8231378" cy="3220751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.…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(hai </a:t>
                </a:r>
                <a:r>
                  <a:rPr lang="nl-NL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 ..............)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.…. </m:t>
                    </m:r>
                  </m:oMath>
                </a14:m>
                <a:r>
                  <a:rPr lang="en-US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(GT)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………</m:t>
                        </m:r>
                      </m:num>
                      <m:den>
                        <m: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25" y="5318147"/>
                <a:ext cx="8231378" cy="3220751"/>
              </a:xfrm>
              <a:prstGeom prst="rect">
                <a:avLst/>
              </a:prstGeom>
              <a:blipFill rotWithShape="1">
                <a:blip r:embed="rId4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906000" y="4333136"/>
            <a:ext cx="42672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 minh</a:t>
            </a:r>
            <a:endParaRPr lang="en-US" sz="39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9048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915</Words>
  <Application>Microsoft Office PowerPoint</Application>
  <PresentationFormat>Custom</PresentationFormat>
  <Paragraphs>137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Times New Roman</vt:lpstr>
      <vt:lpstr>Wingdings</vt:lpstr>
      <vt:lpstr>Arial</vt:lpstr>
      <vt:lpstr>Tunga</vt:lpstr>
      <vt:lpstr>Cambria Math</vt:lpstr>
      <vt:lpstr>Tahoma</vt:lpstr>
      <vt:lpstr>Franklin Gothic Medium</vt:lpstr>
      <vt:lpstr>Franklin Gothic Book</vt:lpstr>
      <vt:lpstr>Calibri</vt:lpstr>
      <vt:lpstr>Angles</vt:lpstr>
      <vt:lpstr>1_Angles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DLL</cp:lastModifiedBy>
  <cp:revision>50</cp:revision>
  <dcterms:created xsi:type="dcterms:W3CDTF">2006-08-16T00:00:00Z</dcterms:created>
  <dcterms:modified xsi:type="dcterms:W3CDTF">2024-11-13T03:29:41Z</dcterms:modified>
  <dc:identifier>DAFARKD_w7U</dc:identifier>
</cp:coreProperties>
</file>