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61" r:id="rId2"/>
    <p:sldId id="312" r:id="rId3"/>
    <p:sldId id="313" r:id="rId4"/>
    <p:sldId id="314" r:id="rId5"/>
    <p:sldId id="315" r:id="rId6"/>
    <p:sldId id="316" r:id="rId7"/>
    <p:sldId id="317" r:id="rId8"/>
    <p:sldId id="303" r:id="rId9"/>
    <p:sldId id="318" r:id="rId10"/>
    <p:sldId id="333" r:id="rId11"/>
    <p:sldId id="270" r:id="rId12"/>
    <p:sldId id="272" r:id="rId13"/>
    <p:sldId id="306" r:id="rId14"/>
    <p:sldId id="319" r:id="rId15"/>
    <p:sldId id="337" r:id="rId16"/>
    <p:sldId id="324" r:id="rId17"/>
    <p:sldId id="325" r:id="rId18"/>
    <p:sldId id="326" r:id="rId19"/>
    <p:sldId id="327" r:id="rId20"/>
    <p:sldId id="328" r:id="rId21"/>
    <p:sldId id="329" r:id="rId22"/>
    <p:sldId id="331" r:id="rId23"/>
    <p:sldId id="332" r:id="rId24"/>
    <p:sldId id="321" r:id="rId25"/>
    <p:sldId id="278" r:id="rId26"/>
    <p:sldId id="308" r:id="rId27"/>
    <p:sldId id="322" r:id="rId28"/>
    <p:sldId id="323" r:id="rId29"/>
  </p:sldIdLst>
  <p:sldSz cx="12192000" cy="6858000"/>
  <p:notesSz cx="6858000" cy="9144000"/>
  <p:embeddedFontLs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112"/>
  </p:normalViewPr>
  <p:slideViewPr>
    <p:cSldViewPr snapToGrid="0">
      <p:cViewPr varScale="1">
        <p:scale>
          <a:sx n="68" d="100"/>
          <a:sy n="68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Festivals around the world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Festivals around the world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sz="31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4496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2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58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7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9.xml"/><Relationship Id="rId4" Type="http://schemas.openxmlformats.org/officeDocument/2006/relationships/slide" Target="slide21.xml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tif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2.tif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media4.mp3"/><Relationship Id="rId4" Type="http://schemas.openxmlformats.org/officeDocument/2006/relationships/audio" Target="../media/media2.mp3"/><Relationship Id="rId9" Type="http://schemas.microsoft.com/office/2007/relationships/media" Target="../media/media4.mp3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/>
        </p:nvSpPr>
        <p:spPr>
          <a:xfrm>
            <a:off x="866205" y="3399132"/>
            <a:ext cx="2063607" cy="58473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n-ea"/>
                <a:cs typeface="Arial" panose="020B0604020202020204" pitchFamily="34" charset="0"/>
              </a:rPr>
              <a:t>Chatting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2263458" y="4440262"/>
            <a:ext cx="9250518" cy="252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b="0" i="1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What can you see in the </a:t>
            </a:r>
            <a:r>
              <a:rPr lang="vi-VN" sz="2600" b="0" i="1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picture?</a:t>
            </a:r>
            <a:r>
              <a:rPr lang="en-US" sz="2600" b="0" i="1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vi-VN" sz="2600" b="0" i="1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Can you guess the name of the festival?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Have you ever heard of this festival? What do you know about it?</a:t>
            </a:r>
            <a:endParaRPr sz="2600" dirty="0">
              <a:latin typeface="+mj-lt"/>
            </a:endParaRPr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448" y="1694678"/>
            <a:ext cx="2353120" cy="165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318515-1088-834F-B38A-49B66788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933" y="914400"/>
            <a:ext cx="5115340" cy="342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2826" y="343604"/>
            <a:ext cx="23717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+mj-lt"/>
              </a:rPr>
              <a:t>* Warm - up: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0" y="1"/>
            <a:ext cx="12045820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Google Shape;102;p2"/>
          <p:cNvSpPr txBox="1"/>
          <p:nvPr/>
        </p:nvSpPr>
        <p:spPr>
          <a:xfrm>
            <a:off x="8074607" y="5187507"/>
            <a:ext cx="31501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0FB7BD"/>
                </a:solidFill>
                <a:latin typeface="+mj-lt"/>
                <a:ea typeface="Calibri"/>
                <a:cs typeface="Calibri"/>
                <a:sym typeface="Calibri"/>
              </a:rPr>
              <a:t>A Tulip Festival</a:t>
            </a:r>
            <a:endParaRPr sz="2000" b="1" i="1" u="none" strike="noStrike" cap="none" dirty="0">
              <a:solidFill>
                <a:srgbClr val="0FB7BD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0203" y="6287204"/>
            <a:ext cx="532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The </a:t>
            </a:r>
            <a:r>
              <a:rPr lang="en-US" sz="2400" b="1" i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Tulip Festival in </a:t>
            </a:r>
            <a:r>
              <a:rPr lang="en-US" sz="2400" b="1" i="1" dirty="0" smtClean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Australia,…… </a:t>
            </a:r>
            <a:endParaRPr lang="en-US" sz="2400" b="1" i="1" dirty="0">
              <a:solidFill>
                <a:srgbClr val="00B0F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3286" y="4635130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There </a:t>
            </a:r>
            <a:r>
              <a:rPr lang="en-US" sz="2000" b="1" i="1" dirty="0">
                <a:solidFill>
                  <a:srgbClr val="00B0F0"/>
                </a:solidFill>
                <a:latin typeface="+mj-lt"/>
              </a:rPr>
              <a:t>are many tulips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0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99775" y="453677"/>
            <a:ext cx="3239174" cy="556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r>
              <a:rPr lang="en-US" sz="2800" b="1" dirty="0">
                <a:cs typeface="Times New Roman" panose="02020603050405020304" pitchFamily="18" charset="0"/>
              </a:rPr>
              <a:t>* Checking vocab</a:t>
            </a:r>
            <a:endParaRPr lang="en-GB" sz="2800" b="1" dirty="0"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47657" y="1173545"/>
            <a:ext cx="2649893" cy="14805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parade</a:t>
            </a:r>
            <a:endParaRPr lang="en-US" sz="28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84863" y="1164214"/>
            <a:ext cx="2775480" cy="1510931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66"/>
                </a:solidFill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rgbClr val="FFFF66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FF66"/>
                </a:solidFill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FFFF66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89827" y="1328568"/>
            <a:ext cx="2593645" cy="13766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folk </a:t>
            </a:r>
            <a:r>
              <a:rPr lang="en-US" sz="28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dance</a:t>
            </a:r>
            <a:r>
              <a:rPr 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89828" y="1281872"/>
            <a:ext cx="2673292" cy="1475164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en-US" sz="2800" b="1" dirty="0" err="1">
                <a:solidFill>
                  <a:schemeClr val="bg1"/>
                </a:solidFill>
                <a:ea typeface="Calibri"/>
                <a:cs typeface="Calibri"/>
                <a:sym typeface="Calibri"/>
              </a:rPr>
              <a:t>điệu</a:t>
            </a:r>
            <a:r>
              <a:rPr lang="en-US" sz="28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múa</a:t>
            </a:r>
            <a:r>
              <a:rPr lang="en-US" sz="28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dân</a:t>
            </a:r>
            <a:r>
              <a:rPr lang="en-US" sz="28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Calibri"/>
                <a:cs typeface="Calibri"/>
                <a:sym typeface="Calibri"/>
              </a:rPr>
              <a:t>gian</a:t>
            </a:r>
            <a:endParaRPr lang="en-US" sz="2800" b="1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85797" y="2868372"/>
            <a:ext cx="2505017" cy="1451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feast</a:t>
            </a:r>
            <a:endParaRPr lang="en-US" sz="28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77104" y="2816934"/>
            <a:ext cx="2581758" cy="15199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400"/>
            </a:pPr>
            <a:r>
              <a:rPr lang="en-US" sz="2800" b="1" dirty="0" err="1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bữa</a:t>
            </a:r>
            <a:r>
              <a:rPr lang="en-US" sz="2800" b="1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tiệc</a:t>
            </a:r>
            <a:endParaRPr lang="en-US" sz="3200" b="1" dirty="0">
              <a:solidFill>
                <a:srgbClr val="FFFF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26059" y="3535574"/>
            <a:ext cx="2524928" cy="13771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float</a:t>
            </a:r>
            <a:endParaRPr lang="en-US" sz="28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6849" y="3488844"/>
            <a:ext cx="2563348" cy="147567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Xe</a:t>
            </a:r>
            <a:r>
              <a:rPr lang="en-GB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7657" y="499205"/>
            <a:ext cx="379623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ay 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7026909" y="4003936"/>
            <a:ext cx="2470696" cy="1281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costume</a:t>
            </a:r>
            <a:r>
              <a:rPr 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04883" y="3958087"/>
            <a:ext cx="2741284" cy="1373550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</a:t>
            </a:r>
            <a:r>
              <a:rPr lang="en-GB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rang</a:t>
            </a:r>
            <a:r>
              <a:rPr lang="en-GB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phục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11572" y="5102095"/>
            <a:ext cx="2454755" cy="1257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vi-VN" sz="2500" b="1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fireworks display</a:t>
            </a:r>
            <a:endParaRPr lang="vi-VN" sz="25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18779" y="5102095"/>
            <a:ext cx="2454755" cy="125793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vi-VN" sz="2800" b="1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màn bắn pháo </a:t>
            </a:r>
            <a:r>
              <a:rPr lang="vi-VN" sz="2800" b="1" dirty="0" smtClean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hoa</a:t>
            </a:r>
            <a:endParaRPr lang="vi-VN" sz="2800" b="1" dirty="0">
              <a:solidFill>
                <a:srgbClr val="FFFF00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322" y="29922"/>
            <a:ext cx="2238375" cy="68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2863289" y="204538"/>
            <a:ext cx="29692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800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092177" y="25566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1830393" y="204538"/>
            <a:ext cx="96136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6384" y="1215349"/>
            <a:ext cx="11643029" cy="5998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 and </a:t>
            </a:r>
            <a:r>
              <a:rPr lang="en-US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Good afternoon,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4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Oh, hi. Come in.</a:t>
            </a:r>
          </a:p>
          <a:p>
            <a:r>
              <a:rPr lang="en-US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Wow! This is a nice cozy room,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I like the photos on the wall. 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can see you among all those tulips. Where did you take the photos?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4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took them at the Tulip Festival in Australia last September.</a:t>
            </a:r>
          </a:p>
          <a:p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Really? I went to a tulip festival two years ago but it was in the Netherlands.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It was the Dutch Tulip Festival. </a:t>
            </a:r>
          </a:p>
          <a:p>
            <a:r>
              <a:rPr lang="en-US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What did you do at the festival,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4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watched Dutch folk dances. The dancers wore traditional costumes.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 also got a chance to try some delicious Dutch food and drinks. What about you, Mark?</a:t>
            </a:r>
          </a:p>
          <a:p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 watched folk dances too, but there wasn't any food or drinks.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 also saw beautiful tulip floats at a parade.</a:t>
            </a:r>
          </a:p>
          <a:p>
            <a:r>
              <a:rPr lang="en-US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Do they hold the festival every year in Australia?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4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Yes, they do.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5352" y="249189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893055" y="1790322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857287" y="1702205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+mn-lt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+mn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908B-2347-6044-B9FA-8DABE5ED3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604" y="85442"/>
            <a:ext cx="2182628" cy="1424928"/>
          </a:xfrm>
          <a:prstGeom prst="rect">
            <a:avLst/>
          </a:prstGeom>
        </p:spPr>
      </p:pic>
      <p:sp>
        <p:nvSpPr>
          <p:cNvPr id="11" name="Google Shape;289;p17">
            <a:extLst>
              <a:ext uri="{FF2B5EF4-FFF2-40B4-BE49-F238E27FC236}">
                <a16:creationId xmlns:a16="http://schemas.microsoft.com/office/drawing/2014/main" id="{1985F96E-4624-4147-AB2C-89E2F815F23E}"/>
              </a:ext>
            </a:extLst>
          </p:cNvPr>
          <p:cNvSpPr txBox="1"/>
          <p:nvPr/>
        </p:nvSpPr>
        <p:spPr>
          <a:xfrm>
            <a:off x="1813536" y="1626043"/>
            <a:ext cx="994705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>
                <a:latin typeface="+mn-lt"/>
              </a:rPr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>
                <a:latin typeface="+mn-lt"/>
              </a:rPr>
              <a:t>) the correct column. Sometimes you need to tick </a:t>
            </a:r>
            <a:r>
              <a:rPr lang="en-US" sz="2400" b="1" dirty="0" smtClean="0">
                <a:latin typeface="+mn-lt"/>
              </a:rPr>
              <a:t>both. </a:t>
            </a:r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person who answers all correctly gets 10 points. Each question is </a:t>
            </a:r>
            <a:r>
              <a:rPr lang="en-US" sz="2400" b="1" dirty="0" smtClean="0">
                <a:solidFill>
                  <a:srgbClr val="C00000"/>
                </a:solidFill>
              </a:rPr>
              <a:t>2 </a:t>
            </a:r>
            <a:r>
              <a:rPr lang="en-US" sz="2400" b="1" dirty="0">
                <a:solidFill>
                  <a:srgbClr val="C00000"/>
                </a:solidFill>
              </a:rPr>
              <a:t>points, Get more than 5 points-&gt; you pass.</a:t>
            </a:r>
            <a:endParaRPr lang="en-US" sz="2400" dirty="0">
              <a:latin typeface="+mn-lt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8C2CDDA-B47C-2849-8985-0E448D786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455181"/>
              </p:ext>
            </p:extLst>
          </p:nvPr>
        </p:nvGraphicFramePr>
        <p:xfrm>
          <a:off x="375902" y="3127133"/>
          <a:ext cx="11526897" cy="2743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933843">
                  <a:extLst>
                    <a:ext uri="{9D8B030D-6E8A-4147-A177-3AD203B41FA5}">
                      <a16:colId xmlns:a16="http://schemas.microsoft.com/office/drawing/2014/main" val="2288555884"/>
                    </a:ext>
                  </a:extLst>
                </a:gridCol>
                <a:gridCol w="1818042">
                  <a:extLst>
                    <a:ext uri="{9D8B030D-6E8A-4147-A177-3AD203B41FA5}">
                      <a16:colId xmlns:a16="http://schemas.microsoft.com/office/drawing/2014/main" val="957148789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1211935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Ms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Hoa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Mark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9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Australia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6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the Netherlands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4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tried Dutch food and drinks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94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watched traditional Dutch dancing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5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saw tulip floats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6766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FF059A4-2C68-1549-862C-2FED36D1600E}"/>
              </a:ext>
            </a:extLst>
          </p:cNvPr>
          <p:cNvSpPr/>
          <p:nvPr/>
        </p:nvSpPr>
        <p:spPr>
          <a:xfrm>
            <a:off x="8957307" y="495372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E54647-BB62-DD4D-8DDD-BB2709EA80FB}"/>
              </a:ext>
            </a:extLst>
          </p:cNvPr>
          <p:cNvSpPr/>
          <p:nvPr/>
        </p:nvSpPr>
        <p:spPr>
          <a:xfrm>
            <a:off x="10753888" y="400726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101255-8DE1-8C4C-8D27-61B6FB702716}"/>
              </a:ext>
            </a:extLst>
          </p:cNvPr>
          <p:cNvSpPr/>
          <p:nvPr/>
        </p:nvSpPr>
        <p:spPr>
          <a:xfrm>
            <a:off x="8957307" y="44987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384BEB-99CF-5D4A-9E63-9396D7F0882B}"/>
              </a:ext>
            </a:extLst>
          </p:cNvPr>
          <p:cNvSpPr/>
          <p:nvPr/>
        </p:nvSpPr>
        <p:spPr>
          <a:xfrm>
            <a:off x="8957307" y="36233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262C2-46C9-B949-80EB-CA28FBD98C65}"/>
              </a:ext>
            </a:extLst>
          </p:cNvPr>
          <p:cNvSpPr/>
          <p:nvPr/>
        </p:nvSpPr>
        <p:spPr>
          <a:xfrm>
            <a:off x="10802332" y="44771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FC56C-9100-174D-A7FD-047CA2B1293B}"/>
              </a:ext>
            </a:extLst>
          </p:cNvPr>
          <p:cNvSpPr/>
          <p:nvPr/>
        </p:nvSpPr>
        <p:spPr>
          <a:xfrm>
            <a:off x="10802332" y="5408668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132935"/>
              </p:ext>
            </p:extLst>
          </p:nvPr>
        </p:nvGraphicFramePr>
        <p:xfrm>
          <a:off x="814550" y="1131902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6E5F3CD-481C-1642-86D1-BAF562F1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38" y="1886100"/>
            <a:ext cx="2418325" cy="1481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615538" y="3419357"/>
            <a:ext cx="2418326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  <a:latin typeface="+mn-lt"/>
              </a:rPr>
              <a:t>1. 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___________</a:t>
            </a:r>
            <a:endParaRPr lang="en-US" sz="24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1205338" y="347098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parade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538907" y="3414203"/>
            <a:ext cx="2418326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  <a:latin typeface="+mn-lt"/>
              </a:rPr>
              <a:t>2. 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___________</a:t>
            </a:r>
            <a:endParaRPr lang="en-US" sz="24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09154" y="3504764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costumes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577495" y="3422355"/>
            <a:ext cx="2418326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  <a:latin typeface="+mn-lt"/>
              </a:rPr>
              <a:t>3. 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___________</a:t>
            </a:r>
            <a:endParaRPr lang="en-US" sz="24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272810" y="351300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feast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615538" y="5957649"/>
            <a:ext cx="2418326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  <a:latin typeface="+mn-lt"/>
              </a:rPr>
              <a:t>4. 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___________</a:t>
            </a:r>
            <a:endParaRPr lang="en-US" sz="2400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1347465" y="6053130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float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3961196" y="5957649"/>
            <a:ext cx="3409989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  <a:latin typeface="+mn-lt"/>
              </a:rPr>
              <a:t>5. 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_________________</a:t>
            </a:r>
            <a:endParaRPr lang="en-US" sz="24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440853" y="6045606"/>
            <a:ext cx="29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fireworks display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577495" y="5957649"/>
            <a:ext cx="2418326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  <a:latin typeface="+mn-lt"/>
              </a:rPr>
              <a:t>6. 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___________</a:t>
            </a:r>
            <a:endParaRPr lang="en-US" sz="24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8962898" y="6045605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folk 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9C472-E8C9-AC4B-B2C7-96C90B8C1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154" y="1886100"/>
            <a:ext cx="1652903" cy="151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17548-6317-5748-B1FF-5E9517AF7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996" y="1826263"/>
            <a:ext cx="2106106" cy="1498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62FE6-DB6A-534D-89EC-0F1FD3DA7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38" y="4357396"/>
            <a:ext cx="2390561" cy="1562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A8E50-673B-7B4F-8166-7F409DBC4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675" y="4357396"/>
            <a:ext cx="2249557" cy="1518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E8BC-A61A-384E-B99A-FA7A98CD8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8808" y="4357396"/>
            <a:ext cx="2174294" cy="15189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1020628" y="532492"/>
            <a:ext cx="11399616" cy="707886"/>
            <a:chOff x="1291448" y="1436739"/>
            <a:chExt cx="11399616" cy="707886"/>
          </a:xfrm>
        </p:grpSpPr>
        <p:sp>
          <p:nvSpPr>
            <p:cNvPr id="28" name="Google Shape;343;p19"/>
            <p:cNvSpPr txBox="1"/>
            <p:nvPr/>
          </p:nvSpPr>
          <p:spPr>
            <a:xfrm>
              <a:off x="1875749" y="1594123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>
                  <a:latin typeface="+mn-lt"/>
                </a:rPr>
                <a:t>Write a word or phrase from the box under each picture. </a:t>
              </a:r>
              <a:endParaRPr lang="en-US" sz="2800" dirty="0">
                <a:latin typeface="+mn-lt"/>
              </a:endParaRPr>
            </a:p>
          </p:txBody>
        </p:sp>
        <p:sp>
          <p:nvSpPr>
            <p:cNvPr id="29" name="Google Shape;344;p19"/>
            <p:cNvSpPr/>
            <p:nvPr/>
          </p:nvSpPr>
          <p:spPr>
            <a:xfrm>
              <a:off x="1291448" y="1551967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45;p19"/>
            <p:cNvSpPr txBox="1"/>
            <p:nvPr/>
          </p:nvSpPr>
          <p:spPr>
            <a:xfrm>
              <a:off x="1344234" y="143673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7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0" y="0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61591" y="1183404"/>
            <a:ext cx="11451182" cy="954067"/>
            <a:chOff x="145571" y="1185647"/>
            <a:chExt cx="11451182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877398" y="1185647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+mn-lt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45571" y="1424545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98357" y="1321925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712895" y="2677249"/>
            <a:ext cx="1093595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22" name="Down Arrow Callout 21"/>
          <p:cNvSpPr/>
          <p:nvPr/>
        </p:nvSpPr>
        <p:spPr>
          <a:xfrm>
            <a:off x="10218896" y="5807591"/>
            <a:ext cx="1693877" cy="94239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Game: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66967"/>
              </p:ext>
            </p:extLst>
          </p:nvPr>
        </p:nvGraphicFramePr>
        <p:xfrm>
          <a:off x="773215" y="2278146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1" y="-1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" y="-1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" y="6857999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192001" y="-1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2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715" y="1874399"/>
            <a:ext cx="10515600" cy="150018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>
                <a:solidFill>
                  <a:srgbClr val="008000"/>
                </a:solidFill>
              </a:rPr>
              <a:t>The class will divide into 2 groups, each groups will choose a number, if:</a:t>
            </a:r>
          </a:p>
          <a:p>
            <a:pPr eaLnBrk="1" hangingPunct="1"/>
            <a:r>
              <a:rPr lang="en-US" altLang="en-US" sz="2800" dirty="0">
                <a:solidFill>
                  <a:srgbClr val="008000"/>
                </a:solidFill>
              </a:rPr>
              <a:t>You choose a lucky number you will get 2 points and have </a:t>
            </a:r>
            <a:r>
              <a:rPr lang="en-US" altLang="en-US" sz="2800" dirty="0" smtClean="0">
                <a:solidFill>
                  <a:srgbClr val="008000"/>
                </a:solidFill>
              </a:rPr>
              <a:t>another chance </a:t>
            </a:r>
            <a:r>
              <a:rPr lang="en-US" altLang="en-US" sz="2800" dirty="0">
                <a:solidFill>
                  <a:srgbClr val="008000"/>
                </a:solidFill>
              </a:rPr>
              <a:t>to choose other number.</a:t>
            </a:r>
          </a:p>
          <a:p>
            <a:pPr eaLnBrk="1" hangingPunct="1"/>
            <a:r>
              <a:rPr lang="en-US" altLang="en-US" sz="2800" dirty="0">
                <a:solidFill>
                  <a:srgbClr val="008000"/>
                </a:solidFill>
              </a:rPr>
              <a:t>You choose a question you will have to answer it and get 2 points if it is right.</a:t>
            </a:r>
          </a:p>
          <a:p>
            <a:pPr eaLnBrk="1" hangingPunct="1"/>
            <a:r>
              <a:rPr lang="en-US" altLang="en-US" sz="2800" dirty="0">
                <a:solidFill>
                  <a:srgbClr val="008000"/>
                </a:solidFill>
              </a:rPr>
              <a:t>You choose an unlucky minion you will lose 2 points.</a:t>
            </a:r>
          </a:p>
          <a:p>
            <a:pPr eaLnBrk="1" hangingPunct="1"/>
            <a:r>
              <a:rPr lang="en-US" altLang="en-US" sz="2800" dirty="0">
                <a:solidFill>
                  <a:srgbClr val="008000"/>
                </a:solidFill>
              </a:rPr>
              <a:t>Which group has more points will be the winner. </a:t>
            </a:r>
          </a:p>
          <a:p>
            <a:pPr eaLnBrk="1" hangingPunct="1"/>
            <a:r>
              <a:rPr lang="en-US" altLang="en-US" sz="2800" dirty="0">
                <a:solidFill>
                  <a:srgbClr val="008000"/>
                </a:solidFill>
              </a:rPr>
              <a:t>The loser will have to perform Chicken dance or the winner’s request.</a:t>
            </a:r>
          </a:p>
          <a:p>
            <a:endParaRPr lang="en-US" sz="2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03715" y="471366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+mn-lt"/>
              </a:rPr>
              <a:t>LUCKY NUMBERS</a:t>
            </a:r>
          </a:p>
        </p:txBody>
      </p:sp>
    </p:spTree>
    <p:extLst>
      <p:ext uri="{BB962C8B-B14F-4D97-AF65-F5344CB8AC3E}">
        <p14:creationId xmlns:p14="http://schemas.microsoft.com/office/powerpoint/2010/main" val="37818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+mn-lt"/>
              </a:rPr>
              <a:t>LUCKY NUMBERS</a:t>
            </a:r>
          </a:p>
        </p:txBody>
      </p:sp>
      <p:sp>
        <p:nvSpPr>
          <p:cNvPr id="52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704256" y="1473167"/>
            <a:ext cx="1576168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9900"/>
                </a:solidFill>
                <a:latin typeface="+mn-lt"/>
              </a:rPr>
              <a:t>1</a:t>
            </a:r>
          </a:p>
        </p:txBody>
      </p:sp>
      <p:sp>
        <p:nvSpPr>
          <p:cNvPr id="53" name="Rectangl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59200" y="1483504"/>
            <a:ext cx="1625600" cy="1091456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00FF"/>
                </a:solidFill>
                <a:latin typeface="+mn-lt"/>
              </a:rPr>
              <a:t>2</a:t>
            </a:r>
          </a:p>
        </p:txBody>
      </p:sp>
      <p:sp>
        <p:nvSpPr>
          <p:cNvPr id="54" name="Rectangl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902247" y="1473168"/>
            <a:ext cx="1625600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6600"/>
                </a:solidFill>
                <a:latin typeface="+mn-lt"/>
              </a:rPr>
              <a:t>3</a:t>
            </a:r>
          </a:p>
        </p:txBody>
      </p:sp>
      <p:sp>
        <p:nvSpPr>
          <p:cNvPr id="55" name="Rectangl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020291" y="1473168"/>
            <a:ext cx="1625600" cy="1127265"/>
          </a:xfrm>
          <a:prstGeom prst="rect">
            <a:avLst/>
          </a:prstGeom>
          <a:solidFill>
            <a:srgbClr val="66FF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6699"/>
                </a:solidFill>
                <a:latin typeface="+mn-lt"/>
              </a:rPr>
              <a:t>4</a:t>
            </a:r>
          </a:p>
        </p:txBody>
      </p:sp>
      <p:sp>
        <p:nvSpPr>
          <p:cNvPr id="57" name="Rectangle 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704256" y="2784560"/>
            <a:ext cx="1611501" cy="1024275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58" name="Rectangl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88424" y="2796752"/>
            <a:ext cx="1625600" cy="1068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FFCC"/>
                </a:solidFill>
                <a:latin typeface="+mn-lt"/>
              </a:rPr>
              <a:t>6</a:t>
            </a:r>
          </a:p>
        </p:txBody>
      </p:sp>
      <p:sp>
        <p:nvSpPr>
          <p:cNvPr id="59" name="Rectangl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922024" y="2811731"/>
            <a:ext cx="1625600" cy="106843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FF00"/>
                </a:solidFill>
                <a:latin typeface="+mn-lt"/>
              </a:rPr>
              <a:t>7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1146824" y="43868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+mn-lt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1146824" y="49202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+mn-lt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772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+mn-lt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0932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+mn-lt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4140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+mn-lt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7348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+mn-lt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80556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+mn-lt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376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+mn-lt"/>
              </a:rPr>
              <a:t>12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3764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+mn-lt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80556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+mn-lt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7348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+mn-lt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4140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+mn-lt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40932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+mn-lt"/>
              </a:rPr>
              <a:t>4</a:t>
            </a:r>
          </a:p>
        </p:txBody>
      </p:sp>
      <p:sp>
        <p:nvSpPr>
          <p:cNvPr id="37" name="Rectangl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020291" y="2811731"/>
            <a:ext cx="1625600" cy="1068439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0000"/>
                </a:solidFill>
                <a:latin typeface="+mn-lt"/>
              </a:rPr>
              <a:t>8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786744" y="490707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1217665" y="6372808"/>
            <a:ext cx="508000" cy="391886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4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2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51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4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 nodeType="clickPar">
                      <p:stCondLst>
                        <p:cond delay="0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 nodeType="clickPar">
                      <p:stCondLst>
                        <p:cond delay="0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0" dur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586575" y="1762957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+mn-lt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60882" y="2914216"/>
            <a:ext cx="967091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1. The dancers performed ___________ at the Tulip Festival.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754841" y="2967335"/>
            <a:ext cx="188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7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58627" y="2182566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+mn-lt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22857" y="3186936"/>
            <a:ext cx="10772141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2. On New Year’s Eve, we went to </a:t>
            </a:r>
            <a:r>
              <a:rPr lang="en-US" sz="2800" b="1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Hoan</a:t>
            </a:r>
            <a:r>
              <a:rPr lang="en-US" sz="28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Kiem</a:t>
            </a:r>
            <a:r>
              <a:rPr lang="en-US" sz="28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Lake to watch the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 ______________. </a:t>
            </a:r>
            <a:endParaRPr lang="en-US" sz="2800" b="1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1392703" y="3954014"/>
            <a:ext cx="3236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511445" y="1798223"/>
            <a:ext cx="11415490" cy="830956"/>
            <a:chOff x="221539" y="2613192"/>
            <a:chExt cx="11415490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917674" y="2613192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+mn-lt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221539" y="2777367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300673" y="2674747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07580" y="2759808"/>
            <a:ext cx="970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3. For Tet, we usually prepare a ___________ with special food.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6236277" y="277183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9" name="Action Button: Home 8">
            <a:hlinkClick r:id="rId3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4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+mj-lt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1353912" y="133510"/>
            <a:ext cx="10851825" cy="886483"/>
            <a:chOff x="1353912" y="133510"/>
            <a:chExt cx="10851825" cy="886483"/>
          </a:xfrm>
        </p:grpSpPr>
        <p:pic>
          <p:nvPicPr>
            <p:cNvPr id="8" name="Google Shape;9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51971" y="133510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96;p2"/>
            <p:cNvSpPr txBox="1"/>
            <p:nvPr/>
          </p:nvSpPr>
          <p:spPr>
            <a:xfrm>
              <a:off x="1353912" y="250571"/>
              <a:ext cx="1360007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tx1"/>
                  </a:solidFill>
                  <a:latin typeface="+mj-lt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chemeClr val="tx1"/>
                </a:solidFill>
                <a:latin typeface="+mj-lt"/>
                <a:sym typeface="Arial"/>
              </a:endParaRPr>
            </a:p>
          </p:txBody>
        </p:sp>
        <p:sp>
          <p:nvSpPr>
            <p:cNvPr id="10" name="Google Shape;97;p2"/>
            <p:cNvSpPr txBox="1"/>
            <p:nvPr/>
          </p:nvSpPr>
          <p:spPr>
            <a:xfrm>
              <a:off x="3451083" y="280300"/>
              <a:ext cx="875465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rgbClr val="006699"/>
                  </a:solidFill>
                  <a:latin typeface="+mj-lt"/>
                  <a:ea typeface="Open Sans"/>
                  <a:cs typeface="Open Sans"/>
                  <a:sym typeface="Open Sans"/>
                </a:rPr>
                <a:t>FESTIVALS </a:t>
              </a:r>
              <a:r>
                <a:rPr lang="en-US" sz="4000" b="1" dirty="0">
                  <a:solidFill>
                    <a:srgbClr val="006699"/>
                  </a:solidFill>
                  <a:latin typeface="+mj-lt"/>
                  <a:ea typeface="Open Sans"/>
                  <a:cs typeface="Open Sans"/>
                  <a:sym typeface="Open Sans"/>
                </a:rPr>
                <a:t>AROUND THE WORLD</a:t>
              </a:r>
              <a:endParaRPr sz="4000" b="1" i="0" u="none" strike="noStrike" cap="none" dirty="0">
                <a:solidFill>
                  <a:srgbClr val="006699"/>
                </a:solidFill>
                <a:latin typeface="+mj-lt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" name="Google Shape;98;p2"/>
            <p:cNvSpPr txBox="1"/>
            <p:nvPr/>
          </p:nvSpPr>
          <p:spPr>
            <a:xfrm>
              <a:off x="2718494" y="188996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dirty="0">
                  <a:solidFill>
                    <a:srgbClr val="FF0000"/>
                  </a:solidFill>
                  <a:latin typeface="+mj-lt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 dirty="0">
                <a:solidFill>
                  <a:srgbClr val="FF0000"/>
                </a:solidFill>
                <a:latin typeface="+mj-lt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2396281" y="850366"/>
            <a:ext cx="9279903" cy="1938067"/>
            <a:chOff x="5005303" y="1316531"/>
            <a:chExt cx="7240086" cy="1938067"/>
          </a:xfrm>
        </p:grpSpPr>
        <p:sp>
          <p:nvSpPr>
            <p:cNvPr id="13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02;p2"/>
            <p:cNvSpPr txBox="1"/>
            <p:nvPr/>
          </p:nvSpPr>
          <p:spPr>
            <a:xfrm>
              <a:off x="6644348" y="2177420"/>
              <a:ext cx="3150133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+mj-lt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 dirty="0">
                <a:solidFill>
                  <a:srgbClr val="0FB7BD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3;p2"/>
            <p:cNvSpPr txBox="1"/>
            <p:nvPr/>
          </p:nvSpPr>
          <p:spPr>
            <a:xfrm>
              <a:off x="6329620" y="1644996"/>
              <a:ext cx="591576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B2DF-F467-A740-AFB1-6B5AFE3F55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91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9"/>
          <a:stretch/>
        </p:blipFill>
        <p:spPr>
          <a:xfrm>
            <a:off x="2107580" y="2220115"/>
            <a:ext cx="7822605" cy="4325651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67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0" y="0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87733" y="2182565"/>
            <a:ext cx="11307754" cy="830956"/>
            <a:chOff x="197826" y="2997535"/>
            <a:chExt cx="11307754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786225" y="2997535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+mn-lt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97826" y="320081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317654" y="3120645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76132" y="3428999"/>
            <a:ext cx="924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4. People hold flower 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___________ in </a:t>
            </a:r>
            <a:r>
              <a:rPr lang="en-US" sz="24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several countries to welcome the new season. 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4600818" y="333345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11392679" y="6279501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" y="-1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" y="-1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" y="6857999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92001" y="-1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1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68437" y="2182566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+mn-lt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25463" y="3196320"/>
            <a:ext cx="1001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5. The ___________ carried the dancers in special ___________.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2168633" y="3221368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8350378" y="3224322"/>
            <a:ext cx="2119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costumes</a:t>
            </a:r>
          </a:p>
        </p:txBody>
      </p:sp>
      <p:sp>
        <p:nvSpPr>
          <p:cNvPr id="11" name="Action Button: Home 10">
            <a:hlinkClick r:id="rId3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LUCKY NUMBER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70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LUCKY NUMBER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567081" y="1636348"/>
            <a:ext cx="11274747" cy="954067"/>
            <a:chOff x="132951" y="1060159"/>
            <a:chExt cx="11274747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+mn-lt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+mn-lt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+mn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628022" y="2754011"/>
            <a:ext cx="1093595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291762" y="2871999"/>
            <a:ext cx="191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686301" y="3845283"/>
            <a:ext cx="29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411210" y="445753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3814355" y="503527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2032503" y="6119938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870893" y="609864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costumes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326133" y="898084"/>
            <a:ext cx="1081531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  <a:cs typeface="Calibri" panose="020F0502020204030204" pitchFamily="34" charset="0"/>
              </a:rPr>
              <a:t>              What festival is it? Match each description with a festival. The person who answers all correctly gets 10 points. Each question is 2 points, Get more than 5 points-&gt; you pass.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777119" y="130553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852068" y="1240627"/>
            <a:ext cx="352707" cy="72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50682-0722-CC43-8214-19C2E85A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02" y="949492"/>
            <a:ext cx="1138592" cy="4023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35DD06-F22F-DA41-A568-4E41BA6B9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596624"/>
              </p:ext>
            </p:extLst>
          </p:nvPr>
        </p:nvGraphicFramePr>
        <p:xfrm>
          <a:off x="492368" y="2499440"/>
          <a:ext cx="11177981" cy="373635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059620">
                  <a:extLst>
                    <a:ext uri="{9D8B030D-6E8A-4147-A177-3AD203B41FA5}">
                      <a16:colId xmlns:a16="http://schemas.microsoft.com/office/drawing/2014/main" val="3377862841"/>
                    </a:ext>
                  </a:extLst>
                </a:gridCol>
                <a:gridCol w="935502">
                  <a:extLst>
                    <a:ext uri="{9D8B030D-6E8A-4147-A177-3AD203B41FA5}">
                      <a16:colId xmlns:a16="http://schemas.microsoft.com/office/drawing/2014/main" val="1092960256"/>
                    </a:ext>
                  </a:extLst>
                </a:gridCol>
                <a:gridCol w="3182859">
                  <a:extLst>
                    <a:ext uri="{9D8B030D-6E8A-4147-A177-3AD203B41FA5}">
                      <a16:colId xmlns:a16="http://schemas.microsoft.com/office/drawing/2014/main" val="4094505347"/>
                    </a:ext>
                  </a:extLst>
                </a:gridCol>
              </a:tblGrid>
              <a:tr h="747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eat moon cakes.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La Tomatina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53965"/>
                  </a:ext>
                </a:extLst>
              </a:tr>
              <a:tr h="747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throw tomatoes.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Cheese rolling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47252"/>
                  </a:ext>
                </a:extLst>
              </a:tr>
              <a:tr h="747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People eat 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banh </a:t>
                      </a:r>
                      <a:r>
                        <a:rPr lang="en-US" sz="24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chung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Christmas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96117"/>
                  </a:ext>
                </a:extLst>
              </a:tr>
              <a:tr h="747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4. People decorate pine trees and give each other gifts.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d. Tet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66043"/>
                  </a:ext>
                </a:extLst>
              </a:tr>
              <a:tr h="747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5. People chase after a wheel of cheese.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Mid-Autumn Festival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420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974CEC-5FBC-FF4D-B2D3-3B79FB3FE241}"/>
              </a:ext>
            </a:extLst>
          </p:cNvPr>
          <p:cNvSpPr txBox="1"/>
          <p:nvPr/>
        </p:nvSpPr>
        <p:spPr>
          <a:xfrm>
            <a:off x="7734227" y="2499440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1-e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B7C4B-DBA7-8C46-81C4-FA633912FFC2}"/>
              </a:ext>
            </a:extLst>
          </p:cNvPr>
          <p:cNvSpPr txBox="1"/>
          <p:nvPr/>
        </p:nvSpPr>
        <p:spPr>
          <a:xfrm>
            <a:off x="7734228" y="3311105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2-a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6F310-609B-DA43-8EFE-6A352F303A68}"/>
              </a:ext>
            </a:extLst>
          </p:cNvPr>
          <p:cNvSpPr txBox="1"/>
          <p:nvPr/>
        </p:nvSpPr>
        <p:spPr>
          <a:xfrm>
            <a:off x="7734228" y="406438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3-d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A9BD-2CAD-1946-AED6-5A51C72BC492}"/>
              </a:ext>
            </a:extLst>
          </p:cNvPr>
          <p:cNvSpPr txBox="1"/>
          <p:nvPr/>
        </p:nvSpPr>
        <p:spPr>
          <a:xfrm>
            <a:off x="7734229" y="483620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4-c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CF7BD-BBDF-944E-8647-FDED9F4A2247}"/>
              </a:ext>
            </a:extLst>
          </p:cNvPr>
          <p:cNvSpPr txBox="1"/>
          <p:nvPr/>
        </p:nvSpPr>
        <p:spPr>
          <a:xfrm>
            <a:off x="7734229" y="560803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5-b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18662" y="1"/>
            <a:ext cx="12120464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/>
        </p:nvSpPr>
        <p:spPr>
          <a:xfrm>
            <a:off x="4548056" y="784440"/>
            <a:ext cx="3095888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kern="1200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+mn-lt"/>
                <a:ea typeface="+mn-ea"/>
                <a:cs typeface="Arial" panose="020B0604020202020204" pitchFamily="34" charset="0"/>
              </a:rPr>
              <a:t>CONSOLIDATION</a:t>
            </a:r>
            <a:endParaRPr sz="2400" b="1" kern="1200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+mn-lt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738224"/>
              </p:ext>
            </p:extLst>
          </p:nvPr>
        </p:nvGraphicFramePr>
        <p:xfrm>
          <a:off x="2305113" y="1347453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0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1"/>
            <a:ext cx="12192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59698" y="2697022"/>
            <a:ext cx="7757299" cy="247213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16700" y="381003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3663" y="2906508"/>
            <a:ext cx="8012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b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- Learn all </a:t>
            </a:r>
            <a:r>
              <a:rPr lang="en-GB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the new 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words </a:t>
            </a:r>
            <a:r>
              <a:rPr lang="en-GB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by heart </a:t>
            </a:r>
            <a:endParaRPr lang="en-GB" sz="2800" b="1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2800" b="1" dirty="0" smtClean="0">
                <a:solidFill>
                  <a:srgbClr val="0070C0"/>
                </a:solidFill>
                <a:latin typeface="+mn-lt"/>
                <a:ea typeface="Calibri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Name 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at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least 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3 festivals around the world</a:t>
            </a:r>
            <a:endParaRPr lang="en-US" sz="28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- Exercises 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in workbook </a:t>
            </a:r>
            <a:endParaRPr lang="en-US" sz="28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-22948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-229480"/>
            <a:ext cx="0" cy="70874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2192000" y="-229480"/>
            <a:ext cx="0" cy="70874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0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6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sz="1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4388177" y="649214"/>
            <a:ext cx="3789113" cy="64629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n-ea"/>
                <a:cs typeface="Arial" panose="020B0604020202020204" pitchFamily="34" charset="0"/>
              </a:rPr>
              <a:t>* 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76;p8"/>
          <p:cNvSpPr txBox="1"/>
          <p:nvPr/>
        </p:nvSpPr>
        <p:spPr>
          <a:xfrm>
            <a:off x="2582150" y="4645897"/>
            <a:ext cx="4014591" cy="61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4000" b="1" i="0" u="none" strike="noStrike" cap="none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Folk 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dance (n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): </a:t>
            </a:r>
            <a:endParaRPr sz="4000" b="1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77;p8"/>
          <p:cNvSpPr/>
          <p:nvPr/>
        </p:nvSpPr>
        <p:spPr>
          <a:xfrm>
            <a:off x="6096000" y="4812947"/>
            <a:ext cx="54694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đ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iệu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nhảy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múa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dân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gian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8;p8"/>
          <p:cNvSpPr/>
          <p:nvPr/>
        </p:nvSpPr>
        <p:spPr>
          <a:xfrm>
            <a:off x="2540024" y="5560147"/>
            <a:ext cx="29968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800" b="1" dirty="0">
                <a:solidFill>
                  <a:srgbClr val="00B050"/>
                </a:solidFill>
                <a:latin typeface="+mj-lt"/>
              </a:rPr>
              <a:t>/ˈ</a:t>
            </a:r>
            <a:r>
              <a:rPr lang="en-US" sz="2800" b="1" dirty="0" err="1">
                <a:solidFill>
                  <a:srgbClr val="00B050"/>
                </a:solidFill>
                <a:latin typeface="+mj-lt"/>
              </a:rPr>
              <a:t>fəʊk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 ˌ</a:t>
            </a:r>
            <a:r>
              <a:rPr lang="en-US" sz="2800" b="1" dirty="0" err="1">
                <a:solidFill>
                  <a:srgbClr val="00B050"/>
                </a:solidFill>
                <a:latin typeface="+mj-lt"/>
              </a:rPr>
              <a:t>dɑːns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/ </a:t>
            </a:r>
            <a:endParaRPr sz="2800" b="1" i="0" u="none" strike="noStrike" cap="none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49879-EA37-FA45-9641-2F943174C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435" y="1636161"/>
            <a:ext cx="4488599" cy="3158199"/>
          </a:xfrm>
          <a:prstGeom prst="rect">
            <a:avLst/>
          </a:prstGeom>
        </p:spPr>
      </p:pic>
      <p:pic>
        <p:nvPicPr>
          <p:cNvPr id="2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030" y="47943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4202829" y="316936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87;p9"/>
          <p:cNvSpPr txBox="1"/>
          <p:nvPr/>
        </p:nvSpPr>
        <p:spPr>
          <a:xfrm>
            <a:off x="3504602" y="4520328"/>
            <a:ext cx="341520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C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ostume 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(n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6221540" y="465454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phục</a:t>
            </a:r>
            <a:endParaRPr sz="3200" b="1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3580583" y="5391666"/>
            <a:ext cx="23849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+mj-lt"/>
              </a:rPr>
              <a:t>/ˈ</a:t>
            </a:r>
            <a:r>
              <a:rPr lang="en-US" sz="2800" b="1" dirty="0" err="1">
                <a:solidFill>
                  <a:srgbClr val="00B050"/>
                </a:solidFill>
                <a:latin typeface="+mj-lt"/>
              </a:rPr>
              <a:t>kɒs.tʃuːm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B98EB-68E1-A54E-8CD5-9F463A730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856" y="862269"/>
            <a:ext cx="4738144" cy="3675030"/>
          </a:xfrm>
          <a:prstGeom prst="rect">
            <a:avLst/>
          </a:prstGeom>
        </p:spPr>
      </p:pic>
      <p:pic>
        <p:nvPicPr>
          <p:cNvPr id="2" name="cost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626" y="4320615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3908279" y="503126"/>
            <a:ext cx="3772756" cy="64629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ea typeface="+mn-ea"/>
                <a:cs typeface="Arial" panose="020B0604020202020204" pitchFamily="34" charset="0"/>
              </a:rPr>
              <a:t>* 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09;p11"/>
          <p:cNvSpPr txBox="1"/>
          <p:nvPr/>
        </p:nvSpPr>
        <p:spPr>
          <a:xfrm>
            <a:off x="3377023" y="4645264"/>
            <a:ext cx="29221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P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arade 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(n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):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0;p11"/>
          <p:cNvSpPr/>
          <p:nvPr/>
        </p:nvSpPr>
        <p:spPr>
          <a:xfrm>
            <a:off x="6363150" y="4804325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iễu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hành</a:t>
            </a:r>
            <a:endParaRPr sz="36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1;p11"/>
          <p:cNvSpPr/>
          <p:nvPr/>
        </p:nvSpPr>
        <p:spPr>
          <a:xfrm>
            <a:off x="3826963" y="5506680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1" dirty="0">
                <a:solidFill>
                  <a:srgbClr val="00B050"/>
                </a:solidFill>
                <a:latin typeface="+mn-lt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+mn-lt"/>
              </a:rPr>
              <a:t>pəˈreɪd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/ </a:t>
            </a:r>
            <a:endParaRPr sz="3200" b="1" i="0" u="none" strike="noStrike" cap="none" dirty="0">
              <a:solidFill>
                <a:srgbClr val="00B05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F6BBB-097F-1E41-AF67-B0AA8B21D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609" y="1271098"/>
            <a:ext cx="5666097" cy="3533227"/>
          </a:xfrm>
          <a:prstGeom prst="rect">
            <a:avLst/>
          </a:prstGeom>
        </p:spPr>
      </p:pic>
      <p:pic>
        <p:nvPicPr>
          <p:cNvPr id="2" name="ukpaper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8618" y="4408494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4448927" y="448152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98;p10"/>
          <p:cNvSpPr txBox="1"/>
          <p:nvPr/>
        </p:nvSpPr>
        <p:spPr>
          <a:xfrm>
            <a:off x="3433766" y="5214171"/>
            <a:ext cx="245386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loat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0;p10"/>
          <p:cNvSpPr/>
          <p:nvPr/>
        </p:nvSpPr>
        <p:spPr>
          <a:xfrm>
            <a:off x="3433766" y="6119019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1" dirty="0">
                <a:solidFill>
                  <a:srgbClr val="00B050"/>
                </a:solidFill>
                <a:latin typeface="+mj-lt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+mj-lt"/>
              </a:rPr>
              <a:t>fləʊt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/ </a:t>
            </a:r>
            <a:endParaRPr sz="3200" b="1" i="0" u="none" strike="noStrike" cap="none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10;p11"/>
          <p:cNvSpPr/>
          <p:nvPr/>
        </p:nvSpPr>
        <p:spPr>
          <a:xfrm>
            <a:off x="5633679" y="533418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Xe</a:t>
            </a:r>
            <a:r>
              <a:rPr lang="en-US" sz="32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iễu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hành</a:t>
            </a:r>
            <a:endParaRPr sz="3200" b="1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237" y="1059768"/>
            <a:ext cx="5821525" cy="4214412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5903" y="5136843"/>
            <a:ext cx="487363" cy="4873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2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4558092" y="28387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20;p12"/>
          <p:cNvSpPr txBox="1"/>
          <p:nvPr/>
        </p:nvSpPr>
        <p:spPr>
          <a:xfrm>
            <a:off x="3657600" y="4535560"/>
            <a:ext cx="25055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F</a:t>
            </a:r>
            <a:r>
              <a:rPr lang="en-US" sz="3600" b="1" i="0" u="none" strike="noStrike" cap="none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east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(n</a:t>
            </a:r>
            <a:r>
              <a:rPr lang="en-US" sz="3600" b="1" i="0" u="none" strike="noStrike" cap="none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): </a:t>
            </a:r>
            <a:endParaRPr sz="3600" b="1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1;p12"/>
          <p:cNvSpPr/>
          <p:nvPr/>
        </p:nvSpPr>
        <p:spPr>
          <a:xfrm>
            <a:off x="6484152" y="4686595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ữa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tiệc</a:t>
            </a:r>
            <a:endParaRPr sz="3600" b="1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2;p12"/>
          <p:cNvSpPr/>
          <p:nvPr/>
        </p:nvSpPr>
        <p:spPr>
          <a:xfrm>
            <a:off x="4128305" y="5293748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1" dirty="0">
                <a:solidFill>
                  <a:srgbClr val="00B050"/>
                </a:solidFill>
                <a:latin typeface="+mj-lt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+mj-lt"/>
              </a:rPr>
              <a:t>fiːst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/</a:t>
            </a:r>
            <a:endParaRPr sz="3200" b="1" i="0" u="none" strike="noStrike" cap="none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32B05-2076-C645-975C-48E951274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367" y="854272"/>
            <a:ext cx="5761312" cy="3727059"/>
          </a:xfrm>
          <a:prstGeom prst="rect">
            <a:avLst/>
          </a:prstGeom>
        </p:spPr>
      </p:pic>
      <p:pic>
        <p:nvPicPr>
          <p:cNvPr id="10" name="ukfeast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7974" y="4758709"/>
            <a:ext cx="487363" cy="4873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2310440" y="502649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F</a:t>
            </a:r>
            <a:r>
              <a:rPr lang="en-US" sz="3600" b="1" i="0" u="none" strike="noStrike" cap="none" dirty="0" smtClean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ireworks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display (n</a:t>
            </a:r>
            <a:r>
              <a:rPr lang="en-US" sz="3600" b="1" i="0" u="none" strike="noStrike" cap="none" dirty="0" smtClean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):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6935667" y="5159465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àn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bắn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pháo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hoa</a:t>
            </a:r>
            <a:endParaRPr sz="32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219277" y="5831829"/>
            <a:ext cx="40823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+mn-lt"/>
              </a:rPr>
              <a:t>/ˈ</a:t>
            </a:r>
            <a:r>
              <a:rPr lang="en-US" sz="2800" b="1" dirty="0" err="1">
                <a:solidFill>
                  <a:srgbClr val="00B050"/>
                </a:solidFill>
                <a:latin typeface="+mn-lt"/>
              </a:rPr>
              <a:t>fɑɪərˌwɜrks</a:t>
            </a:r>
            <a:r>
              <a:rPr lang="en-US" sz="28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n-lt"/>
              </a:rPr>
              <a:t>dɪˈspleɪ</a:t>
            </a:r>
            <a:r>
              <a:rPr lang="en-US" sz="2800" b="1" dirty="0">
                <a:solidFill>
                  <a:srgbClr val="00B050"/>
                </a:solidFill>
                <a:latin typeface="+mn-lt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05BAF-4BE1-4B44-9648-61ACEAA6F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1334303"/>
            <a:ext cx="6078552" cy="3716786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Google Shape;180;p8"/>
          <p:cNvSpPr txBox="1"/>
          <p:nvPr/>
        </p:nvSpPr>
        <p:spPr>
          <a:xfrm>
            <a:off x="4730052" y="528890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fireworks-display16515463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8696" y="4480957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4228867" y="127430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oogle Shape;231;p13"/>
          <p:cNvGraphicFramePr/>
          <p:nvPr>
            <p:extLst>
              <p:ext uri="{D42A27DB-BD31-4B8C-83A1-F6EECF244321}">
                <p14:modId xmlns:p14="http://schemas.microsoft.com/office/powerpoint/2010/main" val="547244057"/>
              </p:ext>
            </p:extLst>
          </p:nvPr>
        </p:nvGraphicFramePr>
        <p:xfrm>
          <a:off x="1360268" y="953501"/>
          <a:ext cx="9399925" cy="5182320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fəʊk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 ˌ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dɑːns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 </a:t>
                      </a:r>
                      <a:endParaRPr sz="24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điệu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múa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nhảy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dân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gian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kɒs.tʃuːm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phục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fləʊt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 </a:t>
                      </a:r>
                      <a:endParaRPr sz="24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pəˈreɪd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 </a:t>
                      </a:r>
                      <a:endParaRPr sz="24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fiːst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bữa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tiệc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vi-VN" sz="25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fɑɪərˌwɜrks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dɪˈspleɪ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vi-VN" sz="25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458159921"/>
                  </a:ext>
                </a:extLst>
              </a:tr>
            </a:tbl>
          </a:graphicData>
        </a:graphic>
      </p:graphicFrame>
      <p:pic>
        <p:nvPicPr>
          <p:cNvPr id="7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7040" y="1463331"/>
            <a:ext cx="487363" cy="487363"/>
          </a:xfrm>
          <a:prstGeom prst="rect">
            <a:avLst/>
          </a:prstGeom>
        </p:spPr>
      </p:pic>
      <p:pic>
        <p:nvPicPr>
          <p:cNvPr id="8" name="costu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7040" y="2279243"/>
            <a:ext cx="487363" cy="487363"/>
          </a:xfrm>
          <a:prstGeom prst="rect">
            <a:avLst/>
          </a:prstGeom>
        </p:spPr>
      </p:pic>
      <p:pic>
        <p:nvPicPr>
          <p:cNvPr id="9" name="ukpaper0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2692" y="3878926"/>
            <a:ext cx="487363" cy="487363"/>
          </a:xfrm>
          <a:prstGeom prst="rect">
            <a:avLst/>
          </a:prstGeom>
        </p:spPr>
      </p:pic>
      <p:pic>
        <p:nvPicPr>
          <p:cNvPr id="11" name="ukfeast0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2692" y="4552551"/>
            <a:ext cx="487363" cy="487363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7039" y="3054751"/>
            <a:ext cx="487363" cy="487363"/>
          </a:xfrm>
          <a:prstGeom prst="rect">
            <a:avLst/>
          </a:prstGeom>
        </p:spPr>
      </p:pic>
      <p:pic>
        <p:nvPicPr>
          <p:cNvPr id="13" name="fireworks-display165154634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7039" y="5272986"/>
            <a:ext cx="487363" cy="48736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0" y="-8749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192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7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1276</Words>
  <Application>Microsoft Office PowerPoint</Application>
  <PresentationFormat>Widescreen</PresentationFormat>
  <Paragraphs>233</Paragraphs>
  <Slides>28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Open Sans</vt:lpstr>
      <vt:lpstr>Arial</vt:lpstr>
      <vt:lpstr>Times New Roman</vt:lpstr>
      <vt:lpstr>Calibri</vt:lpstr>
      <vt:lpstr>Cutive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89</cp:revision>
  <dcterms:modified xsi:type="dcterms:W3CDTF">2025-03-20T15:35:21Z</dcterms:modified>
</cp:coreProperties>
</file>