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5"/>
  </p:notesMasterIdLst>
  <p:sldIdLst>
    <p:sldId id="308" r:id="rId2"/>
    <p:sldId id="353" r:id="rId3"/>
    <p:sldId id="256" r:id="rId4"/>
    <p:sldId id="281" r:id="rId5"/>
    <p:sldId id="354" r:id="rId6"/>
    <p:sldId id="276" r:id="rId7"/>
    <p:sldId id="366" r:id="rId8"/>
    <p:sldId id="367" r:id="rId9"/>
    <p:sldId id="326" r:id="rId10"/>
    <p:sldId id="362" r:id="rId11"/>
    <p:sldId id="363" r:id="rId12"/>
    <p:sldId id="364" r:id="rId13"/>
    <p:sldId id="365" r:id="rId14"/>
    <p:sldId id="360" r:id="rId15"/>
    <p:sldId id="358" r:id="rId16"/>
    <p:sldId id="359" r:id="rId17"/>
    <p:sldId id="361" r:id="rId18"/>
    <p:sldId id="348" r:id="rId19"/>
    <p:sldId id="349" r:id="rId20"/>
    <p:sldId id="313" r:id="rId21"/>
    <p:sldId id="355" r:id="rId22"/>
    <p:sldId id="314" r:id="rId23"/>
    <p:sldId id="33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A9A5"/>
    <a:srgbClr val="009900"/>
    <a:srgbClr val="66FF33"/>
    <a:srgbClr val="FF9801"/>
    <a:srgbClr val="FBB040"/>
    <a:srgbClr val="FFDAAB"/>
    <a:srgbClr val="CBEAF0"/>
    <a:srgbClr val="48C0B6"/>
    <a:srgbClr val="E6B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3076"/>
  </p:normalViewPr>
  <p:slideViewPr>
    <p:cSldViewPr snapToGrid="0" showGuides="1">
      <p:cViewPr varScale="1">
        <p:scale>
          <a:sx n="73" d="100"/>
          <a:sy n="73" d="100"/>
        </p:scale>
        <p:origin x="4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85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60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16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68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86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96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08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0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0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4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5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3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2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6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0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2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6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4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3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4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2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5.xml"/><Relationship Id="rId7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10" Type="http://schemas.openxmlformats.org/officeDocument/2006/relationships/slide" Target="slide17.xml"/><Relationship Id="rId4" Type="http://schemas.openxmlformats.org/officeDocument/2006/relationships/slide" Target="slide9.xml"/><Relationship Id="rId9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856253" y="209388"/>
            <a:ext cx="1883767" cy="5284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WARM-UP</a:t>
            </a:r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70323" y="73585"/>
            <a:ext cx="3480458" cy="613812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 puzzling</a:t>
            </a:r>
            <a:endParaRPr lang="en-GB" sz="28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713FE3-B9CF-9B47-B7A8-1E6F76107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198" y="1510635"/>
            <a:ext cx="4892511" cy="36175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00053" y="1688551"/>
            <a:ext cx="5476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GB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that your Christmas present?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4992" y="3609612"/>
            <a:ext cx="8612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they eat moon cakes at the festival last year?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47051" y="5283100"/>
            <a:ext cx="6789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 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 eat all these moon cake?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47268AF-A000-F44F-A845-255EC823A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518242"/>
              </p:ext>
            </p:extLst>
          </p:nvPr>
        </p:nvGraphicFramePr>
        <p:xfrm>
          <a:off x="1700053" y="1024150"/>
          <a:ext cx="6831107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887">
                  <a:extLst>
                    <a:ext uri="{9D8B030D-6E8A-4147-A177-3AD203B41FA5}">
                      <a16:colId xmlns:a16="http://schemas.microsoft.com/office/drawing/2014/main" val="747270709"/>
                    </a:ext>
                  </a:extLst>
                </a:gridCol>
                <a:gridCol w="1021977">
                  <a:extLst>
                    <a:ext uri="{9D8B030D-6E8A-4147-A177-3AD203B41FA5}">
                      <a16:colId xmlns:a16="http://schemas.microsoft.com/office/drawing/2014/main" val="818416178"/>
                    </a:ext>
                  </a:extLst>
                </a:gridCol>
                <a:gridCol w="3551540">
                  <a:extLst>
                    <a:ext uri="{9D8B030D-6E8A-4147-A177-3AD203B41FA5}">
                      <a16:colId xmlns:a16="http://schemas.microsoft.com/office/drawing/2014/main" val="2268897829"/>
                    </a:ext>
                  </a:extLst>
                </a:gridCol>
                <a:gridCol w="1009703">
                  <a:extLst>
                    <a:ext uri="{9D8B030D-6E8A-4147-A177-3AD203B41FA5}">
                      <a16:colId xmlns:a16="http://schemas.microsoft.com/office/drawing/2014/main" val="4172510902"/>
                    </a:ext>
                  </a:extLst>
                </a:gridCol>
              </a:tblGrid>
              <a:tr h="26516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your Christmas present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1244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B2D8586-83F4-824B-A150-7ABF22867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588290"/>
              </p:ext>
            </p:extLst>
          </p:nvPr>
        </p:nvGraphicFramePr>
        <p:xfrm>
          <a:off x="1700053" y="2480901"/>
          <a:ext cx="8591812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410">
                  <a:extLst>
                    <a:ext uri="{9D8B030D-6E8A-4147-A177-3AD203B41FA5}">
                      <a16:colId xmlns:a16="http://schemas.microsoft.com/office/drawing/2014/main" val="747270709"/>
                    </a:ext>
                  </a:extLst>
                </a:gridCol>
                <a:gridCol w="992104">
                  <a:extLst>
                    <a:ext uri="{9D8B030D-6E8A-4147-A177-3AD203B41FA5}">
                      <a16:colId xmlns:a16="http://schemas.microsoft.com/office/drawing/2014/main" val="818416178"/>
                    </a:ext>
                  </a:extLst>
                </a:gridCol>
                <a:gridCol w="894514">
                  <a:extLst>
                    <a:ext uri="{9D8B030D-6E8A-4147-A177-3AD203B41FA5}">
                      <a16:colId xmlns:a16="http://schemas.microsoft.com/office/drawing/2014/main" val="2268897829"/>
                    </a:ext>
                  </a:extLst>
                </a:gridCol>
                <a:gridCol w="1664241">
                  <a:extLst>
                    <a:ext uri="{9D8B030D-6E8A-4147-A177-3AD203B41FA5}">
                      <a16:colId xmlns:a16="http://schemas.microsoft.com/office/drawing/2014/main" val="2209470716"/>
                    </a:ext>
                  </a:extLst>
                </a:gridCol>
                <a:gridCol w="1869163">
                  <a:extLst>
                    <a:ext uri="{9D8B030D-6E8A-4147-A177-3AD203B41FA5}">
                      <a16:colId xmlns:a16="http://schemas.microsoft.com/office/drawing/2014/main" val="4172510902"/>
                    </a:ext>
                  </a:extLst>
                </a:gridCol>
                <a:gridCol w="1453363">
                  <a:extLst>
                    <a:ext uri="{9D8B030D-6E8A-4147-A177-3AD203B41FA5}">
                      <a16:colId xmlns:a16="http://schemas.microsoft.com/office/drawing/2014/main" val="2910992530"/>
                    </a:ext>
                  </a:extLst>
                </a:gridCol>
                <a:gridCol w="507017">
                  <a:extLst>
                    <a:ext uri="{9D8B030D-6E8A-4147-A177-3AD203B41FA5}">
                      <a16:colId xmlns:a16="http://schemas.microsoft.com/office/drawing/2014/main" val="3740775520"/>
                    </a:ext>
                  </a:extLst>
                </a:gridCol>
              </a:tblGrid>
              <a:tr h="26516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eat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Moon</a:t>
                      </a: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cakes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the </a:t>
                      </a:r>
                      <a:endParaRPr lang="en-US" sz="2800" b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festival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last year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1244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C1D5ADE-38FB-4148-828E-437BE8D53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442985"/>
              </p:ext>
            </p:extLst>
          </p:nvPr>
        </p:nvGraphicFramePr>
        <p:xfrm>
          <a:off x="1547051" y="4638933"/>
          <a:ext cx="8066517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988">
                  <a:extLst>
                    <a:ext uri="{9D8B030D-6E8A-4147-A177-3AD203B41FA5}">
                      <a16:colId xmlns:a16="http://schemas.microsoft.com/office/drawing/2014/main" val="747270709"/>
                    </a:ext>
                  </a:extLst>
                </a:gridCol>
                <a:gridCol w="940035">
                  <a:extLst>
                    <a:ext uri="{9D8B030D-6E8A-4147-A177-3AD203B41FA5}">
                      <a16:colId xmlns:a16="http://schemas.microsoft.com/office/drawing/2014/main" val="818416178"/>
                    </a:ext>
                  </a:extLst>
                </a:gridCol>
                <a:gridCol w="3645811">
                  <a:extLst>
                    <a:ext uri="{9D8B030D-6E8A-4147-A177-3AD203B41FA5}">
                      <a16:colId xmlns:a16="http://schemas.microsoft.com/office/drawing/2014/main" val="2268897829"/>
                    </a:ext>
                  </a:extLst>
                </a:gridCol>
                <a:gridCol w="1384647">
                  <a:extLst>
                    <a:ext uri="{9D8B030D-6E8A-4147-A177-3AD203B41FA5}">
                      <a16:colId xmlns:a16="http://schemas.microsoft.com/office/drawing/2014/main" val="2209470716"/>
                    </a:ext>
                  </a:extLst>
                </a:gridCol>
                <a:gridCol w="915036">
                  <a:extLst>
                    <a:ext uri="{9D8B030D-6E8A-4147-A177-3AD203B41FA5}">
                      <a16:colId xmlns:a16="http://schemas.microsoft.com/office/drawing/2014/main" val="4172510902"/>
                    </a:ext>
                  </a:extLst>
                </a:gridCol>
              </a:tblGrid>
              <a:tr h="26516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he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these moon cakes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eat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12443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-49695" y="0"/>
            <a:ext cx="12334460" cy="6858000"/>
            <a:chOff x="0" y="0"/>
            <a:chExt cx="12192000" cy="68580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0" y="0"/>
              <a:ext cx="1218693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2186936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05104" y="195702"/>
            <a:ext cx="7547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the sentences into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 / No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en-US" sz="2800" b="1" dirty="0">
                <a:solidFill>
                  <a:srgbClr val="FFFF00"/>
                </a:solidFill>
              </a:rPr>
              <a:t>.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503" y="2163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8" y="1136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84C91A-EB9B-F349-B9CB-71A978AB9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730" y="0"/>
            <a:ext cx="1989057" cy="1041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525288" y="924202"/>
            <a:ext cx="10558971" cy="1109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ChronicaPro"/>
              </a:rPr>
              <a:t>2. </a:t>
            </a:r>
            <a:r>
              <a:rPr lang="en-US" sz="3200" b="1" dirty="0" smtClean="0">
                <a:latin typeface="ChronicaPro"/>
              </a:rPr>
              <a:t>She </a:t>
            </a:r>
            <a:r>
              <a:rPr lang="en-US" sz="3200" b="1" dirty="0">
                <a:latin typeface="ChronicaPro"/>
              </a:rPr>
              <a:t>will bake a birthday cake for him.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BAFF4-B961-D14C-8A65-A73A68DE12D9}"/>
              </a:ext>
            </a:extLst>
          </p:cNvPr>
          <p:cNvSpPr/>
          <p:nvPr/>
        </p:nvSpPr>
        <p:spPr>
          <a:xfrm>
            <a:off x="975109" y="2238568"/>
            <a:ext cx="7123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32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</a:t>
            </a:r>
            <a:r>
              <a:rPr lang="vi-VN" sz="32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 bake a birthday cake for him?</a:t>
            </a:r>
            <a:endParaRPr lang="en-US" sz="32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11216640" y="6315456"/>
            <a:ext cx="548640" cy="438912"/>
          </a:xfrm>
          <a:prstGeom prst="actionButtonHome">
            <a:avLst/>
          </a:prstGeom>
          <a:solidFill>
            <a:srgbClr val="66FF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-49695" y="0"/>
            <a:ext cx="12334460" cy="6858000"/>
            <a:chOff x="0" y="0"/>
            <a:chExt cx="12192000" cy="68580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0" y="0"/>
              <a:ext cx="1218693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2186936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549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418" y="249506"/>
            <a:ext cx="7547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the sentences into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 / No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questions.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503" y="2163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8" y="1136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84C91A-EB9B-F349-B9CB-71A978AB9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730" y="0"/>
            <a:ext cx="1989057" cy="1041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525288" y="924202"/>
            <a:ext cx="10558971" cy="1124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3. </a:t>
            </a:r>
            <a:r>
              <a:rPr lang="en-US" sz="3200" b="1" dirty="0" smtClean="0"/>
              <a:t>The </a:t>
            </a:r>
            <a:r>
              <a:rPr lang="en-US" sz="3200" b="1" dirty="0"/>
              <a:t>dragon dances are interesting.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ADFC0B-F568-8D40-A42D-334ED9F0F828}"/>
              </a:ext>
            </a:extLst>
          </p:cNvPr>
          <p:cNvSpPr/>
          <p:nvPr/>
        </p:nvSpPr>
        <p:spPr>
          <a:xfrm>
            <a:off x="922323" y="2253508"/>
            <a:ext cx="7435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36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vi-VN" sz="36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dragon dances interesting?</a:t>
            </a:r>
            <a:endParaRPr lang="en-US" sz="36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11216640" y="6315456"/>
            <a:ext cx="548640" cy="438912"/>
          </a:xfrm>
          <a:prstGeom prst="actionButtonHome">
            <a:avLst/>
          </a:prstGeom>
          <a:solidFill>
            <a:srgbClr val="66FF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-49695" y="0"/>
            <a:ext cx="12334460" cy="6858000"/>
            <a:chOff x="0" y="0"/>
            <a:chExt cx="12192000" cy="68580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0" y="0"/>
              <a:ext cx="1218693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2186936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527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418" y="249506"/>
            <a:ext cx="7547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the sentences into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 / No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questions.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503" y="2163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8" y="1136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84C91A-EB9B-F349-B9CB-71A978AB9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730" y="0"/>
            <a:ext cx="1989057" cy="1041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525288" y="924202"/>
            <a:ext cx="10558971" cy="1124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4. </a:t>
            </a:r>
            <a:r>
              <a:rPr lang="en-US" sz="3200" b="1" dirty="0" smtClean="0"/>
              <a:t>The </a:t>
            </a:r>
            <a:r>
              <a:rPr lang="en-US" sz="3200" b="1" dirty="0"/>
              <a:t>Rio Carnival takes place every year in Brazil.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900727-FE9D-A54D-AA6C-15B7643E5BE9}"/>
              </a:ext>
            </a:extLst>
          </p:cNvPr>
          <p:cNvSpPr/>
          <p:nvPr/>
        </p:nvSpPr>
        <p:spPr>
          <a:xfrm>
            <a:off x="723805" y="2253508"/>
            <a:ext cx="9006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32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</a:t>
            </a:r>
            <a:r>
              <a:rPr lang="vi-VN" sz="32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Rio Carnival take place every year in Brazil?</a:t>
            </a:r>
            <a:endParaRPr lang="en-US" sz="32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11216640" y="6315456"/>
            <a:ext cx="548640" cy="438912"/>
          </a:xfrm>
          <a:prstGeom prst="actionButtonHome">
            <a:avLst/>
          </a:prstGeom>
          <a:solidFill>
            <a:srgbClr val="66FF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-49695" y="0"/>
            <a:ext cx="12334460" cy="6858000"/>
            <a:chOff x="0" y="0"/>
            <a:chExt cx="12192000" cy="68580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0" y="0"/>
              <a:ext cx="1218693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2186936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15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418" y="249506"/>
            <a:ext cx="7547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the sentences into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 / No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questions.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503" y="2163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8" y="1136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84C91A-EB9B-F349-B9CB-71A978AB9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730" y="0"/>
            <a:ext cx="1989057" cy="1041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525288" y="924202"/>
            <a:ext cx="10558971" cy="1124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saw a fireworks display on New Year’s Eve.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6B8A57-1D2C-FC4D-AF0B-9E9447CAE3B0}"/>
              </a:ext>
            </a:extLst>
          </p:cNvPr>
          <p:cNvSpPr/>
          <p:nvPr/>
        </p:nvSpPr>
        <p:spPr>
          <a:xfrm>
            <a:off x="789790" y="2131588"/>
            <a:ext cx="9508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see a fireworks display on New Year’s Eve?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11216640" y="6315456"/>
            <a:ext cx="548640" cy="438912"/>
          </a:xfrm>
          <a:prstGeom prst="actionButtonHome">
            <a:avLst/>
          </a:prstGeom>
          <a:solidFill>
            <a:srgbClr val="66FF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-49695" y="0"/>
            <a:ext cx="12334460" cy="6858000"/>
            <a:chOff x="0" y="0"/>
            <a:chExt cx="12192000" cy="68580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0" y="0"/>
              <a:ext cx="1218693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2186936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487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418" y="249506"/>
            <a:ext cx="7547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the sentences into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 / No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questions.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503" y="2163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8" y="1136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84C91A-EB9B-F349-B9CB-71A978AB9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730" y="0"/>
            <a:ext cx="1989057" cy="1041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723805" y="511116"/>
            <a:ext cx="1055897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ChronicaPro"/>
              </a:rPr>
              <a:t>My mother can make a costume for me. 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ChronicaPro"/>
              </a:rPr>
              <a:t>She will bake a birthday cake for him.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The dragon dances are interesting.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The Rio Carnival takes place every year in Brazil.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They saw a fireworks display on New Year’s Eve.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49164-BE43-F148-AFD8-BA66936CCB62}"/>
              </a:ext>
            </a:extLst>
          </p:cNvPr>
          <p:cNvSpPr/>
          <p:nvPr/>
        </p:nvSpPr>
        <p:spPr>
          <a:xfrm>
            <a:off x="1015247" y="1487282"/>
            <a:ext cx="674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your mother make a costume for you?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1BAFF4-B961-D14C-8A65-A73A68DE12D9}"/>
              </a:ext>
            </a:extLst>
          </p:cNvPr>
          <p:cNvSpPr/>
          <p:nvPr/>
        </p:nvSpPr>
        <p:spPr>
          <a:xfrm>
            <a:off x="1015247" y="2558011"/>
            <a:ext cx="6147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she bake a birthday cake for him?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ADFC0B-F568-8D40-A42D-334ED9F0F828}"/>
              </a:ext>
            </a:extLst>
          </p:cNvPr>
          <p:cNvSpPr/>
          <p:nvPr/>
        </p:nvSpPr>
        <p:spPr>
          <a:xfrm>
            <a:off x="1015247" y="3610543"/>
            <a:ext cx="5536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dragon dances interesting?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900727-FE9D-A54D-AA6C-15B7643E5BE9}"/>
              </a:ext>
            </a:extLst>
          </p:cNvPr>
          <p:cNvSpPr/>
          <p:nvPr/>
        </p:nvSpPr>
        <p:spPr>
          <a:xfrm>
            <a:off x="1015247" y="4681272"/>
            <a:ext cx="7909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Rio Carnival take place every year in Brazil?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6B8A57-1D2C-FC4D-AF0B-9E9447CAE3B0}"/>
              </a:ext>
            </a:extLst>
          </p:cNvPr>
          <p:cNvSpPr/>
          <p:nvPr/>
        </p:nvSpPr>
        <p:spPr>
          <a:xfrm>
            <a:off x="1015247" y="5689193"/>
            <a:ext cx="7826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they see a fireworks display on New Year’s Eve?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ction Button: Home 14">
            <a:hlinkClick r:id="rId4" action="ppaction://hlinksldjump" highlightClick="1"/>
          </p:cNvPr>
          <p:cNvSpPr/>
          <p:nvPr/>
        </p:nvSpPr>
        <p:spPr>
          <a:xfrm>
            <a:off x="11216640" y="6315456"/>
            <a:ext cx="548640" cy="438912"/>
          </a:xfrm>
          <a:prstGeom prst="actionButtonHome">
            <a:avLst/>
          </a:prstGeom>
          <a:solidFill>
            <a:srgbClr val="66FF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49695" y="0"/>
            <a:ext cx="12334460" cy="6858000"/>
            <a:chOff x="0" y="0"/>
            <a:chExt cx="12192000" cy="68580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0" y="0"/>
              <a:ext cx="1218693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2186936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319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77" y="2363066"/>
            <a:ext cx="4737306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32130" y="546652"/>
            <a:ext cx="8997113" cy="828406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11203940" y="6128195"/>
            <a:ext cx="548640" cy="438912"/>
          </a:xfrm>
          <a:prstGeom prst="actionButtonHome">
            <a:avLst/>
          </a:prstGeom>
          <a:solidFill>
            <a:srgbClr val="66FF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2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77" y="2363066"/>
            <a:ext cx="4737306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32130" y="546652"/>
            <a:ext cx="8997113" cy="828406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11116056" y="6176963"/>
            <a:ext cx="475488" cy="438912"/>
          </a:xfrm>
          <a:prstGeom prst="actionButtonHome">
            <a:avLst/>
          </a:prstGeom>
          <a:solidFill>
            <a:srgbClr val="66FF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418" y="249506"/>
            <a:ext cx="7547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the sentences into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 / No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questions.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503" y="2163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8" y="1136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84C91A-EB9B-F349-B9CB-71A978AB9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730" y="0"/>
            <a:ext cx="1989057" cy="1041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723805" y="511116"/>
            <a:ext cx="1055897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ChronicaPro"/>
              </a:rPr>
              <a:t>My mother can make a costume for me. 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ChronicaPro"/>
              </a:rPr>
              <a:t>She will bake a birthday cake for him.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The dragon dances are interesting.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The Rio Carnival takes place every year in Brazil.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They saw a fireworks display on New Year’s Eve.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49164-BE43-F148-AFD8-BA66936CCB62}"/>
              </a:ext>
            </a:extLst>
          </p:cNvPr>
          <p:cNvSpPr/>
          <p:nvPr/>
        </p:nvSpPr>
        <p:spPr>
          <a:xfrm>
            <a:off x="1015247" y="1487282"/>
            <a:ext cx="6484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your mother make a costume for you?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1BAFF4-B961-D14C-8A65-A73A68DE12D9}"/>
              </a:ext>
            </a:extLst>
          </p:cNvPr>
          <p:cNvSpPr/>
          <p:nvPr/>
        </p:nvSpPr>
        <p:spPr>
          <a:xfrm>
            <a:off x="975109" y="2558011"/>
            <a:ext cx="5857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she bake a birthday cake for him?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ADFC0B-F568-8D40-A42D-334ED9F0F828}"/>
              </a:ext>
            </a:extLst>
          </p:cNvPr>
          <p:cNvSpPr/>
          <p:nvPr/>
        </p:nvSpPr>
        <p:spPr>
          <a:xfrm>
            <a:off x="975109" y="3610543"/>
            <a:ext cx="5395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dragon dances interesting?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900727-FE9D-A54D-AA6C-15B7643E5BE9}"/>
              </a:ext>
            </a:extLst>
          </p:cNvPr>
          <p:cNvSpPr/>
          <p:nvPr/>
        </p:nvSpPr>
        <p:spPr>
          <a:xfrm>
            <a:off x="1015247" y="4681272"/>
            <a:ext cx="7632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Rio Carnival take place every year in Brazil?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6B8A57-1D2C-FC4D-AF0B-9E9447CAE3B0}"/>
              </a:ext>
            </a:extLst>
          </p:cNvPr>
          <p:cNvSpPr/>
          <p:nvPr/>
        </p:nvSpPr>
        <p:spPr>
          <a:xfrm>
            <a:off x="1015247" y="5689193"/>
            <a:ext cx="7826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they see a fireworks display on New Year’s Eve?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49695" y="0"/>
            <a:ext cx="12334460" cy="6858000"/>
            <a:chOff x="0" y="0"/>
            <a:chExt cx="12192000" cy="68580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0" y="0"/>
              <a:ext cx="1218693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2186936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101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37372" y="37911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2764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F4845E-280A-2943-853A-7FDD4421E32E}"/>
              </a:ext>
            </a:extLst>
          </p:cNvPr>
          <p:cNvSpPr txBox="1"/>
          <p:nvPr/>
        </p:nvSpPr>
        <p:spPr>
          <a:xfrm>
            <a:off x="1122417" y="35849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the questions in column A with their answers in column B.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7B7A12-FB4B-8E41-BDF1-1A859D936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855760"/>
              </p:ext>
            </p:extLst>
          </p:nvPr>
        </p:nvGraphicFramePr>
        <p:xfrm>
          <a:off x="506068" y="1192021"/>
          <a:ext cx="11364891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7993">
                  <a:extLst>
                    <a:ext uri="{9D8B030D-6E8A-4147-A177-3AD203B41FA5}">
                      <a16:colId xmlns:a16="http://schemas.microsoft.com/office/drawing/2014/main" val="4069297119"/>
                    </a:ext>
                  </a:extLst>
                </a:gridCol>
                <a:gridCol w="3378820">
                  <a:extLst>
                    <a:ext uri="{9D8B030D-6E8A-4147-A177-3AD203B41FA5}">
                      <a16:colId xmlns:a16="http://schemas.microsoft.com/office/drawing/2014/main" val="2923829014"/>
                    </a:ext>
                  </a:extLst>
                </a:gridCol>
                <a:gridCol w="1628078">
                  <a:extLst>
                    <a:ext uri="{9D8B030D-6E8A-4147-A177-3AD203B41FA5}">
                      <a16:colId xmlns:a16="http://schemas.microsoft.com/office/drawing/2014/main" val="4119617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795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 you help me take a photo?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he is.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70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he painting Easter eggs?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No, I’m not.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47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they eat candy apples on Halloween?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I will.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351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you excited about your holiday?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No, she can’t.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58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she perform Dutch folk dances?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they do.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768489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BF2335EB-7CBA-144C-9946-61B43266C7BC}"/>
              </a:ext>
            </a:extLst>
          </p:cNvPr>
          <p:cNvSpPr/>
          <p:nvPr/>
        </p:nvSpPr>
        <p:spPr>
          <a:xfrm>
            <a:off x="10759829" y="1782806"/>
            <a:ext cx="700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1 - c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F09C45-5ACE-074A-907B-8A2F08213C6C}"/>
              </a:ext>
            </a:extLst>
          </p:cNvPr>
          <p:cNvSpPr/>
          <p:nvPr/>
        </p:nvSpPr>
        <p:spPr>
          <a:xfrm>
            <a:off x="10759829" y="2429220"/>
            <a:ext cx="724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2 - a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D0AD3E-436C-D846-91B9-66FB6C8D9B10}"/>
              </a:ext>
            </a:extLst>
          </p:cNvPr>
          <p:cNvSpPr/>
          <p:nvPr/>
        </p:nvSpPr>
        <p:spPr>
          <a:xfrm>
            <a:off x="10759829" y="2970357"/>
            <a:ext cx="72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3 - e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D58AE4-8036-374B-8AD7-74C9A298BB30}"/>
              </a:ext>
            </a:extLst>
          </p:cNvPr>
          <p:cNvSpPr/>
          <p:nvPr/>
        </p:nvSpPr>
        <p:spPr>
          <a:xfrm>
            <a:off x="10759828" y="3561142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4 - b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9783A8-717D-0B41-9980-30E4A633A438}"/>
              </a:ext>
            </a:extLst>
          </p:cNvPr>
          <p:cNvSpPr/>
          <p:nvPr/>
        </p:nvSpPr>
        <p:spPr>
          <a:xfrm>
            <a:off x="10759828" y="4207556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5 - d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49695" y="0"/>
            <a:ext cx="12334460" cy="6858000"/>
            <a:chOff x="0" y="0"/>
            <a:chExt cx="12192000" cy="68580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0"/>
              <a:ext cx="1218693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2186936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659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34281" y="41006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067" y="3074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F4845E-280A-2943-853A-7FDD4421E32E}"/>
              </a:ext>
            </a:extLst>
          </p:cNvPr>
          <p:cNvSpPr txBox="1"/>
          <p:nvPr/>
        </p:nvSpPr>
        <p:spPr>
          <a:xfrm>
            <a:off x="1119327" y="389450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is talking to Trang about the Mid-Autumn Festival. Fill in the blanks with Trang’s answers below.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38816E-51EA-4C4E-8525-5043061294C3}"/>
              </a:ext>
            </a:extLst>
          </p:cNvPr>
          <p:cNvSpPr/>
          <p:nvPr/>
        </p:nvSpPr>
        <p:spPr>
          <a:xfrm>
            <a:off x="487837" y="1643764"/>
            <a:ext cx="3724507" cy="4627756"/>
          </a:xfrm>
          <a:prstGeom prst="rect">
            <a:avLst/>
          </a:prstGeom>
          <a:solidFill>
            <a:srgbClr val="CBEAF0"/>
          </a:solidFill>
          <a:ln>
            <a:solidFill>
              <a:srgbClr val="CBE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Yes, we do. We watch lion dances, too.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No, we celebrate it in the middle of the eighth lunar month.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Yes, I do. It’s one of my </a:t>
            </a:r>
            <a:r>
              <a:rPr lang="en-US" sz="2400" dirty="0" err="1">
                <a:solidFill>
                  <a:schemeClr val="tx1"/>
                </a:solidFill>
              </a:rPr>
              <a:t>favourite</a:t>
            </a:r>
            <a:r>
              <a:rPr lang="en-US" sz="2400" dirty="0">
                <a:solidFill>
                  <a:schemeClr val="tx1"/>
                </a:solidFill>
              </a:rPr>
              <a:t> festivals.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Yes. Just come over to my house on the night of the festival.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Yes, we do. We also have some autumn fruits.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77E50D-1D81-FB45-A1C3-D470E928B7F6}"/>
              </a:ext>
            </a:extLst>
          </p:cNvPr>
          <p:cNvSpPr/>
          <p:nvPr/>
        </p:nvSpPr>
        <p:spPr>
          <a:xfrm>
            <a:off x="4368554" y="1643763"/>
            <a:ext cx="7089018" cy="4627757"/>
          </a:xfrm>
          <a:prstGeom prst="rect">
            <a:avLst/>
          </a:prstGeom>
          <a:solidFill>
            <a:srgbClr val="FFDAAB"/>
          </a:solidFill>
          <a:ln>
            <a:solidFill>
              <a:srgbClr val="FFD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Do you celebrate the Mid-Autumn Festival in 	December?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	</a:t>
            </a:r>
            <a:r>
              <a:rPr lang="en-US" sz="2400" dirty="0">
                <a:solidFill>
                  <a:schemeClr val="tx1"/>
                </a:solidFill>
              </a:rPr>
              <a:t>(1) ______.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Mark: </a:t>
            </a:r>
            <a:r>
              <a:rPr lang="en-US" sz="2400" dirty="0">
                <a:solidFill>
                  <a:schemeClr val="tx1"/>
                </a:solidFill>
              </a:rPr>
              <a:t>	Do you eat moon cakes at the festival?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(2) ______.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Do you make lanterns at the festival?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(3) ______.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Do you like the festival?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(4) ______.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Can I join the festival with you next month?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(5) ______.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6C629D-0D50-1545-AD9E-F5958813A0B4}"/>
              </a:ext>
            </a:extLst>
          </p:cNvPr>
          <p:cNvSpPr/>
          <p:nvPr/>
        </p:nvSpPr>
        <p:spPr>
          <a:xfrm>
            <a:off x="5964139" y="2599997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B8A13F-1BD1-0845-A78D-53194DB20F80}"/>
              </a:ext>
            </a:extLst>
          </p:cNvPr>
          <p:cNvSpPr/>
          <p:nvPr/>
        </p:nvSpPr>
        <p:spPr>
          <a:xfrm>
            <a:off x="5969458" y="3343411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95D338-2EF2-5F42-BACC-1D882761FEC0}"/>
              </a:ext>
            </a:extLst>
          </p:cNvPr>
          <p:cNvSpPr/>
          <p:nvPr/>
        </p:nvSpPr>
        <p:spPr>
          <a:xfrm>
            <a:off x="5980609" y="4064051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C8858C-4178-C64E-94F3-FCC11FAC1496}"/>
              </a:ext>
            </a:extLst>
          </p:cNvPr>
          <p:cNvSpPr/>
          <p:nvPr/>
        </p:nvSpPr>
        <p:spPr>
          <a:xfrm>
            <a:off x="6022287" y="4784690"/>
            <a:ext cx="335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F09B19-B232-1D4C-9AF9-7ADAC1DEDA36}"/>
              </a:ext>
            </a:extLst>
          </p:cNvPr>
          <p:cNvSpPr/>
          <p:nvPr/>
        </p:nvSpPr>
        <p:spPr>
          <a:xfrm>
            <a:off x="6043985" y="5528105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49695" y="0"/>
            <a:ext cx="12334460" cy="6858000"/>
            <a:chOff x="0" y="0"/>
            <a:chExt cx="12192000" cy="68580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0" y="0"/>
              <a:ext cx="1218693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2186936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723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271909" y="93889"/>
            <a:ext cx="1883767" cy="5284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53508" y="8513"/>
            <a:ext cx="3480458" cy="61381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Sentence puzzling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0749" y="1514287"/>
            <a:ext cx="7166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1.</a:t>
            </a:r>
            <a:r>
              <a:rPr lang="en-GB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that your Christmas present?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4201" y="2267829"/>
            <a:ext cx="8612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2. </a:t>
            </a:r>
            <a:r>
              <a:rPr lang="en-GB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they eat moon cakes at the festival last year?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4201" y="3004867"/>
            <a:ext cx="6789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3. </a:t>
            </a:r>
            <a:r>
              <a:rPr lang="en-GB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 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 eat all these moon cake?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10521" y="4173671"/>
            <a:ext cx="3139577" cy="584775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Yes/No </a:t>
            </a:r>
            <a:r>
              <a:rPr lang="en-US" sz="3200" b="1" dirty="0">
                <a:solidFill>
                  <a:srgbClr val="FF0000"/>
                </a:solidFill>
              </a:rPr>
              <a:t>questions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49695" y="0"/>
            <a:ext cx="12334460" cy="6858000"/>
            <a:chOff x="0" y="0"/>
            <a:chExt cx="12192000" cy="68580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0" y="0"/>
              <a:ext cx="1218693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2186936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492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54252" y="868764"/>
            <a:ext cx="10815315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GAME. Festival mystery 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in groups. One student thinks of a festival he / she likes. 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students ask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to find out what the festival is.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7" y="9560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2" y="8533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EE5457-D07A-754A-BB9E-EEDC63657087}"/>
              </a:ext>
            </a:extLst>
          </p:cNvPr>
          <p:cNvSpPr/>
          <p:nvPr/>
        </p:nvSpPr>
        <p:spPr>
          <a:xfrm>
            <a:off x="1254252" y="2450216"/>
            <a:ext cx="70413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hronicaPro"/>
              </a:rPr>
              <a:t>Example: 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ChronicaProMediumIt"/>
              </a:rPr>
              <a:t>A: </a:t>
            </a:r>
            <a:r>
              <a:rPr lang="en-US" sz="2400" i="1" dirty="0">
                <a:solidFill>
                  <a:schemeClr val="bg1"/>
                </a:solidFill>
                <a:latin typeface="ChronicaProMediumIt"/>
              </a:rPr>
              <a:t> </a:t>
            </a:r>
            <a:r>
              <a:rPr lang="en-US" sz="2400" i="1" dirty="0">
                <a:solidFill>
                  <a:schemeClr val="accent4"/>
                </a:solidFill>
                <a:latin typeface="ChronicaPro"/>
              </a:rPr>
              <a:t>Do many countries celebrate the festival? </a:t>
            </a:r>
            <a:endParaRPr lang="en-US" sz="2400" i="1" dirty="0">
              <a:solidFill>
                <a:schemeClr val="accent4"/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ChronicaProMediumIt"/>
              </a:rPr>
              <a:t>B: </a:t>
            </a:r>
            <a:r>
              <a:rPr lang="en-US" sz="2400" i="1" dirty="0">
                <a:solidFill>
                  <a:schemeClr val="bg1"/>
                </a:solidFill>
                <a:latin typeface="ChronicaProMediumIt"/>
              </a:rPr>
              <a:t> </a:t>
            </a:r>
            <a:r>
              <a:rPr lang="en-US" sz="2400" i="1" dirty="0">
                <a:solidFill>
                  <a:schemeClr val="bg1"/>
                </a:solidFill>
                <a:latin typeface="ChronicaPro"/>
              </a:rPr>
              <a:t>Yes, they do. </a:t>
            </a:r>
            <a:endParaRPr lang="en-US" sz="2400" i="1" dirty="0">
              <a:solidFill>
                <a:schemeClr val="bg1"/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ChronicaProMediumIt"/>
              </a:rPr>
              <a:t>C: </a:t>
            </a:r>
            <a:r>
              <a:rPr lang="en-US" sz="2400" i="1" dirty="0">
                <a:solidFill>
                  <a:schemeClr val="bg1"/>
                </a:solidFill>
                <a:latin typeface="ChronicaProMediumIt"/>
              </a:rPr>
              <a:t> </a:t>
            </a:r>
            <a:r>
              <a:rPr lang="en-US" sz="2400" i="1" dirty="0">
                <a:solidFill>
                  <a:schemeClr val="accent4"/>
                </a:solidFill>
                <a:latin typeface="ChronicaPro"/>
              </a:rPr>
              <a:t>Do children like the festival? </a:t>
            </a:r>
            <a:endParaRPr lang="en-US" sz="2400" i="1" dirty="0">
              <a:solidFill>
                <a:schemeClr val="accent4"/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ChronicaProMediumIt"/>
              </a:rPr>
              <a:t>B: </a:t>
            </a:r>
            <a:r>
              <a:rPr lang="en-US" sz="2400" i="1" dirty="0">
                <a:solidFill>
                  <a:schemeClr val="bg1"/>
                </a:solidFill>
                <a:latin typeface="ChronicaPro"/>
              </a:rPr>
              <a:t>Yes, they do. </a:t>
            </a:r>
            <a:endParaRPr lang="en-US" sz="2400" i="1" dirty="0">
              <a:solidFill>
                <a:schemeClr val="bg1"/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ChronicaProMediumIt"/>
              </a:rPr>
              <a:t>A: </a:t>
            </a:r>
            <a:r>
              <a:rPr lang="en-US" sz="2400" i="1" dirty="0">
                <a:solidFill>
                  <a:schemeClr val="bg1"/>
                </a:solidFill>
                <a:latin typeface="ChronicaProMediumIt"/>
              </a:rPr>
              <a:t> </a:t>
            </a:r>
            <a:r>
              <a:rPr lang="en-US" sz="2400" i="1" dirty="0">
                <a:solidFill>
                  <a:schemeClr val="accent4"/>
                </a:solidFill>
                <a:latin typeface="ChronicaPro"/>
              </a:rPr>
              <a:t>Do they paint eggs? </a:t>
            </a:r>
            <a:endParaRPr lang="en-US" sz="2400" i="1" dirty="0">
              <a:solidFill>
                <a:schemeClr val="accent4"/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ChronicaProMediumIt"/>
              </a:rPr>
              <a:t>B: </a:t>
            </a:r>
            <a:r>
              <a:rPr lang="en-US" sz="2400" i="1" dirty="0">
                <a:solidFill>
                  <a:schemeClr val="bg1"/>
                </a:solidFill>
                <a:latin typeface="ChronicaProMediumIt"/>
              </a:rPr>
              <a:t> </a:t>
            </a:r>
            <a:r>
              <a:rPr lang="en-US" sz="2400" i="1" dirty="0">
                <a:solidFill>
                  <a:schemeClr val="bg1"/>
                </a:solidFill>
                <a:latin typeface="ChronicaPro"/>
              </a:rPr>
              <a:t>Yes, they do. </a:t>
            </a:r>
            <a:endParaRPr lang="en-US" sz="2400" i="1" dirty="0">
              <a:solidFill>
                <a:schemeClr val="bg1"/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ChronicaProMediumIt"/>
              </a:rPr>
              <a:t>C: </a:t>
            </a:r>
            <a:r>
              <a:rPr lang="en-US" sz="2400" i="1" dirty="0">
                <a:solidFill>
                  <a:schemeClr val="bg1"/>
                </a:solidFill>
                <a:latin typeface="ChronicaProMediumIt"/>
              </a:rPr>
              <a:t> </a:t>
            </a:r>
            <a:r>
              <a:rPr lang="en-US" sz="2400" i="1" dirty="0">
                <a:solidFill>
                  <a:schemeClr val="accent4"/>
                </a:solidFill>
                <a:latin typeface="ChronicaPro"/>
              </a:rPr>
              <a:t>Is it Easter? </a:t>
            </a:r>
            <a:endParaRPr lang="en-US" sz="2400" i="1" dirty="0">
              <a:solidFill>
                <a:schemeClr val="accent4"/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ChronicaProMediumIt"/>
              </a:rPr>
              <a:t>B: </a:t>
            </a:r>
            <a:r>
              <a:rPr lang="en-US" sz="2400" i="1" dirty="0">
                <a:solidFill>
                  <a:schemeClr val="bg1"/>
                </a:solidFill>
                <a:latin typeface="ChronicaPro"/>
              </a:rPr>
              <a:t>Yes, it is. 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0338" y="0"/>
            <a:ext cx="2714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9801"/>
                </a:solidFill>
                <a:latin typeface="Bahnschrift" panose="020B0502040204020203" pitchFamily="34" charset="0"/>
              </a:rPr>
              <a:t>*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9695" y="0"/>
            <a:ext cx="12334460" cy="6858000"/>
            <a:chOff x="0" y="0"/>
            <a:chExt cx="12192000" cy="68580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0"/>
              <a:ext cx="1218693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2186936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8178" y="1207197"/>
            <a:ext cx="85863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 your aunt a nurse? – Yes, she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 you have a pet? – No, I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 those shoes beautiful? – Yes,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 your sister like pizza? – No,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Linh’s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sisters at home? – Yes,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 Peter live with his father? – No, he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 his house next to a post office? – Yes,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 Andrew and Martin ride their bikes to school? – Yes,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 your friends tall? – No, they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 the children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garden? – No, 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5622" y="683977"/>
            <a:ext cx="976970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Fill </a:t>
            </a:r>
            <a:r>
              <a:rPr lang="en-US" sz="2800" b="1" dirty="0">
                <a:solidFill>
                  <a:srgbClr val="FF0000"/>
                </a:solidFill>
              </a:rPr>
              <a:t>in each blank with a correct auxiliary verb or modal verb.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0643" y="-38786"/>
            <a:ext cx="277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9801"/>
                </a:solidFill>
                <a:latin typeface="Bahnschrift" panose="020B0502040204020203" pitchFamily="34" charset="0"/>
              </a:rPr>
              <a:t>* </a:t>
            </a:r>
            <a:r>
              <a:rPr lang="en-US" sz="2800" b="1" dirty="0" smtClean="0">
                <a:solidFill>
                  <a:srgbClr val="FF98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endParaRPr lang="en-US" sz="2800" b="1" dirty="0">
              <a:solidFill>
                <a:srgbClr val="FF98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8226" y="1499369"/>
            <a:ext cx="31937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is	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– those are	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she doesn’t	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is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Does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doesn’t 	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Is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	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Do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they do	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Are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aren’t	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Are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aren’t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49695" y="0"/>
            <a:ext cx="12334460" cy="6858000"/>
            <a:chOff x="0" y="0"/>
            <a:chExt cx="12192000" cy="68580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0"/>
              <a:ext cx="1218693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2186936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461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73850" y="22833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CONSOLIDATION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3910" y="1103007"/>
            <a:ext cx="702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Grammar: </a:t>
            </a:r>
            <a:r>
              <a:rPr lang="en-US" sz="32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Yes/No</a:t>
            </a:r>
            <a:r>
              <a:rPr lang="en-US" sz="3200" b="1" i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34D0D3-AA91-BC46-B248-FA148F53A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081" y="2095817"/>
            <a:ext cx="4318931" cy="333421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49695" y="0"/>
            <a:ext cx="12334460" cy="6858000"/>
            <a:chOff x="0" y="0"/>
            <a:chExt cx="12192000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0"/>
              <a:ext cx="1218693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2186936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1052" y="2658574"/>
            <a:ext cx="77127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C000"/>
                </a:solidFill>
              </a:rPr>
              <a:t>- Do exercises in the workbook.</a:t>
            </a:r>
          </a:p>
          <a:p>
            <a:r>
              <a:rPr lang="en-US" sz="3200" b="1" dirty="0">
                <a:solidFill>
                  <a:srgbClr val="FFC000"/>
                </a:solidFill>
              </a:rPr>
              <a:t>- Prepare  lesson 4 ( Communication)</a:t>
            </a:r>
          </a:p>
        </p:txBody>
      </p:sp>
      <p:pic>
        <p:nvPicPr>
          <p:cNvPr id="9" name="Hình ảnh 3">
            <a:extLst>
              <a:ext uri="{FF2B5EF4-FFF2-40B4-BE49-F238E27FC236}">
                <a16:creationId xmlns:a16="http://schemas.microsoft.com/office/drawing/2014/main" id="{8AE46BB6-1F8C-8D15-8E9B-4DC73C788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51" y="226114"/>
            <a:ext cx="3169920" cy="3169920"/>
          </a:xfrm>
          <a:prstGeom prst="rect">
            <a:avLst/>
          </a:prstGeom>
        </p:spPr>
      </p:pic>
      <p:sp>
        <p:nvSpPr>
          <p:cNvPr id="13" name="Rectangle 25603"/>
          <p:cNvSpPr>
            <a:spLocks noChangeArrowheads="1" noChangeShapeType="1" noTextEdit="1"/>
          </p:cNvSpPr>
          <p:nvPr/>
        </p:nvSpPr>
        <p:spPr bwMode="auto">
          <a:xfrm>
            <a:off x="1709531" y="-119759"/>
            <a:ext cx="6629400" cy="2265783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* Homework</a:t>
            </a:r>
            <a:endParaRPr lang="en-GB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.VnTifani Heavy" pitchFamily="34" charset="0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49695" y="0"/>
            <a:ext cx="12334460" cy="6858000"/>
            <a:chOff x="0" y="0"/>
            <a:chExt cx="12192000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0"/>
              <a:ext cx="1218693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2186936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8" y="119543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6" y="185033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94802"/>
            <a:ext cx="856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FESTIVALS AROUND THE WORLD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9" y="137354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6" y="-197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E2D65D-D98A-CE43-A929-577B85668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39" y="1846740"/>
            <a:ext cx="7912360" cy="4841991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70FB9AF-AE3F-824C-B04C-B47930C8BC52}"/>
              </a:ext>
            </a:extLst>
          </p:cNvPr>
          <p:cNvSpPr/>
          <p:nvPr/>
        </p:nvSpPr>
        <p:spPr>
          <a:xfrm>
            <a:off x="3852247" y="1017410"/>
            <a:ext cx="525404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5DFD5F-C236-AC44-8E79-29036A32A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458" y="651103"/>
            <a:ext cx="1344559" cy="127769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0537E54-180A-1748-B3D2-AD316340A216}"/>
              </a:ext>
            </a:extLst>
          </p:cNvPr>
          <p:cNvSpPr txBox="1"/>
          <p:nvPr/>
        </p:nvSpPr>
        <p:spPr>
          <a:xfrm>
            <a:off x="4605017" y="1104622"/>
            <a:ext cx="4680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3: A CLOSER LOOK 2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49695" y="0"/>
            <a:ext cx="12334460" cy="6858000"/>
            <a:chOff x="0" y="0"/>
            <a:chExt cx="12192000" cy="68580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0"/>
              <a:ext cx="1218693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2186936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0AFD925-3716-0343-A861-FB72A75C98E3}"/>
              </a:ext>
            </a:extLst>
          </p:cNvPr>
          <p:cNvSpPr/>
          <p:nvPr/>
        </p:nvSpPr>
        <p:spPr>
          <a:xfrm>
            <a:off x="1524350" y="3843092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 that your Christmas present?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8F69FD-7D75-D342-B6FF-C809429F9714}"/>
              </a:ext>
            </a:extLst>
          </p:cNvPr>
          <p:cNvSpPr/>
          <p:nvPr/>
        </p:nvSpPr>
        <p:spPr>
          <a:xfrm>
            <a:off x="280416" y="2596100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Did they eat moon cakes at the festival last year?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08D07B-1A77-114A-AD5E-F366D9C4C303}"/>
              </a:ext>
            </a:extLst>
          </p:cNvPr>
          <p:cNvSpPr/>
          <p:nvPr/>
        </p:nvSpPr>
        <p:spPr>
          <a:xfrm>
            <a:off x="1426813" y="1270067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Can he eat all these moon cake?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0FF63C5-4C75-0F4B-AA85-88BDDCCA297D}"/>
              </a:ext>
            </a:extLst>
          </p:cNvPr>
          <p:cNvSpPr/>
          <p:nvPr/>
        </p:nvSpPr>
        <p:spPr>
          <a:xfrm>
            <a:off x="1426813" y="1191171"/>
            <a:ext cx="731784" cy="75590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C25C16-31CB-5446-AA32-5BE8A41A78C7}"/>
              </a:ext>
            </a:extLst>
          </p:cNvPr>
          <p:cNvSpPr/>
          <p:nvPr/>
        </p:nvSpPr>
        <p:spPr>
          <a:xfrm>
            <a:off x="280416" y="2479758"/>
            <a:ext cx="695557" cy="75590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B4775C-90C9-BF42-8703-FCB68C8029D6}"/>
              </a:ext>
            </a:extLst>
          </p:cNvPr>
          <p:cNvCxnSpPr>
            <a:cxnSpLocks/>
          </p:cNvCxnSpPr>
          <p:nvPr/>
        </p:nvCxnSpPr>
        <p:spPr>
          <a:xfrm>
            <a:off x="2158597" y="1803600"/>
            <a:ext cx="35356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E94080-6A31-1C47-91D6-51C13BA58AB2}"/>
              </a:ext>
            </a:extLst>
          </p:cNvPr>
          <p:cNvCxnSpPr>
            <a:cxnSpLocks/>
          </p:cNvCxnSpPr>
          <p:nvPr/>
        </p:nvCxnSpPr>
        <p:spPr>
          <a:xfrm>
            <a:off x="975973" y="3059870"/>
            <a:ext cx="54837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BABCEEA-663D-434A-AEE9-0F7C92791373}"/>
              </a:ext>
            </a:extLst>
          </p:cNvPr>
          <p:cNvSpPr txBox="1"/>
          <p:nvPr/>
        </p:nvSpPr>
        <p:spPr>
          <a:xfrm>
            <a:off x="2157581" y="1801807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</a:rPr>
              <a:t>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004EE7-2EB7-834E-B17B-D7619EA56DE5}"/>
              </a:ext>
            </a:extLst>
          </p:cNvPr>
          <p:cNvSpPr txBox="1"/>
          <p:nvPr/>
        </p:nvSpPr>
        <p:spPr>
          <a:xfrm>
            <a:off x="1072229" y="3047019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</a:rPr>
              <a:t>S</a:t>
            </a: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3C98328A-93AB-2C4E-B700-A4ECACE78CC5}"/>
              </a:ext>
            </a:extLst>
          </p:cNvPr>
          <p:cNvCxnSpPr>
            <a:cxnSpLocks/>
            <a:stCxn id="3" idx="0"/>
          </p:cNvCxnSpPr>
          <p:nvPr/>
        </p:nvCxnSpPr>
        <p:spPr>
          <a:xfrm rot="16200000" flipH="1">
            <a:off x="2353604" y="630272"/>
            <a:ext cx="973328" cy="2095126"/>
          </a:xfrm>
          <a:prstGeom prst="curvedConnector4">
            <a:avLst>
              <a:gd name="adj1" fmla="val -23486"/>
              <a:gd name="adj2" fmla="val 61813"/>
            </a:avLst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B7291858-CCD7-8F4A-A89C-2BE6B6BD10A0}"/>
              </a:ext>
            </a:extLst>
          </p:cNvPr>
          <p:cNvCxnSpPr>
            <a:cxnSpLocks/>
            <a:stCxn id="16" idx="0"/>
          </p:cNvCxnSpPr>
          <p:nvPr/>
        </p:nvCxnSpPr>
        <p:spPr>
          <a:xfrm rot="5400000" flipH="1" flipV="1">
            <a:off x="2180650" y="772575"/>
            <a:ext cx="154729" cy="3259638"/>
          </a:xfrm>
          <a:prstGeom prst="curvedConnector2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4A755B0-AC1D-4C43-894A-083950F311C8}"/>
              </a:ext>
            </a:extLst>
          </p:cNvPr>
          <p:cNvSpPr/>
          <p:nvPr/>
        </p:nvSpPr>
        <p:spPr>
          <a:xfrm>
            <a:off x="3887831" y="1947075"/>
            <a:ext cx="8097518" cy="532684"/>
          </a:xfrm>
          <a:prstGeom prst="roundRect">
            <a:avLst/>
          </a:prstGeom>
          <a:solidFill>
            <a:srgbClr val="48C0B6"/>
          </a:solidFill>
          <a:ln>
            <a:solidFill>
              <a:srgbClr val="48C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We put the </a:t>
            </a:r>
            <a:r>
              <a:rPr lang="en-US" sz="2400" b="1" dirty="0">
                <a:solidFill>
                  <a:schemeClr val="tx1"/>
                </a:solidFill>
              </a:rPr>
              <a:t>auxiliary verb</a:t>
            </a:r>
            <a:r>
              <a:rPr lang="en-US" sz="2400" dirty="0">
                <a:solidFill>
                  <a:schemeClr val="tx1"/>
                </a:solidFill>
              </a:rPr>
              <a:t> or </a:t>
            </a:r>
            <a:r>
              <a:rPr lang="en-US" sz="2400" b="1" dirty="0">
                <a:solidFill>
                  <a:schemeClr val="tx1"/>
                </a:solidFill>
              </a:rPr>
              <a:t>modal verb</a:t>
            </a:r>
            <a:r>
              <a:rPr lang="en-US" sz="2400" dirty="0">
                <a:solidFill>
                  <a:schemeClr val="tx1"/>
                </a:solidFill>
              </a:rPr>
              <a:t> before the subject. 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1ED000B-5A41-704C-BABB-62C540DF891C}"/>
              </a:ext>
            </a:extLst>
          </p:cNvPr>
          <p:cNvSpPr/>
          <p:nvPr/>
        </p:nvSpPr>
        <p:spPr>
          <a:xfrm>
            <a:off x="1524350" y="3843092"/>
            <a:ext cx="380147" cy="63956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A4752A1E-40E6-1940-A582-72ABFFB90FD9}"/>
              </a:ext>
            </a:extLst>
          </p:cNvPr>
          <p:cNvCxnSpPr>
            <a:cxnSpLocks/>
            <a:stCxn id="36" idx="4"/>
          </p:cNvCxnSpPr>
          <p:nvPr/>
        </p:nvCxnSpPr>
        <p:spPr>
          <a:xfrm rot="16200000" flipH="1">
            <a:off x="2735924" y="3461154"/>
            <a:ext cx="130408" cy="2173408"/>
          </a:xfrm>
          <a:prstGeom prst="curvedConnector2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90BF4A0-8A51-9C42-B52A-2740D7A38837}"/>
              </a:ext>
            </a:extLst>
          </p:cNvPr>
          <p:cNvSpPr/>
          <p:nvPr/>
        </p:nvSpPr>
        <p:spPr>
          <a:xfrm>
            <a:off x="3887831" y="4346720"/>
            <a:ext cx="8097517" cy="532684"/>
          </a:xfrm>
          <a:prstGeom prst="roundRect">
            <a:avLst/>
          </a:prstGeom>
          <a:solidFill>
            <a:srgbClr val="48C0B6"/>
          </a:solidFill>
          <a:ln>
            <a:solidFill>
              <a:srgbClr val="48C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We </a:t>
            </a:r>
            <a:r>
              <a:rPr lang="en-US" sz="2400" b="1" dirty="0">
                <a:solidFill>
                  <a:schemeClr val="tx1"/>
                </a:solidFill>
              </a:rPr>
              <a:t>don’t</a:t>
            </a:r>
            <a:r>
              <a:rPr lang="en-US" sz="2400" dirty="0">
                <a:solidFill>
                  <a:schemeClr val="tx1"/>
                </a:solidFill>
              </a:rPr>
              <a:t> use an </a:t>
            </a:r>
            <a:r>
              <a:rPr lang="en-US" sz="2400" b="1" dirty="0">
                <a:solidFill>
                  <a:schemeClr val="tx1"/>
                </a:solidFill>
              </a:rPr>
              <a:t>auxiliary verb</a:t>
            </a:r>
            <a:r>
              <a:rPr lang="en-US" sz="2400" dirty="0">
                <a:solidFill>
                  <a:schemeClr val="tx1"/>
                </a:solidFill>
              </a:rPr>
              <a:t> when we use </a:t>
            </a:r>
            <a:r>
              <a:rPr lang="en-US" sz="2400" b="1" i="1" dirty="0">
                <a:solidFill>
                  <a:schemeClr val="tx1"/>
                </a:solidFill>
              </a:rPr>
              <a:t>be</a:t>
            </a:r>
            <a:r>
              <a:rPr lang="en-US" sz="2400" dirty="0">
                <a:solidFill>
                  <a:schemeClr val="tx1"/>
                </a:solidFill>
              </a:rPr>
              <a:t> as a main verb.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718816" y="124905"/>
            <a:ext cx="2857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Yes/No questions</a:t>
            </a:r>
            <a:r>
              <a:rPr lang="en-US" sz="2800" b="1" i="1" dirty="0">
                <a:solidFill>
                  <a:schemeClr val="bg1"/>
                </a:solidFill>
              </a:rPr>
              <a:t> 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4497" y="93303"/>
            <a:ext cx="2712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Grammar: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49695" y="0"/>
            <a:ext cx="12334460" cy="6858000"/>
            <a:chOff x="0" y="0"/>
            <a:chExt cx="12192000" cy="68580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0" y="0"/>
              <a:ext cx="1218693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2186936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0" grpId="0"/>
      <p:bldP spid="10" grpId="1"/>
      <p:bldP spid="23" grpId="0"/>
      <p:bldP spid="35" grpId="0" animBg="1"/>
      <p:bldP spid="36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340" y="791955"/>
            <a:ext cx="102375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hình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câu hỏi Yes/No với một trợ động từ (be, do hoặc have) hoặc với động từ khuyết thiếu. Chúng ta đặt trợ động từ hoặc động từ khuyết thiếu trước chủ ngữ.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Be/ Do/ Have/ Modals + S + (V)…?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Ex: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eating moon cakes? – Yes, I am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eat moon cakes at the festival last year? – No, they didn’t.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you swim? No, I can’t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8816" y="124905"/>
            <a:ext cx="2857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Yes/No questions</a:t>
            </a:r>
            <a:r>
              <a:rPr lang="en-US" sz="2800" b="1" i="1" dirty="0">
                <a:solidFill>
                  <a:schemeClr val="bg1"/>
                </a:solidFill>
              </a:rPr>
              <a:t> 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2889" y="63350"/>
            <a:ext cx="3164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Grammar: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339" y="3606921"/>
            <a:ext cx="10850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không sử dụng trợ động từ khi chúng ta sử dụng “be” như động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chính.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Ex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that your Christmas present? – Yes, it is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49695" y="0"/>
            <a:ext cx="12334460" cy="6858000"/>
            <a:chOff x="0" y="0"/>
            <a:chExt cx="12192000" cy="68580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0"/>
              <a:ext cx="1218693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2186936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342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4587" y="799358"/>
            <a:ext cx="976970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in each blank with a correct auxiliary verb or modal verb.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3628" y="758417"/>
            <a:ext cx="48099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413" y="655777"/>
            <a:ext cx="379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88C6F-6B37-4E4F-B99D-522F88BE7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996" y="5364758"/>
            <a:ext cx="2903456" cy="1357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8434" y="62179"/>
            <a:ext cx="38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23AA9C-ED76-CE4E-9C15-94B138BA789E}"/>
              </a:ext>
            </a:extLst>
          </p:cNvPr>
          <p:cNvSpPr/>
          <p:nvPr/>
        </p:nvSpPr>
        <p:spPr>
          <a:xfrm>
            <a:off x="1401589" y="1479037"/>
            <a:ext cx="805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F3F83E-D8C4-E649-A085-528121D3C5A2}"/>
              </a:ext>
            </a:extLst>
          </p:cNvPr>
          <p:cNvSpPr/>
          <p:nvPr/>
        </p:nvSpPr>
        <p:spPr>
          <a:xfrm>
            <a:off x="470857" y="1386734"/>
            <a:ext cx="106246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ChronicaPro"/>
              </a:rPr>
              <a:t>111</a:t>
            </a:r>
            <a:r>
              <a:rPr lang="en-US" sz="2800" b="1" dirty="0" smtClean="0">
                <a:latin typeface="ChronicaPro"/>
              </a:rPr>
              <a:t>_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lang="en-US" sz="2800" b="1" dirty="0" smtClean="0">
                <a:latin typeface="ChronicaPro"/>
              </a:rPr>
              <a:t>__ </a:t>
            </a:r>
            <a:r>
              <a:rPr lang="en-US" sz="2800" b="1" dirty="0">
                <a:latin typeface="ChronicaPro"/>
              </a:rPr>
              <a:t>they hold the festival in Ha </a:t>
            </a:r>
            <a:r>
              <a:rPr lang="en-US" sz="2800" b="1" dirty="0" err="1">
                <a:latin typeface="ChronicaPro"/>
              </a:rPr>
              <a:t>Noi</a:t>
            </a:r>
            <a:r>
              <a:rPr lang="en-US" sz="2800" b="1" dirty="0">
                <a:latin typeface="ChronicaPro"/>
              </a:rPr>
              <a:t> every year? 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hronicaPro"/>
              </a:rPr>
              <a:t>2. _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lang="en-US" sz="2800" b="1" dirty="0">
                <a:latin typeface="ChronicaPro"/>
              </a:rPr>
              <a:t>_ he visit Hoi An last year? 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hronicaPro"/>
              </a:rPr>
              <a:t>3. ______ they performing folk dances? 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hronicaProMediumIt"/>
              </a:rPr>
              <a:t>4. </a:t>
            </a:r>
            <a:r>
              <a:rPr lang="en-US" sz="2800" b="1" i="1" dirty="0">
                <a:latin typeface="ChronicaProMediumIt"/>
              </a:rPr>
              <a:t>A: </a:t>
            </a:r>
            <a:r>
              <a:rPr lang="en-US" sz="2800" b="1" dirty="0">
                <a:latin typeface="ChronicaPro"/>
              </a:rPr>
              <a:t>______ you make </a:t>
            </a:r>
            <a:r>
              <a:rPr lang="en-US" sz="2800" b="1" dirty="0">
                <a:latin typeface="ChronicaProBookIt"/>
              </a:rPr>
              <a:t>banh </a:t>
            </a:r>
            <a:r>
              <a:rPr lang="en-US" sz="2800" b="1" dirty="0" err="1">
                <a:latin typeface="ChronicaProBookIt"/>
              </a:rPr>
              <a:t>chung</a:t>
            </a:r>
            <a:r>
              <a:rPr lang="en-US" sz="2800" b="1" dirty="0">
                <a:latin typeface="ChronicaPro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hronicaProMediumIt"/>
              </a:rPr>
              <a:t>    </a:t>
            </a:r>
            <a:r>
              <a:rPr lang="en-US" sz="2800" b="1" i="1" dirty="0">
                <a:latin typeface="ChronicaProMediumIt"/>
              </a:rPr>
              <a:t>B: </a:t>
            </a:r>
            <a:r>
              <a:rPr lang="en-US" sz="2800" b="1" dirty="0">
                <a:latin typeface="ChronicaPro"/>
              </a:rPr>
              <a:t>Yes, I can. 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hronicaPro"/>
              </a:rPr>
              <a:t>5. ______ your </a:t>
            </a:r>
            <a:r>
              <a:rPr lang="en-US" sz="2800" b="1" dirty="0">
                <a:solidFill>
                  <a:schemeClr val="bg1"/>
                </a:solidFill>
                <a:latin typeface="ChronicaPro"/>
              </a:rPr>
              <a:t>brother usually come back home at Tet?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4C5047-8B63-8C42-A033-D62A25029869}"/>
              </a:ext>
            </a:extLst>
          </p:cNvPr>
          <p:cNvSpPr/>
          <p:nvPr/>
        </p:nvSpPr>
        <p:spPr>
          <a:xfrm>
            <a:off x="1401589" y="2117631"/>
            <a:ext cx="805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A2693D-3DD1-FE44-982E-67CFA4E38626}"/>
              </a:ext>
            </a:extLst>
          </p:cNvPr>
          <p:cNvSpPr/>
          <p:nvPr/>
        </p:nvSpPr>
        <p:spPr>
          <a:xfrm>
            <a:off x="1407739" y="2781737"/>
            <a:ext cx="825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DB72D9-3A8F-1745-A250-E768FB2ADABF}"/>
              </a:ext>
            </a:extLst>
          </p:cNvPr>
          <p:cNvSpPr/>
          <p:nvPr/>
        </p:nvSpPr>
        <p:spPr>
          <a:xfrm>
            <a:off x="1772579" y="3445843"/>
            <a:ext cx="869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BB48F0-A331-3E43-B5EA-4909A5D3B972}"/>
              </a:ext>
            </a:extLst>
          </p:cNvPr>
          <p:cNvSpPr/>
          <p:nvPr/>
        </p:nvSpPr>
        <p:spPr>
          <a:xfrm>
            <a:off x="1108280" y="4721815"/>
            <a:ext cx="1080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23AA9C-ED76-CE4E-9C15-94B138BA789E}"/>
              </a:ext>
            </a:extLst>
          </p:cNvPr>
          <p:cNvSpPr/>
          <p:nvPr/>
        </p:nvSpPr>
        <p:spPr>
          <a:xfrm>
            <a:off x="374747" y="1460152"/>
            <a:ext cx="805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49695" y="0"/>
            <a:ext cx="12334460" cy="6858000"/>
            <a:chOff x="0" y="0"/>
            <a:chExt cx="12192000" cy="68580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1218693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2186936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53508" y="249506"/>
            <a:ext cx="7547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the sentences into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 / No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questions.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503" y="2163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8" y="1136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84C91A-EB9B-F349-B9CB-71A978AB9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8057" y="216316"/>
            <a:ext cx="1989057" cy="1041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723805" y="511116"/>
            <a:ext cx="1055897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My mother can make a costume for me.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She will bake a birthday cake for him.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dragon dances are interesting.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Rio Carnival takes place every year in Brazil.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They saw a fireworks display on New Year’s Eve.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49695" y="0"/>
            <a:ext cx="12241696" cy="6858000"/>
            <a:chOff x="0" y="0"/>
            <a:chExt cx="12192000" cy="68580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0"/>
              <a:ext cx="1218693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2186936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530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47" y="-51559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0705" y="990601"/>
            <a:ext cx="7987696" cy="775979"/>
          </a:xfrm>
          <a:prstGeom prst="rect">
            <a:avLst/>
          </a:prstGeom>
          <a:noFill/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LUCKY NUMBER!</a:t>
            </a:r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234669" y="2060849"/>
            <a:ext cx="1672071" cy="1440160"/>
          </a:xfrm>
          <a:prstGeom prst="ellipse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/>
              <a:t>1</a:t>
            </a: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3610537" y="2026940"/>
            <a:ext cx="1672071" cy="1440160"/>
          </a:xfrm>
          <a:prstGeom prst="ellipse">
            <a:avLst/>
          </a:prstGeom>
          <a:solidFill>
            <a:srgbClr val="87D5D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/>
              <a:t>2</a:t>
            </a:r>
          </a:p>
        </p:txBody>
      </p:sp>
      <p:sp>
        <p:nvSpPr>
          <p:cNvPr id="8" name="Oval 7">
            <a:hlinkClick r:id="rId5" action="ppaction://hlinksldjump"/>
          </p:cNvPr>
          <p:cNvSpPr/>
          <p:nvPr/>
        </p:nvSpPr>
        <p:spPr>
          <a:xfrm>
            <a:off x="5986405" y="2060849"/>
            <a:ext cx="1672071" cy="1440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/>
              <a:t>3</a:t>
            </a:r>
          </a:p>
        </p:txBody>
      </p:sp>
      <p:sp>
        <p:nvSpPr>
          <p:cNvPr id="9" name="Oval 8">
            <a:hlinkClick r:id="rId6" action="ppaction://hlinksldjump"/>
          </p:cNvPr>
          <p:cNvSpPr/>
          <p:nvPr/>
        </p:nvSpPr>
        <p:spPr>
          <a:xfrm>
            <a:off x="8495527" y="2060849"/>
            <a:ext cx="1672071" cy="144016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/>
              <a:t>4</a:t>
            </a:r>
          </a:p>
        </p:txBody>
      </p:sp>
      <p:sp>
        <p:nvSpPr>
          <p:cNvPr id="10" name="Oval 9">
            <a:hlinkClick r:id="rId7" action="ppaction://hlinksldjump"/>
          </p:cNvPr>
          <p:cNvSpPr/>
          <p:nvPr/>
        </p:nvSpPr>
        <p:spPr>
          <a:xfrm>
            <a:off x="2343214" y="3834414"/>
            <a:ext cx="1672071" cy="14401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/>
              <a:t>5</a:t>
            </a:r>
          </a:p>
        </p:txBody>
      </p:sp>
      <p:sp>
        <p:nvSpPr>
          <p:cNvPr id="11" name="Oval 10">
            <a:hlinkClick r:id="rId8" action="ppaction://hlinksldjump"/>
          </p:cNvPr>
          <p:cNvSpPr/>
          <p:nvPr/>
        </p:nvSpPr>
        <p:spPr>
          <a:xfrm>
            <a:off x="4853486" y="3913927"/>
            <a:ext cx="1672071" cy="14401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/>
              <a:t>6</a:t>
            </a:r>
          </a:p>
        </p:txBody>
      </p:sp>
      <p:sp>
        <p:nvSpPr>
          <p:cNvPr id="12" name="Oval 11">
            <a:hlinkClick r:id="rId9" action="ppaction://hlinksldjump"/>
          </p:cNvPr>
          <p:cNvSpPr/>
          <p:nvPr/>
        </p:nvSpPr>
        <p:spPr>
          <a:xfrm>
            <a:off x="7572642" y="4003379"/>
            <a:ext cx="1672071" cy="1440160"/>
          </a:xfrm>
          <a:prstGeom prst="ellipse">
            <a:avLst/>
          </a:prstGeom>
          <a:solidFill>
            <a:srgbClr val="F47A6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/>
              <a:t>7</a:t>
            </a:r>
          </a:p>
        </p:txBody>
      </p:sp>
      <p:sp>
        <p:nvSpPr>
          <p:cNvPr id="13" name="Right Arrow 12">
            <a:hlinkClick r:id="rId10" action="ppaction://hlinksldjump"/>
          </p:cNvPr>
          <p:cNvSpPr/>
          <p:nvPr/>
        </p:nvSpPr>
        <p:spPr>
          <a:xfrm>
            <a:off x="8010144" y="6412187"/>
            <a:ext cx="573024" cy="431101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418" y="249506"/>
            <a:ext cx="7547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the sentences into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 / No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questions.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503" y="2163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8" y="1136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84C91A-EB9B-F349-B9CB-71A978AB9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730" y="0"/>
            <a:ext cx="1989057" cy="1041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525288" y="1144302"/>
            <a:ext cx="10558971" cy="1120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  <a:latin typeface="ChronicaPro"/>
              </a:rPr>
              <a:t> </a:t>
            </a:r>
            <a:r>
              <a:rPr lang="en-US" sz="3200" b="1" dirty="0" smtClean="0">
                <a:latin typeface="ChronicaPro"/>
              </a:rPr>
              <a:t>My </a:t>
            </a:r>
            <a:r>
              <a:rPr lang="en-US" sz="3200" b="1" dirty="0">
                <a:latin typeface="ChronicaPro"/>
              </a:rPr>
              <a:t>mother can make a costume for me. </a:t>
            </a:r>
            <a:endParaRPr lang="en-US" sz="3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49164-BE43-F148-AFD8-BA66936CCB62}"/>
              </a:ext>
            </a:extLst>
          </p:cNvPr>
          <p:cNvSpPr/>
          <p:nvPr/>
        </p:nvSpPr>
        <p:spPr>
          <a:xfrm>
            <a:off x="922323" y="2267261"/>
            <a:ext cx="8488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chemeClr val="accent2"/>
                </a:solidFill>
                <a:latin typeface="Bahnschrift" panose="020B05020402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3200" b="1" i="1" dirty="0" smtClean="0">
                <a:solidFill>
                  <a:schemeClr val="accent2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Can </a:t>
            </a:r>
            <a:r>
              <a:rPr lang="vi-VN" sz="3200" b="1" i="1" dirty="0">
                <a:solidFill>
                  <a:schemeClr val="accent2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your mother make a costume for you?</a:t>
            </a:r>
            <a:endParaRPr lang="en-US" sz="3200" b="1" i="1" dirty="0">
              <a:solidFill>
                <a:schemeClr val="accent2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2" name="Action Button: Home 1">
            <a:hlinkClick r:id="rId4" action="ppaction://hlinksldjump" highlightClick="1"/>
          </p:cNvPr>
          <p:cNvSpPr/>
          <p:nvPr/>
        </p:nvSpPr>
        <p:spPr>
          <a:xfrm>
            <a:off x="11216640" y="6315456"/>
            <a:ext cx="548640" cy="438912"/>
          </a:xfrm>
          <a:prstGeom prst="actionButtonHome">
            <a:avLst/>
          </a:prstGeom>
          <a:solidFill>
            <a:srgbClr val="66FF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-49695" y="0"/>
            <a:ext cx="12334460" cy="6858000"/>
            <a:chOff x="0" y="0"/>
            <a:chExt cx="12192000" cy="68580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0" y="0"/>
              <a:ext cx="1218693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2186936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3015</TotalTime>
  <Words>1227</Words>
  <Application>Microsoft Office PowerPoint</Application>
  <PresentationFormat>Widescreen</PresentationFormat>
  <Paragraphs>224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.VnBahamasB</vt:lpstr>
      <vt:lpstr>.VnTifani Heavy</vt:lpstr>
      <vt:lpstr>Adobe Gothic Std B</vt:lpstr>
      <vt:lpstr>Arial</vt:lpstr>
      <vt:lpstr>Bahnschrift</vt:lpstr>
      <vt:lpstr>Calibri</vt:lpstr>
      <vt:lpstr>Calibri Light</vt:lpstr>
      <vt:lpstr>ChronicaPro</vt:lpstr>
      <vt:lpstr>ChronicaProBookIt</vt:lpstr>
      <vt:lpstr>ChronicaProMediumIt</vt:lpstr>
      <vt:lpstr>Myriad Pro</vt:lpstr>
      <vt:lpstr>Tahoma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ACER</cp:lastModifiedBy>
  <cp:revision>214</cp:revision>
  <dcterms:created xsi:type="dcterms:W3CDTF">2020-12-09T02:04:09Z</dcterms:created>
  <dcterms:modified xsi:type="dcterms:W3CDTF">2025-03-20T15:37:07Z</dcterms:modified>
</cp:coreProperties>
</file>