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2" r:id="rId1"/>
  </p:sldMasterIdLst>
  <p:notesMasterIdLst>
    <p:notesMasterId r:id="rId24"/>
  </p:notesMasterIdLst>
  <p:sldIdLst>
    <p:sldId id="347" r:id="rId2"/>
    <p:sldId id="343" r:id="rId3"/>
    <p:sldId id="348" r:id="rId4"/>
    <p:sldId id="332" r:id="rId5"/>
    <p:sldId id="264" r:id="rId6"/>
    <p:sldId id="266" r:id="rId7"/>
    <p:sldId id="355" r:id="rId8"/>
    <p:sldId id="356" r:id="rId9"/>
    <p:sldId id="278" r:id="rId10"/>
    <p:sldId id="268" r:id="rId11"/>
    <p:sldId id="342" r:id="rId12"/>
    <p:sldId id="345" r:id="rId13"/>
    <p:sldId id="346" r:id="rId14"/>
    <p:sldId id="314" r:id="rId15"/>
    <p:sldId id="344" r:id="rId16"/>
    <p:sldId id="357" r:id="rId17"/>
    <p:sldId id="349" r:id="rId18"/>
    <p:sldId id="350" r:id="rId19"/>
    <p:sldId id="351" r:id="rId20"/>
    <p:sldId id="352" r:id="rId21"/>
    <p:sldId id="353" r:id="rId22"/>
    <p:sldId id="354" r:id="rId23"/>
  </p:sldIdLst>
  <p:sldSz cx="12192000" cy="6858000"/>
  <p:notesSz cx="6858000" cy="9144000"/>
  <p:embeddedFontLst>
    <p:embeddedFont>
      <p:font typeface="VNI-Ariston" panose="020B060402020202020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4DD0C7"/>
    <a:srgbClr val="11B7BD"/>
    <a:srgbClr val="FDB040"/>
    <a:srgbClr val="FAB13F"/>
    <a:srgbClr val="FFD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 autoAdjust="0"/>
    <p:restoredTop sz="93076"/>
  </p:normalViewPr>
  <p:slideViewPr>
    <p:cSldViewPr snapToGrid="0">
      <p:cViewPr varScale="1">
        <p:scale>
          <a:sx n="65" d="100"/>
          <a:sy n="65" d="100"/>
        </p:scale>
        <p:origin x="94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896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344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207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392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760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60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67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16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3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9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7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9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55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6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53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0"/>
            <a:ext cx="12192000" cy="68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2739" y="494925"/>
            <a:ext cx="7626521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70C0"/>
                </a:solidFill>
                <a:latin typeface="VNI-Ariston" pitchFamily="2" charset="0"/>
              </a:rPr>
              <a:t>Good morning class !!!</a:t>
            </a:r>
            <a:endParaRPr lang="en-US" sz="5400" b="1" dirty="0">
              <a:solidFill>
                <a:srgbClr val="0070C0"/>
              </a:solidFill>
              <a:latin typeface="VNI-Ariston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B18C9-8208-444D-951F-1AAE56262197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0E12DF-19FC-4310-9770-A9496C497397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47CA79-D843-4CA1-9B72-22B01637B19F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C484E9-9C79-4A9C-8F4F-CFAB10A747EF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0695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860435895"/>
              </p:ext>
            </p:extLst>
          </p:nvPr>
        </p:nvGraphicFramePr>
        <p:xfrm>
          <a:off x="362050" y="1737480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311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00744" y="56291"/>
            <a:ext cx="34647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075" y="1762767"/>
            <a:ext cx="1128545" cy="1083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54660"/>
            <a:ext cx="1204620" cy="889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501" y="4383688"/>
            <a:ext cx="1451119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656615"/>
            <a:ext cx="1008185" cy="646206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0971518" y="2136922"/>
            <a:ext cx="887311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1-C-b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0921458" y="3318865"/>
            <a:ext cx="937371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2-A-c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0952560" y="4679317"/>
            <a:ext cx="925225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3-D-a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0921458" y="5755659"/>
            <a:ext cx="956327" cy="553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4-B-d</a:t>
            </a:r>
            <a:endParaRPr sz="24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7DB77-4967-4BF8-8BD6-936BB095BFA8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8090A4-E805-448E-A5E7-0B1094D85A27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FF5F3E-6A0B-40D3-85CC-F42260B8BFBE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0F13F6-BF6B-4FDC-939B-1A52E3C859CE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3002474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8" y="1625700"/>
            <a:ext cx="4435813" cy="3180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1901361" y="1956890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/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1054A4-C8BD-4E07-A0DC-E6737B50D16B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FD408-83E5-474E-95B1-85E5ED008953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FF618A-C76B-43F8-B0D8-FE21849FD8FE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9599E6-5EB1-4395-904B-B8ACDBD2AC5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25471" y="1761602"/>
            <a:ext cx="5447312" cy="2567205"/>
          </a:xfrm>
          <a:prstGeom prst="roundRect">
            <a:avLst/>
          </a:prstGeom>
          <a:ln w="38100">
            <a:solidFill>
              <a:srgbClr val="4DD0C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2810501" cy="64629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699" y="2137264"/>
            <a:ext cx="5153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When we talk about Mid-Autumn Festival, we think of the moon cake. It is the symbol of the moon, prosperity and family reunion.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006" y="4097314"/>
            <a:ext cx="3682244" cy="2372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59" y="1625700"/>
            <a:ext cx="3646026" cy="23274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4AA558-02D1-48E2-920B-9A48B48FEAD9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0DDFB9-DD1E-4C68-A5B2-EF5BD736E3CA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05F818-5CA8-4684-9C2E-F8A877E6778D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D46861-5675-47DC-BC40-576F2C02E0EC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6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5471" y="1771331"/>
            <a:ext cx="5359314" cy="230545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240;p13"/>
          <p:cNvSpPr txBox="1"/>
          <p:nvPr/>
        </p:nvSpPr>
        <p:spPr>
          <a:xfrm>
            <a:off x="367983" y="74173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902565" y="897808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239744" y="80328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50" y="46806"/>
            <a:ext cx="3002474" cy="6462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404" y="2161457"/>
            <a:ext cx="52203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When we talk about Tet holiday, we often think of peach blossoms, apricot blossoms and kumquat trees.</a:t>
            </a:r>
          </a:p>
          <a:p>
            <a:endParaRPr lang="en-US" sz="28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849" y="1830412"/>
            <a:ext cx="2450459" cy="2022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106" y="1830412"/>
            <a:ext cx="2422188" cy="202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152" y="4076786"/>
            <a:ext cx="2378312" cy="23728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7D6D58-5FF6-4489-89EB-1BE62B440646}"/>
              </a:ext>
            </a:extLst>
          </p:cNvPr>
          <p:cNvCxnSpPr>
            <a:cxnSpLocks/>
          </p:cNvCxnSpPr>
          <p:nvPr/>
        </p:nvCxnSpPr>
        <p:spPr>
          <a:xfrm flipV="1">
            <a:off x="-24384" y="-3823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DA984F-AACA-42B7-A550-B538BC335430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091D7E-EA2A-464B-9381-7A550739F945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9E03B1-8066-471D-A0A1-586EC693A0B3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2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642873" y="15727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disappointment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1CF7AF-DE40-4A4C-8A2C-1D70B9282B9A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FF7104-E9AE-46E3-A84A-6E78B301193A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5F0B0C-7EF8-4307-B50C-A1572BCA7A46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C20834-84E0-4265-A2BC-E87C597538ED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11967" y="152400"/>
            <a:ext cx="11876833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anchor="ctr"/>
          <a:lstStyle/>
          <a:p>
            <a:pPr algn="ctr">
              <a:defRPr/>
            </a:pPr>
            <a:endParaRPr lang="en-US" sz="1867"/>
          </a:p>
        </p:txBody>
      </p:sp>
      <p:pic>
        <p:nvPicPr>
          <p:cNvPr id="1434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11098640" y="56717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10793840" y="59003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1406602" y="1983790"/>
            <a:ext cx="9753600" cy="258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 Learn new words by heart.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 Redo 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5333" dirty="0">
                <a:latin typeface="Calibri" pitchFamily="34" charset="0"/>
              </a:rPr>
              <a:t> Prepare skills 1.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71983" y="2087629"/>
            <a:ext cx="9956800" cy="25908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anchor="ctr"/>
          <a:lstStyle/>
          <a:p>
            <a:pPr algn="ctr">
              <a:defRPr/>
            </a:pPr>
            <a:endParaRPr lang="en-US" sz="1867"/>
          </a:p>
        </p:txBody>
      </p:sp>
      <p:sp>
        <p:nvSpPr>
          <p:cNvPr id="15" name="Rectangle 14"/>
          <p:cNvSpPr/>
          <p:nvPr/>
        </p:nvSpPr>
        <p:spPr>
          <a:xfrm>
            <a:off x="2032000" y="352428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  homework</a:t>
            </a:r>
          </a:p>
        </p:txBody>
      </p:sp>
      <p:pic>
        <p:nvPicPr>
          <p:cNvPr id="1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309589" y="56717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4789" y="5900378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F8D869-D15F-4CBC-840A-61C1558BBC8E}"/>
              </a:ext>
            </a:extLst>
          </p:cNvPr>
          <p:cNvCxnSpPr>
            <a:cxnSpLocks/>
          </p:cNvCxnSpPr>
          <p:nvPr/>
        </p:nvCxnSpPr>
        <p:spPr>
          <a:xfrm flipV="1">
            <a:off x="58662" y="162643"/>
            <a:ext cx="11930138" cy="183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3E403B-34BA-4BB1-81F6-B620BD7CA1EC}"/>
              </a:ext>
            </a:extLst>
          </p:cNvPr>
          <p:cNvCxnSpPr>
            <a:cxnSpLocks/>
          </p:cNvCxnSpPr>
          <p:nvPr/>
        </p:nvCxnSpPr>
        <p:spPr>
          <a:xfrm flipV="1">
            <a:off x="58662" y="6745682"/>
            <a:ext cx="11930138" cy="1123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396FF3-9FBF-461C-A395-9EF6C7AFE99F}"/>
              </a:ext>
            </a:extLst>
          </p:cNvPr>
          <p:cNvCxnSpPr>
            <a:cxnSpLocks/>
          </p:cNvCxnSpPr>
          <p:nvPr/>
        </p:nvCxnSpPr>
        <p:spPr>
          <a:xfrm flipH="1" flipV="1">
            <a:off x="11944568" y="257237"/>
            <a:ext cx="88461" cy="65646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E03D55-1CFD-4E41-8436-8F30C97C049D}"/>
              </a:ext>
            </a:extLst>
          </p:cNvPr>
          <p:cNvCxnSpPr>
            <a:cxnSpLocks/>
          </p:cNvCxnSpPr>
          <p:nvPr/>
        </p:nvCxnSpPr>
        <p:spPr>
          <a:xfrm flipH="1">
            <a:off x="47574" y="181037"/>
            <a:ext cx="32196" cy="66769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9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722967" y="2515992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473871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F7A5DF-7B61-4811-BD17-4DBD21ED0F5A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BFBD50-DC85-488C-82D5-DDFA4A492256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C03ACB-682A-4EED-BAAE-5D084E59A4A4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258297-B74B-4999-BA61-A0BAA9DCEA4E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3654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6901 3.7037E-7 0.125 0.07454 0.125 0.16643 C 0.125 0.25833 0.06901 0.33287 3.33333E-6 0.33287 C -0.06901 0.33287 -0.125 0.25833 -0.125 0.16643 C -0.125 0.07454 -0.06901 3.7037E-7 3.33333E-6 3.7037E-7 Z " pathEditMode="relative" rAng="0" ptsTypes="AAAAA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52E6D-8366-EC46-B9DD-E5E7A0A7287D}"/>
              </a:ext>
            </a:extLst>
          </p:cNvPr>
          <p:cNvGrpSpPr/>
          <p:nvPr/>
        </p:nvGrpSpPr>
        <p:grpSpPr>
          <a:xfrm>
            <a:off x="3276600" y="202257"/>
            <a:ext cx="5334000" cy="1278199"/>
            <a:chOff x="3581400" y="223130"/>
            <a:chExt cx="4875623" cy="1046900"/>
          </a:xfrm>
        </p:grpSpPr>
        <p:sp>
          <p:nvSpPr>
            <p:cNvPr id="142" name="Google Shape;142;p5"/>
            <p:cNvSpPr/>
            <p:nvPr/>
          </p:nvSpPr>
          <p:spPr>
            <a:xfrm>
              <a:off x="4038850" y="460850"/>
              <a:ext cx="4418173" cy="529500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Google Shape;14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1400" y="223130"/>
              <a:ext cx="1224023" cy="104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5"/>
            <p:cNvSpPr txBox="1"/>
            <p:nvPr/>
          </p:nvSpPr>
          <p:spPr>
            <a:xfrm>
              <a:off x="4805423" y="502636"/>
              <a:ext cx="3651600" cy="428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4137579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the festivals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0C82-FE1E-3247-AAF1-553E4A98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05" y="2235093"/>
            <a:ext cx="3544944" cy="24063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89693A-196E-420D-9500-A10BBD6DEEA7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35F3C4-14FF-48E5-B05A-EA1CD486E133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28444C-11C4-4189-992F-62892211D002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615294-0378-4FEF-8014-1BADE798C408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60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414272" y="115432"/>
            <a:ext cx="365759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692023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6739927" cy="44932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DBE49C-03B9-4717-B09A-A3C11C51ED69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83B8AB-047C-4DF4-9FE2-5B851C7E7F82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E839F4-E16C-4124-BBE9-84C1385E7EB0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9A622C-5F91-4CDC-BCFF-4C109C5C5527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8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694920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092975"/>
            <a:ext cx="6898192" cy="46019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871690-75FD-49D3-8F9C-2F69AB709D28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3E67DA-665F-4BCA-8E4A-DB7605E4F716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661ADA-C053-497E-BF4F-D0E5A0F31A35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16C2C6-6958-4269-80C0-E79143E30EA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5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7" y="1704744"/>
            <a:ext cx="1688450" cy="124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53" y="1706780"/>
            <a:ext cx="1705252" cy="122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74" y="1703726"/>
            <a:ext cx="1671472" cy="125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905" y="1719008"/>
            <a:ext cx="1650043" cy="128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891" y="1702706"/>
            <a:ext cx="1720963" cy="126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412" y="1693967"/>
            <a:ext cx="1713585" cy="12658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5306" y="3966416"/>
            <a:ext cx="1917232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Tet</a:t>
            </a:r>
            <a:endParaRPr lang="en-GB" sz="36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479" y="3958693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  <a:ea typeface="+mn-ea"/>
              </a:rPr>
              <a:t>7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26358" y="3985020"/>
            <a:ext cx="1798571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>
                <a:solidFill>
                  <a:srgbClr val="FFFF00"/>
                </a:solidFill>
              </a:rPr>
              <a:t>Water Festival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226359" y="4001882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12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36607" y="3943494"/>
            <a:ext cx="1963503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Thanksgiving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44254" y="3960934"/>
            <a:ext cx="1943672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9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85668" y="3956180"/>
            <a:ext cx="1919559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Christmas</a:t>
            </a:r>
            <a:endParaRPr lang="en-GB" sz="24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85668" y="3947118"/>
            <a:ext cx="1943783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10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45758" y="3924888"/>
            <a:ext cx="1895778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Halloween</a:t>
            </a:r>
            <a:endParaRPr lang="en-GB" sz="24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59517" y="3942272"/>
            <a:ext cx="1886981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  <a:ea typeface="+mn-ea"/>
              </a:rPr>
              <a:t>8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91372" y="3974578"/>
            <a:ext cx="1946575" cy="1325074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4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Mid-Autumn Festival</a:t>
            </a:r>
            <a:endParaRPr lang="en-GB" sz="24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1310" y="3981834"/>
            <a:ext cx="1973127" cy="13082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>
                <a:ln w="38100">
                  <a:solidFill>
                    <a:srgbClr val="FF0000"/>
                  </a:solidFill>
                </a:ln>
                <a:solidFill>
                  <a:srgbClr val="11B7BD"/>
                </a:solidFill>
                <a:latin typeface="Arial" pitchFamily="34" charset="0"/>
              </a:rPr>
              <a:t>11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11B7BD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1645" y="1633448"/>
            <a:ext cx="1855797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1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55658" y="1633448"/>
            <a:ext cx="1807305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2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46365" y="1633447"/>
            <a:ext cx="1846427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3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66863" y="1642188"/>
            <a:ext cx="1799099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4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939812" y="1650927"/>
            <a:ext cx="1831613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ea typeface="+mn-ea"/>
              </a:rPr>
              <a:t>5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874490" y="1676587"/>
            <a:ext cx="1861562" cy="1359612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kern="0" noProof="0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kumimoji="0" lang="en-US" sz="6000" b="1" i="0" u="none" strike="noStrike" kern="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6335" y="254496"/>
            <a:ext cx="627928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 the festivals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5169B4-4422-48C8-A4B9-DE9C901E54DC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70760A-87B3-4098-90AD-764C7A8BE085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28D57F-4D50-4721-AE0A-8F887EB663FA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C89CBA-3E97-45B6-BBC4-F8574B573294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6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720319" y="115432"/>
            <a:ext cx="300239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1" y="1083307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67225" y="560163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141906-C94F-44A2-822D-E099344527BB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BE9C4-9472-4E98-9B2E-FC915A49FADD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A0332A-1608-46D4-B6D4-4AA7B2A608C6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6560B3-5F8D-466A-8695-C7743858F44C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2101748" y="48461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2DA12F-BE3D-4CA4-9C34-3A539C6795F4}"/>
              </a:ext>
            </a:extLst>
          </p:cNvPr>
          <p:cNvCxnSpPr>
            <a:cxnSpLocks/>
          </p:cNvCxnSpPr>
          <p:nvPr/>
        </p:nvCxnSpPr>
        <p:spPr>
          <a:xfrm flipV="1">
            <a:off x="11087" y="-24231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DF891E-1932-41C3-9099-41F6B3CE521F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B7BF3-815F-4B88-814B-ABDAE72DCA91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C8B419-4E27-4554-98C0-A0A9B6D2FDC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2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2343832" y="95161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608697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175460"/>
            <a:ext cx="6516882" cy="43410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B6A5DD-F7F8-43E5-9517-5E6717600789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5E94A0-2B62-44BE-A928-BA3ACF854D4F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9E47AA-3A8A-4320-9F80-3B6D1B868B4E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A3BAED-0B9B-4808-9B9F-24998297A0D3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1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7" y="1704744"/>
            <a:ext cx="1688450" cy="124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53" y="1706780"/>
            <a:ext cx="1705252" cy="122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74" y="1703726"/>
            <a:ext cx="1671472" cy="125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905" y="1719008"/>
            <a:ext cx="1650043" cy="128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891" y="1702706"/>
            <a:ext cx="1720963" cy="126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412" y="1693967"/>
            <a:ext cx="1713585" cy="12658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09862" y="3293706"/>
            <a:ext cx="1917232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Tet</a:t>
            </a:r>
            <a:endParaRPr lang="en-GB" sz="20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79432" y="3302837"/>
            <a:ext cx="1798571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>
                <a:solidFill>
                  <a:srgbClr val="FFFF00"/>
                </a:solidFill>
              </a:rPr>
              <a:t>Water Festival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23991" y="3293706"/>
            <a:ext cx="1963503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Thanksgiving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0790" y="3293706"/>
            <a:ext cx="1919559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Christmas</a:t>
            </a:r>
            <a:endParaRPr lang="en-GB" sz="20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86721" y="3293706"/>
            <a:ext cx="1895778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Halloween</a:t>
            </a:r>
            <a:endParaRPr lang="en-GB" sz="20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975905" y="3302837"/>
            <a:ext cx="1946575" cy="1220420"/>
          </a:xfrm>
          <a:prstGeom prst="roundRect">
            <a:avLst/>
          </a:prstGeom>
          <a:solidFill>
            <a:srgbClr val="30548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27" tIns="45714" rIns="91427" bIns="45714" anchor="ctr"/>
          <a:lstStyle/>
          <a:p>
            <a:pPr lvl="0" algn="ctr">
              <a:defRPr/>
            </a:pPr>
            <a:r>
              <a:rPr lang="en-GB" sz="20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Mid-Autumn Festival</a:t>
            </a:r>
            <a:endParaRPr lang="en-GB" sz="2000" b="1" kern="0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6335" y="254496"/>
            <a:ext cx="651973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 the festivals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D062F2-15A2-4759-BAB9-E1813DB7902D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50669-EDF6-499E-93D1-40EC8C0A6A08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D5279C-D9E1-4EFC-BAE2-B6C7287A79F2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036453-9B0D-4838-B797-49F29FE56905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1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9270" y="229764"/>
            <a:ext cx="1315967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08581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58" y="2179445"/>
            <a:ext cx="7466433" cy="416348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931601" y="118084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13" y="81453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684373" y="126805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LESSON 4: COMMUNICATION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95F6-62F5-45B1-A6AB-C157C8A1FDFB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5AA0AF-3034-481E-98FE-0E662FBBCFED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DF2639-7160-4F4E-A9AD-35D33F820927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2EB6C5-FB66-4F1C-93A8-47E201FEAB88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1926333" y="594032"/>
            <a:ext cx="1041636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0070C0"/>
                </a:solidFill>
              </a:rPr>
              <a:t>Listen and read the conversation. Pay attention to the highlighted sentences.</a:t>
            </a:r>
            <a:endParaRPr sz="240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1258841" y="521512"/>
            <a:ext cx="752838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5E1F7E-E351-6840-985D-5114873C12D3}"/>
              </a:ext>
            </a:extLst>
          </p:cNvPr>
          <p:cNvSpPr/>
          <p:nvPr/>
        </p:nvSpPr>
        <p:spPr>
          <a:xfrm>
            <a:off x="1654227" y="1809881"/>
            <a:ext cx="2614108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7A9D4F-EAAB-E54B-8939-CFA5341D9B99}"/>
              </a:ext>
            </a:extLst>
          </p:cNvPr>
          <p:cNvSpPr/>
          <p:nvPr/>
        </p:nvSpPr>
        <p:spPr>
          <a:xfrm>
            <a:off x="6916510" y="2925606"/>
            <a:ext cx="3515957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778383" y="1073524"/>
            <a:ext cx="10673199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was disappointing! Mi: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It was a big disappointment.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2850118" y="3550349"/>
            <a:ext cx="4066392" cy="2355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219" y="159314"/>
            <a:ext cx="487363" cy="4873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206EEC-9805-4CB1-AF48-6A01E11BAB3B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420BB0-64BF-4F7A-BCB4-E8FF4BD8B1B7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726120-A73D-4266-8C9D-264D3C437B27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C3C6D8-50C5-4A45-9709-1667B9587114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2529597" y="97173"/>
            <a:ext cx="34447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321836" y="2134473"/>
            <a:ext cx="4430783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628045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FCF7A9-C793-4740-9358-F97AA0AE0585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B1271D-F216-44D0-AEA5-3B8E1B70A56D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B558F3-9493-4C50-8137-BB32F3C88B1D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226F38-4E59-4CE4-BE35-C570AF6C65F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4;p11"/>
          <p:cNvSpPr txBox="1"/>
          <p:nvPr/>
        </p:nvSpPr>
        <p:spPr>
          <a:xfrm>
            <a:off x="2317417" y="97173"/>
            <a:ext cx="37674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845521" y="2220614"/>
            <a:ext cx="4430783" cy="25301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3271" y="2442414"/>
            <a:ext cx="5602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was the film festival last Sunday?</a:t>
            </a:r>
          </a:p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It was disappointing!</a:t>
            </a:r>
          </a:p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There were not many films I liked.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1518" y="1758949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 1: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BC6D6B-87E7-42BD-9D39-BA9C180AA71F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AB3E7-618A-4175-9976-40F61CC1D12E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4DB038-B2E6-48A2-A83A-8575FDF4CD50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044F5B-38D7-4483-867C-B7924EC6543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5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2;p11"/>
          <p:cNvSpPr txBox="1"/>
          <p:nvPr/>
        </p:nvSpPr>
        <p:spPr>
          <a:xfrm>
            <a:off x="594483" y="91527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4;p11"/>
          <p:cNvSpPr txBox="1"/>
          <p:nvPr/>
        </p:nvSpPr>
        <p:spPr>
          <a:xfrm>
            <a:off x="365431" y="97173"/>
            <a:ext cx="36278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3600" b="1" kern="1200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oogle Shape;215;p11"/>
          <p:cNvSpPr/>
          <p:nvPr/>
        </p:nvSpPr>
        <p:spPr>
          <a:xfrm>
            <a:off x="991518" y="852795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65431" y="759386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365431" y="2332008"/>
            <a:ext cx="4628045" cy="2674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3016" y="2459537"/>
            <a:ext cx="65441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A: </a:t>
            </a:r>
            <a:r>
              <a:rPr lang="en-US" sz="2600" dirty="0"/>
              <a:t>Yesterday, I went to the market to buy decorations for the Mid-Autumn Festival, but it was a big disappointment.</a:t>
            </a:r>
          </a:p>
          <a:p>
            <a:r>
              <a:rPr lang="en-US" sz="2600" dirty="0"/>
              <a:t>B: What’s wrong?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A: </a:t>
            </a:r>
            <a:r>
              <a:rPr lang="en-US" sz="2600" dirty="0"/>
              <a:t>There was not many decorations to choose, so I didn’t buy anything.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1518" y="1834112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 2: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BEC69E-6370-4F62-A759-98D9456BC342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0F0C1-2562-4F36-A904-1272BF1D356C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8683AC-2906-463E-A5BA-184A4512FE4B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0E3A1E-7E1C-49B8-8B8C-972854E60DAB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5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827500" y="1172893"/>
            <a:ext cx="111672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 Fill in each blank with ONE word. </a:t>
            </a:r>
            <a:endParaRPr lang="en-US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256044" y="1062732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Myriad Pro" pitchFamily="34" charset="0"/>
              </a:endParaRPr>
            </a:p>
          </p:txBody>
        </p:sp>
      </p:grp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258025" y="2289025"/>
            <a:ext cx="167594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541771" y="2159015"/>
            <a:ext cx="106996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068712" y="2851200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6802262" y="3448568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891597" y="4045936"/>
            <a:ext cx="315033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600" b="1" dirty="0">
              <a:solidFill>
                <a:srgbClr val="FF0000"/>
              </a:solidFill>
            </a:endParaRPr>
          </a:p>
        </p:txBody>
      </p:sp>
      <p:pic>
        <p:nvPicPr>
          <p:cNvPr id="3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1254" y="254730"/>
            <a:ext cx="487363" cy="48736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18713E-1F66-4E95-8D8F-B3DA6A466B4B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484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EA8F8-DDCA-4408-A945-438166F137A0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432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2C27C7-DEE9-4E84-9370-64FA8DA03F3D}"/>
              </a:ext>
            </a:extLst>
          </p:cNvPr>
          <p:cNvCxnSpPr>
            <a:cxnSpLocks/>
          </p:cNvCxnSpPr>
          <p:nvPr/>
        </p:nvCxnSpPr>
        <p:spPr>
          <a:xfrm flipV="1">
            <a:off x="12143233" y="0"/>
            <a:ext cx="48767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A5C710-2815-4D27-8E2A-4B14BBC45F00}"/>
              </a:ext>
            </a:extLst>
          </p:cNvPr>
          <p:cNvCxnSpPr>
            <a:cxnSpLocks/>
          </p:cNvCxnSpPr>
          <p:nvPr/>
        </p:nvCxnSpPr>
        <p:spPr>
          <a:xfrm flipH="1">
            <a:off x="-11088" y="0"/>
            <a:ext cx="11089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3458</TotalTime>
  <Words>760</Words>
  <Application>Microsoft Office PowerPoint</Application>
  <PresentationFormat>Widescreen</PresentationFormat>
  <Paragraphs>158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VNI-Ariston</vt:lpstr>
      <vt:lpstr>Arial Narrow</vt:lpstr>
      <vt:lpstr>Arial</vt:lpstr>
      <vt:lpstr>Courier New</vt:lpstr>
      <vt:lpstr>Times New Roman</vt:lpstr>
      <vt:lpstr>Calibri Light</vt:lpstr>
      <vt:lpstr>Open Sans</vt:lpstr>
      <vt:lpstr>Calibri</vt:lpstr>
      <vt:lpstr>Myriad Pro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ACER</cp:lastModifiedBy>
  <cp:revision>67</cp:revision>
  <dcterms:modified xsi:type="dcterms:W3CDTF">2025-03-20T15:38:07Z</dcterms:modified>
</cp:coreProperties>
</file>