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782" r:id="rId4"/>
    <p:sldMasterId id="2147483796" r:id="rId5"/>
    <p:sldMasterId id="2147483809" r:id="rId6"/>
  </p:sldMasterIdLst>
  <p:notesMasterIdLst>
    <p:notesMasterId r:id="rId73"/>
  </p:notesMasterIdLst>
  <p:sldIdLst>
    <p:sldId id="366" r:id="rId7"/>
    <p:sldId id="262" r:id="rId8"/>
    <p:sldId id="355" r:id="rId9"/>
    <p:sldId id="356" r:id="rId10"/>
    <p:sldId id="357" r:id="rId11"/>
    <p:sldId id="358" r:id="rId12"/>
    <p:sldId id="359" r:id="rId13"/>
    <p:sldId id="360" r:id="rId14"/>
    <p:sldId id="361" r:id="rId15"/>
    <p:sldId id="362" r:id="rId16"/>
    <p:sldId id="363" r:id="rId17"/>
    <p:sldId id="364" r:id="rId18"/>
    <p:sldId id="365" r:id="rId19"/>
    <p:sldId id="265" r:id="rId20"/>
    <p:sldId id="280" r:id="rId21"/>
    <p:sldId id="284" r:id="rId22"/>
    <p:sldId id="288" r:id="rId23"/>
    <p:sldId id="285" r:id="rId24"/>
    <p:sldId id="336" r:id="rId25"/>
    <p:sldId id="337" r:id="rId26"/>
    <p:sldId id="283" r:id="rId27"/>
    <p:sldId id="282" r:id="rId28"/>
    <p:sldId id="338" r:id="rId29"/>
    <p:sldId id="291" r:id="rId30"/>
    <p:sldId id="294" r:id="rId31"/>
    <p:sldId id="343" r:id="rId32"/>
    <p:sldId id="293" r:id="rId33"/>
    <p:sldId id="297" r:id="rId34"/>
    <p:sldId id="298" r:id="rId35"/>
    <p:sldId id="344" r:id="rId36"/>
    <p:sldId id="340" r:id="rId37"/>
    <p:sldId id="341" r:id="rId38"/>
    <p:sldId id="345" r:id="rId39"/>
    <p:sldId id="346" r:id="rId40"/>
    <p:sldId id="347" r:id="rId41"/>
    <p:sldId id="348" r:id="rId42"/>
    <p:sldId id="349" r:id="rId43"/>
    <p:sldId id="350" r:id="rId44"/>
    <p:sldId id="351" r:id="rId45"/>
    <p:sldId id="353" r:id="rId46"/>
    <p:sldId id="352" r:id="rId47"/>
    <p:sldId id="307" r:id="rId48"/>
    <p:sldId id="354" r:id="rId49"/>
    <p:sldId id="309" r:id="rId50"/>
    <p:sldId id="290" r:id="rId51"/>
    <p:sldId id="310" r:id="rId52"/>
    <p:sldId id="312" r:id="rId53"/>
    <p:sldId id="313" r:id="rId54"/>
    <p:sldId id="314" r:id="rId55"/>
    <p:sldId id="315" r:id="rId56"/>
    <p:sldId id="327" r:id="rId57"/>
    <p:sldId id="316" r:id="rId58"/>
    <p:sldId id="318" r:id="rId59"/>
    <p:sldId id="319" r:id="rId60"/>
    <p:sldId id="320" r:id="rId61"/>
    <p:sldId id="321" r:id="rId62"/>
    <p:sldId id="322" r:id="rId63"/>
    <p:sldId id="323" r:id="rId64"/>
    <p:sldId id="324" r:id="rId65"/>
    <p:sldId id="325" r:id="rId66"/>
    <p:sldId id="311" r:id="rId67"/>
    <p:sldId id="326" r:id="rId68"/>
    <p:sldId id="332" r:id="rId69"/>
    <p:sldId id="333" r:id="rId70"/>
    <p:sldId id="328" r:id="rId71"/>
    <p:sldId id="33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6" autoAdjust="0"/>
    <p:restoredTop sz="94660"/>
  </p:normalViewPr>
  <p:slideViewPr>
    <p:cSldViewPr snapToGrid="0">
      <p:cViewPr varScale="1">
        <p:scale>
          <a:sx n="70" d="100"/>
          <a:sy n="70" d="100"/>
        </p:scale>
        <p:origin x="3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5496-A78D-497B-80F2-94DE5B3B3745}" type="datetimeFigureOut">
              <a:rPr lang="en-US" smtClean="0"/>
              <a:pPr/>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4A787-0497-4C43-95BF-BCA17EA19D7F}" type="slidenum">
              <a:rPr lang="en-US" smtClean="0"/>
              <a:pPr/>
              <a:t>‹#›</a:t>
            </a:fld>
            <a:endParaRPr lang="en-US"/>
          </a:p>
        </p:txBody>
      </p:sp>
    </p:spTree>
    <p:extLst>
      <p:ext uri="{BB962C8B-B14F-4D97-AF65-F5344CB8AC3E}">
        <p14:creationId xmlns:p14="http://schemas.microsoft.com/office/powerpoint/2010/main" val="32231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7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9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763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94971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06911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312060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95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7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1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4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58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2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90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1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159160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47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5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31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4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684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40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7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0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474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938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C0E250-A424-47F8-BD09-582B9F858BAE}"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153115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585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48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60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97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25340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334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17562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80695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hasCustomPrompt="1"/>
          </p:nvPr>
        </p:nvSpPr>
        <p:spPr>
          <a:xfrm>
            <a:off x="963086" y="2906714"/>
            <a:ext cx="10363200" cy="1500187"/>
          </a:xfrm>
        </p:spPr>
        <p:txBody>
          <a:bodyPr anchor="b"/>
          <a:lstStyle>
            <a:lvl1pPr marL="0" indent="0">
              <a:buNone/>
              <a:defRPr sz="2699">
                <a:solidFill>
                  <a:schemeClr val="tx1">
                    <a:tint val="75000"/>
                  </a:schemeClr>
                </a:solidFill>
              </a:defRPr>
            </a:lvl1pPr>
            <a:lvl2pPr marL="609478" indent="0">
              <a:buNone/>
              <a:defRPr sz="2400">
                <a:solidFill>
                  <a:schemeClr val="tx1">
                    <a:tint val="75000"/>
                  </a:schemeClr>
                </a:solidFill>
              </a:defRPr>
            </a:lvl2pPr>
            <a:lvl3pPr marL="1218956" indent="0">
              <a:buNone/>
              <a:defRPr sz="22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8"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7975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15985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0E250-A424-47F8-BD09-582B9F858BAE}"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548363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4"/>
            <a:ext cx="5386917"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73" y="1535114"/>
            <a:ext cx="5389033"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758871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14867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42802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8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hasCustomPrompt="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3" y="1435105"/>
            <a:ext cx="4011084" cy="46910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7805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78" indent="0">
              <a:buNone/>
              <a:defRPr sz="3799"/>
            </a:lvl2pPr>
            <a:lvl3pPr marL="1218956" indent="0">
              <a:buNone/>
              <a:defRPr sz="3199"/>
            </a:lvl3pPr>
            <a:lvl4pPr marL="1828434" indent="0">
              <a:buNone/>
              <a:defRPr sz="2699"/>
            </a:lvl4pPr>
            <a:lvl5pPr marL="2437912" indent="0">
              <a:buNone/>
              <a:defRPr sz="2699"/>
            </a:lvl5pPr>
            <a:lvl6pPr marL="3047390" indent="0">
              <a:buNone/>
              <a:defRPr sz="2699"/>
            </a:lvl6pPr>
            <a:lvl7pPr marL="3656868" indent="0">
              <a:buNone/>
              <a:defRPr sz="2699"/>
            </a:lvl7pPr>
            <a:lvl8pPr marL="4266347" indent="0">
              <a:buNone/>
              <a:defRPr sz="2699"/>
            </a:lvl8pPr>
            <a:lvl9pPr marL="4875825" indent="0">
              <a:buNone/>
              <a:defRPr sz="2699"/>
            </a:lvl9pPr>
          </a:lstStyle>
          <a:p>
            <a:endParaRPr lang="en-US" dirty="0"/>
          </a:p>
        </p:txBody>
      </p:sp>
      <p:sp>
        <p:nvSpPr>
          <p:cNvPr id="4" name="Text Placeholder 3"/>
          <p:cNvSpPr>
            <a:spLocks noGrp="1"/>
          </p:cNvSpPr>
          <p:nvPr>
            <p:ph type="body" sz="half" idx="2" hasCustomPrompt="1"/>
          </p:nvPr>
        </p:nvSpPr>
        <p:spPr>
          <a:xfrm>
            <a:off x="2389717" y="5367341"/>
            <a:ext cx="7315200" cy="8048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09098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6218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5896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19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31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E250-A424-47F8-BD09-582B9F858BAE}"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969620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4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76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5590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726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72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9200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688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233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055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45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0E250-A424-47F8-BD09-582B9F858BAE}"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679185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147357236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728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577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967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783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536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05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318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275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30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0E250-A424-47F8-BD09-582B9F858BAE}"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131299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86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90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72116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89307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0E250-A424-47F8-BD09-582B9F858BAE}" type="datetimeFigureOut">
              <a:rPr lang="en-US" smtClean="0"/>
              <a:pPr/>
              <a:t>3/24/2025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CA0B1-CB1C-42C2-A655-ED956EB78ED7}" type="slidenum">
              <a:rPr lang="en-US" smtClean="0"/>
              <a:pPr/>
              <a:t>‹#›</a:t>
            </a:fld>
            <a:endParaRPr lang="en-US"/>
          </a:p>
        </p:txBody>
      </p:sp>
    </p:spTree>
    <p:extLst>
      <p:ext uri="{BB962C8B-B14F-4D97-AF65-F5344CB8AC3E}">
        <p14:creationId xmlns:p14="http://schemas.microsoft.com/office/powerpoint/2010/main" val="109115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3/24/2025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3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4816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3/24/2025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05560924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4746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62327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image" Target="../media/image14.png"/><Relationship Id="rId3" Type="http://schemas.openxmlformats.org/officeDocument/2006/relationships/slideLayout" Target="../slideLayouts/slideLayout49.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slide" Target="slide65.xml"/><Relationship Id="rId1" Type="http://schemas.openxmlformats.org/officeDocument/2006/relationships/tags" Target="../tags/tag1.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image" Target="../media/image12.jpeg"/><Relationship Id="rId15" Type="http://schemas.openxmlformats.org/officeDocument/2006/relationships/slide" Target="slide56.xml"/><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slide" Target="slide7.xml"/><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slide" Target="slide49.xml"/><Relationship Id="rId3" Type="http://schemas.openxmlformats.org/officeDocument/2006/relationships/image" Target="../media/image49.png"/><Relationship Id="rId7" Type="http://schemas.microsoft.com/office/2007/relationships/hdphoto" Target="../media/hdphoto9.wdp"/><Relationship Id="rId12" Type="http://schemas.openxmlformats.org/officeDocument/2006/relationships/slide" Target="slide59.xml"/><Relationship Id="rId17" Type="http://schemas.openxmlformats.org/officeDocument/2006/relationships/slide" Target="slide54.xml"/><Relationship Id="rId2" Type="http://schemas.openxmlformats.org/officeDocument/2006/relationships/image" Target="../media/image48.png"/><Relationship Id="rId16" Type="http://schemas.openxmlformats.org/officeDocument/2006/relationships/slide" Target="slide53.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slide" Target="slide58.xml"/><Relationship Id="rId5" Type="http://schemas.openxmlformats.org/officeDocument/2006/relationships/image" Target="../media/image50.png"/><Relationship Id="rId15" Type="http://schemas.openxmlformats.org/officeDocument/2006/relationships/slide" Target="slide52.xml"/><Relationship Id="rId10" Type="http://schemas.openxmlformats.org/officeDocument/2006/relationships/slide" Target="slide57.xml"/><Relationship Id="rId4" Type="http://schemas.microsoft.com/office/2007/relationships/hdphoto" Target="../media/hdphoto8.wdp"/><Relationship Id="rId9" Type="http://schemas.openxmlformats.org/officeDocument/2006/relationships/slide" Target="slide56.xml"/><Relationship Id="rId14" Type="http://schemas.openxmlformats.org/officeDocument/2006/relationships/slide" Target="slide50.xml"/></Relationships>
</file>

<file path=ppt/slides/_rels/slide4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8.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l="25840" t="33467" r="24765" b="10000"/>
          <a:stretch>
            <a:fillRect/>
          </a:stretch>
        </p:blipFill>
        <p:spPr bwMode="auto">
          <a:xfrm>
            <a:off x="0" y="0"/>
            <a:ext cx="12192000" cy="6886876"/>
          </a:xfrm>
          <a:prstGeom prst="rect">
            <a:avLst/>
          </a:prstGeom>
          <a:noFill/>
          <a:ln w="9525">
            <a:noFill/>
            <a:miter lim="800000"/>
            <a:headEnd/>
            <a:tailEnd/>
          </a:ln>
          <a:effectLst/>
        </p:spPr>
      </p:pic>
      <p:pic>
        <p:nvPicPr>
          <p:cNvPr id="15" name="Picture 14" descr="A picture containing text, decorated&#10;&#10;Description automatically generated">
            <a:extLst>
              <a:ext uri="{FF2B5EF4-FFF2-40B4-BE49-F238E27FC236}">
                <a16:creationId xmlns="" xmlns:a16="http://schemas.microsoft.com/office/drawing/2014/main" id="{D3D9DEF0-A310-444F-A0D0-EE980CAC37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 xmlns:a16="http://schemas.microsoft.com/office/drawing/2014/main" id="{245C64A5-16A3-774C-B63D-793858E85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 xmlns:a16="http://schemas.microsoft.com/office/drawing/2014/main" id="{5DA372B9-A3F3-EC43-9E9D-DAACF158AA85}"/>
              </a:ext>
            </a:extLst>
          </p:cNvPr>
          <p:cNvSpPr txBox="1"/>
          <p:nvPr/>
        </p:nvSpPr>
        <p:spPr>
          <a:xfrm>
            <a:off x="2632668" y="381837"/>
            <a:ext cx="7348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lang="en-US" sz="4000" b="1">
                <a:solidFill>
                  <a:prstClr val="black"/>
                </a:solidFill>
                <a:latin typeface="Times New Roman" panose="02020603050405020304" pitchFamily="18" charset="0"/>
                <a:cs typeface="Times New Roman" panose="02020603050405020304" pitchFamily="18" charset="0"/>
              </a:rPr>
              <a:t> </a:t>
            </a:r>
            <a:r>
              <a:rPr lang="en-US" sz="4000" b="1" smtClean="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86, 87. </a:t>
            </a:r>
            <a:r>
              <a:rPr lang="vi-VN" sz="4000" b="1" dirty="0" smtClean="0">
                <a:solidFill>
                  <a:prstClr val="black"/>
                </a:solidFill>
                <a:latin typeface="Times New Roman" panose="02020603050405020304" pitchFamily="18" charset="0"/>
                <a:cs typeface="Times New Roman" panose="02020603050405020304" pitchFamily="18" charset="0"/>
              </a:rPr>
              <a:t>Văn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bản</a:t>
            </a:r>
            <a:r>
              <a:rPr lang="en-US" sz="4000" b="1" dirty="0" smtClean="0">
                <a:solidFill>
                  <a:prstClr val="black"/>
                </a:solidFill>
                <a:latin typeface="Times New Roman" panose="02020603050405020304" pitchFamily="18" charset="0"/>
                <a:cs typeface="Times New Roman" panose="02020603050405020304" pitchFamily="18" charset="0"/>
              </a:rPr>
              <a:t>:</a:t>
            </a:r>
            <a:endPar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 xmlns:a16="http://schemas.microsoft.com/office/drawing/2014/main" id="{F222AF54-444D-314C-981F-067A81AF2ED9}"/>
              </a:ext>
            </a:extLst>
          </p:cNvPr>
          <p:cNvSpPr txBox="1"/>
          <p:nvPr/>
        </p:nvSpPr>
        <p:spPr>
          <a:xfrm>
            <a:off x="1382841" y="4841053"/>
            <a:ext cx="41365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cổ tích)</a:t>
            </a:r>
          </a:p>
        </p:txBody>
      </p:sp>
    </p:spTree>
    <p:extLst>
      <p:ext uri="{BB962C8B-B14F-4D97-AF65-F5344CB8AC3E}">
        <p14:creationId xmlns:p14="http://schemas.microsoft.com/office/powerpoint/2010/main" val="2412290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giày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34608226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xưng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đây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54649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Đổng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(10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0000124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3801291" y="1423437"/>
            <a:ext cx="576071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970871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 Đọc và tìm hiểu </a:t>
            </a:r>
            <a:r>
              <a:rPr lang="en-US" sz="6000" b="1" smtClean="0">
                <a:solidFill>
                  <a:srgbClr val="FFFFFF"/>
                </a:solidFill>
                <a:latin typeface="Times New Roman" panose="02020603050405020304" pitchFamily="18" charset="0"/>
                <a:cs typeface="Times New Roman" panose="02020603050405020304" pitchFamily="18" charset="0"/>
              </a:rPr>
              <a:t>chung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56498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723"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2211977" y="781903"/>
            <a:ext cx="2137954" cy="742511"/>
          </a:xfrm>
          <a:prstGeom prst="rect">
            <a:avLst/>
          </a:prstGeom>
        </p:spPr>
        <p:txBody>
          <a:bodyPr wrap="square">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Cách đọc</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211976" y="1494348"/>
            <a:ext cx="7881631" cy="1569660"/>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T</a:t>
            </a:r>
            <a:r>
              <a:rPr lang="vi-VN" sz="3200" kern="100" smtClean="0">
                <a:solidFill>
                  <a:prstClr val="black"/>
                </a:solidFill>
                <a:latin typeface="Times New Roman" panose="02020603050405020304" pitchFamily="18" charset="0"/>
                <a:ea typeface="SimSun" panose="02010600030101010101" pitchFamily="2" charset="-122"/>
              </a:rPr>
              <a:t>o</a:t>
            </a:r>
            <a:r>
              <a:rPr lang="vi-VN" sz="3200" kern="100">
                <a:solidFill>
                  <a:prstClr val="black"/>
                </a:solidFill>
                <a:latin typeface="Times New Roman" panose="02020603050405020304" pitchFamily="18" charset="0"/>
                <a:ea typeface="SimSun" panose="02010600030101010101" pitchFamily="2" charset="-122"/>
              </a:rPr>
              <a:t>, rõ ràng, nhấn mạnh những chiến công của Thạch Sanh.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2211975" y="3064008"/>
            <a:ext cx="7881632" cy="2308324"/>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a:t>
            </a:r>
            <a:r>
              <a:rPr lang="vi-VN" sz="3200" kern="100" smtClean="0">
                <a:solidFill>
                  <a:prstClr val="black"/>
                </a:solidFill>
                <a:latin typeface="Times New Roman" panose="02020603050405020304" pitchFamily="18" charset="0"/>
                <a:ea typeface="SimSun" panose="02010600030101010101" pitchFamily="2" charset="-122"/>
              </a:rPr>
              <a:t>Thể </a:t>
            </a:r>
            <a:r>
              <a:rPr lang="vi-VN" sz="3200" kern="100">
                <a:solidFill>
                  <a:prstClr val="black"/>
                </a:solidFill>
                <a:latin typeface="Times New Roman" panose="02020603050405020304" pitchFamily="18" charset="0"/>
                <a:ea typeface="SimSun" panose="02010600030101010101" pitchFamily="2" charset="-122"/>
              </a:rPr>
              <a:t>hiện giọng của từng nhân vật: Thạch Sanh thật thà, tin người; mẹ con Lí Thông nham hiểm, độc ác.</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1074" y="4024647"/>
            <a:ext cx="3514317" cy="3514317"/>
          </a:xfrm>
          <a:prstGeom prst="rect">
            <a:avLst/>
          </a:prstGeom>
        </p:spPr>
      </p:pic>
      <p:sp>
        <p:nvSpPr>
          <p:cNvPr id="9" name="Cloud Callout 8"/>
          <p:cNvSpPr/>
          <p:nvPr/>
        </p:nvSpPr>
        <p:spPr>
          <a:xfrm>
            <a:off x="3083243" y="1386796"/>
            <a:ext cx="6474427" cy="2831374"/>
          </a:xfrm>
          <a:prstGeom prst="cloudCallout">
            <a:avLst>
              <a:gd name="adj1" fmla="val -33255"/>
              <a:gd name="adj2" fmla="val 70281"/>
            </a:avLst>
          </a:prstGeom>
          <a:ln w="7620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Sau khi đọc xong truyện, em có thích truyện Thạch Sanh không? Vì sao?</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382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905056"/>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7879" y="903765"/>
            <a:ext cx="365836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Tứ cố vô thân:</a:t>
            </a:r>
            <a:endParaRPr lang="en-US" sz="28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547879" y="1912928"/>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Trăn tinh: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47879" y="3362347"/>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Thủy phủ:</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47879" y="5350452"/>
            <a:ext cx="6096000" cy="523220"/>
          </a:xfrm>
          <a:prstGeom prst="rect">
            <a:avLst/>
          </a:prstGeom>
        </p:spPr>
        <p:txBody>
          <a:bodyPr>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Sinh nhai:</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2925320" y="903765"/>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nhìn bốn phía không có ai là người thân thích.</a:t>
            </a:r>
            <a:endParaRPr lang="en-US" sz="2800" kern="100" smtClean="0">
              <a:effectLst/>
              <a:latin typeface="Times New Roman" panose="02020603050405020304" pitchFamily="18" charset="0"/>
              <a:ea typeface="SimSun" panose="02010600030101010101" pitchFamily="2" charset="-122"/>
            </a:endParaRPr>
          </a:p>
        </p:txBody>
      </p:sp>
      <p:sp>
        <p:nvSpPr>
          <p:cNvPr id="11" name="Rectangle 10"/>
          <p:cNvSpPr/>
          <p:nvPr/>
        </p:nvSpPr>
        <p:spPr>
          <a:xfrm>
            <a:off x="2377059" y="1951897"/>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con trăn đã tu luyện, trở thành yêu quái.</a:t>
            </a:r>
            <a:endParaRPr lang="en-US" sz="2800" kern="100" smtClean="0">
              <a:effectLst/>
              <a:latin typeface="Times New Roman" panose="02020603050405020304" pitchFamily="18" charset="0"/>
              <a:ea typeface="SimSun" panose="02010600030101010101" pitchFamily="2" charset="-122"/>
            </a:endParaRPr>
          </a:p>
        </p:txBody>
      </p:sp>
      <p:sp>
        <p:nvSpPr>
          <p:cNvPr id="12" name="Rectangle 11"/>
          <p:cNvSpPr/>
          <p:nvPr/>
        </p:nvSpPr>
        <p:spPr>
          <a:xfrm>
            <a:off x="2377059" y="3380603"/>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dinh thự ở dưới nước, nơi ở của thủy thần.</a:t>
            </a:r>
            <a:endParaRPr lang="en-US" sz="2800" kern="100" smtClean="0">
              <a:effectLst/>
              <a:latin typeface="Times New Roman" panose="02020603050405020304" pitchFamily="18" charset="0"/>
              <a:ea typeface="SimSun" panose="02010600030101010101" pitchFamily="2" charset="-122"/>
            </a:endParaRPr>
          </a:p>
        </p:txBody>
      </p:sp>
      <p:sp>
        <p:nvSpPr>
          <p:cNvPr id="13" name="Rectangle 12"/>
          <p:cNvSpPr/>
          <p:nvPr/>
        </p:nvSpPr>
        <p:spPr>
          <a:xfrm>
            <a:off x="2377059" y="5350452"/>
            <a:ext cx="182918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kiếm sống.</a:t>
            </a:r>
            <a:endParaRPr lang="en-US" sz="2800" kern="100" smtClean="0">
              <a:effectLst/>
              <a:latin typeface="Times New Roman" panose="02020603050405020304" pitchFamily="18" charset="0"/>
              <a:ea typeface="SimSun" panose="02010600030101010101" pitchFamily="2" charset="-122"/>
            </a:endParaRPr>
          </a:p>
        </p:txBody>
      </p:sp>
      <p:pic>
        <p:nvPicPr>
          <p:cNvPr id="19" name="Picture 18"/>
          <p:cNvPicPr>
            <a:picLocks noChangeAspect="1"/>
          </p:cNvPicPr>
          <p:nvPr/>
        </p:nvPicPr>
        <p:blipFill>
          <a:blip r:embed="rId3"/>
          <a:stretch>
            <a:fillRect/>
          </a:stretch>
        </p:blipFill>
        <p:spPr>
          <a:xfrm>
            <a:off x="8882742" y="143206"/>
            <a:ext cx="2725783" cy="2044337"/>
          </a:xfrm>
          <a:prstGeom prst="rect">
            <a:avLst/>
          </a:prstGeom>
        </p:spPr>
      </p:pic>
      <p:pic>
        <p:nvPicPr>
          <p:cNvPr id="20" name="Picture 19"/>
          <p:cNvPicPr>
            <a:picLocks noChangeAspect="1"/>
          </p:cNvPicPr>
          <p:nvPr/>
        </p:nvPicPr>
        <p:blipFill>
          <a:blip r:embed="rId4"/>
          <a:stretch>
            <a:fillRect/>
          </a:stretch>
        </p:blipFill>
        <p:spPr>
          <a:xfrm>
            <a:off x="8112034" y="2376379"/>
            <a:ext cx="2664823" cy="1958331"/>
          </a:xfrm>
          <a:prstGeom prst="rect">
            <a:avLst/>
          </a:prstGeom>
        </p:spPr>
      </p:pic>
      <p:pic>
        <p:nvPicPr>
          <p:cNvPr id="21" name="Picture 20"/>
          <p:cNvPicPr>
            <a:picLocks noChangeAspect="1"/>
          </p:cNvPicPr>
          <p:nvPr/>
        </p:nvPicPr>
        <p:blipFill>
          <a:blip r:embed="rId5"/>
          <a:stretch>
            <a:fillRect/>
          </a:stretch>
        </p:blipFill>
        <p:spPr>
          <a:xfrm>
            <a:off x="5219891" y="3965536"/>
            <a:ext cx="2847975" cy="1600200"/>
          </a:xfrm>
          <a:prstGeom prst="rect">
            <a:avLst/>
          </a:prstGeom>
        </p:spPr>
      </p:pic>
      <p:pic>
        <p:nvPicPr>
          <p:cNvPr id="22" name="Picture 21"/>
          <p:cNvPicPr>
            <a:picLocks noChangeAspect="1"/>
          </p:cNvPicPr>
          <p:nvPr/>
        </p:nvPicPr>
        <p:blipFill>
          <a:blip r:embed="rId6"/>
          <a:stretch>
            <a:fillRect/>
          </a:stretch>
        </p:blipFill>
        <p:spPr>
          <a:xfrm>
            <a:off x="4088650" y="5612062"/>
            <a:ext cx="2147668" cy="1245938"/>
          </a:xfrm>
          <a:prstGeom prst="rect">
            <a:avLst/>
          </a:prstGeom>
        </p:spPr>
      </p:pic>
    </p:spTree>
    <p:extLst>
      <p:ext uri="{BB962C8B-B14F-4D97-AF65-F5344CB8AC3E}">
        <p14:creationId xmlns:p14="http://schemas.microsoft.com/office/powerpoint/2010/main" val="36383155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 </a:t>
            </a:r>
            <a:r>
              <a:rPr kumimoji="0" lang="en-US" sz="60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Khám</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phá</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văn</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bản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061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5187380" cy="1015663"/>
          </a:xfrm>
          <a:prstGeom prst="rect">
            <a:avLst/>
          </a:prstGeom>
        </p:spPr>
        <p:txBody>
          <a:bodyPr wrap="square">
            <a:spAutoFit/>
          </a:bodyPr>
          <a:lstStyle/>
          <a:p>
            <a:pPr algn="just">
              <a:lnSpc>
                <a:spcPct val="150000"/>
              </a:lnSpc>
            </a:pPr>
            <a:r>
              <a:rPr lang="en-US" sz="4000" b="1" kern="100" dirty="0" smtClean="0">
                <a:solidFill>
                  <a:srgbClr val="000000"/>
                </a:solidFill>
                <a:latin typeface="Times New Roman" panose="02020603050405020304" pitchFamily="18" charset="0"/>
                <a:ea typeface="SimSun" panose="02010600030101010101" pitchFamily="2" charset="-122"/>
              </a:rPr>
              <a:t>1. </a:t>
            </a:r>
            <a:r>
              <a:rPr lang="en-US" sz="4000" b="1" kern="100" dirty="0" err="1" smtClean="0">
                <a:solidFill>
                  <a:srgbClr val="000000"/>
                </a:solidFill>
                <a:latin typeface="Times New Roman" panose="02020603050405020304" pitchFamily="18" charset="0"/>
                <a:ea typeface="SimSun" panose="02010600030101010101" pitchFamily="2" charset="-122"/>
              </a:rPr>
              <a:t>Tìm</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hiểu</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chung</a:t>
            </a:r>
            <a:endParaRPr lang="en-US" sz="4000" kern="100" dirty="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4964294" y="42640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 name="Rectangle 1"/>
          <p:cNvSpPr/>
          <p:nvPr/>
        </p:nvSpPr>
        <p:spPr>
          <a:xfrm>
            <a:off x="361814" y="977846"/>
            <a:ext cx="6096000" cy="523220"/>
          </a:xfrm>
          <a:prstGeom prst="rect">
            <a:avLst/>
          </a:prstGeom>
        </p:spPr>
        <p:txBody>
          <a:bodyPr>
            <a:spAutoFit/>
          </a:bodyPr>
          <a:lstStyle/>
          <a:p>
            <a:pPr algn="just"/>
            <a:r>
              <a:rPr lang="en-US" sz="2800" kern="100" smtClean="0">
                <a:effectLst/>
                <a:latin typeface="Times New Roman" panose="02020603050405020304" pitchFamily="18" charset="0"/>
                <a:ea typeface="SimSun" panose="02010600030101010101" pitchFamily="2" charset="-122"/>
              </a:rPr>
              <a:t>- Nhân vật:</a:t>
            </a:r>
          </a:p>
        </p:txBody>
      </p:sp>
      <p:sp>
        <p:nvSpPr>
          <p:cNvPr id="4" name="Rectangle 3"/>
          <p:cNvSpPr/>
          <p:nvPr/>
        </p:nvSpPr>
        <p:spPr>
          <a:xfrm>
            <a:off x="539932" y="1580924"/>
            <a:ext cx="6096000" cy="523220"/>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rPr>
              <a:t>+ </a:t>
            </a:r>
            <a:r>
              <a:rPr lang="vi-VN" sz="2800" kern="100">
                <a:solidFill>
                  <a:prstClr val="black"/>
                </a:solidFill>
                <a:latin typeface="Times New Roman" panose="02020603050405020304" pitchFamily="18" charset="0"/>
                <a:ea typeface="SimSun" panose="02010600030101010101" pitchFamily="2" charset="-122"/>
              </a:rPr>
              <a:t> Nhân vật chính: Thạch </a:t>
            </a:r>
            <a:r>
              <a:rPr lang="vi-VN" sz="2800" kern="100" smtClean="0">
                <a:solidFill>
                  <a:prstClr val="black"/>
                </a:solidFill>
                <a:latin typeface="Times New Roman" panose="02020603050405020304" pitchFamily="18" charset="0"/>
                <a:ea typeface="SimSun" panose="02010600030101010101" pitchFamily="2" charset="-122"/>
              </a:rPr>
              <a:t>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39932" y="2097908"/>
            <a:ext cx="6096000" cy="954107"/>
          </a:xfrm>
          <a:prstGeom prst="rect">
            <a:avLst/>
          </a:prstGeom>
        </p:spPr>
        <p:txBody>
          <a:bodyPr>
            <a:spAutoFit/>
          </a:bodyPr>
          <a:lstStyle/>
          <a:p>
            <a:pPr lvl="0" algn="just"/>
            <a:r>
              <a:rPr lang="vi-VN" sz="2800" kern="100">
                <a:solidFill>
                  <a:prstClr val="black"/>
                </a:solidFill>
                <a:latin typeface="Times New Roman" panose="02020603050405020304" pitchFamily="18" charset="0"/>
                <a:ea typeface="SimSun" panose="02010600030101010101" pitchFamily="2" charset="-122"/>
              </a:rPr>
              <a:t>+ Nhân vật phụ: Mẹ con Lí Thông, vua, công chúa…</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Cloud Callout 25"/>
          <p:cNvSpPr/>
          <p:nvPr/>
        </p:nvSpPr>
        <p:spPr>
          <a:xfrm>
            <a:off x="4846728" y="453054"/>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8" name="Rectangle 7"/>
          <p:cNvSpPr/>
          <p:nvPr/>
        </p:nvSpPr>
        <p:spPr>
          <a:xfrm>
            <a:off x="488236" y="3052015"/>
            <a:ext cx="1640193" cy="523220"/>
          </a:xfrm>
          <a:prstGeom prst="rect">
            <a:avLst/>
          </a:prstGeom>
        </p:spPr>
        <p:txBody>
          <a:bodyPr wrap="none">
            <a:spAutoFit/>
          </a:bodyPr>
          <a:lstStyle/>
          <a:p>
            <a:r>
              <a:rPr lang="en-US" sz="2800" smtClean="0">
                <a:latin typeface="Times New Roman" panose="02020603050405020304" pitchFamily="18" charset="0"/>
                <a:cs typeface="Times New Roman" panose="02020603050405020304" pitchFamily="18" charset="0"/>
              </a:rPr>
              <a:t>- Ngôi kể:</a:t>
            </a:r>
            <a:endParaRPr lang="en-US" sz="2800">
              <a:latin typeface="Times New Roman" panose="02020603050405020304" pitchFamily="18" charset="0"/>
              <a:cs typeface="Times New Roman" panose="02020603050405020304" pitchFamily="18" charset="0"/>
            </a:endParaRPr>
          </a:p>
        </p:txBody>
      </p:sp>
      <p:sp>
        <p:nvSpPr>
          <p:cNvPr id="18" name="Rectangle 17"/>
          <p:cNvSpPr/>
          <p:nvPr/>
        </p:nvSpPr>
        <p:spPr>
          <a:xfrm>
            <a:off x="2128429" y="3052015"/>
            <a:ext cx="1903085"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ngôi thứ ba </a:t>
            </a:r>
          </a:p>
        </p:txBody>
      </p:sp>
      <p:sp>
        <p:nvSpPr>
          <p:cNvPr id="28" name="Cloud Callout 27"/>
          <p:cNvSpPr/>
          <p:nvPr/>
        </p:nvSpPr>
        <p:spPr>
          <a:xfrm>
            <a:off x="6266503" y="11822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sp>
        <p:nvSpPr>
          <p:cNvPr id="29" name="Rectangle 28"/>
          <p:cNvSpPr/>
          <p:nvPr/>
        </p:nvSpPr>
        <p:spPr>
          <a:xfrm>
            <a:off x="539932" y="5275353"/>
            <a:ext cx="2869474"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PTBĐ:</a:t>
            </a:r>
            <a:endParaRPr lang="en-US" sz="2800">
              <a:latin typeface="Times New Roman" panose="02020603050405020304" pitchFamily="18" charset="0"/>
              <a:cs typeface="Times New Roman" panose="02020603050405020304" pitchFamily="18" charset="0"/>
            </a:endParaRPr>
          </a:p>
        </p:txBody>
      </p:sp>
      <p:sp>
        <p:nvSpPr>
          <p:cNvPr id="24" name="Rectangle 23"/>
          <p:cNvSpPr/>
          <p:nvPr/>
        </p:nvSpPr>
        <p:spPr>
          <a:xfrm>
            <a:off x="2065071" y="5275353"/>
            <a:ext cx="990977"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tự sự.</a:t>
            </a:r>
          </a:p>
        </p:txBody>
      </p:sp>
      <p:pic>
        <p:nvPicPr>
          <p:cNvPr id="27" name="Picture 26"/>
          <p:cNvPicPr>
            <a:picLocks noChangeAspect="1"/>
          </p:cNvPicPr>
          <p:nvPr/>
        </p:nvPicPr>
        <p:blipFill>
          <a:blip r:embed="rId4"/>
          <a:stretch>
            <a:fillRect/>
          </a:stretch>
        </p:blipFill>
        <p:spPr>
          <a:xfrm>
            <a:off x="6635932" y="305471"/>
            <a:ext cx="5493102" cy="5493102"/>
          </a:xfrm>
          <a:prstGeom prst="rect">
            <a:avLst/>
          </a:prstGeom>
        </p:spPr>
      </p:pic>
    </p:spTree>
    <p:extLst>
      <p:ext uri="{BB962C8B-B14F-4D97-AF65-F5344CB8AC3E}">
        <p14:creationId xmlns:p14="http://schemas.microsoft.com/office/powerpoint/2010/main" val="292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 grpId="0"/>
      <p:bldP spid="4" grpId="0"/>
      <p:bldP spid="6" grpId="0"/>
      <p:bldP spid="26" grpId="0" animBg="1"/>
      <p:bldP spid="26" grpId="1" animBg="1"/>
      <p:bldP spid="8" grpId="0"/>
      <p:bldP spid="18" grpId="0"/>
      <p:bldP spid="28" grpId="0" animBg="1"/>
      <p:bldP spid="28" grpId="1" animBg="1"/>
      <p:bldP spid="29"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443748" y="-26126"/>
            <a:ext cx="4253321" cy="1015663"/>
          </a:xfrm>
          <a:prstGeom prst="rect">
            <a:avLst/>
          </a:prstGeom>
        </p:spPr>
        <p:txBody>
          <a:bodyPr wrap="square">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a:solidFill>
                  <a:srgbClr val="000000"/>
                </a:solidFill>
                <a:latin typeface="Times New Roman" panose="02020603050405020304" pitchFamily="18" charset="0"/>
                <a:ea typeface="SimSun" panose="02010600030101010101" pitchFamily="2" charset="-122"/>
              </a:rPr>
              <a:t>Tìm</a:t>
            </a:r>
            <a:r>
              <a:rPr lang="en-US" sz="4000" b="1" kern="100" dirty="0">
                <a:solidFill>
                  <a:srgbClr val="000000"/>
                </a:solidFill>
                <a:latin typeface="Times New Roman" panose="02020603050405020304" pitchFamily="18" charset="0"/>
                <a:ea typeface="SimSun" panose="02010600030101010101" pitchFamily="2" charset="-122"/>
              </a:rPr>
              <a:t> </a:t>
            </a:r>
            <a:r>
              <a:rPr lang="en-US" sz="4000" b="1" kern="100" dirty="0" err="1">
                <a:solidFill>
                  <a:srgbClr val="000000"/>
                </a:solidFill>
                <a:latin typeface="Times New Roman" panose="02020603050405020304" pitchFamily="18" charset="0"/>
                <a:ea typeface="SimSun" panose="02010600030101010101" pitchFamily="2" charset="-122"/>
              </a:rPr>
              <a:t>hiểu</a:t>
            </a:r>
            <a:r>
              <a:rPr lang="en-US" sz="4000" b="1" kern="100" dirty="0">
                <a:solidFill>
                  <a:srgbClr val="000000"/>
                </a:solidFill>
                <a:latin typeface="Times New Roman" panose="02020603050405020304" pitchFamily="18" charset="0"/>
                <a:ea typeface="SimSun" panose="02010600030101010101" pitchFamily="2" charset="-122"/>
              </a:rPr>
              <a:t> </a:t>
            </a:r>
            <a:r>
              <a:rPr lang="en-US" sz="4000" b="1" kern="100" dirty="0" err="1">
                <a:solidFill>
                  <a:srgbClr val="000000"/>
                </a:solidFill>
                <a:latin typeface="Times New Roman" panose="02020603050405020304" pitchFamily="18" charset="0"/>
                <a:ea typeface="SimSun" panose="02010600030101010101" pitchFamily="2" charset="-122"/>
              </a:rPr>
              <a:t>chung</a:t>
            </a:r>
            <a:endParaRPr lang="en-US" sz="4000" kern="100" dirty="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2219266" y="752517"/>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6" name="Cloud Callout 25"/>
          <p:cNvSpPr/>
          <p:nvPr/>
        </p:nvSpPr>
        <p:spPr>
          <a:xfrm>
            <a:off x="2691451" y="148201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28" name="Cloud Callout 27"/>
          <p:cNvSpPr/>
          <p:nvPr/>
        </p:nvSpPr>
        <p:spPr>
          <a:xfrm>
            <a:off x="2866587" y="22138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pic>
        <p:nvPicPr>
          <p:cNvPr id="27" name="Picture 26"/>
          <p:cNvPicPr>
            <a:picLocks noChangeAspect="1"/>
          </p:cNvPicPr>
          <p:nvPr/>
        </p:nvPicPr>
        <p:blipFill>
          <a:blip r:embed="rId4"/>
          <a:stretch>
            <a:fillRect/>
          </a:stretch>
        </p:blipFill>
        <p:spPr>
          <a:xfrm>
            <a:off x="247505" y="3835710"/>
            <a:ext cx="2721656" cy="2721656"/>
          </a:xfrm>
          <a:prstGeom prst="rect">
            <a:avLst/>
          </a:prstGeom>
        </p:spPr>
      </p:pic>
      <p:sp>
        <p:nvSpPr>
          <p:cNvPr id="3" name="Rounded Rectangle 2"/>
          <p:cNvSpPr/>
          <p:nvPr/>
        </p:nvSpPr>
        <p:spPr>
          <a:xfrm>
            <a:off x="3820537" y="743859"/>
            <a:ext cx="279082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a:t>
            </a:r>
            <a:r>
              <a:rPr lang="vi-VN" sz="2800" kern="100" smtClean="0">
                <a:solidFill>
                  <a:prstClr val="black"/>
                </a:solidFill>
                <a:latin typeface="Times New Roman" panose="02020603050405020304" pitchFamily="18" charset="0"/>
                <a:ea typeface="SimSun" panose="02010600030101010101" pitchFamily="2" charset="-122"/>
              </a:rPr>
              <a:t>vật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5" name="Rounded Rectangle 14"/>
          <p:cNvSpPr/>
          <p:nvPr/>
        </p:nvSpPr>
        <p:spPr>
          <a:xfrm>
            <a:off x="201922" y="2278187"/>
            <a:ext cx="2790827"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prstClr val="black"/>
                </a:solidFill>
                <a:latin typeface="Times New Roman" panose="02020603050405020304" pitchFamily="18" charset="0"/>
                <a:ea typeface="SimSun" panose="02010600030101010101" pitchFamily="2" charset="-122"/>
              </a:rPr>
              <a:t>Văn bản</a:t>
            </a:r>
            <a:endParaRPr lang="en-US"/>
          </a:p>
        </p:txBody>
      </p:sp>
      <p:sp>
        <p:nvSpPr>
          <p:cNvPr id="17" name="Rounded Rectangle 16"/>
          <p:cNvSpPr/>
          <p:nvPr/>
        </p:nvSpPr>
        <p:spPr>
          <a:xfrm>
            <a:off x="7269362" y="3185276"/>
            <a:ext cx="418868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Ngôi kể:ngôi thứ ba </a:t>
            </a:r>
          </a:p>
        </p:txBody>
      </p:sp>
      <p:sp>
        <p:nvSpPr>
          <p:cNvPr id="19" name="Rounded Rectangle 18"/>
          <p:cNvSpPr/>
          <p:nvPr/>
        </p:nvSpPr>
        <p:spPr>
          <a:xfrm>
            <a:off x="7269362" y="4592151"/>
            <a:ext cx="41886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800" kern="100">
              <a:solidFill>
                <a:prstClr val="black"/>
              </a:solidFill>
              <a:latin typeface="Times New Roman" panose="02020603050405020304" pitchFamily="18" charset="0"/>
              <a:ea typeface="SimSun" panose="02010600030101010101" pitchFamily="2" charset="-122"/>
            </a:endParaRPr>
          </a:p>
          <a:p>
            <a:pPr lvl="0" algn="just"/>
            <a:r>
              <a:rPr lang="vi-VN" sz="2800" kern="100" smtClean="0">
                <a:solidFill>
                  <a:prstClr val="black"/>
                </a:solidFill>
                <a:latin typeface="Times New Roman" panose="02020603050405020304" pitchFamily="18" charset="0"/>
                <a:ea typeface="SimSun" panose="02010600030101010101" pitchFamily="2" charset="-122"/>
              </a:rPr>
              <a:t>PTBĐ:tự </a:t>
            </a:r>
            <a:r>
              <a:rPr lang="vi-VN" sz="2800" kern="100">
                <a:solidFill>
                  <a:prstClr val="black"/>
                </a:solidFill>
                <a:latin typeface="Times New Roman" panose="02020603050405020304" pitchFamily="18" charset="0"/>
                <a:ea typeface="SimSun" panose="02010600030101010101" pitchFamily="2" charset="-122"/>
              </a:rPr>
              <a:t>sự.</a:t>
            </a:r>
          </a:p>
          <a:p>
            <a:pPr lvl="0" algn="just"/>
            <a:endParaRPr lang="vi-VN" sz="2800" kern="100">
              <a:solidFill>
                <a:prstClr val="black"/>
              </a:solidFill>
              <a:latin typeface="Times New Roman" panose="02020603050405020304" pitchFamily="18" charset="0"/>
              <a:ea typeface="SimSun" panose="02010600030101010101" pitchFamily="2" charset="-122"/>
            </a:endParaRPr>
          </a:p>
        </p:txBody>
      </p:sp>
      <p:cxnSp>
        <p:nvCxnSpPr>
          <p:cNvPr id="7" name="Straight Arrow Connector 6"/>
          <p:cNvCxnSpPr>
            <a:stCxn id="3" idx="3"/>
          </p:cNvCxnSpPr>
          <p:nvPr/>
        </p:nvCxnSpPr>
        <p:spPr>
          <a:xfrm flipV="1">
            <a:off x="6611364" y="371344"/>
            <a:ext cx="696886" cy="82971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41659" y="75137"/>
            <a:ext cx="398524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chính: Thạch 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30" name="Rounded Rectangle 29"/>
          <p:cNvSpPr/>
          <p:nvPr/>
        </p:nvSpPr>
        <p:spPr>
          <a:xfrm>
            <a:off x="7371082" y="1602154"/>
            <a:ext cx="3985247"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phụ: Mẹ con Lí Thông, vua, công chúa…</a:t>
            </a:r>
          </a:p>
        </p:txBody>
      </p:sp>
      <p:cxnSp>
        <p:nvCxnSpPr>
          <p:cNvPr id="31" name="Straight Arrow Connector 30"/>
          <p:cNvCxnSpPr>
            <a:stCxn id="15" idx="3"/>
          </p:cNvCxnSpPr>
          <p:nvPr/>
        </p:nvCxnSpPr>
        <p:spPr>
          <a:xfrm>
            <a:off x="2992749" y="2735387"/>
            <a:ext cx="4378333" cy="90708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3"/>
          </p:cNvCxnSpPr>
          <p:nvPr/>
        </p:nvCxnSpPr>
        <p:spPr>
          <a:xfrm>
            <a:off x="2992749" y="2735387"/>
            <a:ext cx="4276613" cy="214263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 idx="3"/>
            <a:endCxn id="30" idx="1"/>
          </p:cNvCxnSpPr>
          <p:nvPr/>
        </p:nvCxnSpPr>
        <p:spPr>
          <a:xfrm>
            <a:off x="6611364" y="1201059"/>
            <a:ext cx="759718" cy="85829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p:cNvCxnSpPr>
          <p:nvPr/>
        </p:nvCxnSpPr>
        <p:spPr>
          <a:xfrm flipV="1">
            <a:off x="2992749" y="1554542"/>
            <a:ext cx="827788" cy="118084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6" grpId="0" animBg="1"/>
      <p:bldP spid="26" grpId="1" animBg="1"/>
      <p:bldP spid="28" grpId="0" animBg="1"/>
      <p:bldP spid="28" grpId="1" animBg="1"/>
      <p:bldP spid="3" grpId="0" animBg="1"/>
      <p:bldP spid="15" grpId="0" animBg="1"/>
      <p:bldP spid="17" grpId="0" animBg="1"/>
      <p:bldP spid="19" grpId="0" animBg="1"/>
      <p:bldP spid="25"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5016137" y="1345059"/>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smtClean="0">
                <a:solidFill>
                  <a:srgbClr val="FFFFFF"/>
                </a:solidFill>
                <a:latin typeface="Times New Roman" panose="02020603050405020304" pitchFamily="18" charset="0"/>
                <a:cs typeface="Times New Roman" panose="02020603050405020304" pitchFamily="18" charset="0"/>
              </a:rPr>
              <a:t>KHỞI ĐỘNG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334486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smtClean="0">
                <a:solidFill>
                  <a:srgbClr val="FFFFFF"/>
                </a:solidFill>
                <a:latin typeface="Times New Roman" panose="02020603050405020304" pitchFamily="18" charset="0"/>
                <a:cs typeface="Times New Roman" panose="02020603050405020304" pitchFamily="18" charset="0"/>
              </a:rPr>
              <a:t>* </a:t>
            </a:r>
            <a:r>
              <a:rPr lang="en-US" sz="6000" b="1" dirty="0" err="1" smtClean="0">
                <a:solidFill>
                  <a:srgbClr val="FFFFFF"/>
                </a:solidFill>
                <a:latin typeface="Times New Roman" panose="02020603050405020304" pitchFamily="18" charset="0"/>
                <a:cs typeface="Times New Roman" panose="02020603050405020304" pitchFamily="18" charset="0"/>
              </a:rPr>
              <a:t>Cốt</a:t>
            </a:r>
            <a:r>
              <a:rPr lang="en-US" sz="6000" b="1" dirty="0"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truyện</a:t>
            </a:r>
            <a:r>
              <a:rPr lang="en-US" sz="6000" b="1" dirty="0">
                <a:solidFill>
                  <a:srgbClr val="FFFFFF"/>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2897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855"/>
            <a:ext cx="12192000" cy="7084798"/>
          </a:xfrm>
          <a:prstGeom prst="rect">
            <a:avLst/>
          </a:prstGeom>
        </p:spPr>
      </p:pic>
    </p:spTree>
    <p:extLst>
      <p:ext uri="{BB962C8B-B14F-4D97-AF65-F5344CB8AC3E}">
        <p14:creationId xmlns:p14="http://schemas.microsoft.com/office/powerpoint/2010/main" val="37627101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249" y="0"/>
            <a:ext cx="12296248" cy="7040879"/>
          </a:xfrm>
          <a:prstGeom prst="rect">
            <a:avLst/>
          </a:prstGeom>
        </p:spPr>
      </p:pic>
      <p:sp>
        <p:nvSpPr>
          <p:cNvPr id="3" name="Rectangle 2"/>
          <p:cNvSpPr/>
          <p:nvPr/>
        </p:nvSpPr>
        <p:spPr>
          <a:xfrm>
            <a:off x="0" y="-104503"/>
            <a:ext cx="2386148" cy="523220"/>
          </a:xfrm>
          <a:prstGeom prst="rect">
            <a:avLst/>
          </a:prstGeom>
        </p:spPr>
        <p:txBody>
          <a:bodyPr wrap="square">
            <a:spAutoFit/>
          </a:bodyPr>
          <a:lstStyle/>
          <a:p>
            <a:r>
              <a:rPr lang="en-US" sz="2800" b="1" dirty="0">
                <a:latin typeface="+mj-lt"/>
              </a:rPr>
              <a:t>*</a:t>
            </a:r>
            <a:r>
              <a:rPr lang="vi-VN" sz="2800" b="1" dirty="0" smtClean="0">
                <a:latin typeface="+mj-lt"/>
              </a:rPr>
              <a:t> </a:t>
            </a:r>
            <a:r>
              <a:rPr lang="vi-VN" sz="2800" b="1" dirty="0">
                <a:latin typeface="+mj-lt"/>
              </a:rPr>
              <a:t>Cốt </a:t>
            </a:r>
            <a:r>
              <a:rPr lang="vi-VN" sz="2800" b="1" dirty="0" smtClean="0">
                <a:latin typeface="+mj-lt"/>
              </a:rPr>
              <a:t>truyện</a:t>
            </a:r>
            <a:r>
              <a:rPr lang="en-US" sz="2800" b="1" dirty="0" smtClean="0">
                <a:latin typeface="+mj-lt"/>
              </a:rPr>
              <a:t>:</a:t>
            </a:r>
            <a:r>
              <a:rPr lang="vi-VN" sz="2800" b="1" dirty="0" smtClean="0">
                <a:latin typeface="+mj-lt"/>
              </a:rPr>
              <a:t> </a:t>
            </a:r>
            <a:endParaRPr lang="vi-VN" sz="2800" b="1" dirty="0">
              <a:latin typeface="+mj-lt"/>
            </a:endParaRPr>
          </a:p>
        </p:txBody>
      </p:sp>
      <p:sp>
        <p:nvSpPr>
          <p:cNvPr id="4" name="Rounded Rectangular Callout 3"/>
          <p:cNvSpPr/>
          <p:nvPr/>
        </p:nvSpPr>
        <p:spPr>
          <a:xfrm>
            <a:off x="2329479" y="230011"/>
            <a:ext cx="3771066" cy="1645214"/>
          </a:xfrm>
          <a:prstGeom prst="wedgeRoundRectCallout">
            <a:avLst>
              <a:gd name="adj1" fmla="val -61708"/>
              <a:gd name="adj2" fmla="val 609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sống lủi thủi một mình dưới gốc đa.</a:t>
            </a:r>
          </a:p>
        </p:txBody>
      </p:sp>
      <p:sp>
        <p:nvSpPr>
          <p:cNvPr id="5" name="Rounded Rectangular Callout 4"/>
          <p:cNvSpPr/>
          <p:nvPr/>
        </p:nvSpPr>
        <p:spPr>
          <a:xfrm>
            <a:off x="-104249" y="324364"/>
            <a:ext cx="3771066" cy="1645214"/>
          </a:xfrm>
          <a:prstGeom prst="wedgeRoundRectCallout">
            <a:avLst>
              <a:gd name="adj1" fmla="val 61263"/>
              <a:gd name="adj2" fmla="val 612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kết nghĩa anh em với Lí Thông</a:t>
            </a:r>
          </a:p>
        </p:txBody>
      </p:sp>
      <p:sp>
        <p:nvSpPr>
          <p:cNvPr id="6" name="Rounded Rectangular Callout 5"/>
          <p:cNvSpPr/>
          <p:nvPr/>
        </p:nvSpPr>
        <p:spPr>
          <a:xfrm>
            <a:off x="8704279" y="230011"/>
            <a:ext cx="3771066" cy="1645214"/>
          </a:xfrm>
          <a:prstGeom prst="wedgeRoundRectCallout">
            <a:avLst>
              <a:gd name="adj1" fmla="val -44042"/>
              <a:gd name="adj2" fmla="val 561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lừa đi canh miếu thờ thế mạng</a:t>
            </a:r>
          </a:p>
        </p:txBody>
      </p:sp>
      <p:sp>
        <p:nvSpPr>
          <p:cNvPr id="7" name="Rounded Rectangular Callout 6"/>
          <p:cNvSpPr/>
          <p:nvPr/>
        </p:nvSpPr>
        <p:spPr>
          <a:xfrm>
            <a:off x="5987205" y="230011"/>
            <a:ext cx="3771066" cy="1645214"/>
          </a:xfrm>
          <a:prstGeom prst="wedgeRoundRectCallout">
            <a:avLst>
              <a:gd name="adj1" fmla="val 66459"/>
              <a:gd name="adj2" fmla="val 29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giết chằn tinh chặt đầu đem về, lại bị Lí Thông </a:t>
            </a:r>
            <a:r>
              <a:rPr lang="vi-VN" sz="2800" smtClean="0">
                <a:solidFill>
                  <a:prstClr val="black"/>
                </a:solidFill>
                <a:latin typeface="Times New Roman" panose="02020603050405020304" pitchFamily="18" charset="0"/>
              </a:rPr>
              <a:t>lừa</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ounded Rectangular Callout 7"/>
          <p:cNvSpPr/>
          <p:nvPr/>
        </p:nvSpPr>
        <p:spPr>
          <a:xfrm>
            <a:off x="2612825" y="1875225"/>
            <a:ext cx="3771066" cy="1645214"/>
          </a:xfrm>
          <a:prstGeom prst="wedgeRoundRectCallout">
            <a:avLst>
              <a:gd name="adj1" fmla="val -60669"/>
              <a:gd name="adj2" fmla="val 1247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cướp công TS, được vua ban thưởng phong cho làm quận công.</a:t>
            </a:r>
          </a:p>
        </p:txBody>
      </p:sp>
      <p:sp>
        <p:nvSpPr>
          <p:cNvPr id="9" name="Rounded Rectangular Callout 8"/>
          <p:cNvSpPr/>
          <p:nvPr/>
        </p:nvSpPr>
        <p:spPr>
          <a:xfrm>
            <a:off x="-104249"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trở về gốc đa sống bằng nghề kiếm củi.</a:t>
            </a:r>
          </a:p>
        </p:txBody>
      </p:sp>
      <p:sp>
        <p:nvSpPr>
          <p:cNvPr id="10" name="Rounded Rectangular Callout 9"/>
          <p:cNvSpPr/>
          <p:nvPr/>
        </p:nvSpPr>
        <p:spPr>
          <a:xfrm>
            <a:off x="2941478"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Công chúa bị đại bàng bắt đi, vua sai LT đi tìm. LT nhờ Thạch Sanh giúp đỡ</a:t>
            </a:r>
          </a:p>
        </p:txBody>
      </p:sp>
      <p:sp>
        <p:nvSpPr>
          <p:cNvPr id="11" name="Rounded Rectangular Callout 10"/>
          <p:cNvSpPr/>
          <p:nvPr/>
        </p:nvSpPr>
        <p:spPr>
          <a:xfrm>
            <a:off x="6349875" y="1969578"/>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xuống hang giết đại bàng cứu công chúa, bị Lí Thông lấp kín cửa hang.</a:t>
            </a:r>
          </a:p>
        </p:txBody>
      </p:sp>
      <p:sp>
        <p:nvSpPr>
          <p:cNvPr id="12" name="Rounded Rectangular Callout 11"/>
          <p:cNvSpPr/>
          <p:nvPr/>
        </p:nvSpPr>
        <p:spPr>
          <a:xfrm>
            <a:off x="2051813" y="1686519"/>
            <a:ext cx="3771066" cy="1645214"/>
          </a:xfrm>
          <a:prstGeom prst="wedgeRoundRectCallout">
            <a:avLst>
              <a:gd name="adj1" fmla="val -26029"/>
              <a:gd name="adj2" fmla="val 1125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 TS cứu Thái Tử con vua Thủy Tề, được thưởng cây đàn thần.</a:t>
            </a:r>
          </a:p>
        </p:txBody>
      </p:sp>
      <p:sp>
        <p:nvSpPr>
          <p:cNvPr id="13" name="Rounded Rectangular Callout 12"/>
          <p:cNvSpPr/>
          <p:nvPr/>
        </p:nvSpPr>
        <p:spPr>
          <a:xfrm>
            <a:off x="2051813" y="3709145"/>
            <a:ext cx="3771066" cy="1645214"/>
          </a:xfrm>
          <a:prstGeom prst="wedgeRoundRectCallout">
            <a:avLst>
              <a:gd name="adj1" fmla="val 70616"/>
              <a:gd name="adj2" fmla="val -2881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Hồn chằn tinh và đại bàng lập mưu hãm hại, TS bị bắt vào ngục. </a:t>
            </a:r>
          </a:p>
        </p:txBody>
      </p:sp>
      <p:sp>
        <p:nvSpPr>
          <p:cNvPr id="14" name="Rounded Rectangular Callout 13"/>
          <p:cNvSpPr/>
          <p:nvPr/>
        </p:nvSpPr>
        <p:spPr>
          <a:xfrm>
            <a:off x="5032859" y="3349912"/>
            <a:ext cx="3974580" cy="1847690"/>
          </a:xfrm>
          <a:prstGeom prst="wedgeRoundRectCallout">
            <a:avLst>
              <a:gd name="adj1" fmla="val 81133"/>
              <a:gd name="adj2" fmla="val -265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5" name="Rounded Rectangular Callout 14"/>
          <p:cNvSpPr/>
          <p:nvPr/>
        </p:nvSpPr>
        <p:spPr>
          <a:xfrm>
            <a:off x="141515" y="3034904"/>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6" name="Rounded Rectangular Callout 15"/>
          <p:cNvSpPr/>
          <p:nvPr/>
        </p:nvSpPr>
        <p:spPr>
          <a:xfrm>
            <a:off x="2461245" y="3027667"/>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tha tội cho mẹ con LT nhưng chúng đã bị sét đánh chết </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7" name="Rounded Rectangular Callout 16"/>
          <p:cNvSpPr/>
          <p:nvPr/>
        </p:nvSpPr>
        <p:spPr>
          <a:xfrm>
            <a:off x="2685495" y="2356052"/>
            <a:ext cx="5371164" cy="2304137"/>
          </a:xfrm>
          <a:prstGeom prst="wedgeRoundRectCallout">
            <a:avLst>
              <a:gd name="adj1" fmla="val 32207"/>
              <a:gd name="adj2" fmla="val 11103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cưới công chúa, hoàng tử các nước chư hầu kéo quân tiến đánh, TS đem đàn ra gảy, quân lính ... các hoàng tử cởi giáp xin hàng.</a:t>
            </a:r>
          </a:p>
        </p:txBody>
      </p:sp>
      <p:sp>
        <p:nvSpPr>
          <p:cNvPr id="18" name="Rounded Rectangular Callout 17"/>
          <p:cNvSpPr/>
          <p:nvPr/>
        </p:nvSpPr>
        <p:spPr>
          <a:xfrm>
            <a:off x="6612084" y="2337873"/>
            <a:ext cx="5371164" cy="2304137"/>
          </a:xfrm>
          <a:prstGeom prst="wedgeRoundRectCallout">
            <a:avLst>
              <a:gd name="adj1" fmla="val -17163"/>
              <a:gd name="adj2" fmla="val 985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mời cơm quân sĩ 18 nước chư hầu, niêu cơm tí xíu mà ăn mãi không hết.</a:t>
            </a:r>
          </a:p>
        </p:txBody>
      </p:sp>
      <p:sp>
        <p:nvSpPr>
          <p:cNvPr id="19" name="Rounded Rectangular Callout 18"/>
          <p:cNvSpPr/>
          <p:nvPr/>
        </p:nvSpPr>
        <p:spPr>
          <a:xfrm>
            <a:off x="7752840" y="2925372"/>
            <a:ext cx="3876475" cy="1502938"/>
          </a:xfrm>
          <a:prstGeom prst="wedgeRoundRectCallout">
            <a:avLst>
              <a:gd name="adj1" fmla="val 10225"/>
              <a:gd name="adj2" fmla="val 13986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Vua nhường ngôi cho TS.</a:t>
            </a:r>
          </a:p>
          <a:p>
            <a:pPr lvl="0" algn="just"/>
            <a:endParaRPr lang="vi-VN" sz="28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128180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barn(inVertical)">
                                      <p:cBhvr>
                                        <p:cTn id="97" dur="5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arn(inVertic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barn(inVertical)">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barn(inVertical)">
                                      <p:cBhvr>
                                        <p:cTn id="127" dur="500"/>
                                        <p:tgtEl>
                                          <p:spTgt spid="1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barn(inVertical)">
                                      <p:cBhvr>
                                        <p:cTn id="137" dur="500"/>
                                        <p:tgtEl>
                                          <p:spTgt spid="1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barn(inVertical)">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17"/>
                                        </p:tgtEl>
                                      </p:cBhvr>
                                    </p:animEffect>
                                    <p:set>
                                      <p:cBhvr>
                                        <p:cTn id="152" dur="1" fill="hold">
                                          <p:stCondLst>
                                            <p:cond delay="499"/>
                                          </p:stCondLst>
                                        </p:cTn>
                                        <p:tgtEl>
                                          <p:spTgt spid="1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barn(inVertical)">
                                      <p:cBhvr>
                                        <p:cTn id="157" dur="500"/>
                                        <p:tgtEl>
                                          <p:spTgt spid="1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barn(inVertical)">
                                      <p:cBhvr>
                                        <p:cTn id="167" dur="500"/>
                                        <p:tgtEl>
                                          <p:spTgt spid="1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500"/>
                                        <p:tgtEl>
                                          <p:spTgt spid="19"/>
                                        </p:tgtEl>
                                      </p:cBhvr>
                                    </p:animEffect>
                                    <p:set>
                                      <p:cBhvr>
                                        <p:cTn id="1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a:solidFill>
                  <a:srgbClr val="FFFFFF"/>
                </a:solidFill>
                <a:latin typeface="Times New Roman" panose="02020603050405020304" pitchFamily="18" charset="0"/>
                <a:cs typeface="Times New Roman" panose="02020603050405020304" pitchFamily="18" charset="0"/>
              </a:rPr>
              <a:t>2</a:t>
            </a: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Gia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cảnh</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của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Thạch</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Sanh</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445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855040" y="134269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Gia cảnh của Thạch Sanh có gì đặc biệt? Em hãy kể tên những nhân vật có số phận giống Thạch Sanh? </a:t>
            </a:r>
            <a:endParaRPr lang="vi-VN" sz="3200" kern="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887697" y="234037"/>
            <a:ext cx="4085526" cy="2082661"/>
          </a:xfrm>
          <a:prstGeom prst="rect">
            <a:avLst/>
          </a:prstGeom>
        </p:spPr>
      </p:pic>
      <p:pic>
        <p:nvPicPr>
          <p:cNvPr id="9" name="Picture 8"/>
          <p:cNvPicPr>
            <a:picLocks noChangeAspect="1"/>
          </p:cNvPicPr>
          <p:nvPr/>
        </p:nvPicPr>
        <p:blipFill>
          <a:blip r:embed="rId4"/>
          <a:stretch>
            <a:fillRect/>
          </a:stretch>
        </p:blipFill>
        <p:spPr>
          <a:xfrm>
            <a:off x="8056125" y="2978688"/>
            <a:ext cx="3917097" cy="2515526"/>
          </a:xfrm>
          <a:prstGeom prst="rect">
            <a:avLst/>
          </a:prstGeom>
        </p:spPr>
      </p:pic>
      <p:pic>
        <p:nvPicPr>
          <p:cNvPr id="10" name="Picture 9"/>
          <p:cNvPicPr>
            <a:picLocks noChangeAspect="1"/>
          </p:cNvPicPr>
          <p:nvPr/>
        </p:nvPicPr>
        <p:blipFill>
          <a:blip r:embed="rId5"/>
          <a:stretch>
            <a:fillRect/>
          </a:stretch>
        </p:blipFill>
        <p:spPr>
          <a:xfrm>
            <a:off x="671861" y="4944470"/>
            <a:ext cx="2647950" cy="1724025"/>
          </a:xfrm>
          <a:prstGeom prst="rect">
            <a:avLst/>
          </a:prstGeom>
        </p:spPr>
      </p:pic>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kern="100">
                <a:solidFill>
                  <a:srgbClr val="000000"/>
                </a:solidFill>
                <a:latin typeface="Times New Roman" panose="02020603050405020304" pitchFamily="18" charset="0"/>
                <a:ea typeface="SimSun" panose="02010600030101010101" pitchFamily="2" charset="-122"/>
              </a:rPr>
              <a:t>Chàng trai nhà nghèo</a:t>
            </a:r>
            <a:endParaRPr lang="en-US" sz="2800"/>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81008" y="1402298"/>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S</a:t>
            </a:r>
            <a:r>
              <a:rPr lang="vi-VN" sz="2800" b="1" kern="100" smtClean="0">
                <a:solidFill>
                  <a:srgbClr val="000000"/>
                </a:solidFill>
                <a:latin typeface="Times New Roman" panose="02020603050405020304" pitchFamily="18" charset="0"/>
                <a:ea typeface="SimSun" panose="02010600030101010101" pitchFamily="2" charset="-122"/>
              </a:rPr>
              <a:t>ống </a:t>
            </a:r>
            <a:r>
              <a:rPr lang="vi-VN" sz="2800" b="1" kern="100">
                <a:solidFill>
                  <a:srgbClr val="000000"/>
                </a:solidFill>
                <a:latin typeface="Times New Roman" panose="02020603050405020304" pitchFamily="18" charset="0"/>
                <a:ea typeface="SimSun" panose="02010600030101010101" pitchFamily="2" charset="-122"/>
              </a:rPr>
              <a:t>trong túp lều cũ dựng dưới gốc đa</a:t>
            </a:r>
            <a:endParaRPr lang="en-US" sz="2800"/>
          </a:p>
        </p:txBody>
      </p:sp>
      <p:cxnSp>
        <p:nvCxnSpPr>
          <p:cNvPr id="18" name="Straight Arrow Connector 17"/>
          <p:cNvCxnSpPr>
            <a:endCxn id="17" idx="1"/>
          </p:cNvCxnSpPr>
          <p:nvPr/>
        </p:nvCxnSpPr>
        <p:spPr>
          <a:xfrm flipV="1">
            <a:off x="2508049" y="1859498"/>
            <a:ext cx="1472959" cy="77612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034033" y="2635624"/>
            <a:ext cx="368438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C</a:t>
            </a:r>
            <a:r>
              <a:rPr lang="vi-VN" sz="2800" b="1" kern="100" smtClean="0">
                <a:solidFill>
                  <a:srgbClr val="000000"/>
                </a:solidFill>
                <a:latin typeface="Times New Roman" panose="02020603050405020304" pitchFamily="18" charset="0"/>
                <a:ea typeface="SimSun" panose="02010600030101010101" pitchFamily="2" charset="-122"/>
              </a:rPr>
              <a:t>ả </a:t>
            </a:r>
            <a:r>
              <a:rPr lang="vi-VN" sz="2800" b="1" kern="100">
                <a:solidFill>
                  <a:srgbClr val="000000"/>
                </a:solidFill>
                <a:latin typeface="Times New Roman" panose="02020603050405020304" pitchFamily="18" charset="0"/>
                <a:ea typeface="SimSun" panose="02010600030101010101" pitchFamily="2" charset="-122"/>
              </a:rPr>
              <a:t>gia tài chỉ có lười búa một </a:t>
            </a:r>
            <a:r>
              <a:rPr lang="vi-VN" sz="2800" b="1" kern="100" smtClean="0">
                <a:solidFill>
                  <a:srgbClr val="000000"/>
                </a:solidFill>
                <a:latin typeface="Times New Roman" panose="02020603050405020304" pitchFamily="18" charset="0"/>
                <a:ea typeface="SimSun" panose="02010600030101010101" pitchFamily="2" charset="-122"/>
              </a:rPr>
              <a:t>mình.</a:t>
            </a:r>
            <a:endParaRPr lang="en-US" sz="2800"/>
          </a:p>
        </p:txBody>
      </p:sp>
      <p:cxnSp>
        <p:nvCxnSpPr>
          <p:cNvPr id="22" name="Straight Arrow Connector 21"/>
          <p:cNvCxnSpPr/>
          <p:nvPr/>
        </p:nvCxnSpPr>
        <p:spPr>
          <a:xfrm>
            <a:off x="2508049" y="2703839"/>
            <a:ext cx="1548544" cy="1757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139320" y="3978632"/>
            <a:ext cx="3684384"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L</a:t>
            </a:r>
            <a:r>
              <a:rPr lang="en-US" sz="2800" b="1" kern="100" smtClean="0">
                <a:solidFill>
                  <a:srgbClr val="000000"/>
                </a:solidFill>
                <a:latin typeface="Times New Roman" panose="02020603050405020304" pitchFamily="18" charset="0"/>
                <a:ea typeface="SimSun" panose="02010600030101010101" pitchFamily="2" charset="-122"/>
              </a:rPr>
              <a:t>àm </a:t>
            </a:r>
            <a:r>
              <a:rPr lang="en-US" sz="2800" b="1" kern="100">
                <a:solidFill>
                  <a:srgbClr val="000000"/>
                </a:solidFill>
                <a:latin typeface="Times New Roman" panose="02020603050405020304" pitchFamily="18" charset="0"/>
                <a:ea typeface="SimSun" panose="02010600030101010101" pitchFamily="2" charset="-122"/>
              </a:rPr>
              <a:t>nghề đốn củi kiếm ăn</a:t>
            </a:r>
            <a:endParaRPr lang="en-US" sz="2800"/>
          </a:p>
        </p:txBody>
      </p:sp>
      <p:cxnSp>
        <p:nvCxnSpPr>
          <p:cNvPr id="25" name="Straight Arrow Connector 24"/>
          <p:cNvCxnSpPr>
            <a:endCxn id="23" idx="1"/>
          </p:cNvCxnSpPr>
          <p:nvPr/>
        </p:nvCxnSpPr>
        <p:spPr>
          <a:xfrm>
            <a:off x="2640073" y="3008245"/>
            <a:ext cx="1499247" cy="142758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470256" y="2811537"/>
            <a:ext cx="1727330" cy="26826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97586" y="5297611"/>
            <a:ext cx="3684384" cy="12816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Mồ côi, không người thân thích, sống lủi thủi một mình</a:t>
            </a:r>
            <a:endParaRPr lang="en-US" sz="2800"/>
          </a:p>
        </p:txBody>
      </p: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kern="100">
                <a:solidFill>
                  <a:srgbClr val="000000"/>
                </a:solidFill>
                <a:latin typeface="Times New Roman" panose="02020603050405020304" pitchFamily="18" charset="0"/>
                <a:ea typeface="SimSun" panose="02010600030101010101" pitchFamily="2" charset="-122"/>
              </a:rPr>
              <a:t>Gia cảnh</a:t>
            </a:r>
            <a:endParaRPr lang="en-US"/>
          </a:p>
        </p:txBody>
      </p:sp>
      <p:sp>
        <p:nvSpPr>
          <p:cNvPr id="36" name="Right Brace 35"/>
          <p:cNvSpPr/>
          <p:nvPr/>
        </p:nvSpPr>
        <p:spPr>
          <a:xfrm>
            <a:off x="7964848" y="887700"/>
            <a:ext cx="1262687" cy="5459505"/>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685279" y="1995752"/>
            <a:ext cx="3272461"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kern="100" smtClean="0">
                <a:solidFill>
                  <a:prstClr val="black"/>
                </a:solidFill>
                <a:latin typeface="Times New Roman" panose="02020603050405020304" pitchFamily="18" charset="0"/>
                <a:ea typeface="SimSun" panose="02010600030101010101" pitchFamily="2" charset="-122"/>
              </a:rPr>
              <a:t>=&gt; </a:t>
            </a:r>
            <a:r>
              <a:rPr lang="en-US" sz="2800" kern="100">
                <a:solidFill>
                  <a:prstClr val="black"/>
                </a:solidFill>
                <a:latin typeface="Times New Roman" panose="02020603050405020304" pitchFamily="18" charset="0"/>
                <a:ea typeface="SimSun" panose="02010600030101010101" pitchFamily="2" charset="-122"/>
              </a:rPr>
              <a:t>Nhân vật mồ côi, nhà nghèo là một kiểu dạng nhân vật điển hình, xuất hiện trong những câu chuyện cổ tích Việt </a:t>
            </a:r>
            <a:r>
              <a:rPr lang="en-US" sz="2800" kern="100" smtClean="0">
                <a:solidFill>
                  <a:prstClr val="black"/>
                </a:solidFill>
                <a:latin typeface="Times New Roman" panose="02020603050405020304" pitchFamily="18" charset="0"/>
                <a:ea typeface="SimSun" panose="02010600030101010101" pitchFamily="2" charset="-122"/>
              </a:rPr>
              <a:t>Nam.</a:t>
            </a:r>
            <a:endParaRPr lang="en-US" sz="2800">
              <a:solidFill>
                <a:prstClr val="black"/>
              </a:solidFill>
            </a:endParaRPr>
          </a:p>
        </p:txBody>
      </p:sp>
    </p:spTree>
    <p:extLst>
      <p:ext uri="{BB962C8B-B14F-4D97-AF65-F5344CB8AC3E}">
        <p14:creationId xmlns:p14="http://schemas.microsoft.com/office/powerpoint/2010/main" val="389368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23" grpId="0" animBg="1"/>
      <p:bldP spid="29" grpId="0" animBg="1"/>
      <p:bldP spid="32"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2404884" y="0"/>
            <a:ext cx="7259038"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Nhân vật giống với</a:t>
            </a:r>
            <a:r>
              <a:rPr lang="fr-FR" sz="4000" b="1" kern="100" smtClean="0">
                <a:solidFill>
                  <a:srgbClr val="000000"/>
                </a:solidFill>
                <a:latin typeface="Times New Roman" panose="02020603050405020304" pitchFamily="18" charset="0"/>
                <a:ea typeface="SimSun" panose="02010600030101010101" pitchFamily="2" charset="-122"/>
              </a:rPr>
              <a:t> </a:t>
            </a:r>
            <a:r>
              <a:rPr lang="fr-FR" sz="4000" b="1" kern="100">
                <a:solidFill>
                  <a:srgbClr val="000000"/>
                </a:solidFill>
                <a:latin typeface="Times New Roman" panose="02020603050405020304" pitchFamily="18" charset="0"/>
                <a:ea typeface="SimSun" panose="02010600030101010101" pitchFamily="2" charset="-122"/>
              </a:rPr>
              <a:t>Thạch </a:t>
            </a:r>
            <a:r>
              <a:rPr lang="fr-FR" sz="4000" b="1" kern="100" smtClean="0">
                <a:solidFill>
                  <a:srgbClr val="000000"/>
                </a:solidFill>
                <a:latin typeface="Times New Roman" panose="02020603050405020304" pitchFamily="18" charset="0"/>
                <a:ea typeface="SimSun" panose="02010600030101010101" pitchFamily="2" charset="-122"/>
              </a:rPr>
              <a:t>Sanh</a:t>
            </a:r>
            <a:endParaRPr lang="en-US" sz="4000" kern="100">
              <a:solidFill>
                <a:prstClr val="black"/>
              </a:solidFill>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276905" y="1618569"/>
            <a:ext cx="3145564" cy="3692619"/>
          </a:xfrm>
          <a:prstGeom prst="rect">
            <a:avLst/>
          </a:prstGeom>
        </p:spPr>
      </p:pic>
      <p:pic>
        <p:nvPicPr>
          <p:cNvPr id="8" name="Picture 7"/>
          <p:cNvPicPr>
            <a:picLocks noChangeAspect="1"/>
          </p:cNvPicPr>
          <p:nvPr/>
        </p:nvPicPr>
        <p:blipFill>
          <a:blip r:embed="rId4"/>
          <a:stretch>
            <a:fillRect/>
          </a:stretch>
        </p:blipFill>
        <p:spPr>
          <a:xfrm>
            <a:off x="4278086" y="1618569"/>
            <a:ext cx="3233057" cy="3692619"/>
          </a:xfrm>
          <a:prstGeom prst="rect">
            <a:avLst/>
          </a:prstGeom>
        </p:spPr>
      </p:pic>
      <p:pic>
        <p:nvPicPr>
          <p:cNvPr id="9" name="Picture 8"/>
          <p:cNvPicPr>
            <a:picLocks noChangeAspect="1"/>
          </p:cNvPicPr>
          <p:nvPr/>
        </p:nvPicPr>
        <p:blipFill>
          <a:blip r:embed="rId5"/>
          <a:stretch>
            <a:fillRect/>
          </a:stretch>
        </p:blipFill>
        <p:spPr>
          <a:xfrm>
            <a:off x="8573044" y="1618569"/>
            <a:ext cx="2857500" cy="3692619"/>
          </a:xfrm>
          <a:prstGeom prst="rect">
            <a:avLst/>
          </a:prstGeom>
        </p:spPr>
      </p:pic>
    </p:spTree>
    <p:extLst>
      <p:ext uri="{BB962C8B-B14F-4D97-AF65-F5344CB8AC3E}">
        <p14:creationId xmlns:p14="http://schemas.microsoft.com/office/powerpoint/2010/main" val="550261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3760631" y="1345059"/>
            <a:ext cx="749550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smtClean="0">
                <a:solidFill>
                  <a:srgbClr val="FFFFFF"/>
                </a:solidFill>
                <a:latin typeface="Times New Roman" panose="02020603050405020304" pitchFamily="18" charset="0"/>
                <a:cs typeface="Times New Roman" panose="02020603050405020304" pitchFamily="18" charset="0"/>
              </a:rPr>
              <a:t>3</a:t>
            </a: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Đặc</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điểm</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nhân</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vật</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018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7031286"/>
              </p:ext>
            </p:extLst>
          </p:nvPr>
        </p:nvGraphicFramePr>
        <p:xfrm>
          <a:off x="1162591" y="1623241"/>
          <a:ext cx="10267408" cy="4479925"/>
        </p:xfrm>
        <a:graphic>
          <a:graphicData uri="http://schemas.openxmlformats.org/drawingml/2006/table">
            <a:tbl>
              <a:tblPr firstRow="1" firstCol="1" bandRow="1"/>
              <a:tblGrid>
                <a:gridCol w="3421738">
                  <a:extLst>
                    <a:ext uri="{9D8B030D-6E8A-4147-A177-3AD203B41FA5}">
                      <a16:colId xmlns="" xmlns:a16="http://schemas.microsoft.com/office/drawing/2014/main" val="3334055811"/>
                    </a:ext>
                  </a:extLst>
                </a:gridCol>
                <a:gridCol w="3422835">
                  <a:extLst>
                    <a:ext uri="{9D8B030D-6E8A-4147-A177-3AD203B41FA5}">
                      <a16:colId xmlns="" xmlns:a16="http://schemas.microsoft.com/office/drawing/2014/main" val="397737140"/>
                    </a:ext>
                  </a:extLst>
                </a:gridCol>
                <a:gridCol w="3422835">
                  <a:extLst>
                    <a:ext uri="{9D8B030D-6E8A-4147-A177-3AD203B41FA5}">
                      <a16:colId xmlns="" xmlns:a16="http://schemas.microsoft.com/office/drawing/2014/main" val="3820471169"/>
                    </a:ext>
                  </a:extLst>
                </a:gridCol>
              </a:tblGrid>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60138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Hành động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251615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Tính cách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06683590"/>
                  </a:ext>
                </a:extLst>
              </a:tr>
              <a:tr h="114268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Kiểu 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69447932"/>
                  </a:ext>
                </a:extLst>
              </a:tr>
            </a:tbl>
          </a:graphicData>
        </a:graphic>
      </p:graphicFrame>
      <p:sp>
        <p:nvSpPr>
          <p:cNvPr id="4" name="Rectangle 1"/>
          <p:cNvSpPr>
            <a:spLocks noChangeArrowheads="1"/>
          </p:cNvSpPr>
          <p:nvPr/>
        </p:nvSpPr>
        <p:spPr bwMode="auto">
          <a:xfrm>
            <a:off x="3344090" y="893384"/>
            <a:ext cx="58365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PHT số 2</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4833594" y="2080260"/>
            <a:ext cx="28575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42663" y="2080260"/>
            <a:ext cx="2945569" cy="1676664"/>
          </a:xfrm>
          <a:prstGeom prst="ellipse">
            <a:avLst/>
          </a:prstGeom>
          <a:ln>
            <a:noFill/>
          </a:ln>
          <a:effectLst>
            <a:softEdge rad="112500"/>
          </a:effectLst>
        </p:spPr>
      </p:pic>
    </p:spTree>
    <p:extLst>
      <p:ext uri="{BB962C8B-B14F-4D97-AF65-F5344CB8AC3E}">
        <p14:creationId xmlns:p14="http://schemas.microsoft.com/office/powerpoint/2010/main" val="34697102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257770" y="-156754"/>
            <a:ext cx="4432624"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Đặc</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điểm</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nhân</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smtClean="0">
                <a:solidFill>
                  <a:prstClr val="black"/>
                </a:solidFill>
                <a:latin typeface="Times New Roman" panose="02020603050405020304" pitchFamily="18" charset="0"/>
                <a:ea typeface="SimSun" panose="02010600030101010101" pitchFamily="2" charset="-122"/>
              </a:rPr>
              <a:t>vật</a:t>
            </a:r>
            <a:endParaRPr lang="en-US" sz="4000" kern="100" dirty="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438367336"/>
              </p:ext>
            </p:extLst>
          </p:nvPr>
        </p:nvGraphicFramePr>
        <p:xfrm>
          <a:off x="-1" y="865595"/>
          <a:ext cx="12057017" cy="6126480"/>
        </p:xfrm>
        <a:graphic>
          <a:graphicData uri="http://schemas.openxmlformats.org/drawingml/2006/table">
            <a:tbl>
              <a:tblPr firstRow="1" firstCol="1" bandRow="1"/>
              <a:tblGrid>
                <a:gridCol w="2623095">
                  <a:extLst>
                    <a:ext uri="{9D8B030D-6E8A-4147-A177-3AD203B41FA5}">
                      <a16:colId xmlns="" xmlns:a16="http://schemas.microsoft.com/office/drawing/2014/main" val="3334055811"/>
                    </a:ext>
                  </a:extLst>
                </a:gridCol>
                <a:gridCol w="4992552">
                  <a:extLst>
                    <a:ext uri="{9D8B030D-6E8A-4147-A177-3AD203B41FA5}">
                      <a16:colId xmlns="" xmlns:a16="http://schemas.microsoft.com/office/drawing/2014/main" val="397737140"/>
                    </a:ext>
                  </a:extLst>
                </a:gridCol>
                <a:gridCol w="4441370">
                  <a:extLst>
                    <a:ext uri="{9D8B030D-6E8A-4147-A177-3AD203B41FA5}">
                      <a16:colId xmlns="" xmlns:a16="http://schemas.microsoft.com/office/drawing/2014/main" val="3820471169"/>
                    </a:ext>
                  </a:extLst>
                </a:gridCol>
              </a:tblGrid>
              <a:tr h="2151925">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6013853"/>
                  </a:ext>
                </a:extLst>
              </a:tr>
              <a:tr h="66760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25161553"/>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 động</a:t>
            </a:r>
            <a:endParaRPr kumimoji="0" lang="en-US" altLang="zh-CN" sz="24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59875" y="3120819"/>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trăn tinh cứu giúp dân </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làng.</a:t>
            </a:r>
            <a:endPar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34634" y="3075890"/>
            <a:ext cx="42466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Lừa Thạch Sanh đi canh miếu thờ để thế mạng.  Cướp công giết trăn tinh của Thạch Sanh</a:t>
            </a:r>
          </a:p>
        </p:txBody>
      </p:sp>
      <p:sp>
        <p:nvSpPr>
          <p:cNvPr id="9" name="Rectangle 1"/>
          <p:cNvSpPr>
            <a:spLocks noChangeArrowheads="1"/>
          </p:cNvSpPr>
          <p:nvPr/>
        </p:nvSpPr>
        <p:spPr bwMode="auto">
          <a:xfrm>
            <a:off x="2736063" y="4452212"/>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đại bàng cứu công chúa và con vua thủy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tề</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1"/>
          <p:cNvSpPr>
            <a:spLocks noChangeArrowheads="1"/>
          </p:cNvSpPr>
          <p:nvPr/>
        </p:nvSpPr>
        <p:spPr bwMode="auto">
          <a:xfrm>
            <a:off x="7634634" y="4645550"/>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Lừa Thạch Sanh, lấp miệng hang, cướp công trạng.</a:t>
            </a:r>
          </a:p>
        </p:txBody>
      </p:sp>
      <p:sp>
        <p:nvSpPr>
          <p:cNvPr id="11" name="Rectangle 1"/>
          <p:cNvSpPr>
            <a:spLocks noChangeArrowheads="1"/>
          </p:cNvSpPr>
          <p:nvPr/>
        </p:nvSpPr>
        <p:spPr bwMode="auto">
          <a:xfrm>
            <a:off x="2812369" y="5406317"/>
            <a:ext cx="42466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Dẹp yên quân của 18 nước chư hầu trong hòa bình, khoan dung</a:t>
            </a:r>
          </a:p>
        </p:txBody>
      </p:sp>
    </p:spTree>
    <p:extLst>
      <p:ext uri="{BB962C8B-B14F-4D97-AF65-F5344CB8AC3E}">
        <p14:creationId xmlns:p14="http://schemas.microsoft.com/office/powerpoint/2010/main" val="614682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257770" y="-156754"/>
            <a:ext cx="4432624"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Đặc</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điểm</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nhân</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smtClean="0">
                <a:solidFill>
                  <a:prstClr val="black"/>
                </a:solidFill>
                <a:latin typeface="Times New Roman" panose="02020603050405020304" pitchFamily="18" charset="0"/>
                <a:ea typeface="SimSun" panose="02010600030101010101" pitchFamily="2" charset="-122"/>
              </a:rPr>
              <a:t>vật</a:t>
            </a:r>
            <a:endParaRPr lang="en-US" sz="4000" kern="100" dirty="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90441808"/>
              </p:ext>
            </p:extLst>
          </p:nvPr>
        </p:nvGraphicFramePr>
        <p:xfrm>
          <a:off x="-1" y="865595"/>
          <a:ext cx="12057017" cy="5900965"/>
        </p:xfrm>
        <a:graphic>
          <a:graphicData uri="http://schemas.openxmlformats.org/drawingml/2006/table">
            <a:tbl>
              <a:tblPr firstRow="1" firstCol="1" bandRow="1"/>
              <a:tblGrid>
                <a:gridCol w="2623095">
                  <a:extLst>
                    <a:ext uri="{9D8B030D-6E8A-4147-A177-3AD203B41FA5}">
                      <a16:colId xmlns="" xmlns:a16="http://schemas.microsoft.com/office/drawing/2014/main" val="3334055811"/>
                    </a:ext>
                  </a:extLst>
                </a:gridCol>
                <a:gridCol w="4992552">
                  <a:extLst>
                    <a:ext uri="{9D8B030D-6E8A-4147-A177-3AD203B41FA5}">
                      <a16:colId xmlns="" xmlns:a16="http://schemas.microsoft.com/office/drawing/2014/main" val="397737140"/>
                    </a:ext>
                  </a:extLst>
                </a:gridCol>
                <a:gridCol w="4441370">
                  <a:extLst>
                    <a:ext uri="{9D8B030D-6E8A-4147-A177-3AD203B41FA5}">
                      <a16:colId xmlns="" xmlns:a16="http://schemas.microsoft.com/office/drawing/2014/main" val="3820471169"/>
                    </a:ext>
                  </a:extLst>
                </a:gridCol>
              </a:tblGrid>
              <a:tr h="256108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6013853"/>
                  </a:ext>
                </a:extLst>
              </a:tr>
              <a:tr h="1843984">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25161553"/>
                  </a:ext>
                </a:extLst>
              </a:tr>
              <a:tr h="1495892">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69447932"/>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Tính cách</a:t>
            </a: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39574" y="3341112"/>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Vô tư, thật thà chất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phác</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92760" y="3365591"/>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Toan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nhẫn, vô lương tâm </a:t>
            </a:r>
          </a:p>
        </p:txBody>
      </p:sp>
      <p:sp>
        <p:nvSpPr>
          <p:cNvPr id="9" name="Rectangle 1"/>
          <p:cNvSpPr>
            <a:spLocks noChangeArrowheads="1"/>
          </p:cNvSpPr>
          <p:nvPr/>
        </p:nvSpPr>
        <p:spPr bwMode="auto">
          <a:xfrm>
            <a:off x="2976987" y="3755127"/>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Dũng cảm, tài giỏi</a:t>
            </a:r>
          </a:p>
        </p:txBody>
      </p:sp>
      <p:sp>
        <p:nvSpPr>
          <p:cNvPr id="10" name="Rectangle 1"/>
          <p:cNvSpPr>
            <a:spLocks noChangeArrowheads="1"/>
          </p:cNvSpPr>
          <p:nvPr/>
        </p:nvSpPr>
        <p:spPr bwMode="auto">
          <a:xfrm>
            <a:off x="7692761" y="3892926"/>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Độc ác, tham lam</a:t>
            </a:r>
          </a:p>
          <a:p>
            <a:pPr lvl="0" algn="just" eaLnBrk="0" fontAlgn="base" hangingPunct="0">
              <a:spcBef>
                <a:spcPct val="0"/>
              </a:spcBef>
              <a:spcAft>
                <a:spcPct val="0"/>
              </a:spcAft>
            </a:pP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
          <p:cNvSpPr>
            <a:spLocks noChangeArrowheads="1"/>
          </p:cNvSpPr>
          <p:nvPr/>
        </p:nvSpPr>
        <p:spPr bwMode="auto">
          <a:xfrm>
            <a:off x="3011173" y="4320363"/>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Thật thà, nhân ái, yêu hoà bình. </a:t>
            </a:r>
          </a:p>
        </p:txBody>
      </p:sp>
      <p:sp>
        <p:nvSpPr>
          <p:cNvPr id="12" name="Rectangle 1"/>
          <p:cNvSpPr>
            <a:spLocks noChangeArrowheads="1"/>
          </p:cNvSpPr>
          <p:nvPr/>
        </p:nvSpPr>
        <p:spPr bwMode="auto">
          <a:xfrm>
            <a:off x="7731966" y="4505028"/>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Gian trá, xảo quyệt, toan tính</a:t>
            </a:r>
          </a:p>
        </p:txBody>
      </p:sp>
      <p:sp>
        <p:nvSpPr>
          <p:cNvPr id="13" name="Rectangle 1"/>
          <p:cNvSpPr>
            <a:spLocks noChangeArrowheads="1"/>
          </p:cNvSpPr>
          <p:nvPr/>
        </p:nvSpPr>
        <p:spPr bwMode="auto">
          <a:xfrm>
            <a:off x="351488" y="5699907"/>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Kiểu nhân vật</a:t>
            </a:r>
          </a:p>
        </p:txBody>
      </p:sp>
      <p:sp>
        <p:nvSpPr>
          <p:cNvPr id="14" name="Rectangle 1"/>
          <p:cNvSpPr>
            <a:spLocks noChangeArrowheads="1"/>
          </p:cNvSpPr>
          <p:nvPr/>
        </p:nvSpPr>
        <p:spPr bwMode="auto">
          <a:xfrm>
            <a:off x="3154864" y="569210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 diện</a:t>
            </a:r>
          </a:p>
        </p:txBody>
      </p:sp>
      <p:sp>
        <p:nvSpPr>
          <p:cNvPr id="15" name="Rectangle 1"/>
          <p:cNvSpPr>
            <a:spLocks noChangeArrowheads="1"/>
          </p:cNvSpPr>
          <p:nvPr/>
        </p:nvSpPr>
        <p:spPr bwMode="auto">
          <a:xfrm>
            <a:off x="8685521" y="557879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Phản</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diện</a:t>
            </a:r>
          </a:p>
        </p:txBody>
      </p:sp>
    </p:spTree>
    <p:extLst>
      <p:ext uri="{BB962C8B-B14F-4D97-AF65-F5344CB8AC3E}">
        <p14:creationId xmlns:p14="http://schemas.microsoft.com/office/powerpoint/2010/main" val="3641778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hlinkClick r:id="rId6"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410789"/>
            <a:ext cx="457200" cy="414939"/>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1" name="Rectangle 50">
            <a:hlinkClick r:id="rId7"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Y</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7" name="Rectangle 96">
            <a:hlinkClick r:id="rId8"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3" name="Rectangle 142">
            <a:hlinkClick r:id="rId9"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89" name="Rectangle 188">
            <a:hlinkClick r:id="rId10"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V</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Ù</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35" name="Rectangle 234">
            <a:hlinkClick r:id="rId11"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Ứ</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Ả</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1" name="Rectangle 280">
            <a:hlinkClick r:id="rId12"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Ê</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7" name="Rectangle 326">
            <a:hlinkClick r:id="rId13"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O</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3" name="Rectangle 372">
            <a:hlinkClick r:id="rId14"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Ó</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sp>
        <p:nvSpPr>
          <p:cNvPr id="559" name="Pentagon 558">
            <a:hlinkClick r:id="rId15"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154" name="PA_图片 4">
            <a:hlinkClick r:id="rId16" action="ppaction://hlinksldjump"/>
            <a:extLst>
              <a:ext uri="{FF2B5EF4-FFF2-40B4-BE49-F238E27FC236}">
                <a16:creationId xmlns="" xmlns:a16="http://schemas.microsoft.com/office/drawing/2014/main" id="{84670F0C-B289-D04D-B5E7-67C7BD71972C}"/>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 xmlns:a16="http://schemas.microsoft.com/office/drawing/2014/main" id="{3FB2EF2F-9C7D-4B4A-933F-11474F2E7D16}"/>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Tree>
    <p:extLst>
      <p:ext uri="{BB962C8B-B14F-4D97-AF65-F5344CB8AC3E}">
        <p14:creationId xmlns:p14="http://schemas.microsoft.com/office/powerpoint/2010/main" val="12631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4"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4"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4"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4"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4"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4"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4"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3541690" y="1345059"/>
            <a:ext cx="701309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 </a:t>
            </a:r>
            <a:r>
              <a:rPr lang="en-US" sz="6000" b="1" dirty="0">
                <a:solidFill>
                  <a:srgbClr val="FFFFFF"/>
                </a:solidFill>
                <a:latin typeface="Times New Roman" panose="02020603050405020304" pitchFamily="18" charset="0"/>
                <a:cs typeface="Times New Roman" panose="02020603050405020304" pitchFamily="18" charset="0"/>
              </a:rPr>
              <a:t>Chi </a:t>
            </a:r>
            <a:r>
              <a:rPr lang="en-US" sz="6000" b="1" dirty="0" err="1">
                <a:solidFill>
                  <a:srgbClr val="FFFFFF"/>
                </a:solidFill>
                <a:latin typeface="Times New Roman" panose="02020603050405020304" pitchFamily="18" charset="0"/>
                <a:cs typeface="Times New Roman" panose="02020603050405020304" pitchFamily="18" charset="0"/>
              </a:rPr>
              <a:t>tiết</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tiêu</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biểu</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70463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327683" y="1266126"/>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lang="en-US" sz="3200" kern="0">
                <a:solidFill>
                  <a:prstClr val="black"/>
                </a:solidFill>
                <a:latin typeface="Times New Roman" panose="02020603050405020304" pitchFamily="18" charset="0"/>
                <a:cs typeface="Times New Roman" panose="02020603050405020304" pitchFamily="18" charset="0"/>
              </a:rPr>
              <a:t>	Nếu sau khi trở về cung, công chúa không bị câm thì theo em điều gì sẽ xảy ra? Từ đó hãy cho biết tác dụng của chi tiết này?</a:t>
            </a:r>
          </a:p>
        </p:txBody>
      </p:sp>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Là mô típ quen thuộc trong truyện cổ tích.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4" y="2387254"/>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Hình thức từ chối kẻ mạo danh Lý Thông.</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2" y="4313293"/>
            <a:ext cx="4272509" cy="223119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Chỉ đến khi nhân vật Thạch Sanh xuất hiện thông qua tiếng đàn mới lên tiếng để vạch mặt kẻ giả mạo.</a:t>
            </a:r>
          </a:p>
        </p:txBody>
      </p:sp>
      <p:cxnSp>
        <p:nvCxnSpPr>
          <p:cNvPr id="22" name="Straight Arrow Connector 21"/>
          <p:cNvCxnSpPr>
            <a:endCxn id="21" idx="1"/>
          </p:cNvCxnSpPr>
          <p:nvPr/>
        </p:nvCxnSpPr>
        <p:spPr>
          <a:xfrm>
            <a:off x="2508049" y="2703839"/>
            <a:ext cx="1044093" cy="272505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Công chúa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p:cNvPicPr>
            <a:picLocks noChangeAspect="1"/>
          </p:cNvPicPr>
          <p:nvPr/>
        </p:nvPicPr>
        <p:blipFill>
          <a:blip r:embed="rId4"/>
          <a:stretch>
            <a:fillRect/>
          </a:stretch>
        </p:blipFill>
        <p:spPr>
          <a:xfrm>
            <a:off x="8792821" y="4066365"/>
            <a:ext cx="3194581" cy="2243522"/>
          </a:xfrm>
          <a:prstGeom prst="rect">
            <a:avLst/>
          </a:prstGeom>
        </p:spPr>
      </p:pic>
    </p:spTree>
    <p:extLst>
      <p:ext uri="{BB962C8B-B14F-4D97-AF65-F5344CB8AC3E}">
        <p14:creationId xmlns:p14="http://schemas.microsoft.com/office/powerpoint/2010/main" val="2675229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Nàng sẽ nói cho nhà vua toàn bộ sự việc.</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Giảm sự hấp dẫn, kịch tính của câu chuyện.</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Chưa lột tả hết được sự xảo quyệt của Lý Thông.</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Nếu công chúa không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13" name="Straight Arrow Connector 12"/>
          <p:cNvCxnSpPr/>
          <p:nvPr/>
        </p:nvCxnSpPr>
        <p:spPr>
          <a:xfrm>
            <a:off x="2613771" y="3342097"/>
            <a:ext cx="1122005" cy="233862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90652" y="5339645"/>
            <a:ext cx="4924898"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Nhân vật Thạch Sanh không có điều kiện bộc lộ thêm tài năng, phẩm chất.</a:t>
            </a:r>
          </a:p>
        </p:txBody>
      </p:sp>
      <p:pic>
        <p:nvPicPr>
          <p:cNvPr id="9" name="Picture 8"/>
          <p:cNvPicPr>
            <a:picLocks noChangeAspect="1"/>
          </p:cNvPicPr>
          <p:nvPr/>
        </p:nvPicPr>
        <p:blipFill>
          <a:blip r:embed="rId4"/>
          <a:stretch>
            <a:fillRect/>
          </a:stretch>
        </p:blipFill>
        <p:spPr>
          <a:xfrm>
            <a:off x="9018167" y="4613268"/>
            <a:ext cx="3043322" cy="1983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51963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3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Yếu</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tố</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kì</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ảo</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004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977898" y="102487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Liệt kê các con vật và đồ vật kì ảo xuất hiện trong truyện? Ý nghĩa của các chi tiết.</a:t>
            </a:r>
          </a:p>
        </p:txBody>
      </p:sp>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Con trăn tinh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Con </a:t>
            </a:r>
            <a:r>
              <a:rPr lang="en-US" sz="2800" b="1" kern="100" smtClean="0">
                <a:solidFill>
                  <a:srgbClr val="000000"/>
                </a:solidFill>
                <a:latin typeface="Times New Roman" panose="02020603050405020304" pitchFamily="18" charset="0"/>
                <a:ea typeface="SimSun" panose="02010600030101010101" pitchFamily="2" charset="-122"/>
              </a:rPr>
              <a:t>đại </a:t>
            </a:r>
            <a:r>
              <a:rPr lang="en-US" sz="2800" b="1" kern="100">
                <a:solidFill>
                  <a:srgbClr val="000000"/>
                </a:solidFill>
                <a:latin typeface="Times New Roman" panose="02020603050405020304" pitchFamily="18" charset="0"/>
                <a:ea typeface="SimSun" panose="02010600030101010101" pitchFamily="2" charset="-122"/>
              </a:rPr>
              <a:t>bàng.</a:t>
            </a: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Hồn ma trăn tinh và đại bàng hãm hai Thạch Sanh.</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a. Con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5" name="Rounded Rectangle 14"/>
          <p:cNvSpPr/>
          <p:nvPr/>
        </p:nvSpPr>
        <p:spPr>
          <a:xfrm>
            <a:off x="1116773" y="5421671"/>
            <a:ext cx="7614213"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smtClean="0">
                <a:solidFill>
                  <a:srgbClr val="000000"/>
                </a:solidFill>
                <a:latin typeface="Times New Roman" panose="02020603050405020304" pitchFamily="18" charset="0"/>
                <a:ea typeface="SimSun" panose="02010600030101010101" pitchFamily="2" charset="-122"/>
              </a:rPr>
              <a:t>-&gt; </a:t>
            </a:r>
            <a:r>
              <a:rPr lang="vi-VN" sz="2800" b="1" kern="100" smtClean="0">
                <a:solidFill>
                  <a:srgbClr val="000000"/>
                </a:solidFill>
                <a:latin typeface="Times New Roman" panose="02020603050405020304" pitchFamily="18" charset="0"/>
                <a:ea typeface="SimSun" panose="02010600030101010101" pitchFamily="2" charset="-122"/>
              </a:rPr>
              <a:t> </a:t>
            </a:r>
            <a:r>
              <a:rPr lang="vi-VN" sz="2800" b="1" kern="100">
                <a:solidFill>
                  <a:srgbClr val="000000"/>
                </a:solidFill>
                <a:latin typeface="Times New Roman" panose="02020603050405020304" pitchFamily="18" charset="0"/>
                <a:ea typeface="SimSun" panose="02010600030101010101" pitchFamily="2" charset="-122"/>
              </a:rPr>
              <a:t>Sức sống dai dẳng của cái xấu, cái ác nhưng cuối cùng chúng bại trận dưới tay Thạch Sanh- người địa diện cho chính nghĩa.</a:t>
            </a:r>
          </a:p>
        </p:txBody>
      </p:sp>
      <p:pic>
        <p:nvPicPr>
          <p:cNvPr id="2" name="Picture 1"/>
          <p:cNvPicPr>
            <a:picLocks noChangeAspect="1"/>
          </p:cNvPicPr>
          <p:nvPr/>
        </p:nvPicPr>
        <p:blipFill>
          <a:blip r:embed="rId3"/>
          <a:stretch>
            <a:fillRect/>
          </a:stretch>
        </p:blipFill>
        <p:spPr>
          <a:xfrm>
            <a:off x="8897710" y="223813"/>
            <a:ext cx="2987616" cy="2302468"/>
          </a:xfrm>
          <a:prstGeom prst="rect">
            <a:avLst/>
          </a:prstGeom>
        </p:spPr>
      </p:pic>
      <p:pic>
        <p:nvPicPr>
          <p:cNvPr id="4" name="Picture 3"/>
          <p:cNvPicPr>
            <a:picLocks noChangeAspect="1"/>
          </p:cNvPicPr>
          <p:nvPr/>
        </p:nvPicPr>
        <p:blipFill>
          <a:blip r:embed="rId4"/>
          <a:stretch>
            <a:fillRect/>
          </a:stretch>
        </p:blipFill>
        <p:spPr>
          <a:xfrm>
            <a:off x="8914746" y="3044285"/>
            <a:ext cx="2970579" cy="2295360"/>
          </a:xfrm>
          <a:prstGeom prst="rect">
            <a:avLst/>
          </a:prstGeom>
        </p:spPr>
      </p:pic>
      <p:sp>
        <p:nvSpPr>
          <p:cNvPr id="20" name="Rounded Rectangular Callout 19"/>
          <p:cNvSpPr/>
          <p:nvPr/>
        </p:nvSpPr>
        <p:spPr>
          <a:xfrm>
            <a:off x="19017" y="38450"/>
            <a:ext cx="4874706" cy="2556560"/>
          </a:xfrm>
          <a:prstGeom prst="wedgeRoundRectCallout">
            <a:avLst>
              <a:gd name="adj1" fmla="val 51788"/>
              <a:gd name="adj2" fmla="val -954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r>
              <a:rPr lang="en-US" sz="3200" kern="100" smtClean="0">
                <a:solidFill>
                  <a:prstClr val="black"/>
                </a:solidFill>
                <a:latin typeface="Times New Roman" panose="02020603050405020304" pitchFamily="18" charset="0"/>
                <a:ea typeface="SimSun" panose="02010600030101010101" pitchFamily="2" charset="-122"/>
              </a:rPr>
              <a:t>Trăn </a:t>
            </a:r>
            <a:r>
              <a:rPr lang="en-US" sz="3200" kern="100">
                <a:solidFill>
                  <a:prstClr val="black"/>
                </a:solidFill>
                <a:latin typeface="Times New Roman" panose="02020603050405020304" pitchFamily="18" charset="0"/>
                <a:ea typeface="SimSun" panose="02010600030101010101" pitchFamily="2" charset="-122"/>
              </a:rPr>
              <a:t>tinh có nanh vuốt để săn mồi, sau khi bị Thạch Sanh giết thì hiện nguyên hình là một con trăn khổng </a:t>
            </a:r>
            <a:r>
              <a:rPr lang="en-US" sz="3200" kern="100" smtClean="0">
                <a:solidFill>
                  <a:prstClr val="black"/>
                </a:solidFill>
                <a:latin typeface="Times New Roman" panose="02020603050405020304" pitchFamily="18" charset="0"/>
                <a:ea typeface="SimSun" panose="02010600030101010101" pitchFamily="2" charset="-122"/>
              </a:rPr>
              <a:t>lồ.</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ounded Rectangular Callout 22"/>
          <p:cNvSpPr/>
          <p:nvPr/>
        </p:nvSpPr>
        <p:spPr>
          <a:xfrm>
            <a:off x="19017" y="79064"/>
            <a:ext cx="4874706" cy="2556560"/>
          </a:xfrm>
          <a:prstGeom prst="wedgeRoundRectCallout">
            <a:avLst>
              <a:gd name="adj1" fmla="val 63579"/>
              <a:gd name="adj2" fmla="val 5687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r>
              <a:rPr lang="en-US" sz="3200" kern="100">
                <a:solidFill>
                  <a:prstClr val="black"/>
                </a:solidFill>
                <a:latin typeface="Times New Roman" panose="02020603050405020304" pitchFamily="18" charset="0"/>
                <a:ea typeface="SimSun" panose="02010600030101010101" pitchFamily="2" charset="-122"/>
              </a:rPr>
              <a:t>Đ</a:t>
            </a:r>
            <a:r>
              <a:rPr lang="en-US" sz="3200" kern="100" smtClean="0">
                <a:solidFill>
                  <a:prstClr val="black"/>
                </a:solidFill>
                <a:latin typeface="Times New Roman" panose="02020603050405020304" pitchFamily="18" charset="0"/>
                <a:ea typeface="SimSun" panose="02010600030101010101" pitchFamily="2" charset="-122"/>
              </a:rPr>
              <a:t>ại </a:t>
            </a:r>
            <a:r>
              <a:rPr lang="en-US" sz="3200" kern="100">
                <a:solidFill>
                  <a:prstClr val="black"/>
                </a:solidFill>
                <a:latin typeface="Times New Roman" panose="02020603050405020304" pitchFamily="18" charset="0"/>
                <a:ea typeface="SimSun" panose="02010600030101010101" pitchFamily="2" charset="-122"/>
              </a:rPr>
              <a:t>bàng khổng lồ quắp công chúa vào hang, hiện nguyên hình là con yêu tinh trên núi có nhiều phép </a:t>
            </a:r>
            <a:r>
              <a:rPr lang="en-US" sz="3200" kern="100" smtClean="0">
                <a:solidFill>
                  <a:prstClr val="black"/>
                </a:solidFill>
                <a:latin typeface="Times New Roman" panose="02020603050405020304" pitchFamily="18" charset="0"/>
                <a:ea typeface="SimSun" panose="02010600030101010101" pitchFamily="2" charset="-122"/>
              </a:rPr>
              <a:t>lạ.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76800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P spid="15" grpId="0" animBg="1"/>
      <p:bldP spid="20" grpId="0" animBg="1"/>
      <p:bldP spid="20" grpId="1" animBg="1"/>
      <p:bldP spid="23" grpId="0" animBg="1"/>
      <p:bldP spid="2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Niêu cơm thần</a:t>
            </a:r>
            <a:r>
              <a:rPr lang="en-US" sz="2800" b="1" kern="100" smtClean="0">
                <a:solidFill>
                  <a:srgbClr val="000000"/>
                </a:solidFill>
                <a:latin typeface="Times New Roman" panose="02020603050405020304" pitchFamily="18" charset="0"/>
                <a:ea typeface="SimSun" panose="02010600030101010101" pitchFamily="2" charset="-122"/>
              </a:rPr>
              <a:t>.</a:t>
            </a:r>
            <a:endParaRPr lang="en-US" sz="2800" b="1" kern="100">
              <a:solidFill>
                <a:srgbClr val="000000"/>
              </a:solidFill>
              <a:latin typeface="Times New Roman" panose="02020603050405020304" pitchFamily="18" charset="0"/>
              <a:ea typeface="SimSun" panose="02010600030101010101" pitchFamily="2" charset="-122"/>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b. Đồ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7199186" y="1539261"/>
            <a:ext cx="4377307" cy="2743438"/>
          </a:xfrm>
          <a:prstGeom prst="rect">
            <a:avLst/>
          </a:prstGeom>
        </p:spPr>
      </p:pic>
      <p:pic>
        <p:nvPicPr>
          <p:cNvPr id="7" name="Picture 6"/>
          <p:cNvPicPr>
            <a:picLocks noChangeAspect="1"/>
          </p:cNvPicPr>
          <p:nvPr/>
        </p:nvPicPr>
        <p:blipFill>
          <a:blip r:embed="rId4"/>
          <a:stretch>
            <a:fillRect/>
          </a:stretch>
        </p:blipFill>
        <p:spPr>
          <a:xfrm>
            <a:off x="3878714" y="2050942"/>
            <a:ext cx="2603218" cy="1761897"/>
          </a:xfrm>
          <a:prstGeom prst="rect">
            <a:avLst/>
          </a:prstGeom>
        </p:spPr>
      </p:pic>
    </p:spTree>
    <p:extLst>
      <p:ext uri="{BB962C8B-B14F-4D97-AF65-F5344CB8AC3E}">
        <p14:creationId xmlns:p14="http://schemas.microsoft.com/office/powerpoint/2010/main" val="3396892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Giúp Thạch Sanh được giải oan, vạch mặt được kẻ xấu là Lý Thông</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Tiếng đàn là biểu trưng của công lý và công bằng xã hội.</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pic>
        <p:nvPicPr>
          <p:cNvPr id="6" name="Picture 5"/>
          <p:cNvPicPr>
            <a:picLocks noChangeAspect="1"/>
          </p:cNvPicPr>
          <p:nvPr/>
        </p:nvPicPr>
        <p:blipFill>
          <a:blip r:embed="rId3"/>
          <a:stretch>
            <a:fillRect/>
          </a:stretch>
        </p:blipFill>
        <p:spPr>
          <a:xfrm>
            <a:off x="7251437" y="1901204"/>
            <a:ext cx="4377307" cy="2743438"/>
          </a:xfrm>
          <a:prstGeom prst="rect">
            <a:avLst/>
          </a:prstGeom>
        </p:spPr>
      </p:pic>
    </p:spTree>
    <p:extLst>
      <p:ext uri="{BB962C8B-B14F-4D97-AF65-F5344CB8AC3E}">
        <p14:creationId xmlns:p14="http://schemas.microsoft.com/office/powerpoint/2010/main" val="3326718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Thể hiện sự hòa ái, khoan dung của Thạch Sanh.</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14949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Tấm lòng nhân đạo, ưa chuộng hòa bình của nhân dân ta, ước mơ về cuộc sống no đủ.</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kern="100">
                <a:solidFill>
                  <a:srgbClr val="000000"/>
                </a:solidFill>
                <a:latin typeface="Times New Roman" panose="02020603050405020304" pitchFamily="18" charset="0"/>
                <a:ea typeface="SimSun" panose="02010600030101010101" pitchFamily="2" charset="-122"/>
              </a:rPr>
              <a:t>Niêu cơm thần</a:t>
            </a:r>
            <a:endParaRPr lang="it-IT" sz="3200" b="1" kern="100">
              <a:solidFill>
                <a:srgbClr val="000000"/>
              </a:solidFill>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4705028" y="1901204"/>
            <a:ext cx="3511600" cy="2499577"/>
          </a:xfrm>
          <a:prstGeom prst="rect">
            <a:avLst/>
          </a:prstGeom>
        </p:spPr>
      </p:pic>
    </p:spTree>
    <p:extLst>
      <p:ext uri="{BB962C8B-B14F-4D97-AF65-F5344CB8AC3E}">
        <p14:creationId xmlns:p14="http://schemas.microsoft.com/office/powerpoint/2010/main" val="2115354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Con vật</a:t>
            </a:r>
            <a:r>
              <a:rPr kumimoji="0" lang="fr-FR" sz="2800" b="1"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kì ảo</a:t>
            </a:r>
            <a:endParaRPr kumimoji="0" lang="fr-FR"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Đồ vật kì ảo</a:t>
            </a:r>
            <a:r>
              <a:rPr kumimoji="0" lang="en-US"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Yếu tố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0" y="4143694"/>
            <a:ext cx="3020321" cy="1892959"/>
          </a:xfrm>
          <a:prstGeom prst="rect">
            <a:avLst/>
          </a:prstGeom>
        </p:spPr>
      </p:pic>
      <p:pic>
        <p:nvPicPr>
          <p:cNvPr id="7" name="Picture 6"/>
          <p:cNvPicPr>
            <a:picLocks noChangeAspect="1"/>
          </p:cNvPicPr>
          <p:nvPr/>
        </p:nvPicPr>
        <p:blipFill>
          <a:blip r:embed="rId4"/>
          <a:stretch>
            <a:fillRect/>
          </a:stretch>
        </p:blipFill>
        <p:spPr>
          <a:xfrm>
            <a:off x="4634485" y="1901204"/>
            <a:ext cx="2603218" cy="1761897"/>
          </a:xfrm>
          <a:prstGeom prst="rect">
            <a:avLst/>
          </a:prstGeom>
        </p:spPr>
      </p:pic>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9028752" y="527453"/>
            <a:ext cx="2953869" cy="5509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n-US" sz="3200" kern="100">
                <a:solidFill>
                  <a:prstClr val="black"/>
                </a:solidFill>
                <a:latin typeface="Times New Roman" panose="02020603050405020304" pitchFamily="18" charset="0"/>
                <a:ea typeface="SimSun" panose="02010600030101010101" pitchFamily="2" charset="-122"/>
              </a:rPr>
              <a:t>-&gt; </a:t>
            </a:r>
            <a:r>
              <a:rPr lang="vi-VN" sz="3200" kern="100">
                <a:solidFill>
                  <a:prstClr val="black"/>
                </a:solidFill>
                <a:latin typeface="Times New Roman" panose="02020603050405020304" pitchFamily="18" charset="0"/>
                <a:ea typeface="SimSun" panose="02010600030101010101" pitchFamily="2" charset="-122"/>
              </a:rPr>
              <a:t> Các yếu tố kì ảo mang lại cho truyện màu sắc thần kì, đồng thời thể hiện sự tư tưởng của nhân dân: những người hiền lành, lương thiện sẽ luôn nhận được sự giúp đỡ.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31196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Kết</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thúc</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truyện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514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45456638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959082" y="0"/>
            <a:ext cx="4147289" cy="90505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e.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Kết</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thúc</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truyện</a:t>
            </a:r>
            <a:endParaRPr kumimoji="0" lang="en-US" sz="36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409624" y="98734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kết thúc như thế nào? Qua kết thúc này nhân dân ta muốn thể hiện điều gì? Kết thúc này có phổ biến trong truyện cổ tích không? Hãy nêu 1 số ví dụ.... </a:t>
            </a:r>
          </a:p>
        </p:txBody>
      </p:sp>
      <p:pic>
        <p:nvPicPr>
          <p:cNvPr id="7" name="Picture 6"/>
          <p:cNvPicPr>
            <a:picLocks noChangeAspect="1"/>
          </p:cNvPicPr>
          <p:nvPr/>
        </p:nvPicPr>
        <p:blipFill>
          <a:blip r:embed="rId3"/>
          <a:stretch>
            <a:fillRect/>
          </a:stretch>
        </p:blipFill>
        <p:spPr>
          <a:xfrm>
            <a:off x="8752114" y="170005"/>
            <a:ext cx="3228737" cy="2452839"/>
          </a:xfrm>
          <a:prstGeom prst="rect">
            <a:avLst/>
          </a:prstGeom>
        </p:spPr>
      </p:pic>
      <p:pic>
        <p:nvPicPr>
          <p:cNvPr id="11" name="Picture 10"/>
          <p:cNvPicPr>
            <a:picLocks noChangeAspect="1"/>
          </p:cNvPicPr>
          <p:nvPr/>
        </p:nvPicPr>
        <p:blipFill>
          <a:blip r:embed="rId4"/>
          <a:stretch>
            <a:fillRect/>
          </a:stretch>
        </p:blipFill>
        <p:spPr>
          <a:xfrm>
            <a:off x="7208333" y="2792849"/>
            <a:ext cx="3354705" cy="2909267"/>
          </a:xfrm>
          <a:prstGeom prst="rect">
            <a:avLst/>
          </a:prstGeom>
        </p:spPr>
      </p:pic>
      <p:pic>
        <p:nvPicPr>
          <p:cNvPr id="13" name="Picture 12"/>
          <p:cNvPicPr>
            <a:picLocks noChangeAspect="1"/>
          </p:cNvPicPr>
          <p:nvPr/>
        </p:nvPicPr>
        <p:blipFill>
          <a:blip r:embed="rId3"/>
          <a:stretch>
            <a:fillRect/>
          </a:stretch>
        </p:blipFill>
        <p:spPr>
          <a:xfrm>
            <a:off x="2453741" y="4171347"/>
            <a:ext cx="3228737" cy="2452839"/>
          </a:xfrm>
          <a:prstGeom prst="rect">
            <a:avLst/>
          </a:prstGeom>
        </p:spPr>
      </p:pic>
    </p:spTree>
    <p:extLst>
      <p:ext uri="{BB962C8B-B14F-4D97-AF65-F5344CB8AC3E}">
        <p14:creationId xmlns:p14="http://schemas.microsoft.com/office/powerpoint/2010/main" val="2548462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dirty="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T</a:t>
            </a:r>
            <a:r>
              <a:rPr lang="en-US" sz="2800" b="1" kern="100" dirty="0" err="1" smtClean="0">
                <a:solidFill>
                  <a:srgbClr val="000000"/>
                </a:solidFill>
                <a:latin typeface="Times New Roman" panose="02020603050405020304" pitchFamily="18" charset="0"/>
                <a:ea typeface="SimSun" panose="02010600030101010101" pitchFamily="2" charset="-122"/>
              </a:rPr>
              <a:t>hạch</a:t>
            </a:r>
            <a:r>
              <a:rPr lang="en-US" sz="2800" b="1" kern="100" dirty="0" smtClean="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S</a:t>
            </a:r>
            <a:r>
              <a:rPr lang="en-US" sz="2800" b="1" kern="100" dirty="0" err="1" smtClean="0">
                <a:solidFill>
                  <a:srgbClr val="000000"/>
                </a:solidFill>
                <a:latin typeface="Times New Roman" panose="02020603050405020304" pitchFamily="18" charset="0"/>
                <a:ea typeface="SimSun" panose="02010600030101010101" pitchFamily="2" charset="-122"/>
              </a:rPr>
              <a:t>anh</a:t>
            </a:r>
            <a:r>
              <a:rPr lang="en-US" sz="2800" b="1" kern="100" dirty="0" smtClean="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cưới </a:t>
            </a:r>
            <a:r>
              <a:rPr lang="vi-VN" sz="2800" b="1" kern="100" dirty="0">
                <a:solidFill>
                  <a:srgbClr val="000000"/>
                </a:solidFill>
                <a:latin typeface="Times New Roman" panose="02020603050405020304" pitchFamily="18" charset="0"/>
                <a:ea typeface="SimSun" panose="02010600030101010101" pitchFamily="2" charset="-122"/>
              </a:rPr>
              <a:t>công chúa, lên làm vua.</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Mẹ con LT bị sét đánh chết.</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Kết thúc truyện</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9053436" y="1005527"/>
            <a:ext cx="29538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3200" kern="100" smtClean="0">
                <a:solidFill>
                  <a:prstClr val="black"/>
                </a:solidFill>
                <a:latin typeface="Times New Roman" panose="02020603050405020304" pitchFamily="18" charset="0"/>
                <a:ea typeface="SimSun" panose="02010600030101010101" pitchFamily="2" charset="-122"/>
              </a:rPr>
              <a:t>-&gt; </a:t>
            </a:r>
            <a:r>
              <a:rPr lang="vi-VN" sz="3200" kern="100" smtClean="0">
                <a:solidFill>
                  <a:prstClr val="black"/>
                </a:solidFill>
                <a:latin typeface="Times New Roman" panose="02020603050405020304" pitchFamily="18" charset="0"/>
                <a:ea typeface="SimSun" panose="02010600030101010101" pitchFamily="2" charset="-122"/>
              </a:rPr>
              <a:t>Kết </a:t>
            </a:r>
            <a:r>
              <a:rPr lang="vi-VN" sz="3200" kern="100">
                <a:solidFill>
                  <a:prstClr val="black"/>
                </a:solidFill>
                <a:latin typeface="Times New Roman" panose="02020603050405020304" pitchFamily="18" charset="0"/>
                <a:ea typeface="SimSun" panose="02010600030101010101" pitchFamily="2" charset="-122"/>
              </a:rPr>
              <a:t>thúc có hậu thể hiện ước mơ công lý, công bằng xã hội: có công được thưởng, có tội bị trừng phạt; ở hiền gặp lành, ở ác gặp ác </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1" name="Cloud Callout 10"/>
          <p:cNvSpPr/>
          <p:nvPr/>
        </p:nvSpPr>
        <p:spPr>
          <a:xfrm>
            <a:off x="1816947" y="108733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Mẹ con Lý Thông dù được TS tha mạng nhưng vẫn bị sét đánh chết. Cách kết thúc này có ý nghĩa </a:t>
            </a:r>
            <a:r>
              <a:rPr lang="vi-VN" sz="3200" kern="0" smtClean="0">
                <a:solidFill>
                  <a:prstClr val="black"/>
                </a:solidFill>
                <a:latin typeface="Times New Roman" panose="02020603050405020304" pitchFamily="18" charset="0"/>
                <a:cs typeface="Times New Roman" panose="02020603050405020304" pitchFamily="18" charset="0"/>
              </a:rPr>
              <a:t>gì?</a:t>
            </a:r>
            <a:endParaRPr lang="vi-VN" sz="3200"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982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509451" y="135572"/>
            <a:ext cx="11390811" cy="6740307"/>
          </a:xfrm>
          <a:prstGeom prst="rect">
            <a:avLst/>
          </a:prstGeom>
        </p:spPr>
        <p:txBody>
          <a:bodyPr wrap="square">
            <a:spAutoFit/>
          </a:bodyPr>
          <a:lstStyle/>
          <a:p>
            <a:pPr algn="just">
              <a:lnSpc>
                <a:spcPct val="150000"/>
              </a:lnSpc>
            </a:pPr>
            <a:r>
              <a:rPr lang="en-US" sz="3200" i="1" kern="100" smtClean="0">
                <a:latin typeface="Times New Roman" panose="02020603050405020304" pitchFamily="18" charset="0"/>
                <a:ea typeface="SimSun" panose="02010600030101010101" pitchFamily="2" charset="-122"/>
              </a:rPr>
              <a:t>	Về </a:t>
            </a:r>
            <a:r>
              <a:rPr lang="en-US" sz="3200" i="1" kern="100">
                <a:latin typeface="Times New Roman" panose="02020603050405020304" pitchFamily="18" charset="0"/>
                <a:ea typeface="SimSun" panose="02010600030101010101" pitchFamily="2" charset="-122"/>
              </a:rPr>
              <a:t>kết cục của mẹ con Lý Thông, ở văn bản do Huỳnh Lý và Nguyễn Xuân Lân kể có chi tiết: “Mẹ con Lý Thông về đến nửa đường thì bị Thiên Lôi giáng sấm sét đánh chết rồi bị hóa kiếp thành bọ hung”. Bản của Anh Động (và nhân dân ở một số vùng Nam Bộ ) kể: “Lý Thông được tha nhưng y về dọc đường mưa to, sấm sét đánh tan thây ra từng mảnh, mỗi mảnh hóa thành một con ễnh ương”. Cho nên bây giờ mỗi khi có mưa to sấm sét, ễnh ương sợ, kêu lên những tiếng man dã…”. Em có nhận xét gì về những chi tiết này</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45894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570" y="-144756"/>
          <a:ext cx="12192000" cy="7045682"/>
        </p:xfrm>
        <a:graphic>
          <a:graphicData uri="http://schemas.openxmlformats.org/drawingml/2006/table">
            <a:tbl>
              <a:tblPr firstRow="1" firstCol="1" bandRow="1"/>
              <a:tblGrid>
                <a:gridCol w="2297943">
                  <a:extLst>
                    <a:ext uri="{9D8B030D-6E8A-4147-A177-3AD203B41FA5}">
                      <a16:colId xmlns="" xmlns:a16="http://schemas.microsoft.com/office/drawing/2014/main" val="3618000787"/>
                    </a:ext>
                  </a:extLst>
                </a:gridCol>
                <a:gridCol w="4513090">
                  <a:extLst>
                    <a:ext uri="{9D8B030D-6E8A-4147-A177-3AD203B41FA5}">
                      <a16:colId xmlns="" xmlns:a16="http://schemas.microsoft.com/office/drawing/2014/main" val="548952535"/>
                    </a:ext>
                  </a:extLst>
                </a:gridCol>
                <a:gridCol w="5380967">
                  <a:extLst>
                    <a:ext uri="{9D8B030D-6E8A-4147-A177-3AD203B41FA5}">
                      <a16:colId xmlns="" xmlns:a16="http://schemas.microsoft.com/office/drawing/2014/main" val="1779949071"/>
                    </a:ext>
                  </a:extLst>
                </a:gridCol>
              </a:tblGrid>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con Thạch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Sùng</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con thạch sùng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9985854"/>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Trầu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cau</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ăn trầu cau</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301417"/>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ông Công ông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Táo</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cúng ông Táo</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49863008"/>
                  </a:ext>
                </a:extLst>
              </a:tr>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hoa mào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gà</a:t>
                      </a: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cây hoa mào gà</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07070223"/>
                  </a:ext>
                </a:extLst>
              </a:tr>
            </a:tbl>
          </a:graphicData>
        </a:graphic>
      </p:graphicFrame>
      <p:sp>
        <p:nvSpPr>
          <p:cNvPr id="3" name="Rectangle 1"/>
          <p:cNvSpPr>
            <a:spLocks noChangeArrowheads="1"/>
          </p:cNvSpPr>
          <p:nvPr/>
        </p:nvSpPr>
        <p:spPr bwMode="auto">
          <a:xfrm>
            <a:off x="4475163" y="224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zh-CN" sz="1400" b="0" i="0" u="none" strike="noStrike" kern="12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1100" b="0" i="0" u="none" strike="noStrike" kern="1200" cap="none" spc="0" normalizeH="0" baseline="0" noProof="0" smtClean="0">
                <a:ln>
                  <a:noFill/>
                </a:ln>
                <a:solidFill>
                  <a:prstClr val="black"/>
                </a:solidFill>
                <a:effectLst/>
                <a:uLnTx/>
                <a:uFillTx/>
                <a:latin typeface="Calibri" panose="020F0502020204030204"/>
                <a:ea typeface="等线" panose="020B0604020202020204"/>
                <a:cs typeface="+mn-cs"/>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等线" panose="020B0604020202020204"/>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4240029" y="638980"/>
            <a:ext cx="2173834" cy="96359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7497036" y="764787"/>
            <a:ext cx="2400255" cy="96359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36423" y="1905978"/>
            <a:ext cx="1824445" cy="130809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97291" y="1863680"/>
            <a:ext cx="1824445" cy="1308093"/>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4788274" y="3901485"/>
            <a:ext cx="2145187" cy="149126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9897291" y="3718314"/>
            <a:ext cx="2145187" cy="149126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436879" y="5402555"/>
            <a:ext cx="2847975" cy="1600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688148" y="5402555"/>
            <a:ext cx="2847975" cy="1600200"/>
          </a:xfrm>
          <a:prstGeom prst="rect">
            <a:avLst/>
          </a:prstGeom>
        </p:spPr>
      </p:pic>
    </p:spTree>
    <p:extLst>
      <p:ext uri="{BB962C8B-B14F-4D97-AF65-F5344CB8AC3E}">
        <p14:creationId xmlns:p14="http://schemas.microsoft.com/office/powerpoint/2010/main" val="401492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7736840"/>
              </p:ext>
            </p:extLst>
          </p:nvPr>
        </p:nvGraphicFramePr>
        <p:xfrm>
          <a:off x="1907178" y="901338"/>
          <a:ext cx="9601200" cy="4999005"/>
        </p:xfrm>
        <a:graphic>
          <a:graphicData uri="http://schemas.openxmlformats.org/drawingml/2006/table">
            <a:tbl>
              <a:tblPr firstRow="1" firstCol="1" bandRow="1"/>
              <a:tblGrid>
                <a:gridCol w="5014148">
                  <a:extLst>
                    <a:ext uri="{9D8B030D-6E8A-4147-A177-3AD203B41FA5}">
                      <a16:colId xmlns="" xmlns:a16="http://schemas.microsoft.com/office/drawing/2014/main" val="3718097204"/>
                    </a:ext>
                  </a:extLst>
                </a:gridCol>
                <a:gridCol w="4587052">
                  <a:extLst>
                    <a:ext uri="{9D8B030D-6E8A-4147-A177-3AD203B41FA5}">
                      <a16:colId xmlns="" xmlns:a16="http://schemas.microsoft.com/office/drawing/2014/main" val="2789259069"/>
                    </a:ext>
                  </a:extLst>
                </a:gridCol>
              </a:tblGrid>
              <a:tr h="170716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nhận biết và làm được</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còn băn khoăn</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4698887"/>
                  </a:ext>
                </a:extLst>
              </a:tr>
              <a:tr h="276079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7360245"/>
                  </a:ext>
                </a:extLst>
              </a:tr>
            </a:tbl>
          </a:graphicData>
        </a:graphic>
      </p:graphicFrame>
    </p:spTree>
    <p:extLst>
      <p:ext uri="{BB962C8B-B14F-4D97-AF65-F5344CB8AC3E}">
        <p14:creationId xmlns:p14="http://schemas.microsoft.com/office/powerpoint/2010/main" val="2117187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605245" y="-47297"/>
            <a:ext cx="6096000" cy="523220"/>
          </a:xfrm>
          <a:prstGeom prst="rect">
            <a:avLst/>
          </a:prstGeom>
        </p:spPr>
        <p:txBody>
          <a:bodyPr>
            <a:spAutoFit/>
          </a:bodyPr>
          <a:lstStyle/>
          <a:p>
            <a:r>
              <a:rPr lang="vi-VN" sz="2800" b="1" smtClean="0">
                <a:latin typeface="+mj-lt"/>
              </a:rPr>
              <a:t>1</a:t>
            </a:r>
            <a:r>
              <a:rPr lang="vi-VN" sz="2800" b="1">
                <a:latin typeface="+mj-lt"/>
              </a:rPr>
              <a:t>. Nội dung – Ý nghĩa</a:t>
            </a:r>
            <a:r>
              <a:rPr lang="vi-VN" sz="2800" b="1" smtClean="0">
                <a:latin typeface="+mj-lt"/>
              </a:rPr>
              <a:t>:</a:t>
            </a:r>
            <a:endParaRPr lang="vi-VN" sz="2800" b="1">
              <a:latin typeface="+mj-lt"/>
            </a:endParaRPr>
          </a:p>
        </p:txBody>
      </p:sp>
      <p:sp>
        <p:nvSpPr>
          <p:cNvPr id="5" name="Rectangle 4"/>
          <p:cNvSpPr/>
          <p:nvPr/>
        </p:nvSpPr>
        <p:spPr>
          <a:xfrm>
            <a:off x="696685" y="645200"/>
            <a:ext cx="6096000" cy="1384995"/>
          </a:xfrm>
          <a:prstGeom prst="rect">
            <a:avLst/>
          </a:prstGeom>
        </p:spPr>
        <p:txBody>
          <a:bodyPr>
            <a:spAutoFit/>
          </a:bodyPr>
          <a:lstStyle/>
          <a:p>
            <a:pPr lvl="0" algn="just"/>
            <a:r>
              <a:rPr lang="vi-VN" sz="2800" b="1">
                <a:solidFill>
                  <a:prstClr val="black"/>
                </a:solidFill>
                <a:latin typeface="Times New Roman" panose="02020603050405020304" pitchFamily="18" charset="0"/>
              </a:rPr>
              <a:t>* Nội dung:</a:t>
            </a:r>
            <a:r>
              <a:rPr lang="vi-VN" sz="2800">
                <a:solidFill>
                  <a:prstClr val="black"/>
                </a:solidFill>
                <a:latin typeface="Times New Roman" panose="02020603050405020304" pitchFamily="18" charset="0"/>
              </a:rPr>
              <a:t> Thạch Sanh là truyện cổ tích về người dũng sĩ diệt trăn tinh, đại bàng cứu người... </a:t>
            </a:r>
          </a:p>
        </p:txBody>
      </p:sp>
      <p:sp>
        <p:nvSpPr>
          <p:cNvPr id="6" name="Rectangle 5"/>
          <p:cNvSpPr/>
          <p:nvPr/>
        </p:nvSpPr>
        <p:spPr>
          <a:xfrm>
            <a:off x="696685" y="1965084"/>
            <a:ext cx="6096000" cy="1815882"/>
          </a:xfrm>
          <a:prstGeom prst="rect">
            <a:avLst/>
          </a:prstGeom>
        </p:spPr>
        <p:txBody>
          <a:bodyPr>
            <a:spAutoFit/>
          </a:bodyPr>
          <a:lstStyle/>
          <a:p>
            <a:pPr lvl="0" algn="just"/>
            <a:r>
              <a:rPr lang="vi-VN" sz="2800" b="1">
                <a:solidFill>
                  <a:prstClr val="black"/>
                </a:solidFill>
                <a:latin typeface="Times New Roman" panose="02020603050405020304" pitchFamily="18" charset="0"/>
              </a:rPr>
              <a:t>- Ý nghĩa:</a:t>
            </a:r>
            <a:r>
              <a:rPr lang="vi-VN" sz="2800">
                <a:solidFill>
                  <a:prstClr val="black"/>
                </a:solidFill>
                <a:latin typeface="Times New Roman" panose="02020603050405020304" pitchFamily="18" charset="0"/>
              </a:rPr>
              <a:t> Truyện thể hiện ước mơ, niềm tin của nhân dân về công lý xã hội, sự chiến thắng cuối cùng của những con người chính nghĩa lương thiện.  </a:t>
            </a:r>
          </a:p>
        </p:txBody>
      </p:sp>
      <p:sp>
        <p:nvSpPr>
          <p:cNvPr id="7" name="Rectangle 6"/>
          <p:cNvSpPr/>
          <p:nvPr/>
        </p:nvSpPr>
        <p:spPr>
          <a:xfrm>
            <a:off x="5647508" y="3513904"/>
            <a:ext cx="6096000" cy="523220"/>
          </a:xfrm>
          <a:prstGeom prst="rect">
            <a:avLst/>
          </a:prstGeom>
        </p:spPr>
        <p:txBody>
          <a:bodyPr>
            <a:spAutoFit/>
          </a:bodyPr>
          <a:lstStyle/>
          <a:p>
            <a:pPr lvl="0" algn="just"/>
            <a:r>
              <a:rPr lang="vi-VN" sz="2800" b="1" smtClean="0">
                <a:solidFill>
                  <a:prstClr val="black"/>
                </a:solidFill>
                <a:latin typeface="Times New Roman" panose="02020603050405020304" pitchFamily="18" charset="0"/>
              </a:rPr>
              <a:t>. </a:t>
            </a:r>
            <a:r>
              <a:rPr lang="vi-VN" sz="2800" b="1">
                <a:solidFill>
                  <a:prstClr val="black"/>
                </a:solidFill>
                <a:latin typeface="Times New Roman" panose="02020603050405020304" pitchFamily="18" charset="0"/>
              </a:rPr>
              <a:t>Nghệ </a:t>
            </a:r>
            <a:r>
              <a:rPr lang="vi-VN" sz="2800" b="1" smtClean="0">
                <a:solidFill>
                  <a:prstClr val="black"/>
                </a:solidFill>
                <a:latin typeface="Times New Roman" panose="02020603050405020304" pitchFamily="18" charset="0"/>
              </a:rPr>
              <a:t>thuật</a:t>
            </a:r>
            <a:r>
              <a:rPr lang="en-US" sz="2800" b="1" smtClean="0">
                <a:solidFill>
                  <a:prstClr val="black"/>
                </a:solidFill>
                <a:latin typeface="Times New Roman" panose="02020603050405020304" pitchFamily="18" charset="0"/>
              </a:rPr>
              <a:t>:</a:t>
            </a:r>
            <a:endParaRPr lang="vi-VN" sz="2800" b="1">
              <a:solidFill>
                <a:prstClr val="black"/>
              </a:solidFill>
              <a:latin typeface="Times New Roman" panose="02020603050405020304" pitchFamily="18" charset="0"/>
            </a:endParaRPr>
          </a:p>
        </p:txBody>
      </p:sp>
      <p:sp>
        <p:nvSpPr>
          <p:cNvPr id="8" name="Rectangle 7"/>
          <p:cNvSpPr/>
          <p:nvPr/>
        </p:nvSpPr>
        <p:spPr>
          <a:xfrm>
            <a:off x="5682342" y="4229805"/>
            <a:ext cx="6096000" cy="523220"/>
          </a:xfrm>
          <a:prstGeom prst="rect">
            <a:avLst/>
          </a:prstGeom>
        </p:spPr>
        <p:txBody>
          <a:bodyPr>
            <a:spAutoFit/>
          </a:bodyPr>
          <a:lstStyle/>
          <a:p>
            <a:pPr lvl="0" algn="just"/>
            <a:r>
              <a:rPr lang="vi-VN" sz="2800">
                <a:solidFill>
                  <a:prstClr val="black"/>
                </a:solidFill>
                <a:latin typeface="Times New Roman" panose="02020603050405020304" pitchFamily="18" charset="0"/>
              </a:rPr>
              <a:t>- Chi tiết tưởng tượng kì </a:t>
            </a:r>
            <a:r>
              <a:rPr lang="vi-VN" sz="2800" smtClean="0">
                <a:solidFill>
                  <a:prstClr val="black"/>
                </a:solidFill>
                <a:latin typeface="Times New Roman" panose="02020603050405020304" pitchFamily="18" charset="0"/>
              </a:rPr>
              <a:t>ảo</a:t>
            </a:r>
            <a:endParaRPr lang="vi-VN" sz="2800">
              <a:solidFill>
                <a:prstClr val="black"/>
              </a:solidFill>
              <a:latin typeface="Times New Roman" panose="02020603050405020304" pitchFamily="18" charset="0"/>
            </a:endParaRPr>
          </a:p>
        </p:txBody>
      </p:sp>
      <p:sp>
        <p:nvSpPr>
          <p:cNvPr id="9" name="Rectangle 8"/>
          <p:cNvSpPr/>
          <p:nvPr/>
        </p:nvSpPr>
        <p:spPr>
          <a:xfrm>
            <a:off x="5682342" y="4945706"/>
            <a:ext cx="6096000" cy="954107"/>
          </a:xfrm>
          <a:prstGeom prst="rect">
            <a:avLst/>
          </a:prstGeom>
        </p:spPr>
        <p:txBody>
          <a:bodyPr>
            <a:spAutoFit/>
          </a:bodyPr>
          <a:lstStyle/>
          <a:p>
            <a:pPr lvl="0" algn="just"/>
            <a:r>
              <a:rPr lang="vi-VN" sz="2800">
                <a:solidFill>
                  <a:prstClr val="black"/>
                </a:solidFill>
                <a:latin typeface="Times New Roman" panose="02020603050405020304" pitchFamily="18" charset="0"/>
              </a:rPr>
              <a:t>- Khéo kết hợp cốt lõi sự thực lịch sử với những yếu tố hoang đường</a:t>
            </a:r>
          </a:p>
        </p:txBody>
      </p:sp>
    </p:spTree>
    <p:extLst>
      <p:ext uri="{BB962C8B-B14F-4D97-AF65-F5344CB8AC3E}">
        <p14:creationId xmlns:p14="http://schemas.microsoft.com/office/powerpoint/2010/main" val="4170189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758104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107987" y="1313861"/>
            <a:ext cx="5614675"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963510" y="3256892"/>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152319" y="-31157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31668" y="1859201"/>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776032" y="1717067"/>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613953" y="1542586"/>
            <a:ext cx="3660962" cy="3660962"/>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171210" y="2540595"/>
            <a:ext cx="3271439" cy="327143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557207" y="2729913"/>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390635" y="2318323"/>
            <a:ext cx="4740942" cy="4740942"/>
          </a:xfrm>
          <a:prstGeom prst="rect">
            <a:avLst/>
          </a:prstGeom>
        </p:spPr>
      </p:pic>
      <p:sp>
        <p:nvSpPr>
          <p:cNvPr id="2" name="TextBox 1"/>
          <p:cNvSpPr txBox="1"/>
          <p:nvPr/>
        </p:nvSpPr>
        <p:spPr>
          <a:xfrm>
            <a:off x="1806187" y="1535109"/>
            <a:ext cx="79035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CÙNG THẠCH SANH ĐI LẤY CỦI</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362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719864" y="830690"/>
            <a:ext cx="3980330"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80892" y="3289096"/>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89142" y="-14074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sp>
        <p:nvSpPr>
          <p:cNvPr id="3" name="5-Point Star 2">
            <a:hlinkClick r:id="rId8" action="ppaction://hlinksldjump"/>
          </p:cNvPr>
          <p:cNvSpPr/>
          <p:nvPr/>
        </p:nvSpPr>
        <p:spPr>
          <a:xfrm>
            <a:off x="2150694" y="1736808"/>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7</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5-Point Star 25">
            <a:hlinkClick r:id="rId9" action="ppaction://hlinksldjump"/>
          </p:cNvPr>
          <p:cNvSpPr/>
          <p:nvPr/>
        </p:nvSpPr>
        <p:spPr>
          <a:xfrm>
            <a:off x="3280386" y="211354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8</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a:hlinkClick r:id="rId10" action="ppaction://hlinksldjump"/>
          </p:cNvPr>
          <p:cNvSpPr/>
          <p:nvPr/>
        </p:nvSpPr>
        <p:spPr>
          <a:xfrm>
            <a:off x="4841630" y="230242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9</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a:hlinkClick r:id="rId11" action="ppaction://hlinksldjump"/>
          </p:cNvPr>
          <p:cNvSpPr/>
          <p:nvPr/>
        </p:nvSpPr>
        <p:spPr>
          <a:xfrm>
            <a:off x="6448425" y="240835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10</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5-Point Star 28">
            <a:hlinkClick r:id="rId12" action="ppaction://hlinksldjump"/>
          </p:cNvPr>
          <p:cNvSpPr/>
          <p:nvPr/>
        </p:nvSpPr>
        <p:spPr>
          <a:xfrm>
            <a:off x="7742644" y="219075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a:hlinkClick r:id="rId13" action="ppaction://hlinksldjump"/>
          </p:cNvPr>
          <p:cNvSpPr/>
          <p:nvPr/>
        </p:nvSpPr>
        <p:spPr>
          <a:xfrm>
            <a:off x="8764832" y="1394169"/>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sp>
        <p:nvSpPr>
          <p:cNvPr id="32" name="5-Point Star 31">
            <a:hlinkClick r:id="rId14" action="ppaction://hlinksldjump"/>
          </p:cNvPr>
          <p:cNvSpPr/>
          <p:nvPr/>
        </p:nvSpPr>
        <p:spPr>
          <a:xfrm>
            <a:off x="3132960" y="1143605"/>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a:hlinkClick r:id="rId15" action="ppaction://hlinksldjump"/>
          </p:cNvPr>
          <p:cNvSpPr/>
          <p:nvPr/>
        </p:nvSpPr>
        <p:spPr>
          <a:xfrm>
            <a:off x="4141129"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5-Point Star 33">
            <a:hlinkClick r:id="rId15" action="ppaction://hlinksldjump"/>
          </p:cNvPr>
          <p:cNvSpPr/>
          <p:nvPr/>
        </p:nvSpPr>
        <p:spPr>
          <a:xfrm>
            <a:off x="5311029" y="1331967"/>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5-Point Star 34">
            <a:hlinkClick r:id="rId16" action="ppaction://hlinksldjump"/>
          </p:cNvPr>
          <p:cNvSpPr/>
          <p:nvPr/>
        </p:nvSpPr>
        <p:spPr>
          <a:xfrm>
            <a:off x="6561253" y="144023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5</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5-Point Star 35">
            <a:hlinkClick r:id="rId17" action="ppaction://hlinksldjump"/>
          </p:cNvPr>
          <p:cNvSpPr/>
          <p:nvPr/>
        </p:nvSpPr>
        <p:spPr>
          <a:xfrm>
            <a:off x="7702230"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6</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5-Point Star 36">
            <a:hlinkClick r:id="rId18" action="ppaction://hlinksldjump"/>
          </p:cNvPr>
          <p:cNvSpPr/>
          <p:nvPr/>
        </p:nvSpPr>
        <p:spPr>
          <a:xfrm>
            <a:off x="1759503" y="110776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74941" y="3058497"/>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588340" y="3211381"/>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3581856" y="3235896"/>
            <a:ext cx="3660962" cy="3660962"/>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928874" y="3546506"/>
            <a:ext cx="3271439" cy="3271439"/>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874444" y="2892871"/>
            <a:ext cx="3271439" cy="3271439"/>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006423" y="1927481"/>
            <a:ext cx="3271439" cy="3271439"/>
          </a:xfrm>
          <a:prstGeom prst="rect">
            <a:avLst/>
          </a:prstGeom>
        </p:spPr>
      </p:pic>
      <p:pic>
        <p:nvPicPr>
          <p:cNvPr id="45" name="Picture 44"/>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992287" y="1694998"/>
            <a:ext cx="4252618" cy="4252618"/>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3047" y="1100318"/>
            <a:ext cx="4252618" cy="4252618"/>
          </a:xfrm>
          <a:prstGeom prst="rect">
            <a:avLst/>
          </a:prstGeom>
        </p:spPr>
      </p:pic>
      <p:pic>
        <p:nvPicPr>
          <p:cNvPr id="47" name="Picture 46"/>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823234" y="1396478"/>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370982" y="1097846"/>
            <a:ext cx="4740942" cy="4740942"/>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487787" y="1429536"/>
            <a:ext cx="4252618" cy="4252618"/>
          </a:xfrm>
          <a:prstGeom prst="rect">
            <a:avLst/>
          </a:prstGeom>
        </p:spPr>
      </p:pic>
    </p:spTree>
    <p:extLst>
      <p:ext uri="{BB962C8B-B14F-4D97-AF65-F5344CB8AC3E}">
        <p14:creationId xmlns:p14="http://schemas.microsoft.com/office/powerpoint/2010/main" val="1190431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561703" y="-1701052"/>
            <a:ext cx="1101619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8337" y="716056"/>
            <a:ext cx="8935377"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1. </a:t>
            </a:r>
            <a:r>
              <a:rPr lang="en-US" sz="4000" b="1" smtClean="0">
                <a:solidFill>
                  <a:prstClr val="black"/>
                </a:solidFill>
                <a:latin typeface="Times New Roman" panose="02020603050405020304" pitchFamily="18" charset="0"/>
                <a:cs typeface="Times New Roman" panose="02020603050405020304" pitchFamily="18" charset="0"/>
              </a:rPr>
              <a:t>Chi </a:t>
            </a:r>
            <a:r>
              <a:rPr lang="en-US" sz="4000" b="1">
                <a:solidFill>
                  <a:prstClr val="black"/>
                </a:solidFill>
                <a:latin typeface="Times New Roman" panose="02020603050405020304" pitchFamily="18" charset="0"/>
                <a:cs typeface="Times New Roman" panose="02020603050405020304" pitchFamily="18" charset="0"/>
              </a:rPr>
              <a:t>tiết nào sau đây nói lên hoàn cảnh sống của chàng Thạch Sanh?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3435723"/>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Do Ngọc Hoàng sai Thái tử xuống đầu thai làm con.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4988858"/>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Thạch Sanh sớm  mồ côi, phải sống trong túp lều cũ dưới gốc đa làm nghề đốn củi.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442957"/>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Cha</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mẹ đi làm ăn xa.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4988858"/>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Gỗ Mũi tên Đăng Clip nghệ thuật - Gỗ png tải về - Miễn phí trong suốt Gỗ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74315" y="6089594"/>
            <a:ext cx="2065285" cy="919266"/>
          </a:xfrm>
          <a:prstGeom prst="rect">
            <a:avLst/>
          </a:prstGeom>
        </p:spPr>
      </p:pic>
    </p:spTree>
    <p:extLst>
      <p:ext uri="{BB962C8B-B14F-4D97-AF65-F5344CB8AC3E}">
        <p14:creationId xmlns:p14="http://schemas.microsoft.com/office/powerpoint/2010/main" val="27427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mưa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gọi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36118" y="594360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9167817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757646" y="-1701052"/>
            <a:ext cx="1056785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4177" y="662225"/>
            <a:ext cx="9198450" cy="1323439"/>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lang="vi-VN" sz="4000" b="1">
                <a:solidFill>
                  <a:prstClr val="black"/>
                </a:solidFill>
                <a:latin typeface="Times New Roman" panose="02020603050405020304" pitchFamily="18" charset="0"/>
                <a:cs typeface="Times New Roman" panose="02020603050405020304" pitchFamily="18" charset="0"/>
              </a:rPr>
              <a:t> Truyện Thạch Sanh thể hiện ước mơ gì của nhân dân lao </a:t>
            </a:r>
            <a:r>
              <a:rPr lang="vi-VN" sz="4000" b="1" smtClean="0">
                <a:solidFill>
                  <a:prstClr val="black"/>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3730429"/>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Công bằng xã </a:t>
            </a:r>
            <a:r>
              <a:rPr lang="en-US" sz="3200" b="1" smtClean="0">
                <a:solidFill>
                  <a:prstClr val="white"/>
                </a:solidFill>
                <a:latin typeface="Times New Roman" panose="02020603050405020304" pitchFamily="18" charset="0"/>
                <a:cs typeface="Times New Roman" panose="02020603050405020304" pitchFamily="18" charset="0"/>
              </a:rPr>
              <a:t>hội.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C. Cái thiện chiến thắng các </a:t>
            </a:r>
            <a:r>
              <a:rPr lang="en-US" sz="3200" b="1" smtClean="0">
                <a:solidFill>
                  <a:prstClr val="white"/>
                </a:solidFill>
                <a:latin typeface="Times New Roman" panose="02020603050405020304" pitchFamily="18" charset="0"/>
                <a:cs typeface="Times New Roman" panose="02020603050405020304" pitchFamily="18" charset="0"/>
              </a:rPr>
              <a:t>ác.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74500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Cuộc sống no </a:t>
            </a:r>
            <a:r>
              <a:rPr lang="en-US" sz="3200" b="1" smtClean="0">
                <a:solidFill>
                  <a:prstClr val="white"/>
                </a:solidFill>
                <a:latin typeface="Times New Roman" panose="02020603050405020304" pitchFamily="18" charset="0"/>
                <a:cs typeface="Times New Roman" panose="02020603050405020304" pitchFamily="18" charset="0"/>
              </a:rPr>
              <a:t>đủ.</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87781" y="2745569"/>
            <a:ext cx="1804219" cy="803065"/>
          </a:xfrm>
          <a:prstGeom prst="rect">
            <a:avLst/>
          </a:prstGeom>
        </p:spPr>
      </p:pic>
    </p:spTree>
    <p:extLst>
      <p:ext uri="{BB962C8B-B14F-4D97-AF65-F5344CB8AC3E}">
        <p14:creationId xmlns:p14="http://schemas.microsoft.com/office/powerpoint/2010/main" val="35930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71367" y="-1397504"/>
            <a:ext cx="1033272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8663" y="834999"/>
            <a:ext cx="92381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lang="vi-VN" sz="4000" b="1">
                <a:solidFill>
                  <a:prstClr val="black"/>
                </a:solidFill>
                <a:latin typeface="Times New Roman" panose="02020603050405020304" pitchFamily="18" charset="0"/>
                <a:cs typeface="Times New Roman" panose="02020603050405020304" pitchFamily="18" charset="0"/>
              </a:rPr>
              <a:t> Trước khi được kết hôn với công chúa, Thạch Sanh phải trải qua mấy thử thách?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1.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6533" y="0"/>
            <a:ext cx="2065285" cy="919266"/>
          </a:xfrm>
          <a:prstGeom prst="rect">
            <a:avLst/>
          </a:prstGeom>
        </p:spPr>
      </p:pic>
    </p:spTree>
    <p:extLst>
      <p:ext uri="{BB962C8B-B14F-4D97-AF65-F5344CB8AC3E}">
        <p14:creationId xmlns:p14="http://schemas.microsoft.com/office/powerpoint/2010/main" val="15208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5656" y="-1701052"/>
            <a:ext cx="1016021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1618" y="280388"/>
            <a:ext cx="9183572"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lang="vi-VN" sz="4000" b="1">
                <a:solidFill>
                  <a:prstClr val="black"/>
                </a:solidFill>
                <a:latin typeface="Times New Roman" panose="02020603050405020304" pitchFamily="18" charset="0"/>
                <a:cs typeface="Times New Roman" panose="02020603050405020304" pitchFamily="18" charset="0"/>
              </a:rPr>
              <a:t> Trong truyện Thạch Sanh, vì sao Lí Thông muốn làm bạn với Thạch Sanh?</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Vì thương cảm cho số phận mồ côi của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lang="vi-VN" sz="3200" b="1">
                <a:solidFill>
                  <a:prstClr val="white"/>
                </a:solidFill>
                <a:latin typeface="Times New Roman" panose="02020603050405020304" pitchFamily="18" charset="0"/>
                <a:cs typeface="Times New Roman" panose="02020603050405020304" pitchFamily="18" charset="0"/>
              </a:rPr>
              <a:t> Vì Lí Thông cũng có hoàn tương tự như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Vì muốn được che chở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Vì thấy Thạch Sanh khỏe mạnh, có Thạch Sanh ở cùng sẽ đem lại nhiều lợi ích.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44819" y="3133165"/>
            <a:ext cx="2065285" cy="919266"/>
          </a:xfrm>
          <a:prstGeom prst="rect">
            <a:avLst/>
          </a:prstGeom>
        </p:spPr>
      </p:pic>
    </p:spTree>
    <p:extLst>
      <p:ext uri="{BB962C8B-B14F-4D97-AF65-F5344CB8AC3E}">
        <p14:creationId xmlns:p14="http://schemas.microsoft.com/office/powerpoint/2010/main" val="5597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0735" y="-1635738"/>
            <a:ext cx="1004533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2474" y="427427"/>
            <a:ext cx="9098279"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vi-VN" sz="4000" b="1">
                <a:solidFill>
                  <a:prstClr val="black"/>
                </a:solidFill>
                <a:latin typeface="Times New Roman" panose="02020603050405020304" pitchFamily="18" charset="0"/>
                <a:cs typeface="Times New Roman" panose="02020603050405020304" pitchFamily="18" charset="0"/>
              </a:rPr>
              <a:t> Chi tiết tiếng đàn và niêu cơm đãi quân sĩ mười tám nước chư hầu đã thể hiện điều gì ở nhân dân?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Thể hiện sự yếu thế, nhún </a:t>
            </a:r>
            <a:r>
              <a:rPr lang="vi-VN" sz="3200" b="1" smtClean="0">
                <a:solidFill>
                  <a:prstClr val="white"/>
                </a:solidFill>
                <a:latin typeface="Times New Roman" panose="02020603050405020304" pitchFamily="18" charset="0"/>
                <a:cs typeface="Times New Roman" panose="02020603050405020304" pitchFamily="18" charset="0"/>
              </a:rPr>
              <a:t>nhường</a:t>
            </a:r>
            <a:r>
              <a:rPr lang="en-US" sz="3200" b="1" smtClean="0">
                <a:solidFill>
                  <a:prstClr val="white"/>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Thể hiện lòng nhân ái, nhân đạo và yêu chuộng hòa bình của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Tư tưởng cầu hòa, mong muốn chấm dứt chiến tranh bằng sự thua nhường quân giặc.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smtClean="0">
                <a:solidFill>
                  <a:prstClr val="white"/>
                </a:solidFill>
                <a:latin typeface="Times New Roman" panose="02020603050405020304" pitchFamily="18" charset="0"/>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Thể hiện lòng tự hào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09595" y="-32206"/>
            <a:ext cx="2065285" cy="919266"/>
          </a:xfrm>
          <a:prstGeom prst="rect">
            <a:avLst/>
          </a:prstGeom>
        </p:spPr>
      </p:pic>
    </p:spTree>
    <p:extLst>
      <p:ext uri="{BB962C8B-B14F-4D97-AF65-F5344CB8AC3E}">
        <p14:creationId xmlns:p14="http://schemas.microsoft.com/office/powerpoint/2010/main" val="3208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27909" y="-1637138"/>
            <a:ext cx="974489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1199" y="333233"/>
            <a:ext cx="7943107"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lang="vi-VN" sz="4000" b="1">
                <a:solidFill>
                  <a:prstClr val="black"/>
                </a:solidFill>
                <a:latin typeface="Times New Roman" panose="02020603050405020304" pitchFamily="18" charset="0"/>
                <a:cs typeface="Times New Roman" panose="02020603050405020304" pitchFamily="18" charset="0"/>
              </a:rPr>
              <a:t> Thạch Sanh đã nhận được báu vật gì sau khi giết chết chằn tinh?</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Một bộ cung tên bằng </a:t>
            </a:r>
            <a:r>
              <a:rPr lang="en-US" sz="3200" b="1" smtClean="0">
                <a:solidFill>
                  <a:prstClr val="white"/>
                </a:solidFill>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Một cái niêu cơm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Một cây đàn thần.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Một cây búa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45265" y="115331"/>
            <a:ext cx="2065285" cy="919266"/>
          </a:xfrm>
          <a:prstGeom prst="rect">
            <a:avLst/>
          </a:prstGeom>
        </p:spPr>
      </p:pic>
    </p:spTree>
    <p:extLst>
      <p:ext uri="{BB962C8B-B14F-4D97-AF65-F5344CB8AC3E}">
        <p14:creationId xmlns:p14="http://schemas.microsoft.com/office/powerpoint/2010/main" val="36596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672046" y="-1701052"/>
            <a:ext cx="917012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9119" y="114345"/>
            <a:ext cx="8028238" cy="2554545"/>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lang="vi-VN" sz="4000" b="1">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Trong </a:t>
            </a:r>
            <a:r>
              <a:rPr lang="vi-VN" sz="4000" b="1">
                <a:solidFill>
                  <a:prstClr val="black"/>
                </a:solidFill>
                <a:latin typeface="Times New Roman" panose="02020603050405020304" pitchFamily="18" charset="0"/>
                <a:cs typeface="Times New Roman" panose="02020603050405020304" pitchFamily="18" charset="0"/>
              </a:rPr>
              <a:t>truyện Thạch Sanh, hồn của các con vật bị Thạch Sanh tiêu diệt đã bày ra âm mưu gì để hại chàng?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a:solidFill>
                  <a:prstClr val="white"/>
                </a:solidFill>
                <a:latin typeface="Times New Roman" panose="02020603050405020304" pitchFamily="18" charset="0"/>
                <a:cs typeface="Times New Roman" panose="02020603050405020304" pitchFamily="18" charset="0"/>
              </a:rPr>
              <a:t>Vu khống cho Thạch Sanh tội giết người.</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14147"/>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Ăn trộm của cải của vua mang giấu ở gốc đa rồi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3" y="4061012"/>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Đốt nhà của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Bắt cóc con gái của vua để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87357" y="0"/>
            <a:ext cx="2065285" cy="919266"/>
          </a:xfrm>
          <a:prstGeom prst="rect">
            <a:avLst/>
          </a:prstGeom>
        </p:spPr>
      </p:pic>
    </p:spTree>
    <p:extLst>
      <p:ext uri="{BB962C8B-B14F-4D97-AF65-F5344CB8AC3E}">
        <p14:creationId xmlns:p14="http://schemas.microsoft.com/office/powerpoint/2010/main" val="39418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450577" y="-1398493"/>
            <a:ext cx="970877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8943" y="675153"/>
            <a:ext cx="74093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lang="vi-VN" sz="4000" b="1">
                <a:solidFill>
                  <a:prstClr val="black"/>
                </a:solidFill>
                <a:latin typeface="Times New Roman" panose="02020603050405020304" pitchFamily="18" charset="0"/>
                <a:cs typeface="Times New Roman" panose="02020603050405020304" pitchFamily="18" charset="0"/>
              </a:rPr>
              <a:t> Chi tiết nào dưới đây không phải là việc làm của Thạch Sanh trong truyện?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061010"/>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Giết trăn tinh để giải cứu cho dân chúng.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Giết đại bàng để giải cứu cho công chúa và con trai vua Thủy tề.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1" y="4061011"/>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a:solidFill>
                  <a:prstClr val="white"/>
                </a:solidFill>
                <a:latin typeface="Times New Roman" panose="02020603050405020304" pitchFamily="18" charset="0"/>
                <a:cs typeface="Times New Roman" panose="02020603050405020304" pitchFamily="18" charset="0"/>
              </a:rPr>
              <a:t>Giết hổ thành tinh để giải thoát cho những người bị nó bắt.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Đánh bại quân mười tám nước chư hầu.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68759" y="92626"/>
            <a:ext cx="2065285" cy="919266"/>
          </a:xfrm>
          <a:prstGeom prst="rect">
            <a:avLst/>
          </a:prstGeom>
        </p:spPr>
      </p:pic>
    </p:spTree>
    <p:extLst>
      <p:ext uri="{BB962C8B-B14F-4D97-AF65-F5344CB8AC3E}">
        <p14:creationId xmlns:p14="http://schemas.microsoft.com/office/powerpoint/2010/main" val="41938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567543" y="-1366289"/>
            <a:ext cx="8559172"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1589" y="1050819"/>
            <a:ext cx="7211080"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9. </a:t>
            </a:r>
            <a:r>
              <a:rPr lang="en-US" sz="4000" b="1" smtClean="0">
                <a:solidFill>
                  <a:prstClr val="black"/>
                </a:solidFill>
                <a:latin typeface="Times New Roman" panose="02020603050405020304" pitchFamily="18" charset="0"/>
                <a:cs typeface="Times New Roman" panose="02020603050405020304" pitchFamily="18" charset="0"/>
              </a:rPr>
              <a:t>Chủ đề của truyện Thạch Sanh là gì?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Đấu tranh chống chính </a:t>
            </a:r>
            <a:r>
              <a:rPr lang="en-US" sz="3200" b="1" smtClean="0">
                <a:solidFill>
                  <a:prstClr val="white"/>
                </a:solidFill>
                <a:latin typeface="Times New Roman" panose="02020603050405020304" pitchFamily="18" charset="0"/>
                <a:cs typeface="Times New Roman" panose="02020603050405020304" pitchFamily="18" charset="0"/>
              </a:rPr>
              <a:t>quyền.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Đấu tranh chinh phục thiên </a:t>
            </a:r>
            <a:r>
              <a:rPr lang="en-US" sz="3200" b="1" smtClean="0">
                <a:solidFill>
                  <a:prstClr val="white"/>
                </a:solidFill>
                <a:latin typeface="Times New Roman" panose="02020603050405020304" pitchFamily="18" charset="0"/>
                <a:cs typeface="Times New Roman" panose="02020603050405020304" pitchFamily="18" charset="0"/>
              </a:rPr>
              <a:t>nhiên.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Đấu tranh chống xâm </a:t>
            </a:r>
            <a:r>
              <a:rPr lang="vi-VN" sz="3200" b="1" smtClean="0">
                <a:solidFill>
                  <a:prstClr val="white"/>
                </a:solidFill>
                <a:latin typeface="Times New Roman" panose="02020603050405020304" pitchFamily="18" charset="0"/>
                <a:cs typeface="Times New Roman" panose="02020603050405020304" pitchFamily="18" charset="0"/>
              </a:rPr>
              <a:t>lược</a:t>
            </a:r>
            <a:r>
              <a:rPr lang="en-US" sz="3200" b="1"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3200" b="1" smtClean="0">
              <a:solidFill>
                <a:prstClr val="white"/>
              </a:solidFill>
              <a:latin typeface="Times New Roman" panose="02020603050405020304" pitchFamily="18" charset="0"/>
              <a:cs typeface="Times New Roman" panose="02020603050405020304" pitchFamily="18" charset="0"/>
            </a:endParaRPr>
          </a:p>
          <a:p>
            <a:pPr lvl="0" algn="ctr"/>
            <a:r>
              <a:rPr lang="en-US" sz="3200" b="1" smtClean="0">
                <a:solidFill>
                  <a:prstClr val="white"/>
                </a:solidFill>
                <a:latin typeface="Times New Roman" panose="02020603050405020304" pitchFamily="18" charset="0"/>
                <a:cs typeface="Times New Roman" panose="02020603050405020304" pitchFamily="18" charset="0"/>
              </a:rPr>
              <a:t>D</a:t>
            </a:r>
            <a:r>
              <a:rPr lang="en-US" sz="3200" b="1">
                <a:solidFill>
                  <a:prstClr val="white"/>
                </a:solidFill>
                <a:latin typeface="Times New Roman" panose="02020603050405020304" pitchFamily="18" charset="0"/>
                <a:cs typeface="Times New Roman" panose="02020603050405020304" pitchFamily="18" charset="0"/>
              </a:rPr>
              <a:t>. Đấu tranh chống cái xấu, cái ác.</a:t>
            </a:r>
          </a:p>
          <a:p>
            <a:pPr lvl="0" algn="just"/>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96086" y="131553"/>
            <a:ext cx="2065285" cy="919266"/>
          </a:xfrm>
          <a:prstGeom prst="rect">
            <a:avLst/>
          </a:prstGeom>
        </p:spPr>
      </p:pic>
    </p:spTree>
    <p:extLst>
      <p:ext uri="{BB962C8B-B14F-4D97-AF65-F5344CB8AC3E}">
        <p14:creationId xmlns:p14="http://schemas.microsoft.com/office/powerpoint/2010/main" val="21539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979714" y="-1701052"/>
            <a:ext cx="10006149"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7222" y="459633"/>
            <a:ext cx="76379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10.</a:t>
            </a:r>
            <a:r>
              <a:rPr lang="vi-VN" sz="4000" b="1">
                <a:solidFill>
                  <a:prstClr val="black"/>
                </a:solidFill>
                <a:latin typeface="Times New Roman" panose="02020603050405020304" pitchFamily="18" charset="0"/>
                <a:cs typeface="Times New Roman" panose="02020603050405020304" pitchFamily="18" charset="0"/>
              </a:rPr>
              <a:t> Thạch Sanh là truyện cổ tích về người </a:t>
            </a:r>
            <a:r>
              <a:rPr lang="en-US" sz="4000" b="1" smtClean="0">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diệt </a:t>
            </a:r>
            <a:r>
              <a:rPr lang="vi-VN" sz="4000" b="1">
                <a:solidFill>
                  <a:prstClr val="black"/>
                </a:solidFill>
                <a:latin typeface="Times New Roman" panose="02020603050405020304" pitchFamily="18" charset="0"/>
                <a:cs typeface="Times New Roman" panose="02020603050405020304" pitchFamily="18" charset="0"/>
              </a:rPr>
              <a:t>trăn tinh, đại bàng cứu người...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bình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thường.</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dũng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sĩ.</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mồ</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nghèo.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479412" y="0"/>
            <a:ext cx="2065285" cy="919266"/>
          </a:xfrm>
          <a:prstGeom prst="rect">
            <a:avLst/>
          </a:prstGeom>
        </p:spPr>
      </p:pic>
    </p:spTree>
    <p:extLst>
      <p:ext uri="{BB962C8B-B14F-4D97-AF65-F5344CB8AC3E}">
        <p14:creationId xmlns:p14="http://schemas.microsoft.com/office/powerpoint/2010/main" val="35548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358537" y="-1701052"/>
            <a:ext cx="935300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1578" y="521759"/>
            <a:ext cx="69755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11. Kết</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thúc truyện, mẹ con Lí Thông bị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chết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đuối.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sét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quân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giặc giết.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cướp</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2855" y="33558"/>
            <a:ext cx="2065285" cy="919266"/>
          </a:xfrm>
          <a:prstGeom prst="rect">
            <a:avLst/>
          </a:prstGeom>
        </p:spPr>
      </p:pic>
    </p:spTree>
    <p:extLst>
      <p:ext uri="{BB962C8B-B14F-4D97-AF65-F5344CB8AC3E}">
        <p14:creationId xmlns:p14="http://schemas.microsoft.com/office/powerpoint/2010/main" val="15920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chung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Hùng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coi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(6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49181" y="585216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148845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01782" y="-1701052"/>
            <a:ext cx="908060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5354" y="469498"/>
            <a:ext cx="65710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 Lí</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thông là nhân vật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lương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thiện.</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phản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chính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thần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126715" y="363808"/>
            <a:ext cx="2065285" cy="919266"/>
          </a:xfrm>
          <a:prstGeom prst="rect">
            <a:avLst/>
          </a:prstGeom>
        </p:spPr>
      </p:pic>
    </p:spTree>
    <p:extLst>
      <p:ext uri="{BB962C8B-B14F-4D97-AF65-F5344CB8AC3E}">
        <p14:creationId xmlns:p14="http://schemas.microsoft.com/office/powerpoint/2010/main" val="5022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631841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982685" y="298577"/>
            <a:ext cx="7154091" cy="6555641"/>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Dũng </a:t>
            </a:r>
            <a:r>
              <a:rPr lang="en-US" sz="4000" i="1" kern="100">
                <a:latin typeface="Times New Roman" panose="02020603050405020304" pitchFamily="18" charset="0"/>
                <a:ea typeface="SimSun" panose="02010600030101010101" pitchFamily="2" charset="-122"/>
              </a:rPr>
              <a:t>sĩ là người có lòng dũng cảm, chiến đấu diệt trừ kẻ ác, bảo vệ cuộc sống cộng đồng. Viết đoạn văn  (khoảng 5-7 câu) kể về một dũng sĩ mà em gặp ngoài đời hoặc biết qua sách báo, truyện kể.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134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5942" y="73152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46304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478703"/>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195942" y="3244551"/>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4748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2625633" y="194073"/>
            <a:ext cx="7785463" cy="1200329"/>
          </a:xfrm>
          <a:prstGeom prst="rect">
            <a:avLst/>
          </a:prstGeom>
        </p:spPr>
        <p:txBody>
          <a:bodyPr wrap="square">
            <a:spAutoFit/>
          </a:bodyPr>
          <a:lstStyle/>
          <a:p>
            <a:pPr algn="just"/>
            <a:r>
              <a:rPr lang="en-US" sz="4000" i="1" kern="100" smtClean="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kể về một dũng sĩ mà em gặp ngoài đời hoặc biết qua sách báo, truyện kể.</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333948"/>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Giới thiệu về người anh hùng.</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022790"/>
            <a:ext cx="8908869"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những phẩm chất của người anh hùng.</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00445" y="2780269"/>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các việc làm tốt của người anh hùng.</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04948" y="3463752"/>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Cảm xúc của bản thân về người anh hùng.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238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7184571" cy="69865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i="1" kern="100" smtClean="0">
                <a:solidFill>
                  <a:srgbClr val="222222"/>
                </a:solidFill>
                <a:latin typeface="Times New Roman" panose="02020603050405020304" pitchFamily="18" charset="0"/>
                <a:ea typeface="SimSun" panose="02010600030101010101" pitchFamily="2" charset="-122"/>
              </a:rPr>
              <a:t>	</a:t>
            </a:r>
            <a:r>
              <a:rPr lang="en-US" sz="2800" b="1" i="1" kern="100" smtClean="0">
                <a:solidFill>
                  <a:schemeClr val="bg1"/>
                </a:solidFill>
                <a:latin typeface="Times New Roman" panose="02020603050405020304" pitchFamily="18" charset="0"/>
                <a:ea typeface="SimSun" panose="02010600030101010101" pitchFamily="2" charset="-122"/>
              </a:rPr>
              <a:t>Nguyễn </a:t>
            </a:r>
            <a:r>
              <a:rPr lang="en-US" sz="2800" b="1" i="1" kern="100">
                <a:solidFill>
                  <a:schemeClr val="bg1"/>
                </a:solidFill>
                <a:latin typeface="Times New Roman" panose="02020603050405020304" pitchFamily="18" charset="0"/>
                <a:ea typeface="SimSun" panose="02010600030101010101" pitchFamily="2" charset="-122"/>
              </a:rPr>
              <a:t>Ngọc Mạnh là người dũng sĩ trong đời thực để lại ấn tượng sâu đậm trong em. Anh chỉ là một người bình thường như bao chúng ta chứ không có phép thuật phi thường nào cả. Vậy mà khi chứng kiến hình ảnh em bé đang lơ lửng trên ban công, anh đã không ngại hiểm nguy, không kịp suy nghĩ mà lao lên nơi nhà xe bằng mái tôn bất chấp nguy hiểm. Trong phút giây nghìn cân treo sợi tóc, tinh thần, lòng trắc ẩn đã đánh thức bản năng anh hùng trong một con người bình thường. Và chính anh đã cứu sống em bé, cứu sống niềm tin trong tất cả chúng ta và giúp mọi người hiểu hơn về anh hùng đời thường. Anh chính là một tấm gương sang để bản thân em noi theo. </a:t>
            </a:r>
            <a:endParaRPr lang="en-US" sz="2800" b="1">
              <a:solidFill>
                <a:schemeClr val="bg1"/>
              </a:solidFill>
            </a:endParaRPr>
          </a:p>
        </p:txBody>
      </p:sp>
      <p:pic>
        <p:nvPicPr>
          <p:cNvPr id="3" name="Picture 2"/>
          <p:cNvPicPr>
            <a:picLocks noChangeAspect="1"/>
          </p:cNvPicPr>
          <p:nvPr/>
        </p:nvPicPr>
        <p:blipFill>
          <a:blip r:embed="rId3"/>
          <a:stretch>
            <a:fillRect/>
          </a:stretch>
        </p:blipFill>
        <p:spPr>
          <a:xfrm>
            <a:off x="7384324" y="0"/>
            <a:ext cx="4807676" cy="3148149"/>
          </a:xfrm>
          <a:prstGeom prst="rect">
            <a:avLst/>
          </a:prstGeom>
        </p:spPr>
      </p:pic>
      <p:pic>
        <p:nvPicPr>
          <p:cNvPr id="4" name="Picture 3"/>
          <p:cNvPicPr>
            <a:picLocks noChangeAspect="1"/>
          </p:cNvPicPr>
          <p:nvPr/>
        </p:nvPicPr>
        <p:blipFill>
          <a:blip r:embed="rId4"/>
          <a:stretch>
            <a:fillRect/>
          </a:stretch>
        </p:blipFill>
        <p:spPr>
          <a:xfrm>
            <a:off x="7384324" y="3309256"/>
            <a:ext cx="4807676" cy="3326675"/>
          </a:xfrm>
          <a:prstGeom prst="rect">
            <a:avLst/>
          </a:prstGeom>
        </p:spPr>
      </p:pic>
    </p:spTree>
    <p:extLst>
      <p:ext uri="{BB962C8B-B14F-4D97-AF65-F5344CB8AC3E}">
        <p14:creationId xmlns:p14="http://schemas.microsoft.com/office/powerpoint/2010/main" val="411512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sp>
        <p:nvSpPr>
          <p:cNvPr id="23624" name="Text Box 72">
            <a:extLst>
              <a:ext uri="{FF2B5EF4-FFF2-40B4-BE49-F238E27FC236}">
                <a16:creationId xmlns="" xmlns:a16="http://schemas.microsoft.com/office/drawing/2014/main" id="{6618C768-E7B3-44C7-8364-9E65D7335A77}"/>
              </a:ext>
            </a:extLst>
          </p:cNvPr>
          <p:cNvSpPr txBox="1">
            <a:spLocks noChangeArrowheads="1"/>
          </p:cNvSpPr>
          <p:nvPr/>
        </p:nvSpPr>
        <p:spPr bwMode="auto">
          <a:xfrm>
            <a:off x="269563" y="2872403"/>
            <a:ext cx="3970991" cy="107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Học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thuộc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bài</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thơ</a:t>
            </a:r>
            <a:r>
              <a:rPr lang="en-US" altLang="en-US" sz="3199" dirty="0">
                <a:solidFill>
                  <a:srgbClr val="0000CC"/>
                </a:solidFill>
                <a:latin typeface="Times New Roman" panose="02020603050405020304" pitchFamily="18" charset="0"/>
                <a:cs typeface="Arial" panose="020B0604020202020204" pitchFamily="34" charset="0"/>
              </a:rPr>
              <a:t> + </a:t>
            </a:r>
            <a:r>
              <a:rPr lang="en-US" altLang="en-US" sz="3199" dirty="0" err="1">
                <a:solidFill>
                  <a:srgbClr val="0000CC"/>
                </a:solidFill>
                <a:latin typeface="Times New Roman" panose="02020603050405020304" pitchFamily="18" charset="0"/>
                <a:cs typeface="Arial" panose="020B0604020202020204" pitchFamily="34" charset="0"/>
              </a:rPr>
              <a:t>Vẽ</a:t>
            </a:r>
            <a:r>
              <a:rPr lang="en-US" altLang="en-US" sz="3199" dirty="0">
                <a:solidFill>
                  <a:srgbClr val="0000CC"/>
                </a:solidFill>
                <a:latin typeface="Times New Roman" panose="02020603050405020304" pitchFamily="18" charset="0"/>
                <a:cs typeface="Arial" panose="020B0604020202020204" pitchFamily="34" charset="0"/>
              </a:rPr>
              <a:t> SĐTD </a:t>
            </a:r>
            <a:r>
              <a:rPr lang="en-US" altLang="en-US" sz="3199" dirty="0" err="1">
                <a:solidFill>
                  <a:srgbClr val="0000CC"/>
                </a:solidFill>
                <a:latin typeface="Times New Roman" panose="02020603050405020304" pitchFamily="18" charset="0"/>
                <a:cs typeface="Arial" panose="020B0604020202020204" pitchFamily="34" charset="0"/>
              </a:rPr>
              <a:t>tổng</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kết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bài</a:t>
            </a:r>
            <a:endParaRPr lang="en-US" altLang="en-US" sz="3199" b="1" i="1" dirty="0">
              <a:solidFill>
                <a:srgbClr val="0000CC"/>
              </a:solidFill>
              <a:latin typeface="Times New Roman" panose="02020603050405020304" pitchFamily="18" charset="0"/>
              <a:cs typeface="Arial" panose="020B0604020202020204" pitchFamily="34" charset="0"/>
            </a:endParaRPr>
          </a:p>
        </p:txBody>
      </p:sp>
      <p:grpSp>
        <p:nvGrpSpPr>
          <p:cNvPr id="68" name="组合 5">
            <a:extLst>
              <a:ext uri="{FF2B5EF4-FFF2-40B4-BE49-F238E27FC236}">
                <a16:creationId xmlns="" xmlns:a16="http://schemas.microsoft.com/office/drawing/2014/main" id="{6B31F500-574C-46FD-BDBD-19D476BF3992}"/>
              </a:ext>
            </a:extLst>
          </p:cNvPr>
          <p:cNvGrpSpPr/>
          <p:nvPr/>
        </p:nvGrpSpPr>
        <p:grpSpPr>
          <a:xfrm>
            <a:off x="2987936" y="23944"/>
            <a:ext cx="6216129" cy="2193250"/>
            <a:chOff x="-3400026" y="-1299411"/>
            <a:chExt cx="11982552" cy="4728411"/>
          </a:xfrm>
        </p:grpSpPr>
        <p:pic>
          <p:nvPicPr>
            <p:cNvPr id="70" name="图片 3">
              <a:extLst>
                <a:ext uri="{FF2B5EF4-FFF2-40B4-BE49-F238E27FC236}">
                  <a16:creationId xmlns="" xmlns:a16="http://schemas.microsoft.com/office/drawing/2014/main" id="{1D97DB1A-4669-403B-B034-BC9A25079222}"/>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3400026" y="-1299411"/>
              <a:ext cx="11982552" cy="4728411"/>
            </a:xfrm>
            <a:prstGeom prst="rect">
              <a:avLst/>
            </a:prstGeom>
          </p:spPr>
        </p:pic>
        <p:sp>
          <p:nvSpPr>
            <p:cNvPr id="71" name="任意多边形: 形状 4">
              <a:extLst>
                <a:ext uri="{FF2B5EF4-FFF2-40B4-BE49-F238E27FC236}">
                  <a16:creationId xmlns=""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endParaRPr lang="zh-CN" altLang="en-US" dirty="0">
                <a:solidFill>
                  <a:srgbClr val="FFFFFF"/>
                </a:solidFill>
                <a:latin typeface="Calibri"/>
                <a:ea typeface="宋体" panose="02010600030101010101" pitchFamily="2" charset="-122"/>
              </a:endParaRPr>
            </a:p>
          </p:txBody>
        </p:sp>
      </p:grpSp>
      <p:sp>
        <p:nvSpPr>
          <p:cNvPr id="69" name="文本框 6">
            <a:extLst>
              <a:ext uri="{FF2B5EF4-FFF2-40B4-BE49-F238E27FC236}">
                <a16:creationId xmlns="" xmlns:a16="http://schemas.microsoft.com/office/drawing/2014/main" id="{48907557-1955-475C-ACAF-C46ECABC1939}"/>
              </a:ext>
            </a:extLst>
          </p:cNvPr>
          <p:cNvSpPr txBox="1"/>
          <p:nvPr/>
        </p:nvSpPr>
        <p:spPr>
          <a:xfrm rot="156575">
            <a:off x="4405616" y="999502"/>
            <a:ext cx="3633487" cy="707722"/>
          </a:xfrm>
          <a:prstGeom prst="rect">
            <a:avLst/>
          </a:prstGeom>
          <a:noFill/>
        </p:spPr>
        <p:txBody>
          <a:bodyPr vert="horz" wrap="none" rtlCol="0">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7"/>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a:t>
            </a:r>
            <a:r>
              <a:rPr lang="vi-VN"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ư</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ớng</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dẫn</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tự</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học</a:t>
            </a:r>
            <a:endParaRPr lang="zh-CN" altLang="en-US"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endParaRPr>
          </a:p>
        </p:txBody>
      </p:sp>
      <p:grpSp>
        <p:nvGrpSpPr>
          <p:cNvPr id="72" name="千图PPT彼岸天：ID 8661124库_组合 4">
            <a:extLst>
              <a:ext uri="{FF2B5EF4-FFF2-40B4-BE49-F238E27FC236}">
                <a16:creationId xmlns="" xmlns:a16="http://schemas.microsoft.com/office/drawing/2014/main" id="{E25319FC-12F8-4CF8-9BE0-9ADD3B23A980}"/>
              </a:ext>
            </a:extLst>
          </p:cNvPr>
          <p:cNvGrpSpPr/>
          <p:nvPr/>
        </p:nvGrpSpPr>
        <p:grpSpPr>
          <a:xfrm>
            <a:off x="4562338" y="2745432"/>
            <a:ext cx="3159681" cy="3082093"/>
            <a:chOff x="599351" y="2215578"/>
            <a:chExt cx="3266532" cy="3265048"/>
          </a:xfrm>
        </p:grpSpPr>
        <p:sp>
          <p:nvSpPr>
            <p:cNvPr id="74" name="Freeform: Shape 73">
              <a:extLst>
                <a:ext uri="{FF2B5EF4-FFF2-40B4-BE49-F238E27FC236}">
                  <a16:creationId xmlns="" xmlns:a16="http://schemas.microsoft.com/office/drawing/2014/main" id="{1477D79F-7F4F-44F1-9F49-9E057DCEBBA5}"/>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5" name="Freeform: Shape 74">
              <a:extLst>
                <a:ext uri="{FF2B5EF4-FFF2-40B4-BE49-F238E27FC236}">
                  <a16:creationId xmlns="" xmlns:a16="http://schemas.microsoft.com/office/drawing/2014/main" id="{1457DD37-6469-40B6-9CC6-99279CEAB4E8}"/>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6" name="Freeform: Shape 75">
              <a:extLst>
                <a:ext uri="{FF2B5EF4-FFF2-40B4-BE49-F238E27FC236}">
                  <a16:creationId xmlns="" xmlns:a16="http://schemas.microsoft.com/office/drawing/2014/main" id="{B5547F42-D3F9-4C81-82BD-8FE45E8D7858}"/>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7" name="Freeform: Shape 76">
              <a:extLst>
                <a:ext uri="{FF2B5EF4-FFF2-40B4-BE49-F238E27FC236}">
                  <a16:creationId xmlns="" xmlns:a16="http://schemas.microsoft.com/office/drawing/2014/main" id="{A73A6C62-ACB5-468D-8AE0-3924507A5489}"/>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grpSp>
      <p:sp>
        <p:nvSpPr>
          <p:cNvPr id="78" name="Text Box 72">
            <a:extLst>
              <a:ext uri="{FF2B5EF4-FFF2-40B4-BE49-F238E27FC236}">
                <a16:creationId xmlns="" xmlns:a16="http://schemas.microsoft.com/office/drawing/2014/main" id="{AD32F9D3-7A71-4CA4-AF72-E2FFD2EAB6F2}"/>
              </a:ext>
            </a:extLst>
          </p:cNvPr>
          <p:cNvSpPr txBox="1">
            <a:spLocks noChangeArrowheads="1"/>
          </p:cNvSpPr>
          <p:nvPr/>
        </p:nvSpPr>
        <p:spPr bwMode="auto">
          <a:xfrm>
            <a:off x="7951450" y="2398187"/>
            <a:ext cx="4136465"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Viết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văn</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oàn chỉnh cho phần vận dụng.</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79" name="Text Box 72">
            <a:extLst>
              <a:ext uri="{FF2B5EF4-FFF2-40B4-BE49-F238E27FC236}">
                <a16:creationId xmlns="" xmlns:a16="http://schemas.microsoft.com/office/drawing/2014/main" id="{A05E83CA-37ED-4272-9384-99F6B8876F21}"/>
              </a:ext>
            </a:extLst>
          </p:cNvPr>
          <p:cNvSpPr txBox="1">
            <a:spLocks noChangeArrowheads="1"/>
          </p:cNvSpPr>
          <p:nvPr/>
        </p:nvSpPr>
        <p:spPr bwMode="auto">
          <a:xfrm>
            <a:off x="269562" y="4585173"/>
            <a:ext cx="3970991"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Tìm</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đọc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những</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truyện cổ tích Việt Nam.</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80" name="Text Box 72">
            <a:extLst>
              <a:ext uri="{FF2B5EF4-FFF2-40B4-BE49-F238E27FC236}">
                <a16:creationId xmlns="" xmlns:a16="http://schemas.microsoft.com/office/drawing/2014/main" id="{1943A361-F90D-4E40-804F-B1B37079756D}"/>
              </a:ext>
            </a:extLst>
          </p:cNvPr>
          <p:cNvSpPr txBox="1">
            <a:spLocks noChangeArrowheads="1"/>
          </p:cNvSpPr>
          <p:nvPr/>
        </p:nvSpPr>
        <p:spPr bwMode="auto">
          <a:xfrm>
            <a:off x="7951450" y="4750554"/>
            <a:ext cx="3781724"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Soạn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bài</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b="1" i="1" smtClean="0">
                <a:solidFill>
                  <a:srgbClr val="0000CC"/>
                </a:solidFill>
                <a:latin typeface="Times New Roman" panose="02020603050405020304" pitchFamily="18" charset="0"/>
                <a:cs typeface="Arial" panose="020B0604020202020204" pitchFamily="34" charset="0"/>
              </a:rPr>
              <a:t>“Thực hành Tiếng Việt”.</a:t>
            </a:r>
            <a:endParaRPr lang="en-US" altLang="en-US" sz="3199" b="1" i="1" dirty="0">
              <a:solidFill>
                <a:srgbClr val="0000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39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624">
                                            <p:txEl>
                                              <p:pRg st="0" end="0"/>
                                            </p:txEl>
                                          </p:spTgt>
                                        </p:tgtEl>
                                        <p:attrNameLst>
                                          <p:attrName>style.visibility</p:attrName>
                                        </p:attrNameLst>
                                      </p:cBhvr>
                                      <p:to>
                                        <p:strVal val="visible"/>
                                      </p:to>
                                    </p:set>
                                    <p:animEffect transition="in" filter="blinds(horizontal)">
                                      <p:cBhvr>
                                        <p:cTn id="20" dur="500"/>
                                        <p:tgtEl>
                                          <p:spTgt spid="236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8">
                                            <p:txEl>
                                              <p:pRg st="0" end="0"/>
                                            </p:txEl>
                                          </p:spTgt>
                                        </p:tgtEl>
                                        <p:attrNameLst>
                                          <p:attrName>style.visibility</p:attrName>
                                        </p:attrNameLst>
                                      </p:cBhvr>
                                      <p:to>
                                        <p:strVal val="visible"/>
                                      </p:to>
                                    </p:set>
                                    <p:animEffect transition="in" filter="blinds(horizontal)">
                                      <p:cBhvr>
                                        <p:cTn id="25" dur="500"/>
                                        <p:tgtEl>
                                          <p:spTgt spid="7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9">
                                            <p:txEl>
                                              <p:pRg st="0" end="0"/>
                                            </p:txEl>
                                          </p:spTgt>
                                        </p:tgtEl>
                                        <p:attrNameLst>
                                          <p:attrName>style.visibility</p:attrName>
                                        </p:attrNameLst>
                                      </p:cBhvr>
                                      <p:to>
                                        <p:strVal val="visible"/>
                                      </p:to>
                                    </p:set>
                                    <p:animEffect transition="in" filter="blinds(horizontal)">
                                      <p:cBhvr>
                                        <p:cTn id="30" dur="500"/>
                                        <p:tgtEl>
                                          <p:spTgt spid="7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animEffect transition="in" filter="blinds(horizontal)">
                                      <p:cBhvr>
                                        <p:cTn id="35" dur="5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nở</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lạ</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992149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tổ</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211275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bé</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ai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cử</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tìm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807364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2383</Words>
  <Application>Microsoft Office PowerPoint</Application>
  <PresentationFormat>Widescreen</PresentationFormat>
  <Paragraphs>402</Paragraphs>
  <Slides>66</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66</vt:i4>
      </vt:variant>
    </vt:vector>
  </HeadingPairs>
  <TitlesOfParts>
    <vt:vector size="84" baseType="lpstr">
      <vt:lpstr>맑은 고딕</vt:lpstr>
      <vt:lpstr>SimSun</vt:lpstr>
      <vt:lpstr>SimSun</vt:lpstr>
      <vt:lpstr>#9Slide03 Arima Madurai Black</vt:lpstr>
      <vt:lpstr>Arial</vt:lpstr>
      <vt:lpstr>Calibri</vt:lpstr>
      <vt:lpstr>Calibri Light</vt:lpstr>
      <vt:lpstr>ITC Avant Garde Std Bk</vt:lpstr>
      <vt:lpstr>Tahoma</vt:lpstr>
      <vt:lpstr>Times New Roman</vt:lpstr>
      <vt:lpstr>华康娃娃体W5(P)</vt:lpstr>
      <vt:lpstr>等线</vt:lpstr>
      <vt:lpstr>Office Theme</vt:lpstr>
      <vt:lpstr>1_Office Theme</vt:lpstr>
      <vt:lpstr>10_Office Theme</vt:lpstr>
      <vt:lpstr>11_Office Theme</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ASUS</cp:lastModifiedBy>
  <cp:revision>119</cp:revision>
  <dcterms:created xsi:type="dcterms:W3CDTF">2021-11-25T12:14:40Z</dcterms:created>
  <dcterms:modified xsi:type="dcterms:W3CDTF">2025-03-24T14:50:59Z</dcterms:modified>
</cp:coreProperties>
</file>