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74" r:id="rId3"/>
    <p:sldId id="258" r:id="rId4"/>
    <p:sldId id="276" r:id="rId5"/>
    <p:sldId id="277" r:id="rId6"/>
    <p:sldId id="288" r:id="rId7"/>
    <p:sldId id="275" r:id="rId8"/>
    <p:sldId id="279" r:id="rId9"/>
    <p:sldId id="270" r:id="rId10"/>
    <p:sldId id="280" r:id="rId11"/>
    <p:sldId id="260" r:id="rId12"/>
    <p:sldId id="281" r:id="rId13"/>
    <p:sldId id="282" r:id="rId14"/>
    <p:sldId id="257" r:id="rId15"/>
    <p:sldId id="263" r:id="rId16"/>
    <p:sldId id="285" r:id="rId17"/>
    <p:sldId id="286" r:id="rId18"/>
    <p:sldId id="283" r:id="rId19"/>
    <p:sldId id="287" r:id="rId20"/>
    <p:sldId id="272" r:id="rId21"/>
    <p:sldId id="265" r:id="rId22"/>
    <p:sldId id="273" r:id="rId23"/>
  </p:sldIdLst>
  <p:sldSz cx="9144000" cy="5143500" type="screen16x9"/>
  <p:notesSz cx="6858000" cy="9144000"/>
  <p:embeddedFontLst>
    <p:embeddedFont>
      <p:font typeface="DFPOP1-W9" panose="020B0604020202020204" charset="-128"/>
      <p:regular r:id="rId25"/>
    </p:embeddedFont>
    <p:embeddedFont>
      <p:font typeface="Calibri" panose="020F0502020204030204" pitchFamily="34" charset="0"/>
      <p:regular r:id="rId26"/>
      <p:bold r:id="rId27"/>
      <p:italic r:id="rId28"/>
      <p:boldItalic r:id="rId29"/>
    </p:embeddedFont>
  </p:embeddedFontLst>
  <p:custDataLst>
    <p:tags r:id="rId3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F56636"/>
    <a:srgbClr val="EF2A19"/>
    <a:srgbClr val="A9250B"/>
    <a:srgbClr val="FF6600"/>
    <a:srgbClr val="679C31"/>
    <a:srgbClr val="4CA420"/>
    <a:srgbClr val="8CB823"/>
    <a:srgbClr val="F14420"/>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4" d="100"/>
          <a:sy n="84"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2023/7/17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727728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69142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1104031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40046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891266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324509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57837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341644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958761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274662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2380695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37685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329962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215114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1971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63864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178964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4202386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317038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20751" y="2647872"/>
            <a:ext cx="4883538" cy="692848"/>
            <a:chOff x="2281392" y="2722014"/>
            <a:chExt cx="4883538" cy="69284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NGHĨA CỦA MỘT SỐ TỪ, THÀNH NGỮ HÁN VIỆT</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92129" y="2724438"/>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NGHĨA CỦA MỘT SỐ TỪ, THÀNH NGỮ HÁN VIỆT</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92129" y="2722014"/>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Times New Roman" panose="02020603050405020304" pitchFamily="18" charset="0"/>
                  <a:cs typeface="Times New Roman" panose="02020603050405020304" pitchFamily="18" charset="0"/>
                  <a:sym typeface="+mn-lt"/>
                </a:rPr>
                <a:t>NGHĨA CỦA MỘT SỐ TỪ, THÀNH NGỮ HÁN VIỆT</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grpSp>
        <p:nvGrpSpPr>
          <p:cNvPr id="99" name="组合 98"/>
          <p:cNvGrpSpPr/>
          <p:nvPr/>
        </p:nvGrpSpPr>
        <p:grpSpPr>
          <a:xfrm>
            <a:off x="2916020" y="1830110"/>
            <a:ext cx="3360464" cy="401682"/>
            <a:chOff x="3114621" y="2027383"/>
            <a:chExt cx="3360464" cy="401682"/>
          </a:xfrm>
        </p:grpSpPr>
        <p:sp>
          <p:nvSpPr>
            <p:cNvPr id="94" name="矩形 93"/>
            <p:cNvSpPr/>
            <p:nvPr/>
          </p:nvSpPr>
          <p:spPr>
            <a:xfrm>
              <a:off x="3122501" y="2027903"/>
              <a:ext cx="3352584" cy="400110"/>
            </a:xfrm>
            <a:prstGeom prst="rect">
              <a:avLst/>
            </a:prstGeom>
          </p:spPr>
          <p:txBody>
            <a:bodyPr wrap="none">
              <a:spAutoFit/>
            </a:bodyPr>
            <a:lstStyle/>
            <a:p>
              <a:r>
                <a:rPr lang="en-US" altLang="zh-CN"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THỰC HÀNH TIẾNG VIỆT</a:t>
              </a:r>
              <a:endParaRPr lang="zh-CN" altLang="en-US"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7" name="矩形 96"/>
            <p:cNvSpPr/>
            <p:nvPr/>
          </p:nvSpPr>
          <p:spPr>
            <a:xfrm>
              <a:off x="3114621" y="2027383"/>
              <a:ext cx="3352584" cy="400110"/>
            </a:xfrm>
            <a:prstGeom prst="rect">
              <a:avLst/>
            </a:prstGeom>
          </p:spPr>
          <p:txBody>
            <a:bodyPr wrap="none">
              <a:spAutoFit/>
            </a:bodyPr>
            <a:lstStyle/>
            <a:p>
              <a:r>
                <a:rPr lang="en-US" altLang="zh-CN" sz="2000" b="1"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THỰC HÀNH TIẾNG VIỆT</a:t>
              </a:r>
              <a:endParaRPr lang="zh-CN" altLang="en-US" sz="2000" b="1"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8" name="矩形 97"/>
            <p:cNvSpPr/>
            <p:nvPr/>
          </p:nvSpPr>
          <p:spPr>
            <a:xfrm>
              <a:off x="3116819" y="2028955"/>
              <a:ext cx="3352584" cy="400110"/>
            </a:xfrm>
            <a:prstGeom prst="rect">
              <a:avLst/>
            </a:prstGeom>
          </p:spPr>
          <p:txBody>
            <a:bodyPr wrap="none">
              <a:spAutoFit/>
            </a:bodyPr>
            <a:lstStyle/>
            <a:p>
              <a:pPr algn="l"/>
              <a:r>
                <a:rPr lang="en-US" altLang="zh-CN" sz="2000" b="1" dirty="0">
                  <a:solidFill>
                    <a:srgbClr val="FF6600"/>
                  </a:solidFill>
                  <a:latin typeface="Times New Roman" panose="02020603050405020304" pitchFamily="18" charset="0"/>
                  <a:cs typeface="Times New Roman" panose="02020603050405020304" pitchFamily="18" charset="0"/>
                  <a:sym typeface="+mn-lt"/>
                </a:rPr>
                <a:t>THỰC HÀNH TIẾNG VIỆT</a:t>
              </a:r>
              <a:endParaRPr lang="zh-CN" altLang="en-US" sz="2000" b="1"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矩形 3"/>
          <p:cNvSpPr/>
          <p:nvPr/>
        </p:nvSpPr>
        <p:spPr>
          <a:xfrm>
            <a:off x="2870733" y="4038028"/>
            <a:ext cx="3144187" cy="376834"/>
          </a:xfrm>
          <a:prstGeom prst="rect">
            <a:avLst/>
          </a:prstGeom>
        </p:spPr>
        <p:txBody>
          <a:bodyPr wrap="squar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left)">
                                      <p:cBhvr>
                                        <p:cTn id="37" dur="500"/>
                                        <p:tgtEl>
                                          <p:spTgt spid="105"/>
                                        </p:tgtEl>
                                      </p:cBhvr>
                                    </p:animEffect>
                                  </p:childTnLst>
                                </p:cTn>
                              </p:par>
                            </p:childTnLst>
                          </p:cTn>
                        </p:par>
                        <p:par>
                          <p:cTn id="38" fill="hold">
                            <p:stCondLst>
                              <p:cond delay="2500"/>
                            </p:stCondLst>
                            <p:childTnLst>
                              <p:par>
                                <p:cTn id="39" presetID="8" presetClass="emph" presetSubtype="0" fill="hold" nodeType="afterEffect">
                                  <p:stCondLst>
                                    <p:cond delay="0"/>
                                  </p:stCondLst>
                                  <p:childTnLst>
                                    <p:animRot by="21600000">
                                      <p:cBhvr>
                                        <p:cTn id="40" dur="10000" fill="hold"/>
                                        <p:tgtEl>
                                          <p:spTgt spid="23"/>
                                        </p:tgtEl>
                                        <p:attrNameLst>
                                          <p:attrName>r</p:attrName>
                                        </p:attrNameLst>
                                      </p:cBhvr>
                                    </p:animRot>
                                  </p:childTnLst>
                                </p:cTn>
                              </p:par>
                              <p:par>
                                <p:cTn id="41" presetID="22" presetClass="entr" presetSubtype="8" fill="hold" nodeType="withEffect">
                                  <p:stCondLst>
                                    <p:cond delay="50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500"/>
                                        <p:tgtEl>
                                          <p:spTgt spid="80"/>
                                        </p:tgtEl>
                                      </p:cBhvr>
                                    </p:animEffect>
                                  </p:childTnLst>
                                </p:cTn>
                              </p:par>
                              <p:par>
                                <p:cTn id="44" presetID="22" presetClass="entr" presetSubtype="2" fill="hold" nodeType="withEffect">
                                  <p:stCondLst>
                                    <p:cond delay="500"/>
                                  </p:stCondLst>
                                  <p:childTnLst>
                                    <p:set>
                                      <p:cBhvr>
                                        <p:cTn id="45" dur="1" fill="hold">
                                          <p:stCondLst>
                                            <p:cond delay="0"/>
                                          </p:stCondLst>
                                        </p:cTn>
                                        <p:tgtEl>
                                          <p:spTgt spid="86"/>
                                        </p:tgtEl>
                                        <p:attrNameLst>
                                          <p:attrName>style.visibility</p:attrName>
                                        </p:attrNameLst>
                                      </p:cBhvr>
                                      <p:to>
                                        <p:strVal val="visible"/>
                                      </p:to>
                                    </p:set>
                                    <p:animEffect transition="in" filter="wipe(right)">
                                      <p:cBhvr>
                                        <p:cTn id="46" dur="500"/>
                                        <p:tgtEl>
                                          <p:spTgt spid="86"/>
                                        </p:tgtEl>
                                      </p:cBhvr>
                                    </p:animEffect>
                                  </p:childTnLst>
                                </p:cTn>
                              </p:par>
                              <p:par>
                                <p:cTn id="47" presetID="42" presetClass="entr" presetSubtype="0" fill="hold" nodeType="withEffect">
                                  <p:stCondLst>
                                    <p:cond delay="100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53" presetClass="entr" presetSubtype="528" fill="hold" nodeType="withEffect">
                                  <p:stCondLst>
                                    <p:cond delay="2000"/>
                                  </p:stCondLst>
                                  <p:childTnLst>
                                    <p:set>
                                      <p:cBhvr>
                                        <p:cTn id="58" dur="1" fill="hold">
                                          <p:stCondLst>
                                            <p:cond delay="0"/>
                                          </p:stCondLst>
                                        </p:cTn>
                                        <p:tgtEl>
                                          <p:spTgt spid="2"/>
                                        </p:tgtEl>
                                        <p:attrNameLst>
                                          <p:attrName>style.visibility</p:attrName>
                                        </p:attrNameLst>
                                      </p:cBhvr>
                                      <p:to>
                                        <p:strVal val="visible"/>
                                      </p:to>
                                    </p:set>
                                    <p:anim calcmode="lin" valueType="num">
                                      <p:cBhvr>
                                        <p:cTn id="59" dur="1250" fill="hold"/>
                                        <p:tgtEl>
                                          <p:spTgt spid="2"/>
                                        </p:tgtEl>
                                        <p:attrNameLst>
                                          <p:attrName>ppt_w</p:attrName>
                                        </p:attrNameLst>
                                      </p:cBhvr>
                                      <p:tavLst>
                                        <p:tav tm="0">
                                          <p:val>
                                            <p:fltVal val="0"/>
                                          </p:val>
                                        </p:tav>
                                        <p:tav tm="100000">
                                          <p:val>
                                            <p:strVal val="#ppt_w"/>
                                          </p:val>
                                        </p:tav>
                                      </p:tavLst>
                                    </p:anim>
                                    <p:anim calcmode="lin" valueType="num">
                                      <p:cBhvr>
                                        <p:cTn id="60" dur="1250" fill="hold"/>
                                        <p:tgtEl>
                                          <p:spTgt spid="2"/>
                                        </p:tgtEl>
                                        <p:attrNameLst>
                                          <p:attrName>ppt_h</p:attrName>
                                        </p:attrNameLst>
                                      </p:cBhvr>
                                      <p:tavLst>
                                        <p:tav tm="0">
                                          <p:val>
                                            <p:fltVal val="0"/>
                                          </p:val>
                                        </p:tav>
                                        <p:tav tm="100000">
                                          <p:val>
                                            <p:strVal val="#ppt_h"/>
                                          </p:val>
                                        </p:tav>
                                      </p:tavLst>
                                    </p:anim>
                                    <p:animEffect transition="in" filter="fade">
                                      <p:cBhvr>
                                        <p:cTn id="61" dur="1250"/>
                                        <p:tgtEl>
                                          <p:spTgt spid="2"/>
                                        </p:tgtEl>
                                      </p:cBhvr>
                                    </p:animEffect>
                                    <p:anim calcmode="lin" valueType="num">
                                      <p:cBhvr>
                                        <p:cTn id="62" dur="1250" fill="hold"/>
                                        <p:tgtEl>
                                          <p:spTgt spid="2"/>
                                        </p:tgtEl>
                                        <p:attrNameLst>
                                          <p:attrName>ppt_x</p:attrName>
                                        </p:attrNameLst>
                                      </p:cBhvr>
                                      <p:tavLst>
                                        <p:tav tm="0">
                                          <p:val>
                                            <p:fltVal val="0.5"/>
                                          </p:val>
                                        </p:tav>
                                        <p:tav tm="100000">
                                          <p:val>
                                            <p:strVal val="#ppt_x"/>
                                          </p:val>
                                        </p:tav>
                                      </p:tavLst>
                                    </p:anim>
                                    <p:anim calcmode="lin" valueType="num">
                                      <p:cBhvr>
                                        <p:cTn id="63" dur="1250" fill="hold"/>
                                        <p:tgtEl>
                                          <p:spTgt spid="2"/>
                                        </p:tgtEl>
                                        <p:attrNameLst>
                                          <p:attrName>ppt_y</p:attrName>
                                        </p:attrNameLst>
                                      </p:cBhvr>
                                      <p:tavLst>
                                        <p:tav tm="0">
                                          <p:val>
                                            <p:fltVal val="0.5"/>
                                          </p:val>
                                        </p:tav>
                                        <p:tav tm="100000">
                                          <p:val>
                                            <p:strVal val="#ppt_y"/>
                                          </p:val>
                                        </p:tav>
                                      </p:tavLst>
                                    </p:anim>
                                  </p:childTnLst>
                                </p:cTn>
                              </p:par>
                              <p:par>
                                <p:cTn id="64" presetID="2" presetClass="entr" presetSubtype="8" decel="41000" fill="hold" nodeType="withEffect">
                                  <p:stCondLst>
                                    <p:cond delay="27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4500" fill="hold"/>
                                        <p:tgtEl>
                                          <p:spTgt spid="28"/>
                                        </p:tgtEl>
                                        <p:attrNameLst>
                                          <p:attrName>ppt_x</p:attrName>
                                        </p:attrNameLst>
                                      </p:cBhvr>
                                      <p:tavLst>
                                        <p:tav tm="0">
                                          <p:val>
                                            <p:strVal val="0-#ppt_w/2"/>
                                          </p:val>
                                        </p:tav>
                                        <p:tav tm="100000">
                                          <p:val>
                                            <p:strVal val="#ppt_x"/>
                                          </p:val>
                                        </p:tav>
                                      </p:tavLst>
                                    </p:anim>
                                    <p:anim calcmode="lin" valueType="num">
                                      <p:cBhvr additive="base">
                                        <p:cTn id="67" dur="4500" fill="hold"/>
                                        <p:tgtEl>
                                          <p:spTgt spid="28"/>
                                        </p:tgtEl>
                                        <p:attrNameLst>
                                          <p:attrName>ppt_y</p:attrName>
                                        </p:attrNameLst>
                                      </p:cBhvr>
                                      <p:tavLst>
                                        <p:tav tm="0">
                                          <p:val>
                                            <p:strVal val="#ppt_y"/>
                                          </p:val>
                                        </p:tav>
                                        <p:tav tm="100000">
                                          <p:val>
                                            <p:strVal val="#ppt_y"/>
                                          </p:val>
                                        </p:tav>
                                      </p:tavLst>
                                    </p:anim>
                                  </p:childTnLst>
                                </p:cTn>
                              </p:par>
                              <p:par>
                                <p:cTn id="68" presetID="6" presetClass="emph" presetSubtype="0" repeatCount="14000" autoRev="1" fill="hold" nodeType="withEffect">
                                  <p:stCondLst>
                                    <p:cond delay="2750"/>
                                  </p:stCondLst>
                                  <p:childTnLst>
                                    <p:animScale>
                                      <p:cBhvr>
                                        <p:cTn id="69" dur="250" fill="hold"/>
                                        <p:tgtEl>
                                          <p:spTgt spid="28"/>
                                        </p:tgtEl>
                                      </p:cBhvr>
                                      <p:by x="95000" y="95000"/>
                                    </p:animScale>
                                  </p:childTnLst>
                                </p:cTn>
                              </p:par>
                              <p:par>
                                <p:cTn id="70" presetID="53" presetClass="entr" presetSubtype="16"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 calcmode="lin" valueType="num">
                                      <p:cBhvr>
                                        <p:cTn id="72" dur="1000" fill="hold"/>
                                        <p:tgtEl>
                                          <p:spTgt spid="99"/>
                                        </p:tgtEl>
                                        <p:attrNameLst>
                                          <p:attrName>ppt_w</p:attrName>
                                        </p:attrNameLst>
                                      </p:cBhvr>
                                      <p:tavLst>
                                        <p:tav tm="0">
                                          <p:val>
                                            <p:fltVal val="0"/>
                                          </p:val>
                                        </p:tav>
                                        <p:tav tm="100000">
                                          <p:val>
                                            <p:strVal val="#ppt_w"/>
                                          </p:val>
                                        </p:tav>
                                      </p:tavLst>
                                    </p:anim>
                                    <p:anim calcmode="lin" valueType="num">
                                      <p:cBhvr>
                                        <p:cTn id="73" dur="1000" fill="hold"/>
                                        <p:tgtEl>
                                          <p:spTgt spid="99"/>
                                        </p:tgtEl>
                                        <p:attrNameLst>
                                          <p:attrName>ppt_h</p:attrName>
                                        </p:attrNameLst>
                                      </p:cBhvr>
                                      <p:tavLst>
                                        <p:tav tm="0">
                                          <p:val>
                                            <p:fltVal val="0"/>
                                          </p:val>
                                        </p:tav>
                                        <p:tav tm="100000">
                                          <p:val>
                                            <p:strVal val="#ppt_h"/>
                                          </p:val>
                                        </p:tav>
                                      </p:tavLst>
                                    </p:anim>
                                    <p:animEffect transition="in" filter="fade">
                                      <p:cBhvr>
                                        <p:cTn id="74" dur="1000"/>
                                        <p:tgtEl>
                                          <p:spTgt spid="99"/>
                                        </p:tgtEl>
                                      </p:cBhvr>
                                    </p:animEffect>
                                  </p:childTnLst>
                                </p:cTn>
                              </p:par>
                              <p:par>
                                <p:cTn id="75" presetID="53" presetClass="entr" presetSubtype="16"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 calcmode="lin" valueType="num">
                                      <p:cBhvr>
                                        <p:cTn id="77" dur="1000" fill="hold"/>
                                        <p:tgtEl>
                                          <p:spTgt spid="100"/>
                                        </p:tgtEl>
                                        <p:attrNameLst>
                                          <p:attrName>ppt_w</p:attrName>
                                        </p:attrNameLst>
                                      </p:cBhvr>
                                      <p:tavLst>
                                        <p:tav tm="0">
                                          <p:val>
                                            <p:fltVal val="0"/>
                                          </p:val>
                                        </p:tav>
                                        <p:tav tm="100000">
                                          <p:val>
                                            <p:strVal val="#ppt_w"/>
                                          </p:val>
                                        </p:tav>
                                      </p:tavLst>
                                    </p:anim>
                                    <p:anim calcmode="lin" valueType="num">
                                      <p:cBhvr>
                                        <p:cTn id="78" dur="1000" fill="hold"/>
                                        <p:tgtEl>
                                          <p:spTgt spid="100"/>
                                        </p:tgtEl>
                                        <p:attrNameLst>
                                          <p:attrName>ppt_h</p:attrName>
                                        </p:attrNameLst>
                                      </p:cBhvr>
                                      <p:tavLst>
                                        <p:tav tm="0">
                                          <p:val>
                                            <p:fltVal val="0"/>
                                          </p:val>
                                        </p:tav>
                                        <p:tav tm="100000">
                                          <p:val>
                                            <p:strVal val="#ppt_h"/>
                                          </p:val>
                                        </p:tav>
                                      </p:tavLst>
                                    </p:anim>
                                    <p:animEffect transition="in" filter="fade">
                                      <p:cBhvr>
                                        <p:cTn id="79" dur="1000"/>
                                        <p:tgtEl>
                                          <p:spTgt spid="100"/>
                                        </p:tgtEl>
                                      </p:cBhvr>
                                    </p:animEffect>
                                  </p:childTnLst>
                                </p:cTn>
                              </p:par>
                              <p:par>
                                <p:cTn id="80" presetID="14" presetClass="entr" presetSubtype="5" fill="hold" nodeType="withEffect">
                                  <p:stCondLst>
                                    <p:cond delay="3000"/>
                                  </p:stCondLst>
                                  <p:childTnLst>
                                    <p:set>
                                      <p:cBhvr>
                                        <p:cTn id="81" dur="1" fill="hold">
                                          <p:stCondLst>
                                            <p:cond delay="0"/>
                                          </p:stCondLst>
                                        </p:cTn>
                                        <p:tgtEl>
                                          <p:spTgt spid="99"/>
                                        </p:tgtEl>
                                        <p:attrNameLst>
                                          <p:attrName>style.visibility</p:attrName>
                                        </p:attrNameLst>
                                      </p:cBhvr>
                                      <p:to>
                                        <p:strVal val="visible"/>
                                      </p:to>
                                    </p:set>
                                    <p:animEffect transition="in" filter="randombar(vertical)">
                                      <p:cBhvr>
                                        <p:cTn id="82" dur="1500"/>
                                        <p:tgtEl>
                                          <p:spTgt spid="99"/>
                                        </p:tgtEl>
                                      </p:cBhvr>
                                    </p:animEffect>
                                  </p:childTnLst>
                                </p:cTn>
                              </p:par>
                              <p:par>
                                <p:cTn id="83" presetID="14" presetClass="entr" presetSubtype="5" fill="hold" nodeType="withEffect">
                                  <p:stCondLst>
                                    <p:cond delay="3000"/>
                                  </p:stCondLst>
                                  <p:childTnLst>
                                    <p:set>
                                      <p:cBhvr>
                                        <p:cTn id="84" dur="1" fill="hold">
                                          <p:stCondLst>
                                            <p:cond delay="0"/>
                                          </p:stCondLst>
                                        </p:cTn>
                                        <p:tgtEl>
                                          <p:spTgt spid="100"/>
                                        </p:tgtEl>
                                        <p:attrNameLst>
                                          <p:attrName>style.visibility</p:attrName>
                                        </p:attrNameLst>
                                      </p:cBhvr>
                                      <p:to>
                                        <p:strVal val="visible"/>
                                      </p:to>
                                    </p:set>
                                    <p:animEffect transition="in" filter="randombar(vertical)">
                                      <p:cBhvr>
                                        <p:cTn id="85" dur="1500"/>
                                        <p:tgtEl>
                                          <p:spTgt spid="100"/>
                                        </p:tgtEl>
                                      </p:cBhvr>
                                    </p:animEffect>
                                  </p:childTnLst>
                                </p:cTn>
                              </p:par>
                              <p:par>
                                <p:cTn id="86" presetID="37" presetClass="entr" presetSubtype="0" fill="hold" nodeType="withEffect">
                                  <p:stCondLst>
                                    <p:cond delay="300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750"/>
                                        <p:tgtEl>
                                          <p:spTgt spid="99"/>
                                        </p:tgtEl>
                                      </p:cBhvr>
                                    </p:animEffect>
                                    <p:anim calcmode="lin" valueType="num">
                                      <p:cBhvr>
                                        <p:cTn id="89" dur="750" fill="hold"/>
                                        <p:tgtEl>
                                          <p:spTgt spid="99"/>
                                        </p:tgtEl>
                                        <p:attrNameLst>
                                          <p:attrName>ppt_x</p:attrName>
                                        </p:attrNameLst>
                                      </p:cBhvr>
                                      <p:tavLst>
                                        <p:tav tm="0">
                                          <p:val>
                                            <p:strVal val="#ppt_x"/>
                                          </p:val>
                                        </p:tav>
                                        <p:tav tm="100000">
                                          <p:val>
                                            <p:strVal val="#ppt_x"/>
                                          </p:val>
                                        </p:tav>
                                      </p:tavLst>
                                    </p:anim>
                                    <p:anim calcmode="lin" valueType="num">
                                      <p:cBhvr>
                                        <p:cTn id="90" dur="675" decel="100000" fill="hold"/>
                                        <p:tgtEl>
                                          <p:spTgt spid="99"/>
                                        </p:tgtEl>
                                        <p:attrNameLst>
                                          <p:attrName>ppt_y</p:attrName>
                                        </p:attrNameLst>
                                      </p:cBhvr>
                                      <p:tavLst>
                                        <p:tav tm="0">
                                          <p:val>
                                            <p:strVal val="#ppt_y+1"/>
                                          </p:val>
                                        </p:tav>
                                        <p:tav tm="100000">
                                          <p:val>
                                            <p:strVal val="#ppt_y-.03"/>
                                          </p:val>
                                        </p:tav>
                                      </p:tavLst>
                                    </p:anim>
                                    <p:anim calcmode="lin" valueType="num">
                                      <p:cBhvr>
                                        <p:cTn id="9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92" presetID="37" presetClass="entr" presetSubtype="0" fill="hold" nodeType="withEffect">
                                  <p:stCondLst>
                                    <p:cond delay="300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750"/>
                                        <p:tgtEl>
                                          <p:spTgt spid="100"/>
                                        </p:tgtEl>
                                      </p:cBhvr>
                                    </p:animEffect>
                                    <p:anim calcmode="lin" valueType="num">
                                      <p:cBhvr>
                                        <p:cTn id="95" dur="750" fill="hold"/>
                                        <p:tgtEl>
                                          <p:spTgt spid="100"/>
                                        </p:tgtEl>
                                        <p:attrNameLst>
                                          <p:attrName>ppt_x</p:attrName>
                                        </p:attrNameLst>
                                      </p:cBhvr>
                                      <p:tavLst>
                                        <p:tav tm="0">
                                          <p:val>
                                            <p:strVal val="#ppt_x"/>
                                          </p:val>
                                        </p:tav>
                                        <p:tav tm="100000">
                                          <p:val>
                                            <p:strVal val="#ppt_x"/>
                                          </p:val>
                                        </p:tav>
                                      </p:tavLst>
                                    </p:anim>
                                    <p:anim calcmode="lin" valueType="num">
                                      <p:cBhvr>
                                        <p:cTn id="96" dur="675" decel="100000" fill="hold"/>
                                        <p:tgtEl>
                                          <p:spTgt spid="100"/>
                                        </p:tgtEl>
                                        <p:attrNameLst>
                                          <p:attrName>ppt_y</p:attrName>
                                        </p:attrNameLst>
                                      </p:cBhvr>
                                      <p:tavLst>
                                        <p:tav tm="0">
                                          <p:val>
                                            <p:strVal val="#ppt_y+1"/>
                                          </p:val>
                                        </p:tav>
                                        <p:tav tm="100000">
                                          <p:val>
                                            <p:strVal val="#ppt_y-.03"/>
                                          </p:val>
                                        </p:tav>
                                      </p:tavLst>
                                    </p:anim>
                                    <p:anim calcmode="lin" valueType="num">
                                      <p:cBhvr>
                                        <p:cTn id="9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9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1</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71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6D52EE18-ED9B-6844-A725-3C14C62CB2FD}"/>
              </a:ext>
            </a:extLst>
          </p:cNvPr>
          <p:cNvGraphicFramePr>
            <a:graphicFrameLocks noGrp="1"/>
          </p:cNvGraphicFramePr>
          <p:nvPr>
            <p:extLst>
              <p:ext uri="{D42A27DB-BD31-4B8C-83A1-F6EECF244321}">
                <p14:modId xmlns:p14="http://schemas.microsoft.com/office/powerpoint/2010/main" val="311002400"/>
              </p:ext>
            </p:extLst>
          </p:nvPr>
        </p:nvGraphicFramePr>
        <p:xfrm>
          <a:off x="0" y="1"/>
          <a:ext cx="9143999" cy="5143498"/>
        </p:xfrm>
        <a:graphic>
          <a:graphicData uri="http://schemas.openxmlformats.org/drawingml/2006/table">
            <a:tbl>
              <a:tblPr firstRow="1" firstCol="1" bandRow="1">
                <a:tableStyleId>{5C22544A-7EE6-4342-B048-85BDC9FD1C3A}</a:tableStyleId>
              </a:tblPr>
              <a:tblGrid>
                <a:gridCol w="525780">
                  <a:extLst>
                    <a:ext uri="{9D8B030D-6E8A-4147-A177-3AD203B41FA5}">
                      <a16:colId xmlns:a16="http://schemas.microsoft.com/office/drawing/2014/main" val="2007553252"/>
                    </a:ext>
                  </a:extLst>
                </a:gridCol>
                <a:gridCol w="1036320">
                  <a:extLst>
                    <a:ext uri="{9D8B030D-6E8A-4147-A177-3AD203B41FA5}">
                      <a16:colId xmlns:a16="http://schemas.microsoft.com/office/drawing/2014/main" val="2855545380"/>
                    </a:ext>
                  </a:extLst>
                </a:gridCol>
                <a:gridCol w="3870960">
                  <a:extLst>
                    <a:ext uri="{9D8B030D-6E8A-4147-A177-3AD203B41FA5}">
                      <a16:colId xmlns:a16="http://schemas.microsoft.com/office/drawing/2014/main" val="3823685663"/>
                    </a:ext>
                  </a:extLst>
                </a:gridCol>
                <a:gridCol w="3710939">
                  <a:extLst>
                    <a:ext uri="{9D8B030D-6E8A-4147-A177-3AD203B41FA5}">
                      <a16:colId xmlns:a16="http://schemas.microsoft.com/office/drawing/2014/main" val="4176732249"/>
                    </a:ext>
                  </a:extLst>
                </a:gridCol>
              </a:tblGrid>
              <a:tr h="554389">
                <a:tc>
                  <a:txBody>
                    <a:bodyPr/>
                    <a:lstStyle/>
                    <a:p>
                      <a:pPr algn="ctr">
                        <a:lnSpc>
                          <a:spcPct val="100000"/>
                        </a:lnSpc>
                        <a:spcBef>
                          <a:spcPts val="600"/>
                        </a:spcBef>
                        <a:spcAft>
                          <a:spcPts val="600"/>
                        </a:spcAft>
                      </a:pPr>
                      <a:r>
                        <a:rPr lang="en-US" sz="1800" dirty="0">
                          <a:effectLst/>
                          <a:latin typeface="Times New Roman" panose="02020603050405020304" pitchFamily="18" charset="0"/>
                          <a:cs typeface="Times New Roman" panose="02020603050405020304" pitchFamily="18" charset="0"/>
                        </a:rPr>
                        <a:t>STT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Yếu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tố</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Giải nghĩa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Từ Hán Việt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2006891255"/>
                  </a:ext>
                </a:extLst>
              </a:tr>
              <a:tr h="339317">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1</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sĩ</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học trò, người có học vấn</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sĩ diện, học sĩ, sĩ phu, danh sĩ,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1622543699"/>
                  </a:ext>
                </a:extLst>
              </a:tr>
              <a:tr h="554389">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tử</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cấu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tạp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chỉnh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đấy</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lãng tử, tài tử, nữ tử, nam tử, sĩ tử, phần tử,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2954816115"/>
                  </a:ext>
                </a:extLst>
              </a:tr>
              <a:tr h="1162153">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3</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quan</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máy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kiến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thực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endParaRPr lang="en-US" sz="1800" dirty="0">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máy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kiến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võ</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trường</a:t>
                      </a:r>
                      <a:r>
                        <a:rPr lang="en-US" sz="1800" dirty="0">
                          <a:effectLst/>
                          <a:latin typeface="Times New Roman" panose="02020603050405020304" pitchFamily="18" charset="0"/>
                          <a:cs typeface="Times New Roman" panose="02020603050405020304" pitchFamily="18" charset="0"/>
                        </a:rPr>
                        <a:t>, …</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2071877055"/>
                  </a:ext>
                </a:extLst>
              </a:tr>
              <a:tr h="870083">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4</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trường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khoảng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rãi</a:t>
                      </a:r>
                      <a:endParaRPr lang="en-US" sz="1800" dirty="0">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endParaRPr lang="en-US" sz="1800" dirty="0">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chỗ</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quảng trường, trường sở, hiện trường, công trường, trường học, thị trường, …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1202844359"/>
                  </a:ext>
                </a:extLst>
              </a:tr>
              <a:tr h="554389">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sứ</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người thực hiện mệnh lệnh của nhà nước làm việc ở nước ngoài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sứ giả, sứ thần, công sứ, quan sứ, sứ quán,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4161414728"/>
                  </a:ext>
                </a:extLst>
              </a:tr>
              <a:tr h="554389">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nhân</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người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nhân văn, nhân khẩu, nhân lực, yếu nhân, vĩ nhân, đại nhân,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641685949"/>
                  </a:ext>
                </a:extLst>
              </a:tr>
              <a:tr h="554389">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7</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tài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giỏi</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227749738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2</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221597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800B49ED-A0F5-3D33-D153-E283C49D22C1}"/>
              </a:ext>
            </a:extLst>
          </p:cNvPr>
          <p:cNvGraphicFramePr>
            <a:graphicFrameLocks noGrp="1"/>
          </p:cNvGraphicFramePr>
          <p:nvPr>
            <p:extLst>
              <p:ext uri="{D42A27DB-BD31-4B8C-83A1-F6EECF244321}">
                <p14:modId xmlns:p14="http://schemas.microsoft.com/office/powerpoint/2010/main" val="4068835819"/>
              </p:ext>
            </p:extLst>
          </p:nvPr>
        </p:nvGraphicFramePr>
        <p:xfrm>
          <a:off x="0" y="0"/>
          <a:ext cx="9144000" cy="5143500"/>
        </p:xfrm>
        <a:graphic>
          <a:graphicData uri="http://schemas.openxmlformats.org/drawingml/2006/table">
            <a:tbl>
              <a:tblPr firstRow="1" firstCol="1" bandRow="1">
                <a:tableStyleId>{5C22544A-7EE6-4342-B048-85BDC9FD1C3A}</a:tableStyleId>
              </a:tblPr>
              <a:tblGrid>
                <a:gridCol w="3497580">
                  <a:extLst>
                    <a:ext uri="{9D8B030D-6E8A-4147-A177-3AD203B41FA5}">
                      <a16:colId xmlns:a16="http://schemas.microsoft.com/office/drawing/2014/main" val="1630553857"/>
                    </a:ext>
                  </a:extLst>
                </a:gridCol>
                <a:gridCol w="5646420">
                  <a:extLst>
                    <a:ext uri="{9D8B030D-6E8A-4147-A177-3AD203B41FA5}">
                      <a16:colId xmlns:a16="http://schemas.microsoft.com/office/drawing/2014/main" val="1721916127"/>
                    </a:ext>
                  </a:extLst>
                </a:gridCol>
              </a:tblGrid>
              <a:tr h="700938">
                <a:tc>
                  <a:txBody>
                    <a:bodyPr/>
                    <a:lstStyle/>
                    <a:p>
                      <a:pPr algn="ctr">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Yếu tố Hán Việt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Từ có yếu tố Hán Việt tương ứng</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1142949"/>
                  </a:ext>
                </a:extLst>
              </a:tr>
              <a:tr h="2129055">
                <a:tc>
                  <a:txBody>
                    <a:bodyPr/>
                    <a:lstStyle/>
                    <a:p>
                      <a:pPr algn="just">
                        <a:lnSpc>
                          <a:spcPct val="10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gian</a:t>
                      </a:r>
                      <a:r>
                        <a:rPr lang="en-US" sz="2400" baseline="-25000" dirty="0">
                          <a:effectLst/>
                          <a:latin typeface="Times New Roman" panose="02020603050405020304" pitchFamily="18" charset="0"/>
                          <a:cs typeface="Times New Roman" panose="02020603050405020304" pitchFamily="18" charset="0"/>
                        </a:rPr>
                        <a:t>1</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lừa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trá</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gian ác, gian giảo, gian hiểm, gian hùng, gian lận, gian manh, gian phi, gian phu, gian tà, gian tặc, gian tham, gian thần, gian thương, gian trá, gian xảo, tà gian,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5063692"/>
                  </a:ext>
                </a:extLst>
              </a:tr>
              <a:tr h="1681676">
                <a:tc>
                  <a:txBody>
                    <a:bodyPr/>
                    <a:lstStyle/>
                    <a:p>
                      <a:pPr algn="just">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gian</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(giữa, khoảng giữa)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trung gian, dân gian, dương gian, khống gian, nhân gian, thế gian, thời gian, trần gian,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5406644"/>
                  </a:ext>
                </a:extLst>
              </a:tr>
              <a:tr h="631831">
                <a:tc>
                  <a:txBody>
                    <a:bodyPr/>
                    <a:lstStyle/>
                    <a:p>
                      <a:pPr algn="just">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gian</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(khó khăn, vất vả)</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5000"/>
                        </a:lnSpc>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nan,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truân</a:t>
                      </a: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734302"/>
                  </a:ext>
                </a:extLst>
              </a:tr>
            </a:tbl>
          </a:graphicData>
        </a:graphic>
      </p:graphicFrame>
    </p:spTree>
    <p:extLst>
      <p:ext uri="{BB962C8B-B14F-4D97-AF65-F5344CB8AC3E}">
        <p14:creationId xmlns:p14="http://schemas.microsoft.com/office/powerpoint/2010/main" val="8771181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6" name="组合 25"/>
          <p:cNvGrpSpPr/>
          <p:nvPr/>
        </p:nvGrpSpPr>
        <p:grpSpPr>
          <a:xfrm>
            <a:off x="2339765" y="-11018"/>
            <a:ext cx="4484663" cy="1883543"/>
            <a:chOff x="2571122" y="-11017"/>
            <a:chExt cx="4027385" cy="169148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1566"/>
            <a:stretch>
              <a:fillRect/>
            </a:stretch>
          </p:blipFill>
          <p:spPr>
            <a:xfrm>
              <a:off x="2571122" y="-11017"/>
              <a:ext cx="4027385" cy="1691488"/>
            </a:xfrm>
            <a:prstGeom prst="rect">
              <a:avLst/>
            </a:prstGeom>
          </p:spPr>
        </p:pic>
        <p:sp>
          <p:nvSpPr>
            <p:cNvPr id="63" name="任意多边形 62"/>
            <p:cNvSpPr/>
            <p:nvPr/>
          </p:nvSpPr>
          <p:spPr>
            <a:xfrm>
              <a:off x="3545323" y="-11017"/>
              <a:ext cx="2016389" cy="929518"/>
            </a:xfrm>
            <a:custGeom>
              <a:avLst/>
              <a:gdLst>
                <a:gd name="connsiteX0" fmla="*/ 0 w 2016389"/>
                <a:gd name="connsiteY0" fmla="*/ 0 h 929518"/>
                <a:gd name="connsiteX1" fmla="*/ 2016389 w 2016389"/>
                <a:gd name="connsiteY1" fmla="*/ 0 h 929518"/>
                <a:gd name="connsiteX2" fmla="*/ 2004547 w 2016389"/>
                <a:gd name="connsiteY2" fmla="*/ 117467 h 929518"/>
                <a:gd name="connsiteX3" fmla="*/ 1008194 w 2016389"/>
                <a:gd name="connsiteY3" fmla="*/ 929518 h 929518"/>
                <a:gd name="connsiteX4" fmla="*/ 11841 w 2016389"/>
                <a:gd name="connsiteY4" fmla="*/ 117467 h 92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389" h="929518">
                  <a:moveTo>
                    <a:pt x="0" y="0"/>
                  </a:moveTo>
                  <a:lnTo>
                    <a:pt x="2016389" y="0"/>
                  </a:lnTo>
                  <a:lnTo>
                    <a:pt x="2004547" y="117467"/>
                  </a:lnTo>
                  <a:cubicBezTo>
                    <a:pt x="1909714" y="580904"/>
                    <a:pt x="1499666" y="929518"/>
                    <a:pt x="1008194" y="929518"/>
                  </a:cubicBezTo>
                  <a:cubicBezTo>
                    <a:pt x="516722" y="929518"/>
                    <a:pt x="106674" y="580904"/>
                    <a:pt x="11841" y="1174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27" name="组合 26"/>
          <p:cNvGrpSpPr/>
          <p:nvPr/>
        </p:nvGrpSpPr>
        <p:grpSpPr>
          <a:xfrm>
            <a:off x="1462978" y="3435861"/>
            <a:ext cx="727695" cy="1297460"/>
            <a:chOff x="1135318" y="3435861"/>
            <a:chExt cx="727695" cy="1297460"/>
          </a:xfrm>
        </p:grpSpPr>
        <p:sp>
          <p:nvSpPr>
            <p:cNvPr id="31" name="任意多边形 30"/>
            <p:cNvSpPr/>
            <p:nvPr/>
          </p:nvSpPr>
          <p:spPr>
            <a:xfrm>
              <a:off x="1198333" y="3435861"/>
              <a:ext cx="222543" cy="1297460"/>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3" name="组合 42"/>
            <p:cNvGrpSpPr/>
            <p:nvPr/>
          </p:nvGrpSpPr>
          <p:grpSpPr>
            <a:xfrm rot="2799594" flipH="1">
              <a:off x="1311940" y="3686900"/>
              <a:ext cx="374451" cy="727695"/>
              <a:chOff x="1403445" y="-3477919"/>
              <a:chExt cx="1048883" cy="2455261"/>
            </a:xfrm>
          </p:grpSpPr>
          <p:sp>
            <p:nvSpPr>
              <p:cNvPr id="44" name="任意多边形 43"/>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任意多边形 44"/>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8" name="组合 27"/>
          <p:cNvGrpSpPr/>
          <p:nvPr/>
        </p:nvGrpSpPr>
        <p:grpSpPr>
          <a:xfrm>
            <a:off x="3376040" y="3711008"/>
            <a:ext cx="1083686" cy="1349498"/>
            <a:chOff x="2598800" y="3634808"/>
            <a:chExt cx="1083686" cy="1349498"/>
          </a:xfrm>
        </p:grpSpPr>
        <p:sp>
          <p:nvSpPr>
            <p:cNvPr id="32" name="任意多边形 31"/>
            <p:cNvSpPr/>
            <p:nvPr/>
          </p:nvSpPr>
          <p:spPr>
            <a:xfrm>
              <a:off x="3433800" y="3634808"/>
              <a:ext cx="248686" cy="1349498"/>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6" name="组合 45"/>
            <p:cNvGrpSpPr/>
            <p:nvPr/>
          </p:nvGrpSpPr>
          <p:grpSpPr>
            <a:xfrm rot="17656456">
              <a:off x="2830273" y="3854729"/>
              <a:ext cx="490740" cy="953686"/>
              <a:chOff x="1403445" y="-3477919"/>
              <a:chExt cx="1048883" cy="2455261"/>
            </a:xfrm>
          </p:grpSpPr>
          <p:sp>
            <p:nvSpPr>
              <p:cNvPr id="47" name="任意多边形 4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9" name="组合 28"/>
          <p:cNvGrpSpPr/>
          <p:nvPr/>
        </p:nvGrpSpPr>
        <p:grpSpPr>
          <a:xfrm>
            <a:off x="7173509" y="3681284"/>
            <a:ext cx="1148102" cy="1399280"/>
            <a:chOff x="5375189" y="3719384"/>
            <a:chExt cx="1148102" cy="1399280"/>
          </a:xfrm>
        </p:grpSpPr>
        <p:sp>
          <p:nvSpPr>
            <p:cNvPr id="34" name="任意多边形 33"/>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2" name="组合 51"/>
            <p:cNvGrpSpPr/>
            <p:nvPr/>
          </p:nvGrpSpPr>
          <p:grpSpPr>
            <a:xfrm rot="3943544" flipH="1">
              <a:off x="5801078" y="3839658"/>
              <a:ext cx="490740" cy="953686"/>
              <a:chOff x="1403445" y="-3477919"/>
              <a:chExt cx="1048883" cy="2455261"/>
            </a:xfrm>
          </p:grpSpPr>
          <p:sp>
            <p:nvSpPr>
              <p:cNvPr id="53" name="任意多边形 52"/>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任意多边形 53"/>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grpSp>
        <p:nvGrpSpPr>
          <p:cNvPr id="50" name="组合 49"/>
          <p:cNvGrpSpPr/>
          <p:nvPr/>
        </p:nvGrpSpPr>
        <p:grpSpPr>
          <a:xfrm>
            <a:off x="3640139" y="45824"/>
            <a:ext cx="1888279" cy="527954"/>
            <a:chOff x="3036846" y="1810331"/>
            <a:chExt cx="1888279" cy="527954"/>
          </a:xfrm>
        </p:grpSpPr>
        <p:sp>
          <p:nvSpPr>
            <p:cNvPr id="51" name="矩形 50"/>
            <p:cNvSpPr/>
            <p:nvPr/>
          </p:nvSpPr>
          <p:spPr>
            <a:xfrm>
              <a:off x="3036846" y="1815065"/>
              <a:ext cx="1873590" cy="523220"/>
            </a:xfrm>
            <a:prstGeom prst="rect">
              <a:avLst/>
            </a:prstGeom>
          </p:spPr>
          <p:txBody>
            <a:bodyPr wrap="none">
              <a:spAutoFit/>
            </a:bodyPr>
            <a:lstStyle/>
            <a:p>
              <a:r>
                <a:rPr lang="en-US" altLang="zh-CN" sz="28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BÀI TẬP 3</a:t>
              </a:r>
              <a:endParaRPr lang="zh-CN" altLang="en-US" sz="28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61" name="矩形 60"/>
            <p:cNvSpPr/>
            <p:nvPr/>
          </p:nvSpPr>
          <p:spPr>
            <a:xfrm>
              <a:off x="3051535" y="1812777"/>
              <a:ext cx="1873590" cy="523220"/>
            </a:xfrm>
            <a:prstGeom prst="rect">
              <a:avLst/>
            </a:prstGeom>
          </p:spPr>
          <p:txBody>
            <a:bodyPr wrap="none">
              <a:spAutoFit/>
            </a:bodyPr>
            <a:lstStyle/>
            <a:p>
              <a:r>
                <a:rPr lang="en-US" altLang="zh-CN" sz="2800" b="1"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BÀI TẬP 3</a:t>
              </a:r>
              <a:endParaRPr lang="zh-CN" altLang="en-US" sz="2800" b="1"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62" name="矩形 61"/>
            <p:cNvSpPr/>
            <p:nvPr/>
          </p:nvSpPr>
          <p:spPr>
            <a:xfrm>
              <a:off x="3050984" y="1810331"/>
              <a:ext cx="1873590" cy="523220"/>
            </a:xfrm>
            <a:prstGeom prst="rect">
              <a:avLst/>
            </a:prstGeom>
          </p:spPr>
          <p:txBody>
            <a:bodyPr wrap="none">
              <a:spAutoFit/>
            </a:bodyPr>
            <a:lstStyle/>
            <a:p>
              <a:r>
                <a:rPr lang="en-US" altLang="zh-CN" sz="2800" b="1" dirty="0">
                  <a:solidFill>
                    <a:srgbClr val="FF6600"/>
                  </a:solidFill>
                  <a:latin typeface="Times New Roman" panose="02020603050405020304" pitchFamily="18" charset="0"/>
                  <a:cs typeface="Times New Roman" panose="02020603050405020304" pitchFamily="18" charset="0"/>
                  <a:sym typeface="+mn-lt"/>
                </a:rPr>
                <a:t>BÀI TẬP 3</a:t>
              </a:r>
              <a:endParaRPr lang="zh-CN" altLang="en-US" sz="2800" b="1" dirty="0">
                <a:solidFill>
                  <a:srgbClr val="FF6600"/>
                </a:solidFill>
                <a:latin typeface="Times New Roman" panose="02020603050405020304" pitchFamily="18" charset="0"/>
                <a:cs typeface="Times New Roman" panose="02020603050405020304" pitchFamily="18" charset="0"/>
                <a:sym typeface="+mn-lt"/>
              </a:endParaRPr>
            </a:p>
          </p:txBody>
        </p:sp>
      </p:grpSp>
      <p:grpSp>
        <p:nvGrpSpPr>
          <p:cNvPr id="17" name="组合 16"/>
          <p:cNvGrpSpPr>
            <a:grpSpLocks noChangeAspect="1"/>
          </p:cNvGrpSpPr>
          <p:nvPr/>
        </p:nvGrpSpPr>
        <p:grpSpPr>
          <a:xfrm>
            <a:off x="3490818" y="2536970"/>
            <a:ext cx="1951221" cy="1692000"/>
            <a:chOff x="785114" y="-370703"/>
            <a:chExt cx="7225085" cy="6265224"/>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9"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0" name="组合 19"/>
          <p:cNvGrpSpPr>
            <a:grpSpLocks noChangeAspect="1"/>
          </p:cNvGrpSpPr>
          <p:nvPr/>
        </p:nvGrpSpPr>
        <p:grpSpPr>
          <a:xfrm>
            <a:off x="6271734" y="2551761"/>
            <a:ext cx="1951219" cy="1692000"/>
            <a:chOff x="785114" y="-370703"/>
            <a:chExt cx="7225085" cy="6265224"/>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2"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 name="组合 1"/>
          <p:cNvGrpSpPr/>
          <p:nvPr/>
        </p:nvGrpSpPr>
        <p:grpSpPr>
          <a:xfrm>
            <a:off x="877502" y="2124409"/>
            <a:ext cx="1951220" cy="1692000"/>
            <a:chOff x="549842" y="2124409"/>
            <a:chExt cx="1951220" cy="1692000"/>
          </a:xfrm>
        </p:grpSpPr>
        <p:grpSp>
          <p:nvGrpSpPr>
            <p:cNvPr id="8" name="组合 7"/>
            <p:cNvGrpSpPr>
              <a:grpSpLocks noChangeAspect="1"/>
            </p:cNvGrpSpPr>
            <p:nvPr/>
          </p:nvGrpSpPr>
          <p:grpSpPr>
            <a:xfrm>
              <a:off x="549842" y="2124409"/>
              <a:ext cx="1951220" cy="1692000"/>
              <a:chOff x="785114" y="-370703"/>
              <a:chExt cx="7225085" cy="626522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0"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6" name="文本框 35"/>
            <p:cNvSpPr txBox="1"/>
            <p:nvPr/>
          </p:nvSpPr>
          <p:spPr>
            <a:xfrm>
              <a:off x="1115769" y="2765971"/>
              <a:ext cx="796169" cy="338554"/>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en-US" altLang="zh-CN" sz="1600" dirty="0">
                  <a:solidFill>
                    <a:schemeClr val="accent1"/>
                  </a:solidFill>
                  <a:effectLst>
                    <a:outerShdw dist="38100" dir="2700000" algn="tl" rotWithShape="0">
                      <a:srgbClr val="0070C0"/>
                    </a:outerShdw>
                  </a:effectLst>
                  <a:cs typeface="+mn-ea"/>
                  <a:sym typeface="+mn-lt"/>
                </a:rPr>
                <a:t>NAM</a:t>
              </a:r>
              <a:endParaRPr lang="zh-CN" altLang="en-US" sz="1600" dirty="0">
                <a:solidFill>
                  <a:schemeClr val="accent1"/>
                </a:solidFill>
                <a:effectLst>
                  <a:outerShdw dist="38100" dir="2700000" algn="tl" rotWithShape="0">
                    <a:srgbClr val="0070C0"/>
                  </a:outerShdw>
                </a:effectLst>
                <a:cs typeface="+mn-ea"/>
                <a:sym typeface="+mn-lt"/>
              </a:endParaRPr>
            </a:p>
          </p:txBody>
        </p:sp>
      </p:grpSp>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016" y="554185"/>
            <a:ext cx="2248544" cy="753135"/>
          </a:xfrm>
          <a:prstGeom prst="rect">
            <a:avLst/>
          </a:prstGeom>
        </p:spPr>
      </p:pic>
      <p:sp>
        <p:nvSpPr>
          <p:cNvPr id="13" name="矩形 6">
            <a:extLst>
              <a:ext uri="{FF2B5EF4-FFF2-40B4-BE49-F238E27FC236}">
                <a16:creationId xmlns:a16="http://schemas.microsoft.com/office/drawing/2014/main" id="{B237B524-7A97-00B1-7321-A483C285F4BC}"/>
              </a:ext>
            </a:extLst>
          </p:cNvPr>
          <p:cNvSpPr/>
          <p:nvPr/>
        </p:nvSpPr>
        <p:spPr>
          <a:xfrm>
            <a:off x="1312319" y="2677529"/>
            <a:ext cx="1054261" cy="523220"/>
          </a:xfrm>
          <a:prstGeom prst="rect">
            <a:avLst/>
          </a:prstGeom>
        </p:spPr>
        <p:txBody>
          <a:bodyPr wrap="square">
            <a:spAutoFit/>
          </a:bodyPr>
          <a:lstStyle/>
          <a:p>
            <a:r>
              <a:rPr lang="en-US" altLang="zh-CN" sz="2800" b="1" dirty="0">
                <a:solidFill>
                  <a:srgbClr val="A36D38"/>
                </a:solidFill>
                <a:latin typeface="Times New Roman" panose="02020603050405020304" pitchFamily="18" charset="0"/>
                <a:cs typeface="Times New Roman" panose="02020603050405020304" pitchFamily="18" charset="0"/>
                <a:sym typeface="+mn-lt"/>
              </a:rPr>
              <a:t>NAM</a:t>
            </a:r>
            <a:endParaRPr lang="zh-CN" altLang="en-US" sz="2800" b="1" dirty="0">
              <a:solidFill>
                <a:srgbClr val="A36D38"/>
              </a:solidFill>
              <a:latin typeface="Times New Roman" panose="02020603050405020304" pitchFamily="18" charset="0"/>
              <a:cs typeface="Times New Roman" panose="02020603050405020304" pitchFamily="18" charset="0"/>
              <a:sym typeface="+mn-lt"/>
            </a:endParaRPr>
          </a:p>
        </p:txBody>
      </p:sp>
      <p:sp>
        <p:nvSpPr>
          <p:cNvPr id="14" name="矩形 6">
            <a:extLst>
              <a:ext uri="{FF2B5EF4-FFF2-40B4-BE49-F238E27FC236}">
                <a16:creationId xmlns:a16="http://schemas.microsoft.com/office/drawing/2014/main" id="{0E2A51CE-4655-8936-BAF2-A032246021E7}"/>
              </a:ext>
            </a:extLst>
          </p:cNvPr>
          <p:cNvSpPr/>
          <p:nvPr/>
        </p:nvSpPr>
        <p:spPr>
          <a:xfrm>
            <a:off x="3887880" y="3089009"/>
            <a:ext cx="1255620" cy="492443"/>
          </a:xfrm>
          <a:prstGeom prst="rect">
            <a:avLst/>
          </a:prstGeom>
        </p:spPr>
        <p:txBody>
          <a:bodyPr wrap="square">
            <a:spAutoFit/>
          </a:bodyPr>
          <a:lstStyle/>
          <a:p>
            <a:r>
              <a:rPr lang="en-US" altLang="zh-CN" sz="2600" b="1" dirty="0">
                <a:solidFill>
                  <a:srgbClr val="A36D38"/>
                </a:solidFill>
                <a:latin typeface="Times New Roman" panose="02020603050405020304" pitchFamily="18" charset="0"/>
                <a:cs typeface="Times New Roman" panose="02020603050405020304" pitchFamily="18" charset="0"/>
                <a:sym typeface="+mn-lt"/>
              </a:rPr>
              <a:t>THỦY</a:t>
            </a:r>
            <a:endParaRPr lang="zh-CN" altLang="en-US" sz="2600" b="1" dirty="0">
              <a:solidFill>
                <a:srgbClr val="A36D38"/>
              </a:solidFill>
              <a:latin typeface="Times New Roman" panose="02020603050405020304" pitchFamily="18" charset="0"/>
              <a:cs typeface="Times New Roman" panose="02020603050405020304" pitchFamily="18" charset="0"/>
              <a:sym typeface="+mn-lt"/>
            </a:endParaRPr>
          </a:p>
        </p:txBody>
      </p:sp>
      <p:sp>
        <p:nvSpPr>
          <p:cNvPr id="15" name="矩形 6">
            <a:extLst>
              <a:ext uri="{FF2B5EF4-FFF2-40B4-BE49-F238E27FC236}">
                <a16:creationId xmlns:a16="http://schemas.microsoft.com/office/drawing/2014/main" id="{BA3C45AB-8BA8-92DE-3086-C8AFA983AFF1}"/>
              </a:ext>
            </a:extLst>
          </p:cNvPr>
          <p:cNvSpPr/>
          <p:nvPr/>
        </p:nvSpPr>
        <p:spPr>
          <a:xfrm>
            <a:off x="6714900" y="3127109"/>
            <a:ext cx="1185656" cy="523220"/>
          </a:xfrm>
          <a:prstGeom prst="rect">
            <a:avLst/>
          </a:prstGeom>
        </p:spPr>
        <p:txBody>
          <a:bodyPr wrap="square">
            <a:spAutoFit/>
          </a:bodyPr>
          <a:lstStyle/>
          <a:p>
            <a:r>
              <a:rPr lang="en-US" altLang="zh-CN" sz="2800" b="1" dirty="0">
                <a:solidFill>
                  <a:srgbClr val="A36D38"/>
                </a:solidFill>
                <a:latin typeface="Times New Roman" panose="02020603050405020304" pitchFamily="18" charset="0"/>
                <a:cs typeface="Times New Roman" panose="02020603050405020304" pitchFamily="18" charset="0"/>
                <a:sym typeface="+mn-lt"/>
              </a:rPr>
              <a:t>GIAI</a:t>
            </a:r>
            <a:endParaRPr lang="zh-CN" altLang="en-US" sz="2800" b="1" dirty="0">
              <a:solidFill>
                <a:srgbClr val="A36D38"/>
              </a:solidFill>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750" fill="hold"/>
                                        <p:tgtEl>
                                          <p:spTgt spid="26"/>
                                        </p:tgtEl>
                                        <p:attrNameLst>
                                          <p:attrName>ppt_x</p:attrName>
                                        </p:attrNameLst>
                                      </p:cBhvr>
                                      <p:tavLst>
                                        <p:tav tm="0">
                                          <p:val>
                                            <p:strVal val="#ppt_x"/>
                                          </p:val>
                                        </p:tav>
                                        <p:tav tm="100000">
                                          <p:val>
                                            <p:strVal val="#ppt_x"/>
                                          </p:val>
                                        </p:tav>
                                      </p:tavLst>
                                    </p:anim>
                                    <p:anim calcmode="lin" valueType="num">
                                      <p:cBhvr additive="base">
                                        <p:cTn id="13" dur="750" fill="hold"/>
                                        <p:tgtEl>
                                          <p:spTgt spid="26"/>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750" fill="hold"/>
                                        <p:tgtEl>
                                          <p:spTgt spid="50"/>
                                        </p:tgtEl>
                                        <p:attrNameLst>
                                          <p:attrName>ppt_w</p:attrName>
                                        </p:attrNameLst>
                                      </p:cBhvr>
                                      <p:tavLst>
                                        <p:tav tm="0">
                                          <p:val>
                                            <p:fltVal val="0"/>
                                          </p:val>
                                        </p:tav>
                                        <p:tav tm="100000">
                                          <p:val>
                                            <p:strVal val="#ppt_w"/>
                                          </p:val>
                                        </p:tav>
                                      </p:tavLst>
                                    </p:anim>
                                    <p:anim calcmode="lin" valueType="num">
                                      <p:cBhvr>
                                        <p:cTn id="18" dur="750" fill="hold"/>
                                        <p:tgtEl>
                                          <p:spTgt spid="50"/>
                                        </p:tgtEl>
                                        <p:attrNameLst>
                                          <p:attrName>ppt_h</p:attrName>
                                        </p:attrNameLst>
                                      </p:cBhvr>
                                      <p:tavLst>
                                        <p:tav tm="0">
                                          <p:val>
                                            <p:fltVal val="0"/>
                                          </p:val>
                                        </p:tav>
                                        <p:tav tm="100000">
                                          <p:val>
                                            <p:strVal val="#ppt_h"/>
                                          </p:val>
                                        </p:tav>
                                      </p:tavLst>
                                    </p:anim>
                                    <p:animEffect transition="in" filter="fade">
                                      <p:cBhvr>
                                        <p:cTn id="19" dur="750"/>
                                        <p:tgtEl>
                                          <p:spTgt spid="50"/>
                                        </p:tgtEl>
                                      </p:cBhvr>
                                    </p:animEffect>
                                  </p:childTnLst>
                                </p:cTn>
                              </p:par>
                              <p:par>
                                <p:cTn id="20" presetID="14" presetClass="entr" presetSubtype="5"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randombar(vertical)">
                                      <p:cBhvr>
                                        <p:cTn id="22" dur="1250"/>
                                        <p:tgtEl>
                                          <p:spTgt spid="50"/>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anim calcmode="lin" valueType="num">
                                      <p:cBhvr>
                                        <p:cTn id="27" dur="750" fill="hold"/>
                                        <p:tgtEl>
                                          <p:spTgt spid="27"/>
                                        </p:tgtEl>
                                        <p:attrNameLst>
                                          <p:attrName>ppt_x</p:attrName>
                                        </p:attrNameLst>
                                      </p:cBhvr>
                                      <p:tavLst>
                                        <p:tav tm="0">
                                          <p:val>
                                            <p:strVal val="#ppt_x"/>
                                          </p:val>
                                        </p:tav>
                                        <p:tav tm="100000">
                                          <p:val>
                                            <p:strVal val="#ppt_x"/>
                                          </p:val>
                                        </p:tav>
                                      </p:tavLst>
                                    </p:anim>
                                    <p:anim calcmode="lin" valueType="num">
                                      <p:cBhvr>
                                        <p:cTn id="28" dur="75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anim calcmode="lin" valueType="num">
                                      <p:cBhvr>
                                        <p:cTn id="32" dur="750" fill="hold"/>
                                        <p:tgtEl>
                                          <p:spTgt spid="2"/>
                                        </p:tgtEl>
                                        <p:attrNameLst>
                                          <p:attrName>ppt_x</p:attrName>
                                        </p:attrNameLst>
                                      </p:cBhvr>
                                      <p:tavLst>
                                        <p:tav tm="0">
                                          <p:val>
                                            <p:strVal val="#ppt_x"/>
                                          </p:val>
                                        </p:tav>
                                        <p:tav tm="100000">
                                          <p:val>
                                            <p:strVal val="#ppt_x"/>
                                          </p:val>
                                        </p:tav>
                                      </p:tavLst>
                                    </p:anim>
                                    <p:anim calcmode="lin" valueType="num">
                                      <p:cBhvr>
                                        <p:cTn id="33" dur="7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32" presetClass="emph" presetSubtype="0"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par>
                                <p:cTn id="41" presetID="42" presetClass="entr" presetSubtype="0" fill="hold" nodeType="withEffect">
                                  <p:stCondLst>
                                    <p:cond delay="75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750"/>
                                        <p:tgtEl>
                                          <p:spTgt spid="28"/>
                                        </p:tgtEl>
                                      </p:cBhvr>
                                    </p:animEffect>
                                    <p:anim calcmode="lin" valueType="num">
                                      <p:cBhvr>
                                        <p:cTn id="44" dur="750" fill="hold"/>
                                        <p:tgtEl>
                                          <p:spTgt spid="28"/>
                                        </p:tgtEl>
                                        <p:attrNameLst>
                                          <p:attrName>ppt_x</p:attrName>
                                        </p:attrNameLst>
                                      </p:cBhvr>
                                      <p:tavLst>
                                        <p:tav tm="0">
                                          <p:val>
                                            <p:strVal val="#ppt_x"/>
                                          </p:val>
                                        </p:tav>
                                        <p:tav tm="100000">
                                          <p:val>
                                            <p:strVal val="#ppt_x"/>
                                          </p:val>
                                        </p:tav>
                                      </p:tavLst>
                                    </p:anim>
                                    <p:anim calcmode="lin" valueType="num">
                                      <p:cBhvr>
                                        <p:cTn id="45" dur="75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75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750"/>
                                        <p:tgtEl>
                                          <p:spTgt spid="29"/>
                                        </p:tgtEl>
                                      </p:cBhvr>
                                    </p:animEffect>
                                    <p:anim calcmode="lin" valueType="num">
                                      <p:cBhvr>
                                        <p:cTn id="49" dur="750" fill="hold"/>
                                        <p:tgtEl>
                                          <p:spTgt spid="29"/>
                                        </p:tgtEl>
                                        <p:attrNameLst>
                                          <p:attrName>ppt_x</p:attrName>
                                        </p:attrNameLst>
                                      </p:cBhvr>
                                      <p:tavLst>
                                        <p:tav tm="0">
                                          <p:val>
                                            <p:strVal val="#ppt_x"/>
                                          </p:val>
                                        </p:tav>
                                        <p:tav tm="100000">
                                          <p:val>
                                            <p:strVal val="#ppt_x"/>
                                          </p:val>
                                        </p:tav>
                                      </p:tavLst>
                                    </p:anim>
                                    <p:anim calcmode="lin" valueType="num">
                                      <p:cBhvr>
                                        <p:cTn id="50" dur="750" fill="hold"/>
                                        <p:tgtEl>
                                          <p:spTgt spid="29"/>
                                        </p:tgtEl>
                                        <p:attrNameLst>
                                          <p:attrName>ppt_y</p:attrName>
                                        </p:attrNameLst>
                                      </p:cBhvr>
                                      <p:tavLst>
                                        <p:tav tm="0">
                                          <p:val>
                                            <p:strVal val="#ppt_y+.1"/>
                                          </p:val>
                                        </p:tav>
                                        <p:tav tm="100000">
                                          <p:val>
                                            <p:strVal val="#ppt_y"/>
                                          </p:val>
                                        </p:tav>
                                      </p:tavLst>
                                    </p:anim>
                                  </p:childTnLst>
                                </p:cTn>
                              </p:par>
                            </p:childTnLst>
                          </p:cTn>
                        </p:par>
                        <p:par>
                          <p:cTn id="51" fill="hold">
                            <p:stCondLst>
                              <p:cond delay="5250"/>
                            </p:stCondLst>
                            <p:childTnLst>
                              <p:par>
                                <p:cTn id="52" presetID="2" presetClass="entr" presetSubtype="2" decel="38000"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3000" fill="hold"/>
                                        <p:tgtEl>
                                          <p:spTgt spid="42"/>
                                        </p:tgtEl>
                                        <p:attrNameLst>
                                          <p:attrName>ppt_x</p:attrName>
                                        </p:attrNameLst>
                                      </p:cBhvr>
                                      <p:tavLst>
                                        <p:tav tm="0">
                                          <p:val>
                                            <p:strVal val="1+#ppt_w/2"/>
                                          </p:val>
                                        </p:tav>
                                        <p:tav tm="100000">
                                          <p:val>
                                            <p:strVal val="#ppt_x"/>
                                          </p:val>
                                        </p:tav>
                                      </p:tavLst>
                                    </p:anim>
                                    <p:anim calcmode="lin" valueType="num">
                                      <p:cBhvr additive="base">
                                        <p:cTn id="55" dur="3000" fill="hold"/>
                                        <p:tgtEl>
                                          <p:spTgt spid="42"/>
                                        </p:tgtEl>
                                        <p:attrNameLst>
                                          <p:attrName>ppt_y</p:attrName>
                                        </p:attrNameLst>
                                      </p:cBhvr>
                                      <p:tavLst>
                                        <p:tav tm="0">
                                          <p:val>
                                            <p:strVal val="#ppt_y"/>
                                          </p:val>
                                        </p:tav>
                                        <p:tav tm="100000">
                                          <p:val>
                                            <p:strVal val="#ppt_y"/>
                                          </p:val>
                                        </p:tav>
                                      </p:tavLst>
                                    </p:anim>
                                  </p:childTnLst>
                                </p:cTn>
                              </p:par>
                            </p:childTnLst>
                          </p:cTn>
                        </p:par>
                        <p:par>
                          <p:cTn id="56" fill="hold">
                            <p:stCondLst>
                              <p:cond delay="8250"/>
                            </p:stCondLst>
                            <p:childTnLst>
                              <p:par>
                                <p:cTn id="57" presetID="12" presetClass="entr" presetSubtype="8" fill="hold" grpId="0" nodeType="afterEffect">
                                  <p:stCondLst>
                                    <p:cond delay="0"/>
                                  </p:stCondLst>
                                  <p:iterate type="lt">
                                    <p:tmPct val="5000"/>
                                  </p:iterate>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p:tgtEl>
                                          <p:spTgt spid="13"/>
                                        </p:tgtEl>
                                        <p:attrNameLst>
                                          <p:attrName>ppt_x</p:attrName>
                                        </p:attrNameLst>
                                      </p:cBhvr>
                                      <p:tavLst>
                                        <p:tav tm="0">
                                          <p:val>
                                            <p:strVal val="#ppt_x-#ppt_w*1.125000"/>
                                          </p:val>
                                        </p:tav>
                                        <p:tav tm="100000">
                                          <p:val>
                                            <p:strVal val="#ppt_x"/>
                                          </p:val>
                                        </p:tav>
                                      </p:tavLst>
                                    </p:anim>
                                    <p:animEffect transition="in" filter="wipe(right)">
                                      <p:cBhvr>
                                        <p:cTn id="60" dur="500"/>
                                        <p:tgtEl>
                                          <p:spTgt spid="13"/>
                                        </p:tgtEl>
                                      </p:cBhvr>
                                    </p:animEffect>
                                  </p:childTnLst>
                                </p:cTn>
                              </p:par>
                            </p:childTnLst>
                          </p:cTn>
                        </p:par>
                        <p:par>
                          <p:cTn id="61" fill="hold">
                            <p:stCondLst>
                              <p:cond delay="8800"/>
                            </p:stCondLst>
                            <p:childTnLst>
                              <p:par>
                                <p:cTn id="62" presetID="12" presetClass="entr" presetSubtype="8" fill="hold" grpId="0" nodeType="afterEffect">
                                  <p:stCondLst>
                                    <p:cond delay="0"/>
                                  </p:stCondLst>
                                  <p:iterate type="lt">
                                    <p:tmPct val="5000"/>
                                  </p:iterate>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p:tgtEl>
                                          <p:spTgt spid="14"/>
                                        </p:tgtEl>
                                        <p:attrNameLst>
                                          <p:attrName>ppt_x</p:attrName>
                                        </p:attrNameLst>
                                      </p:cBhvr>
                                      <p:tavLst>
                                        <p:tav tm="0">
                                          <p:val>
                                            <p:strVal val="#ppt_x-#ppt_w*1.125000"/>
                                          </p:val>
                                        </p:tav>
                                        <p:tav tm="100000">
                                          <p:val>
                                            <p:strVal val="#ppt_x"/>
                                          </p:val>
                                        </p:tav>
                                      </p:tavLst>
                                    </p:anim>
                                    <p:animEffect transition="in" filter="wipe(right)">
                                      <p:cBhvr>
                                        <p:cTn id="65" dur="500"/>
                                        <p:tgtEl>
                                          <p:spTgt spid="14"/>
                                        </p:tgtEl>
                                      </p:cBhvr>
                                    </p:animEffect>
                                  </p:childTnLst>
                                </p:cTn>
                              </p:par>
                            </p:childTnLst>
                          </p:cTn>
                        </p:par>
                        <p:par>
                          <p:cTn id="66" fill="hold">
                            <p:stCondLst>
                              <p:cond delay="9375"/>
                            </p:stCondLst>
                            <p:childTnLst>
                              <p:par>
                                <p:cTn id="67" presetID="12" presetClass="entr" presetSubtype="8" fill="hold" grpId="0" nodeType="afterEffect">
                                  <p:stCondLst>
                                    <p:cond delay="0"/>
                                  </p:stCondLst>
                                  <p:iterate type="lt">
                                    <p:tmPct val="5000"/>
                                  </p:iterate>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p:tgtEl>
                                          <p:spTgt spid="15"/>
                                        </p:tgtEl>
                                        <p:attrNameLst>
                                          <p:attrName>ppt_x</p:attrName>
                                        </p:attrNameLst>
                                      </p:cBhvr>
                                      <p:tavLst>
                                        <p:tav tm="0">
                                          <p:val>
                                            <p:strVal val="#ppt_x-#ppt_w*1.125000"/>
                                          </p:val>
                                        </p:tav>
                                        <p:tav tm="100000">
                                          <p:val>
                                            <p:strVal val="#ppt_x"/>
                                          </p:val>
                                        </p:tav>
                                      </p:tavLst>
                                    </p:anim>
                                    <p:animEffect transition="in" filter="wipe(right)">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0360" y="451690"/>
            <a:ext cx="2654780" cy="2299130"/>
            <a:chOff x="370360" y="451690"/>
            <a:chExt cx="2654780"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654780" cy="2279804"/>
            </a:xfrm>
            <a:prstGeom prst="rect">
              <a:avLst/>
            </a:prstGeom>
          </p:spPr>
        </p:pic>
        <p:sp>
          <p:nvSpPr>
            <p:cNvPr id="7" name="文本框 6"/>
            <p:cNvSpPr txBox="1"/>
            <p:nvPr/>
          </p:nvSpPr>
          <p:spPr>
            <a:xfrm rot="1169053">
              <a:off x="688491" y="1009821"/>
              <a:ext cx="1785830" cy="1190239"/>
            </a:xfrm>
            <a:prstGeom prst="rect">
              <a:avLst/>
            </a:prstGeom>
            <a:noFill/>
          </p:spPr>
          <p:txBody>
            <a:bodyPr wrap="square" rtlCol="0">
              <a:spAutoFit/>
            </a:bodyPr>
            <a:lstStyle/>
            <a:p>
              <a:pPr algn="just"/>
              <a:r>
                <a:rPr lang="en-US" sz="1800" b="1" dirty="0">
                  <a:solidFill>
                    <a:srgbClr val="000000"/>
                  </a:solidFill>
                  <a:effectLst/>
                  <a:latin typeface="Times New Roman" panose="02020603050405020304" pitchFamily="18" charset="0"/>
                  <a:ea typeface="Calibri" panose="020F0502020204030204" pitchFamily="34" charset="0"/>
                </a:rPr>
                <a:t>nam</a:t>
              </a:r>
              <a:r>
                <a:rPr lang="en-US" sz="1800" b="1" baseline="-25000" dirty="0">
                  <a:solidFill>
                    <a:srgbClr val="000000"/>
                  </a:solidFill>
                  <a:effectLst/>
                  <a:latin typeface="Times New Roman" panose="02020603050405020304" pitchFamily="18" charset="0"/>
                  <a:ea typeface="Calibri" panose="020F0502020204030204" pitchFamily="34" charset="0"/>
                </a:rPr>
                <a:t>1</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phương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nam</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kim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chỉ</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phương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3" name="组合 12"/>
          <p:cNvGrpSpPr/>
          <p:nvPr/>
        </p:nvGrpSpPr>
        <p:grpSpPr>
          <a:xfrm>
            <a:off x="2065020" y="1777845"/>
            <a:ext cx="2654780" cy="2263968"/>
            <a:chOff x="2126857" y="1777845"/>
            <a:chExt cx="2445142"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7" y="1777845"/>
              <a:ext cx="2445142" cy="2263968"/>
            </a:xfrm>
            <a:prstGeom prst="rect">
              <a:avLst/>
            </a:prstGeom>
          </p:spPr>
        </p:pic>
        <p:sp>
          <p:nvSpPr>
            <p:cNvPr id="8" name="文本框 7"/>
            <p:cNvSpPr txBox="1"/>
            <p:nvPr/>
          </p:nvSpPr>
          <p:spPr>
            <a:xfrm rot="20614756">
              <a:off x="2784492" y="2372063"/>
              <a:ext cx="1482244" cy="1237134"/>
            </a:xfrm>
            <a:prstGeom prst="rect">
              <a:avLst/>
            </a:prstGeom>
            <a:noFill/>
          </p:spPr>
          <p:txBody>
            <a:bodyPr wrap="square" rtlCol="0">
              <a:spAutoFit/>
            </a:bodyPr>
            <a:lstStyle/>
            <a:p>
              <a:pPr algn="just">
                <a:lnSpc>
                  <a:spcPct val="105000"/>
                </a:lnSpc>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nam</a:t>
              </a:r>
              <a:r>
                <a:rPr lang="en-US" sz="1800" b="1" baseline="-25000" dirty="0">
                  <a:solidFill>
                    <a:srgbClr val="000000"/>
                  </a:solidFill>
                  <a:effectLst/>
                  <a:latin typeface="Times New Roman" panose="02020603050405020304" pitchFamily="18" charset="0"/>
                  <a:ea typeface="Calibri" panose="020F0502020204030204" pitchFamily="34" charset="0"/>
                </a:rPr>
                <a:t>2</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nam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giới</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quyền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sinh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tính</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0360" y="451690"/>
            <a:ext cx="2654780" cy="2299130"/>
            <a:chOff x="370360" y="451690"/>
            <a:chExt cx="2654780"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654780" cy="2279804"/>
            </a:xfrm>
            <a:prstGeom prst="rect">
              <a:avLst/>
            </a:prstGeom>
          </p:spPr>
        </p:pic>
        <p:sp>
          <p:nvSpPr>
            <p:cNvPr id="7" name="文本框 6"/>
            <p:cNvSpPr txBox="1"/>
            <p:nvPr/>
          </p:nvSpPr>
          <p:spPr>
            <a:xfrm rot="1169053">
              <a:off x="688491" y="1135775"/>
              <a:ext cx="1785830" cy="938331"/>
            </a:xfrm>
            <a:prstGeom prst="rect">
              <a:avLst/>
            </a:prstGeom>
            <a:noFill/>
          </p:spPr>
          <p:txBody>
            <a:bodyPr wrap="square" rtlCol="0">
              <a:spAutoFit/>
            </a:bodyPr>
            <a:lstStyle/>
            <a:p>
              <a:pPr algn="just">
                <a:lnSpc>
                  <a:spcPct val="105000"/>
                </a:lnSpc>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thủy</a:t>
              </a:r>
              <a:r>
                <a:rPr lang="en-US" sz="1800" b="1" baseline="-25000" dirty="0">
                  <a:solidFill>
                    <a:srgbClr val="000000"/>
                  </a:solidFill>
                  <a:effectLst/>
                  <a:latin typeface="Times New Roman" panose="02020603050405020304" pitchFamily="18" charset="0"/>
                  <a:ea typeface="Calibri" panose="020F0502020204030204" pitchFamily="34" charset="0"/>
                </a:rPr>
                <a:t>1</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thuỷ</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triều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thuỷ</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lực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hồng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thuỷ</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3" name="组合 12"/>
          <p:cNvGrpSpPr/>
          <p:nvPr/>
        </p:nvGrpSpPr>
        <p:grpSpPr>
          <a:xfrm>
            <a:off x="2065020" y="1777845"/>
            <a:ext cx="2654780" cy="2263968"/>
            <a:chOff x="2126857" y="1777845"/>
            <a:chExt cx="2445142"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7" y="1777845"/>
              <a:ext cx="2445142" cy="2263968"/>
            </a:xfrm>
            <a:prstGeom prst="rect">
              <a:avLst/>
            </a:prstGeom>
          </p:spPr>
        </p:pic>
        <p:sp>
          <p:nvSpPr>
            <p:cNvPr id="8" name="文本框 7"/>
            <p:cNvSpPr txBox="1"/>
            <p:nvPr/>
          </p:nvSpPr>
          <p:spPr>
            <a:xfrm rot="20614756">
              <a:off x="2784492" y="2372063"/>
              <a:ext cx="1482244" cy="1237134"/>
            </a:xfrm>
            <a:prstGeom prst="rect">
              <a:avLst/>
            </a:prstGeom>
            <a:noFill/>
          </p:spPr>
          <p:txBody>
            <a:bodyPr wrap="square" rtlCol="0">
              <a:spAutoFit/>
            </a:bodyPr>
            <a:lstStyle/>
            <a:p>
              <a:pPr algn="just">
                <a:lnSpc>
                  <a:spcPct val="105000"/>
                </a:lnSpc>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thuỷ</a:t>
              </a:r>
              <a:r>
                <a:rPr lang="en-US" sz="1800" b="1" baseline="-25000" dirty="0">
                  <a:solidFill>
                    <a:srgbClr val="000000"/>
                  </a:solidFill>
                  <a:effectLst/>
                  <a:latin typeface="Times New Roman" panose="02020603050405020304" pitchFamily="18" charset="0"/>
                  <a:ea typeface="Calibri" panose="020F0502020204030204" pitchFamily="34" charset="0"/>
                </a:rPr>
                <a:t>2</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khởi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đầu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thủy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khởi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thuỷ</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nguyên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thuỷ</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83851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0360" y="55450"/>
            <a:ext cx="2654780" cy="2299130"/>
            <a:chOff x="370360" y="451690"/>
            <a:chExt cx="2654780"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654780" cy="2279804"/>
            </a:xfrm>
            <a:prstGeom prst="rect">
              <a:avLst/>
            </a:prstGeom>
          </p:spPr>
        </p:pic>
        <p:sp>
          <p:nvSpPr>
            <p:cNvPr id="7" name="文本框 6"/>
            <p:cNvSpPr txBox="1"/>
            <p:nvPr/>
          </p:nvSpPr>
          <p:spPr>
            <a:xfrm rot="1169053">
              <a:off x="688491" y="991573"/>
              <a:ext cx="1785830" cy="1226735"/>
            </a:xfrm>
            <a:prstGeom prst="rect">
              <a:avLst/>
            </a:prstGeom>
            <a:noFill/>
          </p:spPr>
          <p:txBody>
            <a:bodyPr wrap="square" rtlCol="0">
              <a:spAutoFit/>
            </a:bodyPr>
            <a:lstStyle/>
            <a:p>
              <a:pPr algn="just">
                <a:lnSpc>
                  <a:spcPct val="105000"/>
                </a:lnSpc>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giai</a:t>
              </a:r>
              <a:r>
                <a:rPr lang="en-US" sz="1800" b="1" baseline="-25000" dirty="0">
                  <a:solidFill>
                    <a:srgbClr val="000000"/>
                  </a:solidFill>
                  <a:effectLst/>
                  <a:latin typeface="Times New Roman" panose="02020603050405020304" pitchFamily="18" charset="0"/>
                  <a:ea typeface="Calibri" panose="020F0502020204030204" pitchFamily="34" charset="0"/>
                </a:rPr>
                <a:t>1</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giai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điệu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giai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nhân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giai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phẩm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giai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thoại</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3" name="组合 12"/>
          <p:cNvGrpSpPr/>
          <p:nvPr/>
        </p:nvGrpSpPr>
        <p:grpSpPr>
          <a:xfrm>
            <a:off x="2065020" y="1381605"/>
            <a:ext cx="2654780" cy="2263968"/>
            <a:chOff x="2126857" y="1777845"/>
            <a:chExt cx="2445142"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7" y="1777845"/>
              <a:ext cx="2445142" cy="2263968"/>
            </a:xfrm>
            <a:prstGeom prst="rect">
              <a:avLst/>
            </a:prstGeom>
          </p:spPr>
        </p:pic>
        <p:sp>
          <p:nvSpPr>
            <p:cNvPr id="8" name="文本框 7"/>
            <p:cNvSpPr txBox="1"/>
            <p:nvPr/>
          </p:nvSpPr>
          <p:spPr>
            <a:xfrm rot="20614756">
              <a:off x="2744017" y="2426972"/>
              <a:ext cx="1402045" cy="923330"/>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rPr>
                <a:t>giai</a:t>
              </a:r>
              <a:r>
                <a:rPr lang="en-US" sz="1800" b="1" baseline="-25000" dirty="0">
                  <a:effectLst/>
                  <a:latin typeface="Times New Roman" panose="02020603050405020304" pitchFamily="18" charset="0"/>
                  <a:ea typeface="Calibri" panose="020F0502020204030204" pitchFamily="34" charset="0"/>
                </a:rPr>
                <a:t>2</a:t>
              </a:r>
              <a:r>
                <a:rPr lang="en-US" sz="1800" b="1"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bậc</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đoạn</a:t>
              </a:r>
              <a:endParaRPr lang="zh-CN" altLang="en-US" sz="1600" b="1" dirty="0">
                <a:solidFill>
                  <a:srgbClr val="00B0F0"/>
                </a:solidFill>
                <a:cs typeface="+mn-ea"/>
                <a:sym typeface="+mn-lt"/>
              </a:endParaRPr>
            </a:p>
          </p:txBody>
        </p:sp>
      </p:grpSp>
      <p:grpSp>
        <p:nvGrpSpPr>
          <p:cNvPr id="11" name="组合 10"/>
          <p:cNvGrpSpPr/>
          <p:nvPr/>
        </p:nvGrpSpPr>
        <p:grpSpPr>
          <a:xfrm>
            <a:off x="3731756"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5">
            <a:extLst>
              <a:ext uri="{FF2B5EF4-FFF2-40B4-BE49-F238E27FC236}">
                <a16:creationId xmlns:a16="http://schemas.microsoft.com/office/drawing/2014/main" id="{5DA1842D-E5A5-CCD9-CF35-93908C296B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0020" y="2188480"/>
            <a:ext cx="2654780" cy="2263968"/>
          </a:xfrm>
          <a:prstGeom prst="rect">
            <a:avLst/>
          </a:prstGeom>
        </p:spPr>
      </p:pic>
      <p:sp>
        <p:nvSpPr>
          <p:cNvPr id="21" name="Hộp Văn bản 20">
            <a:extLst>
              <a:ext uri="{FF2B5EF4-FFF2-40B4-BE49-F238E27FC236}">
                <a16:creationId xmlns:a16="http://schemas.microsoft.com/office/drawing/2014/main" id="{A504E951-D89F-46A1-66F4-822F7CC24B2F}"/>
              </a:ext>
            </a:extLst>
          </p:cNvPr>
          <p:cNvSpPr txBox="1"/>
          <p:nvPr/>
        </p:nvSpPr>
        <p:spPr>
          <a:xfrm rot="20686376">
            <a:off x="623247" y="2880488"/>
            <a:ext cx="1340162" cy="946285"/>
          </a:xfrm>
          <a:prstGeom prst="rect">
            <a:avLst/>
          </a:prstGeom>
          <a:noFill/>
        </p:spPr>
        <p:txBody>
          <a:bodyPr wrap="square">
            <a:spAutoFit/>
          </a:bodyPr>
          <a:lstStyle/>
          <a:p>
            <a:pPr algn="just">
              <a:lnSpc>
                <a:spcPct val="105000"/>
              </a:lnSpc>
              <a:spcBef>
                <a:spcPts val="600"/>
              </a:spcBef>
              <a:spcAft>
                <a:spcPts val="600"/>
              </a:spcAft>
            </a:pPr>
            <a:r>
              <a:rPr lang="en-US" sz="1800" b="1" dirty="0">
                <a:effectLst/>
                <a:latin typeface="Times New Roman" panose="02020603050405020304" pitchFamily="18" charset="0"/>
                <a:ea typeface="Calibri" panose="020F0502020204030204" pitchFamily="34" charset="0"/>
              </a:rPr>
              <a:t>giai</a:t>
            </a:r>
            <a:r>
              <a:rPr lang="en-US" sz="1800" b="1" baseline="-25000" dirty="0">
                <a:effectLst/>
                <a:latin typeface="Times New Roman" panose="02020603050405020304" pitchFamily="18" charset="0"/>
                <a:ea typeface="Calibri" panose="020F0502020204030204" pitchFamily="34" charset="0"/>
              </a:rPr>
              <a:t>3</a:t>
            </a:r>
            <a:r>
              <a:rPr lang="en-US" sz="1800" b="1"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đều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bách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niên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lão</a:t>
            </a:r>
            <a:endParaRPr lang="en-US" sz="1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669693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4</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136780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1C31A4AB-5766-FB15-4F73-7D3E3EB2CEF7}"/>
              </a:ext>
            </a:extLst>
          </p:cNvPr>
          <p:cNvGraphicFramePr>
            <a:graphicFrameLocks noGrp="1"/>
          </p:cNvGraphicFramePr>
          <p:nvPr>
            <p:extLst>
              <p:ext uri="{D42A27DB-BD31-4B8C-83A1-F6EECF244321}">
                <p14:modId xmlns:p14="http://schemas.microsoft.com/office/powerpoint/2010/main" val="4067185662"/>
              </p:ext>
            </p:extLst>
          </p:nvPr>
        </p:nvGraphicFramePr>
        <p:xfrm>
          <a:off x="0" y="0"/>
          <a:ext cx="9144000" cy="5143501"/>
        </p:xfrm>
        <a:graphic>
          <a:graphicData uri="http://schemas.openxmlformats.org/drawingml/2006/table">
            <a:tbl>
              <a:tblPr firstRow="1" firstCol="1" bandRow="1">
                <a:tableStyleId>{5C22544A-7EE6-4342-B048-85BDC9FD1C3A}</a:tableStyleId>
              </a:tblPr>
              <a:tblGrid>
                <a:gridCol w="1310640">
                  <a:extLst>
                    <a:ext uri="{9D8B030D-6E8A-4147-A177-3AD203B41FA5}">
                      <a16:colId xmlns:a16="http://schemas.microsoft.com/office/drawing/2014/main" val="1679120499"/>
                    </a:ext>
                  </a:extLst>
                </a:gridCol>
                <a:gridCol w="4130040">
                  <a:extLst>
                    <a:ext uri="{9D8B030D-6E8A-4147-A177-3AD203B41FA5}">
                      <a16:colId xmlns:a16="http://schemas.microsoft.com/office/drawing/2014/main" val="2885428682"/>
                    </a:ext>
                  </a:extLst>
                </a:gridCol>
                <a:gridCol w="3703320">
                  <a:extLst>
                    <a:ext uri="{9D8B030D-6E8A-4147-A177-3AD203B41FA5}">
                      <a16:colId xmlns:a16="http://schemas.microsoft.com/office/drawing/2014/main" val="2611316812"/>
                    </a:ext>
                  </a:extLst>
                </a:gridCol>
              </a:tblGrid>
              <a:tr h="412265">
                <a:tc>
                  <a:txBody>
                    <a:bodyPr/>
                    <a:lstStyle/>
                    <a:p>
                      <a:pPr algn="ctr">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Thành ngữ</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ctr">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Giải nghĩa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ctr">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Đặt câu</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4083161169"/>
                  </a:ext>
                </a:extLst>
              </a:tr>
              <a:tr h="814715">
                <a:tc>
                  <a:txBody>
                    <a:bodyPr/>
                    <a:lstStyle/>
                    <a:p>
                      <a:pPr algn="just">
                        <a:lnSpc>
                          <a:spcPct val="105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vô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khoáng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hậu</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điểu chưa từng xảy ra trong quá khứ và cũng rất khó xảy ra trong tương lai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Thành tích của anh ấy là vô tiền khoáng hậu.</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1761242269"/>
                  </a:ext>
                </a:extLst>
              </a:tr>
              <a:tr h="824531">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dĩ hoà vi quỷ</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lấy sự hài hoà, hoà khí làm mục đích cao nhất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dirty="0">
                          <a:effectLst/>
                          <a:latin typeface="Times New Roman" panose="02020603050405020304" pitchFamily="18" charset="0"/>
                          <a:cs typeface="Times New Roman" panose="02020603050405020304" pitchFamily="18" charset="0"/>
                        </a:rPr>
                        <a:t>Anh </a:t>
                      </a:r>
                      <a:r>
                        <a:rPr lang="en-US" sz="1800" dirty="0" err="1">
                          <a:effectLst/>
                          <a:latin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chấp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hoà</a:t>
                      </a:r>
                      <a:r>
                        <a:rPr lang="en-US" sz="1800" dirty="0">
                          <a:effectLst/>
                          <a:latin typeface="Times New Roman" panose="02020603050405020304" pitchFamily="18" charset="0"/>
                          <a:cs typeface="Times New Roman" panose="02020603050405020304" pitchFamily="18" charset="0"/>
                        </a:rPr>
                        <a:t> vi </a:t>
                      </a:r>
                      <a:r>
                        <a:rPr lang="en-US" sz="1800" dirty="0" err="1">
                          <a:effectLst/>
                          <a:latin typeface="Times New Roman" panose="02020603050405020304" pitchFamily="18" charset="0"/>
                          <a:cs typeface="Times New Roman" panose="02020603050405020304" pitchFamily="18" charset="0"/>
                        </a:rPr>
                        <a:t>quý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hơn</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465372936"/>
                  </a:ext>
                </a:extLst>
              </a:tr>
              <a:tr h="1521455">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đồng sàng dị mộng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ngủ cùng giường nhưng mơ nhũng giấc mơ khác nhau (cùng sống với nhau nhưng tầm tư, tình cảm không giống nhau hoặc cùng làm việc nhưng không cùng một chí hướng)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Tôi và anh chỉ là đổng sàng dị mộng mà thôi, không thể hợp tác trong công việc này nữa.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2749153834"/>
                  </a:ext>
                </a:extLst>
              </a:tr>
              <a:tr h="755820">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chúng khẩu đồng từ</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nhiễu người cùng nói một lời như nhau</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Bọn nó chúng khẩu đổng từ như vậy, ai mà cãi lại được.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3798250344"/>
                  </a:ext>
                </a:extLst>
              </a:tr>
              <a:tr h="814715">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độc nhất vô nhị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thứ độc đáo, duy nhất, chỉ có một mà không có hai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Món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tặng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819321304"/>
                  </a:ext>
                </a:extLst>
              </a:tr>
            </a:tbl>
          </a:graphicData>
        </a:graphic>
      </p:graphicFrame>
    </p:spTree>
    <p:extLst>
      <p:ext uri="{BB962C8B-B14F-4D97-AF65-F5344CB8AC3E}">
        <p14:creationId xmlns:p14="http://schemas.microsoft.com/office/powerpoint/2010/main" val="246189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6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3949" y="2461719"/>
            <a:ext cx="1265591" cy="2671803"/>
          </a:xfrm>
          <a:prstGeom prst="rect">
            <a:avLst/>
          </a:prstGeom>
        </p:spPr>
      </p:pic>
      <p:grpSp>
        <p:nvGrpSpPr>
          <p:cNvPr id="5" name="组合 4"/>
          <p:cNvGrpSpPr/>
          <p:nvPr/>
        </p:nvGrpSpPr>
        <p:grpSpPr>
          <a:xfrm>
            <a:off x="53340" y="76200"/>
            <a:ext cx="5684520" cy="3482339"/>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480060" y="502921"/>
            <a:ext cx="4953000" cy="2585323"/>
          </a:xfrm>
          <a:prstGeom prst="rect">
            <a:avLst/>
          </a:prstGeom>
          <a:noFill/>
        </p:spPr>
        <p:txBody>
          <a:bodyPr wrap="square" rtlCol="0">
            <a:spAutoFit/>
          </a:bodyPr>
          <a:lstStyle/>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Năm</a:t>
            </a:r>
            <a:r>
              <a:rPr lang="en-US" sz="1800" i="1" dirty="0">
                <a:latin typeface="Times New Roman" panose="02020603050405020304" pitchFamily="18" charset="0"/>
                <a:cs typeface="Times New Roman" panose="02020603050405020304" pitchFamily="18" charset="0"/>
              </a:rPr>
              <a:t> 1946, </a:t>
            </a:r>
            <a:r>
              <a:rPr lang="en-US" sz="1800" i="1" dirty="0" err="1">
                <a:latin typeface="Times New Roman" panose="02020603050405020304" pitchFamily="18" charset="0"/>
                <a:cs typeface="Times New Roman" panose="02020603050405020304" pitchFamily="18" charset="0"/>
              </a:rPr>
              <a:t>bà</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Hằng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Phương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biếu</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Bác</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Hồ</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một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gói</a:t>
            </a:r>
            <a:r>
              <a:rPr lang="en-US" sz="1800" i="1" dirty="0">
                <a:latin typeface="Times New Roman" panose="02020603050405020304" pitchFamily="18" charset="0"/>
                <a:cs typeface="Times New Roman" panose="02020603050405020304" pitchFamily="18" charset="0"/>
              </a:rPr>
              <a:t> cam, </a:t>
            </a:r>
            <a:r>
              <a:rPr lang="en-US" sz="1800" i="1" dirty="0" err="1">
                <a:latin typeface="Times New Roman" panose="02020603050405020304" pitchFamily="18" charset="0"/>
                <a:cs typeface="Times New Roman" panose="02020603050405020304" pitchFamily="18" charset="0"/>
              </a:rPr>
              <a:t>Bác</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Hồ</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đã</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làm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một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bài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thơ</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tỏ</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lòng</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cảm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ơn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như</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sau</a:t>
            </a:r>
            <a:r>
              <a:rPr lang="en-US" sz="1800" i="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Cảm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ơn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bà</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biếu</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gói</a:t>
            </a:r>
            <a:r>
              <a:rPr lang="en-US" sz="1800" i="1" dirty="0">
                <a:latin typeface="Times New Roman" panose="02020603050405020304" pitchFamily="18" charset="0"/>
                <a:cs typeface="Times New Roman" panose="02020603050405020304" pitchFamily="18" charset="0"/>
              </a:rPr>
              <a:t> cam,</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Nhận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thì</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không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đúng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từ</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làm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sao</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đây</a:t>
            </a:r>
            <a:r>
              <a:rPr lang="en-US" sz="1800" i="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Ăn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quả</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nhớ</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kẻ</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trồng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cây</a:t>
            </a:r>
            <a:r>
              <a:rPr lang="en-US" sz="1800" i="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Phải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chăng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khổ</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tận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đến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ngày</a:t>
            </a:r>
            <a:r>
              <a:rPr lang="en-US" sz="1800" i="1" dirty="0">
                <a:latin typeface="Times New Roman" panose="02020603050405020304" pitchFamily="18" charset="0"/>
                <a:cs typeface="Times New Roman" panose="02020603050405020304" pitchFamily="18" charset="0"/>
              </a:rPr>
              <a:t> cam </a:t>
            </a:r>
            <a:r>
              <a:rPr lang="en-US" sz="1800" i="1" dirty="0" err="1">
                <a:latin typeface="Times New Roman" panose="02020603050405020304" pitchFamily="18" charset="0"/>
                <a:cs typeface="Times New Roman" panose="02020603050405020304" pitchFamily="18" charset="0"/>
              </a:rPr>
              <a:t>lai</a:t>
            </a:r>
            <a:r>
              <a:rPr lang="en-US" sz="1800" i="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Trong </a:t>
            </a:r>
            <a:r>
              <a:rPr lang="en-US" sz="1800" i="1" dirty="0" err="1">
                <a:latin typeface="Times New Roman" panose="02020603050405020304" pitchFamily="18" charset="0"/>
                <a:cs typeface="Times New Roman" panose="02020603050405020304" pitchFamily="18" charset="0"/>
              </a:rPr>
              <a:t>bài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thơ</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này</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Bác</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Hồ</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đã</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sử</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dụng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từ</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đồng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như</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thế</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nào</a:t>
            </a:r>
            <a:r>
              <a:rPr lang="en-US" sz="1800" i="1">
                <a:latin typeface="Times New Roman" panose="02020603050405020304" pitchFamily="18" charset="0"/>
                <a:cs typeface="Times New Roman" panose="02020603050405020304" pitchFamily="18" charset="0"/>
              </a:rPr>
              <a:t>?</a:t>
            </a:r>
            <a:endParaRPr lang="en-US" sz="1800" i="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156" y="935781"/>
            <a:ext cx="878249" cy="1069432"/>
          </a:xfrm>
          <a:prstGeom prst="rect">
            <a:avLst/>
          </a:prstGeom>
        </p:spPr>
      </p:pic>
    </p:spTree>
    <p:extLst>
      <p:ext uri="{BB962C8B-B14F-4D97-AF65-F5344CB8AC3E}">
        <p14:creationId xmlns:p14="http://schemas.microsoft.com/office/powerpoint/2010/main" val="3491422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VẬN DỤNG</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5400" dirty="0">
                <a:sym typeface="+mn-lt"/>
              </a:rPr>
              <a:t>4</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1706880" y="964015"/>
            <a:ext cx="3093813" cy="1754326"/>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Viết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đoạn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khoảng</a:t>
            </a:r>
            <a:r>
              <a:rPr lang="en-US" sz="1800" dirty="0">
                <a:latin typeface="Times New Roman" panose="02020603050405020304" pitchFamily="18" charset="0"/>
                <a:cs typeface="Times New Roman" panose="02020603050405020304" pitchFamily="18" charset="0"/>
              </a:rPr>
              <a:t> 7-9 </a:t>
            </a:r>
            <a:r>
              <a:rPr lang="en-US" sz="1800" dirty="0" err="1">
                <a:latin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chi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trào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phúng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Trong </a:t>
            </a:r>
            <a:r>
              <a:rPr lang="en-US" sz="1800" dirty="0" err="1">
                <a:latin typeface="Times New Roman" panose="02020603050405020304" pitchFamily="18" charset="0"/>
                <a:cs typeface="Times New Roman" panose="02020603050405020304" pitchFamily="18" charset="0"/>
              </a:rPr>
              <a:t>đoạn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ngữ</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Việt</a:t>
            </a:r>
            <a:r>
              <a:rPr lang="en-US" sz="1800" dirty="0">
                <a:latin typeface="Times New Roman" panose="02020603050405020304" pitchFamily="18" charset="0"/>
                <a:cs typeface="Times New Roman" panose="02020603050405020304" pitchFamily="18" charset="0"/>
              </a:rPr>
              <a:t>.</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908707" y="2462245"/>
            <a:ext cx="3445000" cy="689566"/>
            <a:chOff x="2281392" y="2726273"/>
            <a:chExt cx="4888986" cy="68956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THANK YOU!</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87992" y="2728500"/>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THANK YOU!</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97577" y="2726273"/>
              <a:ext cx="4872801" cy="687339"/>
            </a:xfrm>
            <a:prstGeom prst="rect">
              <a:avLst/>
            </a:prstGeom>
            <a:noFill/>
          </p:spPr>
          <p:txBody>
            <a:bodyPr wrap="none" rtlCol="0">
              <a:prstTxWarp prst="textDoubleWave1">
                <a:avLst/>
              </a:prstTxWarp>
              <a:spAutoFit/>
            </a:bodyPr>
            <a:lstStyle/>
            <a:p>
              <a:pPr algn="l"/>
              <a:r>
                <a:rPr lang="en-US" altLang="zh-CN" sz="3600" dirty="0">
                  <a:solidFill>
                    <a:srgbClr val="FF6600"/>
                  </a:solidFill>
                  <a:latin typeface="Times New Roman" panose="02020603050405020304" pitchFamily="18" charset="0"/>
                  <a:cs typeface="Times New Roman" panose="02020603050405020304" pitchFamily="18" charset="0"/>
                  <a:sym typeface="+mn-lt"/>
                </a:rPr>
                <a:t>THANK YOU!</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childTnLst>
                          </p:cTn>
                        </p:par>
                        <p:par>
                          <p:cTn id="36" fill="hold">
                            <p:stCondLst>
                              <p:cond delay="35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2" presetClass="entr" presetSubtype="8" decel="41000" fill="hold" nodeType="withEffect">
                                  <p:stCondLst>
                                    <p:cond delay="275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4500" fill="hold"/>
                                        <p:tgtEl>
                                          <p:spTgt spid="28"/>
                                        </p:tgtEl>
                                        <p:attrNameLst>
                                          <p:attrName>ppt_x</p:attrName>
                                        </p:attrNameLst>
                                      </p:cBhvr>
                                      <p:tavLst>
                                        <p:tav tm="0">
                                          <p:val>
                                            <p:strVal val="0-#ppt_w/2"/>
                                          </p:val>
                                        </p:tav>
                                        <p:tav tm="100000">
                                          <p:val>
                                            <p:strVal val="#ppt_x"/>
                                          </p:val>
                                        </p:tav>
                                      </p:tavLst>
                                    </p:anim>
                                    <p:anim calcmode="lin" valueType="num">
                                      <p:cBhvr additive="base">
                                        <p:cTn id="65" dur="4500" fill="hold"/>
                                        <p:tgtEl>
                                          <p:spTgt spid="28"/>
                                        </p:tgtEl>
                                        <p:attrNameLst>
                                          <p:attrName>ppt_y</p:attrName>
                                        </p:attrNameLst>
                                      </p:cBhvr>
                                      <p:tavLst>
                                        <p:tav tm="0">
                                          <p:val>
                                            <p:strVal val="#ppt_y"/>
                                          </p:val>
                                        </p:tav>
                                        <p:tav tm="100000">
                                          <p:val>
                                            <p:strVal val="#ppt_y"/>
                                          </p:val>
                                        </p:tav>
                                      </p:tavLst>
                                    </p:anim>
                                  </p:childTnLst>
                                </p:cTn>
                              </p:par>
                              <p:par>
                                <p:cTn id="66" presetID="6" presetClass="emph" presetSubtype="0" repeatCount="14000" autoRev="1" fill="hold" nodeType="withEffect">
                                  <p:stCondLst>
                                    <p:cond delay="2750"/>
                                  </p:stCondLst>
                                  <p:childTnLst>
                                    <p:animScale>
                                      <p:cBhvr>
                                        <p:cTn id="67" dur="250" fill="hold"/>
                                        <p:tgtEl>
                                          <p:spTgt spid="28"/>
                                        </p:tgtEl>
                                      </p:cBhvr>
                                      <p:by x="95000" y="95000"/>
                                    </p:animScale>
                                  </p:childTnLst>
                                </p:cTn>
                              </p:par>
                              <p:par>
                                <p:cTn id="68" presetID="53" presetClass="entr" presetSubtype="16" fill="hold" nodeType="withEffect">
                                  <p:stCondLst>
                                    <p:cond delay="300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1000" fill="hold"/>
                                        <p:tgtEl>
                                          <p:spTgt spid="100"/>
                                        </p:tgtEl>
                                        <p:attrNameLst>
                                          <p:attrName>ppt_w</p:attrName>
                                        </p:attrNameLst>
                                      </p:cBhvr>
                                      <p:tavLst>
                                        <p:tav tm="0">
                                          <p:val>
                                            <p:fltVal val="0"/>
                                          </p:val>
                                        </p:tav>
                                        <p:tav tm="100000">
                                          <p:val>
                                            <p:strVal val="#ppt_w"/>
                                          </p:val>
                                        </p:tav>
                                      </p:tavLst>
                                    </p:anim>
                                    <p:anim calcmode="lin" valueType="num">
                                      <p:cBhvr>
                                        <p:cTn id="71" dur="1000" fill="hold"/>
                                        <p:tgtEl>
                                          <p:spTgt spid="100"/>
                                        </p:tgtEl>
                                        <p:attrNameLst>
                                          <p:attrName>ppt_h</p:attrName>
                                        </p:attrNameLst>
                                      </p:cBhvr>
                                      <p:tavLst>
                                        <p:tav tm="0">
                                          <p:val>
                                            <p:fltVal val="0"/>
                                          </p:val>
                                        </p:tav>
                                        <p:tav tm="100000">
                                          <p:val>
                                            <p:strVal val="#ppt_h"/>
                                          </p:val>
                                        </p:tav>
                                      </p:tavLst>
                                    </p:anim>
                                    <p:animEffect transition="in" filter="fade">
                                      <p:cBhvr>
                                        <p:cTn id="72" dur="1000"/>
                                        <p:tgtEl>
                                          <p:spTgt spid="100"/>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750"/>
                                        <p:tgtEl>
                                          <p:spTgt spid="100"/>
                                        </p:tgtEl>
                                      </p:cBhvr>
                                    </p:animEffect>
                                    <p:anim calcmode="lin" valueType="num">
                                      <p:cBhvr>
                                        <p:cTn id="79" dur="750" fill="hold"/>
                                        <p:tgtEl>
                                          <p:spTgt spid="100"/>
                                        </p:tgtEl>
                                        <p:attrNameLst>
                                          <p:attrName>ppt_x</p:attrName>
                                        </p:attrNameLst>
                                      </p:cBhvr>
                                      <p:tavLst>
                                        <p:tav tm="0">
                                          <p:val>
                                            <p:strVal val="#ppt_x"/>
                                          </p:val>
                                        </p:tav>
                                        <p:tav tm="100000">
                                          <p:val>
                                            <p:strVal val="#ppt_x"/>
                                          </p:val>
                                        </p:tav>
                                      </p:tavLst>
                                    </p:anim>
                                    <p:anim calcmode="lin" valueType="num">
                                      <p:cBhvr>
                                        <p:cTn id="80" dur="675" decel="100000" fill="hold"/>
                                        <p:tgtEl>
                                          <p:spTgt spid="100"/>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504733" y="2295123"/>
            <a:ext cx="2992808" cy="584775"/>
          </a:xfrm>
          <a:prstGeom prst="rect">
            <a:avLst/>
          </a:prstGeom>
          <a:noFill/>
        </p:spPr>
        <p:txBody>
          <a:bodyPr wrap="square" rtlCol="0">
            <a:spAutoFit/>
          </a:bodyPr>
          <a:lstStyle/>
          <a:p>
            <a:pPr algn="ctr"/>
            <a:r>
              <a:rPr lang="en-US"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TỪ HÁN VIỆT</a:t>
            </a:r>
            <a:endParaRPr lang="zh-CN" altLang="en-US"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21613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cs typeface="+mn-ea"/>
                <a:sym typeface="+mn-lt"/>
              </a:rPr>
              <a:t>1</a:t>
            </a:r>
            <a:endParaRPr lang="zh-CN" altLang="en-US" sz="5400" dirty="0">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0.0 0.0 L 0.0 -0.07213" pathEditMode="relative" ptsTypes="">
                                      <p:cBhvr>
                                        <p:cTn id="85" dur="250" accel="50000" decel="50000" autoRev="1" fill="hold">
                                          <p:stCondLst>
                                            <p:cond delay="0"/>
                                          </p:stCondLst>
                                        </p:cTn>
                                        <p:tgtEl>
                                          <p:spTgt spid="110"/>
                                        </p:tgtEl>
                                        <p:attrNameLst>
                                          <p:attrName>ppt_x</p:attrName>
                                          <p:attrName>ppt_y</p:attrName>
                                        </p:attrNameLst>
                                      </p:cBhvr>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3">
            <a:extLst>
              <a:ext uri="{FF2B5EF4-FFF2-40B4-BE49-F238E27FC236}">
                <a16:creationId xmlns:a16="http://schemas.microsoft.com/office/drawing/2014/main" id="{2BDCFA45-6467-5294-B3E4-D63F916FD8CB}"/>
              </a:ext>
            </a:extLst>
          </p:cNvPr>
          <p:cNvSpPr txBox="1"/>
          <p:nvPr/>
        </p:nvSpPr>
        <p:spPr>
          <a:xfrm>
            <a:off x="853440" y="624840"/>
            <a:ext cx="7452360" cy="341632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Trong </a:t>
            </a:r>
            <a:r>
              <a:rPr lang="en-US" sz="2400" b="1" dirty="0" err="1">
                <a:latin typeface="Times New Roman" panose="02020603050405020304" pitchFamily="18" charset="0"/>
                <a:cs typeface="Times New Roman" panose="02020603050405020304" pitchFamily="18" charset="0"/>
              </a:rPr>
              <a:t>vốn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du: </a:t>
            </a:r>
            <a:r>
              <a:rPr lang="en-US" sz="2400" b="1" i="1" dirty="0" err="1">
                <a:latin typeface="Times New Roman" panose="02020603050405020304" pitchFamily="18" charset="0"/>
                <a:cs typeface="Times New Roman" panose="02020603050405020304" pitchFamily="18" charset="0"/>
              </a:rPr>
              <a:t>tổ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đầu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phòng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tuyết</a:t>
            </a:r>
            <a:r>
              <a:rPr lang="en-US" sz="2400" b="1" i="1" dirty="0">
                <a:latin typeface="Times New Roman" panose="02020603050405020304" pitchFamily="18" charset="0"/>
                <a:cs typeface="Times New Roman" panose="02020603050405020304" pitchFamily="18" charset="0"/>
              </a:rPr>
              <a:t>, bang, </a:t>
            </a:r>
            <a:r>
              <a:rPr lang="en-US" sz="2400" b="1" i="1" dirty="0" err="1">
                <a:latin typeface="Times New Roman" panose="02020603050405020304" pitchFamily="18" charset="0"/>
                <a:cs typeface="Times New Roman" panose="02020603050405020304" pitchFamily="18" charset="0"/>
              </a:rPr>
              <a:t>thần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bút</a:t>
            </a:r>
            <a:r>
              <a:rPr lang="en-US" sz="2400" b="1" i="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sĩ</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nhàn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đạo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hải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địa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cực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sinh</a:t>
            </a:r>
            <a:r>
              <a:rPr lang="en-US" sz="2400"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229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504733" y="1929363"/>
            <a:ext cx="2992808" cy="1569660"/>
          </a:xfrm>
          <a:prstGeom prst="rect">
            <a:avLst/>
          </a:prstGeom>
          <a:noFill/>
        </p:spPr>
        <p:txBody>
          <a:bodyPr wrap="square" rtlCol="0">
            <a:spAutoFit/>
          </a:bodyPr>
          <a:lstStyle/>
          <a:p>
            <a:pPr algn="ctr"/>
            <a:r>
              <a:rPr lang="vi-VN" altLang="zh-CN" sz="2400" b="1" dirty="0">
                <a:solidFill>
                  <a:schemeClr val="accent6"/>
                </a:solid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HIỆN TƯỢNG ĐỒNG ÂM GIỮA MỘT SỐ YÊU TỐ HÁN VIỆT</a:t>
            </a:r>
            <a:endParaRPr lang="zh-CN" altLang="en-US" sz="2400" b="1" dirty="0">
              <a:solidFill>
                <a:schemeClr val="accent6"/>
              </a:solid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178039"/>
            <a:ext cx="1010925" cy="7848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500" dirty="0">
                <a:solidFill>
                  <a:schemeClr val="accent6"/>
                </a:solidFill>
                <a:cs typeface="+mn-ea"/>
                <a:sym typeface="+mn-lt"/>
              </a:rPr>
              <a:t>2</a:t>
            </a:r>
            <a:endParaRPr lang="zh-CN" altLang="en-US" sz="4500" dirty="0">
              <a:solidFill>
                <a:schemeClr val="accent6"/>
              </a:solidFill>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72874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2.77556E-17 8.64198E-7 L 2.77556E-17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1458469"/>
            <a:ext cx="4122318" cy="248488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5319" y="2743201"/>
            <a:ext cx="1317496" cy="2085629"/>
          </a:xfrm>
          <a:prstGeom prst="rect">
            <a:avLst/>
          </a:prstGeom>
        </p:spPr>
      </p:pic>
      <p:sp>
        <p:nvSpPr>
          <p:cNvPr id="4" name="文本框 3"/>
          <p:cNvSpPr txBox="1"/>
          <p:nvPr/>
        </p:nvSpPr>
        <p:spPr>
          <a:xfrm>
            <a:off x="876300" y="2034803"/>
            <a:ext cx="3086281" cy="646331"/>
          </a:xfrm>
          <a:prstGeom prst="rect">
            <a:avLst/>
          </a:prstGeom>
          <a:noFill/>
        </p:spPr>
        <p:txBody>
          <a:bodyPr wrap="square" rtlCol="0">
            <a:spAutoFit/>
          </a:bodyPr>
          <a:lstStyle/>
          <a:p>
            <a:pPr algn="just"/>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Em</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hãy</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chỉ</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ra</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sự</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khác</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biệt</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về</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nghĩa</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của</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từ</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giới</a:t>
            </a:r>
            <a:r>
              <a:rPr lang="en-US" sz="1800" b="1" i="1" dirty="0">
                <a:solidFill>
                  <a:schemeClr val="bg1"/>
                </a:solidFill>
                <a:latin typeface="Times New Roman" panose="02020603050405020304" pitchFamily="18" charset="0"/>
                <a:cs typeface="Times New Roman" panose="02020603050405020304" pitchFamily="18" charset="0"/>
              </a:rPr>
              <a:t>”?</a:t>
            </a: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a:fillRect/>
          </a:stretch>
        </p:blipFill>
        <p:spPr>
          <a:xfrm rot="20485441">
            <a:off x="4723710" y="683530"/>
            <a:ext cx="2380504" cy="20334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a:fillRect/>
          </a:stretch>
        </p:blipFill>
        <p:spPr>
          <a:xfrm rot="1158593">
            <a:off x="6051385" y="2339320"/>
            <a:ext cx="2315328" cy="16999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extLst>
      <p:ext uri="{BB962C8B-B14F-4D97-AF65-F5344CB8AC3E}">
        <p14:creationId xmlns:p14="http://schemas.microsoft.com/office/powerpoint/2010/main" val="24050684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2000"/>
                            </p:stCondLst>
                            <p:childTnLst>
                              <p:par>
                                <p:cTn id="22" presetID="25"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par>
                                <p:cTn id="32" presetID="25" presetClass="entr" presetSubtype="0" fill="hold" nodeType="withEffect">
                                  <p:stCondLst>
                                    <p:cond delay="25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2339765" y="-11018"/>
            <a:ext cx="4484663" cy="1883543"/>
            <a:chOff x="2571122" y="-11017"/>
            <a:chExt cx="4027385" cy="169148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1566"/>
            <a:stretch>
              <a:fillRect/>
            </a:stretch>
          </p:blipFill>
          <p:spPr>
            <a:xfrm>
              <a:off x="2571122" y="-11017"/>
              <a:ext cx="4027385" cy="1691488"/>
            </a:xfrm>
            <a:prstGeom prst="rect">
              <a:avLst/>
            </a:prstGeom>
          </p:spPr>
        </p:pic>
        <p:sp>
          <p:nvSpPr>
            <p:cNvPr id="63" name="任意多边形 62"/>
            <p:cNvSpPr/>
            <p:nvPr/>
          </p:nvSpPr>
          <p:spPr>
            <a:xfrm>
              <a:off x="3545323" y="-11017"/>
              <a:ext cx="2016389" cy="929518"/>
            </a:xfrm>
            <a:custGeom>
              <a:avLst/>
              <a:gdLst>
                <a:gd name="connsiteX0" fmla="*/ 0 w 2016389"/>
                <a:gd name="connsiteY0" fmla="*/ 0 h 929518"/>
                <a:gd name="connsiteX1" fmla="*/ 2016389 w 2016389"/>
                <a:gd name="connsiteY1" fmla="*/ 0 h 929518"/>
                <a:gd name="connsiteX2" fmla="*/ 2004547 w 2016389"/>
                <a:gd name="connsiteY2" fmla="*/ 117467 h 929518"/>
                <a:gd name="connsiteX3" fmla="*/ 1008194 w 2016389"/>
                <a:gd name="connsiteY3" fmla="*/ 929518 h 929518"/>
                <a:gd name="connsiteX4" fmla="*/ 11841 w 2016389"/>
                <a:gd name="connsiteY4" fmla="*/ 117467 h 92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389" h="929518">
                  <a:moveTo>
                    <a:pt x="0" y="0"/>
                  </a:moveTo>
                  <a:lnTo>
                    <a:pt x="2016389" y="0"/>
                  </a:lnTo>
                  <a:lnTo>
                    <a:pt x="2004547" y="117467"/>
                  </a:lnTo>
                  <a:cubicBezTo>
                    <a:pt x="1909714" y="580904"/>
                    <a:pt x="1499666" y="929518"/>
                    <a:pt x="1008194" y="929518"/>
                  </a:cubicBezTo>
                  <a:cubicBezTo>
                    <a:pt x="516722" y="929518"/>
                    <a:pt x="106674" y="580904"/>
                    <a:pt x="11841" y="1174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27" name="组合 26"/>
          <p:cNvGrpSpPr/>
          <p:nvPr/>
        </p:nvGrpSpPr>
        <p:grpSpPr>
          <a:xfrm>
            <a:off x="473576" y="3435861"/>
            <a:ext cx="727695" cy="1297460"/>
            <a:chOff x="1135318" y="3435861"/>
            <a:chExt cx="727695" cy="1297460"/>
          </a:xfrm>
        </p:grpSpPr>
        <p:sp>
          <p:nvSpPr>
            <p:cNvPr id="31" name="任意多边形 30"/>
            <p:cNvSpPr/>
            <p:nvPr/>
          </p:nvSpPr>
          <p:spPr>
            <a:xfrm>
              <a:off x="1198333" y="3435861"/>
              <a:ext cx="222543" cy="1297460"/>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3" name="组合 42"/>
            <p:cNvGrpSpPr/>
            <p:nvPr/>
          </p:nvGrpSpPr>
          <p:grpSpPr>
            <a:xfrm rot="2799594" flipH="1">
              <a:off x="1311940" y="3686900"/>
              <a:ext cx="374451" cy="727695"/>
              <a:chOff x="1403445" y="-3477919"/>
              <a:chExt cx="1048883" cy="2455261"/>
            </a:xfrm>
          </p:grpSpPr>
          <p:sp>
            <p:nvSpPr>
              <p:cNvPr id="44" name="任意多边形 43"/>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任意多边形 44"/>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8" name="组合 27"/>
          <p:cNvGrpSpPr/>
          <p:nvPr/>
        </p:nvGrpSpPr>
        <p:grpSpPr>
          <a:xfrm>
            <a:off x="1563678" y="3634808"/>
            <a:ext cx="1083686" cy="1349498"/>
            <a:chOff x="2598800" y="3634808"/>
            <a:chExt cx="1083686" cy="1349498"/>
          </a:xfrm>
        </p:grpSpPr>
        <p:sp>
          <p:nvSpPr>
            <p:cNvPr id="32" name="任意多边形 31"/>
            <p:cNvSpPr/>
            <p:nvPr/>
          </p:nvSpPr>
          <p:spPr>
            <a:xfrm>
              <a:off x="3433800" y="3634808"/>
              <a:ext cx="248686" cy="1349498"/>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6" name="组合 45"/>
            <p:cNvGrpSpPr/>
            <p:nvPr/>
          </p:nvGrpSpPr>
          <p:grpSpPr>
            <a:xfrm rot="17656456">
              <a:off x="2830273" y="3854729"/>
              <a:ext cx="490740" cy="953686"/>
              <a:chOff x="1403445" y="-3477919"/>
              <a:chExt cx="1048883" cy="2455261"/>
            </a:xfrm>
          </p:grpSpPr>
          <p:sp>
            <p:nvSpPr>
              <p:cNvPr id="47" name="任意多边形 4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9" name="组合 28"/>
          <p:cNvGrpSpPr/>
          <p:nvPr/>
        </p:nvGrpSpPr>
        <p:grpSpPr>
          <a:xfrm>
            <a:off x="4340067" y="3719384"/>
            <a:ext cx="1148102" cy="1399280"/>
            <a:chOff x="5375189" y="3719384"/>
            <a:chExt cx="1148102" cy="1399280"/>
          </a:xfrm>
        </p:grpSpPr>
        <p:sp>
          <p:nvSpPr>
            <p:cNvPr id="34" name="任意多边形 33"/>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2" name="组合 51"/>
            <p:cNvGrpSpPr/>
            <p:nvPr/>
          </p:nvGrpSpPr>
          <p:grpSpPr>
            <a:xfrm rot="3943544" flipH="1">
              <a:off x="5801078" y="3839658"/>
              <a:ext cx="490740" cy="953686"/>
              <a:chOff x="1403445" y="-3477919"/>
              <a:chExt cx="1048883" cy="2455261"/>
            </a:xfrm>
          </p:grpSpPr>
          <p:sp>
            <p:nvSpPr>
              <p:cNvPr id="53" name="任意多边形 52"/>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任意多边形 53"/>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33" name="组合 32"/>
          <p:cNvGrpSpPr/>
          <p:nvPr/>
        </p:nvGrpSpPr>
        <p:grpSpPr>
          <a:xfrm>
            <a:off x="6104874" y="3429206"/>
            <a:ext cx="806183" cy="1260389"/>
            <a:chOff x="7520996" y="3429206"/>
            <a:chExt cx="806183" cy="1260389"/>
          </a:xfrm>
        </p:grpSpPr>
        <p:sp>
          <p:nvSpPr>
            <p:cNvPr id="35" name="任意多边形 34"/>
            <p:cNvSpPr/>
            <p:nvPr/>
          </p:nvSpPr>
          <p:spPr>
            <a:xfrm>
              <a:off x="7520996" y="3429206"/>
              <a:ext cx="328176" cy="1260389"/>
            </a:xfrm>
            <a:custGeom>
              <a:avLst/>
              <a:gdLst>
                <a:gd name="connsiteX0" fmla="*/ 45081 w 328176"/>
                <a:gd name="connsiteY0" fmla="*/ 0 h 1260389"/>
                <a:gd name="connsiteX1" fmla="*/ 20367 w 328176"/>
                <a:gd name="connsiteY1" fmla="*/ 568411 h 1260389"/>
                <a:gd name="connsiteX2" fmla="*/ 304573 w 328176"/>
                <a:gd name="connsiteY2" fmla="*/ 1037967 h 1260389"/>
                <a:gd name="connsiteX3" fmla="*/ 292216 w 328176"/>
                <a:gd name="connsiteY3" fmla="*/ 1260389 h 1260389"/>
              </a:gdLst>
              <a:ahLst/>
              <a:cxnLst>
                <a:cxn ang="0">
                  <a:pos x="connsiteX0" y="connsiteY0"/>
                </a:cxn>
                <a:cxn ang="0">
                  <a:pos x="connsiteX1" y="connsiteY1"/>
                </a:cxn>
                <a:cxn ang="0">
                  <a:pos x="connsiteX2" y="connsiteY2"/>
                </a:cxn>
                <a:cxn ang="0">
                  <a:pos x="connsiteX3" y="connsiteY3"/>
                </a:cxn>
              </a:cxnLst>
              <a:rect l="l" t="t" r="r" b="b"/>
              <a:pathLst>
                <a:path w="328176" h="1260389">
                  <a:moveTo>
                    <a:pt x="45081" y="0"/>
                  </a:moveTo>
                  <a:cubicBezTo>
                    <a:pt x="11099" y="197708"/>
                    <a:pt x="-22882" y="395417"/>
                    <a:pt x="20367" y="568411"/>
                  </a:cubicBezTo>
                  <a:cubicBezTo>
                    <a:pt x="63616" y="741405"/>
                    <a:pt x="259265" y="922637"/>
                    <a:pt x="304573" y="1037967"/>
                  </a:cubicBezTo>
                  <a:cubicBezTo>
                    <a:pt x="349881" y="1153297"/>
                    <a:pt x="321048" y="1206843"/>
                    <a:pt x="292216" y="1260389"/>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rot="2799594" flipH="1">
              <a:off x="7776106" y="3648472"/>
              <a:ext cx="374451" cy="727695"/>
              <a:chOff x="1403445" y="-3477919"/>
              <a:chExt cx="1048883" cy="2455261"/>
            </a:xfrm>
          </p:grpSpPr>
          <p:sp>
            <p:nvSpPr>
              <p:cNvPr id="56" name="任意多边形 55"/>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任意多边形 56"/>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grpSp>
        <p:nvGrpSpPr>
          <p:cNvPr id="50" name="组合 49"/>
          <p:cNvGrpSpPr/>
          <p:nvPr/>
        </p:nvGrpSpPr>
        <p:grpSpPr>
          <a:xfrm>
            <a:off x="3898117" y="48270"/>
            <a:ext cx="1391226" cy="774615"/>
            <a:chOff x="3294824" y="1812777"/>
            <a:chExt cx="1391226" cy="774615"/>
          </a:xfrm>
        </p:grpSpPr>
        <p:sp>
          <p:nvSpPr>
            <p:cNvPr id="51" name="矩形 50"/>
            <p:cNvSpPr/>
            <p:nvPr/>
          </p:nvSpPr>
          <p:spPr>
            <a:xfrm>
              <a:off x="3295926" y="1815065"/>
              <a:ext cx="1390124" cy="769441"/>
            </a:xfrm>
            <a:prstGeom prst="rect">
              <a:avLst/>
            </a:prstGeom>
          </p:spPr>
          <p:txBody>
            <a:bodyPr wrap="none">
              <a:spAutoFit/>
            </a:bodyPr>
            <a:lstStyle/>
            <a:p>
              <a:r>
                <a:rPr lang="en-US" altLang="zh-CN" sz="4400" b="1" dirty="0">
                  <a:ln w="107950">
                    <a:solidFill>
                      <a:schemeClr val="bg1"/>
                    </a:solidFill>
                  </a:ln>
                  <a:solidFill>
                    <a:schemeClr val="bg1"/>
                  </a:solidFill>
                  <a:effectLst>
                    <a:outerShdw blurRad="63500" sx="102000" sy="102000" algn="ctr" rotWithShape="0">
                      <a:prstClr val="black">
                        <a:alpha val="40000"/>
                      </a:prstClr>
                    </a:outerShdw>
                  </a:effectLst>
                  <a:cs typeface="+mn-ea"/>
                  <a:sym typeface="+mn-lt"/>
                </a:rPr>
                <a:t>GIỚI</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61" name="矩形 60"/>
            <p:cNvSpPr/>
            <p:nvPr/>
          </p:nvSpPr>
          <p:spPr>
            <a:xfrm>
              <a:off x="3295375" y="1812777"/>
              <a:ext cx="1390124" cy="769441"/>
            </a:xfrm>
            <a:prstGeom prst="rect">
              <a:avLst/>
            </a:prstGeom>
          </p:spPr>
          <p:txBody>
            <a:bodyPr wrap="none">
              <a:spAutoFit/>
            </a:bodyPr>
            <a:lstStyle/>
            <a:p>
              <a:r>
                <a:rPr lang="en-US" altLang="zh-CN" sz="4400" b="1" dirty="0">
                  <a:ln>
                    <a:solidFill>
                      <a:schemeClr val="accent2">
                        <a:lumMod val="75000"/>
                      </a:schemeClr>
                    </a:solidFill>
                  </a:ln>
                  <a:noFill/>
                  <a:cs typeface="+mn-ea"/>
                  <a:sym typeface="+mn-lt"/>
                </a:rPr>
                <a:t>GIỚI</a:t>
              </a:r>
              <a:endParaRPr lang="zh-CN" altLang="en-US" sz="4400" b="1" dirty="0">
                <a:ln>
                  <a:solidFill>
                    <a:schemeClr val="accent2">
                      <a:lumMod val="75000"/>
                    </a:schemeClr>
                  </a:solidFill>
                </a:ln>
                <a:noFill/>
                <a:cs typeface="+mn-ea"/>
                <a:sym typeface="+mn-lt"/>
              </a:endParaRPr>
            </a:p>
          </p:txBody>
        </p:sp>
        <p:sp>
          <p:nvSpPr>
            <p:cNvPr id="62" name="矩形 61"/>
            <p:cNvSpPr/>
            <p:nvPr/>
          </p:nvSpPr>
          <p:spPr>
            <a:xfrm>
              <a:off x="3294824" y="1817951"/>
              <a:ext cx="1390124" cy="769441"/>
            </a:xfrm>
            <a:prstGeom prst="rect">
              <a:avLst/>
            </a:prstGeom>
          </p:spPr>
          <p:txBody>
            <a:bodyPr wrap="none">
              <a:spAutoFit/>
            </a:bodyPr>
            <a:lstStyle/>
            <a:p>
              <a:r>
                <a:rPr lang="en-US" altLang="zh-CN" sz="4400" b="1" dirty="0">
                  <a:solidFill>
                    <a:srgbClr val="FF6600"/>
                  </a:solidFill>
                  <a:cs typeface="+mn-ea"/>
                  <a:sym typeface="+mn-lt"/>
                </a:rPr>
                <a:t>GIỚI</a:t>
              </a:r>
              <a:endParaRPr lang="zh-CN" altLang="en-US" sz="4000" b="1" dirty="0">
                <a:solidFill>
                  <a:srgbClr val="FF6600"/>
                </a:solidFill>
                <a:cs typeface="+mn-ea"/>
                <a:sym typeface="+mn-lt"/>
              </a:endParaRPr>
            </a:p>
          </p:txBody>
        </p:sp>
      </p:grpSp>
      <p:grpSp>
        <p:nvGrpSpPr>
          <p:cNvPr id="5" name="组合 4"/>
          <p:cNvGrpSpPr/>
          <p:nvPr/>
        </p:nvGrpSpPr>
        <p:grpSpPr>
          <a:xfrm>
            <a:off x="1678456" y="1983096"/>
            <a:ext cx="1951221" cy="2169674"/>
            <a:chOff x="2713578" y="1983096"/>
            <a:chExt cx="1951221" cy="2169674"/>
          </a:xfrm>
        </p:grpSpPr>
        <p:grpSp>
          <p:nvGrpSpPr>
            <p:cNvPr id="17" name="组合 16"/>
            <p:cNvGrpSpPr>
              <a:grpSpLocks noChangeAspect="1"/>
            </p:cNvGrpSpPr>
            <p:nvPr/>
          </p:nvGrpSpPr>
          <p:grpSpPr>
            <a:xfrm>
              <a:off x="2713578" y="2460770"/>
              <a:ext cx="1951221" cy="1692000"/>
              <a:chOff x="785114" y="-370703"/>
              <a:chExt cx="7225085" cy="6265224"/>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9"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7" name="文本框 36"/>
            <p:cNvSpPr txBox="1"/>
            <p:nvPr/>
          </p:nvSpPr>
          <p:spPr>
            <a:xfrm>
              <a:off x="3278215" y="2925690"/>
              <a:ext cx="796169" cy="64633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sz="1800" i="1" dirty="0" err="1">
                  <a:effectLst/>
                  <a:latin typeface="Times New Roman" panose="02020603050405020304" pitchFamily="18" charset="0"/>
                  <a:ea typeface="Calibri" panose="020F0502020204030204" pitchFamily="34" charset="0"/>
                </a:rPr>
                <a:t>răn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kiêng</a:t>
              </a:r>
              <a:endParaRPr lang="zh-CN" altLang="en-US" dirty="0">
                <a:pattFill prst="ltDnDiag">
                  <a:fgClr>
                    <a:srgbClr val="8CB823"/>
                  </a:fgClr>
                  <a:bgClr>
                    <a:srgbClr val="4CA420"/>
                  </a:bgClr>
                </a:pattFill>
                <a:effectLst>
                  <a:outerShdw dist="38100" dir="2700000" algn="tl" rotWithShape="0">
                    <a:srgbClr val="679C31"/>
                  </a:outerShdw>
                </a:effectLst>
                <a:sym typeface="+mn-lt"/>
              </a:endParaRPr>
            </a:p>
          </p:txBody>
        </p:sp>
        <p:sp>
          <p:nvSpPr>
            <p:cNvPr id="73" name="文本框 72"/>
            <p:cNvSpPr txBox="1"/>
            <p:nvPr/>
          </p:nvSpPr>
          <p:spPr>
            <a:xfrm>
              <a:off x="3377415" y="1983096"/>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8CB823"/>
                    </a:fgClr>
                    <a:bgClr>
                      <a:srgbClr val="4CA420"/>
                    </a:bgClr>
                  </a:pattFill>
                  <a:effectLst>
                    <a:outerShdw dist="38100" dir="2700000" algn="tl" rotWithShape="0">
                      <a:srgbClr val="679C31"/>
                    </a:outerShdw>
                  </a:effectLst>
                  <a:cs typeface="+mn-ea"/>
                  <a:sym typeface="+mn-lt"/>
                </a:rPr>
                <a:t>02</a:t>
              </a:r>
              <a:endParaRPr lang="zh-CN" altLang="en-US" sz="2000" dirty="0">
                <a:pattFill prst="ltDnDiag">
                  <a:fgClr>
                    <a:srgbClr val="8CB823"/>
                  </a:fgClr>
                  <a:bgClr>
                    <a:srgbClr val="4CA420"/>
                  </a:bgClr>
                </a:pattFill>
                <a:effectLst>
                  <a:outerShdw dist="38100" dir="2700000" algn="tl" rotWithShape="0">
                    <a:srgbClr val="679C31"/>
                  </a:outerShdw>
                </a:effectLst>
                <a:cs typeface="+mn-ea"/>
                <a:sym typeface="+mn-lt"/>
              </a:endParaRPr>
            </a:p>
          </p:txBody>
        </p:sp>
      </p:grpSp>
      <p:grpSp>
        <p:nvGrpSpPr>
          <p:cNvPr id="6" name="组合 5"/>
          <p:cNvGrpSpPr/>
          <p:nvPr/>
        </p:nvGrpSpPr>
        <p:grpSpPr>
          <a:xfrm>
            <a:off x="3438292" y="2112028"/>
            <a:ext cx="1951219" cy="2169833"/>
            <a:chOff x="4473414" y="2112028"/>
            <a:chExt cx="1951219" cy="2169833"/>
          </a:xfrm>
        </p:grpSpPr>
        <p:grpSp>
          <p:nvGrpSpPr>
            <p:cNvPr id="20" name="组合 19"/>
            <p:cNvGrpSpPr>
              <a:grpSpLocks noChangeAspect="1"/>
            </p:cNvGrpSpPr>
            <p:nvPr/>
          </p:nvGrpSpPr>
          <p:grpSpPr>
            <a:xfrm>
              <a:off x="4473414" y="2589861"/>
              <a:ext cx="1951219" cy="1692000"/>
              <a:chOff x="785114" y="-370703"/>
              <a:chExt cx="7225085" cy="6265224"/>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2"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文本框 37"/>
            <p:cNvSpPr txBox="1"/>
            <p:nvPr/>
          </p:nvSpPr>
          <p:spPr>
            <a:xfrm>
              <a:off x="4845114" y="2952310"/>
              <a:ext cx="1169600"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sz="1800" i="1" dirty="0">
                  <a:effectLst/>
                  <a:latin typeface="Times New Roman" panose="02020603050405020304" pitchFamily="18" charset="0"/>
                  <a:ea typeface="Calibri" panose="020F0502020204030204" pitchFamily="34" charset="0"/>
                </a:rPr>
                <a:t>ở </a:t>
              </a:r>
              <a:r>
                <a:rPr lang="en-US" sz="1800" i="1" dirty="0" err="1">
                  <a:effectLst/>
                  <a:latin typeface="Times New Roman" panose="02020603050405020304" pitchFamily="18" charset="0"/>
                  <a:ea typeface="Calibri" panose="020F0502020204030204" pitchFamily="34" charset="0"/>
                </a:rPr>
                <a:t>giữa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trung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gian</a:t>
              </a:r>
              <a:endParaRPr lang="zh-CN" altLang="en-US" dirty="0">
                <a:pattFill prst="ltDnDiag">
                  <a:fgClr>
                    <a:srgbClr val="FFC000"/>
                  </a:fgClr>
                  <a:bgClr>
                    <a:srgbClr val="FF6600"/>
                  </a:bgClr>
                </a:pattFill>
                <a:effectLst>
                  <a:outerShdw dist="38100" dir="2700000" algn="tl" rotWithShape="0">
                    <a:srgbClr val="A9250B"/>
                  </a:outerShdw>
                </a:effectLst>
                <a:sym typeface="+mn-lt"/>
              </a:endParaRPr>
            </a:p>
          </p:txBody>
        </p:sp>
        <p:sp>
          <p:nvSpPr>
            <p:cNvPr id="74" name="文本框 73"/>
            <p:cNvSpPr txBox="1"/>
            <p:nvPr/>
          </p:nvSpPr>
          <p:spPr>
            <a:xfrm>
              <a:off x="5131975" y="2112028"/>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FFC000"/>
                    </a:fgClr>
                    <a:bgClr>
                      <a:srgbClr val="FF6600"/>
                    </a:bgClr>
                  </a:pattFill>
                  <a:effectLst>
                    <a:outerShdw dist="38100" dir="2700000" algn="tl" rotWithShape="0">
                      <a:srgbClr val="A9250B"/>
                    </a:outerShdw>
                  </a:effectLst>
                  <a:cs typeface="+mn-ea"/>
                  <a:sym typeface="+mn-lt"/>
                </a:rPr>
                <a:t>3</a:t>
              </a:r>
              <a:endParaRPr lang="zh-CN" altLang="en-US" sz="2000" dirty="0">
                <a:pattFill prst="ltDnDiag">
                  <a:fgClr>
                    <a:srgbClr val="FFC000"/>
                  </a:fgClr>
                  <a:bgClr>
                    <a:srgbClr val="FF6600"/>
                  </a:bgClr>
                </a:pattFill>
                <a:effectLst>
                  <a:outerShdw dist="38100" dir="2700000" algn="tl" rotWithShape="0">
                    <a:srgbClr val="A9250B"/>
                  </a:outerShdw>
                </a:effectLst>
                <a:cs typeface="+mn-ea"/>
                <a:sym typeface="+mn-lt"/>
              </a:endParaRPr>
            </a:p>
          </p:txBody>
        </p:sp>
      </p:grpSp>
      <p:grpSp>
        <p:nvGrpSpPr>
          <p:cNvPr id="7" name="组合 6"/>
          <p:cNvGrpSpPr/>
          <p:nvPr/>
        </p:nvGrpSpPr>
        <p:grpSpPr>
          <a:xfrm>
            <a:off x="5261510" y="1627571"/>
            <a:ext cx="1951220" cy="2206682"/>
            <a:chOff x="6677632" y="1627571"/>
            <a:chExt cx="1951220" cy="2206682"/>
          </a:xfrm>
        </p:grpSpPr>
        <p:grpSp>
          <p:nvGrpSpPr>
            <p:cNvPr id="23" name="组合 22"/>
            <p:cNvGrpSpPr>
              <a:grpSpLocks noChangeAspect="1"/>
            </p:cNvGrpSpPr>
            <p:nvPr/>
          </p:nvGrpSpPr>
          <p:grpSpPr>
            <a:xfrm>
              <a:off x="6677632" y="2142253"/>
              <a:ext cx="1951220" cy="1692000"/>
              <a:chOff x="785114" y="-370703"/>
              <a:chExt cx="7225085" cy="6265224"/>
            </a:xfrm>
          </p:grpSpPr>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5" name="椭圆 24"/>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9" name="文本框 38"/>
            <p:cNvSpPr txBox="1"/>
            <p:nvPr/>
          </p:nvSpPr>
          <p:spPr>
            <a:xfrm>
              <a:off x="7162187" y="2499644"/>
              <a:ext cx="910072"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sz="1800" i="1" dirty="0" err="1">
                  <a:effectLst/>
                  <a:latin typeface="Times New Roman" panose="02020603050405020304" pitchFamily="18" charset="0"/>
                  <a:ea typeface="Calibri" panose="020F0502020204030204" pitchFamily="34" charset="0"/>
                </a:rPr>
                <a:t>đồ</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kim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khí</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khí</a:t>
              </a:r>
              <a:endParaRPr lang="zh-CN" altLang="en-US" dirty="0">
                <a:pattFill prst="ltDnDiag">
                  <a:fgClr>
                    <a:srgbClr val="F56636"/>
                  </a:fgClr>
                  <a:bgClr>
                    <a:srgbClr val="EF2A19"/>
                  </a:bgClr>
                </a:pattFill>
                <a:effectLst>
                  <a:outerShdw dist="38100" dir="2700000" algn="tl" rotWithShape="0">
                    <a:srgbClr val="920000"/>
                  </a:outerShdw>
                </a:effectLst>
                <a:sym typeface="+mn-lt"/>
              </a:endParaRPr>
            </a:p>
          </p:txBody>
        </p:sp>
        <p:sp>
          <p:nvSpPr>
            <p:cNvPr id="75" name="文本框 74"/>
            <p:cNvSpPr txBox="1"/>
            <p:nvPr/>
          </p:nvSpPr>
          <p:spPr>
            <a:xfrm>
              <a:off x="7341469" y="1627571"/>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F56636"/>
                    </a:fgClr>
                    <a:bgClr>
                      <a:srgbClr val="EF2A19"/>
                    </a:bgClr>
                  </a:pattFill>
                  <a:effectLst>
                    <a:outerShdw dist="38100" dir="2700000" algn="tl" rotWithShape="0">
                      <a:srgbClr val="920000"/>
                    </a:outerShdw>
                  </a:effectLst>
                  <a:cs typeface="+mn-ea"/>
                  <a:sym typeface="+mn-lt"/>
                </a:rPr>
                <a:t>4</a:t>
              </a:r>
              <a:endParaRPr lang="zh-CN" altLang="en-US" sz="2000" dirty="0">
                <a:pattFill prst="ltDnDiag">
                  <a:fgClr>
                    <a:srgbClr val="F56636"/>
                  </a:fgClr>
                  <a:bgClr>
                    <a:srgbClr val="EF2A19"/>
                  </a:bgClr>
                </a:pattFill>
                <a:effectLst>
                  <a:outerShdw dist="38100" dir="2700000" algn="tl" rotWithShape="0">
                    <a:srgbClr val="920000"/>
                  </a:outerShdw>
                </a:effectLst>
                <a:cs typeface="+mn-ea"/>
                <a:sym typeface="+mn-lt"/>
              </a:endParaRPr>
            </a:p>
          </p:txBody>
        </p:sp>
      </p:grpSp>
      <p:grpSp>
        <p:nvGrpSpPr>
          <p:cNvPr id="2" name="组合 1"/>
          <p:cNvGrpSpPr/>
          <p:nvPr/>
        </p:nvGrpSpPr>
        <p:grpSpPr>
          <a:xfrm>
            <a:off x="-111900" y="1645920"/>
            <a:ext cx="1951220" cy="2170489"/>
            <a:chOff x="549842" y="1645920"/>
            <a:chExt cx="1951220" cy="2170489"/>
          </a:xfrm>
        </p:grpSpPr>
        <p:grpSp>
          <p:nvGrpSpPr>
            <p:cNvPr id="8" name="组合 7"/>
            <p:cNvGrpSpPr>
              <a:grpSpLocks noChangeAspect="1"/>
            </p:cNvGrpSpPr>
            <p:nvPr/>
          </p:nvGrpSpPr>
          <p:grpSpPr>
            <a:xfrm>
              <a:off x="549842" y="2124409"/>
              <a:ext cx="1951220" cy="1692000"/>
              <a:chOff x="785114" y="-370703"/>
              <a:chExt cx="7225085" cy="626522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0"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6" name="文本框 35"/>
            <p:cNvSpPr txBox="1"/>
            <p:nvPr/>
          </p:nvSpPr>
          <p:spPr>
            <a:xfrm>
              <a:off x="1011667" y="2506891"/>
              <a:ext cx="938372" cy="923330"/>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en-US" sz="1800" i="1" dirty="0" err="1">
                  <a:effectLst/>
                  <a:latin typeface="Times New Roman" panose="02020603050405020304" pitchFamily="18" charset="0"/>
                  <a:ea typeface="Calibri" panose="020F0502020204030204" pitchFamily="34" charset="0"/>
                </a:rPr>
                <a:t>cõi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giáo</a:t>
              </a:r>
              <a:endParaRPr lang="zh-CN" altLang="en-US" sz="1600" dirty="0">
                <a:effectLst>
                  <a:outerShdw dist="38100" dir="2700000" algn="tl" rotWithShape="0">
                    <a:srgbClr val="0070C0"/>
                  </a:outerShdw>
                </a:effectLst>
                <a:cs typeface="+mn-ea"/>
                <a:sym typeface="+mn-lt"/>
              </a:endParaRPr>
            </a:p>
          </p:txBody>
        </p:sp>
        <p:sp>
          <p:nvSpPr>
            <p:cNvPr id="3" name="文本框 2"/>
            <p:cNvSpPr txBox="1"/>
            <p:nvPr/>
          </p:nvSpPr>
          <p:spPr>
            <a:xfrm>
              <a:off x="1240862" y="1645920"/>
              <a:ext cx="559805"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cs typeface="+mn-ea"/>
                  <a:sym typeface="+mn-lt"/>
                </a:rPr>
                <a:t>1</a:t>
              </a:r>
              <a:endParaRPr lang="zh-CN" altLang="en-US" sz="2000" dirty="0">
                <a:cs typeface="+mn-ea"/>
                <a:sym typeface="+mn-lt"/>
              </a:endParaRPr>
            </a:p>
          </p:txBody>
        </p:sp>
      </p:grpSp>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016" y="554185"/>
            <a:ext cx="2248544" cy="753135"/>
          </a:xfrm>
          <a:prstGeom prst="rect">
            <a:avLst/>
          </a:prstGeom>
        </p:spPr>
      </p:pic>
      <p:grpSp>
        <p:nvGrpSpPr>
          <p:cNvPr id="11" name="组合 28">
            <a:extLst>
              <a:ext uri="{FF2B5EF4-FFF2-40B4-BE49-F238E27FC236}">
                <a16:creationId xmlns:a16="http://schemas.microsoft.com/office/drawing/2014/main" id="{DF244585-9F45-3F35-5BFC-BD217BED020C}"/>
              </a:ext>
            </a:extLst>
          </p:cNvPr>
          <p:cNvGrpSpPr/>
          <p:nvPr/>
        </p:nvGrpSpPr>
        <p:grpSpPr>
          <a:xfrm>
            <a:off x="8020527" y="3673664"/>
            <a:ext cx="1148102" cy="1399280"/>
            <a:chOff x="5375189" y="3719384"/>
            <a:chExt cx="1148102" cy="1399280"/>
          </a:xfrm>
        </p:grpSpPr>
        <p:sp>
          <p:nvSpPr>
            <p:cNvPr id="12" name="任意多边形 33">
              <a:extLst>
                <a:ext uri="{FF2B5EF4-FFF2-40B4-BE49-F238E27FC236}">
                  <a16:creationId xmlns:a16="http://schemas.microsoft.com/office/drawing/2014/main" id="{C2686056-F6A7-0218-D1B5-18314F6D33AC}"/>
                </a:ext>
              </a:extLst>
            </p:cNvPr>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51">
              <a:extLst>
                <a:ext uri="{FF2B5EF4-FFF2-40B4-BE49-F238E27FC236}">
                  <a16:creationId xmlns:a16="http://schemas.microsoft.com/office/drawing/2014/main" id="{D1D60026-F1E7-D171-D408-54B63A85BEE0}"/>
                </a:ext>
              </a:extLst>
            </p:cNvPr>
            <p:cNvGrpSpPr/>
            <p:nvPr/>
          </p:nvGrpSpPr>
          <p:grpSpPr>
            <a:xfrm rot="3943544" flipH="1">
              <a:off x="5801078" y="3839658"/>
              <a:ext cx="490740" cy="953686"/>
              <a:chOff x="1403445" y="-3477919"/>
              <a:chExt cx="1048883" cy="2455261"/>
            </a:xfrm>
          </p:grpSpPr>
          <p:sp>
            <p:nvSpPr>
              <p:cNvPr id="14" name="任意多边形 52">
                <a:extLst>
                  <a:ext uri="{FF2B5EF4-FFF2-40B4-BE49-F238E27FC236}">
                    <a16:creationId xmlns:a16="http://schemas.microsoft.com/office/drawing/2014/main" id="{35B60F3E-4C3C-4130-AAEB-408D29FC29A6}"/>
                  </a:ext>
                </a:extLst>
              </p:cNvPr>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任意多边形 53">
                <a:extLst>
                  <a:ext uri="{FF2B5EF4-FFF2-40B4-BE49-F238E27FC236}">
                    <a16:creationId xmlns:a16="http://schemas.microsoft.com/office/drawing/2014/main" id="{1B8DF296-B3E9-13D6-6F73-B7E9F03F7ABD}"/>
                  </a:ext>
                </a:extLst>
              </p:cNvPr>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6" name="组合 5">
            <a:extLst>
              <a:ext uri="{FF2B5EF4-FFF2-40B4-BE49-F238E27FC236}">
                <a16:creationId xmlns:a16="http://schemas.microsoft.com/office/drawing/2014/main" id="{384C5867-EE13-2AFC-C41A-1F2F0A8A92D9}"/>
              </a:ext>
            </a:extLst>
          </p:cNvPr>
          <p:cNvGrpSpPr/>
          <p:nvPr/>
        </p:nvGrpSpPr>
        <p:grpSpPr>
          <a:xfrm>
            <a:off x="7118752" y="2052673"/>
            <a:ext cx="1951219" cy="2183468"/>
            <a:chOff x="4473414" y="2098393"/>
            <a:chExt cx="1951219" cy="2183468"/>
          </a:xfrm>
        </p:grpSpPr>
        <p:grpSp>
          <p:nvGrpSpPr>
            <p:cNvPr id="30" name="组合 19">
              <a:extLst>
                <a:ext uri="{FF2B5EF4-FFF2-40B4-BE49-F238E27FC236}">
                  <a16:creationId xmlns:a16="http://schemas.microsoft.com/office/drawing/2014/main" id="{E77E5D28-3C08-94DC-D898-BBA0253BFF74}"/>
                </a:ext>
              </a:extLst>
            </p:cNvPr>
            <p:cNvGrpSpPr>
              <a:grpSpLocks noChangeAspect="1"/>
            </p:cNvGrpSpPr>
            <p:nvPr/>
          </p:nvGrpSpPr>
          <p:grpSpPr>
            <a:xfrm>
              <a:off x="4473414" y="2589861"/>
              <a:ext cx="1951219" cy="1692000"/>
              <a:chOff x="785114" y="-370703"/>
              <a:chExt cx="7225085" cy="6265224"/>
            </a:xfrm>
          </p:grpSpPr>
          <p:pic>
            <p:nvPicPr>
              <p:cNvPr id="49" name="图片 20">
                <a:extLst>
                  <a:ext uri="{FF2B5EF4-FFF2-40B4-BE49-F238E27FC236}">
                    <a16:creationId xmlns:a16="http://schemas.microsoft.com/office/drawing/2014/main" id="{0657D171-B51F-DDAE-74C7-7A1405202F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58" name="椭圆 21">
                <a:extLst>
                  <a:ext uri="{FF2B5EF4-FFF2-40B4-BE49-F238E27FC236}">
                    <a16:creationId xmlns:a16="http://schemas.microsoft.com/office/drawing/2014/main" id="{424B3870-5666-B462-E3B7-585C27FE6CB5}"/>
                  </a:ext>
                </a:extLst>
              </p:cNvPr>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0" name="文本框 37">
              <a:extLst>
                <a:ext uri="{FF2B5EF4-FFF2-40B4-BE49-F238E27FC236}">
                  <a16:creationId xmlns:a16="http://schemas.microsoft.com/office/drawing/2014/main" id="{DA345DBB-0A90-13C6-64D4-8ED38AA60F21}"/>
                </a:ext>
              </a:extLst>
            </p:cNvPr>
            <p:cNvSpPr txBox="1"/>
            <p:nvPr/>
          </p:nvSpPr>
          <p:spPr>
            <a:xfrm>
              <a:off x="5015130" y="2921032"/>
              <a:ext cx="796169"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endParaRPr lang="zh-CN" altLang="en-US" dirty="0">
                <a:solidFill>
                  <a:srgbClr val="FFFF00"/>
                </a:solidFill>
                <a:effectLst>
                  <a:outerShdw dist="38100" dir="2700000" algn="tl" rotWithShape="0">
                    <a:srgbClr val="A9250B"/>
                  </a:outerShdw>
                </a:effectLst>
                <a:sym typeface="+mn-lt"/>
              </a:endParaRPr>
            </a:p>
          </p:txBody>
        </p:sp>
        <p:sp>
          <p:nvSpPr>
            <p:cNvPr id="41" name="文本框 73">
              <a:extLst>
                <a:ext uri="{FF2B5EF4-FFF2-40B4-BE49-F238E27FC236}">
                  <a16:creationId xmlns:a16="http://schemas.microsoft.com/office/drawing/2014/main" id="{880CFF83-0030-504A-B38A-027DCCDBFBAD}"/>
                </a:ext>
              </a:extLst>
            </p:cNvPr>
            <p:cNvSpPr txBox="1"/>
            <p:nvPr/>
          </p:nvSpPr>
          <p:spPr>
            <a:xfrm>
              <a:off x="5131975" y="2098393"/>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solidFill>
                    <a:srgbClr val="FFFF00"/>
                  </a:solid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5</a:t>
              </a:r>
              <a:endParaRPr lang="zh-CN" altLang="en-US" sz="2000" dirty="0">
                <a:solidFill>
                  <a:srgbClr val="FFFF00"/>
                </a:solid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40560270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750" fill="hold"/>
                                        <p:tgtEl>
                                          <p:spTgt spid="26"/>
                                        </p:tgtEl>
                                        <p:attrNameLst>
                                          <p:attrName>ppt_x</p:attrName>
                                        </p:attrNameLst>
                                      </p:cBhvr>
                                      <p:tavLst>
                                        <p:tav tm="0">
                                          <p:val>
                                            <p:strVal val="#ppt_x"/>
                                          </p:val>
                                        </p:tav>
                                        <p:tav tm="100000">
                                          <p:val>
                                            <p:strVal val="#ppt_x"/>
                                          </p:val>
                                        </p:tav>
                                      </p:tavLst>
                                    </p:anim>
                                    <p:anim calcmode="lin" valueType="num">
                                      <p:cBhvr additive="base">
                                        <p:cTn id="13" dur="750" fill="hold"/>
                                        <p:tgtEl>
                                          <p:spTgt spid="26"/>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750" fill="hold"/>
                                        <p:tgtEl>
                                          <p:spTgt spid="50"/>
                                        </p:tgtEl>
                                        <p:attrNameLst>
                                          <p:attrName>ppt_w</p:attrName>
                                        </p:attrNameLst>
                                      </p:cBhvr>
                                      <p:tavLst>
                                        <p:tav tm="0">
                                          <p:val>
                                            <p:fltVal val="0"/>
                                          </p:val>
                                        </p:tav>
                                        <p:tav tm="100000">
                                          <p:val>
                                            <p:strVal val="#ppt_w"/>
                                          </p:val>
                                        </p:tav>
                                      </p:tavLst>
                                    </p:anim>
                                    <p:anim calcmode="lin" valueType="num">
                                      <p:cBhvr>
                                        <p:cTn id="18" dur="750" fill="hold"/>
                                        <p:tgtEl>
                                          <p:spTgt spid="50"/>
                                        </p:tgtEl>
                                        <p:attrNameLst>
                                          <p:attrName>ppt_h</p:attrName>
                                        </p:attrNameLst>
                                      </p:cBhvr>
                                      <p:tavLst>
                                        <p:tav tm="0">
                                          <p:val>
                                            <p:fltVal val="0"/>
                                          </p:val>
                                        </p:tav>
                                        <p:tav tm="100000">
                                          <p:val>
                                            <p:strVal val="#ppt_h"/>
                                          </p:val>
                                        </p:tav>
                                      </p:tavLst>
                                    </p:anim>
                                    <p:animEffect transition="in" filter="fade">
                                      <p:cBhvr>
                                        <p:cTn id="19" dur="750"/>
                                        <p:tgtEl>
                                          <p:spTgt spid="50"/>
                                        </p:tgtEl>
                                      </p:cBhvr>
                                    </p:animEffect>
                                  </p:childTnLst>
                                </p:cTn>
                              </p:par>
                              <p:par>
                                <p:cTn id="20" presetID="14" presetClass="entr" presetSubtype="5"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randombar(vertical)">
                                      <p:cBhvr>
                                        <p:cTn id="22" dur="1250"/>
                                        <p:tgtEl>
                                          <p:spTgt spid="50"/>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anim calcmode="lin" valueType="num">
                                      <p:cBhvr>
                                        <p:cTn id="27" dur="750" fill="hold"/>
                                        <p:tgtEl>
                                          <p:spTgt spid="27"/>
                                        </p:tgtEl>
                                        <p:attrNameLst>
                                          <p:attrName>ppt_x</p:attrName>
                                        </p:attrNameLst>
                                      </p:cBhvr>
                                      <p:tavLst>
                                        <p:tav tm="0">
                                          <p:val>
                                            <p:strVal val="#ppt_x"/>
                                          </p:val>
                                        </p:tav>
                                        <p:tav tm="100000">
                                          <p:val>
                                            <p:strVal val="#ppt_x"/>
                                          </p:val>
                                        </p:tav>
                                      </p:tavLst>
                                    </p:anim>
                                    <p:anim calcmode="lin" valueType="num">
                                      <p:cBhvr>
                                        <p:cTn id="28" dur="75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anim calcmode="lin" valueType="num">
                                      <p:cBhvr>
                                        <p:cTn id="32" dur="750" fill="hold"/>
                                        <p:tgtEl>
                                          <p:spTgt spid="2"/>
                                        </p:tgtEl>
                                        <p:attrNameLst>
                                          <p:attrName>ppt_x</p:attrName>
                                        </p:attrNameLst>
                                      </p:cBhvr>
                                      <p:tavLst>
                                        <p:tav tm="0">
                                          <p:val>
                                            <p:strVal val="#ppt_x"/>
                                          </p:val>
                                        </p:tav>
                                        <p:tav tm="100000">
                                          <p:val>
                                            <p:strVal val="#ppt_x"/>
                                          </p:val>
                                        </p:tav>
                                      </p:tavLst>
                                    </p:anim>
                                    <p:anim calcmode="lin" valueType="num">
                                      <p:cBhvr>
                                        <p:cTn id="33" dur="7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32" presetClass="emph" presetSubtype="0"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par>
                                <p:cTn id="41" presetID="42" presetClass="entr" presetSubtype="0" fill="hold" nodeType="withEffect">
                                  <p:stCondLst>
                                    <p:cond delay="7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750"/>
                                        <p:tgtEl>
                                          <p:spTgt spid="5"/>
                                        </p:tgtEl>
                                      </p:cBhvr>
                                    </p:animEffect>
                                    <p:anim calcmode="lin" valueType="num">
                                      <p:cBhvr>
                                        <p:cTn id="44" dur="750" fill="hold"/>
                                        <p:tgtEl>
                                          <p:spTgt spid="5"/>
                                        </p:tgtEl>
                                        <p:attrNameLst>
                                          <p:attrName>ppt_x</p:attrName>
                                        </p:attrNameLst>
                                      </p:cBhvr>
                                      <p:tavLst>
                                        <p:tav tm="0">
                                          <p:val>
                                            <p:strVal val="#ppt_x"/>
                                          </p:val>
                                        </p:tav>
                                        <p:tav tm="100000">
                                          <p:val>
                                            <p:strVal val="#ppt_x"/>
                                          </p:val>
                                        </p:tav>
                                      </p:tavLst>
                                    </p:anim>
                                    <p:anim calcmode="lin" valueType="num">
                                      <p:cBhvr>
                                        <p:cTn id="45" dur="75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75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750"/>
                                        <p:tgtEl>
                                          <p:spTgt spid="28"/>
                                        </p:tgtEl>
                                      </p:cBhvr>
                                    </p:animEffect>
                                    <p:anim calcmode="lin" valueType="num">
                                      <p:cBhvr>
                                        <p:cTn id="49" dur="750" fill="hold"/>
                                        <p:tgtEl>
                                          <p:spTgt spid="28"/>
                                        </p:tgtEl>
                                        <p:attrNameLst>
                                          <p:attrName>ppt_x</p:attrName>
                                        </p:attrNameLst>
                                      </p:cBhvr>
                                      <p:tavLst>
                                        <p:tav tm="0">
                                          <p:val>
                                            <p:strVal val="#ppt_x"/>
                                          </p:val>
                                        </p:tav>
                                        <p:tav tm="100000">
                                          <p:val>
                                            <p:strVal val="#ppt_x"/>
                                          </p:val>
                                        </p:tav>
                                      </p:tavLst>
                                    </p:anim>
                                    <p:anim calcmode="lin" valueType="num">
                                      <p:cBhvr>
                                        <p:cTn id="50" dur="75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32" presetClass="emph" presetSubtype="0" fill="hold" nodeType="afterEffect">
                                  <p:stCondLst>
                                    <p:cond delay="0"/>
                                  </p:stCondLst>
                                  <p:childTnLst>
                                    <p:animRot by="120000">
                                      <p:cBhvr>
                                        <p:cTn id="53" dur="100" fill="hold">
                                          <p:stCondLst>
                                            <p:cond delay="0"/>
                                          </p:stCondLst>
                                        </p:cTn>
                                        <p:tgtEl>
                                          <p:spTgt spid="5"/>
                                        </p:tgtEl>
                                        <p:attrNameLst>
                                          <p:attrName>r</p:attrName>
                                        </p:attrNameLst>
                                      </p:cBhvr>
                                    </p:animRot>
                                    <p:animRot by="-240000">
                                      <p:cBhvr>
                                        <p:cTn id="54" dur="200" fill="hold">
                                          <p:stCondLst>
                                            <p:cond delay="200"/>
                                          </p:stCondLst>
                                        </p:cTn>
                                        <p:tgtEl>
                                          <p:spTgt spid="5"/>
                                        </p:tgtEl>
                                        <p:attrNameLst>
                                          <p:attrName>r</p:attrName>
                                        </p:attrNameLst>
                                      </p:cBhvr>
                                    </p:animRot>
                                    <p:animRot by="240000">
                                      <p:cBhvr>
                                        <p:cTn id="55" dur="200" fill="hold">
                                          <p:stCondLst>
                                            <p:cond delay="400"/>
                                          </p:stCondLst>
                                        </p:cTn>
                                        <p:tgtEl>
                                          <p:spTgt spid="5"/>
                                        </p:tgtEl>
                                        <p:attrNameLst>
                                          <p:attrName>r</p:attrName>
                                        </p:attrNameLst>
                                      </p:cBhvr>
                                    </p:animRot>
                                    <p:animRot by="-240000">
                                      <p:cBhvr>
                                        <p:cTn id="56" dur="200" fill="hold">
                                          <p:stCondLst>
                                            <p:cond delay="600"/>
                                          </p:stCondLst>
                                        </p:cTn>
                                        <p:tgtEl>
                                          <p:spTgt spid="5"/>
                                        </p:tgtEl>
                                        <p:attrNameLst>
                                          <p:attrName>r</p:attrName>
                                        </p:attrNameLst>
                                      </p:cBhvr>
                                    </p:animRot>
                                    <p:animRot by="120000">
                                      <p:cBhvr>
                                        <p:cTn id="57" dur="200" fill="hold">
                                          <p:stCondLst>
                                            <p:cond delay="800"/>
                                          </p:stCondLst>
                                        </p:cTn>
                                        <p:tgtEl>
                                          <p:spTgt spid="5"/>
                                        </p:tgtEl>
                                        <p:attrNameLst>
                                          <p:attrName>r</p:attrName>
                                        </p:attrNameLst>
                                      </p:cBhvr>
                                    </p:animRot>
                                  </p:childTnLst>
                                </p:cTn>
                              </p:par>
                              <p:par>
                                <p:cTn id="58" presetID="42" presetClass="entr" presetSubtype="0" fill="hold" nodeType="withEffect">
                                  <p:stCondLst>
                                    <p:cond delay="75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750"/>
                                        <p:tgtEl>
                                          <p:spTgt spid="6"/>
                                        </p:tgtEl>
                                      </p:cBhvr>
                                    </p:animEffect>
                                    <p:anim calcmode="lin" valueType="num">
                                      <p:cBhvr>
                                        <p:cTn id="61" dur="750" fill="hold"/>
                                        <p:tgtEl>
                                          <p:spTgt spid="6"/>
                                        </p:tgtEl>
                                        <p:attrNameLst>
                                          <p:attrName>ppt_x</p:attrName>
                                        </p:attrNameLst>
                                      </p:cBhvr>
                                      <p:tavLst>
                                        <p:tav tm="0">
                                          <p:val>
                                            <p:strVal val="#ppt_x"/>
                                          </p:val>
                                        </p:tav>
                                        <p:tav tm="100000">
                                          <p:val>
                                            <p:strVal val="#ppt_x"/>
                                          </p:val>
                                        </p:tav>
                                      </p:tavLst>
                                    </p:anim>
                                    <p:anim calcmode="lin" valueType="num">
                                      <p:cBhvr>
                                        <p:cTn id="62" dur="750" fill="hold"/>
                                        <p:tgtEl>
                                          <p:spTgt spid="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75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750"/>
                                        <p:tgtEl>
                                          <p:spTgt spid="29"/>
                                        </p:tgtEl>
                                      </p:cBhvr>
                                    </p:animEffect>
                                    <p:anim calcmode="lin" valueType="num">
                                      <p:cBhvr>
                                        <p:cTn id="66" dur="750" fill="hold"/>
                                        <p:tgtEl>
                                          <p:spTgt spid="29"/>
                                        </p:tgtEl>
                                        <p:attrNameLst>
                                          <p:attrName>ppt_x</p:attrName>
                                        </p:attrNameLst>
                                      </p:cBhvr>
                                      <p:tavLst>
                                        <p:tav tm="0">
                                          <p:val>
                                            <p:strVal val="#ppt_x"/>
                                          </p:val>
                                        </p:tav>
                                        <p:tav tm="100000">
                                          <p:val>
                                            <p:strVal val="#ppt_x"/>
                                          </p:val>
                                        </p:tav>
                                      </p:tavLst>
                                    </p:anim>
                                    <p:anim calcmode="lin" valueType="num">
                                      <p:cBhvr>
                                        <p:cTn id="67" dur="750" fill="hold"/>
                                        <p:tgtEl>
                                          <p:spTgt spid="29"/>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32" presetClass="emph" presetSubtype="0" fill="hold" nodeType="after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par>
                                <p:cTn id="75" presetID="42" presetClass="entr" presetSubtype="0" fill="hold" nodeType="withEffect">
                                  <p:stCondLst>
                                    <p:cond delay="75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750"/>
                                        <p:tgtEl>
                                          <p:spTgt spid="7"/>
                                        </p:tgtEl>
                                      </p:cBhvr>
                                    </p:animEffect>
                                    <p:anim calcmode="lin" valueType="num">
                                      <p:cBhvr>
                                        <p:cTn id="78" dur="750" fill="hold"/>
                                        <p:tgtEl>
                                          <p:spTgt spid="7"/>
                                        </p:tgtEl>
                                        <p:attrNameLst>
                                          <p:attrName>ppt_x</p:attrName>
                                        </p:attrNameLst>
                                      </p:cBhvr>
                                      <p:tavLst>
                                        <p:tav tm="0">
                                          <p:val>
                                            <p:strVal val="#ppt_x"/>
                                          </p:val>
                                        </p:tav>
                                        <p:tav tm="100000">
                                          <p:val>
                                            <p:strVal val="#ppt_x"/>
                                          </p:val>
                                        </p:tav>
                                      </p:tavLst>
                                    </p:anim>
                                    <p:anim calcmode="lin" valueType="num">
                                      <p:cBhvr>
                                        <p:cTn id="79" dur="75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75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750"/>
                                        <p:tgtEl>
                                          <p:spTgt spid="33"/>
                                        </p:tgtEl>
                                      </p:cBhvr>
                                    </p:animEffect>
                                    <p:anim calcmode="lin" valueType="num">
                                      <p:cBhvr>
                                        <p:cTn id="83" dur="750" fill="hold"/>
                                        <p:tgtEl>
                                          <p:spTgt spid="33"/>
                                        </p:tgtEl>
                                        <p:attrNameLst>
                                          <p:attrName>ppt_x</p:attrName>
                                        </p:attrNameLst>
                                      </p:cBhvr>
                                      <p:tavLst>
                                        <p:tav tm="0">
                                          <p:val>
                                            <p:strVal val="#ppt_x"/>
                                          </p:val>
                                        </p:tav>
                                        <p:tav tm="100000">
                                          <p:val>
                                            <p:strVal val="#ppt_x"/>
                                          </p:val>
                                        </p:tav>
                                      </p:tavLst>
                                    </p:anim>
                                    <p:anim calcmode="lin" valueType="num">
                                      <p:cBhvr>
                                        <p:cTn id="84" dur="750" fill="hold"/>
                                        <p:tgtEl>
                                          <p:spTgt spid="33"/>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32" presetClass="emph" presetSubtype="0" fill="hold" nodeType="afterEffect">
                                  <p:stCondLst>
                                    <p:cond delay="0"/>
                                  </p:stCondLst>
                                  <p:childTnLst>
                                    <p:animRot by="120000">
                                      <p:cBhvr>
                                        <p:cTn id="87" dur="100" fill="hold">
                                          <p:stCondLst>
                                            <p:cond delay="0"/>
                                          </p:stCondLst>
                                        </p:cTn>
                                        <p:tgtEl>
                                          <p:spTgt spid="7"/>
                                        </p:tgtEl>
                                        <p:attrNameLst>
                                          <p:attrName>r</p:attrName>
                                        </p:attrNameLst>
                                      </p:cBhvr>
                                    </p:animRot>
                                    <p:animRot by="-240000">
                                      <p:cBhvr>
                                        <p:cTn id="88" dur="200" fill="hold">
                                          <p:stCondLst>
                                            <p:cond delay="200"/>
                                          </p:stCondLst>
                                        </p:cTn>
                                        <p:tgtEl>
                                          <p:spTgt spid="7"/>
                                        </p:tgtEl>
                                        <p:attrNameLst>
                                          <p:attrName>r</p:attrName>
                                        </p:attrNameLst>
                                      </p:cBhvr>
                                    </p:animRot>
                                    <p:animRot by="240000">
                                      <p:cBhvr>
                                        <p:cTn id="89" dur="200" fill="hold">
                                          <p:stCondLst>
                                            <p:cond delay="400"/>
                                          </p:stCondLst>
                                        </p:cTn>
                                        <p:tgtEl>
                                          <p:spTgt spid="7"/>
                                        </p:tgtEl>
                                        <p:attrNameLst>
                                          <p:attrName>r</p:attrName>
                                        </p:attrNameLst>
                                      </p:cBhvr>
                                    </p:animRot>
                                    <p:animRot by="-240000">
                                      <p:cBhvr>
                                        <p:cTn id="90" dur="200" fill="hold">
                                          <p:stCondLst>
                                            <p:cond delay="600"/>
                                          </p:stCondLst>
                                        </p:cTn>
                                        <p:tgtEl>
                                          <p:spTgt spid="7"/>
                                        </p:tgtEl>
                                        <p:attrNameLst>
                                          <p:attrName>r</p:attrName>
                                        </p:attrNameLst>
                                      </p:cBhvr>
                                    </p:animRot>
                                    <p:animRot by="120000">
                                      <p:cBhvr>
                                        <p:cTn id="91" dur="200" fill="hold">
                                          <p:stCondLst>
                                            <p:cond delay="800"/>
                                          </p:stCondLst>
                                        </p:cTn>
                                        <p:tgtEl>
                                          <p:spTgt spid="7"/>
                                        </p:tgtEl>
                                        <p:attrNameLst>
                                          <p:attrName>r</p:attrName>
                                        </p:attrNameLst>
                                      </p:cBhvr>
                                    </p:animRot>
                                  </p:childTnLst>
                                </p:cTn>
                              </p:par>
                            </p:childTnLst>
                          </p:cTn>
                        </p:par>
                        <p:par>
                          <p:cTn id="92" fill="hold">
                            <p:stCondLst>
                              <p:cond delay="8000"/>
                            </p:stCondLst>
                            <p:childTnLst>
                              <p:par>
                                <p:cTn id="93" presetID="2" presetClass="entr" presetSubtype="2" decel="38000"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3000" fill="hold"/>
                                        <p:tgtEl>
                                          <p:spTgt spid="42"/>
                                        </p:tgtEl>
                                        <p:attrNameLst>
                                          <p:attrName>ppt_x</p:attrName>
                                        </p:attrNameLst>
                                      </p:cBhvr>
                                      <p:tavLst>
                                        <p:tav tm="0">
                                          <p:val>
                                            <p:strVal val="1+#ppt_w/2"/>
                                          </p:val>
                                        </p:tav>
                                        <p:tav tm="100000">
                                          <p:val>
                                            <p:strVal val="#ppt_x"/>
                                          </p:val>
                                        </p:tav>
                                      </p:tavLst>
                                    </p:anim>
                                    <p:anim calcmode="lin" valueType="num">
                                      <p:cBhvr additive="base">
                                        <p:cTn id="96" dur="3000" fill="hold"/>
                                        <p:tgtEl>
                                          <p:spTgt spid="42"/>
                                        </p:tgtEl>
                                        <p:attrNameLst>
                                          <p:attrName>ppt_y</p:attrName>
                                        </p:attrNameLst>
                                      </p:cBhvr>
                                      <p:tavLst>
                                        <p:tav tm="0">
                                          <p:val>
                                            <p:strVal val="#ppt_y"/>
                                          </p:val>
                                        </p:tav>
                                        <p:tav tm="100000">
                                          <p:val>
                                            <p:strVal val="#ppt_y"/>
                                          </p:val>
                                        </p:tav>
                                      </p:tavLst>
                                    </p:anim>
                                  </p:childTnLst>
                                </p:cTn>
                              </p:par>
                              <p:par>
                                <p:cTn id="97" presetID="42" presetClass="entr" presetSubtype="0" fill="hold" nodeType="withEffect">
                                  <p:stCondLst>
                                    <p:cond delay="75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750"/>
                                        <p:tgtEl>
                                          <p:spTgt spid="16"/>
                                        </p:tgtEl>
                                      </p:cBhvr>
                                    </p:animEffect>
                                    <p:anim calcmode="lin" valueType="num">
                                      <p:cBhvr>
                                        <p:cTn id="100" dur="750" fill="hold"/>
                                        <p:tgtEl>
                                          <p:spTgt spid="16"/>
                                        </p:tgtEl>
                                        <p:attrNameLst>
                                          <p:attrName>ppt_x</p:attrName>
                                        </p:attrNameLst>
                                      </p:cBhvr>
                                      <p:tavLst>
                                        <p:tav tm="0">
                                          <p:val>
                                            <p:strVal val="#ppt_x"/>
                                          </p:val>
                                        </p:tav>
                                        <p:tav tm="100000">
                                          <p:val>
                                            <p:strVal val="#ppt_x"/>
                                          </p:val>
                                        </p:tav>
                                      </p:tavLst>
                                    </p:anim>
                                    <p:anim calcmode="lin" valueType="num">
                                      <p:cBhvr>
                                        <p:cTn id="101" dur="750" fill="hold"/>
                                        <p:tgtEl>
                                          <p:spTgt spid="16"/>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75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750"/>
                                        <p:tgtEl>
                                          <p:spTgt spid="11"/>
                                        </p:tgtEl>
                                      </p:cBhvr>
                                    </p:animEffect>
                                    <p:anim calcmode="lin" valueType="num">
                                      <p:cBhvr>
                                        <p:cTn id="105" dur="750" fill="hold"/>
                                        <p:tgtEl>
                                          <p:spTgt spid="11"/>
                                        </p:tgtEl>
                                        <p:attrNameLst>
                                          <p:attrName>ppt_x</p:attrName>
                                        </p:attrNameLst>
                                      </p:cBhvr>
                                      <p:tavLst>
                                        <p:tav tm="0">
                                          <p:val>
                                            <p:strVal val="#ppt_x"/>
                                          </p:val>
                                        </p:tav>
                                        <p:tav tm="100000">
                                          <p:val>
                                            <p:strVal val="#ppt_x"/>
                                          </p:val>
                                        </p:tav>
                                      </p:tavLst>
                                    </p:anim>
                                    <p:anim calcmode="lin" valueType="num">
                                      <p:cBhvr>
                                        <p:cTn id="106" dur="750" fill="hold"/>
                                        <p:tgtEl>
                                          <p:spTgt spid="11"/>
                                        </p:tgtEl>
                                        <p:attrNameLst>
                                          <p:attrName>ppt_y</p:attrName>
                                        </p:attrNameLst>
                                      </p:cBhvr>
                                      <p:tavLst>
                                        <p:tav tm="0">
                                          <p:val>
                                            <p:strVal val="#ppt_y+.1"/>
                                          </p:val>
                                        </p:tav>
                                        <p:tav tm="100000">
                                          <p:val>
                                            <p:strVal val="#ppt_y"/>
                                          </p:val>
                                        </p:tav>
                                      </p:tavLst>
                                    </p:anim>
                                  </p:childTnLst>
                                </p:cTn>
                              </p:par>
                            </p:childTnLst>
                          </p:cTn>
                        </p:par>
                        <p:par>
                          <p:cTn id="107" fill="hold">
                            <p:stCondLst>
                              <p:cond delay="11000"/>
                            </p:stCondLst>
                            <p:childTnLst>
                              <p:par>
                                <p:cTn id="108" presetID="32" presetClass="emph" presetSubtype="0" fill="hold" nodeType="after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285254" y="68580"/>
            <a:ext cx="4896447" cy="3115295"/>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967741" y="605875"/>
            <a:ext cx="4051502"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endParaRPr lang="zh-CN" altLang="en-US" sz="2400" dirty="0">
              <a:solidFill>
                <a:srgbClr val="4CA420"/>
              </a:solidFill>
              <a:latin typeface="Times New Roman" panose="02020603050405020304" pitchFamily="18" charset="0"/>
              <a:cs typeface="Times New Roman" panose="02020603050405020304" pitchFamily="18" charset="0"/>
              <a:sym typeface="+mn-lt"/>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extLst>
      <p:ext uri="{BB962C8B-B14F-4D97-AF65-F5344CB8AC3E}">
        <p14:creationId xmlns:p14="http://schemas.microsoft.com/office/powerpoint/2010/main" val="12499058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4745" y="2325603"/>
            <a:ext cx="3588404" cy="58477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LUYỆN TẬP</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5400" dirty="0">
                <a:sym typeface="+mn-lt"/>
              </a:rPr>
              <a:t>3</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72222E-6 -6.17284E-7 L -4.72222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TotalTime>
  <Words>1128</Words>
  <Application>Microsoft Office PowerPoint</Application>
  <PresentationFormat>Trình chiếu Trên màn hình (16:9)</PresentationFormat>
  <Paragraphs>145</Paragraphs>
  <Slides>22</Slides>
  <Notes>22</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22</vt:i4>
      </vt:variant>
    </vt:vector>
  </HeadingPairs>
  <TitlesOfParts>
    <vt:vector size="27" baseType="lpstr">
      <vt:lpstr>Arial</vt:lpstr>
      <vt:lpstr>Times New Roman</vt:lpstr>
      <vt:lpstr>DFPOP1-W9</vt:lpstr>
      <vt:lpstr>Calibri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卡通欢乐假期教育老师专用课件PPT模板</dc:title>
  <dc:creator>Windows 用户</dc:creator>
  <cp:lastModifiedBy>Huyền Hà</cp:lastModifiedBy>
  <cp:revision>65</cp:revision>
  <dcterms:created xsi:type="dcterms:W3CDTF">2016-08-08T05:55:00Z</dcterms:created>
  <dcterms:modified xsi:type="dcterms:W3CDTF">2023-07-16T17:22:38Z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