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 id="2147483708" r:id="rId3"/>
    <p:sldMasterId id="2147483721" r:id="rId4"/>
  </p:sldMasterIdLst>
  <p:notesMasterIdLst>
    <p:notesMasterId r:id="rId31"/>
  </p:notesMasterIdLst>
  <p:sldIdLst>
    <p:sldId id="466" r:id="rId5"/>
    <p:sldId id="413" r:id="rId6"/>
    <p:sldId id="453" r:id="rId7"/>
    <p:sldId id="414" r:id="rId8"/>
    <p:sldId id="415" r:id="rId9"/>
    <p:sldId id="416" r:id="rId10"/>
    <p:sldId id="417" r:id="rId11"/>
    <p:sldId id="418" r:id="rId12"/>
    <p:sldId id="419" r:id="rId13"/>
    <p:sldId id="420" r:id="rId14"/>
    <p:sldId id="421" r:id="rId15"/>
    <p:sldId id="422" r:id="rId16"/>
    <p:sldId id="463" r:id="rId17"/>
    <p:sldId id="465" r:id="rId18"/>
    <p:sldId id="464" r:id="rId19"/>
    <p:sldId id="448" r:id="rId20"/>
    <p:sldId id="446" r:id="rId21"/>
    <p:sldId id="441" r:id="rId22"/>
    <p:sldId id="455" r:id="rId23"/>
    <p:sldId id="457" r:id="rId24"/>
    <p:sldId id="447" r:id="rId25"/>
    <p:sldId id="449" r:id="rId26"/>
    <p:sldId id="450" r:id="rId27"/>
    <p:sldId id="467" r:id="rId28"/>
    <p:sldId id="451" r:id="rId29"/>
    <p:sldId id="460" r:id="rId30"/>
  </p:sldIdLst>
  <p:sldSz cx="18288000" cy="10287000"/>
  <p:notesSz cx="6858000" cy="9144000"/>
  <p:embeddedFontLst>
    <p:embeddedFont>
      <p:font typeface="#9Slide05 Agile Script Calligra" panose="020B0604020202020204" charset="0"/>
      <p:regular r:id="rId32"/>
    </p:embeddedFont>
    <p:embeddedFont>
      <p:font typeface="Calibri" panose="020F0502020204030204" pitchFamily="34" charset="0"/>
      <p:regular r:id="rId33"/>
      <p:bold r:id="rId34"/>
      <p:italic r:id="rId35"/>
      <p:boldItalic r:id="rId36"/>
    </p:embeddedFont>
    <p:embeddedFont>
      <p:font typeface="SimSun-ExtB" panose="02010609060101010101" pitchFamily="49" charset="-122"/>
      <p:regular r:id="rId37"/>
    </p:embeddedFont>
    <p:embeddedFont>
      <p:font typeface="SimSun" panose="02010600030101010101" pitchFamily="2" charset="-122"/>
      <p:regular r:id="rId38"/>
    </p:embeddedFont>
    <p:embeddedFont>
      <p:font typeface="Trebuchet MS" panose="020B060302020202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3220"/>
    <a:srgbClr val="C5DAFC"/>
    <a:srgbClr val="E7E5D5"/>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168" autoAdjust="0"/>
  </p:normalViewPr>
  <p:slideViewPr>
    <p:cSldViewPr>
      <p:cViewPr varScale="1">
        <p:scale>
          <a:sx n="50" d="100"/>
          <a:sy n="50" d="100"/>
        </p:scale>
        <p:origin x="9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fld id="{BB9C439D-BC4E-455A-9CA5-FBB46CE2904B}" type="slidenum">
              <a:rPr lang="en-US" altLang="en-US" smtClean="0">
                <a:solidFill>
                  <a:prstClr val="black"/>
                </a:solidFill>
              </a:rPr>
              <a:pPr/>
              <a:t>1</a:t>
            </a:fld>
            <a:endParaRPr lang="en-US" altLang="en-US">
              <a:solidFill>
                <a:prstClr val="black"/>
              </a:solidFill>
            </a:endParaRPr>
          </a:p>
        </p:txBody>
      </p:sp>
    </p:spTree>
    <p:extLst>
      <p:ext uri="{BB962C8B-B14F-4D97-AF65-F5344CB8AC3E}">
        <p14:creationId xmlns:p14="http://schemas.microsoft.com/office/powerpoint/2010/main" val="240809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415388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191309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64072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DB898-5747-4776-B813-931C786069D0}" type="slidenum">
              <a:rPr lang="en-US" smtClean="0"/>
              <a:t>17</a:t>
            </a:fld>
            <a:endParaRPr lang="en-US"/>
          </a:p>
        </p:txBody>
      </p:sp>
    </p:spTree>
    <p:extLst>
      <p:ext uri="{BB962C8B-B14F-4D97-AF65-F5344CB8AC3E}">
        <p14:creationId xmlns:p14="http://schemas.microsoft.com/office/powerpoint/2010/main" val="329884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xu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1956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Mưa</a:t>
            </a:r>
            <a:r>
              <a:rPr lang="en-US" dirty="0"/>
              <a:t> </a:t>
            </a:r>
            <a:r>
              <a:rPr lang="en-US" dirty="0" err="1"/>
              <a:t>rơi</a:t>
            </a:r>
            <a:r>
              <a:rPr lang="en-US" dirty="0"/>
              <a:t> </a:t>
            </a:r>
            <a:r>
              <a:rPr lang="en-US" dirty="0" err="1"/>
              <a:t>xuống</a:t>
            </a:r>
            <a:r>
              <a:rPr lang="en-US" dirty="0"/>
              <a:t> </a:t>
            </a:r>
            <a:r>
              <a:rPr lang="en-US" dirty="0" err="1"/>
              <a:t>những</a:t>
            </a:r>
            <a:r>
              <a:rPr lang="en-US" dirty="0"/>
              <a:t> </a:t>
            </a:r>
            <a:r>
              <a:rPr lang="en-US" dirty="0" err="1"/>
              <a:t>nơi</a:t>
            </a:r>
            <a:r>
              <a:rPr lang="en-US" dirty="0"/>
              <a:t> </a:t>
            </a:r>
            <a:r>
              <a:rPr lang="en-US" dirty="0" err="1"/>
              <a:t>nào</a:t>
            </a:r>
            <a:r>
              <a:rPr lang="en-US" dirty="0"/>
              <a:t>? Em </a:t>
            </a:r>
            <a:r>
              <a:rPr lang="en-US" dirty="0" err="1"/>
              <a:t>có</a:t>
            </a:r>
            <a:r>
              <a:rPr lang="en-US" dirty="0"/>
              <a:t> </a:t>
            </a:r>
            <a:r>
              <a:rPr lang="en-US" dirty="0" err="1"/>
              <a:t>nhận</a:t>
            </a:r>
            <a:r>
              <a:rPr lang="en-US" dirty="0"/>
              <a:t> </a:t>
            </a:r>
            <a:r>
              <a:rPr lang="en-US" dirty="0" err="1"/>
              <a:t>xét</a:t>
            </a:r>
            <a:r>
              <a:rPr lang="en-US" dirty="0"/>
              <a:t> </a:t>
            </a:r>
            <a:r>
              <a:rPr lang="en-US" dirty="0" err="1"/>
              <a:t>gì</a:t>
            </a:r>
            <a:r>
              <a:rPr lang="en-US" dirty="0"/>
              <a:t> </a:t>
            </a:r>
            <a:r>
              <a:rPr lang="en-US" dirty="0" err="1"/>
              <a:t>về</a:t>
            </a:r>
            <a:r>
              <a:rPr lang="en-US" dirty="0"/>
              <a:t> </a:t>
            </a:r>
            <a:r>
              <a:rPr lang="en-US" dirty="0" err="1"/>
              <a:t>cách</a:t>
            </a:r>
            <a:r>
              <a:rPr lang="en-US" dirty="0"/>
              <a:t> </a:t>
            </a:r>
            <a:r>
              <a:rPr lang="en-US" dirty="0" err="1"/>
              <a:t>tác</a:t>
            </a:r>
            <a:r>
              <a:rPr lang="en-US" dirty="0"/>
              <a:t> </a:t>
            </a:r>
            <a:r>
              <a:rPr lang="en-US" dirty="0" err="1"/>
              <a:t>giả</a:t>
            </a:r>
            <a:r>
              <a:rPr lang="en-US" dirty="0"/>
              <a:t> </a:t>
            </a:r>
            <a:r>
              <a:rPr lang="en-US" dirty="0" err="1"/>
              <a:t>miêu</a:t>
            </a:r>
            <a:r>
              <a:rPr lang="en-US" dirty="0"/>
              <a:t> </a:t>
            </a:r>
            <a:r>
              <a:rPr lang="en-US" dirty="0" err="1"/>
              <a:t>tả</a:t>
            </a:r>
            <a:r>
              <a:rPr lang="en-US" dirty="0"/>
              <a:t> </a:t>
            </a:r>
            <a:r>
              <a:rPr lang="en-US" dirty="0" err="1"/>
              <a:t>không</a:t>
            </a:r>
            <a:r>
              <a:rPr lang="en-US" dirty="0"/>
              <a:t> </a:t>
            </a:r>
            <a:r>
              <a:rPr lang="en-US" dirty="0" err="1"/>
              <a:t>gian</a:t>
            </a:r>
            <a:r>
              <a:rPr lang="en-US" dirty="0"/>
              <a:t>? </a:t>
            </a:r>
            <a:r>
              <a:rPr lang="en-US" dirty="0" err="1"/>
              <a:t>Tác</a:t>
            </a:r>
            <a:r>
              <a:rPr lang="en-US" dirty="0"/>
              <a:t> </a:t>
            </a:r>
            <a:r>
              <a:rPr lang="en-US" dirty="0" err="1"/>
              <a:t>dụng</a:t>
            </a:r>
            <a:r>
              <a:rPr lang="en-US" dirty="0"/>
              <a:t> </a:t>
            </a:r>
            <a:r>
              <a:rPr lang="en-US" dirty="0" err="1"/>
              <a:t>của</a:t>
            </a:r>
            <a:r>
              <a:rPr lang="en-US" dirty="0"/>
              <a:t> </a:t>
            </a:r>
            <a:r>
              <a:rPr lang="en-US" dirty="0" err="1"/>
              <a:t>cách</a:t>
            </a:r>
            <a:r>
              <a:rPr lang="en-US" dirty="0"/>
              <a:t> </a:t>
            </a:r>
            <a:r>
              <a:rPr lang="en-US" dirty="0" err="1"/>
              <a:t>miêu</a:t>
            </a:r>
            <a:r>
              <a:rPr lang="en-US" dirty="0"/>
              <a:t> </a:t>
            </a:r>
            <a:r>
              <a:rPr lang="en-US" dirty="0" err="1"/>
              <a:t>tả</a:t>
            </a:r>
            <a:r>
              <a:rPr lang="en-US" dirty="0"/>
              <a:t> </a:t>
            </a:r>
            <a:r>
              <a:rPr lang="en-US" dirty="0" err="1"/>
              <a:t>đó</a:t>
            </a:r>
            <a:r>
              <a:rPr lang="en-US" dirty="0"/>
              <a:t>. </a:t>
            </a:r>
            <a:r>
              <a:rPr lang="en-US" dirty="0" err="1"/>
              <a:t>Ngoài</a:t>
            </a:r>
            <a:r>
              <a:rPr lang="en-US" dirty="0"/>
              <a:t> </a:t>
            </a:r>
            <a:r>
              <a:rPr lang="en-US" dirty="0" err="1"/>
              <a:t>rơi</a:t>
            </a:r>
            <a:r>
              <a:rPr lang="en-US" dirty="0"/>
              <a:t> </a:t>
            </a:r>
            <a:r>
              <a:rPr lang="en-US" dirty="0" err="1"/>
              <a:t>xuống</a:t>
            </a:r>
            <a:r>
              <a:rPr lang="en-US" dirty="0"/>
              <a:t> </a:t>
            </a:r>
            <a:r>
              <a:rPr lang="en-US" dirty="0" err="1"/>
              <a:t>những</a:t>
            </a:r>
            <a:r>
              <a:rPr lang="en-US" dirty="0"/>
              <a:t> </a:t>
            </a:r>
            <a:r>
              <a:rPr lang="en-US" dirty="0" err="1"/>
              <a:t>địa</a:t>
            </a:r>
            <a:r>
              <a:rPr lang="en-US" dirty="0"/>
              <a:t> </a:t>
            </a:r>
            <a:r>
              <a:rPr lang="en-US" dirty="0" err="1"/>
              <a:t>điểm</a:t>
            </a:r>
            <a:r>
              <a:rPr lang="en-US" dirty="0"/>
              <a:t> </a:t>
            </a:r>
            <a:r>
              <a:rPr lang="en-US" dirty="0" err="1"/>
              <a:t>cụ</a:t>
            </a:r>
            <a:r>
              <a:rPr lang="en-US" dirty="0"/>
              <a:t> </a:t>
            </a:r>
            <a:r>
              <a:rPr lang="en-US" dirty="0" err="1"/>
              <a:t>thể</a:t>
            </a:r>
            <a:r>
              <a:rPr lang="en-US" dirty="0"/>
              <a:t>, </a:t>
            </a:r>
            <a:r>
              <a:rPr lang="en-US" dirty="0" err="1"/>
              <a:t>mưa</a:t>
            </a:r>
            <a:r>
              <a:rPr lang="en-US" dirty="0"/>
              <a:t> </a:t>
            </a:r>
            <a:r>
              <a:rPr lang="en-US" dirty="0" err="1"/>
              <a:t>còn</a:t>
            </a:r>
            <a:r>
              <a:rPr lang="en-US" dirty="0"/>
              <a:t> </a:t>
            </a:r>
            <a:r>
              <a:rPr lang="en-US" dirty="0" err="1"/>
              <a:t>rơi</a:t>
            </a:r>
            <a:r>
              <a:rPr lang="en-US" dirty="0"/>
              <a:t> </a:t>
            </a:r>
            <a:r>
              <a:rPr lang="en-US" dirty="0" err="1"/>
              <a:t>xuống</a:t>
            </a:r>
            <a:r>
              <a:rPr lang="en-US" dirty="0"/>
              <a:t> </a:t>
            </a:r>
            <a:r>
              <a:rPr lang="en-US" dirty="0" err="1"/>
              <a:t>nơi</a:t>
            </a:r>
            <a:r>
              <a:rPr lang="en-US" dirty="0"/>
              <a:t> </a:t>
            </a:r>
            <a:r>
              <a:rPr lang="en-US" dirty="0" err="1"/>
              <a:t>đâu</a:t>
            </a:r>
            <a:r>
              <a:rPr lang="en-US" dirty="0"/>
              <a:t>? </a:t>
            </a:r>
            <a:r>
              <a:rPr lang="en-US" dirty="0" err="1"/>
              <a:t>Từ</a:t>
            </a:r>
            <a:r>
              <a:rPr lang="en-US" dirty="0"/>
              <a:t> </a:t>
            </a:r>
            <a:r>
              <a:rPr lang="en-US" dirty="0" err="1"/>
              <a:t>đó</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khắc</a:t>
            </a:r>
            <a:r>
              <a:rPr lang="en-US" dirty="0"/>
              <a:t> </a:t>
            </a:r>
            <a:r>
              <a:rPr lang="en-US" dirty="0" err="1"/>
              <a:t>họa</a:t>
            </a:r>
            <a:r>
              <a:rPr lang="en-US" dirty="0"/>
              <a:t> </a:t>
            </a:r>
            <a:r>
              <a:rPr lang="en-US" dirty="0" err="1"/>
              <a:t>tâm</a:t>
            </a:r>
            <a:r>
              <a:rPr lang="en-US" dirty="0"/>
              <a:t> </a:t>
            </a:r>
            <a:r>
              <a:rPr lang="en-US" dirty="0" err="1"/>
              <a:t>trạng</a:t>
            </a:r>
            <a:r>
              <a:rPr lang="en-US" dirty="0"/>
              <a:t> </a:t>
            </a:r>
            <a:r>
              <a:rPr lang="en-US" dirty="0" err="1"/>
              <a:t>của</a:t>
            </a:r>
            <a:r>
              <a:rPr lang="en-US" dirty="0"/>
              <a:t> </a:t>
            </a:r>
            <a:r>
              <a:rPr lang="en-US" dirty="0" err="1"/>
              <a:t>người</a:t>
            </a:r>
            <a:r>
              <a:rPr lang="en-US" dirty="0"/>
              <a:t> “</a:t>
            </a:r>
            <a:r>
              <a:rPr lang="en-US" dirty="0" err="1"/>
              <a:t>khách</a:t>
            </a:r>
            <a:r>
              <a:rPr lang="en-US" dirty="0"/>
              <a:t> </a:t>
            </a:r>
            <a:r>
              <a:rPr lang="en-US" dirty="0" err="1"/>
              <a:t>tha</a:t>
            </a:r>
            <a:r>
              <a:rPr lang="en-US" dirty="0"/>
              <a:t> </a:t>
            </a:r>
            <a:r>
              <a:rPr lang="en-US" dirty="0" err="1"/>
              <a:t>hương</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6F6DB898-5747-4776-B813-931C786069D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94635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DB898-5747-4776-B813-931C786069D0}" type="slidenum">
              <a:rPr lang="en-US" smtClean="0"/>
              <a:t>26</a:t>
            </a:fld>
            <a:endParaRPr lang="en-US"/>
          </a:p>
        </p:txBody>
      </p:sp>
    </p:spTree>
    <p:extLst>
      <p:ext uri="{BB962C8B-B14F-4D97-AF65-F5344CB8AC3E}">
        <p14:creationId xmlns:p14="http://schemas.microsoft.com/office/powerpoint/2010/main" val="224560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B2.Ngữ Văn 9.KNTT</a:t>
            </a:r>
          </a:p>
          <a:p>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150937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B2.Ngữ Văn 9.KNTT</a:t>
            </a:r>
          </a:p>
          <a:p>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9689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đúng</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81490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r>
              <a:rPr lang="en-US" dirty="0" err="1"/>
              <a:t>đúng</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18214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p>
        </p:txBody>
      </p:sp>
      <p:sp>
        <p:nvSpPr>
          <p:cNvPr id="4" name="Slide Number Placeholder 3"/>
          <p:cNvSpPr>
            <a:spLocks noGrp="1"/>
          </p:cNvSpPr>
          <p:nvPr>
            <p:ph type="sldNum" sz="quarter" idx="10"/>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35661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229533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33202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122568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91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08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9434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4382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8549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756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810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18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390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841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8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1039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45804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073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158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92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711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197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46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71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0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567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595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956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18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878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910988" y="3834167"/>
            <a:ext cx="5229000" cy="956400"/>
          </a:xfrm>
          <a:prstGeom prst="rect">
            <a:avLst/>
          </a:prstGeom>
        </p:spPr>
        <p:txBody>
          <a:bodyPr spcFirstLastPara="1" lIns="91425" tIns="91425" rIns="91425" bIns="91425">
            <a:noAutofit/>
          </a:bodyPr>
          <a:lstStyle>
            <a:lvl1pPr lvl="0" algn="r" rtl="0">
              <a:lnSpc>
                <a:spcPct val="100000"/>
              </a:lnSpc>
              <a:spcBef>
                <a:spcPts val="0"/>
              </a:spcBef>
              <a:spcAft>
                <a:spcPts val="0"/>
              </a:spcAft>
              <a:buSzPts val="1400"/>
              <a:buNone/>
              <a:defRPr sz="2798"/>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910988" y="3092550"/>
            <a:ext cx="5229000" cy="741600"/>
          </a:xfrm>
          <a:prstGeom prst="rect">
            <a:avLst/>
          </a:prstGeom>
        </p:spPr>
        <p:txBody>
          <a:bodyPr spcFirstLastPara="1" lIns="91425" tIns="91425" rIns="91425" bIns="91425" anchor="b">
            <a:noAutofit/>
          </a:bodyPr>
          <a:lstStyle>
            <a:lvl1pPr lvl="0" algn="r" rtl="0">
              <a:lnSpc>
                <a:spcPct val="100000"/>
              </a:lnSpc>
              <a:spcBef>
                <a:spcPts val="0"/>
              </a:spcBef>
              <a:spcAft>
                <a:spcPts val="0"/>
              </a:spcAft>
              <a:buSzPts val="2200"/>
              <a:buFont typeface="Space Mono"/>
              <a:buNone/>
              <a:defRPr sz="440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440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440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440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440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440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440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440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440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11148012" y="7315050"/>
            <a:ext cx="5229000" cy="956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2798"/>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11147570" y="6573439"/>
            <a:ext cx="5229000" cy="741600"/>
          </a:xfrm>
          <a:prstGeom prst="rect">
            <a:avLst/>
          </a:prstGeom>
        </p:spPr>
        <p:txBody>
          <a:bodyPr spcFirstLastPara="1" lIns="91425" tIns="91425" rIns="91425" bIns="91425" anchor="b">
            <a:noAutofit/>
          </a:bodyPr>
          <a:lstStyle>
            <a:lvl1pPr lvl="0" rtl="0">
              <a:lnSpc>
                <a:spcPct val="100000"/>
              </a:lnSpc>
              <a:spcBef>
                <a:spcPts val="0"/>
              </a:spcBef>
              <a:spcAft>
                <a:spcPts val="0"/>
              </a:spcAft>
              <a:buSzPts val="2200"/>
              <a:buFont typeface="Space Mono"/>
              <a:buNone/>
              <a:defRPr sz="440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440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440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440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440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440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440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440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440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1426451" y="1079000"/>
            <a:ext cx="15435000" cy="1225800"/>
          </a:xfrm>
          <a:prstGeom prst="rect">
            <a:avLst/>
          </a:prstGeom>
        </p:spPr>
        <p:txBody>
          <a:bodyPr spcFirstLastPara="1" lIns="91425" tIns="91425" rIns="91425" bIns="91425" anchor="t">
            <a:noAutofit/>
          </a:bodyPr>
          <a:lstStyle>
            <a:lvl1pPr lvl="0" rtl="0">
              <a:spcBef>
                <a:spcPts val="0"/>
              </a:spcBef>
              <a:spcAft>
                <a:spcPts val="0"/>
              </a:spcAft>
              <a:buClr>
                <a:schemeClr val="dk1"/>
              </a:buClr>
              <a:buSzPts val="3000"/>
              <a:buFont typeface="Space Mono"/>
              <a:buNone/>
              <a:defRPr sz="6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6000">
                <a:solidFill>
                  <a:schemeClr val="dk1"/>
                </a:solidFill>
              </a:defRPr>
            </a:lvl2pPr>
            <a:lvl3pPr lvl="2" rtl="0">
              <a:spcBef>
                <a:spcPts val="0"/>
              </a:spcBef>
              <a:spcAft>
                <a:spcPts val="0"/>
              </a:spcAft>
              <a:buClr>
                <a:schemeClr val="dk1"/>
              </a:buClr>
              <a:buSzPts val="3000"/>
              <a:buNone/>
              <a:defRPr sz="6000">
                <a:solidFill>
                  <a:schemeClr val="dk1"/>
                </a:solidFill>
              </a:defRPr>
            </a:lvl3pPr>
            <a:lvl4pPr lvl="3" rtl="0">
              <a:spcBef>
                <a:spcPts val="0"/>
              </a:spcBef>
              <a:spcAft>
                <a:spcPts val="0"/>
              </a:spcAft>
              <a:buClr>
                <a:schemeClr val="dk1"/>
              </a:buClr>
              <a:buSzPts val="3000"/>
              <a:buNone/>
              <a:defRPr sz="6000">
                <a:solidFill>
                  <a:schemeClr val="dk1"/>
                </a:solidFill>
              </a:defRPr>
            </a:lvl4pPr>
            <a:lvl5pPr lvl="4" rtl="0">
              <a:spcBef>
                <a:spcPts val="0"/>
              </a:spcBef>
              <a:spcAft>
                <a:spcPts val="0"/>
              </a:spcAft>
              <a:buClr>
                <a:schemeClr val="dk1"/>
              </a:buClr>
              <a:buSzPts val="3000"/>
              <a:buNone/>
              <a:defRPr sz="6000">
                <a:solidFill>
                  <a:schemeClr val="dk1"/>
                </a:solidFill>
              </a:defRPr>
            </a:lvl5pPr>
            <a:lvl6pPr lvl="5" rtl="0">
              <a:spcBef>
                <a:spcPts val="0"/>
              </a:spcBef>
              <a:spcAft>
                <a:spcPts val="0"/>
              </a:spcAft>
              <a:buClr>
                <a:schemeClr val="dk1"/>
              </a:buClr>
              <a:buSzPts val="3000"/>
              <a:buNone/>
              <a:defRPr sz="6000">
                <a:solidFill>
                  <a:schemeClr val="dk1"/>
                </a:solidFill>
              </a:defRPr>
            </a:lvl6pPr>
            <a:lvl7pPr lvl="6" rtl="0">
              <a:spcBef>
                <a:spcPts val="0"/>
              </a:spcBef>
              <a:spcAft>
                <a:spcPts val="0"/>
              </a:spcAft>
              <a:buClr>
                <a:schemeClr val="dk1"/>
              </a:buClr>
              <a:buSzPts val="3000"/>
              <a:buNone/>
              <a:defRPr sz="6000">
                <a:solidFill>
                  <a:schemeClr val="dk1"/>
                </a:solidFill>
              </a:defRPr>
            </a:lvl7pPr>
            <a:lvl8pPr lvl="7" rtl="0">
              <a:spcBef>
                <a:spcPts val="0"/>
              </a:spcBef>
              <a:spcAft>
                <a:spcPts val="0"/>
              </a:spcAft>
              <a:buClr>
                <a:schemeClr val="dk1"/>
              </a:buClr>
              <a:buSzPts val="3000"/>
              <a:buNone/>
              <a:defRPr sz="6000">
                <a:solidFill>
                  <a:schemeClr val="dk1"/>
                </a:solidFill>
              </a:defRPr>
            </a:lvl8pPr>
            <a:lvl9pPr lvl="8" rtl="0">
              <a:spcBef>
                <a:spcPts val="0"/>
              </a:spcBef>
              <a:spcAft>
                <a:spcPts val="0"/>
              </a:spcAft>
              <a:buClr>
                <a:schemeClr val="dk1"/>
              </a:buClr>
              <a:buSzPts val="3000"/>
              <a:buNone/>
              <a:defRPr sz="6000">
                <a:solidFill>
                  <a:schemeClr val="dk1"/>
                </a:solidFill>
              </a:defRPr>
            </a:lvl9pPr>
          </a:lstStyle>
          <a:p>
            <a:endParaRPr/>
          </a:p>
        </p:txBody>
      </p:sp>
    </p:spTree>
    <p:extLst>
      <p:ext uri="{BB962C8B-B14F-4D97-AF65-F5344CB8AC3E}">
        <p14:creationId xmlns:p14="http://schemas.microsoft.com/office/powerpoint/2010/main" val="2949998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232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185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76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803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84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99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480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56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273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820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178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6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54605"/>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2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43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8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0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1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10/10/2024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6021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4D53746-0579-4135-A995-A5FFF522886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C952F09-080F-4B9C-8CE2-A9AD23E1C5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7110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937C1CE-5B12-4D03-8318-0B1E9306FE05}"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9FF3C7-E5AB-4A1C-B0D3-91C7B5FAA6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12021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gif"/><Relationship Id="rId5" Type="http://schemas.openxmlformats.org/officeDocument/2006/relationships/image" Target="../media/image19.jp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9.jp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19.jp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10.gif"/><Relationship Id="rId3" Type="http://schemas.openxmlformats.org/officeDocument/2006/relationships/slideLayout" Target="../slideLayouts/slideLayout12.xml"/><Relationship Id="rId7" Type="http://schemas.openxmlformats.org/officeDocument/2006/relationships/image" Target="../media/image4.gif"/><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image" Target="../media/image2.gif"/><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5.xml"/><Relationship Id="rId18" Type="http://schemas.openxmlformats.org/officeDocument/2006/relationships/image" Target="../media/image17.gif"/><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slide" Target="slide8.xml"/><Relationship Id="rId12" Type="http://schemas.openxmlformats.org/officeDocument/2006/relationships/image" Target="../media/image5.gif"/><Relationship Id="rId17" Type="http://schemas.openxmlformats.org/officeDocument/2006/relationships/slide" Target="slide6.xml"/><Relationship Id="rId2" Type="http://schemas.openxmlformats.org/officeDocument/2006/relationships/notesSlide" Target="../notesSlides/notesSlide3.xml"/><Relationship Id="rId16" Type="http://schemas.openxmlformats.org/officeDocument/2006/relationships/image" Target="../media/image16.gif"/><Relationship Id="rId20" Type="http://schemas.openxmlformats.org/officeDocument/2006/relationships/image" Target="../media/image3.gif"/><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slide" Target="slide7.xml"/><Relationship Id="rId5" Type="http://schemas.openxmlformats.org/officeDocument/2006/relationships/slide" Target="slide9.xml"/><Relationship Id="rId15" Type="http://schemas.openxmlformats.org/officeDocument/2006/relationships/slide" Target="slide10.xml"/><Relationship Id="rId10" Type="http://schemas.openxmlformats.org/officeDocument/2006/relationships/image" Target="../media/image15.gif"/><Relationship Id="rId19" Type="http://schemas.openxmlformats.org/officeDocument/2006/relationships/slide" Target="slide12.xml"/><Relationship Id="rId4" Type="http://schemas.openxmlformats.org/officeDocument/2006/relationships/audio" Target="../media/audio2.wav"/><Relationship Id="rId9" Type="http://schemas.openxmlformats.org/officeDocument/2006/relationships/slide" Target="slide11.xml"/><Relationship Id="rId1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gif"/><Relationship Id="rId5" Type="http://schemas.openxmlformats.org/officeDocument/2006/relationships/image" Target="../media/image19.jp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9.jp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19.jp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19.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9.jp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2743200" y="2785979"/>
            <a:ext cx="12115800" cy="8909163"/>
          </a:xfrm>
          <a:prstGeom prst="rect">
            <a:avLst/>
          </a:prstGeom>
        </p:spPr>
        <p:txBody>
          <a:bodyPr spcFirstLastPara="1" wrap="none" fromWordArt="1">
            <a:prstTxWarp prst="textButton">
              <a:avLst>
                <a:gd name="adj" fmla="val 10800000"/>
              </a:avLst>
            </a:prstTxWarp>
          </a:bodyPr>
          <a:lstStyle/>
          <a:p>
            <a:pPr algn="ctr">
              <a:defRPr/>
            </a:pPr>
            <a:r>
              <a:rPr lang="en-US" sz="5400" kern="10" dirty="0">
                <a:ln w="19050">
                  <a:solidFill>
                    <a:srgbClr val="FF0066"/>
                  </a:solidFill>
                  <a:round/>
                  <a:headEnd/>
                  <a:tailEnd/>
                </a:ln>
                <a:solidFill>
                  <a:srgbClr val="CC0066"/>
                </a:solidFill>
                <a:effectLst>
                  <a:outerShdw dist="63500" dir="5400000" algn="ctr" rotWithShape="0">
                    <a:srgbClr val="FFCCFF">
                      <a:alpha val="50000"/>
                    </a:srgbClr>
                  </a:outerShdw>
                </a:effectLst>
              </a:rPr>
              <a:t> </a:t>
            </a:r>
            <a:r>
              <a:rPr lang="en-US" sz="4200" b="1" kern="10" dirty="0">
                <a:ln w="19050">
                  <a:solidFill>
                    <a:srgbClr val="FF0066"/>
                  </a:solidFill>
                  <a:round/>
                  <a:headEnd/>
                  <a:tailEnd/>
                </a:ln>
                <a:solidFill>
                  <a:srgbClr val="FF0000"/>
                </a:solidFill>
                <a:effectLst>
                  <a:outerShdw dist="63500" dir="5400000" algn="ctr" rotWithShape="0">
                    <a:srgbClr val="FFCCFF">
                      <a:alpha val="50000"/>
                    </a:srgbClr>
                  </a:outerShdw>
                </a:effectLst>
              </a:rPr>
              <a:t>CHÀO MỪNG QUÝ THẦY CÔ VỀ DỰ GIỜ</a:t>
            </a:r>
            <a:endParaRPr lang="en-US" sz="4800" b="1" kern="10" dirty="0">
              <a:ln w="19050">
                <a:solidFill>
                  <a:srgbClr val="FF0066"/>
                </a:solidFill>
                <a:round/>
                <a:headEnd/>
                <a:tailEnd/>
              </a:ln>
              <a:solidFill>
                <a:srgbClr val="FF0000"/>
              </a:solidFill>
              <a:effectLst>
                <a:outerShdw dist="63500" dir="5400000" algn="ctr" rotWithShape="0">
                  <a:srgbClr val="FFCCFF">
                    <a:alpha val="50000"/>
                  </a:srgbClr>
                </a:outerShdw>
              </a:effectLst>
            </a:endParaRPr>
          </a:p>
        </p:txBody>
      </p:sp>
      <p:sp>
        <p:nvSpPr>
          <p:cNvPr id="4100" name="TextBox 2"/>
          <p:cNvSpPr>
            <a:spLocks noChangeArrowheads="1"/>
          </p:cNvSpPr>
          <p:nvPr/>
        </p:nvSpPr>
        <p:spPr bwMode="auto">
          <a:xfrm>
            <a:off x="2590799" y="2846653"/>
            <a:ext cx="1205342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200" b="1" dirty="0">
                <a:solidFill>
                  <a:srgbClr val="00FF00"/>
                </a:solidFill>
                <a:latin typeface="Times New Roman" panose="02020603050405020304" pitchFamily="18" charset="0"/>
                <a:cs typeface="Times New Roman" panose="02020603050405020304" pitchFamily="18" charset="0"/>
              </a:rPr>
              <a:t> </a:t>
            </a:r>
          </a:p>
          <a:p>
            <a:pPr algn="ctr">
              <a:spcBef>
                <a:spcPct val="0"/>
              </a:spcBef>
              <a:buFontTx/>
              <a:buNone/>
            </a:pPr>
            <a:r>
              <a:rPr lang="en-US" altLang="en-US" sz="3600" b="1" dirty="0">
                <a:latin typeface="Arial" panose="020B0604020202020204" pitchFamily="34" charset="0"/>
                <a:cs typeface="Arial" panose="020B0604020202020204" pitchFamily="34" charset="0"/>
              </a:rPr>
              <a:t>MÔN NGỮ VĂN </a:t>
            </a:r>
            <a:r>
              <a:rPr lang="en-US" altLang="en-US" sz="3600" b="1">
                <a:latin typeface="Arial" panose="020B0604020202020204" pitchFamily="34" charset="0"/>
                <a:cs typeface="Arial" panose="020B0604020202020204" pitchFamily="34" charset="0"/>
              </a:rPr>
              <a:t>LỚP </a:t>
            </a:r>
            <a:r>
              <a:rPr lang="en-US" altLang="en-US" sz="3600" b="1" smtClean="0">
                <a:latin typeface="Arial" panose="020B0604020202020204" pitchFamily="34" charset="0"/>
                <a:cs typeface="Arial" panose="020B0604020202020204" pitchFamily="34" charset="0"/>
              </a:rPr>
              <a:t>9A</a:t>
            </a:r>
            <a:endParaRPr lang="en-US" altLang="en-US" sz="3600" b="1" dirty="0">
              <a:latin typeface="Arial" panose="020B0604020202020204" pitchFamily="34" charset="0"/>
              <a:cs typeface="Arial" panose="020B0604020202020204" pitchFamily="34" charset="0"/>
            </a:endParaRPr>
          </a:p>
        </p:txBody>
      </p:sp>
      <p:pic>
        <p:nvPicPr>
          <p:cNvPr id="2050" name="Picture 2" descr="Soạn văn 6 trang 96 Chân trời sáng tạo - Tập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87632" y="4429481"/>
            <a:ext cx="5768790" cy="36098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46165638"/>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Rơi – rích.</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dirty="0">
                <a:solidFill>
                  <a:schemeClr val="tx1"/>
                </a:solidFill>
                <a:latin typeface="Times New Roman" panose="02020603050405020304" pitchFamily="18" charset="0"/>
                <a:cs typeface="Times New Roman" panose="02020603050405020304" pitchFamily="18" charset="0"/>
              </a:rPr>
              <a:t>Hai câu thơ dưới đây sử dụng vần lưng ở từ ngữ nào?</a:t>
            </a:r>
          </a:p>
          <a:p>
            <a:pPr algn="ctr"/>
            <a:r>
              <a:rPr lang="vi-VN" sz="4800" i="1" dirty="0">
                <a:solidFill>
                  <a:schemeClr val="tx1"/>
                </a:solidFill>
                <a:latin typeface="Times New Roman" panose="02020603050405020304" pitchFamily="18" charset="0"/>
                <a:cs typeface="Times New Roman" panose="02020603050405020304" pitchFamily="18" charset="0"/>
              </a:rPr>
              <a:t>Rơi hoa hết mưa còn rả rích,</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Càng mưa rơi càng tịch bóng dương.</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 – mưa.</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Còn – càng.</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Rích – tịch.</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551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Thi trung hữu họa.</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dirty="0">
                <a:solidFill>
                  <a:schemeClr val="tx1"/>
                </a:solidFill>
                <a:latin typeface="Times New Roman" panose="02020603050405020304" pitchFamily="18" charset="0"/>
                <a:cs typeface="Times New Roman" panose="02020603050405020304" pitchFamily="18" charset="0"/>
              </a:rPr>
              <a:t>Âm nhạc trong thơ tượng trưng gần với quan niệm nào của thơ ca trung đại?</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Thi trung hữu nhạc.</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Họa vân hiển nguyệt.</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Ước lệ, sùng cổ, phi ngã.</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5552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1"/>
                </a:solidFill>
                <a:latin typeface="Times New Roman" panose="02020603050405020304" pitchFamily="18" charset="0"/>
                <a:cs typeface="Times New Roman" panose="02020603050405020304" pitchFamily="18" charset="0"/>
              </a:rPr>
              <a:t>A. </a:t>
            </a:r>
            <a:r>
              <a:rPr lang="vi-VN" sz="4800" dirty="0">
                <a:solidFill>
                  <a:schemeClr val="bg1"/>
                </a:solidFill>
                <a:latin typeface="Times New Roman" panose="02020603050405020304" pitchFamily="18" charset="0"/>
                <a:cs typeface="Times New Roman" panose="02020603050405020304" pitchFamily="18" charset="0"/>
              </a:rPr>
              <a:t>Thềm lan.</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rgbClr val="000000"/>
                </a:solidFill>
                <a:latin typeface="Times New Roman" panose="02020603050405020304" pitchFamily="18" charset="0"/>
                <a:cs typeface="Times New Roman" panose="02020603050405020304" pitchFamily="18" charset="0"/>
              </a:rPr>
              <a:t>Đâu </a:t>
            </a:r>
            <a:r>
              <a:rPr lang="vi-VN" sz="6000" b="1" dirty="0">
                <a:solidFill>
                  <a:srgbClr val="000000"/>
                </a:solidFill>
                <a:latin typeface="Times New Roman" panose="02020603050405020304" pitchFamily="18" charset="0"/>
                <a:cs typeface="Times New Roman" panose="02020603050405020304" pitchFamily="18" charset="0"/>
              </a:rPr>
              <a:t>không </a:t>
            </a:r>
            <a:r>
              <a:rPr lang="vi-VN" sz="6000" dirty="0">
                <a:solidFill>
                  <a:srgbClr val="000000"/>
                </a:solidFill>
                <a:latin typeface="Times New Roman" panose="02020603050405020304" pitchFamily="18" charset="0"/>
                <a:cs typeface="Times New Roman" panose="02020603050405020304" pitchFamily="18" charset="0"/>
              </a:rPr>
              <a:t>phải nơi mưa rơi xuống được nhắc đến trong bài thơ </a:t>
            </a:r>
            <a:r>
              <a:rPr lang="vi-VN" sz="6000" i="1" dirty="0">
                <a:solidFill>
                  <a:srgbClr val="000000"/>
                </a:solidFill>
                <a:latin typeface="Times New Roman" panose="02020603050405020304" pitchFamily="18" charset="0"/>
                <a:cs typeface="Times New Roman" panose="02020603050405020304" pitchFamily="18" charset="0"/>
              </a:rPr>
              <a:t>Tiếng đàn mưa</a:t>
            </a:r>
            <a:r>
              <a:rPr lang="vi-VN" sz="6000" dirty="0">
                <a:solidFill>
                  <a:srgbClr val="000000"/>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Đầm.</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white"/>
                </a:solidFill>
                <a:latin typeface="Times New Roman" panose="02020603050405020304" pitchFamily="18" charset="0"/>
                <a:cs typeface="Times New Roman" panose="02020603050405020304" pitchFamily="18" charset="0"/>
              </a:rPr>
              <a:t>C. </a:t>
            </a:r>
            <a:r>
              <a:rPr lang="en-US" sz="4800" dirty="0" err="1">
                <a:solidFill>
                  <a:prstClr val="white"/>
                </a:solidFill>
                <a:latin typeface="Times New Roman" panose="02020603050405020304" pitchFamily="18" charset="0"/>
                <a:cs typeface="Times New Roman" panose="02020603050405020304" pitchFamily="18" charset="0"/>
              </a:rPr>
              <a:t>Lầu</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white"/>
                </a:solidFill>
                <a:latin typeface="Times New Roman" panose="02020603050405020304" pitchFamily="18" charset="0"/>
                <a:cs typeface="Times New Roman" panose="02020603050405020304" pitchFamily="18" charset="0"/>
              </a:rPr>
              <a:t>D. </a:t>
            </a:r>
            <a:r>
              <a:rPr lang="en-US" sz="4800" dirty="0" err="1">
                <a:solidFill>
                  <a:prstClr val="white"/>
                </a:solidFill>
                <a:latin typeface="Times New Roman" panose="02020603050405020304" pitchFamily="18" charset="0"/>
                <a:cs typeface="Times New Roman" panose="02020603050405020304" pitchFamily="18" charset="0"/>
              </a:rPr>
              <a:t>Vườn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hoa</a:t>
            </a:r>
            <a:r>
              <a:rPr lang="vi-VN" sz="4800" dirty="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1551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54973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14F2B5F-8E40-17A9-E4D2-A615F36A155D}"/>
              </a:ext>
            </a:extLst>
          </p:cNvPr>
          <p:cNvPicPr>
            <a:picLocks noChangeAspect="1"/>
          </p:cNvPicPr>
          <p:nvPr/>
        </p:nvPicPr>
        <p:blipFill>
          <a:blip r:embed="rId3"/>
          <a:stretch>
            <a:fillRect/>
          </a:stretch>
        </p:blipFill>
        <p:spPr>
          <a:xfrm>
            <a:off x="2708" y="0"/>
            <a:ext cx="18282583" cy="10287000"/>
          </a:xfrm>
          <a:prstGeom prst="rect">
            <a:avLst/>
          </a:prstGeom>
        </p:spPr>
      </p:pic>
      <p:pic>
        <p:nvPicPr>
          <p:cNvPr id="14" name="Picture 13" descr="A black background with a black square&#10;&#10;Description automatically generated with medium confidence">
            <a:extLst>
              <a:ext uri="{FF2B5EF4-FFF2-40B4-BE49-F238E27FC236}">
                <a16:creationId xmlns="" xmlns:a16="http://schemas.microsoft.com/office/drawing/2014/main" id="{AA5D736F-D4C3-C16E-08FD-F18FAF5C61D5}"/>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rcRect b="9630"/>
          <a:stretch/>
        </p:blipFill>
        <p:spPr>
          <a:xfrm>
            <a:off x="12954000" y="-495301"/>
            <a:ext cx="6239657" cy="5638801"/>
          </a:xfrm>
          <a:prstGeom prst="rect">
            <a:avLst/>
          </a:prstGeom>
        </p:spPr>
      </p:pic>
      <p:grpSp>
        <p:nvGrpSpPr>
          <p:cNvPr id="8" name="Group 7">
            <a:extLst>
              <a:ext uri="{FF2B5EF4-FFF2-40B4-BE49-F238E27FC236}">
                <a16:creationId xmlns="" xmlns:a16="http://schemas.microsoft.com/office/drawing/2014/main" id="{BECEA6C3-6177-29C2-A454-B67104829088}"/>
              </a:ext>
            </a:extLst>
          </p:cNvPr>
          <p:cNvGrpSpPr/>
          <p:nvPr/>
        </p:nvGrpSpPr>
        <p:grpSpPr>
          <a:xfrm>
            <a:off x="3200400" y="2309175"/>
            <a:ext cx="15230022" cy="6715512"/>
            <a:chOff x="2971800" y="758536"/>
            <a:chExt cx="11574817" cy="6715512"/>
          </a:xfrm>
        </p:grpSpPr>
        <p:sp>
          <p:nvSpPr>
            <p:cNvPr id="4" name="Freeform 4"/>
            <p:cNvSpPr/>
            <p:nvPr/>
          </p:nvSpPr>
          <p:spPr>
            <a:xfrm>
              <a:off x="2971800" y="758536"/>
              <a:ext cx="2175700" cy="4114800"/>
            </a:xfrm>
            <a:custGeom>
              <a:avLst/>
              <a:gdLst/>
              <a:ahLst/>
              <a:cxnLst/>
              <a:rect l="l" t="t" r="r" b="b"/>
              <a:pathLst>
                <a:path w="2175700" h="4114800">
                  <a:moveTo>
                    <a:pt x="0" y="0"/>
                  </a:moveTo>
                  <a:lnTo>
                    <a:pt x="2175701" y="0"/>
                  </a:lnTo>
                  <a:lnTo>
                    <a:pt x="217570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6">
              <a:extLst>
                <a:ext uri="{FF2B5EF4-FFF2-40B4-BE49-F238E27FC236}">
                  <a16:creationId xmlns="" xmlns:a16="http://schemas.microsoft.com/office/drawing/2014/main" id="{4CAB6CF1-8088-7427-81D5-70E06F6AADB0}"/>
                </a:ext>
              </a:extLst>
            </p:cNvPr>
            <p:cNvSpPr txBox="1"/>
            <p:nvPr/>
          </p:nvSpPr>
          <p:spPr>
            <a:xfrm>
              <a:off x="5097817" y="2272624"/>
              <a:ext cx="9448800" cy="5201424"/>
            </a:xfrm>
            <a:prstGeom prst="rect">
              <a:avLst/>
            </a:prstGeom>
            <a:noFill/>
          </p:spPr>
          <p:txBody>
            <a:bodyPr wrap="square" rtlCol="0">
              <a:spAutoFit/>
            </a:bodyPr>
            <a:lstStyle/>
            <a:p>
              <a:r>
                <a:rPr lang="en-US" sz="16600" b="1" dirty="0" err="1">
                  <a:ln>
                    <a:solidFill>
                      <a:prstClr val="white"/>
                    </a:solidFill>
                  </a:ln>
                  <a:solidFill>
                    <a:srgbClr val="002060"/>
                  </a:solidFill>
                  <a:latin typeface="#9Slide05 Agile Script Calligra" panose="03070402050302030203" pitchFamily="66" charset="0"/>
                </a:rPr>
                <a:t>Tiếng</a:t>
              </a:r>
              <a:r>
                <a:rPr lang="en-US" sz="16600" b="1" dirty="0">
                  <a:ln>
                    <a:solidFill>
                      <a:prstClr val="white"/>
                    </a:solidFill>
                  </a:ln>
                  <a:solidFill>
                    <a:srgbClr val="002060"/>
                  </a:solidFill>
                  <a:latin typeface="#9Slide05 Agile Script Calligra" panose="03070402050302030203" pitchFamily="66" charset="0"/>
                </a:rPr>
                <a:t> </a:t>
              </a:r>
            </a:p>
            <a:p>
              <a:r>
                <a:rPr lang="en-US" sz="16600" b="1" dirty="0">
                  <a:ln>
                    <a:solidFill>
                      <a:prstClr val="white"/>
                    </a:solidFill>
                  </a:ln>
                  <a:solidFill>
                    <a:srgbClr val="002060"/>
                  </a:solidFill>
                  <a:latin typeface="#9Slide05 Agile Script Calligra" panose="03070402050302030203" pitchFamily="66" charset="0"/>
                </a:rPr>
                <a:t>  </a:t>
              </a:r>
              <a:r>
                <a:rPr lang="en-US" sz="16600" b="1" dirty="0" err="1">
                  <a:ln>
                    <a:solidFill>
                      <a:prstClr val="white"/>
                    </a:solidFill>
                  </a:ln>
                  <a:solidFill>
                    <a:srgbClr val="002060"/>
                  </a:solidFill>
                  <a:latin typeface="#9Slide05 Agile Script Calligra" panose="03070402050302030203" pitchFamily="66" charset="0"/>
                </a:rPr>
                <a:t>đàn</a:t>
              </a:r>
              <a:r>
                <a:rPr lang="en-US" sz="16600" b="1" dirty="0">
                  <a:ln>
                    <a:solidFill>
                      <a:prstClr val="white"/>
                    </a:solidFill>
                  </a:ln>
                  <a:solidFill>
                    <a:srgbClr val="002060"/>
                  </a:solidFill>
                  <a:latin typeface="#9Slide05 Agile Script Calligra" panose="03070402050302030203" pitchFamily="66" charset="0"/>
                </a:rPr>
                <a:t> </a:t>
              </a:r>
              <a:r>
                <a:rPr lang="en-US" sz="16600" b="1" dirty="0" err="1">
                  <a:ln>
                    <a:solidFill>
                      <a:prstClr val="white"/>
                    </a:solidFill>
                  </a:ln>
                  <a:solidFill>
                    <a:srgbClr val="002060"/>
                  </a:solidFill>
                  <a:latin typeface="#9Slide05 Agile Script Calligra" panose="03070402050302030203" pitchFamily="66" charset="0"/>
                </a:rPr>
                <a:t>mưa</a:t>
              </a:r>
              <a:endParaRPr lang="en-US" sz="16600" b="1" dirty="0">
                <a:ln>
                  <a:solidFill>
                    <a:prstClr val="white"/>
                  </a:solidFill>
                </a:ln>
                <a:solidFill>
                  <a:srgbClr val="002060"/>
                </a:solidFill>
                <a:latin typeface="#9Slide05 Agile Script Calligra" panose="03070402050302030203" pitchFamily="66" charset="0"/>
              </a:endParaRPr>
            </a:p>
          </p:txBody>
        </p:sp>
      </p:grpSp>
      <p:sp>
        <p:nvSpPr>
          <p:cNvPr id="5" name="Rectangle 4">
            <a:extLst>
              <a:ext uri="{FF2B5EF4-FFF2-40B4-BE49-F238E27FC236}">
                <a16:creationId xmlns="" xmlns:a16="http://schemas.microsoft.com/office/drawing/2014/main" id="{6FEBB1AF-0FF1-AEE8-B0F7-452E18E14406}"/>
              </a:ext>
            </a:extLst>
          </p:cNvPr>
          <p:cNvSpPr/>
          <p:nvPr/>
        </p:nvSpPr>
        <p:spPr>
          <a:xfrm>
            <a:off x="838199" y="1123770"/>
            <a:ext cx="16611600" cy="1200329"/>
          </a:xfrm>
          <a:prstGeom prst="rect">
            <a:avLst/>
          </a:prstGeom>
        </p:spPr>
        <p:txBody>
          <a:bodyPr wrap="square">
            <a:spAutoFit/>
          </a:bodyPr>
          <a:lstStyle/>
          <a:p>
            <a:pPr algn="ctr" defTabSz="1371600">
              <a:spcAft>
                <a:spcPts val="1125"/>
              </a:spcAft>
              <a:defRPr/>
            </a:pPr>
            <a:r>
              <a:rPr lang="vi-VN" sz="7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17, 18</a:t>
            </a:r>
            <a:endParaRPr lang="en-US" sz="7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9D6F28E-DA11-596C-A238-D9EC21FE4296}"/>
              </a:ext>
            </a:extLst>
          </p:cNvPr>
          <p:cNvSpPr/>
          <p:nvPr/>
        </p:nvSpPr>
        <p:spPr>
          <a:xfrm rot="5400000">
            <a:off x="13085802" y="7110455"/>
            <a:ext cx="1107996" cy="3352800"/>
          </a:xfrm>
          <a:prstGeom prst="rect">
            <a:avLst/>
          </a:prstGeom>
        </p:spPr>
        <p:txBody>
          <a:bodyPr vert="vert270" wrap="square">
            <a:spAutoFit/>
          </a:bodyPr>
          <a:lstStyle/>
          <a:p>
            <a:pPr algn="ctr" defTabSz="1371600">
              <a:spcAft>
                <a:spcPts val="1125"/>
              </a:spcAft>
              <a:defRPr/>
            </a:pPr>
            <a:r>
              <a:rPr lang="en-US" sz="6000" b="1" i="1" dirty="0" err="1">
                <a:ln>
                  <a:solidFill>
                    <a:prstClr val="white"/>
                  </a:solidFill>
                </a:ln>
                <a:solidFill>
                  <a:srgbClr val="EEECE1">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Bích</a:t>
            </a:r>
            <a:r>
              <a:rPr lang="en-US" sz="6000" b="1" i="1" dirty="0">
                <a:ln>
                  <a:solidFill>
                    <a:prstClr val="white"/>
                  </a:solidFill>
                </a:ln>
                <a:solidFill>
                  <a:srgbClr val="EEECE1">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000" b="1" i="1" dirty="0" err="1">
                <a:ln>
                  <a:solidFill>
                    <a:prstClr val="white"/>
                  </a:solidFill>
                </a:ln>
                <a:solidFill>
                  <a:srgbClr val="EEECE1">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Khê</a:t>
            </a:r>
            <a:endParaRPr lang="en-US" sz="6000" b="1" i="1" dirty="0">
              <a:ln>
                <a:solidFill>
                  <a:prstClr val="white"/>
                </a:solidFill>
              </a:ln>
              <a:solidFill>
                <a:srgbClr val="EEECE1">
                  <a:lumMod val="1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35623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66509111"/>
              </p:ext>
            </p:extLst>
          </p:nvPr>
        </p:nvGraphicFramePr>
        <p:xfrm>
          <a:off x="0" y="190500"/>
          <a:ext cx="18440400" cy="10287000"/>
        </p:xfrm>
        <a:graphic>
          <a:graphicData uri="http://schemas.openxmlformats.org/drawingml/2006/table">
            <a:tbl>
              <a:tblPr/>
              <a:tblGrid>
                <a:gridCol w="9220200"/>
                <a:gridCol w="9220200"/>
              </a:tblGrid>
              <a:tr h="10287000">
                <a:tc>
                  <a:txBody>
                    <a:bodyPr/>
                    <a:lstStyle/>
                    <a:p>
                      <a:pPr marL="0" marR="0">
                        <a:spcBef>
                          <a:spcPts val="0"/>
                        </a:spcBef>
                        <a:spcAft>
                          <a:spcPts val="0"/>
                        </a:spcAft>
                      </a:pPr>
                      <a:endParaRPr lang="en-US" sz="4400" u="none" kern="1200" smtClean="0">
                        <a:solidFill>
                          <a:schemeClr val="tx1"/>
                        </a:solidFill>
                        <a:effectLst/>
                        <a:latin typeface="Times New Roman" panose="02020603050405020304" pitchFamily="18" charset="0"/>
                        <a:ea typeface="SimSun" panose="02010600030101010101" pitchFamily="2" charset="-122"/>
                      </a:endParaRPr>
                    </a:p>
                    <a:p>
                      <a:pPr marL="0" marR="0">
                        <a:spcBef>
                          <a:spcPts val="0"/>
                        </a:spcBef>
                        <a:spcAft>
                          <a:spcPts val="0"/>
                        </a:spcAft>
                      </a:pPr>
                      <a:r>
                        <a:rPr lang="vi-VN" sz="4400" u="none" kern="1200" smtClean="0">
                          <a:solidFill>
                            <a:schemeClr val="tx1"/>
                          </a:solidFill>
                          <a:effectLst/>
                          <a:latin typeface="Times New Roman" panose="02020603050405020304" pitchFamily="18" charset="0"/>
                          <a:ea typeface="SimSun" panose="02010600030101010101" pitchFamily="2" charset="-122"/>
                        </a:rPr>
                        <a:t>Mưa </a:t>
                      </a:r>
                      <a:r>
                        <a:rPr lang="vi-VN" sz="4400" u="none" kern="1200">
                          <a:solidFill>
                            <a:schemeClr val="tx1"/>
                          </a:solidFill>
                          <a:effectLst/>
                          <a:latin typeface="Times New Roman" panose="02020603050405020304" pitchFamily="18" charset="0"/>
                          <a:ea typeface="SimSun" panose="02010600030101010101" pitchFamily="2" charset="-122"/>
                        </a:rPr>
                        <a:t>hoa rụng</a:t>
                      </a:r>
                      <a:r>
                        <a:rPr lang="vi-VN" sz="4400" kern="1200">
                          <a:solidFill>
                            <a:srgbClr val="000000"/>
                          </a:solidFill>
                          <a:effectLst/>
                          <a:latin typeface="Times New Roman" panose="02020603050405020304" pitchFamily="18" charset="0"/>
                          <a:ea typeface="SimSun" panose="02010600030101010101" pitchFamily="2" charset="-122"/>
                        </a:rPr>
                        <a:t>, mưa hoa xuân rụng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xuống lầu, mưa xuống thềm lan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nẻo dặm ngàn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Nước non rả rích giọng đàn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Lầu mưa xuống, </a:t>
                      </a:r>
                      <a:r>
                        <a:rPr lang="vi-VN" sz="4400" kern="1200" smtClean="0">
                          <a:solidFill>
                            <a:srgbClr val="000000"/>
                          </a:solidFill>
                          <a:effectLst/>
                          <a:latin typeface="Times New Roman" panose="02020603050405020304" pitchFamily="18" charset="0"/>
                          <a:ea typeface="SimSun" panose="02010600030101010101" pitchFamily="2" charset="-122"/>
                        </a:rPr>
                        <a:t>th</a:t>
                      </a:r>
                      <a:r>
                        <a:rPr lang="en-US" sz="4400" kern="1200" smtClean="0">
                          <a:solidFill>
                            <a:srgbClr val="000000"/>
                          </a:solidFill>
                          <a:effectLst/>
                          <a:latin typeface="Times New Roman" panose="02020603050405020304" pitchFamily="18" charset="0"/>
                          <a:ea typeface="SimSun" panose="02010600030101010101" pitchFamily="2" charset="-122"/>
                        </a:rPr>
                        <a:t>ề</a:t>
                      </a:r>
                      <a:r>
                        <a:rPr lang="vi-VN" sz="4400" kern="1200" smtClean="0">
                          <a:solidFill>
                            <a:srgbClr val="000000"/>
                          </a:solidFill>
                          <a:effectLst/>
                          <a:latin typeface="Times New Roman" panose="02020603050405020304" pitchFamily="18" charset="0"/>
                          <a:ea typeface="SimSun" panose="02010600030101010101" pitchFamily="2" charset="-122"/>
                        </a:rPr>
                        <a:t>m </a:t>
                      </a:r>
                      <a:r>
                        <a:rPr lang="vi-VN" sz="4400" kern="1200">
                          <a:solidFill>
                            <a:srgbClr val="000000"/>
                          </a:solidFill>
                          <a:effectLst/>
                          <a:latin typeface="Times New Roman" panose="02020603050405020304" pitchFamily="18" charset="0"/>
                          <a:ea typeface="SimSun" panose="02010600030101010101" pitchFamily="2" charset="-122"/>
                        </a:rPr>
                        <a:t>lan  </a:t>
                      </a:r>
                      <a:r>
                        <a:rPr lang="vi-VN" sz="4400" kern="1200" smtClean="0">
                          <a:solidFill>
                            <a:srgbClr val="000000"/>
                          </a:solidFill>
                          <a:effectLst/>
                          <a:latin typeface="Times New Roman" panose="02020603050405020304" pitchFamily="18" charset="0"/>
                          <a:ea typeface="SimSun" panose="02010600030101010101" pitchFamily="2" charset="-122"/>
                        </a:rPr>
                        <a:t>mưa </a:t>
                      </a:r>
                      <a:r>
                        <a:rPr lang="vi-VN" sz="4400" kern="1200">
                          <a:solidFill>
                            <a:srgbClr val="000000"/>
                          </a:solidFill>
                          <a:effectLst/>
                          <a:latin typeface="Times New Roman" panose="02020603050405020304" pitchFamily="18" charset="0"/>
                          <a:ea typeface="SimSun" panose="02010600030101010101" pitchFamily="2" charset="-122"/>
                        </a:rPr>
                        <a:t>xuống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Cùng nước non hoa rụng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a:t>
                      </a:r>
                      <a:r>
                        <a:rPr lang="vi-VN" sz="4400" kern="1200" smtClean="0">
                          <a:solidFill>
                            <a:srgbClr val="000000"/>
                          </a:solidFill>
                          <a:effectLst/>
                          <a:latin typeface="Times New Roman" panose="02020603050405020304" pitchFamily="18" charset="0"/>
                          <a:ea typeface="SimSun" panose="02010600030101010101" pitchFamily="2" charset="-122"/>
                        </a:rPr>
                        <a:t>n</a:t>
                      </a:r>
                      <a:r>
                        <a:rPr lang="en-US" sz="4400" kern="1200" smtClean="0">
                          <a:solidFill>
                            <a:srgbClr val="000000"/>
                          </a:solidFill>
                          <a:effectLst/>
                          <a:latin typeface="Times New Roman" panose="02020603050405020304" pitchFamily="18" charset="0"/>
                          <a:ea typeface="SimSun" panose="02010600030101010101" pitchFamily="2" charset="-122"/>
                        </a:rPr>
                        <a:t>ội</a:t>
                      </a:r>
                      <a:r>
                        <a:rPr lang="vi-VN" sz="4400" kern="1200" smtClean="0">
                          <a:solidFill>
                            <a:srgbClr val="000000"/>
                          </a:solidFill>
                          <a:effectLst/>
                          <a:latin typeface="Times New Roman" panose="02020603050405020304" pitchFamily="18" charset="0"/>
                          <a:ea typeface="SimSun" panose="02010600030101010101" pitchFamily="2" charset="-122"/>
                        </a:rPr>
                        <a:t> </a:t>
                      </a:r>
                      <a:r>
                        <a:rPr lang="vi-VN" sz="4400" kern="1200">
                          <a:solidFill>
                            <a:srgbClr val="000000"/>
                          </a:solidFill>
                          <a:effectLst/>
                          <a:latin typeface="Times New Roman" panose="02020603050405020304" pitchFamily="18" charset="0"/>
                          <a:ea typeface="SimSun" panose="02010600030101010101" pitchFamily="2" charset="-122"/>
                        </a:rPr>
                        <a:t>trên ngàn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Nghe trong ý khách giọt đàn mưa rơi.</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 </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4400" smtClean="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smtClean="0">
                          <a:effectLst/>
                          <a:latin typeface="Times New Roman" panose="02020603050405020304" pitchFamily="18" charset="0"/>
                          <a:ea typeface="Calibri" panose="020F0502020204030204" pitchFamily="34" charset="0"/>
                        </a:rPr>
                        <a:t>Đầm </a:t>
                      </a:r>
                      <a:r>
                        <a:rPr lang="vi-VN" sz="4400">
                          <a:effectLst/>
                          <a:latin typeface="Times New Roman" panose="02020603050405020304" pitchFamily="18" charset="0"/>
                          <a:ea typeface="Calibri" panose="020F0502020204030204" pitchFamily="34" charset="0"/>
                        </a:rPr>
                        <a:t>mưa xuống nẻo đồi mưa xuống.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Bóng dương tà...rụng bóng tà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Hoa xuân rơi với bóng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Mưa trong </a:t>
                      </a:r>
                      <a:r>
                        <a:rPr lang="en-US" sz="4400" smtClean="0">
                          <a:effectLst/>
                          <a:latin typeface="Times New Roman" panose="02020603050405020304" pitchFamily="18" charset="0"/>
                          <a:ea typeface="Calibri" panose="020F0502020204030204" pitchFamily="34" charset="0"/>
                        </a:rPr>
                        <a:t>ý</a:t>
                      </a:r>
                      <a:r>
                        <a:rPr lang="vi-VN" sz="4400" smtClean="0">
                          <a:effectLst/>
                          <a:latin typeface="Times New Roman" panose="02020603050405020304" pitchFamily="18" charset="0"/>
                          <a:ea typeface="Calibri" panose="020F0502020204030204" pitchFamily="34" charset="0"/>
                        </a:rPr>
                        <a:t> </a:t>
                      </a:r>
                      <a:r>
                        <a:rPr lang="vi-VN" sz="4400">
                          <a:effectLst/>
                          <a:latin typeface="Times New Roman" panose="02020603050405020304" pitchFamily="18" charset="0"/>
                          <a:ea typeface="Calibri" panose="020F0502020204030204" pitchFamily="34" charset="0"/>
                        </a:rPr>
                        <a:t>khách mưa cùng nước non</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Rơi hoa </a:t>
                      </a:r>
                      <a:r>
                        <a:rPr lang="en-US" sz="4400" kern="1200" smtClean="0">
                          <a:solidFill>
                            <a:srgbClr val="000000"/>
                          </a:solidFill>
                          <a:effectLst/>
                          <a:latin typeface="Times New Roman" panose="02020603050405020304" pitchFamily="18" charset="0"/>
                          <a:ea typeface="SimSun" panose="02010600030101010101" pitchFamily="2" charset="-122"/>
                        </a:rPr>
                        <a:t>h</a:t>
                      </a:r>
                      <a:r>
                        <a:rPr lang="vi-VN" sz="4400" kern="1200" smtClean="0">
                          <a:solidFill>
                            <a:srgbClr val="000000"/>
                          </a:solidFill>
                          <a:effectLst/>
                          <a:latin typeface="Times New Roman" panose="02020603050405020304" pitchFamily="18" charset="0"/>
                          <a:ea typeface="SimSun" panose="02010600030101010101" pitchFamily="2" charset="-122"/>
                        </a:rPr>
                        <a:t>ết </a:t>
                      </a:r>
                      <a:r>
                        <a:rPr lang="vi-VN" sz="4400" kern="1200">
                          <a:solidFill>
                            <a:srgbClr val="000000"/>
                          </a:solidFill>
                          <a:effectLst/>
                          <a:latin typeface="Times New Roman" panose="02020603050405020304" pitchFamily="18" charset="0"/>
                          <a:ea typeface="SimSun" panose="02010600030101010101" pitchFamily="2" charset="-122"/>
                        </a:rPr>
                        <a:t>mưa còn rả rích</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Càng mưa rơi cánh tịch bóng dương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Bóng dương với khách tha hương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trong ý khách muôn hàng lệ rơi.</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9448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smtClean="0">
                <a:latin typeface="Times New Roman" panose="02020603050405020304" pitchFamily="18" charset="0"/>
                <a:cs typeface="Times New Roman" panose="02020603050405020304" pitchFamily="18" charset="0"/>
              </a:rPr>
              <a:t>2,Cảnh mưa rơi và tâm trạng của nhân vật trữ tình </a:t>
            </a:r>
            <a:endParaRPr lang="en-US" sz="4800"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57300" y="2738439"/>
            <a:ext cx="15773400" cy="2557462"/>
          </a:xfrm>
        </p:spPr>
        <p:txBody>
          <a:bodyPr>
            <a:normAutofit/>
          </a:bodyPr>
          <a:lstStyle/>
          <a:p>
            <a:r>
              <a:rPr lang="en-US" sz="4400" smtClean="0">
                <a:latin typeface="Times New Roman" panose="02020603050405020304" pitchFamily="18" charset="0"/>
                <a:cs typeface="Times New Roman" panose="02020603050405020304" pitchFamily="18" charset="0"/>
              </a:rPr>
              <a:t>a.Cảnh mưa rơi</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0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BFAF402-BA82-01B1-0E44-1E27F9C1A170}"/>
              </a:ext>
            </a:extLst>
          </p:cNvPr>
          <p:cNvSpPr txBox="1"/>
          <p:nvPr/>
        </p:nvSpPr>
        <p:spPr>
          <a:xfrm>
            <a:off x="1046137" y="868119"/>
            <a:ext cx="16180229" cy="6001643"/>
          </a:xfrm>
          <a:prstGeom prst="rect">
            <a:avLst/>
          </a:prstGeom>
          <a:noFill/>
        </p:spPr>
        <p:txBody>
          <a:bodyPr wrap="square">
            <a:spAutoFit/>
          </a:bodyPr>
          <a:lstStyle/>
          <a:p>
            <a:pPr algn="ctr"/>
            <a:r>
              <a:rPr lang="pt-BR" sz="4800" b="1" smtClean="0">
                <a:solidFill>
                  <a:srgbClr val="FF0000"/>
                </a:solidFill>
                <a:latin typeface="Times New Roman" panose="02020603050405020304" pitchFamily="18" charset="0"/>
                <a:ea typeface="Times New Roman" panose="02020603050405020304" pitchFamily="18" charset="0"/>
              </a:rPr>
              <a:t>PHIẾU HỌC TẬP SỐ 3 (nhóm bàn 3’) </a:t>
            </a:r>
            <a:endParaRPr lang="en-US" sz="4800" dirty="0">
              <a:solidFill>
                <a:srgbClr val="FF0000"/>
              </a:solidFill>
              <a:latin typeface="Times New Roman" panose="02020603050405020304" pitchFamily="18" charset="0"/>
              <a:ea typeface="Times New Roman" panose="02020603050405020304" pitchFamily="18" charset="0"/>
            </a:endParaRPr>
          </a:p>
          <a:p>
            <a:pPr algn="just"/>
            <a:r>
              <a:rPr lang="pt-BR" sz="4800" b="1" dirty="0">
                <a:solidFill>
                  <a:prstClr val="black"/>
                </a:solidFill>
                <a:latin typeface="Times New Roman" panose="02020603050405020304" pitchFamily="18" charset="0"/>
                <a:ea typeface="Times New Roman" panose="02020603050405020304" pitchFamily="18" charset="0"/>
                <a:cs typeface="Symbola"/>
              </a:rPr>
              <a:t>H1.</a:t>
            </a:r>
            <a:r>
              <a:rPr lang="pt-BR" sz="4800" dirty="0">
                <a:solidFill>
                  <a:prstClr val="black"/>
                </a:solidFill>
                <a:latin typeface="Times New Roman" panose="02020603050405020304" pitchFamily="18" charset="0"/>
                <a:ea typeface="Times New Roman" panose="02020603050405020304" pitchFamily="18" charset="0"/>
                <a:cs typeface="Symbola"/>
              </a:rPr>
              <a:t> Cảnh mưa rơi được miêu tả qua những từ ngữ, hình ảnh nào? Những từ ngữ, hình ảnh đó gợi lên bức tranh mưa như thế nào? </a:t>
            </a:r>
            <a:endParaRPr lang="en-US" sz="4800" dirty="0">
              <a:solidFill>
                <a:prstClr val="black"/>
              </a:solidFill>
              <a:latin typeface="Symbola"/>
              <a:ea typeface="Symbola"/>
              <a:cs typeface="Symbola"/>
            </a:endParaRPr>
          </a:p>
          <a:p>
            <a:pPr algn="just"/>
            <a:r>
              <a:rPr lang="pt-BR" sz="4800" b="1" dirty="0">
                <a:solidFill>
                  <a:prstClr val="black"/>
                </a:solidFill>
                <a:latin typeface="Times New Roman" panose="02020603050405020304" pitchFamily="18" charset="0"/>
                <a:ea typeface="Times New Roman" panose="02020603050405020304" pitchFamily="18" charset="0"/>
                <a:cs typeface="Symbola"/>
              </a:rPr>
              <a:t>H2</a:t>
            </a:r>
            <a:r>
              <a:rPr lang="pt-BR" sz="4800" dirty="0">
                <a:solidFill>
                  <a:prstClr val="black"/>
                </a:solidFill>
                <a:latin typeface="Times New Roman" panose="02020603050405020304" pitchFamily="18" charset="0"/>
                <a:ea typeface="Times New Roman" panose="02020603050405020304" pitchFamily="18" charset="0"/>
                <a:cs typeface="Symbola"/>
              </a:rPr>
              <a:t>. Nêu những sự vật, hiện tượng được phụ họa cùng mưa? Những sự vật ấy ở trạng thái nào, có điểm chung gì? Nó gợi lên tâm trạng gì của nhân vật trữ tình? </a:t>
            </a:r>
            <a:endParaRPr lang="en-US" sz="4800" dirty="0">
              <a:solidFill>
                <a:prstClr val="black"/>
              </a:solidFill>
              <a:latin typeface="Symbola"/>
              <a:ea typeface="Symbola"/>
              <a:cs typeface="Symbola"/>
            </a:endParaRPr>
          </a:p>
          <a:p>
            <a:pPr algn="just"/>
            <a:r>
              <a:rPr lang="pt-BR" sz="4800" b="1" dirty="0">
                <a:solidFill>
                  <a:prstClr val="black"/>
                </a:solidFill>
                <a:latin typeface="Times New Roman" panose="02020603050405020304" pitchFamily="18" charset="0"/>
                <a:ea typeface="Times New Roman" panose="02020603050405020304" pitchFamily="18" charset="0"/>
                <a:cs typeface="Symbola"/>
              </a:rPr>
              <a:t>H3.</a:t>
            </a:r>
            <a:r>
              <a:rPr lang="pt-BR" sz="4800" dirty="0">
                <a:solidFill>
                  <a:prstClr val="black"/>
                </a:solidFill>
                <a:latin typeface="Times New Roman" panose="02020603050405020304" pitchFamily="18" charset="0"/>
                <a:ea typeface="Times New Roman" panose="02020603050405020304" pitchFamily="18" charset="0"/>
                <a:cs typeface="Symbola"/>
              </a:rPr>
              <a:t> Xác định không gian mưa rơi xuống và nhận xét về cách tác giả miêu tả không gian? Từ đó, gợi lên hình ảnh cơn mưa ntn? </a:t>
            </a:r>
            <a:endParaRPr lang="en-US" sz="4800" dirty="0">
              <a:solidFill>
                <a:prstClr val="black"/>
              </a:solidFill>
              <a:latin typeface="Symbola"/>
              <a:ea typeface="Symbola"/>
              <a:cs typeface="Symbola"/>
            </a:endParaRPr>
          </a:p>
        </p:txBody>
      </p:sp>
    </p:spTree>
    <p:extLst>
      <p:ext uri="{BB962C8B-B14F-4D97-AF65-F5344CB8AC3E}">
        <p14:creationId xmlns:p14="http://schemas.microsoft.com/office/powerpoint/2010/main" val="1014103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576399"/>
              </p:ext>
            </p:extLst>
          </p:nvPr>
        </p:nvGraphicFramePr>
        <p:xfrm>
          <a:off x="0" y="190500"/>
          <a:ext cx="18440400" cy="10287000"/>
        </p:xfrm>
        <a:graphic>
          <a:graphicData uri="http://schemas.openxmlformats.org/drawingml/2006/table">
            <a:tbl>
              <a:tblPr/>
              <a:tblGrid>
                <a:gridCol w="9220200"/>
                <a:gridCol w="9220200"/>
              </a:tblGrid>
              <a:tr h="10287000">
                <a:tc>
                  <a:txBody>
                    <a:bodyPr/>
                    <a:lstStyle/>
                    <a:p>
                      <a:pPr marL="0" marR="0">
                        <a:spcBef>
                          <a:spcPts val="0"/>
                        </a:spcBef>
                        <a:spcAft>
                          <a:spcPts val="0"/>
                        </a:spcAft>
                      </a:pPr>
                      <a:endParaRPr lang="en-US" sz="4400" u="none" kern="1200" smtClean="0">
                        <a:solidFill>
                          <a:schemeClr val="tx1"/>
                        </a:solidFill>
                        <a:effectLst/>
                        <a:latin typeface="Times New Roman" panose="02020603050405020304" pitchFamily="18" charset="0"/>
                        <a:ea typeface="SimSun" panose="02010600030101010101" pitchFamily="2" charset="-122"/>
                      </a:endParaRPr>
                    </a:p>
                    <a:p>
                      <a:pPr marL="0" marR="0">
                        <a:spcBef>
                          <a:spcPts val="0"/>
                        </a:spcBef>
                        <a:spcAft>
                          <a:spcPts val="0"/>
                        </a:spcAft>
                      </a:pPr>
                      <a:r>
                        <a:rPr lang="vi-VN" sz="4400" u="none" kern="1200" smtClean="0">
                          <a:solidFill>
                            <a:schemeClr val="tx1"/>
                          </a:solidFill>
                          <a:effectLst/>
                          <a:latin typeface="Times New Roman" panose="02020603050405020304" pitchFamily="18" charset="0"/>
                          <a:ea typeface="SimSun" panose="02010600030101010101" pitchFamily="2" charset="-122"/>
                        </a:rPr>
                        <a:t>Mưa </a:t>
                      </a:r>
                      <a:r>
                        <a:rPr lang="vi-VN" sz="4400" u="none" kern="1200">
                          <a:solidFill>
                            <a:schemeClr val="tx1"/>
                          </a:solidFill>
                          <a:effectLst/>
                          <a:latin typeface="Times New Roman" panose="02020603050405020304" pitchFamily="18" charset="0"/>
                          <a:ea typeface="SimSun" panose="02010600030101010101" pitchFamily="2" charset="-122"/>
                        </a:rPr>
                        <a:t>hoa rụng</a:t>
                      </a:r>
                      <a:r>
                        <a:rPr lang="vi-VN" sz="4400" kern="1200">
                          <a:solidFill>
                            <a:srgbClr val="000000"/>
                          </a:solidFill>
                          <a:effectLst/>
                          <a:latin typeface="Times New Roman" panose="02020603050405020304" pitchFamily="18" charset="0"/>
                          <a:ea typeface="SimSun" panose="02010600030101010101" pitchFamily="2" charset="-122"/>
                        </a:rPr>
                        <a:t>, mưa hoa xuân rụng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xuống lầu, mưa xuống thềm lan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nẻo dặm ngàn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Nước non rả rích giọng đàn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Lầu mưa xuống, </a:t>
                      </a:r>
                      <a:r>
                        <a:rPr lang="vi-VN" sz="4400" kern="1200" smtClean="0">
                          <a:solidFill>
                            <a:srgbClr val="000000"/>
                          </a:solidFill>
                          <a:effectLst/>
                          <a:latin typeface="Times New Roman" panose="02020603050405020304" pitchFamily="18" charset="0"/>
                          <a:ea typeface="SimSun" panose="02010600030101010101" pitchFamily="2" charset="-122"/>
                        </a:rPr>
                        <a:t>th</a:t>
                      </a:r>
                      <a:r>
                        <a:rPr lang="en-US" sz="4400" kern="1200" smtClean="0">
                          <a:solidFill>
                            <a:srgbClr val="000000"/>
                          </a:solidFill>
                          <a:effectLst/>
                          <a:latin typeface="Times New Roman" panose="02020603050405020304" pitchFamily="18" charset="0"/>
                          <a:ea typeface="SimSun" panose="02010600030101010101" pitchFamily="2" charset="-122"/>
                        </a:rPr>
                        <a:t>ề</a:t>
                      </a:r>
                      <a:r>
                        <a:rPr lang="vi-VN" sz="4400" kern="1200" smtClean="0">
                          <a:solidFill>
                            <a:srgbClr val="000000"/>
                          </a:solidFill>
                          <a:effectLst/>
                          <a:latin typeface="Times New Roman" panose="02020603050405020304" pitchFamily="18" charset="0"/>
                          <a:ea typeface="SimSun" panose="02010600030101010101" pitchFamily="2" charset="-122"/>
                        </a:rPr>
                        <a:t>m </a:t>
                      </a:r>
                      <a:r>
                        <a:rPr lang="vi-VN" sz="4400" kern="1200">
                          <a:solidFill>
                            <a:srgbClr val="000000"/>
                          </a:solidFill>
                          <a:effectLst/>
                          <a:latin typeface="Times New Roman" panose="02020603050405020304" pitchFamily="18" charset="0"/>
                          <a:ea typeface="SimSun" panose="02010600030101010101" pitchFamily="2" charset="-122"/>
                        </a:rPr>
                        <a:t>lan  </a:t>
                      </a:r>
                      <a:r>
                        <a:rPr lang="vi-VN" sz="4400" kern="1200" smtClean="0">
                          <a:solidFill>
                            <a:srgbClr val="000000"/>
                          </a:solidFill>
                          <a:effectLst/>
                          <a:latin typeface="Times New Roman" panose="02020603050405020304" pitchFamily="18" charset="0"/>
                          <a:ea typeface="SimSun" panose="02010600030101010101" pitchFamily="2" charset="-122"/>
                        </a:rPr>
                        <a:t>mưa </a:t>
                      </a:r>
                      <a:r>
                        <a:rPr lang="vi-VN" sz="4400" kern="1200">
                          <a:solidFill>
                            <a:srgbClr val="000000"/>
                          </a:solidFill>
                          <a:effectLst/>
                          <a:latin typeface="Times New Roman" panose="02020603050405020304" pitchFamily="18" charset="0"/>
                          <a:ea typeface="SimSun" panose="02010600030101010101" pitchFamily="2" charset="-122"/>
                        </a:rPr>
                        <a:t>xuống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Cùng nước non hoa rụng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a:t>
                      </a:r>
                      <a:r>
                        <a:rPr lang="vi-VN" sz="4400" kern="1200" smtClean="0">
                          <a:solidFill>
                            <a:srgbClr val="000000"/>
                          </a:solidFill>
                          <a:effectLst/>
                          <a:latin typeface="Times New Roman" panose="02020603050405020304" pitchFamily="18" charset="0"/>
                          <a:ea typeface="SimSun" panose="02010600030101010101" pitchFamily="2" charset="-122"/>
                        </a:rPr>
                        <a:t>n</a:t>
                      </a:r>
                      <a:r>
                        <a:rPr lang="en-US" sz="4400" kern="1200" smtClean="0">
                          <a:solidFill>
                            <a:srgbClr val="000000"/>
                          </a:solidFill>
                          <a:effectLst/>
                          <a:latin typeface="Times New Roman" panose="02020603050405020304" pitchFamily="18" charset="0"/>
                          <a:ea typeface="SimSun" panose="02010600030101010101" pitchFamily="2" charset="-122"/>
                        </a:rPr>
                        <a:t>ội</a:t>
                      </a:r>
                      <a:r>
                        <a:rPr lang="vi-VN" sz="4400" kern="1200" smtClean="0">
                          <a:solidFill>
                            <a:srgbClr val="000000"/>
                          </a:solidFill>
                          <a:effectLst/>
                          <a:latin typeface="Times New Roman" panose="02020603050405020304" pitchFamily="18" charset="0"/>
                          <a:ea typeface="SimSun" panose="02010600030101010101" pitchFamily="2" charset="-122"/>
                        </a:rPr>
                        <a:t> </a:t>
                      </a:r>
                      <a:r>
                        <a:rPr lang="vi-VN" sz="4400" kern="1200">
                          <a:solidFill>
                            <a:srgbClr val="000000"/>
                          </a:solidFill>
                          <a:effectLst/>
                          <a:latin typeface="Times New Roman" panose="02020603050405020304" pitchFamily="18" charset="0"/>
                          <a:ea typeface="SimSun" panose="02010600030101010101" pitchFamily="2" charset="-122"/>
                        </a:rPr>
                        <a:t>trên ngàn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Nghe trong ý khách giọt đàn mưa rơi.</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 </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4400" smtClean="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smtClean="0">
                          <a:effectLst/>
                          <a:latin typeface="Times New Roman" panose="02020603050405020304" pitchFamily="18" charset="0"/>
                          <a:ea typeface="Calibri" panose="020F0502020204030204" pitchFamily="34" charset="0"/>
                        </a:rPr>
                        <a:t>Đầm </a:t>
                      </a:r>
                      <a:r>
                        <a:rPr lang="vi-VN" sz="4400">
                          <a:effectLst/>
                          <a:latin typeface="Times New Roman" panose="02020603050405020304" pitchFamily="18" charset="0"/>
                          <a:ea typeface="Calibri" panose="020F0502020204030204" pitchFamily="34" charset="0"/>
                        </a:rPr>
                        <a:t>mưa xuống nẻo đồi mưa xuống.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Bóng dương tà...rụng bóng tà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Hoa xuân rơi với bóng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Mưa trong </a:t>
                      </a:r>
                      <a:r>
                        <a:rPr lang="en-US" sz="4400" smtClean="0">
                          <a:effectLst/>
                          <a:latin typeface="Times New Roman" panose="02020603050405020304" pitchFamily="18" charset="0"/>
                          <a:ea typeface="Calibri" panose="020F0502020204030204" pitchFamily="34" charset="0"/>
                        </a:rPr>
                        <a:t>ý</a:t>
                      </a:r>
                      <a:r>
                        <a:rPr lang="vi-VN" sz="4400" smtClean="0">
                          <a:effectLst/>
                          <a:latin typeface="Times New Roman" panose="02020603050405020304" pitchFamily="18" charset="0"/>
                          <a:ea typeface="Calibri" panose="020F0502020204030204" pitchFamily="34" charset="0"/>
                        </a:rPr>
                        <a:t> </a:t>
                      </a:r>
                      <a:r>
                        <a:rPr lang="vi-VN" sz="4400">
                          <a:effectLst/>
                          <a:latin typeface="Times New Roman" panose="02020603050405020304" pitchFamily="18" charset="0"/>
                          <a:ea typeface="Calibri" panose="020F0502020204030204" pitchFamily="34" charset="0"/>
                        </a:rPr>
                        <a:t>khách mưa cùng nước non</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Rơi hoa kết mưa còn rả rích</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Càng mưa rơi cánh tịch bóng dương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Bóng dương với khách tha hương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trong ý khách muôn hàng lệ rơi.</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42" name="Straight Connector 41"/>
          <p:cNvCxnSpPr/>
          <p:nvPr/>
        </p:nvCxnSpPr>
        <p:spPr>
          <a:xfrm>
            <a:off x="228600" y="1485900"/>
            <a:ext cx="2667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657600" y="1485900"/>
            <a:ext cx="3048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200" y="2171700"/>
            <a:ext cx="3352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810000" y="2171700"/>
            <a:ext cx="426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8600" y="2857500"/>
            <a:ext cx="6248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52400" y="3467100"/>
            <a:ext cx="3505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52400" y="6134100"/>
            <a:ext cx="5943600" cy="76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1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000"/>
                                        <p:tgtEl>
                                          <p:spTgt spid="54"/>
                                        </p:tgtEl>
                                      </p:cBhvr>
                                    </p:animEffect>
                                    <p:anim calcmode="lin" valueType="num">
                                      <p:cBhvr>
                                        <p:cTn id="41" dur="1000" fill="hold"/>
                                        <p:tgtEl>
                                          <p:spTgt spid="54"/>
                                        </p:tgtEl>
                                        <p:attrNameLst>
                                          <p:attrName>ppt_x</p:attrName>
                                        </p:attrNameLst>
                                      </p:cBhvr>
                                      <p:tavLst>
                                        <p:tav tm="0">
                                          <p:val>
                                            <p:strVal val="#ppt_x"/>
                                          </p:val>
                                        </p:tav>
                                        <p:tav tm="100000">
                                          <p:val>
                                            <p:strVal val="#ppt_x"/>
                                          </p:val>
                                        </p:tav>
                                      </p:tavLst>
                                    </p:anim>
                                    <p:anim calcmode="lin" valueType="num">
                                      <p:cBhvr>
                                        <p:cTn id="4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anim calcmode="lin" valueType="num">
                                      <p:cBhvr>
                                        <p:cTn id="48" dur="1000" fill="hold"/>
                                        <p:tgtEl>
                                          <p:spTgt spid="57"/>
                                        </p:tgtEl>
                                        <p:attrNameLst>
                                          <p:attrName>ppt_x</p:attrName>
                                        </p:attrNameLst>
                                      </p:cBhvr>
                                      <p:tavLst>
                                        <p:tav tm="0">
                                          <p:val>
                                            <p:strVal val="#ppt_x"/>
                                          </p:val>
                                        </p:tav>
                                        <p:tav tm="100000">
                                          <p:val>
                                            <p:strVal val="#ppt_x"/>
                                          </p:val>
                                        </p:tav>
                                      </p:tavLst>
                                    </p:anim>
                                    <p:anim calcmode="lin" valueType="num">
                                      <p:cBhvr>
                                        <p:cTn id="4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9385B8C-775E-CBAB-3951-606247E20492}"/>
              </a:ext>
            </a:extLst>
          </p:cNvPr>
          <p:cNvSpPr/>
          <p:nvPr/>
        </p:nvSpPr>
        <p:spPr>
          <a:xfrm>
            <a:off x="838200" y="647700"/>
            <a:ext cx="16611600" cy="1710725"/>
          </a:xfrm>
          <a:prstGeom prst="rect">
            <a:avLst/>
          </a:prstGeom>
        </p:spPr>
        <p:txBody>
          <a:bodyPr wrap="square">
            <a:spAutoFit/>
          </a:bodyPr>
          <a:lstStyle/>
          <a:p>
            <a:pPr algn="just" defTabSz="1371600">
              <a:spcAft>
                <a:spcPts val="1125"/>
              </a:spcAft>
              <a:defRPr/>
            </a:pPr>
            <a:endParaRPr lang="en-US" sz="4800" b="1" i="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371600">
              <a:spcAft>
                <a:spcPts val="1125"/>
              </a:spcAft>
              <a:defRPr/>
            </a:pPr>
            <a:endParaRPr lang="en-US" sz="4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35FF8491-2320-3668-C0D6-A815ECD7BF70}"/>
              </a:ext>
            </a:extLst>
          </p:cNvPr>
          <p:cNvSpPr/>
          <p:nvPr/>
        </p:nvSpPr>
        <p:spPr>
          <a:xfrm>
            <a:off x="1066800" y="1562100"/>
            <a:ext cx="16611600" cy="769441"/>
          </a:xfrm>
          <a:prstGeom prst="rect">
            <a:avLst/>
          </a:prstGeom>
        </p:spPr>
        <p:txBody>
          <a:bodyPr wrap="square">
            <a:spAutoFit/>
          </a:bodyPr>
          <a:lstStyle/>
          <a:p>
            <a:pPr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endPar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 xmlns:a16="http://schemas.microsoft.com/office/drawing/2014/main" id="{4D53B233-F951-5512-CB04-81336F3C30EE}"/>
              </a:ext>
            </a:extLst>
          </p:cNvPr>
          <p:cNvGrpSpPr/>
          <p:nvPr/>
        </p:nvGrpSpPr>
        <p:grpSpPr>
          <a:xfrm>
            <a:off x="3276600" y="2781300"/>
            <a:ext cx="3886200" cy="1158795"/>
            <a:chOff x="1371600" y="2781300"/>
            <a:chExt cx="3886200" cy="1158795"/>
          </a:xfrm>
        </p:grpSpPr>
        <p:sp>
          <p:nvSpPr>
            <p:cNvPr id="17" name="Freeform 11">
              <a:extLst>
                <a:ext uri="{FF2B5EF4-FFF2-40B4-BE49-F238E27FC236}">
                  <a16:creationId xmlns="" xmlns:a16="http://schemas.microsoft.com/office/drawing/2014/main" id="{2A853699-CF43-2D6D-F365-493480A40642}"/>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Rectangle 17">
              <a:extLst>
                <a:ext uri="{FF2B5EF4-FFF2-40B4-BE49-F238E27FC236}">
                  <a16:creationId xmlns="" xmlns:a16="http://schemas.microsoft.com/office/drawing/2014/main" id="{2DF23214-7438-7A1B-1BED-F26BEF5C9D5E}"/>
                </a:ext>
              </a:extLst>
            </p:cNvPr>
            <p:cNvSpPr/>
            <p:nvPr/>
          </p:nvSpPr>
          <p:spPr>
            <a:xfrm>
              <a:off x="1676400" y="2975976"/>
              <a:ext cx="32766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2BA40FE9-D918-D13C-2D48-AC824F80BBA1}"/>
              </a:ext>
            </a:extLst>
          </p:cNvPr>
          <p:cNvGrpSpPr/>
          <p:nvPr/>
        </p:nvGrpSpPr>
        <p:grpSpPr>
          <a:xfrm>
            <a:off x="3276600" y="4451732"/>
            <a:ext cx="3886200" cy="1158795"/>
            <a:chOff x="1371600" y="2781300"/>
            <a:chExt cx="3886200" cy="1158795"/>
          </a:xfrm>
        </p:grpSpPr>
        <p:sp>
          <p:nvSpPr>
            <p:cNvPr id="21" name="Freeform 11">
              <a:extLst>
                <a:ext uri="{FF2B5EF4-FFF2-40B4-BE49-F238E27FC236}">
                  <a16:creationId xmlns="" xmlns:a16="http://schemas.microsoft.com/office/drawing/2014/main" id="{B3AC6984-5402-A092-242C-E9E18445DC43}"/>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2" name="Rectangle 21">
              <a:extLst>
                <a:ext uri="{FF2B5EF4-FFF2-40B4-BE49-F238E27FC236}">
                  <a16:creationId xmlns="" xmlns:a16="http://schemas.microsoft.com/office/drawing/2014/main" id="{0EAE5910-B693-A7A2-F48B-EA6B1E0060E2}"/>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 xmlns:a16="http://schemas.microsoft.com/office/drawing/2014/main" id="{04EDB254-88CB-7B38-AF3F-7F5B2FEBF47E}"/>
              </a:ext>
            </a:extLst>
          </p:cNvPr>
          <p:cNvGrpSpPr/>
          <p:nvPr/>
        </p:nvGrpSpPr>
        <p:grpSpPr>
          <a:xfrm>
            <a:off x="3276600" y="6134100"/>
            <a:ext cx="3886200" cy="1158795"/>
            <a:chOff x="1371600" y="2781300"/>
            <a:chExt cx="3886200" cy="1158795"/>
          </a:xfrm>
        </p:grpSpPr>
        <p:sp>
          <p:nvSpPr>
            <p:cNvPr id="24" name="Freeform 11">
              <a:extLst>
                <a:ext uri="{FF2B5EF4-FFF2-40B4-BE49-F238E27FC236}">
                  <a16:creationId xmlns="" xmlns:a16="http://schemas.microsoft.com/office/drawing/2014/main" id="{249EDF36-34A8-017C-2FF9-8304D9C08D81}"/>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5" name="Rectangle 24">
              <a:extLst>
                <a:ext uri="{FF2B5EF4-FFF2-40B4-BE49-F238E27FC236}">
                  <a16:creationId xmlns="" xmlns:a16="http://schemas.microsoft.com/office/drawing/2014/main" id="{584C904B-3564-C01F-CA6E-021767AED702}"/>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 xmlns:a16="http://schemas.microsoft.com/office/drawing/2014/main" id="{6EEFC7BB-AAE3-6CE1-E856-0A15BB3EB44E}"/>
              </a:ext>
            </a:extLst>
          </p:cNvPr>
          <p:cNvGrpSpPr/>
          <p:nvPr/>
        </p:nvGrpSpPr>
        <p:grpSpPr>
          <a:xfrm>
            <a:off x="3276600" y="7962900"/>
            <a:ext cx="3886200" cy="1158795"/>
            <a:chOff x="1371600" y="2781300"/>
            <a:chExt cx="3886200" cy="1158795"/>
          </a:xfrm>
        </p:grpSpPr>
        <p:sp>
          <p:nvSpPr>
            <p:cNvPr id="27" name="Freeform 11">
              <a:extLst>
                <a:ext uri="{FF2B5EF4-FFF2-40B4-BE49-F238E27FC236}">
                  <a16:creationId xmlns="" xmlns:a16="http://schemas.microsoft.com/office/drawing/2014/main" id="{62903BB4-E463-3EDA-0A9B-8152A4BE228B}"/>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8" name="Rectangle 27">
              <a:extLst>
                <a:ext uri="{FF2B5EF4-FFF2-40B4-BE49-F238E27FC236}">
                  <a16:creationId xmlns="" xmlns:a16="http://schemas.microsoft.com/office/drawing/2014/main" id="{E507ADBD-D9BE-6BAB-EC8D-0167A213E1A8}"/>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non</a:t>
              </a:r>
            </a:p>
          </p:txBody>
        </p:sp>
      </p:grpSp>
      <p:sp>
        <p:nvSpPr>
          <p:cNvPr id="29" name="Right Brace 28">
            <a:extLst>
              <a:ext uri="{FF2B5EF4-FFF2-40B4-BE49-F238E27FC236}">
                <a16:creationId xmlns="" xmlns:a16="http://schemas.microsoft.com/office/drawing/2014/main" id="{41DB457B-57D1-87DA-5AFB-EE41F7B04B63}"/>
              </a:ext>
            </a:extLst>
          </p:cNvPr>
          <p:cNvSpPr/>
          <p:nvPr/>
        </p:nvSpPr>
        <p:spPr>
          <a:xfrm>
            <a:off x="7772400" y="2781300"/>
            <a:ext cx="1143000" cy="67235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0" name="Rectangle 29">
            <a:extLst>
              <a:ext uri="{FF2B5EF4-FFF2-40B4-BE49-F238E27FC236}">
                <a16:creationId xmlns="" xmlns:a16="http://schemas.microsoft.com/office/drawing/2014/main" id="{A6BF0F9A-5C13-7908-E66D-A70B17DEC213}"/>
              </a:ext>
            </a:extLst>
          </p:cNvPr>
          <p:cNvSpPr/>
          <p:nvPr/>
        </p:nvSpPr>
        <p:spPr>
          <a:xfrm>
            <a:off x="9525000" y="3584578"/>
            <a:ext cx="5943600" cy="1446550"/>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 xmlns:a16="http://schemas.microsoft.com/office/drawing/2014/main" id="{6F6AB902-FDFE-7BAE-3A20-F730EF32CCD6}"/>
              </a:ext>
            </a:extLst>
          </p:cNvPr>
          <p:cNvSpPr/>
          <p:nvPr/>
        </p:nvSpPr>
        <p:spPr>
          <a:xfrm>
            <a:off x="9381067" y="5858933"/>
            <a:ext cx="8449733" cy="2585323"/>
          </a:xfrm>
          <a:prstGeom prst="rect">
            <a:avLst/>
          </a:prstGeom>
        </p:spPr>
        <p:txBody>
          <a:bodyPr wrap="square">
            <a:spAutoFit/>
          </a:bodyPr>
          <a:lstStyle/>
          <a:p>
            <a:pPr algn="just" defTabSz="1371600">
              <a:spcAft>
                <a:spcPts val="1125"/>
              </a:spcAft>
              <a:defRPr/>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Gợi</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Freeform 7">
            <a:extLst>
              <a:ext uri="{FF2B5EF4-FFF2-40B4-BE49-F238E27FC236}">
                <a16:creationId xmlns="" xmlns:a16="http://schemas.microsoft.com/office/drawing/2014/main" id="{2C8AB30A-3713-3E23-BDF1-72C405837D8A}"/>
              </a:ext>
            </a:extLst>
          </p:cNvPr>
          <p:cNvSpPr/>
          <p:nvPr/>
        </p:nvSpPr>
        <p:spPr>
          <a:xfrm>
            <a:off x="15229307" y="-943868"/>
            <a:ext cx="3983786" cy="3901927"/>
          </a:xfrm>
          <a:custGeom>
            <a:avLst/>
            <a:gdLst/>
            <a:ahLst/>
            <a:cxnLst/>
            <a:rect l="l" t="t" r="r" b="b"/>
            <a:pathLst>
              <a:path w="3983786" h="3901927">
                <a:moveTo>
                  <a:pt x="0" y="0"/>
                </a:moveTo>
                <a:lnTo>
                  <a:pt x="3983786" y="0"/>
                </a:lnTo>
                <a:lnTo>
                  <a:pt x="3983786" y="3901927"/>
                </a:lnTo>
                <a:lnTo>
                  <a:pt x="0" y="3901927"/>
                </a:lnTo>
                <a:lnTo>
                  <a:pt x="0" y="0"/>
                </a:lnTo>
                <a:close/>
              </a:path>
            </a:pathLst>
          </a:custGeom>
          <a:blipFill>
            <a:blip r:embed="rId5"/>
            <a:stretch>
              <a:fillRect/>
            </a:stretch>
          </a:blipFill>
        </p:spPr>
      </p:sp>
    </p:spTree>
    <p:extLst>
      <p:ext uri="{BB962C8B-B14F-4D97-AF65-F5344CB8AC3E}">
        <p14:creationId xmlns:p14="http://schemas.microsoft.com/office/powerpoint/2010/main" val="17369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80">
                                          <p:stCondLst>
                                            <p:cond delay="0"/>
                                          </p:stCondLst>
                                        </p:cTn>
                                        <p:tgtEl>
                                          <p:spTgt spid="29"/>
                                        </p:tgtEl>
                                      </p:cBhvr>
                                    </p:animEffect>
                                    <p:anim calcmode="lin" valueType="num">
                                      <p:cBhvr>
                                        <p:cTn id="3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3" dur="26">
                                          <p:stCondLst>
                                            <p:cond delay="650"/>
                                          </p:stCondLst>
                                        </p:cTn>
                                        <p:tgtEl>
                                          <p:spTgt spid="29"/>
                                        </p:tgtEl>
                                      </p:cBhvr>
                                      <p:to x="100000" y="60000"/>
                                    </p:animScale>
                                    <p:animScale>
                                      <p:cBhvr>
                                        <p:cTn id="44" dur="166" decel="50000">
                                          <p:stCondLst>
                                            <p:cond delay="676"/>
                                          </p:stCondLst>
                                        </p:cTn>
                                        <p:tgtEl>
                                          <p:spTgt spid="29"/>
                                        </p:tgtEl>
                                      </p:cBhvr>
                                      <p:to x="100000" y="100000"/>
                                    </p:animScale>
                                    <p:animScale>
                                      <p:cBhvr>
                                        <p:cTn id="45" dur="26">
                                          <p:stCondLst>
                                            <p:cond delay="1312"/>
                                          </p:stCondLst>
                                        </p:cTn>
                                        <p:tgtEl>
                                          <p:spTgt spid="29"/>
                                        </p:tgtEl>
                                      </p:cBhvr>
                                      <p:to x="100000" y="80000"/>
                                    </p:animScale>
                                    <p:animScale>
                                      <p:cBhvr>
                                        <p:cTn id="46" dur="166" decel="50000">
                                          <p:stCondLst>
                                            <p:cond delay="1338"/>
                                          </p:stCondLst>
                                        </p:cTn>
                                        <p:tgtEl>
                                          <p:spTgt spid="29"/>
                                        </p:tgtEl>
                                      </p:cBhvr>
                                      <p:to x="100000" y="100000"/>
                                    </p:animScale>
                                    <p:animScale>
                                      <p:cBhvr>
                                        <p:cTn id="47" dur="26">
                                          <p:stCondLst>
                                            <p:cond delay="1642"/>
                                          </p:stCondLst>
                                        </p:cTn>
                                        <p:tgtEl>
                                          <p:spTgt spid="29"/>
                                        </p:tgtEl>
                                      </p:cBhvr>
                                      <p:to x="100000" y="90000"/>
                                    </p:animScale>
                                    <p:animScale>
                                      <p:cBhvr>
                                        <p:cTn id="48" dur="166" decel="50000">
                                          <p:stCondLst>
                                            <p:cond delay="1668"/>
                                          </p:stCondLst>
                                        </p:cTn>
                                        <p:tgtEl>
                                          <p:spTgt spid="29"/>
                                        </p:tgtEl>
                                      </p:cBhvr>
                                      <p:to x="100000" y="100000"/>
                                    </p:animScale>
                                    <p:animScale>
                                      <p:cBhvr>
                                        <p:cTn id="49" dur="26">
                                          <p:stCondLst>
                                            <p:cond delay="1808"/>
                                          </p:stCondLst>
                                        </p:cTn>
                                        <p:tgtEl>
                                          <p:spTgt spid="29"/>
                                        </p:tgtEl>
                                      </p:cBhvr>
                                      <p:to x="100000" y="95000"/>
                                    </p:animScale>
                                    <p:animScale>
                                      <p:cBhvr>
                                        <p:cTn id="50" dur="166" decel="50000">
                                          <p:stCondLst>
                                            <p:cond delay="1834"/>
                                          </p:stCondLst>
                                        </p:cTn>
                                        <p:tgtEl>
                                          <p:spTgt spid="2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80">
                                          <p:stCondLst>
                                            <p:cond delay="0"/>
                                          </p:stCondLst>
                                        </p:cTn>
                                        <p:tgtEl>
                                          <p:spTgt spid="30"/>
                                        </p:tgtEl>
                                      </p:cBhvr>
                                    </p:animEffect>
                                    <p:anim calcmode="lin" valueType="num">
                                      <p:cBhvr>
                                        <p:cTn id="5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9" dur="26">
                                          <p:stCondLst>
                                            <p:cond delay="650"/>
                                          </p:stCondLst>
                                        </p:cTn>
                                        <p:tgtEl>
                                          <p:spTgt spid="30"/>
                                        </p:tgtEl>
                                      </p:cBhvr>
                                      <p:to x="100000" y="60000"/>
                                    </p:animScale>
                                    <p:animScale>
                                      <p:cBhvr>
                                        <p:cTn id="60" dur="166" decel="50000">
                                          <p:stCondLst>
                                            <p:cond delay="676"/>
                                          </p:stCondLst>
                                        </p:cTn>
                                        <p:tgtEl>
                                          <p:spTgt spid="30"/>
                                        </p:tgtEl>
                                      </p:cBhvr>
                                      <p:to x="100000" y="100000"/>
                                    </p:animScale>
                                    <p:animScale>
                                      <p:cBhvr>
                                        <p:cTn id="61" dur="26">
                                          <p:stCondLst>
                                            <p:cond delay="1312"/>
                                          </p:stCondLst>
                                        </p:cTn>
                                        <p:tgtEl>
                                          <p:spTgt spid="30"/>
                                        </p:tgtEl>
                                      </p:cBhvr>
                                      <p:to x="100000" y="80000"/>
                                    </p:animScale>
                                    <p:animScale>
                                      <p:cBhvr>
                                        <p:cTn id="62" dur="166" decel="50000">
                                          <p:stCondLst>
                                            <p:cond delay="1338"/>
                                          </p:stCondLst>
                                        </p:cTn>
                                        <p:tgtEl>
                                          <p:spTgt spid="30"/>
                                        </p:tgtEl>
                                      </p:cBhvr>
                                      <p:to x="100000" y="100000"/>
                                    </p:animScale>
                                    <p:animScale>
                                      <p:cBhvr>
                                        <p:cTn id="63" dur="26">
                                          <p:stCondLst>
                                            <p:cond delay="1642"/>
                                          </p:stCondLst>
                                        </p:cTn>
                                        <p:tgtEl>
                                          <p:spTgt spid="30"/>
                                        </p:tgtEl>
                                      </p:cBhvr>
                                      <p:to x="100000" y="90000"/>
                                    </p:animScale>
                                    <p:animScale>
                                      <p:cBhvr>
                                        <p:cTn id="64" dur="166" decel="50000">
                                          <p:stCondLst>
                                            <p:cond delay="1668"/>
                                          </p:stCondLst>
                                        </p:cTn>
                                        <p:tgtEl>
                                          <p:spTgt spid="30"/>
                                        </p:tgtEl>
                                      </p:cBhvr>
                                      <p:to x="100000" y="100000"/>
                                    </p:animScale>
                                    <p:animScale>
                                      <p:cBhvr>
                                        <p:cTn id="65" dur="26">
                                          <p:stCondLst>
                                            <p:cond delay="1808"/>
                                          </p:stCondLst>
                                        </p:cTn>
                                        <p:tgtEl>
                                          <p:spTgt spid="30"/>
                                        </p:tgtEl>
                                      </p:cBhvr>
                                      <p:to x="100000" y="95000"/>
                                    </p:animScale>
                                    <p:animScale>
                                      <p:cBhvr>
                                        <p:cTn id="66" dur="166" decel="50000">
                                          <p:stCondLst>
                                            <p:cond delay="1834"/>
                                          </p:stCondLst>
                                        </p:cTn>
                                        <p:tgtEl>
                                          <p:spTgt spid="3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9" grpId="0" animBg="1"/>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 name="Rectangle 3">
            <a:extLst>
              <a:ext uri="{FF2B5EF4-FFF2-40B4-BE49-F238E27FC236}">
                <a16:creationId xmlns=""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algn="ctr" defTabSz="1371600"/>
            <a:r>
              <a:rPr lang="en-US" sz="12000" b="1" dirty="0">
                <a:solidFill>
                  <a:srgbClr val="FF0000"/>
                </a:solidFill>
                <a:latin typeface="Times New Roman" panose="02020603050405020304" pitchFamily="18" charset="0"/>
                <a:cs typeface="Times New Roman" panose="02020603050405020304" pitchFamily="18" charset="0"/>
              </a:rPr>
              <a:t>BẮT B</a:t>
            </a:r>
            <a:r>
              <a:rPr lang="vi-VN" sz="12000" b="1" dirty="0">
                <a:solidFill>
                  <a:srgbClr val="FF0000"/>
                </a:solidFill>
                <a:latin typeface="Times New Roman" panose="02020603050405020304" pitchFamily="18" charset="0"/>
                <a:cs typeface="Times New Roman" panose="02020603050405020304" pitchFamily="18" charset="0"/>
              </a:rPr>
              <a:t>Ư</a:t>
            </a:r>
            <a:r>
              <a:rPr lang="en-US" sz="12000" b="1" dirty="0">
                <a:solidFill>
                  <a:srgbClr val="FF0000"/>
                </a:solidFill>
                <a:latin typeface="Times New Roman" panose="02020603050405020304" pitchFamily="18" charset="0"/>
                <a:cs typeface="Times New Roman" panose="02020603050405020304" pitchFamily="18" charset="0"/>
              </a:rPr>
              <a:t>ỚM</a:t>
            </a:r>
          </a:p>
        </p:txBody>
      </p:sp>
      <p:sp>
        <p:nvSpPr>
          <p:cNvPr id="5" name="Rectangle 4">
            <a:extLst>
              <a:ext uri="{FF2B5EF4-FFF2-40B4-BE49-F238E27FC236}">
                <a16:creationId xmlns=""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defTabSz="1371600"/>
            <a:r>
              <a:rPr lang="en-US" sz="9000" dirty="0">
                <a:solidFill>
                  <a:srgbClr val="7030A0"/>
                </a:solidFill>
                <a:latin typeface="Times New Roman" panose="02020603050405020304" pitchFamily="18" charset="0"/>
                <a:cs typeface="Times New Roman" panose="02020603050405020304" pitchFamily="18" charset="0"/>
              </a:rPr>
              <a:t>GAME</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4361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5FF8491-2320-3668-C0D6-A815ECD7BF70}"/>
              </a:ext>
            </a:extLst>
          </p:cNvPr>
          <p:cNvSpPr/>
          <p:nvPr/>
        </p:nvSpPr>
        <p:spPr>
          <a:xfrm>
            <a:off x="1066800" y="1104900"/>
            <a:ext cx="16611600" cy="769441"/>
          </a:xfrm>
          <a:prstGeom prst="rect">
            <a:avLst/>
          </a:prstGeom>
        </p:spPr>
        <p:txBody>
          <a:bodyPr wrap="square">
            <a:spAutoFit/>
          </a:bodyPr>
          <a:lstStyle/>
          <a:p>
            <a:pPr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endPar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647C1DB3-BE3F-FF41-6D86-DBD1D3081047}"/>
              </a:ext>
            </a:extLst>
          </p:cNvPr>
          <p:cNvGrpSpPr/>
          <p:nvPr/>
        </p:nvGrpSpPr>
        <p:grpSpPr>
          <a:xfrm>
            <a:off x="1084385" y="2019300"/>
            <a:ext cx="3886200" cy="1158795"/>
            <a:chOff x="1371600" y="2781300"/>
            <a:chExt cx="3886200" cy="1158795"/>
          </a:xfrm>
        </p:grpSpPr>
        <p:sp>
          <p:nvSpPr>
            <p:cNvPr id="5" name="Freeform 11">
              <a:extLst>
                <a:ext uri="{FF2B5EF4-FFF2-40B4-BE49-F238E27FC236}">
                  <a16:creationId xmlns="" xmlns:a16="http://schemas.microsoft.com/office/drawing/2014/main" id="{52A4317F-3778-1E87-530B-F5D63C1A5152}"/>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Rectangle 5">
              <a:extLst>
                <a:ext uri="{FF2B5EF4-FFF2-40B4-BE49-F238E27FC236}">
                  <a16:creationId xmlns="" xmlns:a16="http://schemas.microsoft.com/office/drawing/2014/main" id="{5E774060-5431-79AB-8D4D-D9DFC9F0A14F}"/>
                </a:ext>
              </a:extLst>
            </p:cNvPr>
            <p:cNvSpPr/>
            <p:nvPr/>
          </p:nvSpPr>
          <p:spPr>
            <a:xfrm>
              <a:off x="1676400" y="2975976"/>
              <a:ext cx="32766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lầu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 xmlns:a16="http://schemas.microsoft.com/office/drawing/2014/main" id="{0DC4C6B2-11C3-B662-C648-1BBC234EA829}"/>
              </a:ext>
            </a:extLst>
          </p:cNvPr>
          <p:cNvGrpSpPr/>
          <p:nvPr/>
        </p:nvGrpSpPr>
        <p:grpSpPr>
          <a:xfrm>
            <a:off x="1084385" y="3415253"/>
            <a:ext cx="3886200" cy="1158795"/>
            <a:chOff x="1371600" y="2781300"/>
            <a:chExt cx="3886200" cy="1158795"/>
          </a:xfrm>
        </p:grpSpPr>
        <p:sp>
          <p:nvSpPr>
            <p:cNvPr id="8" name="Freeform 11">
              <a:extLst>
                <a:ext uri="{FF2B5EF4-FFF2-40B4-BE49-F238E27FC236}">
                  <a16:creationId xmlns="" xmlns:a16="http://schemas.microsoft.com/office/drawing/2014/main" id="{7EC20A0F-D40D-39FB-7126-6E5053D4383E}"/>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Rectangle 8">
              <a:extLst>
                <a:ext uri="{FF2B5EF4-FFF2-40B4-BE49-F238E27FC236}">
                  <a16:creationId xmlns="" xmlns:a16="http://schemas.microsoft.com/office/drawing/2014/main" id="{4BAC1CA2-2C67-D4E5-7D55-73F4BEE48827}"/>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 xmlns:a16="http://schemas.microsoft.com/office/drawing/2014/main" id="{5F34E8A9-7CB9-790F-6C6B-7FB0B3FDB7E2}"/>
              </a:ext>
            </a:extLst>
          </p:cNvPr>
          <p:cNvGrpSpPr/>
          <p:nvPr/>
        </p:nvGrpSpPr>
        <p:grpSpPr>
          <a:xfrm>
            <a:off x="1084385" y="4798553"/>
            <a:ext cx="3886200" cy="1158795"/>
            <a:chOff x="1371600" y="2781300"/>
            <a:chExt cx="3886200" cy="1158795"/>
          </a:xfrm>
        </p:grpSpPr>
        <p:sp>
          <p:nvSpPr>
            <p:cNvPr id="11" name="Freeform 11">
              <a:extLst>
                <a:ext uri="{FF2B5EF4-FFF2-40B4-BE49-F238E27FC236}">
                  <a16:creationId xmlns="" xmlns:a16="http://schemas.microsoft.com/office/drawing/2014/main" id="{6789705B-74AE-9C63-8D40-3B31CA2534D3}"/>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Rectangle 11">
              <a:extLst>
                <a:ext uri="{FF2B5EF4-FFF2-40B4-BE49-F238E27FC236}">
                  <a16:creationId xmlns="" xmlns:a16="http://schemas.microsoft.com/office/drawing/2014/main" id="{A98586E5-BC3A-80D5-2C14-D44EFA630429}"/>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dặm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ngàn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 xmlns:a16="http://schemas.microsoft.com/office/drawing/2014/main" id="{0A9070E5-B0DC-27B5-02D9-C0C9B5D6D252}"/>
              </a:ext>
            </a:extLst>
          </p:cNvPr>
          <p:cNvGrpSpPr/>
          <p:nvPr/>
        </p:nvGrpSpPr>
        <p:grpSpPr>
          <a:xfrm>
            <a:off x="1084385" y="6194505"/>
            <a:ext cx="3886200" cy="1158795"/>
            <a:chOff x="1371600" y="2781300"/>
            <a:chExt cx="3886200" cy="1158795"/>
          </a:xfrm>
        </p:grpSpPr>
        <p:sp>
          <p:nvSpPr>
            <p:cNvPr id="14" name="Freeform 11">
              <a:extLst>
                <a:ext uri="{FF2B5EF4-FFF2-40B4-BE49-F238E27FC236}">
                  <a16:creationId xmlns="" xmlns:a16="http://schemas.microsoft.com/office/drawing/2014/main" id="{16A3CDB3-B933-B38F-1797-F470E39A9FB8}"/>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Rectangle 14">
              <a:extLst>
                <a:ext uri="{FF2B5EF4-FFF2-40B4-BE49-F238E27FC236}">
                  <a16:creationId xmlns="" xmlns:a16="http://schemas.microsoft.com/office/drawing/2014/main" id="{33CBBD54-EE68-8F11-44E1-46F8A8F6B69D}"/>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2392D54F-2655-C484-C15E-D211B209E543}"/>
              </a:ext>
            </a:extLst>
          </p:cNvPr>
          <p:cNvGrpSpPr/>
          <p:nvPr/>
        </p:nvGrpSpPr>
        <p:grpSpPr>
          <a:xfrm>
            <a:off x="11945817" y="2496604"/>
            <a:ext cx="3886200" cy="1158795"/>
            <a:chOff x="1371600" y="2781300"/>
            <a:chExt cx="3886200" cy="1158795"/>
          </a:xfrm>
        </p:grpSpPr>
        <p:sp>
          <p:nvSpPr>
            <p:cNvPr id="17" name="Freeform 11">
              <a:extLst>
                <a:ext uri="{FF2B5EF4-FFF2-40B4-BE49-F238E27FC236}">
                  <a16:creationId xmlns="" xmlns:a16="http://schemas.microsoft.com/office/drawing/2014/main" id="{B77A02BE-822D-5A7F-8D46-82E3B40F89B5}"/>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Rectangle 17">
              <a:extLst>
                <a:ext uri="{FF2B5EF4-FFF2-40B4-BE49-F238E27FC236}">
                  <a16:creationId xmlns="" xmlns:a16="http://schemas.microsoft.com/office/drawing/2014/main" id="{12DB751E-E6FB-9AD2-1DC7-BE49B46AA953}"/>
                </a:ext>
              </a:extLst>
            </p:cNvPr>
            <p:cNvSpPr/>
            <p:nvPr/>
          </p:nvSpPr>
          <p:spPr>
            <a:xfrm>
              <a:off x="1676400" y="2975976"/>
              <a:ext cx="3276600" cy="769441"/>
            </a:xfrm>
            <a:prstGeom prst="rect">
              <a:avLst/>
            </a:prstGeom>
          </p:spPr>
          <p:txBody>
            <a:bodyPr wrap="square">
              <a:spAutoFit/>
            </a:bodyPr>
            <a:lstStyle/>
            <a:p>
              <a:pPr algn="ctr"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9" name="Right Brace 18">
            <a:extLst>
              <a:ext uri="{FF2B5EF4-FFF2-40B4-BE49-F238E27FC236}">
                <a16:creationId xmlns="" xmlns:a16="http://schemas.microsoft.com/office/drawing/2014/main" id="{1A45CCFE-A680-BB0E-3E36-9BB16F95DD5D}"/>
              </a:ext>
            </a:extLst>
          </p:cNvPr>
          <p:cNvSpPr/>
          <p:nvPr/>
        </p:nvSpPr>
        <p:spPr>
          <a:xfrm>
            <a:off x="5209443" y="2563137"/>
            <a:ext cx="1143000" cy="67235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 name="Rectangle 19">
            <a:extLst>
              <a:ext uri="{FF2B5EF4-FFF2-40B4-BE49-F238E27FC236}">
                <a16:creationId xmlns="" xmlns:a16="http://schemas.microsoft.com/office/drawing/2014/main" id="{C407B706-258E-8883-90B1-9BEB1C56C71E}"/>
              </a:ext>
            </a:extLst>
          </p:cNvPr>
          <p:cNvSpPr/>
          <p:nvPr/>
        </p:nvSpPr>
        <p:spPr>
          <a:xfrm>
            <a:off x="6450622" y="3140872"/>
            <a:ext cx="3534508" cy="2123658"/>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 xmlns:a16="http://schemas.microsoft.com/office/drawing/2014/main" id="{5746F15A-C8CE-9937-0EA8-DCF8962B2809}"/>
              </a:ext>
            </a:extLst>
          </p:cNvPr>
          <p:cNvGrpSpPr/>
          <p:nvPr/>
        </p:nvGrpSpPr>
        <p:grpSpPr>
          <a:xfrm>
            <a:off x="1066800" y="7478201"/>
            <a:ext cx="3886200" cy="1158795"/>
            <a:chOff x="1371600" y="2781300"/>
            <a:chExt cx="3886200" cy="1158795"/>
          </a:xfrm>
        </p:grpSpPr>
        <p:sp>
          <p:nvSpPr>
            <p:cNvPr id="22" name="Freeform 11">
              <a:extLst>
                <a:ext uri="{FF2B5EF4-FFF2-40B4-BE49-F238E27FC236}">
                  <a16:creationId xmlns="" xmlns:a16="http://schemas.microsoft.com/office/drawing/2014/main" id="{14718966-210E-28DA-2A57-B4EDD9DD4CAD}"/>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Rectangle 22">
              <a:extLst>
                <a:ext uri="{FF2B5EF4-FFF2-40B4-BE49-F238E27FC236}">
                  <a16:creationId xmlns="" xmlns:a16="http://schemas.microsoft.com/office/drawing/2014/main" id="{63753C71-D145-BF86-A313-865FB30C296D}"/>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đầm</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4" name="Rectangle 23">
            <a:extLst>
              <a:ext uri="{FF2B5EF4-FFF2-40B4-BE49-F238E27FC236}">
                <a16:creationId xmlns="" xmlns:a16="http://schemas.microsoft.com/office/drawing/2014/main" id="{A13B75C0-9065-87E3-AA58-8733FE766AFE}"/>
              </a:ext>
            </a:extLst>
          </p:cNvPr>
          <p:cNvSpPr/>
          <p:nvPr/>
        </p:nvSpPr>
        <p:spPr>
          <a:xfrm>
            <a:off x="6450622" y="5576152"/>
            <a:ext cx="3683978" cy="2123658"/>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khắp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chốn</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 xmlns:a16="http://schemas.microsoft.com/office/drawing/2014/main" id="{B197297C-11F6-A75A-E1E8-16F811CF9B4D}"/>
              </a:ext>
            </a:extLst>
          </p:cNvPr>
          <p:cNvSpPr/>
          <p:nvPr/>
        </p:nvSpPr>
        <p:spPr>
          <a:xfrm>
            <a:off x="10993317" y="4340168"/>
            <a:ext cx="5791200" cy="1446550"/>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2DBDEADC-5484-359A-6FF8-21E4F9E4DF28}"/>
              </a:ext>
            </a:extLst>
          </p:cNvPr>
          <p:cNvSpPr/>
          <p:nvPr/>
        </p:nvSpPr>
        <p:spPr>
          <a:xfrm>
            <a:off x="10820400" y="7158622"/>
            <a:ext cx="7162799" cy="2308324"/>
          </a:xfrm>
          <a:prstGeom prst="rect">
            <a:avLst/>
          </a:prstGeom>
        </p:spPr>
        <p:txBody>
          <a:bodyPr wrap="square">
            <a:spAutoFit/>
          </a:bodyPr>
          <a:lstStyle/>
          <a:p>
            <a:pPr algn="just" defTabSz="1371600">
              <a:spcAft>
                <a:spcPts val="1125"/>
              </a:spcAft>
              <a:defRPr/>
            </a:pP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buồn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não</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nề</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đàn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mưa</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u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tĩnh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mịch</a:t>
            </a:r>
            <a:endParaRPr lang="en-US" sz="4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 xmlns:a16="http://schemas.microsoft.com/office/drawing/2014/main" id="{DE93C003-F1D8-CC7E-D2CF-3450FE8D4269}"/>
              </a:ext>
            </a:extLst>
          </p:cNvPr>
          <p:cNvGrpSpPr/>
          <p:nvPr/>
        </p:nvGrpSpPr>
        <p:grpSpPr>
          <a:xfrm>
            <a:off x="1066800" y="8742829"/>
            <a:ext cx="3886200" cy="1158795"/>
            <a:chOff x="1371600" y="2781300"/>
            <a:chExt cx="3886200" cy="1158795"/>
          </a:xfrm>
        </p:grpSpPr>
        <p:sp>
          <p:nvSpPr>
            <p:cNvPr id="29" name="Freeform 11">
              <a:extLst>
                <a:ext uri="{FF2B5EF4-FFF2-40B4-BE49-F238E27FC236}">
                  <a16:creationId xmlns="" xmlns:a16="http://schemas.microsoft.com/office/drawing/2014/main" id="{8A60D19D-B1AE-15E9-5C9B-0E7C904381B7}"/>
                </a:ext>
              </a:extLst>
            </p:cNvPr>
            <p:cNvSpPr/>
            <p:nvPr/>
          </p:nvSpPr>
          <p:spPr>
            <a:xfrm>
              <a:off x="1371600" y="2781300"/>
              <a:ext cx="3886200" cy="1158795"/>
            </a:xfrm>
            <a:custGeom>
              <a:avLst/>
              <a:gdLst/>
              <a:ahLst/>
              <a:cxnLst/>
              <a:rect l="l" t="t" r="r" b="b"/>
              <a:pathLst>
                <a:path w="4801388" h="1431687">
                  <a:moveTo>
                    <a:pt x="0" y="0"/>
                  </a:moveTo>
                  <a:lnTo>
                    <a:pt x="4801388" y="0"/>
                  </a:lnTo>
                  <a:lnTo>
                    <a:pt x="4801388" y="1431687"/>
                  </a:lnTo>
                  <a:lnTo>
                    <a:pt x="0" y="143168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0" name="Rectangle 29">
              <a:extLst>
                <a:ext uri="{FF2B5EF4-FFF2-40B4-BE49-F238E27FC236}">
                  <a16:creationId xmlns="" xmlns:a16="http://schemas.microsoft.com/office/drawing/2014/main" id="{1FB3213E-6051-1916-4D0A-D39C12579F88}"/>
                </a:ext>
              </a:extLst>
            </p:cNvPr>
            <p:cNvSpPr/>
            <p:nvPr/>
          </p:nvSpPr>
          <p:spPr>
            <a:xfrm>
              <a:off x="1524000" y="2975976"/>
              <a:ext cx="3581400" cy="769441"/>
            </a:xfrm>
            <a:prstGeom prst="rect">
              <a:avLst/>
            </a:prstGeom>
          </p:spPr>
          <p:txBody>
            <a:bodyPr wrap="square">
              <a:spAutoFit/>
            </a:bodyPr>
            <a:lstStyle/>
            <a:p>
              <a:pPr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non</a:t>
              </a:r>
            </a:p>
          </p:txBody>
        </p:sp>
      </p:grpSp>
      <p:sp>
        <p:nvSpPr>
          <p:cNvPr id="31" name="Freeform 2">
            <a:extLst>
              <a:ext uri="{FF2B5EF4-FFF2-40B4-BE49-F238E27FC236}">
                <a16:creationId xmlns="" xmlns:a16="http://schemas.microsoft.com/office/drawing/2014/main" id="{3CD6F37A-14DF-F84B-371E-2501E472FE31}"/>
              </a:ext>
            </a:extLst>
          </p:cNvPr>
          <p:cNvSpPr/>
          <p:nvPr/>
        </p:nvSpPr>
        <p:spPr>
          <a:xfrm>
            <a:off x="17173471" y="-1123950"/>
            <a:ext cx="2624019" cy="2512498"/>
          </a:xfrm>
          <a:custGeom>
            <a:avLst/>
            <a:gdLst/>
            <a:ahLst/>
            <a:cxnLst/>
            <a:rect l="l" t="t" r="r" b="b"/>
            <a:pathLst>
              <a:path w="2624019" h="2512498">
                <a:moveTo>
                  <a:pt x="0" y="0"/>
                </a:moveTo>
                <a:lnTo>
                  <a:pt x="2624019" y="0"/>
                </a:lnTo>
                <a:lnTo>
                  <a:pt x="2624019" y="2512498"/>
                </a:lnTo>
                <a:lnTo>
                  <a:pt x="0" y="2512498"/>
                </a:lnTo>
                <a:lnTo>
                  <a:pt x="0" y="0"/>
                </a:lnTo>
                <a:close/>
              </a:path>
            </a:pathLst>
          </a:custGeom>
          <a:blipFill>
            <a:blip r:embed="rId5"/>
            <a:stretch>
              <a:fillRect/>
            </a:stretch>
          </a:blipFill>
        </p:spPr>
      </p:sp>
    </p:spTree>
    <p:extLst>
      <p:ext uri="{BB962C8B-B14F-4D97-AF65-F5344CB8AC3E}">
        <p14:creationId xmlns:p14="http://schemas.microsoft.com/office/powerpoint/2010/main" val="27883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circle(in)">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p:bldP spid="24"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34814166"/>
              </p:ext>
            </p:extLst>
          </p:nvPr>
        </p:nvGraphicFramePr>
        <p:xfrm>
          <a:off x="0" y="190500"/>
          <a:ext cx="18440400" cy="10287000"/>
        </p:xfrm>
        <a:graphic>
          <a:graphicData uri="http://schemas.openxmlformats.org/drawingml/2006/table">
            <a:tbl>
              <a:tblPr/>
              <a:tblGrid>
                <a:gridCol w="9220200"/>
                <a:gridCol w="9220200"/>
              </a:tblGrid>
              <a:tr h="10287000">
                <a:tc>
                  <a:txBody>
                    <a:bodyPr/>
                    <a:lstStyle/>
                    <a:p>
                      <a:pPr marL="0" marR="0">
                        <a:spcBef>
                          <a:spcPts val="0"/>
                        </a:spcBef>
                        <a:spcAft>
                          <a:spcPts val="0"/>
                        </a:spcAft>
                      </a:pPr>
                      <a:endParaRPr lang="en-US" sz="4400" u="none" kern="1200" smtClean="0">
                        <a:solidFill>
                          <a:schemeClr val="tx1"/>
                        </a:solidFill>
                        <a:effectLst/>
                        <a:latin typeface="Times New Roman" panose="02020603050405020304" pitchFamily="18" charset="0"/>
                        <a:ea typeface="SimSun" panose="02010600030101010101" pitchFamily="2" charset="-122"/>
                      </a:endParaRPr>
                    </a:p>
                    <a:p>
                      <a:pPr marL="0" marR="0">
                        <a:spcBef>
                          <a:spcPts val="0"/>
                        </a:spcBef>
                        <a:spcAft>
                          <a:spcPts val="0"/>
                        </a:spcAft>
                      </a:pPr>
                      <a:r>
                        <a:rPr lang="vi-VN" sz="4400" u="none" kern="1200" smtClean="0">
                          <a:solidFill>
                            <a:schemeClr val="tx1"/>
                          </a:solidFill>
                          <a:effectLst/>
                          <a:latin typeface="Times New Roman" panose="02020603050405020304" pitchFamily="18" charset="0"/>
                          <a:ea typeface="SimSun" panose="02010600030101010101" pitchFamily="2" charset="-122"/>
                        </a:rPr>
                        <a:t>Mưa </a:t>
                      </a:r>
                      <a:r>
                        <a:rPr lang="vi-VN" sz="4400" u="none" kern="1200">
                          <a:solidFill>
                            <a:schemeClr val="tx1"/>
                          </a:solidFill>
                          <a:effectLst/>
                          <a:latin typeface="Times New Roman" panose="02020603050405020304" pitchFamily="18" charset="0"/>
                          <a:ea typeface="SimSun" panose="02010600030101010101" pitchFamily="2" charset="-122"/>
                        </a:rPr>
                        <a:t>hoa rụng</a:t>
                      </a:r>
                      <a:r>
                        <a:rPr lang="vi-VN" sz="4400" kern="1200">
                          <a:solidFill>
                            <a:srgbClr val="000000"/>
                          </a:solidFill>
                          <a:effectLst/>
                          <a:latin typeface="Times New Roman" panose="02020603050405020304" pitchFamily="18" charset="0"/>
                          <a:ea typeface="SimSun" panose="02010600030101010101" pitchFamily="2" charset="-122"/>
                        </a:rPr>
                        <a:t>, </a:t>
                      </a:r>
                      <a:r>
                        <a:rPr lang="vi-VN" sz="4400" kern="1200" smtClean="0">
                          <a:solidFill>
                            <a:srgbClr val="000000"/>
                          </a:solidFill>
                          <a:effectLst/>
                          <a:latin typeface="Times New Roman" panose="02020603050405020304" pitchFamily="18" charset="0"/>
                          <a:ea typeface="SimSun" panose="02010600030101010101" pitchFamily="2" charset="-122"/>
                        </a:rPr>
                        <a:t>mưa hoa xuân </a:t>
                      </a:r>
                      <a:r>
                        <a:rPr lang="vi-VN" sz="4400" kern="1200">
                          <a:solidFill>
                            <a:srgbClr val="000000"/>
                          </a:solidFill>
                          <a:effectLst/>
                          <a:latin typeface="Times New Roman" panose="02020603050405020304" pitchFamily="18" charset="0"/>
                          <a:ea typeface="SimSun" panose="02010600030101010101" pitchFamily="2" charset="-122"/>
                        </a:rPr>
                        <a:t>rụng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xuống lầu, mưa xuống thềm lan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nẻo dặm ngàn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Nước non rả rích giọng đàn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Lầu mưa xuống, </a:t>
                      </a:r>
                      <a:r>
                        <a:rPr lang="vi-VN" sz="4400" kern="1200" smtClean="0">
                          <a:solidFill>
                            <a:srgbClr val="000000"/>
                          </a:solidFill>
                          <a:effectLst/>
                          <a:latin typeface="Times New Roman" panose="02020603050405020304" pitchFamily="18" charset="0"/>
                          <a:ea typeface="SimSun" panose="02010600030101010101" pitchFamily="2" charset="-122"/>
                        </a:rPr>
                        <a:t>th</a:t>
                      </a:r>
                      <a:r>
                        <a:rPr lang="en-US" sz="4400" kern="1200" smtClean="0">
                          <a:solidFill>
                            <a:srgbClr val="000000"/>
                          </a:solidFill>
                          <a:effectLst/>
                          <a:latin typeface="Times New Roman" panose="02020603050405020304" pitchFamily="18" charset="0"/>
                          <a:ea typeface="SimSun" panose="02010600030101010101" pitchFamily="2" charset="-122"/>
                        </a:rPr>
                        <a:t>ề</a:t>
                      </a:r>
                      <a:r>
                        <a:rPr lang="vi-VN" sz="4400" kern="1200" smtClean="0">
                          <a:solidFill>
                            <a:srgbClr val="000000"/>
                          </a:solidFill>
                          <a:effectLst/>
                          <a:latin typeface="Times New Roman" panose="02020603050405020304" pitchFamily="18" charset="0"/>
                          <a:ea typeface="SimSun" panose="02010600030101010101" pitchFamily="2" charset="-122"/>
                        </a:rPr>
                        <a:t>m </a:t>
                      </a:r>
                      <a:r>
                        <a:rPr lang="vi-VN" sz="4400" kern="1200">
                          <a:solidFill>
                            <a:srgbClr val="000000"/>
                          </a:solidFill>
                          <a:effectLst/>
                          <a:latin typeface="Times New Roman" panose="02020603050405020304" pitchFamily="18" charset="0"/>
                          <a:ea typeface="SimSun" panose="02010600030101010101" pitchFamily="2" charset="-122"/>
                        </a:rPr>
                        <a:t>lan  </a:t>
                      </a:r>
                      <a:r>
                        <a:rPr lang="vi-VN" sz="4400" kern="1200" smtClean="0">
                          <a:solidFill>
                            <a:srgbClr val="000000"/>
                          </a:solidFill>
                          <a:effectLst/>
                          <a:latin typeface="Times New Roman" panose="02020603050405020304" pitchFamily="18" charset="0"/>
                          <a:ea typeface="SimSun" panose="02010600030101010101" pitchFamily="2" charset="-122"/>
                        </a:rPr>
                        <a:t>mưa </a:t>
                      </a:r>
                      <a:r>
                        <a:rPr lang="vi-VN" sz="4400" kern="1200">
                          <a:solidFill>
                            <a:srgbClr val="000000"/>
                          </a:solidFill>
                          <a:effectLst/>
                          <a:latin typeface="Times New Roman" panose="02020603050405020304" pitchFamily="18" charset="0"/>
                          <a:ea typeface="SimSun" panose="02010600030101010101" pitchFamily="2" charset="-122"/>
                        </a:rPr>
                        <a:t>xuống</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Cùng nước non hoa rụng mưa xuân</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Mưa rơi ngoài </a:t>
                      </a:r>
                      <a:r>
                        <a:rPr lang="vi-VN" sz="4400" kern="1200" smtClean="0">
                          <a:solidFill>
                            <a:srgbClr val="000000"/>
                          </a:solidFill>
                          <a:effectLst/>
                          <a:latin typeface="Times New Roman" panose="02020603050405020304" pitchFamily="18" charset="0"/>
                          <a:ea typeface="SimSun" panose="02010600030101010101" pitchFamily="2" charset="-122"/>
                        </a:rPr>
                        <a:t>n</a:t>
                      </a:r>
                      <a:r>
                        <a:rPr lang="en-US" sz="4400" kern="1200" smtClean="0">
                          <a:solidFill>
                            <a:srgbClr val="000000"/>
                          </a:solidFill>
                          <a:effectLst/>
                          <a:latin typeface="Times New Roman" panose="02020603050405020304" pitchFamily="18" charset="0"/>
                          <a:ea typeface="SimSun" panose="02010600030101010101" pitchFamily="2" charset="-122"/>
                        </a:rPr>
                        <a:t>ội</a:t>
                      </a:r>
                      <a:r>
                        <a:rPr lang="vi-VN" sz="4400" kern="1200" smtClean="0">
                          <a:solidFill>
                            <a:srgbClr val="000000"/>
                          </a:solidFill>
                          <a:effectLst/>
                          <a:latin typeface="Times New Roman" panose="02020603050405020304" pitchFamily="18" charset="0"/>
                          <a:ea typeface="SimSun" panose="02010600030101010101" pitchFamily="2" charset="-122"/>
                        </a:rPr>
                        <a:t> </a:t>
                      </a:r>
                      <a:r>
                        <a:rPr lang="vi-VN" sz="4400" kern="1200">
                          <a:solidFill>
                            <a:srgbClr val="000000"/>
                          </a:solidFill>
                          <a:effectLst/>
                          <a:latin typeface="Times New Roman" panose="02020603050405020304" pitchFamily="18" charset="0"/>
                          <a:ea typeface="SimSun" panose="02010600030101010101" pitchFamily="2" charset="-122"/>
                        </a:rPr>
                        <a:t>trên ngàn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kern="1200">
                          <a:solidFill>
                            <a:srgbClr val="000000"/>
                          </a:solidFill>
                          <a:effectLst/>
                          <a:latin typeface="Times New Roman" panose="02020603050405020304" pitchFamily="18" charset="0"/>
                          <a:ea typeface="SimSun" panose="02010600030101010101" pitchFamily="2" charset="-122"/>
                        </a:rPr>
                        <a:t>Nghe trong ý khách giọt đàn mưa rơi.</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i="1" kern="1200">
                          <a:solidFill>
                            <a:srgbClr val="000000"/>
                          </a:solidFill>
                          <a:effectLst/>
                          <a:latin typeface="Times New Roman" panose="02020603050405020304" pitchFamily="18" charset="0"/>
                          <a:ea typeface="SimSun" panose="02010600030101010101" pitchFamily="2" charset="-122"/>
                        </a:rPr>
                        <a:t> </a:t>
                      </a:r>
                      <a:endParaRPr lang="vi-VN" sz="440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 </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4400" smtClean="0">
                        <a:effectLst/>
                        <a:latin typeface="Times New Roman" panose="02020603050405020304" pitchFamily="18" charset="0"/>
                        <a:ea typeface="Calibri" panose="020F0502020204030204" pitchFamily="34" charset="0"/>
                      </a:endParaRPr>
                    </a:p>
                    <a:p>
                      <a:pPr marL="0" marR="0">
                        <a:spcBef>
                          <a:spcPts val="0"/>
                        </a:spcBef>
                        <a:spcAft>
                          <a:spcPts val="0"/>
                        </a:spcAft>
                      </a:pPr>
                      <a:r>
                        <a:rPr lang="vi-VN" sz="4400" smtClean="0">
                          <a:effectLst/>
                          <a:latin typeface="Times New Roman" panose="02020603050405020304" pitchFamily="18" charset="0"/>
                          <a:ea typeface="Calibri" panose="020F0502020204030204" pitchFamily="34" charset="0"/>
                        </a:rPr>
                        <a:t>Đầm </a:t>
                      </a:r>
                      <a:r>
                        <a:rPr lang="vi-VN" sz="4400">
                          <a:effectLst/>
                          <a:latin typeface="Times New Roman" panose="02020603050405020304" pitchFamily="18" charset="0"/>
                          <a:ea typeface="Calibri" panose="020F0502020204030204" pitchFamily="34" charset="0"/>
                        </a:rPr>
                        <a:t>mưa xuống nẻo đồi mưa xuống.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Bóng dương tà...rụng bóng tà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Hoa xuân rơi với bóng dương.</a:t>
                      </a: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Mưa trong </a:t>
                      </a:r>
                      <a:r>
                        <a:rPr lang="en-US" sz="4400" smtClean="0">
                          <a:effectLst/>
                          <a:latin typeface="Times New Roman" panose="02020603050405020304" pitchFamily="18" charset="0"/>
                          <a:ea typeface="Calibri" panose="020F0502020204030204" pitchFamily="34" charset="0"/>
                        </a:rPr>
                        <a:t>ý</a:t>
                      </a:r>
                      <a:r>
                        <a:rPr lang="vi-VN" sz="4400" smtClean="0">
                          <a:effectLst/>
                          <a:latin typeface="Times New Roman" panose="02020603050405020304" pitchFamily="18" charset="0"/>
                          <a:ea typeface="Calibri" panose="020F0502020204030204" pitchFamily="34" charset="0"/>
                        </a:rPr>
                        <a:t> </a:t>
                      </a:r>
                      <a:r>
                        <a:rPr lang="vi-VN" sz="4400">
                          <a:effectLst/>
                          <a:latin typeface="Times New Roman" panose="02020603050405020304" pitchFamily="18" charset="0"/>
                          <a:ea typeface="Calibri" panose="020F0502020204030204" pitchFamily="34" charset="0"/>
                        </a:rPr>
                        <a:t>khách mưa cùng nước non</a:t>
                      </a:r>
                    </a:p>
                    <a:p>
                      <a:pPr marL="0" marR="0">
                        <a:spcBef>
                          <a:spcPts val="0"/>
                        </a:spcBef>
                        <a:spcAft>
                          <a:spcPts val="0"/>
                        </a:spcAft>
                      </a:pPr>
                      <a:r>
                        <a:rPr lang="vi-VN" sz="4400" b="1">
                          <a:effectLst/>
                          <a:latin typeface="Times New Roman" panose="02020603050405020304" pitchFamily="18" charset="0"/>
                          <a:ea typeface="Calibri" panose="020F0502020204030204" pitchFamily="34" charset="0"/>
                        </a:rPr>
                        <a:t> </a:t>
                      </a:r>
                      <a:endParaRPr lang="vi-VN" sz="4400">
                        <a:effectLst/>
                        <a:latin typeface="Times New Roman" panose="02020603050405020304" pitchFamily="18" charset="0"/>
                        <a:ea typeface="Calibri" panose="020F050202020403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5" name="Straight Connector 4"/>
          <p:cNvCxnSpPr/>
          <p:nvPr/>
        </p:nvCxnSpPr>
        <p:spPr>
          <a:xfrm>
            <a:off x="9372600" y="1485900"/>
            <a:ext cx="3657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325600" y="1485900"/>
            <a:ext cx="3124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54400" y="2171700"/>
            <a:ext cx="1295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630400" y="2857500"/>
            <a:ext cx="1143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 y="1485900"/>
            <a:ext cx="990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6154400" y="3543300"/>
            <a:ext cx="1981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 y="3543300"/>
            <a:ext cx="1828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00200" y="55245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5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15773400" cy="9067800"/>
          </a:xfrm>
        </p:spPr>
        <p:txBody>
          <a:bodyPr>
            <a:normAutofit/>
          </a:bodyPr>
          <a:lstStyle/>
          <a:p>
            <a:pPr lvl="0">
              <a:lnSpc>
                <a:spcPct val="100000"/>
              </a:lnSpc>
              <a:spcBef>
                <a:spcPts val="0"/>
              </a:spcBef>
            </a:pPr>
            <a:r>
              <a:rPr lang="en-US" sz="5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b.Tâm trạng của khách tha hương:</a:t>
            </a:r>
            <a:br>
              <a:rPr lang="en-US" sz="5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br>
            <a:r>
              <a:rPr lang="en-US" sz="5400" smtClean="0">
                <a:solidFill>
                  <a:srgbClr val="000000"/>
                </a:solidFill>
                <a:ea typeface="SimSun" panose="02010600030101010101" pitchFamily="2" charset="-122"/>
                <a:cs typeface="+mn-cs"/>
              </a:rPr>
              <a:t/>
            </a:r>
            <a:br>
              <a:rPr lang="en-US" sz="5400" smtClean="0">
                <a:solidFill>
                  <a:srgbClr val="000000"/>
                </a:solidFill>
                <a:ea typeface="SimSun" panose="02010600030101010101" pitchFamily="2" charset="-122"/>
                <a:cs typeface="+mn-cs"/>
              </a:rPr>
            </a:br>
            <a:r>
              <a:rPr lang="en-US" sz="5400" smtClean="0">
                <a:solidFill>
                  <a:srgbClr val="000000"/>
                </a:solidFill>
                <a:ea typeface="SimSun" panose="02010600030101010101" pitchFamily="2" charset="-122"/>
                <a:cs typeface="+mn-cs"/>
              </a:rPr>
              <a:t>                          </a:t>
            </a:r>
            <a:r>
              <a:rPr lang="vi-VN" sz="5400" smtClean="0">
                <a:solidFill>
                  <a:srgbClr val="000000"/>
                </a:solidFill>
                <a:ea typeface="SimSun" panose="02010600030101010101" pitchFamily="2" charset="-122"/>
                <a:cs typeface="+mn-cs"/>
              </a:rPr>
              <a:t>Rơi </a:t>
            </a:r>
            <a:r>
              <a:rPr lang="vi-VN" sz="5400">
                <a:solidFill>
                  <a:srgbClr val="000000"/>
                </a:solidFill>
                <a:ea typeface="SimSun" panose="02010600030101010101" pitchFamily="2" charset="-122"/>
                <a:cs typeface="+mn-cs"/>
              </a:rPr>
              <a:t>hoa </a:t>
            </a:r>
            <a:r>
              <a:rPr lang="en-US" sz="54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a:t>
            </a:r>
            <a:r>
              <a:rPr lang="vi-VN" sz="5400" smtClean="0">
                <a:solidFill>
                  <a:srgbClr val="000000"/>
                </a:solidFill>
                <a:ea typeface="SimSun" panose="02010600030101010101" pitchFamily="2" charset="-122"/>
                <a:cs typeface="+mn-cs"/>
              </a:rPr>
              <a:t>ết </a:t>
            </a:r>
            <a:r>
              <a:rPr lang="vi-VN" sz="5400">
                <a:solidFill>
                  <a:srgbClr val="000000"/>
                </a:solidFill>
                <a:ea typeface="SimSun" panose="02010600030101010101" pitchFamily="2" charset="-122"/>
                <a:cs typeface="+mn-cs"/>
              </a:rPr>
              <a:t>mưa còn rả rích</a:t>
            </a:r>
            <a:r>
              <a:rPr lang="vi-VN" sz="5400">
                <a:solidFill>
                  <a:prstClr val="black"/>
                </a:solidFill>
                <a:ea typeface="Calibri" panose="020F0502020204030204" pitchFamily="34" charset="0"/>
                <a:cs typeface="+mn-cs"/>
              </a:rPr>
              <a:t/>
            </a:r>
            <a:br>
              <a:rPr lang="vi-VN" sz="5400">
                <a:solidFill>
                  <a:prstClr val="black"/>
                </a:solidFill>
                <a:ea typeface="Calibri" panose="020F0502020204030204" pitchFamily="34" charset="0"/>
                <a:cs typeface="+mn-cs"/>
              </a:rPr>
            </a:br>
            <a:r>
              <a:rPr lang="en-US" sz="5400" smtClean="0">
                <a:solidFill>
                  <a:prstClr val="black"/>
                </a:solidFill>
                <a:ea typeface="Calibri" panose="020F0502020204030204" pitchFamily="34" charset="0"/>
                <a:cs typeface="+mn-cs"/>
              </a:rPr>
              <a:t>                          </a:t>
            </a:r>
            <a:r>
              <a:rPr lang="vi-VN" sz="5400" smtClean="0">
                <a:solidFill>
                  <a:srgbClr val="000000"/>
                </a:solidFill>
                <a:ea typeface="SimSun" panose="02010600030101010101" pitchFamily="2" charset="-122"/>
                <a:cs typeface="+mn-cs"/>
              </a:rPr>
              <a:t>Càng </a:t>
            </a:r>
            <a:r>
              <a:rPr lang="vi-VN" sz="5400">
                <a:solidFill>
                  <a:srgbClr val="000000"/>
                </a:solidFill>
                <a:ea typeface="SimSun" panose="02010600030101010101" pitchFamily="2" charset="-122"/>
                <a:cs typeface="+mn-cs"/>
              </a:rPr>
              <a:t>mưa rơi </a:t>
            </a:r>
            <a:r>
              <a:rPr lang="vi-VN" sz="54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sz="54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àng</a:t>
            </a:r>
            <a:r>
              <a:rPr lang="vi-VN" sz="540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5400">
                <a:solidFill>
                  <a:srgbClr val="000000"/>
                </a:solidFill>
                <a:ea typeface="SimSun" panose="02010600030101010101" pitchFamily="2" charset="-122"/>
                <a:cs typeface="+mn-cs"/>
              </a:rPr>
              <a:t>tịch bóng dương</a:t>
            </a:r>
            <a:r>
              <a:rPr lang="vi-VN" sz="5400">
                <a:solidFill>
                  <a:prstClr val="black"/>
                </a:solidFill>
                <a:ea typeface="Calibri" panose="020F0502020204030204" pitchFamily="34" charset="0"/>
                <a:cs typeface="+mn-cs"/>
              </a:rPr>
              <a:t/>
            </a:r>
            <a:br>
              <a:rPr lang="vi-VN" sz="5400">
                <a:solidFill>
                  <a:prstClr val="black"/>
                </a:solidFill>
                <a:ea typeface="Calibri" panose="020F0502020204030204" pitchFamily="34" charset="0"/>
                <a:cs typeface="+mn-cs"/>
              </a:rPr>
            </a:br>
            <a:r>
              <a:rPr lang="en-US" sz="5400" smtClean="0">
                <a:solidFill>
                  <a:prstClr val="black"/>
                </a:solidFill>
                <a:ea typeface="Calibri" panose="020F0502020204030204" pitchFamily="34" charset="0"/>
                <a:cs typeface="+mn-cs"/>
              </a:rPr>
              <a:t>                           </a:t>
            </a:r>
            <a:r>
              <a:rPr lang="vi-VN" sz="5400" smtClean="0">
                <a:solidFill>
                  <a:srgbClr val="000000"/>
                </a:solidFill>
                <a:ea typeface="SimSun" panose="02010600030101010101" pitchFamily="2" charset="-122"/>
                <a:cs typeface="+mn-cs"/>
              </a:rPr>
              <a:t>Bóng dương với </a:t>
            </a:r>
            <a:r>
              <a:rPr lang="vi-VN" sz="5400">
                <a:solidFill>
                  <a:srgbClr val="000000"/>
                </a:solidFill>
                <a:ea typeface="SimSun" panose="02010600030101010101" pitchFamily="2" charset="-122"/>
                <a:cs typeface="+mn-cs"/>
              </a:rPr>
              <a:t>khách tha hương</a:t>
            </a:r>
            <a:r>
              <a:rPr lang="vi-VN" sz="5400">
                <a:solidFill>
                  <a:prstClr val="black"/>
                </a:solidFill>
                <a:ea typeface="Calibri" panose="020F0502020204030204" pitchFamily="34" charset="0"/>
                <a:cs typeface="+mn-cs"/>
              </a:rPr>
              <a:t/>
            </a:r>
            <a:br>
              <a:rPr lang="vi-VN" sz="5400">
                <a:solidFill>
                  <a:prstClr val="black"/>
                </a:solidFill>
                <a:ea typeface="Calibri" panose="020F0502020204030204" pitchFamily="34" charset="0"/>
                <a:cs typeface="+mn-cs"/>
              </a:rPr>
            </a:br>
            <a:r>
              <a:rPr lang="en-US" sz="5400" smtClean="0">
                <a:solidFill>
                  <a:prstClr val="black"/>
                </a:solidFill>
                <a:ea typeface="Calibri" panose="020F0502020204030204" pitchFamily="34" charset="0"/>
                <a:cs typeface="+mn-cs"/>
              </a:rPr>
              <a:t>                           </a:t>
            </a:r>
            <a:r>
              <a:rPr lang="vi-VN" sz="5400" smtClean="0">
                <a:solidFill>
                  <a:srgbClr val="000000"/>
                </a:solidFill>
                <a:ea typeface="SimSun" panose="02010600030101010101" pitchFamily="2" charset="-122"/>
                <a:cs typeface="+mn-cs"/>
              </a:rPr>
              <a:t>Mưa </a:t>
            </a:r>
            <a:r>
              <a:rPr lang="vi-VN" sz="5400">
                <a:solidFill>
                  <a:srgbClr val="000000"/>
                </a:solidFill>
                <a:ea typeface="SimSun" panose="02010600030101010101" pitchFamily="2" charset="-122"/>
                <a:cs typeface="+mn-cs"/>
              </a:rPr>
              <a:t>trong ý khách muôn hàng lệ rơi.</a:t>
            </a:r>
            <a:r>
              <a:rPr lang="vi-VN" sz="5400">
                <a:solidFill>
                  <a:prstClr val="black"/>
                </a:solidFill>
                <a:ea typeface="Calibri" panose="020F0502020204030204" pitchFamily="34" charset="0"/>
                <a:cs typeface="+mn-cs"/>
              </a:rPr>
              <a:t/>
            </a:r>
            <a:br>
              <a:rPr lang="vi-VN" sz="5400">
                <a:solidFill>
                  <a:prstClr val="black"/>
                </a:solidFill>
                <a:ea typeface="Calibri" panose="020F0502020204030204" pitchFamily="34" charset="0"/>
                <a:cs typeface="+mn-cs"/>
              </a:rPr>
            </a:br>
            <a:endParaRPr lang="en-US" sz="5400"/>
          </a:p>
        </p:txBody>
      </p:sp>
    </p:spTree>
    <p:extLst>
      <p:ext uri="{BB962C8B-B14F-4D97-AF65-F5344CB8AC3E}">
        <p14:creationId xmlns:p14="http://schemas.microsoft.com/office/powerpoint/2010/main" val="136648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13157678"/>
              </p:ext>
            </p:extLst>
          </p:nvPr>
        </p:nvGraphicFramePr>
        <p:xfrm>
          <a:off x="152400" y="190500"/>
          <a:ext cx="17678400" cy="10287000"/>
        </p:xfrm>
        <a:graphic>
          <a:graphicData uri="http://schemas.openxmlformats.org/drawingml/2006/table">
            <a:tbl>
              <a:tblPr/>
              <a:tblGrid>
                <a:gridCol w="17678400"/>
              </a:tblGrid>
              <a:tr h="10287000">
                <a:tc>
                  <a:txBody>
                    <a:bodyPr/>
                    <a:lstStyle/>
                    <a:p>
                      <a:pPr marL="0" marR="0">
                        <a:spcBef>
                          <a:spcPts val="0"/>
                        </a:spcBef>
                        <a:spcAft>
                          <a:spcPts val="0"/>
                        </a:spcAft>
                      </a:pPr>
                      <a:endParaRPr lang="en-US" sz="4400" u="none" kern="1200" smtClean="0">
                        <a:solidFill>
                          <a:schemeClr val="tx1"/>
                        </a:solidFill>
                        <a:effectLst/>
                        <a:latin typeface="Times New Roman" panose="02020603050405020304" pitchFamily="18" charset="0"/>
                        <a:ea typeface="SimSun" panose="02010600030101010101" pitchFamily="2" charset="-122"/>
                      </a:endParaRPr>
                    </a:p>
                    <a:p>
                      <a:pPr marL="0" marR="0">
                        <a:spcBef>
                          <a:spcPts val="0"/>
                        </a:spcBef>
                        <a:spcAft>
                          <a:spcPts val="0"/>
                        </a:spcAft>
                      </a:pPr>
                      <a:r>
                        <a:rPr lang="vi-VN" sz="4400">
                          <a:effectLst/>
                          <a:latin typeface="Times New Roman" panose="02020603050405020304" pitchFamily="18" charset="0"/>
                          <a:ea typeface="Calibri" panose="020F0502020204030204" pitchFamily="34" charset="0"/>
                        </a:rPr>
                        <a:t> </a:t>
                      </a:r>
                    </a:p>
                    <a:p>
                      <a:pPr marL="0" marR="0" indent="0" algn="l" defTabSz="1371600" rtl="0" eaLnBrk="1" fontAlgn="auto" latinLnBrk="0" hangingPunct="1">
                        <a:lnSpc>
                          <a:spcPct val="100000"/>
                        </a:lnSpc>
                        <a:spcBef>
                          <a:spcPts val="0"/>
                        </a:spcBef>
                        <a:spcAft>
                          <a:spcPts val="0"/>
                        </a:spcAft>
                        <a:buClrTx/>
                        <a:buSzTx/>
                        <a:buFontTx/>
                        <a:buNone/>
                        <a:tabLst/>
                        <a:defRPr/>
                      </a:pPr>
                      <a:r>
                        <a:rPr lang="vi-VN" sz="4400" b="1">
                          <a:effectLst/>
                          <a:latin typeface="Times New Roman" panose="02020603050405020304" pitchFamily="18" charset="0"/>
                          <a:ea typeface="Calibri" panose="020F0502020204030204" pitchFamily="34" charset="0"/>
                        </a:rPr>
                        <a:t> </a:t>
                      </a:r>
                      <a:endParaRPr lang="vi-VN" sz="4800">
                        <a:effectLst/>
                        <a:latin typeface="Times New Roman" panose="02020603050405020304" pitchFamily="18" charset="0"/>
                        <a:ea typeface="Calibri" panose="020F0502020204030204" pitchFamily="34" charset="0"/>
                      </a:endParaRPr>
                    </a:p>
                    <a:p>
                      <a:pPr marL="0" marR="0" algn="l">
                        <a:spcBef>
                          <a:spcPts val="0"/>
                        </a:spcBef>
                        <a:spcAft>
                          <a:spcPts val="0"/>
                        </a:spcAft>
                      </a:pPr>
                      <a:r>
                        <a:rPr lang="en-US" sz="4800" kern="1200" smtClean="0">
                          <a:solidFill>
                            <a:srgbClr val="000000"/>
                          </a:solidFill>
                          <a:effectLst/>
                          <a:latin typeface="Times New Roman" panose="02020603050405020304" pitchFamily="18" charset="0"/>
                          <a:ea typeface="SimSun" panose="02010600030101010101" pitchFamily="2" charset="-122"/>
                        </a:rPr>
                        <a:t>                    </a:t>
                      </a:r>
                    </a:p>
                    <a:p>
                      <a:pPr marL="0" marR="0" algn="l">
                        <a:spcBef>
                          <a:spcPts val="0"/>
                        </a:spcBef>
                        <a:spcAft>
                          <a:spcPts val="0"/>
                        </a:spcAft>
                      </a:pPr>
                      <a:endParaRPr lang="en-US" sz="4800" b="1" kern="1200" smtClean="0">
                        <a:solidFill>
                          <a:srgbClr val="000000"/>
                        </a:solidFill>
                        <a:effectLst/>
                        <a:latin typeface="Times New Roman" panose="02020603050405020304" pitchFamily="18" charset="0"/>
                        <a:ea typeface="SimSun" panose="02010600030101010101" pitchFamily="2" charset="-122"/>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228600" y="190500"/>
            <a:ext cx="17602200" cy="419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defTabSz="1371600">
              <a:defRPr/>
            </a:pPr>
            <a:r>
              <a:rPr lang="en-US" sz="4800" b="1" smtClean="0">
                <a:latin typeface="Times New Roman" panose="02020603050405020304" pitchFamily="18" charset="0"/>
                <a:cs typeface="Times New Roman" panose="02020603050405020304" pitchFamily="18" charset="0"/>
              </a:rPr>
              <a:t>                    Cảnh </a:t>
            </a:r>
            <a:r>
              <a:rPr lang="en-US" sz="4800" b="1">
                <a:latin typeface="Times New Roman" panose="02020603050405020304" pitchFamily="18" charset="0"/>
                <a:cs typeface="Times New Roman" panose="02020603050405020304" pitchFamily="18" charset="0"/>
              </a:rPr>
              <a:t>vật </a:t>
            </a:r>
          </a:p>
          <a:p>
            <a:endParaRPr lang="en-US" sz="4800">
              <a:solidFill>
                <a:srgbClr val="000000"/>
              </a:solidFill>
              <a:latin typeface="Times New Roman" panose="02020603050405020304" pitchFamily="18" charset="0"/>
              <a:ea typeface="SimSun" panose="02010600030101010101" pitchFamily="2" charset="-122"/>
            </a:endParaRPr>
          </a:p>
          <a:p>
            <a:r>
              <a:rPr lang="en-US" sz="4800">
                <a:solidFill>
                  <a:srgbClr val="000000"/>
                </a:solidFill>
                <a:latin typeface="Times New Roman" panose="02020603050405020304" pitchFamily="18" charset="0"/>
                <a:ea typeface="SimSun" panose="02010600030101010101" pitchFamily="2" charset="-122"/>
              </a:rPr>
              <a:t>                             </a:t>
            </a:r>
            <a:r>
              <a:rPr lang="vi-VN" sz="4800">
                <a:solidFill>
                  <a:srgbClr val="000000"/>
                </a:solidFill>
                <a:latin typeface="Times New Roman" panose="02020603050405020304" pitchFamily="18" charset="0"/>
                <a:ea typeface="SimSun" panose="02010600030101010101" pitchFamily="2" charset="-122"/>
              </a:rPr>
              <a:t>Rơi hoa </a:t>
            </a:r>
            <a:r>
              <a:rPr lang="en-US" sz="4800" smtClean="0">
                <a:solidFill>
                  <a:srgbClr val="000000"/>
                </a:solidFill>
                <a:latin typeface="Times New Roman" panose="02020603050405020304" pitchFamily="18" charset="0"/>
                <a:ea typeface="SimSun" panose="02010600030101010101" pitchFamily="2" charset="-122"/>
              </a:rPr>
              <a:t>h</a:t>
            </a:r>
            <a:r>
              <a:rPr lang="vi-VN" sz="4800" smtClean="0">
                <a:solidFill>
                  <a:srgbClr val="000000"/>
                </a:solidFill>
                <a:latin typeface="Times New Roman" panose="02020603050405020304" pitchFamily="18" charset="0"/>
                <a:ea typeface="SimSun" panose="02010600030101010101" pitchFamily="2" charset="-122"/>
              </a:rPr>
              <a:t>ết </a:t>
            </a:r>
            <a:r>
              <a:rPr lang="vi-VN" sz="4800">
                <a:solidFill>
                  <a:srgbClr val="000000"/>
                </a:solidFill>
                <a:latin typeface="Times New Roman" panose="02020603050405020304" pitchFamily="18" charset="0"/>
                <a:ea typeface="SimSun" panose="02010600030101010101" pitchFamily="2" charset="-122"/>
              </a:rPr>
              <a:t>mưa còn rả rích</a:t>
            </a:r>
            <a:endParaRPr lang="vi-VN" sz="4800">
              <a:latin typeface="Times New Roman" panose="02020603050405020304" pitchFamily="18" charset="0"/>
              <a:ea typeface="Calibri" panose="020F0502020204030204" pitchFamily="34" charset="0"/>
            </a:endParaRPr>
          </a:p>
          <a:p>
            <a:pPr algn="ctr"/>
            <a:r>
              <a:rPr lang="vi-VN" sz="4800">
                <a:solidFill>
                  <a:srgbClr val="000000"/>
                </a:solidFill>
                <a:latin typeface="Times New Roman" panose="02020603050405020304" pitchFamily="18" charset="0"/>
                <a:ea typeface="SimSun" panose="02010600030101010101" pitchFamily="2" charset="-122"/>
              </a:rPr>
              <a:t>Càng mưa rơi c</a:t>
            </a:r>
            <a:r>
              <a:rPr lang="en-US" sz="4800">
                <a:solidFill>
                  <a:srgbClr val="000000"/>
                </a:solidFill>
                <a:latin typeface="Times New Roman" panose="02020603050405020304" pitchFamily="18" charset="0"/>
                <a:ea typeface="SimSun" panose="02010600030101010101" pitchFamily="2" charset="-122"/>
              </a:rPr>
              <a:t>àng</a:t>
            </a:r>
            <a:r>
              <a:rPr lang="vi-VN" sz="4800">
                <a:solidFill>
                  <a:srgbClr val="000000"/>
                </a:solidFill>
                <a:latin typeface="Times New Roman" panose="02020603050405020304" pitchFamily="18" charset="0"/>
                <a:ea typeface="SimSun" panose="02010600030101010101" pitchFamily="2" charset="-122"/>
              </a:rPr>
              <a:t> tịch bóng dương</a:t>
            </a:r>
            <a:endParaRPr lang="en-US" sz="4800">
              <a:solidFill>
                <a:srgbClr val="000000"/>
              </a:solidFill>
              <a:latin typeface="Times New Roman" panose="02020603050405020304" pitchFamily="18" charset="0"/>
              <a:ea typeface="SimSun" panose="02010600030101010101" pitchFamily="2" charset="-122"/>
            </a:endParaRPr>
          </a:p>
        </p:txBody>
      </p:sp>
      <p:sp>
        <p:nvSpPr>
          <p:cNvPr id="29" name="Rectangle 28"/>
          <p:cNvSpPr/>
          <p:nvPr/>
        </p:nvSpPr>
        <p:spPr>
          <a:xfrm>
            <a:off x="228600" y="4381500"/>
            <a:ext cx="17602200" cy="5905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4800" b="1" smtClean="0">
                <a:solidFill>
                  <a:srgbClr val="000000"/>
                </a:solidFill>
                <a:latin typeface="Times New Roman" panose="02020603050405020304" pitchFamily="18" charset="0"/>
                <a:ea typeface="SimSun" panose="02010600030101010101" pitchFamily="2" charset="-122"/>
              </a:rPr>
              <a:t>                  Tâm </a:t>
            </a:r>
            <a:r>
              <a:rPr lang="en-US" sz="4800" b="1">
                <a:solidFill>
                  <a:srgbClr val="000000"/>
                </a:solidFill>
                <a:latin typeface="Times New Roman" panose="02020603050405020304" pitchFamily="18" charset="0"/>
                <a:ea typeface="SimSun" panose="02010600030101010101" pitchFamily="2" charset="-122"/>
              </a:rPr>
              <a:t>trạng</a:t>
            </a:r>
          </a:p>
          <a:p>
            <a:r>
              <a:rPr lang="en-US" sz="4800">
                <a:solidFill>
                  <a:srgbClr val="000000"/>
                </a:solidFill>
                <a:latin typeface="Times New Roman" panose="02020603050405020304" pitchFamily="18" charset="0"/>
                <a:ea typeface="SimSun" panose="02010600030101010101" pitchFamily="2" charset="-122"/>
              </a:rPr>
              <a:t>                           </a:t>
            </a:r>
            <a:r>
              <a:rPr lang="vi-VN" sz="4800">
                <a:solidFill>
                  <a:srgbClr val="000000"/>
                </a:solidFill>
                <a:latin typeface="Times New Roman" panose="02020603050405020304" pitchFamily="18" charset="0"/>
                <a:ea typeface="SimSun" panose="02010600030101010101" pitchFamily="2" charset="-122"/>
              </a:rPr>
              <a:t>Bóng dương với khách tha hương</a:t>
            </a:r>
            <a:endParaRPr lang="vi-VN" sz="4800">
              <a:latin typeface="Times New Roman" panose="02020603050405020304" pitchFamily="18" charset="0"/>
              <a:ea typeface="Calibri" panose="020F0502020204030204" pitchFamily="34" charset="0"/>
            </a:endParaRPr>
          </a:p>
          <a:p>
            <a:pPr algn="ctr"/>
            <a:r>
              <a:rPr lang="vi-VN" sz="4800">
                <a:solidFill>
                  <a:srgbClr val="000000"/>
                </a:solidFill>
                <a:latin typeface="Times New Roman" panose="02020603050405020304" pitchFamily="18" charset="0"/>
                <a:ea typeface="SimSun" panose="02010600030101010101" pitchFamily="2" charset="-122"/>
              </a:rPr>
              <a:t>Mưa trong ý khách muôn hàng lệ rơi.</a:t>
            </a:r>
            <a:endParaRPr lang="vi-VN" sz="4800">
              <a:latin typeface="Times New Roman" panose="02020603050405020304" pitchFamily="18" charset="0"/>
              <a:ea typeface="Calibri" panose="020F0502020204030204" pitchFamily="34" charset="0"/>
            </a:endParaRPr>
          </a:p>
          <a:p>
            <a:endParaRPr lang="en-US">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21907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 y="1706880"/>
            <a:ext cx="8961121" cy="6409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4400" smtClean="0">
                <a:solidFill>
                  <a:srgbClr val="000000"/>
                </a:solidFill>
                <a:latin typeface="Times New Roman" panose="02020603050405020304" pitchFamily="18" charset="0"/>
                <a:ea typeface="SimSun" panose="02010600030101010101" pitchFamily="2" charset="-122"/>
                <a:cs typeface="+mj-cs"/>
              </a:rPr>
              <a:t> </a:t>
            </a:r>
            <a:r>
              <a:rPr lang="vi-VN" sz="4400" smtClean="0">
                <a:solidFill>
                  <a:srgbClr val="000000"/>
                </a:solidFill>
                <a:latin typeface="Times New Roman" panose="02020603050405020304" pitchFamily="18" charset="0"/>
                <a:ea typeface="SimSun" panose="02010600030101010101" pitchFamily="2" charset="-122"/>
                <a:cs typeface="+mj-cs"/>
              </a:rPr>
              <a:t>Rơi </a:t>
            </a:r>
            <a:r>
              <a:rPr lang="vi-VN" sz="4400">
                <a:solidFill>
                  <a:srgbClr val="000000"/>
                </a:solidFill>
                <a:latin typeface="Times New Roman" panose="02020603050405020304" pitchFamily="18" charset="0"/>
                <a:ea typeface="SimSun" panose="02010600030101010101" pitchFamily="2" charset="-122"/>
                <a:cs typeface="+mj-cs"/>
              </a:rPr>
              <a:t>hoa </a:t>
            </a:r>
            <a:r>
              <a:rPr lang="en-US" sz="44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a:t>
            </a:r>
            <a:r>
              <a:rPr lang="vi-VN" sz="4400">
                <a:solidFill>
                  <a:srgbClr val="000000"/>
                </a:solidFill>
                <a:latin typeface="Times New Roman" panose="02020603050405020304" pitchFamily="18" charset="0"/>
                <a:ea typeface="SimSun" panose="02010600030101010101" pitchFamily="2" charset="-122"/>
                <a:cs typeface="+mj-cs"/>
              </a:rPr>
              <a:t>ết mưa còn </a:t>
            </a:r>
            <a:r>
              <a:rPr lang="vi-VN" sz="4400" smtClean="0">
                <a:solidFill>
                  <a:srgbClr val="000000"/>
                </a:solidFill>
                <a:latin typeface="Times New Roman" panose="02020603050405020304" pitchFamily="18" charset="0"/>
                <a:ea typeface="SimSun" panose="02010600030101010101" pitchFamily="2" charset="-122"/>
                <a:cs typeface="+mj-cs"/>
              </a:rPr>
              <a:t>rả rích</a:t>
            </a:r>
            <a:r>
              <a:rPr lang="vi-VN" sz="4400" smtClean="0">
                <a:solidFill>
                  <a:prstClr val="black"/>
                </a:solidFill>
                <a:latin typeface="Times New Roman" panose="02020603050405020304" pitchFamily="18" charset="0"/>
                <a:ea typeface="Calibri" panose="020F0502020204030204" pitchFamily="34" charset="0"/>
                <a:cs typeface="+mj-cs"/>
              </a:rPr>
              <a:t/>
            </a:r>
            <a:br>
              <a:rPr lang="vi-VN" sz="4400" smtClean="0">
                <a:solidFill>
                  <a:prstClr val="black"/>
                </a:solidFill>
                <a:latin typeface="Times New Roman" panose="02020603050405020304" pitchFamily="18" charset="0"/>
                <a:ea typeface="Calibri" panose="020F0502020204030204" pitchFamily="34" charset="0"/>
                <a:cs typeface="+mj-cs"/>
              </a:rPr>
            </a:br>
            <a:r>
              <a:rPr lang="en-US" sz="4400" smtClean="0">
                <a:solidFill>
                  <a:prstClr val="black"/>
                </a:solidFill>
                <a:latin typeface="Calibri Light"/>
                <a:ea typeface="Calibri" panose="020F0502020204030204" pitchFamily="34" charset="0"/>
                <a:cs typeface="+mj-cs"/>
              </a:rPr>
              <a:t> </a:t>
            </a:r>
            <a:r>
              <a:rPr lang="vi-VN" sz="4400" smtClean="0">
                <a:solidFill>
                  <a:srgbClr val="000000"/>
                </a:solidFill>
                <a:latin typeface="Times New Roman" panose="02020603050405020304" pitchFamily="18" charset="0"/>
                <a:ea typeface="SimSun" panose="02010600030101010101" pitchFamily="2" charset="-122"/>
                <a:cs typeface="+mj-cs"/>
              </a:rPr>
              <a:t>Càng </a:t>
            </a:r>
            <a:r>
              <a:rPr lang="vi-VN" sz="4400">
                <a:solidFill>
                  <a:srgbClr val="000000"/>
                </a:solidFill>
                <a:latin typeface="Times New Roman" panose="02020603050405020304" pitchFamily="18" charset="0"/>
                <a:ea typeface="SimSun" panose="02010600030101010101" pitchFamily="2" charset="-122"/>
                <a:cs typeface="+mj-cs"/>
              </a:rPr>
              <a:t>mưa rơi </a:t>
            </a:r>
            <a:r>
              <a:rPr lang="vi-VN" sz="44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sz="44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àng</a:t>
            </a:r>
            <a:r>
              <a:rPr lang="vi-VN" sz="44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sz="4400">
                <a:solidFill>
                  <a:srgbClr val="000000"/>
                </a:solidFill>
                <a:latin typeface="Times New Roman" panose="02020603050405020304" pitchFamily="18" charset="0"/>
                <a:ea typeface="SimSun" panose="02010600030101010101" pitchFamily="2" charset="-122"/>
                <a:cs typeface="+mj-cs"/>
              </a:rPr>
              <a:t>tịch bóng dương</a:t>
            </a:r>
            <a:r>
              <a:rPr lang="vi-VN" sz="4400">
                <a:solidFill>
                  <a:prstClr val="black"/>
                </a:solidFill>
                <a:latin typeface="Times New Roman" panose="02020603050405020304" pitchFamily="18" charset="0"/>
                <a:ea typeface="Calibri" panose="020F0502020204030204" pitchFamily="34" charset="0"/>
                <a:cs typeface="+mj-cs"/>
              </a:rPr>
              <a:t/>
            </a:r>
            <a:br>
              <a:rPr lang="vi-VN" sz="4400">
                <a:solidFill>
                  <a:prstClr val="black"/>
                </a:solidFill>
                <a:latin typeface="Times New Roman" panose="02020603050405020304" pitchFamily="18" charset="0"/>
                <a:ea typeface="Calibri" panose="020F0502020204030204" pitchFamily="34" charset="0"/>
                <a:cs typeface="+mj-cs"/>
              </a:rPr>
            </a:br>
            <a:r>
              <a:rPr lang="vi-VN" sz="4400" smtClean="0">
                <a:solidFill>
                  <a:srgbClr val="000000"/>
                </a:solidFill>
                <a:latin typeface="Times New Roman" panose="02020603050405020304" pitchFamily="18" charset="0"/>
                <a:ea typeface="SimSun" panose="02010600030101010101" pitchFamily="2" charset="-122"/>
                <a:cs typeface="+mj-cs"/>
              </a:rPr>
              <a:t>Bóng </a:t>
            </a:r>
            <a:r>
              <a:rPr lang="vi-VN" sz="4400">
                <a:solidFill>
                  <a:srgbClr val="000000"/>
                </a:solidFill>
                <a:latin typeface="Times New Roman" panose="02020603050405020304" pitchFamily="18" charset="0"/>
                <a:ea typeface="SimSun" panose="02010600030101010101" pitchFamily="2" charset="-122"/>
                <a:cs typeface="+mj-cs"/>
              </a:rPr>
              <a:t>dương với khách tha hương</a:t>
            </a:r>
            <a:r>
              <a:rPr lang="vi-VN" sz="4400">
                <a:solidFill>
                  <a:prstClr val="black"/>
                </a:solidFill>
                <a:latin typeface="Times New Roman" panose="02020603050405020304" pitchFamily="18" charset="0"/>
                <a:ea typeface="Calibri" panose="020F0502020204030204" pitchFamily="34" charset="0"/>
                <a:cs typeface="+mj-cs"/>
              </a:rPr>
              <a:t/>
            </a:r>
            <a:br>
              <a:rPr lang="vi-VN" sz="4400">
                <a:solidFill>
                  <a:prstClr val="black"/>
                </a:solidFill>
                <a:latin typeface="Times New Roman" panose="02020603050405020304" pitchFamily="18" charset="0"/>
                <a:ea typeface="Calibri" panose="020F0502020204030204" pitchFamily="34" charset="0"/>
                <a:cs typeface="+mj-cs"/>
              </a:rPr>
            </a:br>
            <a:r>
              <a:rPr lang="vi-VN" sz="4400" smtClean="0">
                <a:solidFill>
                  <a:srgbClr val="000000"/>
                </a:solidFill>
                <a:latin typeface="Times New Roman" panose="02020603050405020304" pitchFamily="18" charset="0"/>
                <a:ea typeface="SimSun" panose="02010600030101010101" pitchFamily="2" charset="-122"/>
                <a:cs typeface="+mj-cs"/>
              </a:rPr>
              <a:t>Mưa </a:t>
            </a:r>
            <a:r>
              <a:rPr lang="vi-VN" sz="4400">
                <a:solidFill>
                  <a:srgbClr val="000000"/>
                </a:solidFill>
                <a:latin typeface="Times New Roman" panose="02020603050405020304" pitchFamily="18" charset="0"/>
                <a:ea typeface="SimSun" panose="02010600030101010101" pitchFamily="2" charset="-122"/>
                <a:cs typeface="+mj-cs"/>
              </a:rPr>
              <a:t>trong ý khách muôn hàng lệ rơi.</a:t>
            </a:r>
            <a:r>
              <a:rPr lang="vi-VN" sz="4400">
                <a:solidFill>
                  <a:prstClr val="black"/>
                </a:solidFill>
                <a:latin typeface="Times New Roman" panose="02020603050405020304" pitchFamily="18" charset="0"/>
                <a:ea typeface="Calibri" panose="020F0502020204030204" pitchFamily="34" charset="0"/>
                <a:cs typeface="+mj-cs"/>
              </a:rPr>
              <a:t/>
            </a:r>
            <a:br>
              <a:rPr lang="vi-VN" sz="4400">
                <a:solidFill>
                  <a:prstClr val="black"/>
                </a:solidFill>
                <a:latin typeface="Times New Roman" panose="02020603050405020304" pitchFamily="18" charset="0"/>
                <a:ea typeface="Calibri" panose="020F0502020204030204" pitchFamily="34" charset="0"/>
                <a:cs typeface="+mj-cs"/>
              </a:rPr>
            </a:br>
            <a:endParaRPr lang="en-US" sz="4400"/>
          </a:p>
        </p:txBody>
      </p:sp>
      <p:cxnSp>
        <p:nvCxnSpPr>
          <p:cNvPr id="7" name="Straight Connector 6"/>
          <p:cNvCxnSpPr/>
          <p:nvPr/>
        </p:nvCxnSpPr>
        <p:spPr>
          <a:xfrm>
            <a:off x="5867400" y="3771900"/>
            <a:ext cx="1295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43000" y="45339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43400" y="4533900"/>
            <a:ext cx="91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C98B083B-854B-6A57-88D8-2C3FB358F8B7}"/>
              </a:ext>
            </a:extLst>
          </p:cNvPr>
          <p:cNvSpPr/>
          <p:nvPr/>
        </p:nvSpPr>
        <p:spPr>
          <a:xfrm>
            <a:off x="10104121" y="2617471"/>
            <a:ext cx="7763267" cy="1446550"/>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triền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miên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5257800" y="5905500"/>
            <a:ext cx="3733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024C7C0F-956B-A12E-56FA-B486DDA1EAD0}"/>
              </a:ext>
            </a:extLst>
          </p:cNvPr>
          <p:cNvSpPr/>
          <p:nvPr/>
        </p:nvSpPr>
        <p:spPr>
          <a:xfrm>
            <a:off x="10275986" y="4533901"/>
            <a:ext cx="7195585" cy="769441"/>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lẽo</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D6E208B3-BDD9-E872-BF6E-86B805AC1001}"/>
              </a:ext>
            </a:extLst>
          </p:cNvPr>
          <p:cNvSpPr/>
          <p:nvPr/>
        </p:nvSpPr>
        <p:spPr>
          <a:xfrm>
            <a:off x="10264263" y="5855045"/>
            <a:ext cx="7414137" cy="1446550"/>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E95BFDBE-BDA2-810A-BA23-5E3C2979AA31}"/>
              </a:ext>
            </a:extLst>
          </p:cNvPr>
          <p:cNvSpPr/>
          <p:nvPr/>
        </p:nvSpPr>
        <p:spPr>
          <a:xfrm>
            <a:off x="403736" y="8585993"/>
            <a:ext cx="17274664" cy="1446550"/>
          </a:xfrm>
          <a:prstGeom prst="rect">
            <a:avLst/>
          </a:prstGeom>
        </p:spPr>
        <p:txBody>
          <a:bodyPr wrap="square">
            <a:spAutoFit/>
          </a:bodyPr>
          <a:lstStyle/>
          <a:p>
            <a:pPr algn="just" defTabSz="1371600">
              <a:spcAft>
                <a:spcPts val="1125"/>
              </a:spcAft>
              <a:defRPr/>
            </a:pPr>
            <a:r>
              <a:rPr lang="en-US" sz="44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Nhạy</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vẻ</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cuộc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nặng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đất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endPar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80">
                                          <p:stCondLst>
                                            <p:cond delay="0"/>
                                          </p:stCondLst>
                                        </p:cTn>
                                        <p:tgtEl>
                                          <p:spTgt spid="18"/>
                                        </p:tgtEl>
                                      </p:cBhvr>
                                    </p:animEffect>
                                    <p:anim calcmode="lin" valueType="num">
                                      <p:cBhvr>
                                        <p:cTn id="5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2" dur="26">
                                          <p:stCondLst>
                                            <p:cond delay="650"/>
                                          </p:stCondLst>
                                        </p:cTn>
                                        <p:tgtEl>
                                          <p:spTgt spid="18"/>
                                        </p:tgtEl>
                                      </p:cBhvr>
                                      <p:to x="100000" y="60000"/>
                                    </p:animScale>
                                    <p:animScale>
                                      <p:cBhvr>
                                        <p:cTn id="63" dur="166" decel="50000">
                                          <p:stCondLst>
                                            <p:cond delay="676"/>
                                          </p:stCondLst>
                                        </p:cTn>
                                        <p:tgtEl>
                                          <p:spTgt spid="18"/>
                                        </p:tgtEl>
                                      </p:cBhvr>
                                      <p:to x="100000" y="100000"/>
                                    </p:animScale>
                                    <p:animScale>
                                      <p:cBhvr>
                                        <p:cTn id="64" dur="26">
                                          <p:stCondLst>
                                            <p:cond delay="1312"/>
                                          </p:stCondLst>
                                        </p:cTn>
                                        <p:tgtEl>
                                          <p:spTgt spid="18"/>
                                        </p:tgtEl>
                                      </p:cBhvr>
                                      <p:to x="100000" y="80000"/>
                                    </p:animScale>
                                    <p:animScale>
                                      <p:cBhvr>
                                        <p:cTn id="65" dur="166" decel="50000">
                                          <p:stCondLst>
                                            <p:cond delay="1338"/>
                                          </p:stCondLst>
                                        </p:cTn>
                                        <p:tgtEl>
                                          <p:spTgt spid="18"/>
                                        </p:tgtEl>
                                      </p:cBhvr>
                                      <p:to x="100000" y="100000"/>
                                    </p:animScale>
                                    <p:animScale>
                                      <p:cBhvr>
                                        <p:cTn id="66" dur="26">
                                          <p:stCondLst>
                                            <p:cond delay="1642"/>
                                          </p:stCondLst>
                                        </p:cTn>
                                        <p:tgtEl>
                                          <p:spTgt spid="18"/>
                                        </p:tgtEl>
                                      </p:cBhvr>
                                      <p:to x="100000" y="90000"/>
                                    </p:animScale>
                                    <p:animScale>
                                      <p:cBhvr>
                                        <p:cTn id="67" dur="166" decel="50000">
                                          <p:stCondLst>
                                            <p:cond delay="1668"/>
                                          </p:stCondLst>
                                        </p:cTn>
                                        <p:tgtEl>
                                          <p:spTgt spid="18"/>
                                        </p:tgtEl>
                                      </p:cBhvr>
                                      <p:to x="100000" y="100000"/>
                                    </p:animScale>
                                    <p:animScale>
                                      <p:cBhvr>
                                        <p:cTn id="68" dur="26">
                                          <p:stCondLst>
                                            <p:cond delay="1808"/>
                                          </p:stCondLst>
                                        </p:cTn>
                                        <p:tgtEl>
                                          <p:spTgt spid="18"/>
                                        </p:tgtEl>
                                      </p:cBhvr>
                                      <p:to x="100000" y="95000"/>
                                    </p:animScale>
                                    <p:animScale>
                                      <p:cBhvr>
                                        <p:cTn id="69" dur="166" decel="50000">
                                          <p:stCondLst>
                                            <p:cond delay="1834"/>
                                          </p:stCondLst>
                                        </p:cTn>
                                        <p:tgtEl>
                                          <p:spTgt spid="18"/>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smtClean="0">
                <a:latin typeface="Times New Roman" panose="02020603050405020304" pitchFamily="18" charset="0"/>
                <a:cs typeface="Times New Roman" panose="02020603050405020304" pitchFamily="18" charset="0"/>
              </a:rPr>
              <a:t>3.Chủ đề, thông điệp</a:t>
            </a:r>
            <a:endParaRPr lang="en-US" sz="4800"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57300" y="2738439"/>
            <a:ext cx="15773400" cy="3090861"/>
          </a:xfrm>
        </p:spPr>
        <p:txBody>
          <a:bodyPr/>
          <a:lstStyle/>
          <a:p>
            <a:pPr marL="0" marR="60960" indent="0" algn="just">
              <a:lnSpc>
                <a:spcPct val="150000"/>
              </a:lnSpc>
              <a:spcAft>
                <a:spcPts val="0"/>
              </a:spcAft>
              <a:buNone/>
              <a:tabLst>
                <a:tab pos="193040" algn="l"/>
              </a:tabLst>
            </a:pPr>
            <a:r>
              <a:rPr lang="en-US" sz="4400" smtClean="0">
                <a:solidFill>
                  <a:srgbClr val="00000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4400" smtClean="0">
                <a:solidFill>
                  <a:srgbClr val="000000"/>
                </a:solidFill>
                <a:latin typeface="Times New Roman" panose="02020603050405020304" pitchFamily="18" charset="0"/>
                <a:ea typeface="SimSun-ExtB" panose="02010609060101010101" pitchFamily="49" charset="-122"/>
                <a:cs typeface="Times New Roman" panose="02020603050405020304" pitchFamily="18" charset="0"/>
              </a:rPr>
              <a:t>Chủ </a:t>
            </a:r>
            <a:r>
              <a:rPr lang="vi-VN" sz="4400">
                <a:solidFill>
                  <a:srgbClr val="000000"/>
                </a:solidFill>
                <a:latin typeface="Times New Roman" panose="02020603050405020304" pitchFamily="18" charset="0"/>
                <a:ea typeface="SimSun-ExtB" panose="02010609060101010101" pitchFamily="49" charset="-122"/>
                <a:cs typeface="Times New Roman" panose="02020603050405020304" pitchFamily="18" charset="0"/>
              </a:rPr>
              <a:t>đề: Khám phá vẻ đẹp mong manh, tinh tế của bức tranh mưa xuân đồng thời tái hiện tâm trạng u buồn, sự cô đơn và nỗi nhớ quê hương sâu sắc của kẻ xa xứ.</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rot="10800000" flipV="1">
            <a:off x="1371600" y="6077872"/>
            <a:ext cx="15659100" cy="2215991"/>
          </a:xfrm>
          <a:prstGeom prst="rect">
            <a:avLst/>
          </a:prstGeom>
        </p:spPr>
        <p:txBody>
          <a:bodyPr wrap="square">
            <a:spAutoFit/>
          </a:bodyPr>
          <a:lstStyle/>
          <a:p>
            <a:pPr algn="just">
              <a:lnSpc>
                <a:spcPct val="150000"/>
              </a:lnSpc>
              <a:spcAft>
                <a:spcPts val="800"/>
              </a:spcAft>
            </a:pPr>
            <a:r>
              <a:rPr lang="en-US" sz="4800" smtClean="0">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Thông điệp: Tình yêu quê hương là </a:t>
            </a:r>
            <a:r>
              <a:rPr lang="vi-VN" sz="4400" smtClean="0">
                <a:latin typeface="Times New Roman" panose="02020603050405020304" pitchFamily="18" charset="0"/>
                <a:ea typeface="Calibri" panose="020F0502020204030204" pitchFamily="34" charset="0"/>
                <a:cs typeface="Times New Roman" panose="02020603050405020304" pitchFamily="18" charset="0"/>
              </a:rPr>
              <a:t>tình </a:t>
            </a:r>
            <a:r>
              <a:rPr lang="vi-VN" sz="4400">
                <a:latin typeface="Times New Roman" panose="02020603050405020304" pitchFamily="18" charset="0"/>
                <a:ea typeface="Calibri" panose="020F0502020204030204" pitchFamily="34" charset="0"/>
                <a:cs typeface="Times New Roman" panose="02020603050405020304" pitchFamily="18" charset="0"/>
              </a:rPr>
              <a:t>cảm thiêng liêng, quý giá </a:t>
            </a:r>
            <a:r>
              <a:rPr lang="vi-VN" sz="4400" smtClean="0">
                <a:latin typeface="Times New Roman" panose="02020603050405020304" pitchFamily="18" charset="0"/>
                <a:ea typeface="Calibri" panose="020F0502020204030204" pitchFamily="34" charset="0"/>
                <a:cs typeface="Times New Roman" panose="02020603050405020304" pitchFamily="18" charset="0"/>
              </a:rPr>
              <a:t>mà m</a:t>
            </a:r>
            <a:r>
              <a:rPr lang="en-US" sz="4400" smtClean="0">
                <a:latin typeface="Times New Roman" panose="02020603050405020304" pitchFamily="18" charset="0"/>
                <a:ea typeface="Calibri" panose="020F0502020204030204" pitchFamily="34" charset="0"/>
                <a:cs typeface="Times New Roman" panose="02020603050405020304" pitchFamily="18" charset="0"/>
              </a:rPr>
              <a:t>ỗi</a:t>
            </a:r>
            <a:r>
              <a:rPr lang="vi-VN" sz="4400" smtClean="0">
                <a:latin typeface="Times New Roman" panose="02020603050405020304" pitchFamily="18" charset="0"/>
                <a:ea typeface="Calibri" panose="020F0502020204030204" pitchFamily="34" charset="0"/>
                <a:cs typeface="Times New Roman" panose="02020603050405020304" pitchFamily="18" charset="0"/>
              </a:rPr>
              <a:t> </a:t>
            </a:r>
            <a:r>
              <a:rPr lang="vi-VN" sz="4400">
                <a:latin typeface="Times New Roman" panose="02020603050405020304" pitchFamily="18" charset="0"/>
                <a:ea typeface="Calibri" panose="020F0502020204030204" pitchFamily="34" charset="0"/>
                <a:cs typeface="Times New Roman" panose="02020603050405020304" pitchFamily="18" charset="0"/>
              </a:rPr>
              <a:t>người đang có và phải có.</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15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8440" y="2196275"/>
            <a:ext cx="16288356" cy="646331"/>
          </a:xfrm>
          <a:prstGeom prst="rect">
            <a:avLst/>
          </a:prstGeom>
        </p:spPr>
        <p:txBody>
          <a:bodyPr wrap="square">
            <a:spAutoFit/>
          </a:bodyPr>
          <a:lstStyle/>
          <a:p>
            <a:r>
              <a:rPr lang="en-US" sz="3600" dirty="0">
                <a:solidFill>
                  <a:srgbClr val="000000"/>
                </a:solidFill>
                <a:latin typeface="Times New Roman" panose="02020603050405020304" pitchFamily="18" charset="0"/>
                <a:ea typeface="Times New Roman" panose="02020603050405020304" pitchFamily="18" charset="0"/>
              </a:rPr>
              <a:t>Viết đoạn văn (khoảng 7 - 9 câu) phân tích cảm xúc của </a:t>
            </a:r>
            <a:r>
              <a:rPr lang="en-US" sz="3600">
                <a:solidFill>
                  <a:srgbClr val="000000"/>
                </a:solidFill>
                <a:latin typeface="Times New Roman" panose="02020603050405020304" pitchFamily="18" charset="0"/>
                <a:ea typeface="Times New Roman" panose="02020603050405020304" pitchFamily="18" charset="0"/>
              </a:rPr>
              <a:t>nhân </a:t>
            </a:r>
            <a:r>
              <a:rPr lang="en-US" sz="3600" smtClean="0">
                <a:solidFill>
                  <a:srgbClr val="000000"/>
                </a:solidFill>
                <a:latin typeface="Times New Roman" panose="02020603050405020304" pitchFamily="18" charset="0"/>
                <a:ea typeface="Times New Roman" panose="02020603050405020304" pitchFamily="18" charset="0"/>
              </a:rPr>
              <a:t>vật trữ tình trong bài thơ</a:t>
            </a:r>
            <a:endParaRPr lang="en-US" sz="3600"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431771" y="3114231"/>
            <a:ext cx="17345025" cy="6740307"/>
          </a:xfrm>
          <a:prstGeom prst="rect">
            <a:avLst/>
          </a:prstGeom>
        </p:spPr>
        <p:txBody>
          <a:bodyPr wrap="square">
            <a:spAutoFit/>
          </a:bodyPr>
          <a:lstStyle/>
          <a:p>
            <a:pPr algn="just"/>
            <a:r>
              <a:rPr lang="en-US" sz="3600" dirty="0">
                <a:solidFill>
                  <a:srgbClr val="000000"/>
                </a:solidFill>
                <a:latin typeface="Times New Roman" panose="02020603050405020304" pitchFamily="18" charset="0"/>
                <a:ea typeface="Times New Roman" panose="02020603050405020304" pitchFamily="18" charset="0"/>
              </a:rPr>
              <a:t>       Dưới ngòi bút tài hoa của Bích Khê, "Tiếng đàn mưa" vang lên như bản nhạc vĩ cầm da diết, dành riêng cho những tâm hồn xa quê đang chìm trong nỗi cô đơn mãnh liệt. Tiếng mưa rơi nhịp nhàng như những nốt nhạc du dương, khơi gợi trong lòng người đọc bức tranh thiên nhiên rộng lớn bao trùm tâm hồn thi nhân. Từ thềm lan, dưới lầu, cánh đồng lúa xanh cho đến tận non nước xa xăm, tất cả đều hiện lên trong một không gian mênh mông, </a:t>
            </a:r>
            <a:r>
              <a:rPr lang="en-US" sz="3600" dirty="0" err="1">
                <a:solidFill>
                  <a:srgbClr val="000000"/>
                </a:solidFill>
                <a:latin typeface="Times New Roman" panose="02020603050405020304" pitchFamily="18" charset="0"/>
                <a:ea typeface="Times New Roman" panose="02020603050405020304" pitchFamily="18" charset="0"/>
              </a:rPr>
              <a:t>rộng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lớn</a:t>
            </a:r>
            <a:r>
              <a:rPr lang="en-US" sz="3600" dirty="0">
                <a:solidFill>
                  <a:srgbClr val="000000"/>
                </a:solidFill>
                <a:latin typeface="Times New Roman" panose="02020603050405020304" pitchFamily="18" charset="0"/>
                <a:ea typeface="Times New Roman" panose="02020603050405020304" pitchFamily="18" charset="0"/>
              </a:rPr>
              <a:t>. Tuy nhiên, ẩn sau vẻ đẹp hùng vĩ ấy là nỗi cô đơn, bé nhỏ đến nao lòng của con người giữa cõi trời đất bao la. Tiếng mưa như lời thủ thỉ tâm tình, dẫn dắt thi nhân đến với khoảnh khắc bộc lộ cảm xúc mãnh liệt nhất: những giọt lệ nhớ nhung tuôn rơi, hòa quyện vào từng cung bậc cảm xúc và tâm hồn. Bóng hình "khách tha hương" hòa lẫn trong ánh nắng tàn cuối ngày, vẽ nên bức tranh cô đơn vô bờ bến, khiến lòng người xao xuyến, bâng khuâng. Bài thơ đã đạt được thành </a:t>
            </a:r>
            <a:r>
              <a:rPr lang="en-US" sz="3600" dirty="0" err="1">
                <a:solidFill>
                  <a:srgbClr val="000000"/>
                </a:solidFill>
                <a:latin typeface="Times New Roman" panose="02020603050405020304" pitchFamily="18" charset="0"/>
                <a:ea typeface="Times New Roman" panose="02020603050405020304" pitchFamily="18" charset="0"/>
              </a:rPr>
              <a:t>công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khi</a:t>
            </a:r>
            <a:r>
              <a:rPr lang="en-US" sz="3600" dirty="0">
                <a:solidFill>
                  <a:srgbClr val="000000"/>
                </a:solidFill>
                <a:latin typeface="Times New Roman" panose="02020603050405020304" pitchFamily="18" charset="0"/>
                <a:ea typeface="Times New Roman" panose="02020603050405020304" pitchFamily="18" charset="0"/>
              </a:rPr>
              <a:t> thể hiện nỗi nhớ quê da diết và nỗi cô đơn sâu thẳm một cách nhẹ nhàng, tinh tế, như những giọt mưa âm vang tiếng đàn ai oán.</a:t>
            </a:r>
            <a:endParaRPr lang="en-US" sz="3600" dirty="0">
              <a:solidFill>
                <a:prstClr val="black"/>
              </a:solidFill>
            </a:endParaRPr>
          </a:p>
        </p:txBody>
      </p:sp>
      <p:grpSp>
        <p:nvGrpSpPr>
          <p:cNvPr id="9" name="Group 8"/>
          <p:cNvGrpSpPr/>
          <p:nvPr/>
        </p:nvGrpSpPr>
        <p:grpSpPr>
          <a:xfrm>
            <a:off x="1200785" y="-85199"/>
            <a:ext cx="15106650" cy="2244204"/>
            <a:chOff x="-8642775" y="1476184"/>
            <a:chExt cx="32605953" cy="5568449"/>
          </a:xfrm>
        </p:grpSpPr>
        <p:sp>
          <p:nvSpPr>
            <p:cNvPr id="10" name="Freeform 27"/>
            <p:cNvSpPr/>
            <p:nvPr/>
          </p:nvSpPr>
          <p:spPr>
            <a:xfrm>
              <a:off x="-8642775" y="3425988"/>
              <a:ext cx="32379809" cy="3504920"/>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11" name="TextBox 16"/>
            <p:cNvSpPr txBox="1"/>
            <p:nvPr/>
          </p:nvSpPr>
          <p:spPr>
            <a:xfrm>
              <a:off x="-8021905" y="1476184"/>
              <a:ext cx="31985083" cy="5568449"/>
            </a:xfrm>
            <a:prstGeom prst="rect">
              <a:avLst/>
            </a:prstGeom>
          </p:spPr>
          <p:txBody>
            <a:bodyPr wrap="square" lIns="0" tIns="0" rIns="0" bIns="0" rtlCol="0" anchor="t">
              <a:spAutoFit/>
            </a:bodyPr>
            <a:lstStyle/>
            <a:p>
              <a:pPr algn="ctr">
                <a:lnSpc>
                  <a:spcPts val="17498"/>
                </a:lnSpc>
              </a:pPr>
              <a:r>
                <a:rPr lang="en-US" sz="5400" b="1" smtClean="0">
                  <a:solidFill>
                    <a:prstClr val="white"/>
                  </a:solidFill>
                  <a:latin typeface="Times New Roman" panose="02020603050405020304" pitchFamily="18" charset="0"/>
                  <a:cs typeface="Times New Roman" panose="02020603050405020304" pitchFamily="18" charset="0"/>
                </a:rPr>
                <a:t>Viết </a:t>
              </a:r>
              <a:r>
                <a:rPr lang="en-US" sz="5400" b="1" dirty="0">
                  <a:solidFill>
                    <a:prstClr val="white"/>
                  </a:solidFill>
                  <a:latin typeface="Times New Roman" panose="02020603050405020304" pitchFamily="18" charset="0"/>
                  <a:cs typeface="Times New Roman" panose="02020603050405020304" pitchFamily="18" charset="0"/>
                </a:rPr>
                <a:t>kết nối với </a:t>
              </a:r>
              <a:r>
                <a:rPr lang="en-US" sz="5400" b="1">
                  <a:solidFill>
                    <a:prstClr val="white"/>
                  </a:solidFill>
                  <a:latin typeface="Times New Roman" panose="02020603050405020304" pitchFamily="18" charset="0"/>
                  <a:cs typeface="Times New Roman" panose="02020603050405020304" pitchFamily="18" charset="0"/>
                </a:rPr>
                <a:t>đọc </a:t>
              </a:r>
              <a:endParaRPr lang="en-US" sz="54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709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6196012"/>
          </a:xfrm>
        </p:spPr>
        <p:txBody>
          <a:bodyPr>
            <a:normAutofit/>
          </a:bodyPr>
          <a:lstStyle/>
          <a:p>
            <a:r>
              <a:rPr lang="en-US" sz="4800" b="1" smtClean="0">
                <a:latin typeface="Times New Roman" panose="02020603050405020304" pitchFamily="18" charset="0"/>
                <a:cs typeface="Times New Roman" panose="02020603050405020304" pitchFamily="18" charset="0"/>
              </a:rPr>
              <a:t>                              THỂ LỆ CUỘC CHƠI</a:t>
            </a:r>
            <a:br>
              <a:rPr lang="en-US" sz="4800" b="1" smtClean="0">
                <a:latin typeface="Times New Roman" panose="02020603050405020304" pitchFamily="18" charset="0"/>
                <a:cs typeface="Times New Roman" panose="02020603050405020304" pitchFamily="18" charset="0"/>
              </a:rPr>
            </a:br>
            <a:r>
              <a:rPr lang="en-US" sz="4800" smtClean="0">
                <a:latin typeface="Times New Roman" panose="02020603050405020304" pitchFamily="18" charset="0"/>
                <a:cs typeface="Times New Roman" panose="02020603050405020304" pitchFamily="18" charset="0"/>
              </a:rPr>
              <a:t>- Trò chơi gồm 8 câu hỏi.</a:t>
            </a:r>
            <a:br>
              <a:rPr lang="en-US" sz="4800" smtClean="0">
                <a:latin typeface="Times New Roman" panose="02020603050405020304" pitchFamily="18" charset="0"/>
                <a:cs typeface="Times New Roman" panose="02020603050405020304" pitchFamily="18" charset="0"/>
              </a:rPr>
            </a:br>
            <a:r>
              <a:rPr lang="en-US" sz="4800" smtClean="0">
                <a:latin typeface="Times New Roman" panose="02020603050405020304" pitchFamily="18" charset="0"/>
                <a:cs typeface="Times New Roman" panose="02020603050405020304" pitchFamily="18" charset="0"/>
              </a:rPr>
              <a:t>- Mỗi đội trả lời đúng sẽ được 1 điểm </a:t>
            </a:r>
            <a:br>
              <a:rPr lang="en-US" sz="4800" smtClean="0">
                <a:latin typeface="Times New Roman" panose="02020603050405020304" pitchFamily="18" charset="0"/>
                <a:cs typeface="Times New Roman" panose="02020603050405020304" pitchFamily="18" charset="0"/>
              </a:rPr>
            </a:br>
            <a:r>
              <a:rPr lang="en-US" sz="4800" smtClean="0">
                <a:latin typeface="Times New Roman" panose="02020603050405020304" pitchFamily="18" charset="0"/>
                <a:cs typeface="Times New Roman" panose="02020603050405020304" pitchFamily="18" charset="0"/>
              </a:rPr>
              <a:t>- Đội nào trả lời đúng nhiều câu nhất sẽ là người thắng cuộc.</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072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40" name="Rectangle: Rounded Corners 39">
            <a:extLst>
              <a:ext uri="{FF2B5EF4-FFF2-40B4-BE49-F238E27FC236}">
                <a16:creationId xmlns=""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algn="ctr" defTabSz="1371600"/>
            <a:r>
              <a:rPr lang="en-US" sz="6600" b="1" dirty="0">
                <a:ln w="6600">
                  <a:solidFill>
                    <a:srgbClr val="ED7D31"/>
                  </a:solidFill>
                  <a:prstDash val="solid"/>
                </a:ln>
                <a:solidFill>
                  <a:srgbClr val="FFFFFF"/>
                </a:solidFill>
                <a:effectLst>
                  <a:outerShdw dist="38100" dir="2700000" algn="tl" rotWithShape="0">
                    <a:srgbClr val="ED7D31"/>
                  </a:outerShdw>
                </a:effectLst>
                <a:latin typeface="Calibri"/>
              </a:rPr>
              <a:t>ĐỘI A</a:t>
            </a:r>
          </a:p>
        </p:txBody>
      </p:sp>
      <p:sp>
        <p:nvSpPr>
          <p:cNvPr id="28" name="Plus Sign 27">
            <a:extLst>
              <a:ext uri="{FF2B5EF4-FFF2-40B4-BE49-F238E27FC236}">
                <a16:creationId xmlns=""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1" name="Rectangle: Rounded Corners 30">
            <a:extLst>
              <a:ext uri="{FF2B5EF4-FFF2-40B4-BE49-F238E27FC236}">
                <a16:creationId xmlns=""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5"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4</a:t>
            </a:r>
          </a:p>
        </p:txBody>
      </p:sp>
      <p:pic>
        <p:nvPicPr>
          <p:cNvPr id="9" name="4">
            <a:hlinkClick r:id="rId7"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916" y="3818594"/>
            <a:ext cx="2624156" cy="2318004"/>
          </a:xfrm>
          <a:prstGeom prst="rect">
            <a:avLst/>
          </a:prstGeom>
        </p:spPr>
      </p:pic>
      <p:sp>
        <p:nvSpPr>
          <p:cNvPr id="66" name="Oval 65">
            <a:extLst>
              <a:ext uri="{FF2B5EF4-FFF2-40B4-BE49-F238E27FC236}">
                <a16:creationId xmlns=""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9" action="ppaction://hlinksldjump"/>
            <a:extLst>
              <a:ext uri="{FF2B5EF4-FFF2-40B4-BE49-F238E27FC236}">
                <a16:creationId xmlns=""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1257" y="1037271"/>
            <a:ext cx="2419629" cy="2318004"/>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1"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3"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5" action="ppaction://hlinksldjump"/>
            <a:extLst>
              <a:ext uri="{FF2B5EF4-FFF2-40B4-BE49-F238E27FC236}">
                <a16:creationId xmlns=""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59484" y="3873831"/>
            <a:ext cx="2591949" cy="2318004"/>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7"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9" action="ppaction://hlinksldjump"/>
            <a:extLst>
              <a:ext uri="{FF2B5EF4-FFF2-40B4-BE49-F238E27FC236}">
                <a16:creationId xmlns=""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6" name="Rectangle: Rounded Corners 45">
            <a:extLst>
              <a:ext uri="{FF2B5EF4-FFF2-40B4-BE49-F238E27FC236}">
                <a16:creationId xmlns=""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algn="ctr" defTabSz="1371600"/>
            <a:r>
              <a:rPr lang="en-US" sz="6600" b="1" dirty="0">
                <a:ln w="6600">
                  <a:solidFill>
                    <a:srgbClr val="ED7D31"/>
                  </a:solidFill>
                  <a:prstDash val="solid"/>
                </a:ln>
                <a:solidFill>
                  <a:srgbClr val="FFFFFF"/>
                </a:solidFill>
                <a:effectLst>
                  <a:outerShdw dist="38100" dir="2700000" algn="tl" rotWithShape="0">
                    <a:srgbClr val="ED7D31"/>
                  </a:outerShdw>
                </a:effectLst>
                <a:latin typeface="Calibri"/>
              </a:rPr>
              <a:t>ĐỘI B</a:t>
            </a:r>
          </a:p>
        </p:txBody>
      </p:sp>
      <p:sp>
        <p:nvSpPr>
          <p:cNvPr id="49" name="Plus Sign 48">
            <a:extLst>
              <a:ext uri="{FF2B5EF4-FFF2-40B4-BE49-F238E27FC236}">
                <a16:creationId xmlns=""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 xmlns:a16="http://schemas.microsoft.com/office/drawing/2014/main" id="{0DDC2A37-E953-4F38-95BF-78B9FF9FB939}"/>
              </a:ext>
            </a:extLst>
          </p:cNvPr>
          <p:cNvSpPr/>
          <p:nvPr/>
        </p:nvSpPr>
        <p:spPr>
          <a:xfrm>
            <a:off x="2234227" y="1624291"/>
            <a:ext cx="6222536" cy="2631490"/>
          </a:xfrm>
          <a:prstGeom prst="rect">
            <a:avLst/>
          </a:prstGeom>
          <a:noFill/>
        </p:spPr>
        <p:txBody>
          <a:bodyPr wrap="none" lIns="137160" tIns="68580" rIns="137160" bIns="68580">
            <a:spAutoFit/>
          </a:bodyPr>
          <a:lstStyle/>
          <a:p>
            <a:pPr algn="ctr" defTabSz="1371600"/>
            <a:r>
              <a:rPr lang="en-US" sz="8100" b="1" dirty="0">
                <a:ln w="6600">
                  <a:solidFill>
                    <a:srgbClr val="ED7D31"/>
                  </a:solidFill>
                  <a:prstDash val="solid"/>
                </a:ln>
                <a:solidFill>
                  <a:srgbClr val="FFFF00"/>
                </a:solidFill>
                <a:effectLst>
                  <a:outerShdw dist="38100" dir="2700000" algn="tl" rotWithShape="0">
                    <a:srgbClr val="ED7D31"/>
                  </a:outerShdw>
                </a:effectLst>
                <a:latin typeface="Calibri"/>
              </a:rPr>
              <a:t>CHÚC MỪNG </a:t>
            </a:r>
          </a:p>
          <a:p>
            <a:pPr algn="ctr" defTabSz="1371600"/>
            <a:r>
              <a:rPr lang="en-US" sz="8100" b="1" dirty="0">
                <a:ln w="6600">
                  <a:solidFill>
                    <a:srgbClr val="ED7D31"/>
                  </a:solidFill>
                  <a:prstDash val="solid"/>
                </a:ln>
                <a:solidFill>
                  <a:srgbClr val="FFFF00"/>
                </a:solidFill>
                <a:effectLst>
                  <a:outerShdw dist="38100" dir="2700000" algn="tl" rotWithShape="0">
                    <a:srgbClr val="ED7D31"/>
                  </a:outerShdw>
                </a:effectLst>
                <a:latin typeface="Calibri"/>
              </a:rPr>
              <a:t>ĐỘI A</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 xmlns:a16="http://schemas.microsoft.com/office/drawing/2014/main" id="{F7990285-D234-409A-A366-B0B4CE51FFC4}"/>
              </a:ext>
            </a:extLst>
          </p:cNvPr>
          <p:cNvSpPr/>
          <p:nvPr/>
        </p:nvSpPr>
        <p:spPr>
          <a:xfrm>
            <a:off x="11006216" y="1715768"/>
            <a:ext cx="6222536" cy="2631490"/>
          </a:xfrm>
          <a:prstGeom prst="rect">
            <a:avLst/>
          </a:prstGeom>
          <a:noFill/>
        </p:spPr>
        <p:txBody>
          <a:bodyPr wrap="none" lIns="137160" tIns="68580" rIns="137160" bIns="68580">
            <a:spAutoFit/>
          </a:bodyPr>
          <a:lstStyle/>
          <a:p>
            <a:pPr algn="ctr" defTabSz="1371600"/>
            <a:r>
              <a:rPr lang="en-US" sz="8100" b="1" dirty="0">
                <a:ln w="6600">
                  <a:solidFill>
                    <a:srgbClr val="ED7D31"/>
                  </a:solidFill>
                  <a:prstDash val="solid"/>
                </a:ln>
                <a:solidFill>
                  <a:srgbClr val="FFFF00"/>
                </a:solidFill>
                <a:effectLst>
                  <a:outerShdw dist="38100" dir="2700000" algn="tl" rotWithShape="0">
                    <a:srgbClr val="ED7D31"/>
                  </a:outerShdw>
                </a:effectLst>
                <a:latin typeface="Calibri"/>
              </a:rPr>
              <a:t>CHÚC MỪNG </a:t>
            </a:r>
          </a:p>
          <a:p>
            <a:pPr algn="ctr" defTabSz="1371600"/>
            <a:r>
              <a:rPr lang="en-US" sz="8100" b="1" dirty="0">
                <a:ln w="6600">
                  <a:solidFill>
                    <a:srgbClr val="ED7D31"/>
                  </a:solidFill>
                  <a:prstDash val="solid"/>
                </a:ln>
                <a:solidFill>
                  <a:srgbClr val="FFFF00"/>
                </a:solidFill>
                <a:effectLst>
                  <a:outerShdw dist="38100" dir="2700000" algn="tl" rotWithShape="0">
                    <a:srgbClr val="ED7D31"/>
                  </a:outerShdw>
                </a:effectLst>
                <a:latin typeface="Calibri"/>
              </a:rPr>
              <a:t>ĐỘI B</a:t>
            </a:r>
          </a:p>
        </p:txBody>
      </p:sp>
      <p:sp>
        <p:nvSpPr>
          <p:cNvPr id="16" name="Heart 15">
            <a:hlinkClick r:id="rId7" action="ppaction://hlinksldjump"/>
            <a:extLst>
              <a:ext uri="{FF2B5EF4-FFF2-40B4-BE49-F238E27FC236}">
                <a16:creationId xmlns=""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PIPI</a:t>
            </a:r>
          </a:p>
        </p:txBody>
      </p:sp>
    </p:spTree>
    <p:extLst>
      <p:ext uri="{BB962C8B-B14F-4D97-AF65-F5344CB8AC3E}">
        <p14:creationId xmlns:p14="http://schemas.microsoft.com/office/powerpoint/2010/main" val="11067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A.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Tinh hoa.</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dirty="0">
                <a:solidFill>
                  <a:schemeClr val="tx1"/>
                </a:solidFill>
                <a:latin typeface="+mj-lt"/>
              </a:rPr>
              <a:t>Đâu là xuất xứ của bài thơ </a:t>
            </a:r>
            <a:r>
              <a:rPr lang="vi-VN" sz="6000" b="1" i="1" dirty="0">
                <a:solidFill>
                  <a:schemeClr val="tx1"/>
                </a:solidFill>
                <a:latin typeface="+mj-lt"/>
              </a:rPr>
              <a:t>Tiếng đàn mưa</a:t>
            </a:r>
            <a:r>
              <a:rPr lang="vi-VN" sz="6000" b="1" dirty="0">
                <a:solidFill>
                  <a:schemeClr val="tx1"/>
                </a:solidFill>
                <a:latin typeface="+mj-lt"/>
              </a:rPr>
              <a:t>?</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B.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Tiếng Thu.</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C.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Cây đàn muôn điệu.</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D. </a:t>
            </a:r>
            <a:r>
              <a:rPr lang="vi-VN" sz="5400" dirty="0">
                <a:solidFill>
                  <a:schemeClr val="bg1"/>
                </a:solidFill>
                <a:latin typeface="Times New Roman" panose="02020603050405020304" pitchFamily="18" charset="0"/>
                <a:cs typeface="Times New Roman" panose="02020603050405020304" pitchFamily="18" charset="0"/>
              </a:rPr>
              <a:t>Trích trong tập </a:t>
            </a:r>
            <a:r>
              <a:rPr lang="vi-VN" sz="5400" i="1" dirty="0">
                <a:solidFill>
                  <a:schemeClr val="bg1"/>
                </a:solidFill>
                <a:latin typeface="Times New Roman" panose="02020603050405020304" pitchFamily="18" charset="0"/>
                <a:cs typeface="Times New Roman" panose="02020603050405020304" pitchFamily="18" charset="0"/>
              </a:rPr>
              <a:t>Thơ thơ.</a:t>
            </a:r>
            <a:endParaRPr lang="vi-VN" sz="54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599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Lục bát.</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Bài thơ </a:t>
            </a:r>
            <a:r>
              <a:rPr lang="vi-VN" sz="5400" b="1" i="1" dirty="0">
                <a:solidFill>
                  <a:schemeClr val="tx1"/>
                </a:solidFill>
                <a:latin typeface="Times New Roman" panose="02020603050405020304" pitchFamily="18" charset="0"/>
                <a:cs typeface="Times New Roman" panose="02020603050405020304" pitchFamily="18" charset="0"/>
              </a:rPr>
              <a:t>Tiếng đàn mưa </a:t>
            </a:r>
            <a:r>
              <a:rPr lang="vi-VN" sz="5400" b="1" dirty="0">
                <a:solidFill>
                  <a:schemeClr val="tx1"/>
                </a:solidFill>
                <a:latin typeface="Times New Roman" panose="02020603050405020304" pitchFamily="18" charset="0"/>
                <a:cs typeface="Times New Roman" panose="02020603050405020304" pitchFamily="18" charset="0"/>
              </a:rPr>
              <a:t>được viết theo thể thơ gì?</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Tự do.</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Ngũ ngôn.</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Song thất lục bát.</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505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Giọt.</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Từ ngữ nào được tác giả lặp lại nhiều lần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nhất</a:t>
            </a:r>
            <a:r>
              <a:rPr lang="vi-VN" sz="5400" b="1" dirty="0">
                <a:solidFill>
                  <a:schemeClr val="tx1"/>
                </a:solidFill>
                <a:latin typeface="Times New Roman" panose="02020603050405020304" pitchFamily="18" charset="0"/>
                <a:cs typeface="Times New Roman" panose="02020603050405020304" pitchFamily="18" charset="0"/>
              </a:rPr>
              <a:t> trong bài?</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Nước.</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Lệ.</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58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Còn, rơi, dương.</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Tìm các tiếng có chứa thanh bằng trong hai câu thơ sau:</a:t>
            </a:r>
          </a:p>
          <a:p>
            <a:pPr algn="ctr"/>
            <a:r>
              <a:rPr lang="vi-VN" sz="5400" i="1" dirty="0">
                <a:solidFill>
                  <a:schemeClr val="tx1"/>
                </a:solidFill>
                <a:latin typeface="Times New Roman" panose="02020603050405020304" pitchFamily="18" charset="0"/>
                <a:cs typeface="Times New Roman" panose="02020603050405020304" pitchFamily="18" charset="0"/>
              </a:rPr>
              <a:t>Rơi hoa hết mưa còn rả rích</a:t>
            </a:r>
            <a:endParaRPr lang="vi-VN" sz="5400" dirty="0">
              <a:solidFill>
                <a:schemeClr val="tx1"/>
              </a:solidFill>
              <a:latin typeface="Times New Roman" panose="02020603050405020304" pitchFamily="18" charset="0"/>
              <a:cs typeface="Times New Roman" panose="02020603050405020304" pitchFamily="18" charset="0"/>
            </a:endParaRPr>
          </a:p>
          <a:p>
            <a:pPr algn="ctr"/>
            <a:r>
              <a:rPr lang="vi-VN" sz="5400" i="1" dirty="0">
                <a:solidFill>
                  <a:schemeClr val="tx1"/>
                </a:solidFill>
                <a:latin typeface="Times New Roman" panose="02020603050405020304" pitchFamily="18" charset="0"/>
                <a:cs typeface="Times New Roman" panose="02020603050405020304" pitchFamily="18" charset="0"/>
              </a:rPr>
              <a:t>Càng mưa rơi càng tịch bóng dương.</a:t>
            </a:r>
            <a:endParaRPr lang="vi-VN" sz="5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Hết, rích, bóng.</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Hoa, mưa, bóng.</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Hết, rả, tịch.</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394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Dặm, ngàn.</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Tìm các tiếng có chứa thanh trắc trong hai câu thơ sau:</a:t>
            </a:r>
          </a:p>
          <a:p>
            <a:pPr algn="ctr"/>
            <a:r>
              <a:rPr lang="vi-VN" sz="5400" i="1" dirty="0">
                <a:solidFill>
                  <a:schemeClr val="tx1"/>
                </a:solidFill>
                <a:latin typeface="Times New Roman" panose="02020603050405020304" pitchFamily="18" charset="0"/>
                <a:cs typeface="Times New Roman" panose="02020603050405020304" pitchFamily="18" charset="0"/>
              </a:rPr>
              <a:t>Mưa rơi ngoài nẻo dặm ngàn</a:t>
            </a:r>
            <a:endParaRPr lang="vi-VN" sz="5400" dirty="0">
              <a:solidFill>
                <a:schemeClr val="tx1"/>
              </a:solidFill>
              <a:latin typeface="Times New Roman" panose="02020603050405020304" pitchFamily="18" charset="0"/>
              <a:cs typeface="Times New Roman" panose="02020603050405020304" pitchFamily="18" charset="0"/>
            </a:endParaRPr>
          </a:p>
          <a:p>
            <a:pPr algn="ctr"/>
            <a:r>
              <a:rPr lang="vi-VN" sz="5400" i="1" dirty="0">
                <a:solidFill>
                  <a:schemeClr val="tx1"/>
                </a:solidFill>
                <a:latin typeface="Times New Roman" panose="02020603050405020304" pitchFamily="18" charset="0"/>
                <a:cs typeface="Times New Roman" panose="02020603050405020304" pitchFamily="18" charset="0"/>
              </a:rPr>
              <a:t>Nước non rả rích, giọng đàn mưa xuân.</a:t>
            </a:r>
            <a:endParaRPr lang="vi-VN" sz="5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 non.</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Nẻo, rích.</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Nước, xuân.</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973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3903</TotalTime>
  <Words>1494</Words>
  <Application>Microsoft Office PowerPoint</Application>
  <PresentationFormat>Custom</PresentationFormat>
  <Paragraphs>241</Paragraphs>
  <Slides>26</Slides>
  <Notes>16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Symbola</vt:lpstr>
      <vt:lpstr>#9Slide05 Agile Script Calligra</vt:lpstr>
      <vt:lpstr>Calibri</vt:lpstr>
      <vt:lpstr>Space Mono</vt:lpstr>
      <vt:lpstr>Times New Roman</vt:lpstr>
      <vt:lpstr>SimSun-ExtB</vt:lpstr>
      <vt:lpstr>Wingdings</vt:lpstr>
      <vt:lpstr>SimSun</vt:lpstr>
      <vt:lpstr>Trebuchet MS</vt:lpstr>
      <vt:lpstr>Arial</vt:lpstr>
      <vt:lpstr>Calibri Light</vt:lpstr>
      <vt:lpstr>3_Office Theme</vt:lpstr>
      <vt:lpstr>Office Theme</vt:lpstr>
      <vt:lpstr>1_Office Theme</vt:lpstr>
      <vt:lpstr>2_Office Theme</vt:lpstr>
      <vt:lpstr>PowerPoint Presentation</vt:lpstr>
      <vt:lpstr>PowerPoint Presentation</vt:lpstr>
      <vt:lpstr>                              THỂ LỆ CUỘC CHƠI - Trò chơi gồm 8 câu hỏi. - Mỗi đội trả lời đúng sẽ được 1 điểm  - Đội nào trả lời đúng nhiều câu nhất sẽ là người thắng cuộc.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2,Cảnh mưa rơi và tâm trạng của nhân vật trữ tình </vt:lpstr>
      <vt:lpstr>PowerPoint Presentation</vt:lpstr>
      <vt:lpstr>PowerPoint Presentation</vt:lpstr>
      <vt:lpstr>PowerPoint Presentation</vt:lpstr>
      <vt:lpstr>PowerPoint Presentation</vt:lpstr>
      <vt:lpstr>PowerPoint Presentation</vt:lpstr>
      <vt:lpstr>b.Tâm trạng của khách tha hương:                            Rơi hoa hết mưa còn rả rích                           Càng mưa rơi càng tịch bóng dương                            Bóng dương với khách tha hương                            Mưa trong ý khách muôn hàng lệ rơi. </vt:lpstr>
      <vt:lpstr>PowerPoint Presentation</vt:lpstr>
      <vt:lpstr>PowerPoint Presentation</vt:lpstr>
      <vt:lpstr>3.Chủ đề, thông điệp</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Admin</dc:creator>
  <cp:lastModifiedBy>Dell</cp:lastModifiedBy>
  <cp:revision>184</cp:revision>
  <dcterms:created xsi:type="dcterms:W3CDTF">2006-08-16T00:00:00Z</dcterms:created>
  <dcterms:modified xsi:type="dcterms:W3CDTF">2024-10-09T22:57:02Z</dcterms:modified>
  <dc:identifier>DAF7pnTM6sk</dc:identifier>
</cp:coreProperties>
</file>