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703" r:id="rId2"/>
  </p:sldMasterIdLst>
  <p:notesMasterIdLst>
    <p:notesMasterId r:id="rId30"/>
  </p:notesMasterIdLst>
  <p:sldIdLst>
    <p:sldId id="256" r:id="rId3"/>
    <p:sldId id="415" r:id="rId4"/>
    <p:sldId id="259" r:id="rId5"/>
    <p:sldId id="456" r:id="rId6"/>
    <p:sldId id="448" r:id="rId7"/>
    <p:sldId id="449" r:id="rId8"/>
    <p:sldId id="447" r:id="rId9"/>
    <p:sldId id="450" r:id="rId10"/>
    <p:sldId id="436" r:id="rId11"/>
    <p:sldId id="451" r:id="rId12"/>
    <p:sldId id="455" r:id="rId13"/>
    <p:sldId id="452" r:id="rId14"/>
    <p:sldId id="443" r:id="rId15"/>
    <p:sldId id="441" r:id="rId16"/>
    <p:sldId id="453" r:id="rId17"/>
    <p:sldId id="437" r:id="rId18"/>
    <p:sldId id="438" r:id="rId19"/>
    <p:sldId id="444" r:id="rId20"/>
    <p:sldId id="440" r:id="rId21"/>
    <p:sldId id="439" r:id="rId22"/>
    <p:sldId id="385" r:id="rId23"/>
    <p:sldId id="425" r:id="rId24"/>
    <p:sldId id="370" r:id="rId25"/>
    <p:sldId id="371" r:id="rId26"/>
    <p:sldId id="458" r:id="rId27"/>
    <p:sldId id="457" r:id="rId28"/>
    <p:sldId id="459" r:id="rId29"/>
  </p:sldIdLst>
  <p:sldSz cx="9144000" cy="5143500" type="screen16x9"/>
  <p:notesSz cx="6858000" cy="9144000"/>
  <p:embeddedFontLst>
    <p:embeddedFont>
      <p:font typeface="Bellota Text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1014DA-D8E1-4862-B8B8-64587071ED91}">
  <a:tblStyle styleId="{141014DA-D8E1-4862-B8B8-64587071ED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883" autoAdjust="0"/>
  </p:normalViewPr>
  <p:slideViewPr>
    <p:cSldViewPr snapToGrid="0">
      <p:cViewPr varScale="1">
        <p:scale>
          <a:sx n="96" d="100"/>
          <a:sy n="96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9912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823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7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1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50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892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91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16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533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0790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638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52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9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4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5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05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1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8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977225" y="1668000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2393213" y="34119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72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11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10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1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7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41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52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2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234" name="Google Shape;234;p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36" name="Google Shape;236;p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715100" y="791250"/>
            <a:ext cx="3775500" cy="12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715100" y="2002350"/>
            <a:ext cx="34902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4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234" name="Google Shape;234;p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36" name="Google Shape;236;p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715100" y="791250"/>
            <a:ext cx="3775500" cy="12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715100" y="2002350"/>
            <a:ext cx="34902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10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2241450" y="17104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2241450" y="2666260"/>
            <a:ext cx="4661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2290075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1458150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8039463" y="2388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800300" y="289577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15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515" name="Google Shape;515;p1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1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17" name="Google Shape;517;p1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15100" y="2359350"/>
            <a:ext cx="544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517550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1" name="Google Shape;551;p15"/>
          <p:cNvSpPr txBox="1">
            <a:spLocks noGrp="1"/>
          </p:cNvSpPr>
          <p:nvPr>
            <p:ph type="subTitle" idx="1"/>
          </p:nvPr>
        </p:nvSpPr>
        <p:spPr>
          <a:xfrm>
            <a:off x="715088" y="3201150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2" name="Google Shape;552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401500" y="11215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98875" y="13836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927550" y="1687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994300" y="1096263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981575" y="10445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2461075" y="93570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25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010" name="Google Shape;1010;p2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1" name="Google Shape;1011;p2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12" name="Google Shape;1012;p2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2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44" name="Google Shape;1044;p25"/>
          <p:cNvSpPr txBox="1">
            <a:spLocks noGrp="1"/>
          </p:cNvSpPr>
          <p:nvPr>
            <p:ph type="title"/>
          </p:nvPr>
        </p:nvSpPr>
        <p:spPr>
          <a:xfrm>
            <a:off x="720000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5" name="Google Shape;1045;p25"/>
          <p:cNvSpPr txBox="1">
            <a:spLocks noGrp="1"/>
          </p:cNvSpPr>
          <p:nvPr>
            <p:ph type="subTitle" idx="1"/>
          </p:nvPr>
        </p:nvSpPr>
        <p:spPr>
          <a:xfrm>
            <a:off x="720000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25"/>
          <p:cNvSpPr txBox="1">
            <a:spLocks noGrp="1"/>
          </p:cNvSpPr>
          <p:nvPr>
            <p:ph type="title" idx="2"/>
          </p:nvPr>
        </p:nvSpPr>
        <p:spPr>
          <a:xfrm>
            <a:off x="3419269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7" name="Google Shape;1047;p25"/>
          <p:cNvSpPr txBox="1">
            <a:spLocks noGrp="1"/>
          </p:cNvSpPr>
          <p:nvPr>
            <p:ph type="subTitle" idx="3"/>
          </p:nvPr>
        </p:nvSpPr>
        <p:spPr>
          <a:xfrm>
            <a:off x="3419269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25"/>
          <p:cNvSpPr txBox="1">
            <a:spLocks noGrp="1"/>
          </p:cNvSpPr>
          <p:nvPr>
            <p:ph type="title" idx="4"/>
          </p:nvPr>
        </p:nvSpPr>
        <p:spPr>
          <a:xfrm>
            <a:off x="720000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9" name="Google Shape;1049;p25"/>
          <p:cNvSpPr txBox="1">
            <a:spLocks noGrp="1"/>
          </p:cNvSpPr>
          <p:nvPr>
            <p:ph type="subTitle" idx="5"/>
          </p:nvPr>
        </p:nvSpPr>
        <p:spPr>
          <a:xfrm>
            <a:off x="720000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25"/>
          <p:cNvSpPr txBox="1">
            <a:spLocks noGrp="1"/>
          </p:cNvSpPr>
          <p:nvPr>
            <p:ph type="title" idx="6"/>
          </p:nvPr>
        </p:nvSpPr>
        <p:spPr>
          <a:xfrm>
            <a:off x="3419269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1" name="Google Shape;1051;p25"/>
          <p:cNvSpPr txBox="1">
            <a:spLocks noGrp="1"/>
          </p:cNvSpPr>
          <p:nvPr>
            <p:ph type="subTitle" idx="7"/>
          </p:nvPr>
        </p:nvSpPr>
        <p:spPr>
          <a:xfrm>
            <a:off x="3419269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25"/>
          <p:cNvSpPr txBox="1">
            <a:spLocks noGrp="1"/>
          </p:cNvSpPr>
          <p:nvPr>
            <p:ph type="title" idx="8"/>
          </p:nvPr>
        </p:nvSpPr>
        <p:spPr>
          <a:xfrm>
            <a:off x="6118545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3" name="Google Shape;1053;p25"/>
          <p:cNvSpPr txBox="1">
            <a:spLocks noGrp="1"/>
          </p:cNvSpPr>
          <p:nvPr>
            <p:ph type="subTitle" idx="9"/>
          </p:nvPr>
        </p:nvSpPr>
        <p:spPr>
          <a:xfrm>
            <a:off x="6118545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25"/>
          <p:cNvSpPr txBox="1">
            <a:spLocks noGrp="1"/>
          </p:cNvSpPr>
          <p:nvPr>
            <p:ph type="title" idx="13"/>
          </p:nvPr>
        </p:nvSpPr>
        <p:spPr>
          <a:xfrm>
            <a:off x="6118545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5" name="Google Shape;1055;p25"/>
          <p:cNvSpPr txBox="1">
            <a:spLocks noGrp="1"/>
          </p:cNvSpPr>
          <p:nvPr>
            <p:ph type="subTitle" idx="14"/>
          </p:nvPr>
        </p:nvSpPr>
        <p:spPr>
          <a:xfrm>
            <a:off x="6118545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25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057" name="Google Shape;1057;p2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2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60" r:id="rId5"/>
    <p:sldLayoutId id="2147483661" r:id="rId6"/>
    <p:sldLayoutId id="2147483671" r:id="rId7"/>
    <p:sldLayoutId id="2147483674" r:id="rId8"/>
    <p:sldLayoutId id="214748367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0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Public\Desktop\C&#7889;c%20C&#7889;c.ln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3.png"/><Relationship Id="rId10" Type="http://schemas.openxmlformats.org/officeDocument/2006/relationships/image" Target="../media/image24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microsoft.com/office/2007/relationships/media" Target="../media/media2.mp4"/><Relationship Id="rId7" Type="http://schemas.openxmlformats.org/officeDocument/2006/relationships/oleObject" Target="../embeddings/oleObject1.bin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14.svg"/><Relationship Id="rId7" Type="http://schemas.openxmlformats.org/officeDocument/2006/relationships/image" Target="../media/image50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6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1.e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Google Shape;1248;p33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89271" y="-135283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7082095" y="3274228"/>
            <a:ext cx="2065973" cy="1897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hlinkClick r:id="rId6" action="ppaction://hlinkfile"/>
            <a:extLst>
              <a:ext uri="{FF2B5EF4-FFF2-40B4-BE49-F238E27FC236}">
                <a16:creationId xmlns:a16="http://schemas.microsoft.com/office/drawing/2014/main" id="{4E234878-3329-46B9-AAC8-3E4C6EDEA022}"/>
              </a:ext>
            </a:extLst>
          </p:cNvPr>
          <p:cNvSpPr txBox="1"/>
          <p:nvPr/>
        </p:nvSpPr>
        <p:spPr>
          <a:xfrm>
            <a:off x="784707" y="1514661"/>
            <a:ext cx="7574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VỀ DỰ HỘI THI GIÁO VIÊN DẠY GIỎI CẤP HUYỆN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DD049-CE77-434E-95C0-84BF3E5DC695}"/>
              </a:ext>
            </a:extLst>
          </p:cNvPr>
          <p:cNvSpPr txBox="1"/>
          <p:nvPr/>
        </p:nvSpPr>
        <p:spPr>
          <a:xfrm>
            <a:off x="612715" y="3655166"/>
            <a:ext cx="7746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Quang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D675-2A82-4AA2-AB16-B8A5D354EDA7}"/>
              </a:ext>
            </a:extLst>
          </p:cNvPr>
          <p:cNvSpPr/>
          <p:nvPr/>
        </p:nvSpPr>
        <p:spPr>
          <a:xfrm>
            <a:off x="2452247" y="732518"/>
            <a:ext cx="5785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 HUYỆN TIÊN LÃNG</a:t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QUANG PHỤC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AB6561-944F-4ABE-81D0-635F3C7CEAA4}"/>
              </a:ext>
            </a:extLst>
          </p:cNvPr>
          <p:cNvCxnSpPr>
            <a:cxnSpLocks/>
          </p:cNvCxnSpPr>
          <p:nvPr/>
        </p:nvCxnSpPr>
        <p:spPr>
          <a:xfrm>
            <a:off x="3996477" y="1218322"/>
            <a:ext cx="979054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6955E7-17E1-4E83-B01F-EE78163D2B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311282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6955E7-17E1-4E83-B01F-EE78163D2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311282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eform 31">
            <a:extLst>
              <a:ext uri="{FF2B5EF4-FFF2-40B4-BE49-F238E27FC236}">
                <a16:creationId xmlns:a16="http://schemas.microsoft.com/office/drawing/2014/main" id="{57760624-8349-45B9-A941-A20A08722AA9}"/>
              </a:ext>
            </a:extLst>
          </p:cNvPr>
          <p:cNvSpPr/>
          <p:nvPr/>
        </p:nvSpPr>
        <p:spPr>
          <a:xfrm>
            <a:off x="592682" y="1137685"/>
            <a:ext cx="8171288" cy="2094614"/>
          </a:xfrm>
          <a:custGeom>
            <a:avLst/>
            <a:gdLst/>
            <a:ahLst/>
            <a:cxnLst/>
            <a:rect l="l" t="t" r="r" b="b"/>
            <a:pathLst>
              <a:path w="3536714" h="1988595">
                <a:moveTo>
                  <a:pt x="0" y="0"/>
                </a:moveTo>
                <a:lnTo>
                  <a:pt x="3536714" y="0"/>
                </a:lnTo>
                <a:lnTo>
                  <a:pt x="3536714" y="1988595"/>
                </a:lnTo>
                <a:lnTo>
                  <a:pt x="0" y="198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FD801B3-E6A9-4482-8656-BEAA7FC261AB}"/>
              </a:ext>
            </a:extLst>
          </p:cNvPr>
          <p:cNvSpPr txBox="1">
            <a:spLocks/>
          </p:cNvSpPr>
          <p:nvPr/>
        </p:nvSpPr>
        <p:spPr>
          <a:xfrm rot="10800000" flipV="1">
            <a:off x="478463" y="584791"/>
            <a:ext cx="8171286" cy="311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175112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6955E7-17E1-4E83-B01F-EE78163D2B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311282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6955E7-17E1-4E83-B01F-EE78163D2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311282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eform 31">
            <a:extLst>
              <a:ext uri="{FF2B5EF4-FFF2-40B4-BE49-F238E27FC236}">
                <a16:creationId xmlns:a16="http://schemas.microsoft.com/office/drawing/2014/main" id="{57760624-8349-45B9-A941-A20A08722AA9}"/>
              </a:ext>
            </a:extLst>
          </p:cNvPr>
          <p:cNvSpPr/>
          <p:nvPr/>
        </p:nvSpPr>
        <p:spPr>
          <a:xfrm>
            <a:off x="857250" y="561717"/>
            <a:ext cx="6935028" cy="486638"/>
          </a:xfrm>
          <a:custGeom>
            <a:avLst/>
            <a:gdLst/>
            <a:ahLst/>
            <a:cxnLst/>
            <a:rect l="l" t="t" r="r" b="b"/>
            <a:pathLst>
              <a:path w="3536714" h="1988595">
                <a:moveTo>
                  <a:pt x="0" y="0"/>
                </a:moveTo>
                <a:lnTo>
                  <a:pt x="3536714" y="0"/>
                </a:lnTo>
                <a:lnTo>
                  <a:pt x="3536714" y="1988595"/>
                </a:lnTo>
                <a:lnTo>
                  <a:pt x="0" y="198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B40BE755-49D8-4232-AAF2-76CC132B7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722" y="525134"/>
            <a:ext cx="5899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II.Hoạt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( 3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C3F66472-69A1-422F-84AF-80CDDC25A50E}"/>
              </a:ext>
            </a:extLst>
          </p:cNvPr>
          <p:cNvSpPr/>
          <p:nvPr/>
        </p:nvSpPr>
        <p:spPr>
          <a:xfrm>
            <a:off x="618729" y="1246679"/>
            <a:ext cx="6515100" cy="5847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</a:pPr>
            <a:endParaRPr lang="en-US" altLang="en-US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Tìm</a:t>
            </a:r>
            <a:r>
              <a:rPr lang="en-US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x, </a:t>
            </a:r>
            <a:r>
              <a:rPr lang="en-US" alt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biết</a:t>
            </a:r>
            <a:r>
              <a:rPr lang="en-US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" panose="02020603050405020304" pitchFamily="18" charset="0"/>
              </a:rPr>
              <a:t> 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u="sng" dirty="0">
              <a:latin typeface="Times New Roman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8" name="Object 10">
            <a:extLst>
              <a:ext uri="{FF2B5EF4-FFF2-40B4-BE49-F238E27FC236}">
                <a16:creationId xmlns:a16="http://schemas.microsoft.com/office/drawing/2014/main" id="{527B85AE-0B95-43CC-9244-851F2E52AB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539404"/>
              </p:ext>
            </p:extLst>
          </p:nvPr>
        </p:nvGraphicFramePr>
        <p:xfrm>
          <a:off x="1654175" y="1907540"/>
          <a:ext cx="1649413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400" imgH="393480" progId="Equation.DSMT4">
                  <p:embed/>
                </p:oleObj>
              </mc:Choice>
              <mc:Fallback>
                <p:oleObj name="Equation" r:id="rId7" imgW="698400" imgH="393480" progId="Equation.DSMT4">
                  <p:embed/>
                  <p:pic>
                    <p:nvPicPr>
                      <p:cNvPr id="16390" name="Object 10">
                        <a:extLst>
                          <a:ext uri="{FF2B5EF4-FFF2-40B4-BE49-F238E27FC236}">
                            <a16:creationId xmlns:a16="http://schemas.microsoft.com/office/drawing/2014/main" id="{D9D2D41A-E96D-428E-B271-E7914434E7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1907540"/>
                        <a:ext cx="1649413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443EBF3-4A86-4107-BC8D-4EC45FEB4BD5}"/>
              </a:ext>
            </a:extLst>
          </p:cNvPr>
          <p:cNvGrpSpPr>
            <a:grpSpLocks/>
          </p:cNvGrpSpPr>
          <p:nvPr/>
        </p:nvGrpSpPr>
        <p:grpSpPr bwMode="auto">
          <a:xfrm>
            <a:off x="1536700" y="3520440"/>
            <a:ext cx="5715000" cy="1200150"/>
            <a:chOff x="304800" y="2133600"/>
            <a:chExt cx="7620000" cy="1905001"/>
          </a:xfrm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23F0099E-45E6-4FD4-AE64-79A571BEB8DB}"/>
                </a:ext>
              </a:extLst>
            </p:cNvPr>
            <p:cNvSpPr/>
            <p:nvPr/>
          </p:nvSpPr>
          <p:spPr>
            <a:xfrm>
              <a:off x="304800" y="2133600"/>
              <a:ext cx="7620000" cy="19050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50000"/>
                </a:lnSpc>
                <a:defRPr/>
              </a:pPr>
              <a:r>
                <a:rPr lang="en-US" sz="2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 tắc bằng nhau: </a:t>
              </a:r>
              <a:r>
                <a:rPr lang="en-US" sz="2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2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nếu a.d = b.c</a:t>
              </a:r>
            </a:p>
            <a:p>
              <a:pPr>
                <a:defRPr/>
              </a:pPr>
              <a:r>
                <a:rPr lang="en-US" sz="2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3C849E75-32FB-40BB-ADB8-29D671075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9200" y="2286000"/>
              <a:ext cx="6355857" cy="1532274"/>
              <a:chOff x="1219200" y="2286000"/>
              <a:chExt cx="6355857" cy="1532274"/>
            </a:xfrm>
          </p:grpSpPr>
          <p:graphicFrame>
            <p:nvGraphicFramePr>
              <p:cNvPr id="12" name="Object 9">
                <a:extLst>
                  <a:ext uri="{FF2B5EF4-FFF2-40B4-BE49-F238E27FC236}">
                    <a16:creationId xmlns:a16="http://schemas.microsoft.com/office/drawing/2014/main" id="{FC286F04-963A-4DF5-9B39-A54B667F20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38600" y="2286000"/>
              <a:ext cx="3536457" cy="5191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384300" imgH="203200" progId="Equation.DSMT4">
                      <p:embed/>
                    </p:oleObj>
                  </mc:Choice>
                  <mc:Fallback>
                    <p:oleObj name="Equation" r:id="rId9" imgW="1384300" imgH="203200" progId="Equation.DSMT4">
                      <p:embed/>
                      <p:pic>
                        <p:nvPicPr>
                          <p:cNvPr id="16395" name="Object 9">
                            <a:extLst>
                              <a:ext uri="{FF2B5EF4-FFF2-40B4-BE49-F238E27FC236}">
                                <a16:creationId xmlns:a16="http://schemas.microsoft.com/office/drawing/2014/main" id="{8EC2991D-5369-4F2E-AD01-BD1A91898DE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8600" y="2286000"/>
                            <a:ext cx="3536457" cy="5191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1">
                <a:extLst>
                  <a:ext uri="{FF2B5EF4-FFF2-40B4-BE49-F238E27FC236}">
                    <a16:creationId xmlns:a16="http://schemas.microsoft.com/office/drawing/2014/main" id="{592B81F0-5CAA-477E-B6A5-3F2005A513B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19200" y="2667000"/>
              <a:ext cx="1225550" cy="11512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418918" imgH="393529" progId="Equation.DSMT4">
                      <p:embed/>
                    </p:oleObj>
                  </mc:Choice>
                  <mc:Fallback>
                    <p:oleObj name="Equation" r:id="rId11" imgW="418918" imgH="393529" progId="Equation.DSMT4">
                      <p:embed/>
                      <p:pic>
                        <p:nvPicPr>
                          <p:cNvPr id="16396" name="Object 11">
                            <a:extLst>
                              <a:ext uri="{FF2B5EF4-FFF2-40B4-BE49-F238E27FC236}">
                                <a16:creationId xmlns:a16="http://schemas.microsoft.com/office/drawing/2014/main" id="{D81BE542-115B-42AE-8810-F93510F0EF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19200" y="2667000"/>
                            <a:ext cx="1225550" cy="115127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Rounded Rectangular Callout 18">
            <a:extLst>
              <a:ext uri="{FF2B5EF4-FFF2-40B4-BE49-F238E27FC236}">
                <a16:creationId xmlns:a16="http://schemas.microsoft.com/office/drawing/2014/main" id="{14380197-35E1-43B8-AE3C-0955D956666E}"/>
              </a:ext>
            </a:extLst>
          </p:cNvPr>
          <p:cNvSpPr/>
          <p:nvPr/>
        </p:nvSpPr>
        <p:spPr>
          <a:xfrm>
            <a:off x="6702562" y="1232388"/>
            <a:ext cx="1544103" cy="1545101"/>
          </a:xfrm>
          <a:prstGeom prst="wedgeRoundRectCallout">
            <a:avLst>
              <a:gd name="adj1" fmla="val -58928"/>
              <a:gd name="adj2" fmla="val 93370"/>
              <a:gd name="adj3" fmla="val 16667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quy tắc bằng nhau của hai phân số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EC7A189-A042-42AF-AC79-DC7A2FD4F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16710"/>
              </p:ext>
            </p:extLst>
          </p:nvPr>
        </p:nvGraphicFramePr>
        <p:xfrm>
          <a:off x="4081463" y="2030413"/>
          <a:ext cx="141446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87320" imgH="393480" progId="Equation.DSMT4">
                  <p:embed/>
                </p:oleObj>
              </mc:Choice>
              <mc:Fallback>
                <p:oleObj name="Equation" r:id="rId13" imgW="787320" imgH="393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7466DE3-CE59-455A-BB73-7F6D438478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81463" y="2030413"/>
                        <a:ext cx="1414462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6955E7-17E1-4E83-B01F-EE78163D2B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311282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6955E7-17E1-4E83-B01F-EE78163D2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311282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eform 31">
            <a:extLst>
              <a:ext uri="{FF2B5EF4-FFF2-40B4-BE49-F238E27FC236}">
                <a16:creationId xmlns:a16="http://schemas.microsoft.com/office/drawing/2014/main" id="{57760624-8349-45B9-A941-A20A08722AA9}"/>
              </a:ext>
            </a:extLst>
          </p:cNvPr>
          <p:cNvSpPr/>
          <p:nvPr/>
        </p:nvSpPr>
        <p:spPr>
          <a:xfrm>
            <a:off x="592682" y="1137685"/>
            <a:ext cx="8171288" cy="2094614"/>
          </a:xfrm>
          <a:custGeom>
            <a:avLst/>
            <a:gdLst/>
            <a:ahLst/>
            <a:cxnLst/>
            <a:rect l="l" t="t" r="r" b="b"/>
            <a:pathLst>
              <a:path w="3536714" h="1988595">
                <a:moveTo>
                  <a:pt x="0" y="0"/>
                </a:moveTo>
                <a:lnTo>
                  <a:pt x="3536714" y="0"/>
                </a:lnTo>
                <a:lnTo>
                  <a:pt x="3536714" y="1988595"/>
                </a:lnTo>
                <a:lnTo>
                  <a:pt x="0" y="198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FD801B3-E6A9-4482-8656-BEAA7FC261AB}"/>
              </a:ext>
            </a:extLst>
          </p:cNvPr>
          <p:cNvSpPr txBox="1">
            <a:spLocks/>
          </p:cNvSpPr>
          <p:nvPr/>
        </p:nvSpPr>
        <p:spPr>
          <a:xfrm rot="10800000" flipV="1">
            <a:off x="592682" y="627210"/>
            <a:ext cx="8171286" cy="311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0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6955E7-17E1-4E83-B01F-EE78163D2B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219842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6955E7-17E1-4E83-B01F-EE78163D2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94200" y="219842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mix_4m17s (audio-joiner.com)">
            <a:hlinkClick r:id="" action="ppaction://media"/>
            <a:extLst>
              <a:ext uri="{FF2B5EF4-FFF2-40B4-BE49-F238E27FC236}">
                <a16:creationId xmlns:a16="http://schemas.microsoft.com/office/drawing/2014/main" id="{3C2B18F7-47A0-445B-A625-4B8C9599A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6786" y="208805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0BD5E-9462-4E26-8FAF-E8B6C09EB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86" y="3700129"/>
            <a:ext cx="1263455" cy="1149916"/>
          </a:xfrm>
          <a:prstGeom prst="rect">
            <a:avLst/>
          </a:prstGeom>
        </p:spPr>
      </p:pic>
      <p:pic>
        <p:nvPicPr>
          <p:cNvPr id="3" name="sưa">
            <a:hlinkClick r:id="" action="ppaction://media"/>
            <a:extLst>
              <a:ext uri="{FF2B5EF4-FFF2-40B4-BE49-F238E27FC236}">
                <a16:creationId xmlns:a16="http://schemas.microsoft.com/office/drawing/2014/main" id="{EE3EFDCD-FE48-43DF-BEAA-EEA0828DBF0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10747" y="0"/>
            <a:ext cx="106547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6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62F9BA0-EC99-4A74-A170-A2B4C13DE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78" y="4578192"/>
            <a:ext cx="669183" cy="5264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C70F11-964C-43C3-9CD8-71866472E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7996045" y="-18943"/>
            <a:ext cx="742439" cy="857248"/>
          </a:xfrm>
          <a:prstGeom prst="rect">
            <a:avLst/>
          </a:prstGeom>
        </p:spPr>
      </p:pic>
      <p:sp>
        <p:nvSpPr>
          <p:cNvPr id="13" name="Text Box 23">
            <a:extLst>
              <a:ext uri="{FF2B5EF4-FFF2-40B4-BE49-F238E27FC236}">
                <a16:creationId xmlns:a16="http://schemas.microsoft.com/office/drawing/2014/main" id="{9C17EA4F-476A-4E31-9AC5-FEF7A2AA5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06" y="738196"/>
            <a:ext cx="3804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" pitchFamily="18" charset="0"/>
              </a:rPr>
              <a:t>Bài</a:t>
            </a:r>
            <a:r>
              <a:rPr lang="en-US" altLang="en-US" sz="2400" b="1" dirty="0">
                <a:latin typeface="Times New Roman" pitchFamily="18" charset="0"/>
                <a:cs typeface="Times" pitchFamily="18" charset="0"/>
              </a:rPr>
              <a:t> 6.45 ( SGK/27)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0E08C-97EC-487A-9AE3-AA61A84FF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6955E7-17E1-4E83-B01F-EE78163D2B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311282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6955E7-17E1-4E83-B01F-EE78163D2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311282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eform 31">
            <a:extLst>
              <a:ext uri="{FF2B5EF4-FFF2-40B4-BE49-F238E27FC236}">
                <a16:creationId xmlns:a16="http://schemas.microsoft.com/office/drawing/2014/main" id="{57760624-8349-45B9-A941-A20A08722AA9}"/>
              </a:ext>
            </a:extLst>
          </p:cNvPr>
          <p:cNvSpPr/>
          <p:nvPr/>
        </p:nvSpPr>
        <p:spPr>
          <a:xfrm>
            <a:off x="592682" y="1137685"/>
            <a:ext cx="8171288" cy="2094614"/>
          </a:xfrm>
          <a:custGeom>
            <a:avLst/>
            <a:gdLst/>
            <a:ahLst/>
            <a:cxnLst/>
            <a:rect l="l" t="t" r="r" b="b"/>
            <a:pathLst>
              <a:path w="3536714" h="1988595">
                <a:moveTo>
                  <a:pt x="0" y="0"/>
                </a:moveTo>
                <a:lnTo>
                  <a:pt x="3536714" y="0"/>
                </a:lnTo>
                <a:lnTo>
                  <a:pt x="3536714" y="1988595"/>
                </a:lnTo>
                <a:lnTo>
                  <a:pt x="0" y="198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FD801B3-E6A9-4482-8656-BEAA7FC261AB}"/>
              </a:ext>
            </a:extLst>
          </p:cNvPr>
          <p:cNvSpPr txBox="1">
            <a:spLocks/>
          </p:cNvSpPr>
          <p:nvPr/>
        </p:nvSpPr>
        <p:spPr>
          <a:xfrm rot="10800000" flipV="1">
            <a:off x="-159490" y="446568"/>
            <a:ext cx="8548578" cy="311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08073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FBFD94-CD32-8FE1-62F3-CE5464373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86656"/>
              </p:ext>
            </p:extLst>
          </p:nvPr>
        </p:nvGraphicFramePr>
        <p:xfrm>
          <a:off x="723900" y="101092"/>
          <a:ext cx="7696200" cy="4941316"/>
        </p:xfrm>
        <a:graphic>
          <a:graphicData uri="http://schemas.openxmlformats.org/drawingml/2006/table">
            <a:tbl>
              <a:tblPr firstRow="1" firstCol="1" bandRow="1"/>
              <a:tblGrid>
                <a:gridCol w="5029200">
                  <a:extLst>
                    <a:ext uri="{9D8B030D-6E8A-4147-A177-3AD203B41FA5}">
                      <a16:colId xmlns:a16="http://schemas.microsoft.com/office/drawing/2014/main" val="387308755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979263889"/>
                    </a:ext>
                  </a:extLst>
                </a:gridCol>
              </a:tblGrid>
              <a:tr h="679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38131"/>
                  </a:ext>
                </a:extLst>
              </a:tr>
              <a:tr h="679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09897"/>
                  </a:ext>
                </a:extLst>
              </a:tr>
              <a:tr h="679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Hoàn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538740"/>
                  </a:ext>
                </a:extLst>
              </a:tr>
              <a:tr h="679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874766"/>
                  </a:ext>
                </a:extLst>
              </a:tr>
              <a:tr h="1544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l-NL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trả lời câu hỏi tương tác của nhóm bạn 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758898"/>
                  </a:ext>
                </a:extLst>
              </a:tr>
              <a:tr h="679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440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892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62F9BA0-EC99-4A74-A170-A2B4C13DE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78" y="4578192"/>
            <a:ext cx="669183" cy="5264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C70F11-964C-43C3-9CD8-71866472E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7996045" y="-18943"/>
            <a:ext cx="742439" cy="857248"/>
          </a:xfrm>
          <a:prstGeom prst="rect">
            <a:avLst/>
          </a:prstGeom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577D6865-0AC0-4AE0-9A48-1C03AC86901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56097" y="514350"/>
            <a:ext cx="6844903" cy="2584746"/>
          </a:xfrm>
          <a:prstGeom prst="rect">
            <a:avLst/>
          </a:prstGeom>
          <a:blipFill>
            <a:blip r:embed="rId5"/>
            <a:stretch>
              <a:fillRect l="-1403" t="-1947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050" dirty="0">
                <a:noFill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B86C9-0E69-45FD-ACC8-D923BA2FC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479" y="2603897"/>
            <a:ext cx="8572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1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1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AA13D-12C3-47BB-A400-7AFC1EF2110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65363" y="3126746"/>
            <a:ext cx="3493604" cy="1468094"/>
          </a:xfrm>
          <a:prstGeom prst="rect">
            <a:avLst/>
          </a:prstGeom>
          <a:blipFill>
            <a:blip r:embed="rId6"/>
            <a:stretch>
              <a:fillRect l="-2749" t="-1246" b="-2804"/>
            </a:stretch>
          </a:blipFill>
        </p:spPr>
        <p:txBody>
          <a:bodyPr/>
          <a:lstStyle/>
          <a:p>
            <a:pPr>
              <a:defRPr/>
            </a:pPr>
            <a:r>
              <a:rPr lang="en-US" sz="1050">
                <a:noFill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F06091-61F4-4BED-AF08-996DD12ADBF4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58966" y="3106551"/>
            <a:ext cx="3493604" cy="1468094"/>
          </a:xfrm>
          <a:prstGeom prst="rect">
            <a:avLst/>
          </a:prstGeom>
          <a:blipFill>
            <a:blip r:embed="rId7"/>
            <a:stretch>
              <a:fillRect l="-2618" t="-932" b="-2484"/>
            </a:stretch>
          </a:blipFill>
        </p:spPr>
        <p:txBody>
          <a:bodyPr/>
          <a:lstStyle/>
          <a:p>
            <a:pPr>
              <a:defRPr/>
            </a:pPr>
            <a:r>
              <a:rPr lang="en-US" sz="1050">
                <a:noFill/>
              </a:rPr>
              <a:t>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615155-4C93-4CC6-9665-B4CFEDFA3DA7}"/>
              </a:ext>
            </a:extLst>
          </p:cNvPr>
          <p:cNvCxnSpPr>
            <a:cxnSpLocks/>
          </p:cNvCxnSpPr>
          <p:nvPr/>
        </p:nvCxnSpPr>
        <p:spPr>
          <a:xfrm>
            <a:off x="4457700" y="2934335"/>
            <a:ext cx="0" cy="2009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91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" name="Google Shape;1583;p46"/>
          <p:cNvPicPr preferRelativeResize="0"/>
          <p:nvPr/>
        </p:nvPicPr>
        <p:blipFill rotWithShape="1">
          <a:blip r:embed="rId5">
            <a:alphaModFix/>
          </a:blip>
          <a:srcRect t="11716" b="20519"/>
          <a:stretch/>
        </p:blipFill>
        <p:spPr>
          <a:xfrm>
            <a:off x="6871119" y="3540848"/>
            <a:ext cx="2150490" cy="1432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o cà chua">
            <a:hlinkClick r:id="" action="ppaction://media"/>
            <a:extLst>
              <a:ext uri="{FF2B5EF4-FFF2-40B4-BE49-F238E27FC236}">
                <a16:creationId xmlns:a16="http://schemas.microsoft.com/office/drawing/2014/main" id="{79ED4C49-D4BA-42C8-812C-7448149C3C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6955E7-17E1-4E83-B01F-EE78163D2B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219842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6955E7-17E1-4E83-B01F-EE78163D2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4200" y="219842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mix_4m17s (audio-joiner.com)">
            <a:hlinkClick r:id="" action="ppaction://media"/>
            <a:extLst>
              <a:ext uri="{FF2B5EF4-FFF2-40B4-BE49-F238E27FC236}">
                <a16:creationId xmlns:a16="http://schemas.microsoft.com/office/drawing/2014/main" id="{3C2B18F7-47A0-445B-A625-4B8C9599A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6786" y="208805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0BD5E-9462-4E26-8FAF-E8B6C09EB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86" y="3700129"/>
            <a:ext cx="1263455" cy="1149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C8CC97-E35A-4E3C-AA30-C382BBB37BB7}"/>
                  </a:ext>
                </a:extLst>
              </p:cNvPr>
              <p:cNvSpPr txBox="1"/>
              <p:nvPr/>
            </p:nvSpPr>
            <p:spPr>
              <a:xfrm>
                <a:off x="733647" y="999460"/>
                <a:ext cx="7868094" cy="3040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2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6.47(SGK/27):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 bác nông dân thu hoạch và mang cà chua ra chợ bán. Bác đã bán được 20kg, ứng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số cà chua. Hỏi bác nông dân đã mang bao nhiêu kilogam cà chua ra chợ bán?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C8CC97-E35A-4E3C-AA30-C382BBB37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7" y="999460"/>
                <a:ext cx="7868094" cy="3040319"/>
              </a:xfrm>
              <a:prstGeom prst="rect">
                <a:avLst/>
              </a:prstGeom>
              <a:blipFill>
                <a:blip r:embed="rId9"/>
                <a:stretch>
                  <a:fillRect l="-1936" t="-2204" r="-2943" b="-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22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453801" y="195721"/>
            <a:ext cx="5175849" cy="41148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202429" y="1679606"/>
            <a:ext cx="2766675" cy="2057400"/>
          </a:xfrm>
          <a:custGeom>
            <a:avLst/>
            <a:gdLst/>
            <a:ahLst/>
            <a:cxnLst/>
            <a:rect l="l" t="t" r="r" b="b"/>
            <a:pathLst>
              <a:path w="5533350" h="4114800">
                <a:moveTo>
                  <a:pt x="0" y="0"/>
                </a:moveTo>
                <a:lnTo>
                  <a:pt x="5533350" y="0"/>
                </a:lnTo>
                <a:lnTo>
                  <a:pt x="55333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6955E7-17E1-4E83-B01F-EE78163D2B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219842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6955E7-17E1-4E83-B01F-EE78163D2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4200" y="219842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mix_4m17s (audio-joiner.com)">
            <a:hlinkClick r:id="" action="ppaction://media"/>
            <a:extLst>
              <a:ext uri="{FF2B5EF4-FFF2-40B4-BE49-F238E27FC236}">
                <a16:creationId xmlns:a16="http://schemas.microsoft.com/office/drawing/2014/main" id="{3C2B18F7-47A0-445B-A625-4B8C9599A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6786" y="208805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0BD5E-9462-4E26-8FAF-E8B6C09EB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9011" y="3325904"/>
            <a:ext cx="1548713" cy="1566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DF108B-4595-48A7-BE95-68F1968BF968}"/>
                  </a:ext>
                </a:extLst>
              </p:cNvPr>
              <p:cNvSpPr txBox="1"/>
              <p:nvPr/>
            </p:nvSpPr>
            <p:spPr>
              <a:xfrm>
                <a:off x="1158948" y="869121"/>
                <a:ext cx="7687340" cy="20558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2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6.47: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dân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mang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 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kilogam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chua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ra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: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12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20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50 (kg)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DF108B-4595-48A7-BE95-68F1968BF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948" y="869121"/>
                <a:ext cx="7687340" cy="2055819"/>
              </a:xfrm>
              <a:prstGeom prst="rect">
                <a:avLst/>
              </a:prstGeom>
              <a:blipFill>
                <a:blip r:embed="rId9"/>
                <a:stretch>
                  <a:fillRect l="-1983" t="-3264" r="-238" b="-3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2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853" y="4261106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06" y="628531"/>
            <a:ext cx="486294" cy="73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6C2D7-8C2A-4563-AD64-E91E52578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880" y="628531"/>
            <a:ext cx="7371540" cy="30503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7B0205-C4EE-46E3-B5FE-FA948B59E717}"/>
              </a:ext>
            </a:extLst>
          </p:cNvPr>
          <p:cNvSpPr txBox="1"/>
          <p:nvPr/>
        </p:nvSpPr>
        <p:spPr>
          <a:xfrm>
            <a:off x="773000" y="609369"/>
            <a:ext cx="6627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6.47(SGK/27):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AA142-7DA1-401E-ABDA-BE25CA523FC4}"/>
              </a:ext>
            </a:extLst>
          </p:cNvPr>
          <p:cNvSpPr txBox="1"/>
          <p:nvPr/>
        </p:nvSpPr>
        <p:spPr>
          <a:xfrm rot="10800000" flipV="1">
            <a:off x="904891" y="3779681"/>
            <a:ext cx="72229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gach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kilôgam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330" y="4183133"/>
            <a:ext cx="520312" cy="520312"/>
          </a:xfrm>
          <a:prstGeom prst="rect">
            <a:avLst/>
          </a:prstGeom>
        </p:spPr>
      </p:pic>
      <p:sp>
        <p:nvSpPr>
          <p:cNvPr id="38" name="Rectangle 30">
            <a:extLst>
              <a:ext uri="{FF2B5EF4-FFF2-40B4-BE49-F238E27FC236}">
                <a16:creationId xmlns:a16="http://schemas.microsoft.com/office/drawing/2014/main" id="{ED51766C-47B1-4F49-A48D-0DEC6E3B7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44">
            <a:extLst>
              <a:ext uri="{FF2B5EF4-FFF2-40B4-BE49-F238E27FC236}">
                <a16:creationId xmlns:a16="http://schemas.microsoft.com/office/drawing/2014/main" id="{55E01A38-08DF-4524-86E1-9FA79DD1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33" y="894789"/>
            <a:ext cx="7342697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">
            <a:extLst>
              <a:ext uri="{FF2B5EF4-FFF2-40B4-BE49-F238E27FC236}">
                <a16:creationId xmlns:a16="http://schemas.microsoft.com/office/drawing/2014/main" id="{E0BE6D51-03A2-4BBE-A919-FF3024339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10" y="2125333"/>
            <a:ext cx="1443038" cy="634409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5DFDC-4277-4A60-B480-944F902D7DBE}"/>
              </a:ext>
            </a:extLst>
          </p:cNvPr>
          <p:cNvSpPr/>
          <p:nvPr/>
        </p:nvSpPr>
        <p:spPr>
          <a:xfrm>
            <a:off x="2131717" y="2180315"/>
            <a:ext cx="461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D171490-B5C4-427D-B23E-C4C150CB4214}"/>
                  </a:ext>
                </a:extLst>
              </p:cNvPr>
              <p:cNvSpPr/>
              <p:nvPr/>
            </p:nvSpPr>
            <p:spPr>
              <a:xfrm>
                <a:off x="3184451" y="2596988"/>
                <a:ext cx="2978997" cy="712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20 ( km/h)</a:t>
                </a:r>
                <a:endParaRPr lang="en-US" sz="2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D171490-B5C4-427D-B23E-C4C150CB4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451" y="2596988"/>
                <a:ext cx="2978997" cy="712631"/>
              </a:xfrm>
              <a:prstGeom prst="rect">
                <a:avLst/>
              </a:prstGeom>
              <a:blipFill>
                <a:blip r:embed="rId5"/>
                <a:stretch>
                  <a:fillRect l="-4090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loud Callout 10">
            <a:extLst>
              <a:ext uri="{FF2B5EF4-FFF2-40B4-BE49-F238E27FC236}">
                <a16:creationId xmlns:a16="http://schemas.microsoft.com/office/drawing/2014/main" id="{5C8EE489-EFDC-4BBF-9F72-2B8E6966F452}"/>
              </a:ext>
            </a:extLst>
          </p:cNvPr>
          <p:cNvSpPr/>
          <p:nvPr/>
        </p:nvSpPr>
        <p:spPr>
          <a:xfrm>
            <a:off x="832011" y="3309619"/>
            <a:ext cx="7982740" cy="1683142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493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lh4.googleusercontent.com/-rE9abOoStiE/VkGw2tUyjkI/AAAAAAAAAPc/OzGycfEQRio/s640/01.jpg">
            <a:extLst>
              <a:ext uri="{FF2B5EF4-FFF2-40B4-BE49-F238E27FC236}">
                <a16:creationId xmlns:a16="http://schemas.microsoft.com/office/drawing/2014/main" id="{E2AD0D87-3A8E-45E0-AB71-636E9566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023" y="114300"/>
            <a:ext cx="3160528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7" name="Picture 8" descr="Để hình ảnh giới trẻ đi xe đạp điện không còn xấu xí 2">
            <a:extLst>
              <a:ext uri="{FF2B5EF4-FFF2-40B4-BE49-F238E27FC236}">
                <a16:creationId xmlns:a16="http://schemas.microsoft.com/office/drawing/2014/main" id="{0CCF4A50-2E8F-4EAB-8A4A-2304F18B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5394"/>
            <a:ext cx="3314700" cy="2260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14" descr="Kết quả hình ảnh cho hình ảnh đi xe đạp điện đội mũ bảo hiểm">
            <a:extLst>
              <a:ext uri="{FF2B5EF4-FFF2-40B4-BE49-F238E27FC236}">
                <a16:creationId xmlns:a16="http://schemas.microsoft.com/office/drawing/2014/main" id="{E0F07881-7524-4BDD-81CB-18AA16049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0023" y="2571751"/>
            <a:ext cx="3160528" cy="2455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69" name="AutoShape 18" descr="Kết quả hình ảnh cho hình ảnh đi xe đạp điện đội mũ bảo hiểm">
            <a:extLst>
              <a:ext uri="{FF2B5EF4-FFF2-40B4-BE49-F238E27FC236}">
                <a16:creationId xmlns:a16="http://schemas.microsoft.com/office/drawing/2014/main" id="{E6135E82-9414-45A3-B6AC-F9C8E6A971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88256" y="-182166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870" name="AutoShape 20" descr="Kết quả hình ảnh cho hình ảnh đi xe đạp điện đội mũ bảo hiểm">
            <a:extLst>
              <a:ext uri="{FF2B5EF4-FFF2-40B4-BE49-F238E27FC236}">
                <a16:creationId xmlns:a16="http://schemas.microsoft.com/office/drawing/2014/main" id="{B00B24BB-F999-48AA-BF34-D4B3EAA47D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88256" y="-182166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511" name="Picture 22" descr="Kết quả hình ảnh cho hình ảnh đi xe đạp điện đội mũ bảo hiểm">
            <a:extLst>
              <a:ext uri="{FF2B5EF4-FFF2-40B4-BE49-F238E27FC236}">
                <a16:creationId xmlns:a16="http://schemas.microsoft.com/office/drawing/2014/main" id="{BC306059-A961-47BE-B2E1-7169071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514600"/>
            <a:ext cx="3314700" cy="251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ết quả hình ảnh cho hình ảnh đi xe đạp điện theo luật giao thông">
            <a:extLst>
              <a:ext uri="{FF2B5EF4-FFF2-40B4-BE49-F238E27FC236}">
                <a16:creationId xmlns:a16="http://schemas.microsoft.com/office/drawing/2014/main" id="{BF938C3E-90D8-460B-A9B4-F004E942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0" y="57150"/>
            <a:ext cx="3314700" cy="2486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1" name="Picture 4" descr="Học sinh đi xe đạp điện dàn hàng ngang không đội MBH là hình ảnh không hiếm gặp trên đường phố Hà Nội ">
            <a:extLst>
              <a:ext uri="{FF2B5EF4-FFF2-40B4-BE49-F238E27FC236}">
                <a16:creationId xmlns:a16="http://schemas.microsoft.com/office/drawing/2014/main" id="{856481B9-5DA4-4C77-AFCE-8AD087B2D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6300" y="71437"/>
            <a:ext cx="3257550" cy="2443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2" name="Picture 6" descr="Kết quả hình ảnh cho hình ảnh đi xe đạp điện theo luật giao thông">
            <a:extLst>
              <a:ext uri="{FF2B5EF4-FFF2-40B4-BE49-F238E27FC236}">
                <a16:creationId xmlns:a16="http://schemas.microsoft.com/office/drawing/2014/main" id="{3A0FACEC-7AF9-4EEE-B203-739C4F60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2553" y="2628900"/>
            <a:ext cx="3261297" cy="2487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3" name="Picture 8" descr="Kết quả hình ảnh cho hình ảnh đi xe đạp điện theo luật giao thông">
            <a:extLst>
              <a:ext uri="{FF2B5EF4-FFF2-40B4-BE49-F238E27FC236}">
                <a16:creationId xmlns:a16="http://schemas.microsoft.com/office/drawing/2014/main" id="{34690DE9-F77C-49D5-B989-8CCCF076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0150" y="2656070"/>
            <a:ext cx="3314700" cy="24452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1">
            <a:extLst>
              <a:ext uri="{FF2B5EF4-FFF2-40B4-BE49-F238E27FC236}">
                <a16:creationId xmlns:a16="http://schemas.microsoft.com/office/drawing/2014/main" id="{FFAC8722-77FB-4CC8-A1D6-AC8ED640A962}"/>
              </a:ext>
            </a:extLst>
          </p:cNvPr>
          <p:cNvSpPr/>
          <p:nvPr/>
        </p:nvSpPr>
        <p:spPr>
          <a:xfrm>
            <a:off x="168965" y="643731"/>
            <a:ext cx="8541511" cy="3739426"/>
          </a:xfrm>
          <a:custGeom>
            <a:avLst/>
            <a:gdLst/>
            <a:ahLst/>
            <a:cxnLst/>
            <a:rect l="l" t="t" r="r" b="b"/>
            <a:pathLst>
              <a:path w="3536714" h="1988595">
                <a:moveTo>
                  <a:pt x="0" y="0"/>
                </a:moveTo>
                <a:lnTo>
                  <a:pt x="3536714" y="0"/>
                </a:lnTo>
                <a:lnTo>
                  <a:pt x="3536714" y="1988595"/>
                </a:lnTo>
                <a:lnTo>
                  <a:pt x="0" y="1988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592104-8EC5-4CC0-8219-A72DB19A4645}"/>
              </a:ext>
            </a:extLst>
          </p:cNvPr>
          <p:cNvSpPr txBox="1"/>
          <p:nvPr/>
        </p:nvSpPr>
        <p:spPr>
          <a:xfrm>
            <a:off x="879846" y="1401054"/>
            <a:ext cx="7451747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Một bể chứa </a:t>
            </a:r>
            <a:r>
              <a:rPr lang="en-US" sz="2800" dirty="0"/>
              <a:t>400</a:t>
            </a:r>
            <a:r>
              <a:rPr lang="vi-VN" sz="2800" dirty="0"/>
              <a:t>  </a:t>
            </a:r>
            <a:r>
              <a:rPr lang="en-US" sz="2800" dirty="0"/>
              <a:t>    </a:t>
            </a:r>
            <a:r>
              <a:rPr lang="vi-VN" sz="2800" dirty="0"/>
              <a:t>nước. Người ta bơm ra</a:t>
            </a:r>
            <a:r>
              <a:rPr lang="en-US" sz="2800" dirty="0"/>
              <a:t> </a:t>
            </a:r>
          </a:p>
          <a:p>
            <a:pPr>
              <a:lnSpc>
                <a:spcPct val="150000"/>
              </a:lnSpc>
            </a:pPr>
            <a:r>
              <a:rPr lang="vi-VN" sz="2800" dirty="0"/>
              <a:t>  bể rồi thay vào  </a:t>
            </a:r>
            <a:r>
              <a:rPr lang="en-US" sz="2800" dirty="0"/>
              <a:t>  </a:t>
            </a:r>
            <a:r>
              <a:rPr lang="vi-VN" sz="2800" dirty="0"/>
              <a:t>nước sạch so với số nước còn lại. Hỏi số nước còn lại trong bể sau hai lần thay đổi ?</a:t>
            </a:r>
            <a:endParaRPr lang="en-US" sz="2800" dirty="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94C5F252-3319-4AE5-9853-DC998F84A6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617380"/>
              </p:ext>
            </p:extLst>
          </p:nvPr>
        </p:nvGraphicFramePr>
        <p:xfrm>
          <a:off x="3759752" y="1489949"/>
          <a:ext cx="543892" cy="543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3040" imgH="203040" progId="Equation.DSMT4">
                  <p:embed/>
                </p:oleObj>
              </mc:Choice>
              <mc:Fallback>
                <p:oleObj name="Equation" r:id="rId4" imgW="203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59752" y="1489949"/>
                        <a:ext cx="543892" cy="543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9648A281-BFBC-4B6A-B239-72FFF6D798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449498"/>
              </p:ext>
            </p:extLst>
          </p:nvPr>
        </p:nvGraphicFramePr>
        <p:xfrm>
          <a:off x="767914" y="2000343"/>
          <a:ext cx="352606" cy="993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80" imgH="393480" progId="Equation.DSMT4">
                  <p:embed/>
                </p:oleObj>
              </mc:Choice>
              <mc:Fallback>
                <p:oleObj name="Equation" r:id="rId6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7914" y="2000343"/>
                        <a:ext cx="352606" cy="993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440CECF-EE2D-4E17-9452-96A9042BE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566092"/>
              </p:ext>
            </p:extLst>
          </p:nvPr>
        </p:nvGraphicFramePr>
        <p:xfrm>
          <a:off x="3496899" y="2000343"/>
          <a:ext cx="465984" cy="924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545760" progId="Equation.DSMT4">
                  <p:embed/>
                </p:oleObj>
              </mc:Choice>
              <mc:Fallback>
                <p:oleObj name="Equation" r:id="rId8" imgW="1904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96899" y="2000343"/>
                        <a:ext cx="465984" cy="924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6121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" name="Google Shape;1583;p4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6948524" y="3503766"/>
            <a:ext cx="2150490" cy="1432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308979" y="1002127"/>
            <a:ext cx="484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HƯỚNG DẪN VỀ NHÀ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0231" y="1710512"/>
            <a:ext cx="7098736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6.48; 6.49; 6.50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27 SGK</a:t>
            </a:r>
          </a:p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28.</a:t>
            </a: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32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Cộng đồng hình ảnh xin chân thành cảm on đáng yêu và đầy cảm xúc">
            <a:extLst>
              <a:ext uri="{FF2B5EF4-FFF2-40B4-BE49-F238E27FC236}">
                <a16:creationId xmlns:a16="http://schemas.microsoft.com/office/drawing/2014/main" id="{88DAC452-1A1C-4FCD-808E-677F32ADA1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Cộng đồng hình ảnh xin chân thành cảm on đáng yêu và đầy cảm xúc">
            <a:extLst>
              <a:ext uri="{FF2B5EF4-FFF2-40B4-BE49-F238E27FC236}">
                <a16:creationId xmlns:a16="http://schemas.microsoft.com/office/drawing/2014/main" id="{35BB8E24-8809-46FB-B736-2B809F173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47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36"/>
          <p:cNvPicPr preferRelativeResize="0"/>
          <p:nvPr/>
        </p:nvPicPr>
        <p:blipFill rotWithShape="1">
          <a:blip r:embed="rId3">
            <a:alphaModFix/>
          </a:blip>
          <a:srcRect l="19717" t="14663" b="14670"/>
          <a:stretch/>
        </p:blipFill>
        <p:spPr>
          <a:xfrm>
            <a:off x="7839784" y="3832529"/>
            <a:ext cx="1304216" cy="119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10964" y="598113"/>
            <a:ext cx="7729269" cy="2079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TIẾT 65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latin typeface="+mj-lt"/>
              </a:rPr>
              <a:t>ÔN TẬP CHƯƠNG VI</a:t>
            </a:r>
            <a:endParaRPr lang="en-US" sz="4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Google Shape;1250;p33"/>
          <p:cNvSpPr txBox="1"/>
          <p:nvPr/>
        </p:nvSpPr>
        <p:spPr>
          <a:xfrm>
            <a:off x="-147032" y="4429128"/>
            <a:ext cx="2382900" cy="1984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0" y="-1238250"/>
            <a:ext cx="6787762" cy="67877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8515" y="353898"/>
            <a:ext cx="4210924" cy="558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4750"/>
              </a:lnSpc>
              <a:buClrTx/>
              <a:defRPr/>
            </a:pPr>
            <a:r>
              <a:rPr lang="en-US" sz="3300" b="1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 thức, kĩ năng</a:t>
            </a:r>
            <a:endParaRPr lang="en-US" sz="3300" b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93463" y="1486861"/>
            <a:ext cx="450873" cy="496394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800"/>
              </a:lnSpc>
              <a:buClrTx/>
              <a:defRPr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377379" y="-860237"/>
            <a:ext cx="2234619" cy="223461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800"/>
                </a:lnSpc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582587" y="4629048"/>
            <a:ext cx="10039251" cy="539993"/>
            <a:chOff x="0" y="0"/>
            <a:chExt cx="5288165" cy="2844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288165" cy="284441"/>
            </a:xfrm>
            <a:custGeom>
              <a:avLst/>
              <a:gdLst/>
              <a:ahLst/>
              <a:cxnLst/>
              <a:rect l="l" t="t" r="r" b="b"/>
              <a:pathLst>
                <a:path w="5288165" h="284441">
                  <a:moveTo>
                    <a:pt x="0" y="0"/>
                  </a:moveTo>
                  <a:lnTo>
                    <a:pt x="5288165" y="0"/>
                  </a:lnTo>
                  <a:lnTo>
                    <a:pt x="5288165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800"/>
                </a:lnSpc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89516" y="1330099"/>
            <a:ext cx="658766" cy="661719"/>
            <a:chOff x="3253706" y="3314975"/>
            <a:chExt cx="1160884" cy="1166088"/>
          </a:xfrm>
        </p:grpSpPr>
        <p:sp>
          <p:nvSpPr>
            <p:cNvPr id="12" name="Freeform 12"/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8" name="TextBox 27"/>
            <p:cNvSpPr txBox="1"/>
            <p:nvPr/>
          </p:nvSpPr>
          <p:spPr>
            <a:xfrm>
              <a:off x="3383274" y="3513298"/>
              <a:ext cx="901746" cy="705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ClrTx/>
                <a:defRPr/>
              </a:pPr>
              <a:r>
                <a:rPr lang="en-US" sz="20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344902" y="1443734"/>
            <a:ext cx="4938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defRPr/>
            </a:pP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956019" y="2420740"/>
            <a:ext cx="658766" cy="661719"/>
            <a:chOff x="3253706" y="3314975"/>
            <a:chExt cx="1160884" cy="1166088"/>
          </a:xfrm>
        </p:grpSpPr>
        <p:sp>
          <p:nvSpPr>
            <p:cNvPr id="32" name="Freeform 12"/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33" name="TextBox 32"/>
            <p:cNvSpPr txBox="1"/>
            <p:nvPr/>
          </p:nvSpPr>
          <p:spPr>
            <a:xfrm>
              <a:off x="3383274" y="3513298"/>
              <a:ext cx="901746" cy="705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ClrTx/>
                <a:defRPr/>
              </a:pPr>
              <a:r>
                <a:rPr lang="en-US" sz="20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794572" y="2504084"/>
            <a:ext cx="409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defRPr/>
            </a:pP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412715" y="3516570"/>
            <a:ext cx="658766" cy="661719"/>
            <a:chOff x="3253706" y="3314975"/>
            <a:chExt cx="1160884" cy="1166088"/>
          </a:xfrm>
        </p:grpSpPr>
        <p:sp>
          <p:nvSpPr>
            <p:cNvPr id="36" name="Freeform 12"/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37" name="TextBox 36"/>
            <p:cNvSpPr txBox="1"/>
            <p:nvPr/>
          </p:nvSpPr>
          <p:spPr>
            <a:xfrm>
              <a:off x="3383274" y="3513298"/>
              <a:ext cx="901746" cy="705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ClrTx/>
                <a:defRPr/>
              </a:pPr>
              <a:r>
                <a:rPr lang="en-US" sz="20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145008" y="3467530"/>
            <a:ext cx="4237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quyết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vấn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</a:t>
            </a:r>
            <a:endParaRPr lang="en-US" sz="2400" b="1" kern="12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147" y="1789769"/>
            <a:ext cx="1548308" cy="283927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0" y="-1238250"/>
            <a:ext cx="5766018" cy="67877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47520" y="1510750"/>
            <a:ext cx="600301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4750"/>
              </a:lnSpc>
              <a:buClrTx/>
              <a:defRPr/>
            </a:pPr>
            <a:r>
              <a:rPr lang="en-US" sz="33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en-US" sz="4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. ÔN TẬP LÝ THUYẾT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3463" y="1486861"/>
            <a:ext cx="450873" cy="496394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800"/>
              </a:lnSpc>
              <a:buClrTx/>
              <a:defRPr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377379" y="-860237"/>
            <a:ext cx="2234619" cy="223461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800"/>
                </a:lnSpc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582587" y="4629048"/>
            <a:ext cx="10039251" cy="539993"/>
            <a:chOff x="0" y="0"/>
            <a:chExt cx="5288165" cy="2844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288165" cy="284441"/>
            </a:xfrm>
            <a:custGeom>
              <a:avLst/>
              <a:gdLst/>
              <a:ahLst/>
              <a:cxnLst/>
              <a:rect l="l" t="t" r="r" b="b"/>
              <a:pathLst>
                <a:path w="5288165" h="284441">
                  <a:moveTo>
                    <a:pt x="0" y="0"/>
                  </a:moveTo>
                  <a:lnTo>
                    <a:pt x="5288165" y="0"/>
                  </a:lnTo>
                  <a:lnTo>
                    <a:pt x="5288165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800"/>
                </a:lnSpc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147" y="1789769"/>
            <a:ext cx="1548308" cy="2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562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0" y="-1238250"/>
            <a:ext cx="5766018" cy="67877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93284" y="1409298"/>
            <a:ext cx="5834843" cy="569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4750"/>
              </a:lnSpc>
              <a:buClrTx/>
              <a:defRPr/>
            </a:pPr>
            <a:r>
              <a:rPr lang="en-US" sz="33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en-US" sz="3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 . LUYỆN TẬP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3463" y="1486861"/>
            <a:ext cx="450873" cy="496394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800"/>
              </a:lnSpc>
              <a:buClrTx/>
              <a:defRPr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377379" y="-860237"/>
            <a:ext cx="2234619" cy="223461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800"/>
                </a:lnSpc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582587" y="4629048"/>
            <a:ext cx="10039251" cy="539993"/>
            <a:chOff x="0" y="0"/>
            <a:chExt cx="5288165" cy="2844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288165" cy="284441"/>
            </a:xfrm>
            <a:custGeom>
              <a:avLst/>
              <a:gdLst/>
              <a:ahLst/>
              <a:cxnLst/>
              <a:rect l="l" t="t" r="r" b="b"/>
              <a:pathLst>
                <a:path w="5288165" h="284441">
                  <a:moveTo>
                    <a:pt x="0" y="0"/>
                  </a:moveTo>
                  <a:lnTo>
                    <a:pt x="5288165" y="0"/>
                  </a:lnTo>
                  <a:lnTo>
                    <a:pt x="5288165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800"/>
                </a:lnSpc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147" y="1789769"/>
            <a:ext cx="1548308" cy="28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2862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6955E7-17E1-4E83-B01F-EE78163D2B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311282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6955E7-17E1-4E83-B01F-EE78163D2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311282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eform 31">
            <a:extLst>
              <a:ext uri="{FF2B5EF4-FFF2-40B4-BE49-F238E27FC236}">
                <a16:creationId xmlns:a16="http://schemas.microsoft.com/office/drawing/2014/main" id="{57760624-8349-45B9-A941-A20A08722AA9}"/>
              </a:ext>
            </a:extLst>
          </p:cNvPr>
          <p:cNvSpPr/>
          <p:nvPr/>
        </p:nvSpPr>
        <p:spPr>
          <a:xfrm>
            <a:off x="592682" y="1137685"/>
            <a:ext cx="8171288" cy="2094614"/>
          </a:xfrm>
          <a:custGeom>
            <a:avLst/>
            <a:gdLst/>
            <a:ahLst/>
            <a:cxnLst/>
            <a:rect l="l" t="t" r="r" b="b"/>
            <a:pathLst>
              <a:path w="3536714" h="1988595">
                <a:moveTo>
                  <a:pt x="0" y="0"/>
                </a:moveTo>
                <a:lnTo>
                  <a:pt x="3536714" y="0"/>
                </a:lnTo>
                <a:lnTo>
                  <a:pt x="3536714" y="1988595"/>
                </a:lnTo>
                <a:lnTo>
                  <a:pt x="0" y="198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FD801B3-E6A9-4482-8656-BEAA7FC261AB}"/>
              </a:ext>
            </a:extLst>
          </p:cNvPr>
          <p:cNvSpPr txBox="1">
            <a:spLocks/>
          </p:cNvSpPr>
          <p:nvPr/>
        </p:nvSpPr>
        <p:spPr>
          <a:xfrm rot="10800000" flipV="1">
            <a:off x="478463" y="584791"/>
            <a:ext cx="8171286" cy="311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1:Tính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35280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6955E7-17E1-4E83-B01F-EE78163D2B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200" y="311282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6955E7-17E1-4E83-B01F-EE78163D2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311282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eform 31">
            <a:extLst>
              <a:ext uri="{FF2B5EF4-FFF2-40B4-BE49-F238E27FC236}">
                <a16:creationId xmlns:a16="http://schemas.microsoft.com/office/drawing/2014/main" id="{57760624-8349-45B9-A941-A20A08722AA9}"/>
              </a:ext>
            </a:extLst>
          </p:cNvPr>
          <p:cNvSpPr/>
          <p:nvPr/>
        </p:nvSpPr>
        <p:spPr>
          <a:xfrm>
            <a:off x="592682" y="184552"/>
            <a:ext cx="8171288" cy="858347"/>
          </a:xfrm>
          <a:custGeom>
            <a:avLst/>
            <a:gdLst/>
            <a:ahLst/>
            <a:cxnLst/>
            <a:rect l="l" t="t" r="r" b="b"/>
            <a:pathLst>
              <a:path w="3536714" h="1988595">
                <a:moveTo>
                  <a:pt x="0" y="0"/>
                </a:moveTo>
                <a:lnTo>
                  <a:pt x="3536714" y="0"/>
                </a:lnTo>
                <a:lnTo>
                  <a:pt x="3536714" y="1988595"/>
                </a:lnTo>
                <a:lnTo>
                  <a:pt x="0" y="198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FD801B3-E6A9-4482-8656-BEAA7FC261AB}"/>
              </a:ext>
            </a:extLst>
          </p:cNvPr>
          <p:cNvSpPr txBox="1">
            <a:spLocks/>
          </p:cNvSpPr>
          <p:nvPr/>
        </p:nvSpPr>
        <p:spPr>
          <a:xfrm>
            <a:off x="1463108" y="-4574"/>
            <a:ext cx="6217783" cy="12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</a:p>
        </p:txBody>
      </p:sp>
      <p:sp>
        <p:nvSpPr>
          <p:cNvPr id="17" name="Text Box 23">
            <a:extLst>
              <a:ext uri="{FF2B5EF4-FFF2-40B4-BE49-F238E27FC236}">
                <a16:creationId xmlns:a16="http://schemas.microsoft.com/office/drawing/2014/main" id="{A8AD8DF9-F6D0-4DD6-8C86-065E4A05A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0" y="1370153"/>
            <a:ext cx="6460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6.45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SGK/27)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4EAEF2D0-4C9B-474D-8752-E1A31BD243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201958"/>
              </p:ext>
            </p:extLst>
          </p:nvPr>
        </p:nvGraphicFramePr>
        <p:xfrm>
          <a:off x="436447" y="2125609"/>
          <a:ext cx="3378095" cy="776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320" imgH="393480" progId="Equation.DSMT4">
                  <p:embed/>
                </p:oleObj>
              </mc:Choice>
              <mc:Fallback>
                <p:oleObj name="Equation" r:id="rId7" imgW="171432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4EAEF2D0-4C9B-474D-8752-E1A31BD243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6447" y="2125609"/>
                        <a:ext cx="3378095" cy="776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BA6502A-9A57-4789-BF5B-7ED7542C8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708337"/>
              </p:ext>
            </p:extLst>
          </p:nvPr>
        </p:nvGraphicFramePr>
        <p:xfrm>
          <a:off x="4306422" y="2125609"/>
          <a:ext cx="3331210" cy="776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88760" imgH="393480" progId="Equation.DSMT4">
                  <p:embed/>
                </p:oleObj>
              </mc:Choice>
              <mc:Fallback>
                <p:oleObj name="Equation" r:id="rId9" imgW="1688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06422" y="2125609"/>
                        <a:ext cx="3331210" cy="776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083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62F9BA0-EC99-4A74-A170-A2B4C13DE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78" y="4578192"/>
            <a:ext cx="669183" cy="5264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C70F11-964C-43C3-9CD8-71866472E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7996045" y="-18943"/>
            <a:ext cx="742439" cy="857248"/>
          </a:xfrm>
          <a:prstGeom prst="rect">
            <a:avLst/>
          </a:prstGeom>
        </p:spPr>
      </p:pic>
      <p:sp>
        <p:nvSpPr>
          <p:cNvPr id="13" name="Text Box 23">
            <a:extLst>
              <a:ext uri="{FF2B5EF4-FFF2-40B4-BE49-F238E27FC236}">
                <a16:creationId xmlns:a16="http://schemas.microsoft.com/office/drawing/2014/main" id="{9C17EA4F-476A-4E31-9AC5-FEF7A2AA5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06" y="738196"/>
            <a:ext cx="3804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" pitchFamily="18" charset="0"/>
              </a:rPr>
              <a:t>Bài</a:t>
            </a:r>
            <a:r>
              <a:rPr lang="en-US" altLang="en-US" sz="2400" b="1" dirty="0">
                <a:latin typeface="Times New Roman" pitchFamily="18" charset="0"/>
                <a:cs typeface="Times" pitchFamily="18" charset="0"/>
              </a:rPr>
              <a:t> 6.45 ( SGK/27)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AD06D8F-A6F7-4EDF-AC04-3EBEEB6536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706" y="1199861"/>
          <a:ext cx="2955630" cy="85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76842" imgH="1009591" progId="Equation.DSMT4">
                  <p:embed/>
                </p:oleObj>
              </mc:Choice>
              <mc:Fallback>
                <p:oleObj name="Equation" r:id="rId5" imgW="3476842" imgH="1009591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AD06D8F-A6F7-4EDF-AC04-3EBEEB653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0706" y="1199861"/>
                        <a:ext cx="2955630" cy="858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21D4069-1AEC-4B21-BA8B-C9B2DB08D6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2987" y="2170436"/>
          <a:ext cx="3232446" cy="2407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65080" imgH="1041120" progId="Equation.DSMT4">
                  <p:embed/>
                </p:oleObj>
              </mc:Choice>
              <mc:Fallback>
                <p:oleObj name="Equation" r:id="rId7" imgW="1765080" imgH="10411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21D4069-1AEC-4B21-BA8B-C9B2DB08D6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2987" y="2170436"/>
                        <a:ext cx="3232446" cy="2407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4CEFC21-A672-4C6F-83E8-AA11690171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59200" y="1048558"/>
          <a:ext cx="3410912" cy="869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962529" imgH="1009591" progId="Equation.DSMT4">
                  <p:embed/>
                </p:oleObj>
              </mc:Choice>
              <mc:Fallback>
                <p:oleObj name="Equation" r:id="rId9" imgW="3962529" imgH="1009591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4CEFC21-A672-4C6F-83E8-AA11690171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59200" y="1048558"/>
                        <a:ext cx="3410912" cy="869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ED2908A-1251-409C-A1CB-B9F5A25BD2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8174" y="1892141"/>
          <a:ext cx="2955630" cy="2437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257954" imgH="2685991" progId="Equation.DSMT4">
                  <p:embed/>
                </p:oleObj>
              </mc:Choice>
              <mc:Fallback>
                <p:oleObj name="Equation" r:id="rId11" imgW="3257954" imgH="2685991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ED2908A-1251-409C-A1CB-B9F5A25BD2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98174" y="1892141"/>
                        <a:ext cx="2955630" cy="2437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12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5157</TotalTime>
  <Words>480</Words>
  <Application>Microsoft Office PowerPoint</Application>
  <PresentationFormat>On-screen Show (16:9)</PresentationFormat>
  <Paragraphs>64</Paragraphs>
  <Slides>27</Slides>
  <Notes>18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Bellota Text</vt:lpstr>
      <vt:lpstr>Times New Roman</vt:lpstr>
      <vt:lpstr>Calibri</vt:lpstr>
      <vt:lpstr>Cambria Math</vt:lpstr>
      <vt:lpstr>Montserrat</vt:lpstr>
      <vt:lpstr>Wingdings</vt:lpstr>
      <vt:lpstr>Grammar Subject for Elementary - 4th Grade: Ordering Adjectives by Slidesgo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tailieugiaovien.edu.vn</dc:creator>
  <cp:lastModifiedBy>Admin</cp:lastModifiedBy>
  <cp:revision>55</cp:revision>
  <dcterms:modified xsi:type="dcterms:W3CDTF">2025-02-23T09:27:31Z</dcterms:modified>
</cp:coreProperties>
</file>