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5A-76E5-4E4B-A5D1-120336581B4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6F3B2E-69B9-4826-8D6B-02DBC5425A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5A-76E5-4E4B-A5D1-120336581B4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3B2E-69B9-4826-8D6B-02DBC5425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5A-76E5-4E4B-A5D1-120336581B4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3B2E-69B9-4826-8D6B-02DBC5425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5A-76E5-4E4B-A5D1-120336581B4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3B2E-69B9-4826-8D6B-02DBC5425A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5A-76E5-4E4B-A5D1-120336581B4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6F3B2E-69B9-4826-8D6B-02DBC5425A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5A-76E5-4E4B-A5D1-120336581B4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3B2E-69B9-4826-8D6B-02DBC5425A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5A-76E5-4E4B-A5D1-120336581B4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3B2E-69B9-4826-8D6B-02DBC5425A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5A-76E5-4E4B-A5D1-120336581B4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3B2E-69B9-4826-8D6B-02DBC5425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5A-76E5-4E4B-A5D1-120336581B4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3B2E-69B9-4826-8D6B-02DBC5425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5A-76E5-4E4B-A5D1-120336581B4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3B2E-69B9-4826-8D6B-02DBC5425A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9B5A-76E5-4E4B-A5D1-120336581B4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6F3B2E-69B9-4826-8D6B-02DBC5425A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1A9B5A-76E5-4E4B-A5D1-120336581B4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6F3B2E-69B9-4826-8D6B-02DBC5425A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5220072" y="980729"/>
            <a:ext cx="1656184" cy="23042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876256" y="980106"/>
            <a:ext cx="1656184" cy="23042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40152" y="980106"/>
            <a:ext cx="936104" cy="23042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76257" y="1124745"/>
            <a:ext cx="828092" cy="21596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120173" y="1259470"/>
            <a:ext cx="1692188" cy="378624"/>
            <a:chOff x="6120172" y="1259468"/>
            <a:chExt cx="1692188" cy="37862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228184" y="1628800"/>
              <a:ext cx="129614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120172" y="125946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36296" y="126876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B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5576" y="971436"/>
            <a:ext cx="3232928" cy="657364"/>
            <a:chOff x="755576" y="971436"/>
            <a:chExt cx="3232928" cy="657364"/>
          </a:xfrm>
        </p:grpSpPr>
        <p:sp>
          <p:nvSpPr>
            <p:cNvPr id="3" name="Flowchart: Connector 2"/>
            <p:cNvSpPr/>
            <p:nvPr/>
          </p:nvSpPr>
          <p:spPr>
            <a:xfrm>
              <a:off x="755576" y="1124744"/>
              <a:ext cx="576064" cy="504056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412440" y="1124744"/>
              <a:ext cx="576064" cy="504056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3" idx="6"/>
              <a:endCxn id="6" idx="2"/>
            </p:cNvCxnSpPr>
            <p:nvPr/>
          </p:nvCxnSpPr>
          <p:spPr>
            <a:xfrm>
              <a:off x="1331640" y="1376772"/>
              <a:ext cx="2080800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259632" y="98072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A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31840" y="97143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B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43608" y="2267581"/>
            <a:ext cx="2880320" cy="585356"/>
            <a:chOff x="1043608" y="2267580"/>
            <a:chExt cx="2880320" cy="585356"/>
          </a:xfrm>
        </p:grpSpPr>
        <p:sp>
          <p:nvSpPr>
            <p:cNvPr id="4" name="Flowchart: Connector 3"/>
            <p:cNvSpPr/>
            <p:nvPr/>
          </p:nvSpPr>
          <p:spPr>
            <a:xfrm>
              <a:off x="2835424" y="2348880"/>
              <a:ext cx="576064" cy="504056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1331640" y="2348880"/>
              <a:ext cx="576064" cy="504056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endCxn id="4" idx="6"/>
            </p:cNvCxnSpPr>
            <p:nvPr/>
          </p:nvCxnSpPr>
          <p:spPr>
            <a:xfrm flipV="1">
              <a:off x="1331640" y="2600908"/>
              <a:ext cx="2079848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347864" y="22768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D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3608" y="226758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C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40153" y="2348879"/>
            <a:ext cx="2052228" cy="436694"/>
            <a:chOff x="5940152" y="2348880"/>
            <a:chExt cx="2052228" cy="43669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28184" y="2348880"/>
              <a:ext cx="129614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40152" y="234888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C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16316" y="241624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mtClean="0"/>
                <a:t>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54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3143251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9712" y="530398"/>
            <a:ext cx="5400600" cy="45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/>
              <a:t>PHIẾU HỌC TẬP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0399"/>
            <a:ext cx="996702" cy="9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Pictures\ppt\04bee688-4732-4674-808c-34476e8ff8f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838" y="0"/>
            <a:ext cx="101338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bd/9d/1c/bd9d1c7ee599ddf7c32ead3a8c1387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1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403244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800" i="1" dirty="0" smtClean="0"/>
              <a:t>Bài 5. </a:t>
            </a:r>
          </a:p>
          <a:p>
            <a:r>
              <a:rPr lang="vi-VN" sz="4800" i="1" dirty="0" smtClean="0"/>
              <a:t>ĐO ĐỘ DÀI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0860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22434"/>
            <a:ext cx="8229600" cy="1143000"/>
          </a:xfrm>
        </p:spPr>
        <p:txBody>
          <a:bodyPr>
            <a:normAutofit/>
          </a:bodyPr>
          <a:lstStyle/>
          <a:p>
            <a:r>
              <a:rPr lang="vi-VN" sz="2400" i="1" dirty="0" smtClean="0"/>
              <a:t>Hãy kể tên đơn vị đo độ dài mà em biết?</a:t>
            </a:r>
            <a:endParaRPr lang="en-US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0360"/>
            <a:ext cx="3923927" cy="6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93" y="1"/>
            <a:ext cx="2286508" cy="1853925"/>
          </a:xfrm>
          <a:prstGeom prst="rect">
            <a:avLst/>
          </a:prstGeom>
        </p:spPr>
      </p:pic>
      <p:pic>
        <p:nvPicPr>
          <p:cNvPr id="2052" name="Picture 4" descr="https://i.pinimg.com/564x/04/35/02/043502ccb1bac1ee16d38de42f3902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t="18935" r="21183" b="14276"/>
          <a:stretch/>
        </p:blipFill>
        <p:spPr bwMode="auto">
          <a:xfrm>
            <a:off x="119946" y="775400"/>
            <a:ext cx="779647" cy="8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677" y="2276872"/>
            <a:ext cx="90163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000" i="1" dirty="0" smtClean="0"/>
              <a:t>Trong hệ đơn vị đo lường hợp pháp của nước ta, đơn vị đo độ dài là </a:t>
            </a:r>
            <a:r>
              <a:rPr lang="vi-VN" sz="2000" b="1" i="1" dirty="0" smtClean="0">
                <a:solidFill>
                  <a:srgbClr val="FF0000"/>
                </a:solidFill>
              </a:rPr>
              <a:t>mét</a:t>
            </a:r>
            <a:r>
              <a:rPr lang="vi-VN" sz="2000" i="1" dirty="0" smtClean="0"/>
              <a:t>, kí hiệu </a:t>
            </a:r>
            <a:r>
              <a:rPr lang="vi-VN" sz="2000" b="1" i="1" dirty="0" smtClean="0">
                <a:solidFill>
                  <a:srgbClr val="FF0000"/>
                </a:solidFill>
              </a:rPr>
              <a:t>m</a:t>
            </a:r>
          </a:p>
          <a:p>
            <a:pPr algn="l"/>
            <a:r>
              <a:rPr lang="vi-VN" sz="2000" dirty="0" smtClean="0"/>
              <a:t>Một số đơn vị đo độ dài thường gặp:</a:t>
            </a:r>
          </a:p>
          <a:p>
            <a:pPr algn="l"/>
            <a:r>
              <a:rPr lang="vi-VN" sz="1800" dirty="0" smtClean="0">
                <a:solidFill>
                  <a:srgbClr val="FF0000"/>
                </a:solidFill>
              </a:rPr>
              <a:t>	1 milimet (mm) 	=0,001m          (1m=1 000 mm)</a:t>
            </a:r>
          </a:p>
          <a:p>
            <a:pPr algn="l"/>
            <a:r>
              <a:rPr lang="vi-VN" sz="1800" dirty="0" smtClean="0">
                <a:solidFill>
                  <a:srgbClr val="FF0000"/>
                </a:solidFill>
              </a:rPr>
              <a:t>	1 xentimet (cm)	=0,01m            (1m= 100 cm)</a:t>
            </a:r>
          </a:p>
          <a:p>
            <a:pPr algn="l"/>
            <a:r>
              <a:rPr lang="vi-VN" sz="1800" dirty="0" smtClean="0">
                <a:solidFill>
                  <a:srgbClr val="FF0000"/>
                </a:solidFill>
              </a:rPr>
              <a:t>	1 đêximet (dm)	=0,1m              (1m= 10dm)</a:t>
            </a:r>
          </a:p>
          <a:p>
            <a:pPr algn="l"/>
            <a:r>
              <a:rPr lang="vi-VN" sz="1800" dirty="0" smtClean="0">
                <a:solidFill>
                  <a:srgbClr val="FF0000"/>
                </a:solidFill>
              </a:rPr>
              <a:t>	1 kilomet (km)	= 1 000m         (1m=0,001 km)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admin\Pictures\ppt\1-km-berapa-hm-dam-meter-dm-cm-mm_compress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58146"/>
            <a:ext cx="5688632" cy="31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.pinimg.com/originals/0d/89/e8/0d89e81462ea29eba83898456c6438c4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8" y="668759"/>
            <a:ext cx="1536105" cy="15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0360"/>
            <a:ext cx="3923927" cy="6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i.pinimg.com/originals/8b/64/2e/8b642edc5a1c77a0477eee93394e252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9" y="548680"/>
            <a:ext cx="2412748" cy="19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299695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400" dirty="0"/>
              <a:t>a. 1,25m = </a:t>
            </a:r>
            <a:r>
              <a:rPr lang="vi-VN" sz="2400" dirty="0" smtClean="0"/>
              <a:t>.....  dm                             </a:t>
            </a:r>
            <a:r>
              <a:rPr lang="vi-VN" sz="2400" dirty="0"/>
              <a:t>b. 0,1dm = </a:t>
            </a:r>
            <a:r>
              <a:rPr lang="vi-VN" sz="2400" dirty="0" smtClean="0"/>
              <a:t>....  mm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vi-VN" sz="2400" dirty="0"/>
              <a:t>c. </a:t>
            </a:r>
            <a:r>
              <a:rPr lang="vi-VN" sz="2400" dirty="0" smtClean="0"/>
              <a:t>.....   mm </a:t>
            </a:r>
            <a:r>
              <a:rPr lang="vi-VN" sz="2400" dirty="0"/>
              <a:t>= 0,1m                      </a:t>
            </a:r>
            <a:r>
              <a:rPr lang="vi-VN" sz="2400" dirty="0" smtClean="0"/>
              <a:t>       </a:t>
            </a:r>
            <a:r>
              <a:rPr lang="vi-VN" sz="2400" dirty="0"/>
              <a:t>d. </a:t>
            </a:r>
            <a:r>
              <a:rPr lang="vi-VN" sz="2400" dirty="0" smtClean="0"/>
              <a:t>......  cm </a:t>
            </a:r>
            <a:r>
              <a:rPr lang="vi-VN" sz="2400" dirty="0"/>
              <a:t>= 0,5dm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07705" y="3212977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12,5</a:t>
            </a:r>
            <a:r>
              <a:rPr lang="vi-VN" sz="2400" b="1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6257" y="321297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500" y="3933057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144" y="393305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506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" y="1205880"/>
            <a:ext cx="90163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000" i="1" dirty="0" smtClean="0"/>
              <a:t>Trong hệ đơn vị đo lường hợp pháp của nước ta, đơn vị đo độ dài là </a:t>
            </a:r>
            <a:r>
              <a:rPr lang="vi-VN" sz="2000" b="1" i="1" dirty="0" smtClean="0">
                <a:solidFill>
                  <a:srgbClr val="FF0000"/>
                </a:solidFill>
              </a:rPr>
              <a:t>mét</a:t>
            </a:r>
            <a:r>
              <a:rPr lang="vi-VN" sz="2000" i="1" dirty="0" smtClean="0"/>
              <a:t>, kí hiệu </a:t>
            </a:r>
            <a:r>
              <a:rPr lang="vi-VN" sz="2000" b="1" i="1" dirty="0" smtClean="0">
                <a:solidFill>
                  <a:srgbClr val="FF0000"/>
                </a:solidFill>
              </a:rPr>
              <a:t>m</a:t>
            </a:r>
          </a:p>
          <a:p>
            <a:pPr algn="l"/>
            <a:r>
              <a:rPr lang="vi-VN" sz="2000" dirty="0" smtClean="0"/>
              <a:t>Một số đơn vị đo độ dài thường gặp:</a:t>
            </a:r>
          </a:p>
          <a:p>
            <a:pPr algn="l"/>
            <a:r>
              <a:rPr lang="vi-VN" sz="1800" dirty="0" smtClean="0">
                <a:solidFill>
                  <a:srgbClr val="FF0000"/>
                </a:solidFill>
              </a:rPr>
              <a:t>	1 milimet (mm) 	=0,001m          (1m=1 000 mm)</a:t>
            </a:r>
          </a:p>
          <a:p>
            <a:pPr algn="l"/>
            <a:r>
              <a:rPr lang="vi-VN" sz="1800" dirty="0" smtClean="0">
                <a:solidFill>
                  <a:srgbClr val="FF0000"/>
                </a:solidFill>
              </a:rPr>
              <a:t>	1 xentimet (cm)	=0,01m            (1m= 100 cm)</a:t>
            </a:r>
          </a:p>
          <a:p>
            <a:pPr algn="l"/>
            <a:r>
              <a:rPr lang="vi-VN" sz="1800" dirty="0" smtClean="0">
                <a:solidFill>
                  <a:srgbClr val="FF0000"/>
                </a:solidFill>
              </a:rPr>
              <a:t>	1 đêximet (dm)	=0,1m              (1m= 10dm)</a:t>
            </a:r>
          </a:p>
          <a:p>
            <a:pPr algn="l"/>
            <a:r>
              <a:rPr lang="vi-VN" sz="1800" dirty="0" smtClean="0">
                <a:solidFill>
                  <a:srgbClr val="FF0000"/>
                </a:solidFill>
              </a:rPr>
              <a:t>	1 kilomet (km)	= 1 000m         (1m=0,001 km)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0360"/>
            <a:ext cx="3923927" cy="6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i.pinimg.com/564x/e6/12/1a/e6121aaf5992dab239f90f4b57a6b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3" y="2991013"/>
            <a:ext cx="1009763" cy="11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62877" y="2996952"/>
            <a:ext cx="78534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dirty="0" smtClean="0">
                <a:solidFill>
                  <a:srgbClr val="002060"/>
                </a:solidFill>
                <a:latin typeface="Bahnschrift" pitchFamily="34" charset="0"/>
              </a:rPr>
              <a:t>Ở một số nước trên thế giới, người ta thường dùng đơn vị là in (inch) và dặm (mile)</a:t>
            </a:r>
            <a:endParaRPr lang="en-US" sz="2400" dirty="0">
              <a:solidFill>
                <a:srgbClr val="002060"/>
              </a:solidFill>
              <a:latin typeface="Bahnschrift" pitchFamily="34" charset="0"/>
            </a:endParaRPr>
          </a:p>
        </p:txBody>
      </p:sp>
      <p:pic>
        <p:nvPicPr>
          <p:cNvPr id="4100" name="Picture 4" descr="Kích thước tivi 55 in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" t="34723" r="53326" b="21845"/>
          <a:stretch/>
        </p:blipFill>
        <p:spPr bwMode="auto">
          <a:xfrm>
            <a:off x="2454493" y="3856551"/>
            <a:ext cx="4107339" cy="20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4802" y="1340768"/>
            <a:ext cx="873767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dirty="0" smtClean="0">
                <a:solidFill>
                  <a:srgbClr val="002060"/>
                </a:solidFill>
                <a:latin typeface="Bahnschrift" pitchFamily="34" charset="0"/>
              </a:rPr>
              <a:t>Để đo những khoang cách lớn trong vũ trụ, người ta dùng đơn vị là </a:t>
            </a:r>
            <a:r>
              <a:rPr lang="vi-VN" sz="2800" dirty="0" smtClean="0">
                <a:solidFill>
                  <a:srgbClr val="FF0000"/>
                </a:solidFill>
                <a:latin typeface="Bahnschrift" pitchFamily="34" charset="0"/>
              </a:rPr>
              <a:t>năm ánh sáng</a:t>
            </a:r>
          </a:p>
          <a:p>
            <a:pPr algn="l"/>
            <a:r>
              <a:rPr lang="vi-VN" sz="2800" dirty="0">
                <a:solidFill>
                  <a:srgbClr val="FF0000"/>
                </a:solidFill>
                <a:latin typeface="Bahnschrift" pitchFamily="34" charset="0"/>
              </a:rPr>
              <a:t> </a:t>
            </a:r>
            <a:endParaRPr lang="vi-VN" sz="2800" dirty="0" smtClean="0">
              <a:solidFill>
                <a:srgbClr val="FF0000"/>
              </a:solidFill>
              <a:latin typeface="Bahnschrift" pitchFamily="34" charset="0"/>
            </a:endParaRPr>
          </a:p>
          <a:p>
            <a:r>
              <a:rPr lang="vi-VN" sz="2400" dirty="0" smtClean="0">
                <a:solidFill>
                  <a:srgbClr val="FF0000"/>
                </a:solidFill>
                <a:latin typeface="Bahnschrift" pitchFamily="34" charset="0"/>
              </a:rPr>
              <a:t>1 năm ánh sáng ~ </a:t>
            </a:r>
            <a:r>
              <a:rPr lang="vi-VN" sz="2800" dirty="0" smtClean="0">
                <a:solidFill>
                  <a:srgbClr val="FF0000"/>
                </a:solidFill>
                <a:latin typeface="Bahnschrift" pitchFamily="34" charset="0"/>
              </a:rPr>
              <a:t>9 461 </a:t>
            </a:r>
            <a:r>
              <a:rPr lang="vi-VN" sz="2400" dirty="0" smtClean="0">
                <a:solidFill>
                  <a:srgbClr val="FF0000"/>
                </a:solidFill>
                <a:latin typeface="Bahnschrift" pitchFamily="34" charset="0"/>
              </a:rPr>
              <a:t>tỉ km</a:t>
            </a:r>
            <a:endParaRPr lang="en-US" sz="2400" dirty="0">
              <a:solidFill>
                <a:srgbClr val="FF0000"/>
              </a:solidFill>
              <a:latin typeface="Bahnschrif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0360"/>
            <a:ext cx="3923927" cy="6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1001 thắc mắc: Vì sao không gian vũ trụ tối đen dù có nhiều ngôi sao chiếu  sá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705880"/>
            <a:ext cx="6066420" cy="40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5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" y="77351"/>
            <a:ext cx="3744933" cy="50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i.pinimg.com/564x/fc/8d/8d/fc8d8de1b0d8bc20e363746790a7b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2333" y="774487"/>
            <a:ext cx="2073585" cy="29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ước dây may đ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84841"/>
            <a:ext cx="2625083" cy="26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hước dây – vanphongpham24.com - NHANH | TIẾT KIỆM | TIỆN ÍC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6" r="2786" b="26861"/>
          <a:stretch/>
        </p:blipFill>
        <p:spPr bwMode="auto">
          <a:xfrm>
            <a:off x="620373" y="4186359"/>
            <a:ext cx="4104459" cy="22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Thước cặp cơ khí 0-100mm/0.05mm Mitutoyo 530-1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747018"/>
            <a:ext cx="3840363" cy="27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44208" y="764705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accent6">
                    <a:lumMod val="75000"/>
                  </a:schemeClr>
                </a:solidFill>
              </a:rPr>
              <a:t>thước 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dây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8117" y="709207"/>
            <a:ext cx="141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accent6">
                    <a:lumMod val="75000"/>
                  </a:schemeClr>
                </a:solidFill>
              </a:rPr>
              <a:t>thước kẻ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755" y="3747018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accent6">
                    <a:lumMod val="75000"/>
                  </a:schemeClr>
                </a:solidFill>
              </a:rPr>
              <a:t>thước cuộn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8539" y="3985019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accent6">
                    <a:lumMod val="75000"/>
                  </a:schemeClr>
                </a:solidFill>
              </a:rPr>
              <a:t>thước kẹp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" y="77351"/>
            <a:ext cx="3744933" cy="50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514" y="291928"/>
            <a:ext cx="8737679" cy="1912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Mỗi thước đo đều có </a:t>
            </a:r>
            <a:r>
              <a:rPr lang="vi-VN" sz="2000" dirty="0" smtClean="0">
                <a:solidFill>
                  <a:srgbClr val="FF0000"/>
                </a:solidFill>
                <a:latin typeface="Bahnschrift" pitchFamily="34" charset="0"/>
              </a:rPr>
              <a:t>giới hạn đo 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và</a:t>
            </a:r>
            <a:r>
              <a:rPr lang="vi-VN" sz="2000" dirty="0" smtClean="0">
                <a:solidFill>
                  <a:srgbClr val="FF0000"/>
                </a:solidFill>
                <a:latin typeface="Bahnschrift" pitchFamily="34" charset="0"/>
              </a:rPr>
              <a:t> độ chia nhỏ nhất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vi-VN" sz="2000" dirty="0" smtClean="0">
                <a:solidFill>
                  <a:srgbClr val="FF0000"/>
                </a:solidFill>
                <a:latin typeface="Bahnschrift" pitchFamily="34" charset="0"/>
              </a:rPr>
              <a:t>Giới hạn đo (GHĐ) 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của thước là độ dài lớn nhất ghi trên thước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vi-VN" sz="2000" dirty="0" smtClean="0">
                <a:solidFill>
                  <a:srgbClr val="FF0000"/>
                </a:solidFill>
                <a:latin typeface="Bahnschrift" pitchFamily="34" charset="0"/>
              </a:rPr>
              <a:t>Độ chia nhỏ nhất (ĐCNN) 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itchFamily="34" charset="0"/>
              </a:rPr>
              <a:t>của thước đo là độ dài giữa hai vạch chia liên tiếp trên thước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7170" name="Picture 2" descr="Giải bài 1-2.3 trang 5 SBT vật lí 6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0" y="3933058"/>
            <a:ext cx="6852408" cy="330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1700808"/>
            <a:ext cx="1980220" cy="2376264"/>
          </a:xfrm>
          <a:prstGeom prst="rect">
            <a:avLst/>
          </a:prstGeom>
        </p:spPr>
      </p:pic>
      <p:sp>
        <p:nvSpPr>
          <p:cNvPr id="5" name="Flowchart: Data 4"/>
          <p:cNvSpPr/>
          <p:nvPr/>
        </p:nvSpPr>
        <p:spPr>
          <a:xfrm>
            <a:off x="908498" y="1988841"/>
            <a:ext cx="8235503" cy="684076"/>
          </a:xfrm>
          <a:prstGeom prst="flowChartInputOut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Xác định GHD và ĐCNN của 2 thước sau. Thước nào cho kết quả đo chính xác hơn?</a:t>
            </a:r>
            <a:endParaRPr lang="en-US" b="1" dirty="0"/>
          </a:p>
        </p:txBody>
      </p:sp>
      <p:sp>
        <p:nvSpPr>
          <p:cNvPr id="6" name="Left Brace 5"/>
          <p:cNvSpPr/>
          <p:nvPr/>
        </p:nvSpPr>
        <p:spPr>
          <a:xfrm>
            <a:off x="6948264" y="3933057"/>
            <a:ext cx="216024" cy="720080"/>
          </a:xfrm>
          <a:prstGeom prst="leftBrace">
            <a:avLst>
              <a:gd name="adj1" fmla="val 55770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2280" y="371703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GHD= 10cm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78679" y="4453081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ĐCNN=5mm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78679" y="605954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ĐCNN=1mm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64288" y="533314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GHD= 10cm </a:t>
            </a:r>
            <a:endParaRPr lang="en-US" sz="2000" b="1" dirty="0"/>
          </a:p>
        </p:txBody>
      </p:sp>
      <p:sp>
        <p:nvSpPr>
          <p:cNvPr id="13" name="Left Brace 12"/>
          <p:cNvSpPr/>
          <p:nvPr/>
        </p:nvSpPr>
        <p:spPr>
          <a:xfrm>
            <a:off x="6952099" y="5539524"/>
            <a:ext cx="216024" cy="720080"/>
          </a:xfrm>
          <a:prstGeom prst="leftBrace">
            <a:avLst>
              <a:gd name="adj1" fmla="val 55770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https://i.pinimg.com/564x/be/37/71/be37718766eeb5436be43621379d49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" y="5062198"/>
            <a:ext cx="864096" cy="9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11"/>
            <a:ext cx="3143251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7925" y="551991"/>
            <a:ext cx="7620460" cy="731520"/>
            <a:chOff x="476152" y="833120"/>
            <a:chExt cx="6376308" cy="731520"/>
          </a:xfrm>
        </p:grpSpPr>
        <p:sp>
          <p:nvSpPr>
            <p:cNvPr id="5" name="Rounded Rectangle 4"/>
            <p:cNvSpPr/>
            <p:nvPr/>
          </p:nvSpPr>
          <p:spPr>
            <a:xfrm>
              <a:off x="476152" y="833120"/>
              <a:ext cx="6376308" cy="731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vi-VN" sz="2000" dirty="0" smtClean="0"/>
                <a:t>Bước 1: </a:t>
              </a:r>
            </a:p>
            <a:p>
              <a:r>
                <a:rPr lang="vi-VN" sz="2000" dirty="0"/>
                <a:t>	</a:t>
              </a:r>
              <a:r>
                <a:rPr lang="vi-VN" sz="2000" dirty="0" smtClean="0"/>
                <a:t>Ước lượng chiều dài cần đo để chọn kích thước đo phù hợp.</a:t>
              </a:r>
              <a:endParaRPr lang="en-US" sz="2000" dirty="0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497577" y="854545"/>
              <a:ext cx="5381817" cy="688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5576" y="1120433"/>
            <a:ext cx="475488" cy="475488"/>
            <a:chOff x="0" y="3240432"/>
            <a:chExt cx="475488" cy="475488"/>
          </a:xfrm>
        </p:grpSpPr>
        <p:sp>
          <p:nvSpPr>
            <p:cNvPr id="8" name="Down Arrow 7"/>
            <p:cNvSpPr/>
            <p:nvPr/>
          </p:nvSpPr>
          <p:spPr>
            <a:xfrm>
              <a:off x="0" y="3240432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own Arrow 4"/>
            <p:cNvSpPr/>
            <p:nvPr/>
          </p:nvSpPr>
          <p:spPr>
            <a:xfrm>
              <a:off x="106985" y="3240432"/>
              <a:ext cx="261518" cy="357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pic>
        <p:nvPicPr>
          <p:cNvPr id="8196" name="Picture 4" descr="Bút bi cao cấp Hồng Hà | Bút ký quà tặng 352 - 90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r="28035" b="9385"/>
          <a:stretch/>
        </p:blipFill>
        <p:spPr bwMode="auto">
          <a:xfrm>
            <a:off x="4809744" y="1773257"/>
            <a:ext cx="1710332" cy="306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hước kẻ 20cm - 338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t="24131" b="11421"/>
          <a:stretch/>
        </p:blipFill>
        <p:spPr bwMode="auto">
          <a:xfrm>
            <a:off x="6164317" y="3068960"/>
            <a:ext cx="2334116" cy="1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95536" y="1578217"/>
            <a:ext cx="8268532" cy="770663"/>
            <a:chOff x="476152" y="854545"/>
            <a:chExt cx="6918573" cy="770663"/>
          </a:xfrm>
        </p:grpSpPr>
        <p:sp>
          <p:nvSpPr>
            <p:cNvPr id="13" name="Rounded Rectangle 12"/>
            <p:cNvSpPr/>
            <p:nvPr/>
          </p:nvSpPr>
          <p:spPr>
            <a:xfrm>
              <a:off x="476152" y="893688"/>
              <a:ext cx="6918573" cy="731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vi-VN" sz="2000" dirty="0" smtClean="0"/>
                <a:t>Bước 2: Đặt thước dọc theo chiều dài cần đo, vạch số 0 của thước ngang với một đầu vật.</a:t>
              </a:r>
              <a:endParaRPr lang="en-US" sz="2000" dirty="0"/>
            </a:p>
          </p:txBody>
        </p:sp>
        <p:sp>
          <p:nvSpPr>
            <p:cNvPr id="14" name="Rounded Rectangle 4"/>
            <p:cNvSpPr/>
            <p:nvPr/>
          </p:nvSpPr>
          <p:spPr>
            <a:xfrm>
              <a:off x="497577" y="854545"/>
              <a:ext cx="5381817" cy="688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38" y="-1468349"/>
            <a:ext cx="6202363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97401" y="1272833"/>
            <a:ext cx="606247" cy="1444800"/>
            <a:chOff x="-237744" y="3240432"/>
            <a:chExt cx="606247" cy="1444800"/>
          </a:xfrm>
        </p:grpSpPr>
        <p:sp>
          <p:nvSpPr>
            <p:cNvPr id="17" name="Down Arrow 16"/>
            <p:cNvSpPr/>
            <p:nvPr/>
          </p:nvSpPr>
          <p:spPr>
            <a:xfrm>
              <a:off x="-237744" y="4209744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106985" y="3240432"/>
              <a:ext cx="261518" cy="357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7924" y="2730345"/>
            <a:ext cx="8268532" cy="770663"/>
            <a:chOff x="476152" y="854545"/>
            <a:chExt cx="6918573" cy="770663"/>
          </a:xfrm>
        </p:grpSpPr>
        <p:sp>
          <p:nvSpPr>
            <p:cNvPr id="20" name="Rounded Rectangle 19"/>
            <p:cNvSpPr/>
            <p:nvPr/>
          </p:nvSpPr>
          <p:spPr>
            <a:xfrm>
              <a:off x="476152" y="893688"/>
              <a:ext cx="6918573" cy="731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vi-VN" sz="2000" dirty="0" smtClean="0"/>
                <a:t>Bước 3: </a:t>
              </a:r>
            </a:p>
            <a:p>
              <a:r>
                <a:rPr lang="vi-VN" sz="2000" dirty="0"/>
                <a:t>	</a:t>
              </a:r>
              <a:r>
                <a:rPr lang="vi-VN" sz="2000" dirty="0" smtClean="0"/>
                <a:t>Mắt nhìn theo hướng vuông góc với cạnh thước ở đầu kia của vật.</a:t>
              </a:r>
              <a:endParaRPr lang="en-US" sz="2000" dirty="0"/>
            </a:p>
          </p:txBody>
        </p:sp>
        <p:sp>
          <p:nvSpPr>
            <p:cNvPr id="21" name="Rounded Rectangle 4"/>
            <p:cNvSpPr/>
            <p:nvPr/>
          </p:nvSpPr>
          <p:spPr>
            <a:xfrm>
              <a:off x="497577" y="854545"/>
              <a:ext cx="5381817" cy="688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5536" y="3882473"/>
            <a:ext cx="8268532" cy="770663"/>
            <a:chOff x="476152" y="854545"/>
            <a:chExt cx="6918573" cy="770663"/>
          </a:xfrm>
        </p:grpSpPr>
        <p:sp>
          <p:nvSpPr>
            <p:cNvPr id="23" name="Rounded Rectangle 22"/>
            <p:cNvSpPr/>
            <p:nvPr/>
          </p:nvSpPr>
          <p:spPr>
            <a:xfrm>
              <a:off x="476152" y="893688"/>
              <a:ext cx="6918573" cy="731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vi-VN" sz="2000" dirty="0" smtClean="0"/>
                <a:t>Bước 4: </a:t>
              </a:r>
            </a:p>
            <a:p>
              <a:r>
                <a:rPr lang="vi-VN" sz="2000" dirty="0"/>
                <a:t>	</a:t>
              </a:r>
              <a:r>
                <a:rPr lang="vi-VN" sz="2000" dirty="0" smtClean="0"/>
                <a:t>Đọc kết quả đo theo vạch chia gần nhất với đầu kia của vật.</a:t>
              </a:r>
              <a:endParaRPr lang="en-US" sz="2000" dirty="0"/>
            </a:p>
          </p:txBody>
        </p:sp>
        <p:sp>
          <p:nvSpPr>
            <p:cNvPr id="24" name="Rounded Rectangle 4"/>
            <p:cNvSpPr/>
            <p:nvPr/>
          </p:nvSpPr>
          <p:spPr>
            <a:xfrm>
              <a:off x="497577" y="854545"/>
              <a:ext cx="5381817" cy="688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20955" y="2420888"/>
            <a:ext cx="606247" cy="1444800"/>
            <a:chOff x="-237744" y="3240432"/>
            <a:chExt cx="606247" cy="1444800"/>
          </a:xfrm>
        </p:grpSpPr>
        <p:sp>
          <p:nvSpPr>
            <p:cNvPr id="26" name="Down Arrow 25"/>
            <p:cNvSpPr/>
            <p:nvPr/>
          </p:nvSpPr>
          <p:spPr>
            <a:xfrm>
              <a:off x="-237744" y="4209744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Down Arrow 4"/>
            <p:cNvSpPr/>
            <p:nvPr/>
          </p:nvSpPr>
          <p:spPr>
            <a:xfrm>
              <a:off x="106985" y="3240432"/>
              <a:ext cx="261518" cy="357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7401" y="3645024"/>
            <a:ext cx="606247" cy="1444800"/>
            <a:chOff x="-237744" y="3240432"/>
            <a:chExt cx="606247" cy="1444800"/>
          </a:xfrm>
        </p:grpSpPr>
        <p:sp>
          <p:nvSpPr>
            <p:cNvPr id="29" name="Down Arrow 28"/>
            <p:cNvSpPr/>
            <p:nvPr/>
          </p:nvSpPr>
          <p:spPr>
            <a:xfrm>
              <a:off x="-237744" y="4209744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Down Arrow 4"/>
            <p:cNvSpPr/>
            <p:nvPr/>
          </p:nvSpPr>
          <p:spPr>
            <a:xfrm>
              <a:off x="106985" y="3240432"/>
              <a:ext cx="261518" cy="357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5536" y="5106609"/>
            <a:ext cx="8268532" cy="770663"/>
            <a:chOff x="476152" y="854545"/>
            <a:chExt cx="6918573" cy="770663"/>
          </a:xfrm>
        </p:grpSpPr>
        <p:sp>
          <p:nvSpPr>
            <p:cNvPr id="32" name="Rounded Rectangle 31"/>
            <p:cNvSpPr/>
            <p:nvPr/>
          </p:nvSpPr>
          <p:spPr>
            <a:xfrm>
              <a:off x="476152" y="893688"/>
              <a:ext cx="6918573" cy="731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vi-VN" sz="2000" dirty="0" smtClean="0"/>
                <a:t>Bước 5: </a:t>
              </a:r>
              <a:endParaRPr lang="vi-VN" sz="2000" dirty="0"/>
            </a:p>
            <a:p>
              <a:r>
                <a:rPr lang="vi-VN" sz="2000" dirty="0" smtClean="0"/>
                <a:t>	Ghi kết quả đo theo ĐCNN của thước.</a:t>
              </a:r>
            </a:p>
          </p:txBody>
        </p:sp>
        <p:sp>
          <p:nvSpPr>
            <p:cNvPr id="33" name="Rounded Rectangle 4"/>
            <p:cNvSpPr/>
            <p:nvPr/>
          </p:nvSpPr>
          <p:spPr>
            <a:xfrm>
              <a:off x="497577" y="854545"/>
              <a:ext cx="5381817" cy="688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4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</TotalTime>
  <Words>297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PowerPoint Presentation</vt:lpstr>
      <vt:lpstr>PowerPoint Presentation</vt:lpstr>
      <vt:lpstr>Hãy kể tên đơn vị đo độ dài mà em biết?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2024-09-03T10:11:03Z</dcterms:created>
  <dcterms:modified xsi:type="dcterms:W3CDTF">2024-09-03T11:51:53Z</dcterms:modified>
</cp:coreProperties>
</file>