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7" r:id="rId2"/>
    <p:sldId id="259" r:id="rId3"/>
    <p:sldId id="258" r:id="rId4"/>
    <p:sldId id="256" r:id="rId5"/>
    <p:sldId id="260" r:id="rId6"/>
    <p:sldId id="262" r:id="rId7"/>
    <p:sldId id="261" r:id="rId8"/>
    <p:sldId id="263" r:id="rId9"/>
    <p:sldId id="264" r:id="rId10"/>
    <p:sldId id="265" r:id="rId11"/>
    <p:sldId id="266" r:id="rId12"/>
    <p:sldId id="267" r:id="rId13"/>
    <p:sldId id="268" r:id="rId14"/>
    <p:sldId id="269" r:id="rId15"/>
    <p:sldId id="270" r:id="rId16"/>
    <p:sldId id="271" r:id="rId17"/>
    <p:sldId id="278" r:id="rId18"/>
    <p:sldId id="272" r:id="rId19"/>
    <p:sldId id="273" r:id="rId20"/>
    <p:sldId id="274" r:id="rId21"/>
    <p:sldId id="279" r:id="rId22"/>
    <p:sldId id="275" r:id="rId23"/>
    <p:sldId id="276" r:id="rId24"/>
    <p:sldId id="277" r:id="rId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A5AE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p:scale>
          <a:sx n="66" d="100"/>
          <a:sy n="66" d="100"/>
        </p:scale>
        <p:origin x="-1632" y="-13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562323-A99C-40EE-9C32-62B5D15D064E}" type="datetimeFigureOut">
              <a:rPr lang="en-US" smtClean="0"/>
              <a:t>11/2/2024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56DF99-02BC-4B5F-9725-7AD95CE8D32A}" type="slidenum">
              <a:rPr lang="en-US" smtClean="0"/>
              <a:t>‹#›</a:t>
            </a:fld>
            <a:endParaRPr lang="en-US"/>
          </a:p>
        </p:txBody>
      </p:sp>
    </p:spTree>
    <p:extLst>
      <p:ext uri="{BB962C8B-B14F-4D97-AF65-F5344CB8AC3E}">
        <p14:creationId xmlns:p14="http://schemas.microsoft.com/office/powerpoint/2010/main" val="881205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6DF99-02BC-4B5F-9725-7AD95CE8D32A}" type="slidenum">
              <a:rPr lang="en-US" smtClean="0"/>
              <a:t>8</a:t>
            </a:fld>
            <a:endParaRPr lang="en-US"/>
          </a:p>
        </p:txBody>
      </p:sp>
    </p:spTree>
    <p:extLst>
      <p:ext uri="{BB962C8B-B14F-4D97-AF65-F5344CB8AC3E}">
        <p14:creationId xmlns:p14="http://schemas.microsoft.com/office/powerpoint/2010/main" val="2908076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56DF99-02BC-4B5F-9725-7AD95CE8D32A}" type="slidenum">
              <a:rPr lang="en-US" smtClean="0"/>
              <a:t>9</a:t>
            </a:fld>
            <a:endParaRPr lang="en-US"/>
          </a:p>
        </p:txBody>
      </p:sp>
    </p:spTree>
    <p:extLst>
      <p:ext uri="{BB962C8B-B14F-4D97-AF65-F5344CB8AC3E}">
        <p14:creationId xmlns:p14="http://schemas.microsoft.com/office/powerpoint/2010/main" val="407532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B24072-C5D1-4A23-BED3-2A861238119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354383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24072-C5D1-4A23-BED3-2A861238119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3355492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24072-C5D1-4A23-BED3-2A861238119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4146489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B24072-C5D1-4A23-BED3-2A861238119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1874933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B24072-C5D1-4A23-BED3-2A8612381196}" type="datetimeFigureOut">
              <a:rPr lang="en-US" smtClean="0"/>
              <a:t>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34219104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B24072-C5D1-4A23-BED3-2A861238119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336494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B24072-C5D1-4A23-BED3-2A8612381196}" type="datetimeFigureOut">
              <a:rPr lang="en-US" smtClean="0"/>
              <a:t>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23887316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B24072-C5D1-4A23-BED3-2A8612381196}" type="datetimeFigureOut">
              <a:rPr lang="en-US" smtClean="0"/>
              <a:t>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241482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B24072-C5D1-4A23-BED3-2A8612381196}" type="datetimeFigureOut">
              <a:rPr lang="en-US" smtClean="0"/>
              <a:t>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24590213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24072-C5D1-4A23-BED3-2A861238119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466989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B24072-C5D1-4A23-BED3-2A8612381196}" type="datetimeFigureOut">
              <a:rPr lang="en-US" smtClean="0"/>
              <a:t>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2BAEFF-90FF-4352-B308-B7EAC9BD84E1}" type="slidenum">
              <a:rPr lang="en-US" smtClean="0"/>
              <a:t>‹#›</a:t>
            </a:fld>
            <a:endParaRPr lang="en-US"/>
          </a:p>
        </p:txBody>
      </p:sp>
    </p:spTree>
    <p:extLst>
      <p:ext uri="{BB962C8B-B14F-4D97-AF65-F5344CB8AC3E}">
        <p14:creationId xmlns:p14="http://schemas.microsoft.com/office/powerpoint/2010/main" val="1106231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24072-C5D1-4A23-BED3-2A8612381196}" type="datetimeFigureOut">
              <a:rPr lang="en-US" smtClean="0"/>
              <a:t>11/2/2024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2BAEFF-90FF-4352-B308-B7EAC9BD84E1}" type="slidenum">
              <a:rPr lang="en-US" smtClean="0"/>
              <a:t>‹#›</a:t>
            </a:fld>
            <a:endParaRPr lang="en-US"/>
          </a:p>
        </p:txBody>
      </p:sp>
    </p:spTree>
    <p:extLst>
      <p:ext uri="{BB962C8B-B14F-4D97-AF65-F5344CB8AC3E}">
        <p14:creationId xmlns:p14="http://schemas.microsoft.com/office/powerpoint/2010/main" val="37430574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Downloads/y2mate.com%20-%20NG&#431;&#7900;I%20T&#212;I%20Y&#202;U%20T&#212;I%20TH&#431;&#416;NG_v720P.mp4" TargetMode="External"/><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image" Target="../media/image29.jpeg"/><Relationship Id="rId7" Type="http://schemas.openxmlformats.org/officeDocument/2006/relationships/hyperlink" Target="https://beeclass.net/workspace/class/1728889055" TargetMode="External"/><Relationship Id="rId2" Type="http://schemas.openxmlformats.org/officeDocument/2006/relationships/image" Target="../media/image28.gif"/><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beeclass.net/workspace/class/tui-mu/1728889055"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hyperlink" Target="https://beeclass.net/workspace/class/today/1728889055"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gif"/><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4.gif"/><Relationship Id="rId5" Type="http://schemas.openxmlformats.org/officeDocument/2006/relationships/image" Target="../media/image13.gif"/><Relationship Id="rId4" Type="http://schemas.openxmlformats.org/officeDocument/2006/relationships/image" Target="../media/image12.gif"/></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gif"/><Relationship Id="rId3" Type="http://schemas.openxmlformats.org/officeDocument/2006/relationships/audio" Target="../media/audio1.wav"/><Relationship Id="rId7" Type="http://schemas.openxmlformats.org/officeDocument/2006/relationships/image" Target="../media/image18.png"/><Relationship Id="rId12"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audio" Target="../media/audio2.wav"/><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s://i.pinimg.com/originals/1f/d8/38/1fd838865e36a8968efd0bf644b1236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28600" y="1508039"/>
            <a:ext cx="5372100" cy="53816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pinimg.com/originals/7e/8b/37/7e8b37ab05e3d129554d7976865c5a6a.gif">
            <a:hlinkClick r:id="rId3" action="ppaction://hlinkfile"/>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11760" y="692696"/>
            <a:ext cx="6492213" cy="365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585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285315575"/>
              </p:ext>
            </p:extLst>
          </p:nvPr>
        </p:nvGraphicFramePr>
        <p:xfrm>
          <a:off x="107504" y="105187"/>
          <a:ext cx="8856984" cy="3258309"/>
        </p:xfrm>
        <a:graphic>
          <a:graphicData uri="http://schemas.openxmlformats.org/drawingml/2006/table">
            <a:tbl>
              <a:tblPr firstRow="1" bandRow="1">
                <a:tableStyleId>{21E4AEA4-8DFA-4A89-87EB-49C32662AFE0}</a:tableStyleId>
              </a:tblPr>
              <a:tblGrid>
                <a:gridCol w="4032448"/>
                <a:gridCol w="4824536"/>
              </a:tblGrid>
              <a:tr h="606549">
                <a:tc>
                  <a:txBody>
                    <a:bodyPr/>
                    <a:lstStyle/>
                    <a:p>
                      <a:pPr algn="ctr"/>
                      <a:r>
                        <a:rPr lang="vi-VN" sz="2400" dirty="0" smtClean="0">
                          <a:latin typeface="+mj-lt"/>
                        </a:rPr>
                        <a:t>Mẫu chất chỉ chứa 1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smtClean="0">
                          <a:latin typeface="+mj-lt"/>
                        </a:rPr>
                        <a:t>Mẫu</a:t>
                      </a:r>
                      <a:r>
                        <a:rPr lang="vi-VN" sz="2400" baseline="0" dirty="0" smtClean="0">
                          <a:latin typeface="+mj-lt"/>
                        </a:rPr>
                        <a:t> chất c</a:t>
                      </a:r>
                      <a:r>
                        <a:rPr lang="vi-VN" sz="2400" dirty="0" smtClean="0">
                          <a:latin typeface="+mj-lt"/>
                        </a:rPr>
                        <a:t>hứa 2 hoặc nhiều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6549">
                <a:tc>
                  <a:txBody>
                    <a:bodyPr/>
                    <a:lstStyle/>
                    <a:p>
                      <a:pPr algn="l">
                        <a:lnSpc>
                          <a:spcPct val="150000"/>
                        </a:lnSpc>
                      </a:pPr>
                      <a:r>
                        <a:rPr lang="vi-VN" sz="2800" dirty="0" smtClean="0">
                          <a:latin typeface="+mj-lt"/>
                        </a:rPr>
                        <a:t>-Khí oxygen</a:t>
                      </a:r>
                    </a:p>
                    <a:p>
                      <a:pPr algn="l">
                        <a:lnSpc>
                          <a:spcPct val="150000"/>
                        </a:lnSpc>
                      </a:pPr>
                      <a:r>
                        <a:rPr lang="vi-VN" sz="2800" dirty="0" smtClean="0">
                          <a:latin typeface="+mj-lt"/>
                        </a:rPr>
                        <a:t>-Khí hydrogen</a:t>
                      </a:r>
                    </a:p>
                    <a:p>
                      <a:pPr algn="l">
                        <a:lnSpc>
                          <a:spcPct val="150000"/>
                        </a:lnSpc>
                      </a:pPr>
                      <a:r>
                        <a:rPr lang="vi-VN" sz="2800" dirty="0" smtClean="0">
                          <a:latin typeface="+mj-lt"/>
                        </a:rPr>
                        <a:t>-Nước cất</a:t>
                      </a:r>
                    </a:p>
                    <a:p>
                      <a:pPr algn="l">
                        <a:lnSpc>
                          <a:spcPct val="150000"/>
                        </a:lnSpc>
                      </a:pPr>
                      <a:r>
                        <a:rPr lang="vi-VN" sz="2800" dirty="0" smtClean="0">
                          <a:latin typeface="+mj-lt"/>
                        </a:rPr>
                        <a:t>-Thìa bạc</a:t>
                      </a:r>
                      <a:endParaRPr lang="en-US"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50000"/>
                        </a:lnSpc>
                      </a:pPr>
                      <a:r>
                        <a:rPr lang="vi-VN" sz="2800" dirty="0" smtClean="0">
                          <a:latin typeface="+mj-lt"/>
                        </a:rPr>
                        <a:t>-Nước đường</a:t>
                      </a:r>
                    </a:p>
                    <a:p>
                      <a:pPr algn="l">
                        <a:lnSpc>
                          <a:spcPct val="150000"/>
                        </a:lnSpc>
                      </a:pPr>
                      <a:r>
                        <a:rPr lang="vi-VN" sz="2800" dirty="0" smtClean="0">
                          <a:latin typeface="+mj-lt"/>
                        </a:rPr>
                        <a:t>-Nước chấm</a:t>
                      </a:r>
                    </a:p>
                    <a:p>
                      <a:pPr algn="l">
                        <a:lnSpc>
                          <a:spcPct val="150000"/>
                        </a:lnSpc>
                      </a:pPr>
                      <a:r>
                        <a:rPr lang="vi-VN" sz="2800" dirty="0" smtClean="0">
                          <a:latin typeface="+mj-lt"/>
                        </a:rPr>
                        <a:t>-Tương ớt</a:t>
                      </a:r>
                    </a:p>
                    <a:p>
                      <a:pPr algn="l">
                        <a:lnSpc>
                          <a:spcPct val="150000"/>
                        </a:lnSpc>
                      </a:pPr>
                      <a:r>
                        <a:rPr lang="vi-VN" sz="2800" dirty="0" smtClean="0">
                          <a:latin typeface="+mj-lt"/>
                        </a:rPr>
                        <a:t>-Nước cam</a:t>
                      </a:r>
                      <a:endParaRPr lang="en-US"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Up Arrow 3"/>
          <p:cNvSpPr/>
          <p:nvPr/>
        </p:nvSpPr>
        <p:spPr>
          <a:xfrm flipV="1">
            <a:off x="1703861" y="3356992"/>
            <a:ext cx="504056" cy="792088"/>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Up Arrow 4"/>
          <p:cNvSpPr/>
          <p:nvPr/>
        </p:nvSpPr>
        <p:spPr>
          <a:xfrm flipV="1">
            <a:off x="6444208" y="3358085"/>
            <a:ext cx="504056" cy="792088"/>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827584" y="4283201"/>
            <a:ext cx="2736304" cy="523220"/>
          </a:xfrm>
          <a:prstGeom prst="rect">
            <a:avLst/>
          </a:prstGeom>
          <a:noFill/>
        </p:spPr>
        <p:txBody>
          <a:bodyPr wrap="square" rtlCol="0">
            <a:spAutoFit/>
          </a:bodyPr>
          <a:lstStyle/>
          <a:p>
            <a:r>
              <a:rPr lang="vi-VN" sz="2800" b="1" i="1" dirty="0" smtClean="0">
                <a:solidFill>
                  <a:srgbClr val="002060"/>
                </a:solidFill>
                <a:latin typeface="+mj-lt"/>
              </a:rPr>
              <a:t>Chất tinh khiết</a:t>
            </a:r>
            <a:endParaRPr lang="en-US" sz="2800" b="1" i="1" dirty="0">
              <a:solidFill>
                <a:srgbClr val="002060"/>
              </a:solidFill>
              <a:latin typeface="+mj-lt"/>
            </a:endParaRPr>
          </a:p>
        </p:txBody>
      </p:sp>
      <p:sp>
        <p:nvSpPr>
          <p:cNvPr id="7" name="TextBox 6"/>
          <p:cNvSpPr txBox="1"/>
          <p:nvPr/>
        </p:nvSpPr>
        <p:spPr>
          <a:xfrm>
            <a:off x="6084168" y="4283201"/>
            <a:ext cx="2736304" cy="523220"/>
          </a:xfrm>
          <a:prstGeom prst="rect">
            <a:avLst/>
          </a:prstGeom>
          <a:noFill/>
        </p:spPr>
        <p:txBody>
          <a:bodyPr wrap="square" rtlCol="0">
            <a:spAutoFit/>
          </a:bodyPr>
          <a:lstStyle/>
          <a:p>
            <a:r>
              <a:rPr lang="vi-VN" sz="2800" b="1" i="1" dirty="0" smtClean="0">
                <a:solidFill>
                  <a:srgbClr val="002060"/>
                </a:solidFill>
                <a:latin typeface="+mj-lt"/>
              </a:rPr>
              <a:t>Hỗn hợp</a:t>
            </a:r>
            <a:endParaRPr lang="en-US" sz="2800" b="1" i="1" dirty="0">
              <a:solidFill>
                <a:srgbClr val="002060"/>
              </a:solidFill>
              <a:latin typeface="+mj-lt"/>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520" y="5696023"/>
            <a:ext cx="1597719" cy="1161977"/>
          </a:xfrm>
          <a:prstGeom prst="rect">
            <a:avLst/>
          </a:prstGeom>
        </p:spPr>
      </p:pic>
    </p:spTree>
    <p:extLst>
      <p:ext uri="{BB962C8B-B14F-4D97-AF65-F5344CB8AC3E}">
        <p14:creationId xmlns:p14="http://schemas.microsoft.com/office/powerpoint/2010/main" val="1097937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63" presetClass="path" presetSubtype="0" accel="50000" decel="50000" fill="hold" nodeType="withEffect">
                                  <p:stCondLst>
                                    <p:cond delay="0"/>
                                  </p:stCondLst>
                                  <p:childTnLst>
                                    <p:animMotion origin="layout" path="M 0.00052 0.0104 L 0.875 6.93642E-7 " pathEditMode="relative" rAng="0" ptsTypes="AA">
                                      <p:cBhvr>
                                        <p:cTn id="9" dur="59000" fill="hold"/>
                                        <p:tgtEl>
                                          <p:spTgt spid="2"/>
                                        </p:tgtEl>
                                        <p:attrNameLst>
                                          <p:attrName>ppt_x</p:attrName>
                                          <p:attrName>ppt_y</p:attrName>
                                        </p:attrNameLst>
                                      </p:cBhvr>
                                      <p:rCtr x="43715" y="-532"/>
                                    </p:animMotion>
                                  </p:childTnLst>
                                </p:cTn>
                              </p:par>
                              <p:par>
                                <p:cTn id="10" presetID="10"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latin typeface="+mj-lt"/>
              </a:rPr>
              <a:t>I, Chất tinh khiết và hỗn hợp:</a:t>
            </a:r>
            <a:endParaRPr lang="en-US" sz="4000" u="sng"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2605994225"/>
              </p:ext>
            </p:extLst>
          </p:nvPr>
        </p:nvGraphicFramePr>
        <p:xfrm>
          <a:off x="-36512" y="1772816"/>
          <a:ext cx="9180512" cy="4320481"/>
        </p:xfrm>
        <a:graphic>
          <a:graphicData uri="http://schemas.openxmlformats.org/drawingml/2006/table">
            <a:tbl>
              <a:tblPr firstRow="1" bandRow="1">
                <a:tableStyleId>{7DF18680-E054-41AD-8BC1-D1AEF772440D}</a:tableStyleId>
              </a:tblPr>
              <a:tblGrid>
                <a:gridCol w="1234361"/>
                <a:gridCol w="4066129"/>
                <a:gridCol w="3880022"/>
              </a:tblGrid>
              <a:tr h="1083832">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Chất tinh khiết </a:t>
                      </a:r>
                    </a:p>
                    <a:p>
                      <a:pPr algn="ctr"/>
                      <a:r>
                        <a:rPr lang="vi-VN" sz="2800" dirty="0" smtClean="0">
                          <a:latin typeface="Times New Roman" pitchFamily="18" charset="0"/>
                          <a:cs typeface="Times New Roman" pitchFamily="18" charset="0"/>
                        </a:rPr>
                        <a:t>(nguyên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2">
                <a:tc>
                  <a:txBody>
                    <a:bodyPr/>
                    <a:lstStyle/>
                    <a:p>
                      <a:r>
                        <a:rPr lang="vi-VN" sz="2800" b="1" i="1" dirty="0" smtClean="0">
                          <a:latin typeface="Times New Roman" pitchFamily="18" charset="0"/>
                          <a:cs typeface="Times New Roman" pitchFamily="18" charset="0"/>
                        </a:rPr>
                        <a:t>Định nghĩa</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2">
                <a:tc>
                  <a:txBody>
                    <a:bodyPr/>
                    <a:lstStyle/>
                    <a:p>
                      <a:r>
                        <a:rPr lang="vi-VN" sz="2800" b="1" i="1" dirty="0" smtClean="0">
                          <a:latin typeface="Times New Roman" pitchFamily="18" charset="0"/>
                          <a:cs typeface="Times New Roman" pitchFamily="18" charset="0"/>
                        </a:rPr>
                        <a:t>Tính chất</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9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Ví dụ</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Rounded Rectangle 1"/>
          <p:cNvSpPr/>
          <p:nvPr/>
        </p:nvSpPr>
        <p:spPr>
          <a:xfrm>
            <a:off x="1259632" y="3212976"/>
            <a:ext cx="3960440" cy="43204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smtClean="0">
                <a:solidFill>
                  <a:schemeClr val="tx1">
                    <a:lumMod val="95000"/>
                    <a:lumOff val="5000"/>
                  </a:schemeClr>
                </a:solidFill>
                <a:latin typeface="Times New Roman" pitchFamily="18" charset="0"/>
                <a:cs typeface="Times New Roman" pitchFamily="18" charset="0"/>
              </a:rPr>
              <a:t>Thế nào</a:t>
            </a:r>
            <a:r>
              <a:rPr lang="vi-VN" sz="2400" b="1" i="1" baseline="0" dirty="0" smtClean="0">
                <a:solidFill>
                  <a:schemeClr val="tx1">
                    <a:lumMod val="95000"/>
                    <a:lumOff val="5000"/>
                  </a:schemeClr>
                </a:solidFill>
                <a:latin typeface="Times New Roman" pitchFamily="18" charset="0"/>
                <a:cs typeface="Times New Roman" pitchFamily="18" charset="0"/>
              </a:rPr>
              <a:t> là chất tinh khiết?</a:t>
            </a:r>
            <a:endParaRPr lang="en-US" sz="2400" b="1" i="1" dirty="0">
              <a:solidFill>
                <a:schemeClr val="tx1">
                  <a:lumMod val="95000"/>
                  <a:lumOff val="5000"/>
                </a:schemeClr>
              </a:solidFill>
              <a:latin typeface="Times New Roman" pitchFamily="18" charset="0"/>
              <a:cs typeface="Times New Roman" pitchFamily="18" charset="0"/>
            </a:endParaRPr>
          </a:p>
        </p:txBody>
      </p:sp>
      <p:sp>
        <p:nvSpPr>
          <p:cNvPr id="7" name="Rounded Rectangle 6"/>
          <p:cNvSpPr/>
          <p:nvPr/>
        </p:nvSpPr>
        <p:spPr>
          <a:xfrm>
            <a:off x="5292080" y="3212976"/>
            <a:ext cx="3744415" cy="43204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i="1" dirty="0" smtClean="0">
                <a:solidFill>
                  <a:schemeClr val="tx1">
                    <a:lumMod val="95000"/>
                    <a:lumOff val="5000"/>
                  </a:schemeClr>
                </a:solidFill>
                <a:latin typeface="Times New Roman" pitchFamily="18" charset="0"/>
                <a:cs typeface="Times New Roman" pitchFamily="18" charset="0"/>
              </a:rPr>
              <a:t>Thế nào</a:t>
            </a:r>
            <a:r>
              <a:rPr lang="vi-VN" sz="2400" b="1" i="1" baseline="0" dirty="0" smtClean="0">
                <a:solidFill>
                  <a:schemeClr val="tx1">
                    <a:lumMod val="95000"/>
                    <a:lumOff val="5000"/>
                  </a:schemeClr>
                </a:solidFill>
                <a:latin typeface="Times New Roman" pitchFamily="18" charset="0"/>
                <a:cs typeface="Times New Roman" pitchFamily="18" charset="0"/>
              </a:rPr>
              <a:t> là chất hỗn hợp?</a:t>
            </a:r>
            <a:endParaRPr lang="en-US" sz="2400" b="1" i="1" dirty="0">
              <a:solidFill>
                <a:schemeClr val="tx1">
                  <a:lumMod val="95000"/>
                  <a:lumOff val="5000"/>
                </a:schemeClr>
              </a:solidFill>
              <a:latin typeface="Times New Roman" pitchFamily="18" charset="0"/>
              <a:cs typeface="Times New Roman" pitchFamily="18"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1878867"/>
            <a:ext cx="1368152" cy="1464880"/>
          </a:xfrm>
          <a:prstGeom prst="rect">
            <a:avLst/>
          </a:prstGeom>
        </p:spPr>
      </p:pic>
    </p:spTree>
    <p:extLst>
      <p:ext uri="{BB962C8B-B14F-4D97-AF65-F5344CB8AC3E}">
        <p14:creationId xmlns:p14="http://schemas.microsoft.com/office/powerpoint/2010/main" val="282269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3" presetClass="emph" presetSubtype="2" fill="hold" grpId="0" nodeType="withEffect">
                                  <p:stCondLst>
                                    <p:cond delay="0"/>
                                  </p:stCondLst>
                                  <p:childTnLst>
                                    <p:animClr clrSpc="rgb" dir="cw">
                                      <p:cBhvr override="childStyle">
                                        <p:cTn id="10" dur="500" fill="hold"/>
                                        <p:tgtEl>
                                          <p:spTgt spid="2"/>
                                        </p:tgtEl>
                                        <p:attrNameLst>
                                          <p:attrName>style.color</p:attrName>
                                        </p:attrNameLst>
                                      </p:cBhvr>
                                      <p:to>
                                        <a:schemeClr val="accent2"/>
                                      </p:to>
                                    </p:animClr>
                                  </p:childTnLst>
                                </p:cTn>
                              </p:par>
                              <p:par>
                                <p:cTn id="11" presetID="3" presetClass="emph" presetSubtype="2" fill="hold" grpId="0" nodeType="withEffect">
                                  <p:stCondLst>
                                    <p:cond delay="0"/>
                                  </p:stCondLst>
                                  <p:childTnLst>
                                    <p:animClr clrSpc="rgb" dir="cw">
                                      <p:cBhvr override="childStyle">
                                        <p:cTn id="12" dur="500" fill="hold"/>
                                        <p:tgtEl>
                                          <p:spTgt spid="7"/>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55335469"/>
              </p:ext>
            </p:extLst>
          </p:nvPr>
        </p:nvGraphicFramePr>
        <p:xfrm>
          <a:off x="107504" y="105187"/>
          <a:ext cx="8856984" cy="3258309"/>
        </p:xfrm>
        <a:graphic>
          <a:graphicData uri="http://schemas.openxmlformats.org/drawingml/2006/table">
            <a:tbl>
              <a:tblPr firstRow="1" bandRow="1">
                <a:tableStyleId>{21E4AEA4-8DFA-4A89-87EB-49C32662AFE0}</a:tableStyleId>
              </a:tblPr>
              <a:tblGrid>
                <a:gridCol w="4032448"/>
                <a:gridCol w="4824536"/>
              </a:tblGrid>
              <a:tr h="606549">
                <a:tc>
                  <a:txBody>
                    <a:bodyPr/>
                    <a:lstStyle/>
                    <a:p>
                      <a:pPr algn="ctr"/>
                      <a:r>
                        <a:rPr lang="vi-VN" sz="2400" dirty="0" smtClean="0">
                          <a:latin typeface="+mj-lt"/>
                        </a:rPr>
                        <a:t>Mẫu chất chỉ chứa 1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smtClean="0">
                          <a:latin typeface="+mj-lt"/>
                        </a:rPr>
                        <a:t>Mẫu</a:t>
                      </a:r>
                      <a:r>
                        <a:rPr lang="vi-VN" sz="2400" baseline="0" dirty="0" smtClean="0">
                          <a:latin typeface="+mj-lt"/>
                        </a:rPr>
                        <a:t> chất c</a:t>
                      </a:r>
                      <a:r>
                        <a:rPr lang="vi-VN" sz="2400" dirty="0" smtClean="0">
                          <a:latin typeface="+mj-lt"/>
                        </a:rPr>
                        <a:t>hứa 2 hoặc nhiều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6549">
                <a:tc>
                  <a:txBody>
                    <a:bodyPr/>
                    <a:lstStyle/>
                    <a:p>
                      <a:pPr algn="l">
                        <a:lnSpc>
                          <a:spcPct val="150000"/>
                        </a:lnSpc>
                      </a:pPr>
                      <a:r>
                        <a:rPr lang="vi-VN" sz="2800" dirty="0" smtClean="0">
                          <a:latin typeface="+mj-lt"/>
                        </a:rPr>
                        <a:t>-Khí oxygen</a:t>
                      </a:r>
                    </a:p>
                    <a:p>
                      <a:pPr algn="l">
                        <a:lnSpc>
                          <a:spcPct val="150000"/>
                        </a:lnSpc>
                      </a:pPr>
                      <a:r>
                        <a:rPr lang="vi-VN" sz="2800" dirty="0" smtClean="0">
                          <a:latin typeface="+mj-lt"/>
                        </a:rPr>
                        <a:t>-Khí hydrogen</a:t>
                      </a:r>
                    </a:p>
                    <a:p>
                      <a:pPr algn="l">
                        <a:lnSpc>
                          <a:spcPct val="150000"/>
                        </a:lnSpc>
                      </a:pPr>
                      <a:r>
                        <a:rPr lang="vi-VN" sz="2800" dirty="0" smtClean="0">
                          <a:latin typeface="+mj-lt"/>
                        </a:rPr>
                        <a:t>-Nước cất</a:t>
                      </a:r>
                    </a:p>
                    <a:p>
                      <a:pPr algn="l">
                        <a:lnSpc>
                          <a:spcPct val="150000"/>
                        </a:lnSpc>
                      </a:pPr>
                      <a:r>
                        <a:rPr lang="vi-VN" sz="2800" dirty="0" smtClean="0">
                          <a:latin typeface="+mj-lt"/>
                        </a:rPr>
                        <a:t>-Thìa bạc</a:t>
                      </a:r>
                      <a:endParaRPr lang="en-US"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pPr>
                      <a:r>
                        <a:rPr lang="vi-VN" sz="2800" dirty="0" smtClean="0">
                          <a:latin typeface="+mj-lt"/>
                        </a:rPr>
                        <a:t>-Nước đường</a:t>
                      </a:r>
                    </a:p>
                    <a:p>
                      <a:pPr algn="ctr">
                        <a:lnSpc>
                          <a:spcPct val="150000"/>
                        </a:lnSpc>
                      </a:pPr>
                      <a:r>
                        <a:rPr lang="vi-VN" sz="2800" dirty="0" smtClean="0">
                          <a:latin typeface="+mj-lt"/>
                        </a:rPr>
                        <a:t>-Nước chấm</a:t>
                      </a:r>
                    </a:p>
                    <a:p>
                      <a:pPr algn="ctr">
                        <a:lnSpc>
                          <a:spcPct val="150000"/>
                        </a:lnSpc>
                      </a:pPr>
                      <a:r>
                        <a:rPr lang="vi-VN" sz="2800" dirty="0" smtClean="0">
                          <a:latin typeface="+mj-lt"/>
                        </a:rPr>
                        <a:t>-Tương ớt</a:t>
                      </a:r>
                    </a:p>
                    <a:p>
                      <a:pPr algn="ctr">
                        <a:lnSpc>
                          <a:spcPct val="150000"/>
                        </a:lnSpc>
                      </a:pPr>
                      <a:r>
                        <a:rPr lang="vi-VN" sz="2800" dirty="0" smtClean="0">
                          <a:latin typeface="+mj-lt"/>
                        </a:rPr>
                        <a:t>-Nước cam</a:t>
                      </a:r>
                      <a:endParaRPr lang="en-US" sz="28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 name="Up Arrow 3"/>
          <p:cNvSpPr/>
          <p:nvPr/>
        </p:nvSpPr>
        <p:spPr>
          <a:xfrm flipV="1">
            <a:off x="1763688" y="3356992"/>
            <a:ext cx="504056" cy="792088"/>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Up Arrow 4"/>
          <p:cNvSpPr/>
          <p:nvPr/>
        </p:nvSpPr>
        <p:spPr>
          <a:xfrm flipV="1">
            <a:off x="6444208" y="3358085"/>
            <a:ext cx="504056" cy="792088"/>
          </a:xfrm>
          <a:prstGeom prst="up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6" name="TextBox 5"/>
          <p:cNvSpPr txBox="1"/>
          <p:nvPr/>
        </p:nvSpPr>
        <p:spPr>
          <a:xfrm>
            <a:off x="827584" y="4283201"/>
            <a:ext cx="2736304" cy="523220"/>
          </a:xfrm>
          <a:prstGeom prst="rect">
            <a:avLst/>
          </a:prstGeom>
          <a:noFill/>
        </p:spPr>
        <p:txBody>
          <a:bodyPr wrap="square" rtlCol="0">
            <a:spAutoFit/>
          </a:bodyPr>
          <a:lstStyle/>
          <a:p>
            <a:r>
              <a:rPr lang="vi-VN" sz="2800" b="1" i="1" dirty="0" smtClean="0">
                <a:solidFill>
                  <a:srgbClr val="002060"/>
                </a:solidFill>
                <a:latin typeface="+mj-lt"/>
              </a:rPr>
              <a:t>Chất tinh khiết</a:t>
            </a:r>
            <a:endParaRPr lang="en-US" sz="2800" b="1" i="1" dirty="0">
              <a:solidFill>
                <a:srgbClr val="002060"/>
              </a:solidFill>
              <a:latin typeface="+mj-lt"/>
            </a:endParaRPr>
          </a:p>
        </p:txBody>
      </p:sp>
      <p:sp>
        <p:nvSpPr>
          <p:cNvPr id="7" name="TextBox 6"/>
          <p:cNvSpPr txBox="1"/>
          <p:nvPr/>
        </p:nvSpPr>
        <p:spPr>
          <a:xfrm>
            <a:off x="6084168" y="4283201"/>
            <a:ext cx="2736304" cy="523220"/>
          </a:xfrm>
          <a:prstGeom prst="rect">
            <a:avLst/>
          </a:prstGeom>
          <a:noFill/>
        </p:spPr>
        <p:txBody>
          <a:bodyPr wrap="square" rtlCol="0">
            <a:spAutoFit/>
          </a:bodyPr>
          <a:lstStyle/>
          <a:p>
            <a:r>
              <a:rPr lang="vi-VN" sz="2800" b="1" i="1" dirty="0" smtClean="0">
                <a:solidFill>
                  <a:srgbClr val="002060"/>
                </a:solidFill>
                <a:latin typeface="+mj-lt"/>
              </a:rPr>
              <a:t>Hỗn hợp</a:t>
            </a:r>
            <a:endParaRPr lang="en-US" sz="2800" b="1" i="1" dirty="0">
              <a:solidFill>
                <a:srgbClr val="002060"/>
              </a:solidFill>
              <a:latin typeface="+mj-lt"/>
            </a:endParaRPr>
          </a:p>
        </p:txBody>
      </p:sp>
      <p:pic>
        <p:nvPicPr>
          <p:cNvPr id="4098" name="Picture 2" descr="https://i.pinimg.com/originals/41/c3/41/41c3411c379878f87a1fbe9c557c4ef8.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1567" y="5724377"/>
            <a:ext cx="4489337" cy="1119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701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latin typeface="+mj-lt"/>
              </a:rPr>
              <a:t>I, Chất tinh khiết và hỗn hợp:</a:t>
            </a:r>
            <a:endParaRPr lang="en-US" sz="4000" u="sng"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646477966"/>
              </p:ext>
            </p:extLst>
          </p:nvPr>
        </p:nvGraphicFramePr>
        <p:xfrm>
          <a:off x="-36512" y="1772816"/>
          <a:ext cx="9180512" cy="4608249"/>
        </p:xfrm>
        <a:graphic>
          <a:graphicData uri="http://schemas.openxmlformats.org/drawingml/2006/table">
            <a:tbl>
              <a:tblPr firstRow="1" bandRow="1">
                <a:tableStyleId>{7DF18680-E054-41AD-8BC1-D1AEF772440D}</a:tableStyleId>
              </a:tblPr>
              <a:tblGrid>
                <a:gridCol w="1234361"/>
                <a:gridCol w="4066129"/>
                <a:gridCol w="3880022"/>
              </a:tblGrid>
              <a:tr h="1083832">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Chất tinh khiết </a:t>
                      </a:r>
                    </a:p>
                    <a:p>
                      <a:pPr algn="ctr"/>
                      <a:r>
                        <a:rPr lang="vi-VN" sz="2800" dirty="0" smtClean="0">
                          <a:latin typeface="Times New Roman" pitchFamily="18" charset="0"/>
                          <a:cs typeface="Times New Roman" pitchFamily="18" charset="0"/>
                        </a:rPr>
                        <a:t>(nguyên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764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Định nghĩa</a:t>
                      </a:r>
                      <a:endParaRPr lang="en-US" sz="2800" b="1" i="1" dirty="0" smtClean="0">
                        <a:latin typeface="Times New Roman" pitchFamily="18" charset="0"/>
                        <a:cs typeface="Times New Roman" pitchFamily="18" charset="0"/>
                      </a:endParaRPr>
                    </a:p>
                    <a:p>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vi-VN" sz="2800" dirty="0" smtClean="0">
                          <a:latin typeface="Times New Roman" pitchFamily="18" charset="0"/>
                          <a:cs typeface="Times New Roman" pitchFamily="18" charset="0"/>
                        </a:rPr>
                        <a:t>chỉ có một chất</a:t>
                      </a:r>
                      <a:r>
                        <a:rPr lang="vi-VN" sz="2800" baseline="0" dirty="0" smtClean="0">
                          <a:latin typeface="Times New Roman" pitchFamily="18" charset="0"/>
                          <a:cs typeface="Times New Roman" pitchFamily="18" charset="0"/>
                        </a:rPr>
                        <a:t> duy nhất.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dirty="0" smtClean="0">
                          <a:latin typeface="Times New Roman" pitchFamily="18" charset="0"/>
                          <a:cs typeface="Times New Roman" pitchFamily="18" charset="0"/>
                        </a:rPr>
                        <a:t>chứa từ hai chất trở lên.</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Tính chất</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985">
                <a:tc>
                  <a:txBody>
                    <a:bodyPr/>
                    <a:lstStyle/>
                    <a:p>
                      <a:r>
                        <a:rPr lang="vi-VN" sz="2800" b="1" i="1" dirty="0" smtClean="0">
                          <a:latin typeface="Times New Roman" pitchFamily="18" charset="0"/>
                          <a:cs typeface="Times New Roman" pitchFamily="18" charset="0"/>
                        </a:rPr>
                        <a:t> Ví dụ</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7" name="Group 6"/>
          <p:cNvGrpSpPr/>
          <p:nvPr/>
        </p:nvGrpSpPr>
        <p:grpSpPr>
          <a:xfrm>
            <a:off x="-180528" y="4013491"/>
            <a:ext cx="1952589" cy="2567601"/>
            <a:chOff x="-93516" y="2852936"/>
            <a:chExt cx="1952589" cy="2567601"/>
          </a:xfrm>
        </p:grpSpPr>
        <p:sp>
          <p:nvSpPr>
            <p:cNvPr id="8" name="Oval 7"/>
            <p:cNvSpPr/>
            <p:nvPr/>
          </p:nvSpPr>
          <p:spPr>
            <a:xfrm flipH="1">
              <a:off x="-93516" y="2852936"/>
              <a:ext cx="1484769" cy="1368152"/>
            </a:xfrm>
            <a:prstGeom prst="ellipse">
              <a:avLst/>
            </a:prstGeom>
            <a:noFill/>
            <a:ln w="1111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p:cNvCxnSpPr/>
            <p:nvPr/>
          </p:nvCxnSpPr>
          <p:spPr>
            <a:xfrm>
              <a:off x="962523" y="4185084"/>
              <a:ext cx="248919" cy="352208"/>
            </a:xfrm>
            <a:prstGeom prst="line">
              <a:avLst/>
            </a:prstGeom>
            <a:ln w="1270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1211442" y="3985276"/>
              <a:ext cx="248919" cy="352208"/>
            </a:xfrm>
            <a:prstGeom prst="line">
              <a:avLst/>
            </a:prstGeom>
            <a:ln w="127000"/>
          </p:spPr>
          <p:style>
            <a:lnRef idx="1">
              <a:schemeClr val="dk1"/>
            </a:lnRef>
            <a:fillRef idx="0">
              <a:schemeClr val="dk1"/>
            </a:fillRef>
            <a:effectRef idx="0">
              <a:schemeClr val="dk1"/>
            </a:effectRef>
            <a:fontRef idx="minor">
              <a:schemeClr val="tx1"/>
            </a:fontRef>
          </p:style>
        </p:cxnSp>
        <p:sp>
          <p:nvSpPr>
            <p:cNvPr id="11" name="Rounded Rectangle 10"/>
            <p:cNvSpPr/>
            <p:nvPr/>
          </p:nvSpPr>
          <p:spPr>
            <a:xfrm rot="19325360">
              <a:off x="1335571" y="4086067"/>
              <a:ext cx="523502" cy="1334470"/>
            </a:xfrm>
            <a:prstGeom prst="roundRect">
              <a:avLst>
                <a:gd name="adj" fmla="val 50000"/>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3923928" y="4395602"/>
            <a:ext cx="4104456" cy="830997"/>
          </a:xfrm>
          <a:prstGeom prst="rect">
            <a:avLst/>
          </a:prstGeom>
          <a:noFill/>
        </p:spPr>
        <p:txBody>
          <a:bodyPr wrap="square" rtlCol="0">
            <a:spAutoFit/>
          </a:bodyPr>
          <a:lstStyle/>
          <a:p>
            <a:r>
              <a:rPr lang="vi-VN" sz="4800" dirty="0" smtClean="0">
                <a:latin typeface="+mj-lt"/>
              </a:rPr>
              <a:t>Tính chất</a:t>
            </a:r>
            <a:endParaRPr lang="en-US" sz="4800" dirty="0">
              <a:latin typeface="+mj-lt"/>
            </a:endParaRPr>
          </a:p>
        </p:txBody>
      </p:sp>
    </p:spTree>
    <p:extLst>
      <p:ext uri="{BB962C8B-B14F-4D97-AF65-F5344CB8AC3E}">
        <p14:creationId xmlns:p14="http://schemas.microsoft.com/office/powerpoint/2010/main" val="1904257220"/>
      </p:ext>
    </p:extLst>
  </p:cSld>
  <p:clrMapOvr>
    <a:masterClrMapping/>
  </p:clrMapOvr>
  <mc:AlternateContent xmlns:mc="http://schemas.openxmlformats.org/markup-compatibility/2006" xmlns:p14="http://schemas.microsoft.com/office/powerpoint/2010/main">
    <mc:Choice Requires="p14">
      <p:transition spd="slow" p14:dur="1750">
        <p:strips dir="rd"/>
      </p:transition>
    </mc:Choice>
    <mc:Fallback xmlns="">
      <p:transition spd="slow">
        <p:strips dir="r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63" presetClass="path" presetSubtype="0" accel="50000" decel="50000" fill="hold" nodeType="withEffect">
                                  <p:stCondLst>
                                    <p:cond delay="0"/>
                                  </p:stCondLst>
                                  <p:childTnLst>
                                    <p:animMotion origin="layout" path="M 2.22222E-6 -3.3526E-6 L 0.2618 0.02266 " pathEditMode="relative" rAng="0" ptsTypes="AA">
                                      <p:cBhvr>
                                        <p:cTn id="10" dur="700" fill="hold"/>
                                        <p:tgtEl>
                                          <p:spTgt spid="7"/>
                                        </p:tgtEl>
                                        <p:attrNameLst>
                                          <p:attrName>ppt_x</p:attrName>
                                          <p:attrName>ppt_y</p:attrName>
                                        </p:attrNameLst>
                                      </p:cBhvr>
                                      <p:rCtr x="13090" y="1133"/>
                                    </p:animMotion>
                                  </p:childTnLst>
                                </p:cTn>
                              </p:par>
                              <p:par>
                                <p:cTn id="11" presetID="2" presetClass="entr" presetSubtype="8" fill="hold" grpId="0" nodeType="withEffect">
                                  <p:stCondLst>
                                    <p:cond delay="20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1000" fill="hold"/>
                                        <p:tgtEl>
                                          <p:spTgt spid="12"/>
                                        </p:tgtEl>
                                        <p:attrNameLst>
                                          <p:attrName>ppt_x</p:attrName>
                                        </p:attrNameLst>
                                      </p:cBhvr>
                                      <p:tavLst>
                                        <p:tav tm="0">
                                          <p:val>
                                            <p:strVal val="0-#ppt_w/2"/>
                                          </p:val>
                                        </p:tav>
                                        <p:tav tm="100000">
                                          <p:val>
                                            <p:strVal val="#ppt_x"/>
                                          </p:val>
                                        </p:tav>
                                      </p:tavLst>
                                    </p:anim>
                                    <p:anim calcmode="lin" valueType="num">
                                      <p:cBhvr additive="base">
                                        <p:cTn id="14"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originals/ac/c9/f9/acc9f93d8255e5d39b94090034c0506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8096" y="3318734"/>
            <a:ext cx="2438400" cy="243840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Đề phòng thôi nhiễm nhôm khi sử dụng đồ gia dụ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59" y="620688"/>
            <a:ext cx="3466235" cy="28440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19672" y="243271"/>
            <a:ext cx="2448272" cy="461665"/>
          </a:xfrm>
          <a:prstGeom prst="rect">
            <a:avLst/>
          </a:prstGeom>
          <a:noFill/>
        </p:spPr>
        <p:txBody>
          <a:bodyPr wrap="square" rtlCol="0">
            <a:spAutoFit/>
          </a:bodyPr>
          <a:lstStyle/>
          <a:p>
            <a:r>
              <a:rPr lang="vi-VN" sz="2400" b="1" dirty="0" smtClean="0">
                <a:latin typeface="Times New Roman" pitchFamily="18" charset="0"/>
                <a:cs typeface="Times New Roman" pitchFamily="18" charset="0"/>
              </a:rPr>
              <a:t>Nhôm</a:t>
            </a:r>
            <a:endParaRPr lang="en-US" sz="2400" b="1" dirty="0">
              <a:latin typeface="Times New Roman" pitchFamily="18" charset="0"/>
              <a:cs typeface="Times New Roman" pitchFamily="18" charset="0"/>
            </a:endParaRPr>
          </a:p>
        </p:txBody>
      </p:sp>
      <p:pic>
        <p:nvPicPr>
          <p:cNvPr id="4100" name="Picture 4" descr="Đồng cuộn | Kim loại đồng - Địa chỉ mua bán hợp kim đồng nguyên chất giá  tốt nhấ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8845" y="908720"/>
            <a:ext cx="3305907" cy="208823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4168" y="260648"/>
            <a:ext cx="2448272" cy="461665"/>
          </a:xfrm>
          <a:prstGeom prst="rect">
            <a:avLst/>
          </a:prstGeom>
          <a:noFill/>
        </p:spPr>
        <p:txBody>
          <a:bodyPr wrap="square" rtlCol="0">
            <a:spAutoFit/>
          </a:bodyPr>
          <a:lstStyle/>
          <a:p>
            <a:r>
              <a:rPr lang="vi-VN" sz="2400" b="1" dirty="0" smtClean="0">
                <a:latin typeface="Times New Roman" pitchFamily="18" charset="0"/>
                <a:cs typeface="Times New Roman" pitchFamily="18" charset="0"/>
              </a:rPr>
              <a:t>Đồng</a:t>
            </a:r>
            <a:endParaRPr lang="en-US" sz="2400" b="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6" name="TextBox 5"/>
              <p:cNvSpPr txBox="1"/>
              <p:nvPr/>
            </p:nvSpPr>
            <p:spPr>
              <a:xfrm>
                <a:off x="107504" y="3509314"/>
                <a:ext cx="4392488" cy="830997"/>
              </a:xfrm>
              <a:prstGeom prst="rect">
                <a:avLst/>
              </a:prstGeom>
              <a:noFill/>
            </p:spPr>
            <p:txBody>
              <a:bodyPr wrap="square" rtlCol="0">
                <a:spAutoFit/>
              </a:bodyPr>
              <a:lstStyle/>
              <a:p>
                <a:r>
                  <a:rPr lang="vi-VN" sz="2400" dirty="0" smtClean="0">
                    <a:latin typeface="Times New Roman" pitchFamily="18" charset="0"/>
                    <a:cs typeface="Times New Roman" pitchFamily="18" charset="0"/>
                  </a:rPr>
                  <a:t>-Nhiệt độ nóng chảy= </a:t>
                </a:r>
                <a:r>
                  <a:rPr lang="vi-VN" sz="2400" dirty="0" smtClean="0">
                    <a:solidFill>
                      <a:srgbClr val="C00000"/>
                    </a:solidFill>
                    <a:latin typeface="Times New Roman" pitchFamily="18" charset="0"/>
                    <a:cs typeface="Times New Roman" pitchFamily="18" charset="0"/>
                  </a:rPr>
                  <a:t>660</a:t>
                </a:r>
                <a14:m>
                  <m:oMath xmlns:m="http://schemas.openxmlformats.org/officeDocument/2006/math">
                    <m:r>
                      <a:rPr lang="vi-VN" sz="2400" i="1" smtClean="0">
                        <a:solidFill>
                          <a:srgbClr val="C00000"/>
                        </a:solidFill>
                        <a:latin typeface="Cambria Math"/>
                        <a:ea typeface="Cambria Math"/>
                        <a:cs typeface="Times New Roman" pitchFamily="18" charset="0"/>
                      </a:rPr>
                      <m:t>℃</m:t>
                    </m:r>
                  </m:oMath>
                </a14:m>
                <a:endParaRPr lang="vi-VN" sz="2400" dirty="0" smtClean="0">
                  <a:solidFill>
                    <a:srgbClr val="C00000"/>
                  </a:solidFill>
                  <a:latin typeface="Times New Roman" pitchFamily="18" charset="0"/>
                  <a:ea typeface="Cambria Math"/>
                  <a:cs typeface="Times New Roman" pitchFamily="18" charset="0"/>
                </a:endParaRPr>
              </a:p>
              <a:p>
                <a:r>
                  <a:rPr lang="vi-VN" sz="2400" dirty="0" smtClean="0">
                    <a:latin typeface="Times New Roman" pitchFamily="18" charset="0"/>
                    <a:cs typeface="Times New Roman" pitchFamily="18" charset="0"/>
                  </a:rPr>
                  <a:t>-Khối lượng riêng= </a:t>
                </a:r>
                <a:r>
                  <a:rPr lang="vi-VN" sz="2400" dirty="0" smtClean="0">
                    <a:solidFill>
                      <a:srgbClr val="C00000"/>
                    </a:solidFill>
                    <a:latin typeface="Times New Roman" pitchFamily="18" charset="0"/>
                    <a:cs typeface="Times New Roman" pitchFamily="18" charset="0"/>
                  </a:rPr>
                  <a:t>2,7</a:t>
                </a:r>
                <a:r>
                  <a:rPr lang="en-US" sz="2400" dirty="0">
                    <a:solidFill>
                      <a:srgbClr val="C00000"/>
                    </a:solidFill>
                    <a:latin typeface="Times New Roman" pitchFamily="18" charset="0"/>
                    <a:cs typeface="Times New Roman" pitchFamily="18" charset="0"/>
                  </a:rPr>
                  <a:t>g</a:t>
                </a:r>
                <a:r>
                  <a:rPr lang="vi-VN" sz="2400" dirty="0">
                    <a:solidFill>
                      <a:srgbClr val="C00000"/>
                    </a:solidFill>
                    <a:latin typeface="Times New Roman" pitchFamily="18" charset="0"/>
                    <a:cs typeface="Times New Roman" pitchFamily="18" charset="0"/>
                  </a:rPr>
                  <a:t>/cm</a:t>
                </a:r>
                <a:r>
                  <a:rPr lang="vi-VN" sz="2400" baseline="30000" dirty="0">
                    <a:solidFill>
                      <a:srgbClr val="C00000"/>
                    </a:solidFill>
                    <a:latin typeface="Times New Roman" pitchFamily="18" charset="0"/>
                    <a:cs typeface="Times New Roman" pitchFamily="18" charset="0"/>
                  </a:rPr>
                  <a:t>3</a:t>
                </a:r>
                <a:endParaRPr lang="en-US" sz="2400" dirty="0">
                  <a:solidFill>
                    <a:srgbClr val="C00000"/>
                  </a:solidFill>
                  <a:latin typeface="Times New Roman" pitchFamily="18" charset="0"/>
                  <a:cs typeface="Times New Roman"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07504" y="3509314"/>
                <a:ext cx="4392488" cy="830997"/>
              </a:xfrm>
              <a:prstGeom prst="rect">
                <a:avLst/>
              </a:prstGeom>
              <a:blipFill rotWithShape="1">
                <a:blip r:embed="rId5"/>
                <a:stretch>
                  <a:fillRect l="-2222" t="-5882"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4644008" y="3501008"/>
                <a:ext cx="4392488" cy="830997"/>
              </a:xfrm>
              <a:prstGeom prst="rect">
                <a:avLst/>
              </a:prstGeom>
              <a:noFill/>
            </p:spPr>
            <p:txBody>
              <a:bodyPr wrap="square" rtlCol="0">
                <a:spAutoFit/>
              </a:bodyPr>
              <a:lstStyle/>
              <a:p>
                <a:r>
                  <a:rPr lang="vi-VN" sz="2400" dirty="0" smtClean="0">
                    <a:latin typeface="Times New Roman" pitchFamily="18" charset="0"/>
                    <a:cs typeface="Times New Roman" pitchFamily="18" charset="0"/>
                  </a:rPr>
                  <a:t>-Nhiệt độ nóng chảy= </a:t>
                </a:r>
                <a:r>
                  <a:rPr lang="vi-VN" sz="2400" dirty="0" smtClean="0">
                    <a:solidFill>
                      <a:srgbClr val="C00000"/>
                    </a:solidFill>
                    <a:latin typeface="Times New Roman" pitchFamily="18" charset="0"/>
                    <a:cs typeface="Times New Roman" pitchFamily="18" charset="0"/>
                  </a:rPr>
                  <a:t>1085</a:t>
                </a:r>
                <a14:m>
                  <m:oMath xmlns:m="http://schemas.openxmlformats.org/officeDocument/2006/math">
                    <m:r>
                      <a:rPr lang="vi-VN" sz="2400" i="1">
                        <a:solidFill>
                          <a:srgbClr val="C00000"/>
                        </a:solidFill>
                        <a:latin typeface="Cambria Math"/>
                        <a:ea typeface="Cambria Math"/>
                        <a:cs typeface="Times New Roman" pitchFamily="18" charset="0"/>
                      </a:rPr>
                      <m:t>℃</m:t>
                    </m:r>
                  </m:oMath>
                </a14:m>
                <a:endParaRPr lang="vi-VN" sz="2400" dirty="0">
                  <a:solidFill>
                    <a:srgbClr val="C00000"/>
                  </a:solidFill>
                  <a:latin typeface="Times New Roman" pitchFamily="18" charset="0"/>
                  <a:ea typeface="Cambria Math"/>
                  <a:cs typeface="Times New Roman" pitchFamily="18" charset="0"/>
                </a:endParaRPr>
              </a:p>
              <a:p>
                <a:r>
                  <a:rPr lang="vi-VN" sz="2400" dirty="0" smtClean="0">
                    <a:latin typeface="Times New Roman" pitchFamily="18" charset="0"/>
                    <a:cs typeface="Times New Roman" pitchFamily="18" charset="0"/>
                  </a:rPr>
                  <a:t>-Khối lượng riêng= </a:t>
                </a:r>
                <a:r>
                  <a:rPr lang="vi-VN" sz="2400" dirty="0" smtClean="0">
                    <a:solidFill>
                      <a:srgbClr val="C00000"/>
                    </a:solidFill>
                    <a:latin typeface="Times New Roman" pitchFamily="18" charset="0"/>
                    <a:cs typeface="Times New Roman" pitchFamily="18" charset="0"/>
                  </a:rPr>
                  <a:t>8,96</a:t>
                </a:r>
                <a:r>
                  <a:rPr lang="en-US" sz="2400" dirty="0">
                    <a:solidFill>
                      <a:srgbClr val="C00000"/>
                    </a:solidFill>
                    <a:latin typeface="Times New Roman" pitchFamily="18" charset="0"/>
                    <a:cs typeface="Times New Roman" pitchFamily="18" charset="0"/>
                  </a:rPr>
                  <a:t>g</a:t>
                </a:r>
                <a:r>
                  <a:rPr lang="vi-VN" sz="2400" dirty="0">
                    <a:solidFill>
                      <a:srgbClr val="C00000"/>
                    </a:solidFill>
                    <a:latin typeface="Times New Roman" pitchFamily="18" charset="0"/>
                    <a:cs typeface="Times New Roman" pitchFamily="18" charset="0"/>
                  </a:rPr>
                  <a:t>/cm</a:t>
                </a:r>
                <a:r>
                  <a:rPr lang="vi-VN" sz="2400" baseline="30000" dirty="0">
                    <a:solidFill>
                      <a:srgbClr val="C00000"/>
                    </a:solidFill>
                    <a:latin typeface="Times New Roman" pitchFamily="18" charset="0"/>
                    <a:cs typeface="Times New Roman" pitchFamily="18" charset="0"/>
                  </a:rPr>
                  <a:t>3</a:t>
                </a:r>
                <a:endParaRPr lang="en-US" sz="2400" dirty="0">
                  <a:solidFill>
                    <a:srgbClr val="C00000"/>
                  </a:solidFill>
                  <a:latin typeface="Times New Roman" pitchFamily="18" charset="0"/>
                  <a:cs typeface="Times New Roman"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4644008" y="3501008"/>
                <a:ext cx="4392488" cy="830997"/>
              </a:xfrm>
              <a:prstGeom prst="rect">
                <a:avLst/>
              </a:prstGeom>
              <a:blipFill rotWithShape="1">
                <a:blip r:embed="rId6"/>
                <a:stretch>
                  <a:fillRect l="-2222" t="-5839" b="-15328"/>
                </a:stretch>
              </a:blipFill>
            </p:spPr>
            <p:txBody>
              <a:bodyPr/>
              <a:lstStyle/>
              <a:p>
                <a:r>
                  <a:rPr lang="en-US">
                    <a:noFill/>
                  </a:rPr>
                  <a:t> </a:t>
                </a:r>
              </a:p>
            </p:txBody>
          </p:sp>
        </mc:Fallback>
      </mc:AlternateContent>
      <p:pic>
        <p:nvPicPr>
          <p:cNvPr id="3" name="Picture 2">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008" y="4829125"/>
            <a:ext cx="1763688" cy="1763688"/>
          </a:xfrm>
          <a:prstGeom prst="rect">
            <a:avLst/>
          </a:prstGeom>
        </p:spPr>
      </p:pic>
      <p:sp>
        <p:nvSpPr>
          <p:cNvPr id="9" name="TextBox 8"/>
          <p:cNvSpPr txBox="1"/>
          <p:nvPr/>
        </p:nvSpPr>
        <p:spPr>
          <a:xfrm>
            <a:off x="1871700" y="5295470"/>
            <a:ext cx="5652628" cy="461665"/>
          </a:xfrm>
          <a:prstGeom prst="rect">
            <a:avLst/>
          </a:prstGeom>
          <a:noFill/>
        </p:spPr>
        <p:txBody>
          <a:bodyPr wrap="square" rtlCol="0">
            <a:spAutoFit/>
          </a:bodyPr>
          <a:lstStyle/>
          <a:p>
            <a:r>
              <a:rPr lang="vi-VN" sz="2400" i="1" dirty="0" smtClean="0">
                <a:solidFill>
                  <a:schemeClr val="tx1">
                    <a:lumMod val="95000"/>
                    <a:lumOff val="5000"/>
                  </a:schemeClr>
                </a:solidFill>
                <a:latin typeface="Times New Roman" pitchFamily="18" charset="0"/>
                <a:cs typeface="Times New Roman" pitchFamily="18" charset="0"/>
              </a:rPr>
              <a:t>Tính chất khác biệt giữa nhôm và đồng?</a:t>
            </a:r>
            <a:endParaRPr lang="en-US" sz="2400" i="1" dirty="0">
              <a:solidFill>
                <a:schemeClr val="tx1">
                  <a:lumMod val="95000"/>
                  <a:lumOff val="5000"/>
                </a:schemeClr>
              </a:solidFill>
              <a:latin typeface="Times New Roman" pitchFamily="18" charset="0"/>
              <a:cs typeface="Times New Roman" pitchFamily="18" charset="0"/>
            </a:endParaRPr>
          </a:p>
        </p:txBody>
      </p:sp>
      <p:sp>
        <p:nvSpPr>
          <p:cNvPr id="4" name="TextBox 3"/>
          <p:cNvSpPr txBox="1"/>
          <p:nvPr/>
        </p:nvSpPr>
        <p:spPr>
          <a:xfrm>
            <a:off x="2126105" y="5757135"/>
            <a:ext cx="6516724" cy="461665"/>
          </a:xfrm>
          <a:prstGeom prst="rect">
            <a:avLst/>
          </a:prstGeom>
          <a:noFill/>
        </p:spPr>
        <p:txBody>
          <a:bodyPr wrap="square" rtlCol="0">
            <a:spAutoFit/>
          </a:bodyPr>
          <a:lstStyle/>
          <a:p>
            <a:r>
              <a:rPr lang="vi-VN" sz="2400" dirty="0" smtClean="0">
                <a:latin typeface="+mj-lt"/>
              </a:rPr>
              <a:t>=&gt; Nhôm và đồng có những tính chất nhất định </a:t>
            </a:r>
            <a:endParaRPr lang="en-US" sz="2400" dirty="0">
              <a:latin typeface="+mj-lt"/>
            </a:endParaRPr>
          </a:p>
        </p:txBody>
      </p:sp>
    </p:spTree>
    <p:extLst>
      <p:ext uri="{BB962C8B-B14F-4D97-AF65-F5344CB8AC3E}">
        <p14:creationId xmlns:p14="http://schemas.microsoft.com/office/powerpoint/2010/main" val="1183586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latin typeface="+mj-lt"/>
              </a:rPr>
              <a:t>I, Chất tinh khiết và hỗn hợp:</a:t>
            </a:r>
            <a:endParaRPr lang="en-US" sz="4000" u="sng"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3767301208"/>
              </p:ext>
            </p:extLst>
          </p:nvPr>
        </p:nvGraphicFramePr>
        <p:xfrm>
          <a:off x="-36512" y="1629327"/>
          <a:ext cx="9180512" cy="4956890"/>
        </p:xfrm>
        <a:graphic>
          <a:graphicData uri="http://schemas.openxmlformats.org/drawingml/2006/table">
            <a:tbl>
              <a:tblPr firstRow="1" bandRow="1">
                <a:tableStyleId>{7DF18680-E054-41AD-8BC1-D1AEF772440D}</a:tableStyleId>
              </a:tblPr>
              <a:tblGrid>
                <a:gridCol w="1234361"/>
                <a:gridCol w="4066129"/>
                <a:gridCol w="3880022"/>
              </a:tblGrid>
              <a:tr h="1083832">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Chất tinh khiết </a:t>
                      </a:r>
                    </a:p>
                    <a:p>
                      <a:pPr algn="ctr"/>
                      <a:r>
                        <a:rPr lang="vi-VN" sz="2800" dirty="0" smtClean="0">
                          <a:latin typeface="Times New Roman" pitchFamily="18" charset="0"/>
                          <a:cs typeface="Times New Roman" pitchFamily="18" charset="0"/>
                        </a:rPr>
                        <a:t>(nguyên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4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Định nghĩa</a:t>
                      </a:r>
                      <a:endParaRPr lang="en-US" sz="2800" b="1" i="1" dirty="0" smtClean="0">
                        <a:latin typeface="Times New Roman" pitchFamily="18" charset="0"/>
                        <a:cs typeface="Times New Roman" pitchFamily="18" charset="0"/>
                      </a:endParaRPr>
                    </a:p>
                    <a:p>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vi-VN" sz="2800" dirty="0" smtClean="0">
                          <a:latin typeface="Times New Roman" pitchFamily="18" charset="0"/>
                          <a:cs typeface="Times New Roman" pitchFamily="18" charset="0"/>
                        </a:rPr>
                        <a:t>chỉ có một chất</a:t>
                      </a:r>
                      <a:r>
                        <a:rPr lang="vi-VN" sz="2800" baseline="0" dirty="0" smtClean="0">
                          <a:latin typeface="Times New Roman" pitchFamily="18" charset="0"/>
                          <a:cs typeface="Times New Roman" pitchFamily="18" charset="0"/>
                        </a:rPr>
                        <a:t> duy nhất.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dirty="0" smtClean="0">
                          <a:latin typeface="Times New Roman" pitchFamily="18" charset="0"/>
                          <a:cs typeface="Times New Roman" pitchFamily="18" charset="0"/>
                        </a:rPr>
                        <a:t>chứa từ hai chất trở lên.</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2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Tính chất</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vi-VN" sz="2800" dirty="0" smtClean="0">
                          <a:latin typeface="Times New Roman" pitchFamily="18" charset="0"/>
                          <a:cs typeface="Times New Roman" pitchFamily="18" charset="0"/>
                        </a:rPr>
                        <a:t>Có tính chất nhất định</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985">
                <a:tc>
                  <a:txBody>
                    <a:bodyPr/>
                    <a:lstStyle/>
                    <a:p>
                      <a:r>
                        <a:rPr lang="vi-VN" sz="2800" b="1" i="1" dirty="0" smtClean="0">
                          <a:latin typeface="Times New Roman" pitchFamily="18" charset="0"/>
                          <a:cs typeface="Times New Roman" pitchFamily="18" charset="0"/>
                        </a:rPr>
                        <a:t>Ví dụ</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Rounded Rectangle 6"/>
          <p:cNvSpPr/>
          <p:nvPr/>
        </p:nvSpPr>
        <p:spPr>
          <a:xfrm>
            <a:off x="5364088" y="4221088"/>
            <a:ext cx="3672407" cy="115212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i="1" dirty="0">
                <a:solidFill>
                  <a:schemeClr val="tx1">
                    <a:lumMod val="95000"/>
                    <a:lumOff val="5000"/>
                  </a:schemeClr>
                </a:solidFill>
                <a:latin typeface="Times New Roman" pitchFamily="18" charset="0"/>
                <a:cs typeface="Times New Roman" pitchFamily="18" charset="0"/>
              </a:rPr>
              <a:t>Liệu hỗn hợp có tính chất gì khác so với chất tinh khiết?</a:t>
            </a:r>
            <a:endParaRPr lang="en-US" sz="2800" i="1" dirty="0">
              <a:solidFill>
                <a:schemeClr val="tx1">
                  <a:lumMod val="95000"/>
                  <a:lumOff val="5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923928" y="3789040"/>
            <a:ext cx="1620180" cy="1944216"/>
          </a:xfrm>
          <a:prstGeom prst="rect">
            <a:avLst/>
          </a:prstGeom>
        </p:spPr>
      </p:pic>
    </p:spTree>
    <p:extLst>
      <p:ext uri="{BB962C8B-B14F-4D97-AF65-F5344CB8AC3E}">
        <p14:creationId xmlns:p14="http://schemas.microsoft.com/office/powerpoint/2010/main" val="281304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 presetClass="emph" presetSubtype="2" fill="hold" grpId="0" nodeType="withEffect">
                                  <p:stCondLst>
                                    <p:cond delay="0"/>
                                  </p:stCondLst>
                                  <p:childTnLst>
                                    <p:animClr clrSpc="rgb" dir="cw">
                                      <p:cBhvr override="childStyle">
                                        <p:cTn id="8" dur="500" fill="hold"/>
                                        <p:tgtEl>
                                          <p:spTgt spid="7"/>
                                        </p:tgtEl>
                                        <p:attrNameLst>
                                          <p:attrName>style.color</p:attrName>
                                        </p:attrNameLst>
                                      </p:cBhvr>
                                      <p:to>
                                        <a:schemeClr val="accent2"/>
                                      </p:to>
                                    </p:animClr>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pinimg.com/originals/7c/ce/04/7cce0476673b00010b1cc33b2c755764.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12" y="-27384"/>
            <a:ext cx="9180512" cy="6838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263986"/>
      </p:ext>
    </p:extLst>
  </p:cSld>
  <p:clrMapOvr>
    <a:masterClrMapping/>
  </p:clrMapOvr>
  <mc:AlternateContent xmlns:mc="http://schemas.openxmlformats.org/markup-compatibility/2006" xmlns:p14="http://schemas.microsoft.com/office/powerpoint/2010/main">
    <mc:Choice Requires="p14">
      <p:transition spd="slow" p14:dur="2000">
        <p14:reveal thruBlk="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extBox 1"/>
          <p:cNvSpPr txBox="1"/>
          <p:nvPr/>
        </p:nvSpPr>
        <p:spPr>
          <a:xfrm>
            <a:off x="179512" y="159023"/>
            <a:ext cx="8784976"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vi-VN" sz="2400" b="1" dirty="0" smtClean="0">
                <a:latin typeface="+mj-lt"/>
              </a:rPr>
              <a:t>Khi pha thêm nước vào cốc nước cam, bạn thấy màu và vị nước cam thay đổi thế nào?</a:t>
            </a:r>
            <a:endParaRPr lang="en-US" sz="2400" b="1" dirty="0">
              <a:latin typeface="+mj-lt"/>
            </a:endParaRPr>
          </a:p>
        </p:txBody>
      </p:sp>
      <p:sp>
        <p:nvSpPr>
          <p:cNvPr id="3" name="TextBox 2"/>
          <p:cNvSpPr txBox="1"/>
          <p:nvPr/>
        </p:nvSpPr>
        <p:spPr>
          <a:xfrm>
            <a:off x="179512" y="1229851"/>
            <a:ext cx="8784976"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vi-VN" sz="2400" b="1" dirty="0" smtClean="0">
                <a:latin typeface="+mj-lt"/>
              </a:rPr>
              <a:t>Hãy cho biết tính chất của hỗn hợp có phụ thuộc vào thành phần hay không?</a:t>
            </a:r>
            <a:endParaRPr lang="en-US" sz="2400" b="1" dirty="0">
              <a:latin typeface="+mj-lt"/>
            </a:endParaRPr>
          </a:p>
        </p:txBody>
      </p:sp>
    </p:spTree>
    <p:extLst>
      <p:ext uri="{BB962C8B-B14F-4D97-AF65-F5344CB8AC3E}">
        <p14:creationId xmlns:p14="http://schemas.microsoft.com/office/powerpoint/2010/main" val="37760935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hlinkClick r:id="rId2"/>
          </p:cNvPr>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latin typeface="+mj-lt"/>
              </a:rPr>
              <a:t>I, Chất tinh khiết và hỗn hợp:</a:t>
            </a:r>
            <a:endParaRPr lang="en-US" sz="4000" u="sng"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2926839912"/>
              </p:ext>
            </p:extLst>
          </p:nvPr>
        </p:nvGraphicFramePr>
        <p:xfrm>
          <a:off x="-36512" y="1629327"/>
          <a:ext cx="9180512" cy="4956890"/>
        </p:xfrm>
        <a:graphic>
          <a:graphicData uri="http://schemas.openxmlformats.org/drawingml/2006/table">
            <a:tbl>
              <a:tblPr firstRow="1" bandRow="1">
                <a:tableStyleId>{7DF18680-E054-41AD-8BC1-D1AEF772440D}</a:tableStyleId>
              </a:tblPr>
              <a:tblGrid>
                <a:gridCol w="1234361"/>
                <a:gridCol w="3590175"/>
                <a:gridCol w="4355976"/>
              </a:tblGrid>
              <a:tr h="1083832">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Chất tinh khiết </a:t>
                      </a:r>
                    </a:p>
                    <a:p>
                      <a:pPr algn="ctr"/>
                      <a:r>
                        <a:rPr lang="vi-VN" sz="2800" dirty="0" smtClean="0">
                          <a:latin typeface="Times New Roman" pitchFamily="18" charset="0"/>
                          <a:cs typeface="Times New Roman" pitchFamily="18" charset="0"/>
                        </a:rPr>
                        <a:t>(nguyên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044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Định nghĩa</a:t>
                      </a:r>
                      <a:endParaRPr lang="en-US" sz="2800" b="1" i="1" dirty="0" smtClean="0">
                        <a:latin typeface="Times New Roman" pitchFamily="18" charset="0"/>
                        <a:cs typeface="Times New Roman" pitchFamily="18" charset="0"/>
                      </a:endParaRPr>
                    </a:p>
                    <a:p>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vi-VN" sz="2800" dirty="0" smtClean="0">
                          <a:latin typeface="Times New Roman" pitchFamily="18" charset="0"/>
                          <a:cs typeface="Times New Roman" pitchFamily="18" charset="0"/>
                        </a:rPr>
                        <a:t>chỉ có một chất</a:t>
                      </a:r>
                      <a:r>
                        <a:rPr lang="vi-VN" sz="2800" baseline="0" dirty="0" smtClean="0">
                          <a:latin typeface="Times New Roman" pitchFamily="18" charset="0"/>
                          <a:cs typeface="Times New Roman" pitchFamily="18" charset="0"/>
                        </a:rPr>
                        <a:t> duy nhất.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dirty="0" smtClean="0">
                          <a:latin typeface="Times New Roman" pitchFamily="18" charset="0"/>
                          <a:cs typeface="Times New Roman" pitchFamily="18" charset="0"/>
                        </a:rPr>
                        <a:t>chứa từ hai chất trở lên.</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324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i="1" dirty="0" smtClean="0">
                          <a:latin typeface="Times New Roman" pitchFamily="18" charset="0"/>
                          <a:cs typeface="Times New Roman" pitchFamily="18" charset="0"/>
                        </a:rPr>
                        <a:t>Tính chất</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r>
                        <a:rPr lang="vi-VN" sz="2800" dirty="0" smtClean="0">
                          <a:latin typeface="Times New Roman" pitchFamily="18" charset="0"/>
                          <a:cs typeface="Times New Roman" pitchFamily="18" charset="0"/>
                        </a:rPr>
                        <a:t>Có tính chất nhất định</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800" dirty="0" smtClean="0">
                          <a:latin typeface="Times New Roman" pitchFamily="18" charset="0"/>
                          <a:cs typeface="Times New Roman" pitchFamily="18" charset="0"/>
                        </a:rPr>
                        <a:t>Tùy thuộc vào thành phần các chất có trong 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985">
                <a:tc>
                  <a:txBody>
                    <a:bodyPr/>
                    <a:lstStyle/>
                    <a:p>
                      <a:r>
                        <a:rPr lang="vi-VN" sz="2800" b="1" i="1" dirty="0" smtClean="0">
                          <a:latin typeface="Times New Roman" pitchFamily="18" charset="0"/>
                          <a:cs typeface="Times New Roman" pitchFamily="18" charset="0"/>
                        </a:rPr>
                        <a:t>Ví dụ</a:t>
                      </a:r>
                      <a:endParaRPr lang="en-US" sz="2800" b="1" i="1"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343783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6146" name="Picture 2" descr="https://i.pinimg.com/originals/ec/29/67/ec2967eebf71e31cd1cb47e3252e36cd.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334" y="-29255"/>
            <a:ext cx="12240683" cy="68853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59227" y="22121"/>
            <a:ext cx="3224910" cy="2614791"/>
          </a:xfrm>
          <a:prstGeom prst="rect">
            <a:avLst/>
          </a:prstGeom>
        </p:spPr>
      </p:pic>
      <p:sp>
        <p:nvSpPr>
          <p:cNvPr id="3" name="TextBox 2"/>
          <p:cNvSpPr txBox="1"/>
          <p:nvPr/>
        </p:nvSpPr>
        <p:spPr>
          <a:xfrm>
            <a:off x="3707904" y="1268760"/>
            <a:ext cx="1872208" cy="369332"/>
          </a:xfrm>
          <a:prstGeom prst="rect">
            <a:avLst/>
          </a:prstGeom>
          <a:noFill/>
        </p:spPr>
        <p:txBody>
          <a:bodyPr wrap="square" rtlCol="0">
            <a:spAutoFit/>
          </a:bodyPr>
          <a:lstStyle/>
          <a:p>
            <a:endParaRPr lang="en-US" dirty="0"/>
          </a:p>
        </p:txBody>
      </p:sp>
      <p:sp>
        <p:nvSpPr>
          <p:cNvPr id="4" name="TextBox 3"/>
          <p:cNvSpPr txBox="1"/>
          <p:nvPr/>
        </p:nvSpPr>
        <p:spPr>
          <a:xfrm>
            <a:off x="2339752" y="2042845"/>
            <a:ext cx="6696744" cy="1077218"/>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r>
              <a:rPr lang="vi-VN" sz="3200" b="1" dirty="0" smtClean="0">
                <a:latin typeface="+mj-lt"/>
              </a:rPr>
              <a:t>Hãy kể tên một số chất tinh khiết và hỗn hợp có ở xung quanh em?</a:t>
            </a:r>
            <a:endParaRPr lang="en-US" sz="3200" b="1" dirty="0">
              <a:latin typeface="+mj-lt"/>
            </a:endParaRPr>
          </a:p>
        </p:txBody>
      </p:sp>
    </p:spTree>
    <p:extLst>
      <p:ext uri="{BB962C8B-B14F-4D97-AF65-F5344CB8AC3E}">
        <p14:creationId xmlns:p14="http://schemas.microsoft.com/office/powerpoint/2010/main" val="15918237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vidu-high-performance-4-2024-10-31T08_53_52Z.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2961" y="-3994"/>
            <a:ext cx="9403473" cy="6861994"/>
          </a:xfrm>
          <a:prstGeom prst="rect">
            <a:avLst/>
          </a:prstGeom>
        </p:spPr>
      </p:pic>
      <p:sp>
        <p:nvSpPr>
          <p:cNvPr id="6" name="Rounded Rectangle 5">
            <a:hlinkClick r:id="rId5"/>
          </p:cNvPr>
          <p:cNvSpPr/>
          <p:nvPr/>
        </p:nvSpPr>
        <p:spPr>
          <a:xfrm>
            <a:off x="4572000" y="44624"/>
            <a:ext cx="4567336" cy="7200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vi-VN" sz="2800" b="1" i="1" dirty="0" smtClean="0">
                <a:solidFill>
                  <a:schemeClr val="tx1">
                    <a:lumMod val="95000"/>
                    <a:lumOff val="5000"/>
                  </a:schemeClr>
                </a:solidFill>
                <a:latin typeface="+mj-lt"/>
              </a:rPr>
              <a:t>Điểm danh lớp học, DDHT</a:t>
            </a:r>
            <a:endParaRPr lang="en-US" sz="2800" b="1" i="1" dirty="0">
              <a:solidFill>
                <a:schemeClr val="tx1">
                  <a:lumMod val="95000"/>
                  <a:lumOff val="5000"/>
                </a:schemeClr>
              </a:solidFill>
              <a:latin typeface="+mj-lt"/>
            </a:endParaRPr>
          </a:p>
        </p:txBody>
      </p:sp>
    </p:spTree>
    <p:extLst>
      <p:ext uri="{BB962C8B-B14F-4D97-AF65-F5344CB8AC3E}">
        <p14:creationId xmlns:p14="http://schemas.microsoft.com/office/powerpoint/2010/main" val="2901003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32968"/>
            <a:ext cx="2592288" cy="3227399"/>
          </a:xfrm>
          <a:prstGeom prst="rect">
            <a:avLst/>
          </a:prstGeom>
        </p:spPr>
      </p:pic>
      <p:sp>
        <p:nvSpPr>
          <p:cNvPr id="3" name="TextBox 2"/>
          <p:cNvSpPr txBox="1"/>
          <p:nvPr/>
        </p:nvSpPr>
        <p:spPr>
          <a:xfrm>
            <a:off x="62430" y="1124744"/>
            <a:ext cx="6885834"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vi-VN" sz="2800" i="1" dirty="0" smtClean="0">
                <a:latin typeface="+mj-lt"/>
              </a:rPr>
              <a:t>Vậy theo em, hỗn hợp được chia thành mấy loại?</a:t>
            </a:r>
            <a:endParaRPr lang="en-US" sz="2800" i="1" dirty="0">
              <a:latin typeface="+mj-lt"/>
            </a:endParaRPr>
          </a:p>
        </p:txBody>
      </p:sp>
      <p:pic>
        <p:nvPicPr>
          <p:cNvPr id="8194" name="Picture 2" descr="https://i.pinimg.com/originals/c9/81/db/c981db62bd393b3a805f0f9afecf4c6a.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04664"/>
            <a:ext cx="2376264" cy="237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20333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7889" y="716234"/>
            <a:ext cx="3129811" cy="2786975"/>
            <a:chOff x="467544" y="61913"/>
            <a:chExt cx="3744416" cy="3304045"/>
          </a:xfrm>
        </p:grpSpPr>
        <p:pic>
          <p:nvPicPr>
            <p:cNvPr id="1026" name="Picture 2" descr="Tại sao cốc nước uống để qua đêm có vị lạ?"/>
            <p:cNvPicPr>
              <a:picLocks noChangeAspect="1" noChangeArrowheads="1"/>
            </p:cNvPicPr>
            <p:nvPr/>
          </p:nvPicPr>
          <p:blipFill rotWithShape="1">
            <a:blip r:embed="rId2">
              <a:extLst>
                <a:ext uri="{28A0092B-C50C-407E-A947-70E740481C1C}">
                  <a14:useLocalDpi xmlns:a14="http://schemas.microsoft.com/office/drawing/2010/main" val="0"/>
                </a:ext>
              </a:extLst>
            </a:blip>
            <a:srcRect l="8912"/>
            <a:stretch/>
          </p:blipFill>
          <p:spPr bwMode="auto">
            <a:xfrm>
              <a:off x="467544" y="61913"/>
              <a:ext cx="3702677" cy="27190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5" y="2745664"/>
              <a:ext cx="2736305" cy="620294"/>
            </a:xfrm>
            <a:prstGeom prst="rect">
              <a:avLst/>
            </a:prstGeom>
            <a:noFill/>
          </p:spPr>
          <p:txBody>
            <a:bodyPr wrap="square" rtlCol="0">
              <a:spAutoFit/>
            </a:bodyPr>
            <a:lstStyle/>
            <a:p>
              <a:r>
                <a:rPr lang="vi-VN" sz="2800" dirty="0" smtClean="0">
                  <a:latin typeface="+mj-lt"/>
                </a:rPr>
                <a:t>Nước muối</a:t>
              </a:r>
              <a:endParaRPr lang="en-US" sz="2800" dirty="0">
                <a:latin typeface="+mj-lt"/>
              </a:endParaRPr>
            </a:p>
          </p:txBody>
        </p:sp>
      </p:grpSp>
      <p:grpSp>
        <p:nvGrpSpPr>
          <p:cNvPr id="4" name="Group 3"/>
          <p:cNvGrpSpPr/>
          <p:nvPr/>
        </p:nvGrpSpPr>
        <p:grpSpPr>
          <a:xfrm>
            <a:off x="5220072" y="3161269"/>
            <a:ext cx="3641620" cy="2991030"/>
            <a:chOff x="4572000" y="92450"/>
            <a:chExt cx="3991429" cy="3211699"/>
          </a:xfrm>
        </p:grpSpPr>
        <p:pic>
          <p:nvPicPr>
            <p:cNvPr id="1028" name="Picture 4" descr="Làm muối vừng nhà nghèo theo cách này, giòn ngon, thơm phức, để cả tháng  cũng không bị chảy dầu"/>
            <p:cNvPicPr>
              <a:picLocks noChangeAspect="1" noChangeArrowheads="1"/>
            </p:cNvPicPr>
            <p:nvPr/>
          </p:nvPicPr>
          <p:blipFill rotWithShape="1">
            <a:blip r:embed="rId3">
              <a:extLst>
                <a:ext uri="{28A0092B-C50C-407E-A947-70E740481C1C}">
                  <a14:useLocalDpi xmlns:a14="http://schemas.microsoft.com/office/drawing/2010/main" val="0"/>
                </a:ext>
              </a:extLst>
            </a:blip>
            <a:srcRect r="5875"/>
            <a:stretch/>
          </p:blipFill>
          <p:spPr bwMode="auto">
            <a:xfrm>
              <a:off x="4572000" y="92450"/>
              <a:ext cx="3991429" cy="265321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652120" y="2780929"/>
              <a:ext cx="2736304" cy="523220"/>
            </a:xfrm>
            <a:prstGeom prst="rect">
              <a:avLst/>
            </a:prstGeom>
            <a:noFill/>
          </p:spPr>
          <p:txBody>
            <a:bodyPr wrap="square" rtlCol="0">
              <a:spAutoFit/>
            </a:bodyPr>
            <a:lstStyle/>
            <a:p>
              <a:r>
                <a:rPr lang="vi-VN" sz="2800" dirty="0" smtClean="0">
                  <a:latin typeface="+mj-lt"/>
                </a:rPr>
                <a:t>Muối vừng</a:t>
              </a:r>
              <a:endParaRPr lang="en-US" sz="2800" dirty="0">
                <a:latin typeface="+mj-lt"/>
              </a:endParaRPr>
            </a:p>
          </p:txBody>
        </p:sp>
      </p:grpSp>
      <p:sp>
        <p:nvSpPr>
          <p:cNvPr id="6" name="TextBox 5"/>
          <p:cNvSpPr txBox="1"/>
          <p:nvPr/>
        </p:nvSpPr>
        <p:spPr>
          <a:xfrm>
            <a:off x="82683" y="105393"/>
            <a:ext cx="9032453" cy="523220"/>
          </a:xfrm>
          <a:prstGeom prst="rect">
            <a:avLst/>
          </a:prstGeom>
          <a:noFill/>
        </p:spPr>
        <p:txBody>
          <a:bodyPr wrap="square" rtlCol="0">
            <a:spAutoFit/>
          </a:bodyPr>
          <a:lstStyle/>
          <a:p>
            <a:r>
              <a:rPr lang="vi-VN" sz="2800" u="sng" smtClean="0">
                <a:latin typeface="+mj-lt"/>
              </a:rPr>
              <a:t>I,2, Phân loại hỗn hợp:</a:t>
            </a:r>
            <a:endParaRPr lang="en-US" sz="2800" u="sng" dirty="0">
              <a:latin typeface="+mj-lt"/>
            </a:endParaRPr>
          </a:p>
        </p:txBody>
      </p:sp>
      <p:sp>
        <p:nvSpPr>
          <p:cNvPr id="7" name="Oval 6"/>
          <p:cNvSpPr/>
          <p:nvPr/>
        </p:nvSpPr>
        <p:spPr>
          <a:xfrm>
            <a:off x="5679029" y="32157"/>
            <a:ext cx="3312368" cy="136815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400" b="1" i="1" dirty="0" smtClean="0">
                <a:latin typeface="+mj-lt"/>
              </a:rPr>
              <a:t>Thành phần trong mẫu chất?</a:t>
            </a:r>
            <a:endParaRPr lang="en-US" sz="2400" b="1" i="1" dirty="0">
              <a:latin typeface="+mj-l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0072" y="-67295"/>
            <a:ext cx="1143000" cy="1143000"/>
          </a:xfrm>
          <a:prstGeom prst="rect">
            <a:avLst/>
          </a:prstGeom>
        </p:spPr>
      </p:pic>
      <p:sp>
        <p:nvSpPr>
          <p:cNvPr id="9" name="Right Arrow 8"/>
          <p:cNvSpPr/>
          <p:nvPr/>
        </p:nvSpPr>
        <p:spPr>
          <a:xfrm>
            <a:off x="3217700" y="1844909"/>
            <a:ext cx="792088"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TextBox 9"/>
          <p:cNvSpPr txBox="1"/>
          <p:nvPr/>
        </p:nvSpPr>
        <p:spPr>
          <a:xfrm>
            <a:off x="3991429" y="1862984"/>
            <a:ext cx="3892939" cy="523220"/>
          </a:xfrm>
          <a:prstGeom prst="rect">
            <a:avLst/>
          </a:prstGeom>
          <a:noFill/>
        </p:spPr>
        <p:txBody>
          <a:bodyPr wrap="square" rtlCol="0">
            <a:spAutoFit/>
          </a:bodyPr>
          <a:lstStyle/>
          <a:p>
            <a:r>
              <a:rPr lang="vi-VN" sz="2800" b="1" dirty="0" smtClean="0">
                <a:solidFill>
                  <a:srgbClr val="C00000"/>
                </a:solidFill>
                <a:latin typeface="+mj-lt"/>
              </a:rPr>
              <a:t>Hỗn hợp đồng nhất</a:t>
            </a:r>
            <a:endParaRPr lang="en-US" sz="2800" b="1" dirty="0">
              <a:solidFill>
                <a:srgbClr val="C00000"/>
              </a:solidFill>
              <a:latin typeface="+mj-lt"/>
            </a:endParaRPr>
          </a:p>
        </p:txBody>
      </p:sp>
      <p:sp>
        <p:nvSpPr>
          <p:cNvPr id="13" name="TextBox 12"/>
          <p:cNvSpPr txBox="1"/>
          <p:nvPr/>
        </p:nvSpPr>
        <p:spPr>
          <a:xfrm>
            <a:off x="0" y="4027494"/>
            <a:ext cx="4598910" cy="523220"/>
          </a:xfrm>
          <a:prstGeom prst="rect">
            <a:avLst/>
          </a:prstGeom>
          <a:noFill/>
        </p:spPr>
        <p:txBody>
          <a:bodyPr wrap="square" rtlCol="0">
            <a:spAutoFit/>
          </a:bodyPr>
          <a:lstStyle/>
          <a:p>
            <a:pPr algn="ctr"/>
            <a:r>
              <a:rPr lang="vi-VN" sz="2800" b="1" dirty="0" smtClean="0">
                <a:solidFill>
                  <a:srgbClr val="C00000"/>
                </a:solidFill>
                <a:latin typeface="+mj-lt"/>
              </a:rPr>
              <a:t>Hỗn hợp không đồng nhất</a:t>
            </a:r>
            <a:endParaRPr lang="en-US" sz="2800" b="1" dirty="0">
              <a:solidFill>
                <a:srgbClr val="C00000"/>
              </a:solidFill>
              <a:latin typeface="+mj-lt"/>
            </a:endParaRPr>
          </a:p>
        </p:txBody>
      </p:sp>
      <p:sp>
        <p:nvSpPr>
          <p:cNvPr id="14" name="Right Arrow 13"/>
          <p:cNvSpPr/>
          <p:nvPr/>
        </p:nvSpPr>
        <p:spPr>
          <a:xfrm flipH="1">
            <a:off x="4376871" y="4005064"/>
            <a:ext cx="792088"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TextBox 10"/>
          <p:cNvSpPr txBox="1"/>
          <p:nvPr/>
        </p:nvSpPr>
        <p:spPr>
          <a:xfrm>
            <a:off x="3851920" y="2407119"/>
            <a:ext cx="5191208" cy="400110"/>
          </a:xfrm>
          <a:prstGeom prst="rect">
            <a:avLst/>
          </a:prstGeom>
          <a:noFill/>
        </p:spPr>
        <p:txBody>
          <a:bodyPr wrap="square" rtlCol="0">
            <a:spAutoFit/>
          </a:bodyPr>
          <a:lstStyle/>
          <a:p>
            <a:r>
              <a:rPr lang="vi-VN" sz="2000" dirty="0" smtClean="0">
                <a:latin typeface="+mj-lt"/>
              </a:rPr>
              <a:t>Hỗn hợp có thành phần KHÔNG phân biệt được</a:t>
            </a:r>
            <a:endParaRPr lang="en-US" sz="2000" dirty="0">
              <a:latin typeface="+mj-lt"/>
            </a:endParaRPr>
          </a:p>
        </p:txBody>
      </p:sp>
      <p:sp>
        <p:nvSpPr>
          <p:cNvPr id="16" name="TextBox 15"/>
          <p:cNvSpPr txBox="1"/>
          <p:nvPr/>
        </p:nvSpPr>
        <p:spPr>
          <a:xfrm>
            <a:off x="244888" y="4531550"/>
            <a:ext cx="5191208" cy="400110"/>
          </a:xfrm>
          <a:prstGeom prst="rect">
            <a:avLst/>
          </a:prstGeom>
          <a:noFill/>
        </p:spPr>
        <p:txBody>
          <a:bodyPr wrap="square" rtlCol="0">
            <a:spAutoFit/>
          </a:bodyPr>
          <a:lstStyle/>
          <a:p>
            <a:r>
              <a:rPr lang="vi-VN" sz="2000" dirty="0" smtClean="0">
                <a:latin typeface="+mj-lt"/>
              </a:rPr>
              <a:t>Hỗn hợp có thành phần phân biệt được</a:t>
            </a:r>
            <a:endParaRPr lang="en-US" sz="2000" dirty="0">
              <a:latin typeface="+mj-lt"/>
            </a:endParaRPr>
          </a:p>
        </p:txBody>
      </p:sp>
      <p:sp>
        <p:nvSpPr>
          <p:cNvPr id="17" name="TextBox 16"/>
          <p:cNvSpPr txBox="1"/>
          <p:nvPr/>
        </p:nvSpPr>
        <p:spPr>
          <a:xfrm>
            <a:off x="55480" y="5949280"/>
            <a:ext cx="9032453" cy="707886"/>
          </a:xfrm>
          <a:prstGeom prst="rect">
            <a:avLst/>
          </a:prstGeom>
          <a:noFill/>
        </p:spPr>
        <p:txBody>
          <a:bodyPr wrap="square" rtlCol="0">
            <a:spAutoFit/>
          </a:bodyPr>
          <a:lstStyle/>
          <a:p>
            <a:r>
              <a:rPr lang="vi-VN" sz="4000" u="sng" smtClean="0">
                <a:latin typeface="+mj-lt"/>
              </a:rPr>
              <a:t>II, Dung dịch:</a:t>
            </a:r>
            <a:endParaRPr lang="en-US" sz="4000" u="sng" dirty="0">
              <a:latin typeface="+mj-lt"/>
            </a:endParaRPr>
          </a:p>
        </p:txBody>
      </p:sp>
      <p:sp>
        <p:nvSpPr>
          <p:cNvPr id="12" name="Rounded Rectangle 11"/>
          <p:cNvSpPr/>
          <p:nvPr/>
        </p:nvSpPr>
        <p:spPr>
          <a:xfrm>
            <a:off x="6363072" y="2407119"/>
            <a:ext cx="972141" cy="40011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9806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circle(in)">
                                      <p:cBhvr>
                                        <p:cTn id="47" dur="75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down)">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p:bldP spid="13" grpId="0"/>
      <p:bldP spid="14" grpId="0" animBg="1"/>
      <p:bldP spid="11" grpId="0"/>
      <p:bldP spid="16" grpId="0"/>
      <p:bldP spid="17" grpId="0"/>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Rounded Rectangle 1"/>
          <p:cNvSpPr/>
          <p:nvPr/>
        </p:nvSpPr>
        <p:spPr>
          <a:xfrm>
            <a:off x="107504" y="80628"/>
            <a:ext cx="5832648" cy="612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i="1" u="sng" dirty="0" smtClean="0">
                <a:latin typeface="+mj-lt"/>
              </a:rPr>
              <a:t>Chuẩn bị ở nhà (cho tiết học sau)</a:t>
            </a:r>
            <a:endParaRPr lang="en-US" sz="2800" b="1" i="1" u="sng" dirty="0">
              <a:latin typeface="+mj-lt"/>
            </a:endParaRPr>
          </a:p>
        </p:txBody>
      </p:sp>
    </p:spTree>
    <p:extLst>
      <p:ext uri="{BB962C8B-B14F-4D97-AF65-F5344CB8AC3E}">
        <p14:creationId xmlns:p14="http://schemas.microsoft.com/office/powerpoint/2010/main" val="900119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504" y="80628"/>
            <a:ext cx="5832648" cy="61206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i="1" u="sng" dirty="0" smtClean="0">
                <a:latin typeface="+mj-lt"/>
              </a:rPr>
              <a:t>Chuẩn bị ở nhà (cho tiết học sau)</a:t>
            </a:r>
            <a:endParaRPr lang="en-US" sz="2800" b="1" i="1" u="sng" dirty="0">
              <a:latin typeface="+mj-lt"/>
            </a:endParaRPr>
          </a:p>
        </p:txBody>
      </p:sp>
      <p:sp>
        <p:nvSpPr>
          <p:cNvPr id="3" name="TextBox 2"/>
          <p:cNvSpPr txBox="1"/>
          <p:nvPr/>
        </p:nvSpPr>
        <p:spPr>
          <a:xfrm>
            <a:off x="136667" y="948784"/>
            <a:ext cx="8640960" cy="3416320"/>
          </a:xfrm>
          <a:prstGeom prst="rect">
            <a:avLst/>
          </a:prstGeom>
          <a:noFill/>
        </p:spPr>
        <p:txBody>
          <a:bodyPr wrap="square" rtlCol="0">
            <a:spAutoFit/>
          </a:bodyPr>
          <a:lstStyle/>
          <a:p>
            <a:pPr marL="342900" indent="-342900">
              <a:buFont typeface="Arial" pitchFamily="34" charset="0"/>
              <a:buChar char="•"/>
            </a:pPr>
            <a:r>
              <a:rPr lang="vi-VN" sz="2400" dirty="0" smtClean="0">
                <a:latin typeface="+mj-lt"/>
              </a:rPr>
              <a:t>Chuẩn bị: 1 cốc, 1 thìa, muối ăn, nước.</a:t>
            </a:r>
          </a:p>
          <a:p>
            <a:pPr marL="342900" indent="-342900">
              <a:buFont typeface="Arial" pitchFamily="34" charset="0"/>
              <a:buChar char="•"/>
            </a:pPr>
            <a:r>
              <a:rPr lang="vi-VN" sz="2400" dirty="0" smtClean="0">
                <a:latin typeface="+mj-lt"/>
              </a:rPr>
              <a:t>TIẾN HÀNH: Pha 3-5 thìa nhỏ muối ăn vào cốc 20mL nước ấm, khuấy đều. Nếm thử dung dịch thu được. Nhỏ dung dịch lên thìa inox, hơ trên lửa cho đến khi nước bay hơi hết. Để nguội, quan sát màu sắc và nếm thử vị của chất rắn thu được trên thìa.</a:t>
            </a:r>
          </a:p>
          <a:p>
            <a:pPr marL="342900" indent="-342900">
              <a:buFont typeface="Arial" pitchFamily="34" charset="0"/>
              <a:buChar char="•"/>
            </a:pPr>
            <a:r>
              <a:rPr lang="vi-VN" sz="2400" dirty="0" smtClean="0">
                <a:latin typeface="+mj-lt"/>
              </a:rPr>
              <a:t>CÂU HỎI ĐẶT RA: Em hãy nhận xét về màu sắc, vị của chất rắn thu được và so sánh với muối ăn ban đầu.</a:t>
            </a:r>
          </a:p>
          <a:p>
            <a:pPr marL="342900" indent="-342900">
              <a:buFont typeface="Arial" pitchFamily="34" charset="0"/>
              <a:buChar char="•"/>
            </a:pPr>
            <a:r>
              <a:rPr lang="vi-VN" sz="2400" dirty="0" smtClean="0">
                <a:latin typeface="+mj-lt"/>
              </a:rPr>
              <a:t>YÊU CẦU BÁO CÁO THU HOẠCH: các nhóm quay video quá trình làm, báo cáo kết quả bằng phiếu báo cáo thí nghiệm.</a:t>
            </a:r>
          </a:p>
        </p:txBody>
      </p:sp>
    </p:spTree>
    <p:extLst>
      <p:ext uri="{BB962C8B-B14F-4D97-AF65-F5344CB8AC3E}">
        <p14:creationId xmlns:p14="http://schemas.microsoft.com/office/powerpoint/2010/main" val="24229661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07504" y="116632"/>
            <a:ext cx="5832648" cy="504056"/>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2800" b="1" i="1" u="sng" dirty="0" smtClean="0">
                <a:latin typeface="+mj-lt"/>
              </a:rPr>
              <a:t>Chuẩn bị ở nhà (cho tiết học sau)</a:t>
            </a:r>
            <a:endParaRPr lang="en-US" sz="2800" b="1" i="1" u="sng" dirty="0">
              <a:latin typeface="+mj-lt"/>
            </a:endParaRPr>
          </a:p>
        </p:txBody>
      </p:sp>
      <p:sp>
        <p:nvSpPr>
          <p:cNvPr id="3" name="TextBox 2"/>
          <p:cNvSpPr txBox="1"/>
          <p:nvPr/>
        </p:nvSpPr>
        <p:spPr>
          <a:xfrm>
            <a:off x="-79357" y="692696"/>
            <a:ext cx="3643245" cy="6247864"/>
          </a:xfrm>
          <a:prstGeom prst="rect">
            <a:avLst/>
          </a:prstGeom>
          <a:noFill/>
        </p:spPr>
        <p:txBody>
          <a:bodyPr wrap="square" rtlCol="0">
            <a:spAutoFit/>
          </a:bodyPr>
          <a:lstStyle/>
          <a:p>
            <a:pPr marL="342900" indent="-342900">
              <a:buFont typeface="Arial" pitchFamily="34" charset="0"/>
              <a:buChar char="•"/>
            </a:pPr>
            <a:r>
              <a:rPr lang="vi-VN" sz="2000" dirty="0" smtClean="0">
                <a:latin typeface="+mj-lt"/>
              </a:rPr>
              <a:t>CHUẨN BỊ: 1 cốc, 1 thìa, muối ăn, nước.</a:t>
            </a:r>
          </a:p>
          <a:p>
            <a:pPr marL="342900" indent="-342900">
              <a:buFont typeface="Arial" pitchFamily="34" charset="0"/>
              <a:buChar char="•"/>
            </a:pPr>
            <a:r>
              <a:rPr lang="vi-VN" sz="2000" dirty="0" smtClean="0">
                <a:latin typeface="+mj-lt"/>
              </a:rPr>
              <a:t>TIẾN HÀNH: Pha 3-5 thìa nhỏ muối ăn vào cốc 20mL nước ấm, khuấy đều. Nếm thử dung dịch thu được. Nhỏ dung dịch lên thìa inox, hơ trên lửa cho đến khi nước bay hơi hết. Để nguội, quan sát màu sắc và nếm thử vị của chất rắn thu được trên thìa.</a:t>
            </a:r>
          </a:p>
          <a:p>
            <a:pPr marL="342900" indent="-342900">
              <a:buFont typeface="Arial" pitchFamily="34" charset="0"/>
              <a:buChar char="•"/>
            </a:pPr>
            <a:r>
              <a:rPr lang="vi-VN" sz="2000" dirty="0" smtClean="0">
                <a:latin typeface="+mj-lt"/>
              </a:rPr>
              <a:t>CÂU HỎI ĐẶT RA: Em hãy nhận xét về màu sắc, vị của chất rắn thu được và so sánh với muối ăn ban đầu.</a:t>
            </a:r>
          </a:p>
          <a:p>
            <a:pPr marL="342900" indent="-342900">
              <a:buFont typeface="Arial" pitchFamily="34" charset="0"/>
              <a:buChar char="•"/>
            </a:pPr>
            <a:r>
              <a:rPr lang="vi-VN" sz="2000" dirty="0" smtClean="0">
                <a:latin typeface="+mj-lt"/>
              </a:rPr>
              <a:t>YÊU CẦU BÁO CÁO THU HOẠCH: các nhóm quay video quá trình làm, báo cáo kết quả bằng phiếu báo cáo thí nghiệm.</a:t>
            </a:r>
          </a:p>
        </p:txBody>
      </p:sp>
      <p:graphicFrame>
        <p:nvGraphicFramePr>
          <p:cNvPr id="4" name="Table 3"/>
          <p:cNvGraphicFramePr>
            <a:graphicFrameLocks noGrp="1"/>
          </p:cNvGraphicFramePr>
          <p:nvPr>
            <p:extLst>
              <p:ext uri="{D42A27DB-BD31-4B8C-83A1-F6EECF244321}">
                <p14:modId xmlns:p14="http://schemas.microsoft.com/office/powerpoint/2010/main" val="4063859255"/>
              </p:ext>
            </p:extLst>
          </p:nvPr>
        </p:nvGraphicFramePr>
        <p:xfrm>
          <a:off x="3707904" y="871375"/>
          <a:ext cx="5256584" cy="5595226"/>
        </p:xfrm>
        <a:graphic>
          <a:graphicData uri="http://schemas.openxmlformats.org/drawingml/2006/table">
            <a:tbl>
              <a:tblPr firstRow="1" bandRow="1">
                <a:tableStyleId>{5C22544A-7EE6-4342-B048-85BDC9FD1C3A}</a:tableStyleId>
              </a:tblPr>
              <a:tblGrid>
                <a:gridCol w="3888432"/>
                <a:gridCol w="1368152"/>
              </a:tblGrid>
              <a:tr h="469393">
                <a:tc>
                  <a:txBody>
                    <a:bodyPr/>
                    <a:lstStyle/>
                    <a:p>
                      <a:r>
                        <a:rPr lang="vi-VN" sz="2400" dirty="0" smtClean="0">
                          <a:latin typeface="+mj-lt"/>
                        </a:rPr>
                        <a:t>Tiêu chí đánh giá</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249844">
                <a:tc>
                  <a:txBody>
                    <a:bodyPr/>
                    <a:lstStyle/>
                    <a:p>
                      <a:r>
                        <a:rPr lang="vi-VN" sz="2400" dirty="0" smtClean="0">
                          <a:latin typeface="+mj-lt"/>
                        </a:rPr>
                        <a:t>Các thành viên trong nhóm phân công nhiệm vụ rõ ràng</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2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1418">
                <a:tc>
                  <a:txBody>
                    <a:bodyPr/>
                    <a:lstStyle/>
                    <a:p>
                      <a:r>
                        <a:rPr lang="vi-VN" sz="2400" dirty="0" smtClean="0">
                          <a:latin typeface="+mj-lt"/>
                        </a:rPr>
                        <a:t>Video báo cáo âm thanh,</a:t>
                      </a:r>
                      <a:r>
                        <a:rPr lang="vi-VN" sz="2400" baseline="0" dirty="0" smtClean="0">
                          <a:latin typeface="+mj-lt"/>
                        </a:rPr>
                        <a:t> hình ảnh rõ nét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2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2993">
                <a:tc>
                  <a:txBody>
                    <a:bodyPr/>
                    <a:lstStyle/>
                    <a:p>
                      <a:r>
                        <a:rPr lang="vi-VN" sz="2400" dirty="0" smtClean="0">
                          <a:latin typeface="+mj-lt"/>
                        </a:rPr>
                        <a:t>Chuẩn bị đồ dùng đầy đủ</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2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61418">
                <a:tc>
                  <a:txBody>
                    <a:bodyPr/>
                    <a:lstStyle/>
                    <a:p>
                      <a:r>
                        <a:rPr lang="vi-VN" sz="2400" dirty="0" smtClean="0">
                          <a:latin typeface="+mj-lt"/>
                        </a:rPr>
                        <a:t>Kết quả thu được phù hợp với thực tế</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3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72993">
                <a:tc>
                  <a:txBody>
                    <a:bodyPr/>
                    <a:lstStyle/>
                    <a:p>
                      <a:r>
                        <a:rPr lang="vi-VN" sz="2400" dirty="0" smtClean="0">
                          <a:latin typeface="+mj-lt"/>
                        </a:rPr>
                        <a:t>Phiếu báo cáo đầy đủ, khoa học</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1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9909">
                <a:tc>
                  <a:txBody>
                    <a:bodyPr/>
                    <a:lstStyle/>
                    <a:p>
                      <a:r>
                        <a:rPr lang="vi-VN" sz="2400" dirty="0" smtClean="0">
                          <a:latin typeface="+mj-lt"/>
                        </a:rPr>
                        <a:t>Tổng </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vi-VN" sz="2400" dirty="0" smtClean="0">
                          <a:latin typeface="+mj-lt"/>
                        </a:rPr>
                        <a:t>10 điểm</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172023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91195"/>
            <a:ext cx="9144000" cy="4875609"/>
          </a:xfrm>
          <a:prstGeom prst="rect">
            <a:avLst/>
          </a:prstGeom>
        </p:spPr>
      </p:pic>
    </p:spTree>
    <p:extLst>
      <p:ext uri="{BB962C8B-B14F-4D97-AF65-F5344CB8AC3E}">
        <p14:creationId xmlns:p14="http://schemas.microsoft.com/office/powerpoint/2010/main" val="353374712"/>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403" y="-171400"/>
            <a:ext cx="9167416" cy="1656184"/>
          </a:xfrm>
        </p:spPr>
        <p:style>
          <a:lnRef idx="2">
            <a:schemeClr val="accent3"/>
          </a:lnRef>
          <a:fillRef idx="1">
            <a:schemeClr val="lt1"/>
          </a:fillRef>
          <a:effectRef idx="0">
            <a:schemeClr val="accent3"/>
          </a:effectRef>
          <a:fontRef idx="minor">
            <a:schemeClr val="dk1"/>
          </a:fontRef>
        </p:style>
        <p:txBody>
          <a:bodyPr>
            <a:noAutofit/>
            <a:scene3d>
              <a:camera prst="orthographicFront"/>
              <a:lightRig rig="soft" dir="t">
                <a:rot lat="0" lon="0" rev="10800000"/>
              </a:lightRig>
            </a:scene3d>
            <a:sp3d>
              <a:bevelT w="27940" h="12700"/>
              <a:contourClr>
                <a:srgbClr val="DDDDDD"/>
              </a:contourClr>
            </a:sp3d>
          </a:bodyPr>
          <a:lstStyle/>
          <a:p>
            <a:pPr algn="l"/>
            <a:r>
              <a:rPr lang="vi-VN" sz="4000" b="1" i="1" u="sng" spc="150" dirty="0" smtClean="0">
                <a:ln w="11430"/>
                <a:solidFill>
                  <a:srgbClr val="000000"/>
                </a:solidFill>
                <a:effectLst>
                  <a:glow rad="228600">
                    <a:schemeClr val="accent2">
                      <a:satMod val="175000"/>
                      <a:alpha val="40000"/>
                    </a:schemeClr>
                  </a:glow>
                  <a:outerShdw blurRad="25400" algn="tl" rotWithShape="0">
                    <a:srgbClr val="000000">
                      <a:alpha val="43000"/>
                    </a:srgbClr>
                  </a:outerShdw>
                </a:effectLst>
                <a:latin typeface="+mj-lt"/>
              </a:rPr>
              <a:t>CHƯƠNG IV- </a:t>
            </a:r>
            <a:r>
              <a:rPr lang="vi-VN" sz="4000" b="1" i="1" spc="150" dirty="0" smtClean="0">
                <a:ln w="11430"/>
                <a:solidFill>
                  <a:srgbClr val="000000"/>
                </a:solidFill>
                <a:effectLst>
                  <a:glow rad="228600">
                    <a:schemeClr val="accent2">
                      <a:satMod val="175000"/>
                      <a:alpha val="40000"/>
                    </a:schemeClr>
                  </a:glow>
                  <a:outerShdw blurRad="25400" algn="tl" rotWithShape="0">
                    <a:srgbClr val="000000">
                      <a:alpha val="43000"/>
                    </a:srgbClr>
                  </a:outerShdw>
                </a:effectLst>
                <a:latin typeface="+mj-lt"/>
              </a:rPr>
              <a:t>HỖN HỢP, </a:t>
            </a:r>
            <a:br>
              <a:rPr lang="vi-VN" sz="4000" b="1" i="1" spc="150" dirty="0" smtClean="0">
                <a:ln w="11430"/>
                <a:solidFill>
                  <a:srgbClr val="000000"/>
                </a:solidFill>
                <a:effectLst>
                  <a:glow rad="228600">
                    <a:schemeClr val="accent2">
                      <a:satMod val="175000"/>
                      <a:alpha val="40000"/>
                    </a:schemeClr>
                  </a:glow>
                  <a:outerShdw blurRad="25400" algn="tl" rotWithShape="0">
                    <a:srgbClr val="000000">
                      <a:alpha val="43000"/>
                    </a:srgbClr>
                  </a:outerShdw>
                </a:effectLst>
                <a:latin typeface="+mj-lt"/>
              </a:rPr>
            </a:br>
            <a:r>
              <a:rPr lang="vi-VN" sz="4000" b="1" i="1" spc="150" dirty="0" smtClean="0">
                <a:ln w="11430"/>
                <a:solidFill>
                  <a:srgbClr val="000000"/>
                </a:solidFill>
                <a:effectLst>
                  <a:glow rad="228600">
                    <a:schemeClr val="accent2">
                      <a:satMod val="175000"/>
                      <a:alpha val="40000"/>
                    </a:schemeClr>
                  </a:glow>
                  <a:outerShdw blurRad="25400" algn="tl" rotWithShape="0">
                    <a:srgbClr val="000000">
                      <a:alpha val="43000"/>
                    </a:srgbClr>
                  </a:outerShdw>
                </a:effectLst>
                <a:latin typeface="+mj-lt"/>
              </a:rPr>
              <a:t>TÁCH CHẤT RA KHỎI HỖN HỢP</a:t>
            </a:r>
            <a:endParaRPr lang="en-US" sz="4000" b="1" i="1" spc="150" dirty="0">
              <a:ln w="11430"/>
              <a:solidFill>
                <a:srgbClr val="000000"/>
              </a:solidFill>
              <a:effectLst>
                <a:glow rad="228600">
                  <a:schemeClr val="accent2">
                    <a:satMod val="175000"/>
                    <a:alpha val="40000"/>
                  </a:schemeClr>
                </a:glow>
                <a:outerShdw blurRad="25400" algn="tl" rotWithShape="0">
                  <a:srgbClr val="000000">
                    <a:alpha val="43000"/>
                  </a:srgbClr>
                </a:outerShdw>
              </a:effectLst>
              <a:latin typeface="+mj-lt"/>
            </a:endParaRPr>
          </a:p>
        </p:txBody>
      </p:sp>
      <p:sp>
        <p:nvSpPr>
          <p:cNvPr id="3" name="Subtitle 2"/>
          <p:cNvSpPr>
            <a:spLocks noGrp="1"/>
          </p:cNvSpPr>
          <p:nvPr>
            <p:ph type="subTitle" idx="1"/>
          </p:nvPr>
        </p:nvSpPr>
        <p:spPr>
          <a:xfrm>
            <a:off x="1115616" y="4988768"/>
            <a:ext cx="7056784" cy="1752600"/>
          </a:xfrm>
        </p:spPr>
        <p:txBody>
          <a:bodyPr>
            <a:normAutofit/>
          </a:bodyPr>
          <a:lstStyle/>
          <a:p>
            <a:r>
              <a:rPr lang="vi-VN" sz="4800" b="1" i="1" dirty="0" smtClean="0">
                <a:solidFill>
                  <a:schemeClr val="bg1"/>
                </a:solidFill>
                <a:effectLst>
                  <a:outerShdw blurRad="38100" dist="38100" dir="2700000" algn="tl">
                    <a:srgbClr val="000000">
                      <a:alpha val="43137"/>
                    </a:srgbClr>
                  </a:outerShdw>
                </a:effectLst>
                <a:latin typeface="+mj-lt"/>
              </a:rPr>
              <a:t>Bài 16. </a:t>
            </a:r>
            <a:r>
              <a:rPr lang="vi-VN" sz="4800" b="1" dirty="0" smtClean="0">
                <a:solidFill>
                  <a:schemeClr val="bg1"/>
                </a:solidFill>
                <a:latin typeface="+mj-lt"/>
              </a:rPr>
              <a:t>Hỗn hợp các chất</a:t>
            </a:r>
            <a:endParaRPr lang="en-US" sz="4800" b="1" dirty="0">
              <a:solidFill>
                <a:schemeClr val="bg1"/>
              </a:solidFill>
              <a:latin typeface="+mj-lt"/>
            </a:endParaRPr>
          </a:p>
        </p:txBody>
      </p:sp>
    </p:spTree>
    <p:extLst>
      <p:ext uri="{BB962C8B-B14F-4D97-AF65-F5344CB8AC3E}">
        <p14:creationId xmlns:p14="http://schemas.microsoft.com/office/powerpoint/2010/main" val="14027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p:stCondLst>
                              <p:cond delay="500"/>
                            </p:stCondLst>
                            <p:childTnLst>
                              <p:par>
                                <p:cTn id="8" presetID="42" presetClass="entr" presetSubtype="0" fill="hold" grpId="0" nodeType="after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anim calcmode="lin" valueType="num">
                                      <p:cBhvr>
                                        <p:cTn id="1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403" y="-387424"/>
            <a:ext cx="3785047" cy="2938067"/>
          </a:xfrm>
        </p:spPr>
      </p:pic>
      <p:sp>
        <p:nvSpPr>
          <p:cNvPr id="4" name="Title 3"/>
          <p:cNvSpPr>
            <a:spLocks noGrp="1"/>
          </p:cNvSpPr>
          <p:nvPr>
            <p:ph type="title"/>
          </p:nvPr>
        </p:nvSpPr>
        <p:spPr>
          <a:xfrm>
            <a:off x="4499992" y="188640"/>
            <a:ext cx="4355976" cy="692696"/>
          </a:xfrm>
          <a:prstGeom prst="roundRect">
            <a:avLst/>
          </a:prstGeom>
        </p:spPr>
        <p:style>
          <a:lnRef idx="3">
            <a:schemeClr val="lt1"/>
          </a:lnRef>
          <a:fillRef idx="1">
            <a:schemeClr val="accent2"/>
          </a:fillRef>
          <a:effectRef idx="1">
            <a:schemeClr val="accent2"/>
          </a:effectRef>
          <a:fontRef idx="minor">
            <a:schemeClr val="lt1"/>
          </a:fontRef>
        </p:style>
        <p:txBody>
          <a:bodyPr rtlCol="0" anchor="ctr">
            <a:normAutofit/>
          </a:bodyPr>
          <a:lstStyle/>
          <a:p>
            <a:pPr algn="l"/>
            <a:r>
              <a:rPr lang="vi-VN" sz="2800" b="1" dirty="0" smtClean="0">
                <a:latin typeface="+mj-lt"/>
              </a:rPr>
              <a:t>Bài 16. Hỗn hợp các chất</a:t>
            </a:r>
            <a:endParaRPr lang="en-US" sz="2800" b="1" dirty="0">
              <a:latin typeface="+mj-lt"/>
            </a:endParaRPr>
          </a:p>
        </p:txBody>
      </p:sp>
      <p:sp>
        <p:nvSpPr>
          <p:cNvPr id="6" name="TextBox 5"/>
          <p:cNvSpPr txBox="1"/>
          <p:nvPr/>
        </p:nvSpPr>
        <p:spPr>
          <a:xfrm>
            <a:off x="17710" y="2062589"/>
            <a:ext cx="4248472" cy="646331"/>
          </a:xfrm>
          <a:prstGeom prst="rect">
            <a:avLst/>
          </a:prstGeom>
          <a:noFill/>
        </p:spPr>
        <p:txBody>
          <a:bodyPr wrap="square" rtlCol="0">
            <a:spAutoFit/>
          </a:bodyPr>
          <a:lstStyle/>
          <a:p>
            <a:pPr marL="285750" indent="-285750">
              <a:buFont typeface="Wingdings" pitchFamily="2" charset="2"/>
              <a:buChar char="Ø"/>
            </a:pPr>
            <a:r>
              <a:rPr lang="vi-VN" sz="3600" b="1" i="1" dirty="0" smtClean="0">
                <a:solidFill>
                  <a:srgbClr val="0070C0"/>
                </a:solidFill>
                <a:latin typeface="+mj-lt"/>
              </a:rPr>
              <a:t> Mục tiêu bài học</a:t>
            </a:r>
            <a:endParaRPr lang="en-US" sz="3600" b="1" i="1" dirty="0">
              <a:solidFill>
                <a:srgbClr val="0070C0"/>
              </a:solidFill>
              <a:latin typeface="+mj-lt"/>
            </a:endParaRPr>
          </a:p>
        </p:txBody>
      </p:sp>
      <p:sp>
        <p:nvSpPr>
          <p:cNvPr id="8" name="TextBox 7"/>
          <p:cNvSpPr txBox="1"/>
          <p:nvPr/>
        </p:nvSpPr>
        <p:spPr>
          <a:xfrm>
            <a:off x="17710" y="2795061"/>
            <a:ext cx="9126290" cy="3647152"/>
          </a:xfrm>
          <a:prstGeom prst="rect">
            <a:avLst/>
          </a:prstGeom>
          <a:noFill/>
        </p:spPr>
        <p:txBody>
          <a:bodyPr wrap="square" rtlCol="0">
            <a:spAutoFit/>
          </a:bodyPr>
          <a:lstStyle/>
          <a:p>
            <a:pPr marL="285750" indent="-285750">
              <a:lnSpc>
                <a:spcPct val="150000"/>
              </a:lnSpc>
              <a:buBlip>
                <a:blip r:embed="rId3"/>
              </a:buBlip>
            </a:pPr>
            <a:r>
              <a:rPr lang="vi-VN" sz="2200" dirty="0" smtClean="0">
                <a:latin typeface="Times New Roman" pitchFamily="18" charset="0"/>
                <a:cs typeface="Times New Roman" pitchFamily="18" charset="0"/>
              </a:rPr>
              <a:t>Nêu được khái niệm hỗn hợp, chất tinh khiết.</a:t>
            </a:r>
          </a:p>
          <a:p>
            <a:pPr marL="285750" indent="-285750">
              <a:lnSpc>
                <a:spcPct val="150000"/>
              </a:lnSpc>
              <a:buBlip>
                <a:blip r:embed="rId3"/>
              </a:buBlip>
            </a:pPr>
            <a:r>
              <a:rPr lang="vi-VN" sz="2200" dirty="0" smtClean="0">
                <a:latin typeface="Times New Roman" pitchFamily="18" charset="0"/>
                <a:cs typeface="Times New Roman" pitchFamily="18" charset="0"/>
              </a:rPr>
              <a:t>Thực hiện được một số thí nghiệm để nhận ra dung môi, dung dịch, chất tan và chất không tan.</a:t>
            </a:r>
          </a:p>
          <a:p>
            <a:pPr marL="285750" indent="-285750">
              <a:lnSpc>
                <a:spcPct val="150000"/>
              </a:lnSpc>
              <a:buBlip>
                <a:blip r:embed="rId3"/>
              </a:buBlip>
            </a:pPr>
            <a:r>
              <a:rPr lang="vi-VN" sz="2200" dirty="0" smtClean="0">
                <a:latin typeface="Times New Roman" pitchFamily="18" charset="0"/>
                <a:cs typeface="Times New Roman" pitchFamily="18" charset="0"/>
              </a:rPr>
              <a:t>Phân biêt được hỗn hợp đồng nhất và không đồng nhất, dung dịch huyền phù nhũ tương qua quan sát.</a:t>
            </a:r>
          </a:p>
          <a:p>
            <a:pPr marL="285750" indent="-285750">
              <a:lnSpc>
                <a:spcPct val="150000"/>
              </a:lnSpc>
              <a:buBlip>
                <a:blip r:embed="rId3"/>
              </a:buBlip>
            </a:pPr>
            <a:r>
              <a:rPr lang="vi-VN" sz="2200" dirty="0" smtClean="0">
                <a:latin typeface="Times New Roman" pitchFamily="18" charset="0"/>
                <a:cs typeface="Times New Roman" pitchFamily="18" charset="0"/>
              </a:rPr>
              <a:t>Nêu được các yếu tố ảnh hưởng đến chất lượng chất rắn hòa tan trong nước. Lấy được ví dụ về sự hòa tan của chất khí.  </a:t>
            </a:r>
            <a:endParaRPr lang="en-US" sz="2200" dirty="0">
              <a:latin typeface="Times New Roman" pitchFamily="18" charset="0"/>
              <a:cs typeface="Times New Roman" pitchFamily="18" charset="0"/>
            </a:endParaRPr>
          </a:p>
        </p:txBody>
      </p:sp>
      <p:sp>
        <p:nvSpPr>
          <p:cNvPr id="9" name="TextBox 8"/>
          <p:cNvSpPr txBox="1"/>
          <p:nvPr/>
        </p:nvSpPr>
        <p:spPr>
          <a:xfrm>
            <a:off x="7740352" y="940078"/>
            <a:ext cx="2520280" cy="523220"/>
          </a:xfrm>
          <a:prstGeom prst="rect">
            <a:avLst/>
          </a:prstGeom>
          <a:noFill/>
        </p:spPr>
        <p:txBody>
          <a:bodyPr wrap="square" rtlCol="0">
            <a:spAutoFit/>
          </a:bodyPr>
          <a:lstStyle/>
          <a:p>
            <a:r>
              <a:rPr lang="vi-VN" sz="2800" b="1" i="1" dirty="0" smtClean="0">
                <a:latin typeface="+mj-lt"/>
              </a:rPr>
              <a:t>3 tiết</a:t>
            </a:r>
            <a:endParaRPr lang="en-US" sz="2800" b="1" i="1" dirty="0">
              <a:latin typeface="+mj-lt"/>
            </a:endParaRPr>
          </a:p>
        </p:txBody>
      </p:sp>
    </p:spTree>
    <p:extLst>
      <p:ext uri="{BB962C8B-B14F-4D97-AF65-F5344CB8AC3E}">
        <p14:creationId xmlns:p14="http://schemas.microsoft.com/office/powerpoint/2010/main" val="763801021"/>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0-#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22" presetClass="entr" presetSubtype="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up)">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5330" flipH="1">
            <a:off x="6900048" y="17032"/>
            <a:ext cx="2308056" cy="2308056"/>
          </a:xfrm>
          <a:prstGeom prst="rect">
            <a:avLst/>
          </a:prstGeom>
        </p:spPr>
      </p:pic>
      <p:sp>
        <p:nvSpPr>
          <p:cNvPr id="4" name="Title 3"/>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latin typeface="+mj-lt"/>
              </a:rPr>
              <a:t>I, Chất tinh khiết và hỗn hợp:</a:t>
            </a:r>
            <a:endParaRPr lang="en-US" sz="4000" u="sng"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1839504496"/>
              </p:ext>
            </p:extLst>
          </p:nvPr>
        </p:nvGraphicFramePr>
        <p:xfrm>
          <a:off x="0" y="1988840"/>
          <a:ext cx="9180512" cy="4320481"/>
        </p:xfrm>
        <a:graphic>
          <a:graphicData uri="http://schemas.openxmlformats.org/drawingml/2006/table">
            <a:tbl>
              <a:tblPr firstRow="1" bandRow="1">
                <a:tableStyleId>{7DF18680-E054-41AD-8BC1-D1AEF772440D}</a:tableStyleId>
              </a:tblPr>
              <a:tblGrid>
                <a:gridCol w="1234361"/>
                <a:gridCol w="4066129"/>
                <a:gridCol w="3880022"/>
              </a:tblGrid>
              <a:tr h="1083832">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Chất tinh khiết </a:t>
                      </a:r>
                    </a:p>
                    <a:p>
                      <a:pPr algn="ctr"/>
                      <a:r>
                        <a:rPr lang="vi-VN" sz="2800" dirty="0" smtClean="0">
                          <a:latin typeface="Times New Roman" pitchFamily="18" charset="0"/>
                          <a:cs typeface="Times New Roman" pitchFamily="18" charset="0"/>
                        </a:rPr>
                        <a:t>(nguyên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800" dirty="0" smtClean="0">
                          <a:latin typeface="Times New Roman" pitchFamily="18" charset="0"/>
                          <a:cs typeface="Times New Roman" pitchFamily="18" charset="0"/>
                        </a:rPr>
                        <a:t>Hỗn hợp</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2">
                <a:tc>
                  <a:txBody>
                    <a:bodyPr/>
                    <a:lstStyle/>
                    <a:p>
                      <a:r>
                        <a:rPr lang="vi-VN" sz="2800" dirty="0" smtClean="0">
                          <a:latin typeface="Times New Roman" pitchFamily="18" charset="0"/>
                          <a:cs typeface="Times New Roman" pitchFamily="18" charset="0"/>
                        </a:rPr>
                        <a:t>Định nghĩa</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83832">
                <a:tc>
                  <a:txBody>
                    <a:bodyPr/>
                    <a:lstStyle/>
                    <a:p>
                      <a:r>
                        <a:rPr lang="vi-VN" sz="2800" dirty="0" smtClean="0">
                          <a:latin typeface="Times New Roman" pitchFamily="18" charset="0"/>
                          <a:cs typeface="Times New Roman" pitchFamily="18" charset="0"/>
                        </a:rPr>
                        <a:t>Tính chất</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68985">
                <a:tc>
                  <a:txBody>
                    <a:bodyPr/>
                    <a:lstStyle/>
                    <a:p>
                      <a:r>
                        <a:rPr lang="vi-VN" sz="2800" dirty="0" smtClean="0">
                          <a:latin typeface="Times New Roman" pitchFamily="18" charset="0"/>
                          <a:cs typeface="Times New Roman" pitchFamily="18" charset="0"/>
                        </a:rPr>
                        <a:t>Ví dụ</a:t>
                      </a:r>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2800" dirty="0">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pSp>
        <p:nvGrpSpPr>
          <p:cNvPr id="17" name="Group 16"/>
          <p:cNvGrpSpPr/>
          <p:nvPr/>
        </p:nvGrpSpPr>
        <p:grpSpPr>
          <a:xfrm>
            <a:off x="-93516" y="2852936"/>
            <a:ext cx="1952589" cy="2567601"/>
            <a:chOff x="-93516" y="2852936"/>
            <a:chExt cx="1952589" cy="2567601"/>
          </a:xfrm>
        </p:grpSpPr>
        <p:sp>
          <p:nvSpPr>
            <p:cNvPr id="3" name="Oval 2"/>
            <p:cNvSpPr/>
            <p:nvPr/>
          </p:nvSpPr>
          <p:spPr>
            <a:xfrm flipH="1">
              <a:off x="-93516" y="2852936"/>
              <a:ext cx="1484769" cy="1368152"/>
            </a:xfrm>
            <a:prstGeom prst="ellipse">
              <a:avLst/>
            </a:prstGeom>
            <a:noFill/>
            <a:ln w="11112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962523" y="4185084"/>
              <a:ext cx="248919" cy="352208"/>
            </a:xfrm>
            <a:prstGeom prst="line">
              <a:avLst/>
            </a:prstGeom>
            <a:ln w="127000"/>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211442" y="3985276"/>
              <a:ext cx="248919" cy="352208"/>
            </a:xfrm>
            <a:prstGeom prst="line">
              <a:avLst/>
            </a:prstGeom>
            <a:ln w="127000"/>
          </p:spPr>
          <p:style>
            <a:lnRef idx="1">
              <a:schemeClr val="dk1"/>
            </a:lnRef>
            <a:fillRef idx="0">
              <a:schemeClr val="dk1"/>
            </a:fillRef>
            <a:effectRef idx="0">
              <a:schemeClr val="dk1"/>
            </a:effectRef>
            <a:fontRef idx="minor">
              <a:schemeClr val="tx1"/>
            </a:fontRef>
          </p:style>
        </p:cxnSp>
        <p:sp>
          <p:nvSpPr>
            <p:cNvPr id="12" name="Rounded Rectangle 11"/>
            <p:cNvSpPr/>
            <p:nvPr/>
          </p:nvSpPr>
          <p:spPr>
            <a:xfrm rot="19325360">
              <a:off x="1335571" y="4086067"/>
              <a:ext cx="523502" cy="1334470"/>
            </a:xfrm>
            <a:prstGeom prst="roundRect">
              <a:avLst>
                <a:gd name="adj" fmla="val 50000"/>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923928" y="3102059"/>
            <a:ext cx="4104456" cy="830997"/>
          </a:xfrm>
          <a:prstGeom prst="rect">
            <a:avLst/>
          </a:prstGeom>
          <a:noFill/>
        </p:spPr>
        <p:txBody>
          <a:bodyPr wrap="square" rtlCol="0">
            <a:spAutoFit/>
          </a:bodyPr>
          <a:lstStyle/>
          <a:p>
            <a:r>
              <a:rPr lang="vi-VN" sz="4800" dirty="0" smtClean="0">
                <a:latin typeface="+mj-lt"/>
              </a:rPr>
              <a:t>Định nghĩa</a:t>
            </a:r>
            <a:endParaRPr lang="en-US" sz="4800" dirty="0">
              <a:latin typeface="+mj-lt"/>
            </a:endParaRPr>
          </a:p>
        </p:txBody>
      </p:sp>
    </p:spTree>
    <p:extLst>
      <p:ext uri="{BB962C8B-B14F-4D97-AF65-F5344CB8AC3E}">
        <p14:creationId xmlns:p14="http://schemas.microsoft.com/office/powerpoint/2010/main" val="250153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8)">
                                      <p:cBhvr>
                                        <p:cTn id="16" dur="10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6"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0-#ppt_w/2"/>
                                          </p:val>
                                        </p:tav>
                                        <p:tav tm="100000">
                                          <p:val>
                                            <p:strVal val="#ppt_x"/>
                                          </p:val>
                                        </p:tav>
                                      </p:tavLst>
                                    </p:anim>
                                    <p:anim calcmode="lin" valueType="num">
                                      <p:cBhvr additive="base">
                                        <p:cTn id="31" dur="500" fill="hold"/>
                                        <p:tgtEl>
                                          <p:spTgt spid="18"/>
                                        </p:tgtEl>
                                        <p:attrNameLst>
                                          <p:attrName>ppt_y</p:attrName>
                                        </p:attrNameLst>
                                      </p:cBhvr>
                                      <p:tavLst>
                                        <p:tav tm="0">
                                          <p:val>
                                            <p:strVal val="#ppt_y"/>
                                          </p:val>
                                        </p:tav>
                                        <p:tav tm="100000">
                                          <p:val>
                                            <p:strVal val="#ppt_y"/>
                                          </p:val>
                                        </p:tav>
                                      </p:tavLst>
                                    </p:anim>
                                  </p:childTnLst>
                                </p:cTn>
                              </p:par>
                              <p:par>
                                <p:cTn id="32" presetID="63" presetClass="path" presetSubtype="0" accel="50000" decel="50000" fill="hold" nodeType="withEffect">
                                  <p:stCondLst>
                                    <p:cond delay="0"/>
                                  </p:stCondLst>
                                  <p:childTnLst>
                                    <p:animMotion origin="layout" path="M 2.22222E-6 -3.3526E-6 L 0.2618 0.02266 " pathEditMode="relative" rAng="0" ptsTypes="AA">
                                      <p:cBhvr>
                                        <p:cTn id="33" dur="1100" fill="hold"/>
                                        <p:tgtEl>
                                          <p:spTgt spid="17"/>
                                        </p:tgtEl>
                                        <p:attrNameLst>
                                          <p:attrName>ppt_x</p:attrName>
                                          <p:attrName>ppt_y</p:attrName>
                                        </p:attrNameLst>
                                      </p:cBhvr>
                                      <p:rCtr x="13090" y="11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Up Arrow 11"/>
          <p:cNvSpPr/>
          <p:nvPr/>
        </p:nvSpPr>
        <p:spPr>
          <a:xfrm rot="17385802" flipV="1">
            <a:off x="2858902" y="4106423"/>
            <a:ext cx="681032" cy="1532436"/>
          </a:xfrm>
          <a:prstGeom prst="upArrow">
            <a:avLst>
              <a:gd name="adj1" fmla="val 50000"/>
              <a:gd name="adj2" fmla="val 75166"/>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08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1" name="Up Arrow 10"/>
          <p:cNvSpPr/>
          <p:nvPr/>
        </p:nvSpPr>
        <p:spPr>
          <a:xfrm rot="3223648">
            <a:off x="2984420" y="2632151"/>
            <a:ext cx="681032" cy="1944216"/>
          </a:xfrm>
          <a:prstGeom prst="upArrow">
            <a:avLst>
              <a:gd name="adj1" fmla="val 50000"/>
              <a:gd name="adj2" fmla="val 75166"/>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08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Title 3"/>
          <p:cNvSpPr txBox="1">
            <a:spLocks/>
          </p:cNvSpPr>
          <p:nvPr/>
        </p:nvSpPr>
        <p:spPr>
          <a:xfrm>
            <a:off x="2483768" y="116632"/>
            <a:ext cx="4752528" cy="692696"/>
          </a:xfrm>
          <a:prstGeom prst="roundRect">
            <a:avLst/>
          </a:prstGeom>
        </p:spPr>
        <p:style>
          <a:lnRef idx="3">
            <a:schemeClr val="lt1"/>
          </a:lnRef>
          <a:fillRef idx="1">
            <a:schemeClr val="accent2"/>
          </a:fillRef>
          <a:effectRef idx="1">
            <a:schemeClr val="accent2"/>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l"/>
            <a:r>
              <a:rPr lang="vi-VN" sz="2400" b="1" dirty="0" smtClean="0">
                <a:latin typeface="+mj-lt"/>
              </a:rPr>
              <a:t>Bài 16. Hỗn hợp các chất (tiết 35)</a:t>
            </a:r>
            <a:endParaRPr lang="en-US" sz="2400" b="1" dirty="0">
              <a:latin typeface="+mj-lt"/>
            </a:endParaRPr>
          </a:p>
        </p:txBody>
      </p:sp>
      <p:sp>
        <p:nvSpPr>
          <p:cNvPr id="5" name="TextBox 4"/>
          <p:cNvSpPr txBox="1"/>
          <p:nvPr/>
        </p:nvSpPr>
        <p:spPr>
          <a:xfrm>
            <a:off x="4042" y="912267"/>
            <a:ext cx="9032453" cy="707886"/>
          </a:xfrm>
          <a:prstGeom prst="rect">
            <a:avLst/>
          </a:prstGeom>
          <a:noFill/>
        </p:spPr>
        <p:txBody>
          <a:bodyPr wrap="square" rtlCol="0">
            <a:spAutoFit/>
          </a:bodyPr>
          <a:lstStyle/>
          <a:p>
            <a:r>
              <a:rPr lang="vi-VN" sz="4000" u="sng" dirty="0" smtClean="0">
                <a:solidFill>
                  <a:schemeClr val="bg1"/>
                </a:solidFill>
                <a:latin typeface="+mj-lt"/>
              </a:rPr>
              <a:t>I, Chất tinh khiết và hỗn hợp:</a:t>
            </a:r>
            <a:endParaRPr lang="en-US" sz="4000" u="sng" dirty="0">
              <a:solidFill>
                <a:schemeClr val="bg1"/>
              </a:solidFill>
              <a:latin typeface="+mj-lt"/>
            </a:endParaRPr>
          </a:p>
        </p:txBody>
      </p:sp>
      <p:sp>
        <p:nvSpPr>
          <p:cNvPr id="7" name="Oval 6"/>
          <p:cNvSpPr/>
          <p:nvPr/>
        </p:nvSpPr>
        <p:spPr>
          <a:xfrm>
            <a:off x="107504" y="3274543"/>
            <a:ext cx="2592288" cy="1931653"/>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3200" b="1" dirty="0" smtClean="0">
                <a:latin typeface="+mj-lt"/>
              </a:rPr>
              <a:t>VẬT THỂ</a:t>
            </a:r>
            <a:endParaRPr lang="en-US" sz="3200" b="1" dirty="0">
              <a:latin typeface="+mj-lt"/>
            </a:endParaRPr>
          </a:p>
        </p:txBody>
      </p:sp>
      <p:sp>
        <p:nvSpPr>
          <p:cNvPr id="8" name="TextBox 7"/>
          <p:cNvSpPr txBox="1"/>
          <p:nvPr/>
        </p:nvSpPr>
        <p:spPr>
          <a:xfrm>
            <a:off x="683568" y="2524834"/>
            <a:ext cx="2952328" cy="400110"/>
          </a:xfrm>
          <a:prstGeom prst="rect">
            <a:avLst/>
          </a:prstGeom>
          <a:noFill/>
        </p:spPr>
        <p:txBody>
          <a:bodyPr wrap="square" rtlCol="0">
            <a:spAutoFit/>
          </a:bodyPr>
          <a:lstStyle/>
          <a:p>
            <a:r>
              <a:rPr lang="vi-VN" sz="2000" i="1" dirty="0" smtClean="0">
                <a:solidFill>
                  <a:schemeClr val="bg1"/>
                </a:solidFill>
                <a:latin typeface="+mj-lt"/>
              </a:rPr>
              <a:t>Bài 9. Sự đa dạng của chất</a:t>
            </a:r>
            <a:endParaRPr lang="en-US" sz="2000" i="1" dirty="0">
              <a:solidFill>
                <a:schemeClr val="bg1"/>
              </a:solidFill>
              <a:latin typeface="+mj-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39600">
            <a:off x="8619" y="1996779"/>
            <a:ext cx="772540" cy="911684"/>
          </a:xfrm>
          <a:prstGeom prst="rect">
            <a:avLst/>
          </a:prstGeom>
        </p:spPr>
      </p:pic>
      <p:sp>
        <p:nvSpPr>
          <p:cNvPr id="13" name="Rounded Rectangle 12"/>
          <p:cNvSpPr/>
          <p:nvPr/>
        </p:nvSpPr>
        <p:spPr>
          <a:xfrm>
            <a:off x="4276385" y="2465106"/>
            <a:ext cx="4355976" cy="792088"/>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sz="3200" dirty="0" smtClean="0">
                <a:solidFill>
                  <a:schemeClr val="tx1"/>
                </a:solidFill>
                <a:latin typeface="+mj-lt"/>
              </a:rPr>
              <a:t>Chứa </a:t>
            </a:r>
            <a:r>
              <a:rPr lang="vi-VN" sz="3200" u="sng" dirty="0" smtClean="0">
                <a:solidFill>
                  <a:schemeClr val="tx1"/>
                </a:solidFill>
                <a:latin typeface="+mj-lt"/>
              </a:rPr>
              <a:t>một</a:t>
            </a:r>
            <a:r>
              <a:rPr lang="vi-VN" sz="3200" dirty="0" smtClean="0">
                <a:solidFill>
                  <a:schemeClr val="tx1"/>
                </a:solidFill>
                <a:latin typeface="+mj-lt"/>
              </a:rPr>
              <a:t> chất</a:t>
            </a:r>
            <a:endParaRPr lang="en-US" sz="3200" dirty="0">
              <a:solidFill>
                <a:schemeClr val="tx1"/>
              </a:solidFill>
              <a:latin typeface="+mj-lt"/>
            </a:endParaRPr>
          </a:p>
        </p:txBody>
      </p:sp>
      <p:sp>
        <p:nvSpPr>
          <p:cNvPr id="14" name="Rounded Rectangle 13"/>
          <p:cNvSpPr/>
          <p:nvPr/>
        </p:nvSpPr>
        <p:spPr>
          <a:xfrm>
            <a:off x="4035645" y="4797152"/>
            <a:ext cx="5072860" cy="792088"/>
          </a:xfrm>
          <a:prstGeom prst="roundRect">
            <a:avLst>
              <a:gd name="adj" fmla="val 50000"/>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162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vi-VN" sz="3200" dirty="0" smtClean="0">
                <a:solidFill>
                  <a:schemeClr val="tx1"/>
                </a:solidFill>
                <a:latin typeface="+mj-lt"/>
              </a:rPr>
              <a:t>Chứa nhiều chất khác nhau</a:t>
            </a:r>
            <a:endParaRPr lang="en-US" sz="3200" dirty="0">
              <a:solidFill>
                <a:schemeClr val="tx1"/>
              </a:solidFill>
              <a:latin typeface="+mj-lt"/>
            </a:endParaRPr>
          </a:p>
        </p:txBody>
      </p:sp>
    </p:spTree>
    <p:extLst>
      <p:ext uri="{BB962C8B-B14F-4D97-AF65-F5344CB8AC3E}">
        <p14:creationId xmlns:p14="http://schemas.microsoft.com/office/powerpoint/2010/main" val="20779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250"/>
                                        <p:tgtEl>
                                          <p:spTgt spid="11"/>
                                        </p:tgtEl>
                                      </p:cBhvr>
                                    </p:animEffec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par>
                          <p:cTn id="23" fill="hold">
                            <p:stCondLst>
                              <p:cond delay="250"/>
                            </p:stCondLst>
                            <p:childTnLst>
                              <p:par>
                                <p:cTn id="24" presetID="2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250"/>
                                        <p:tgtEl>
                                          <p:spTgt spid="12"/>
                                        </p:tgtEl>
                                      </p:cBhvr>
                                    </p:animEffect>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4" grpId="0" animBg="1"/>
      <p:bldP spid="7" grpId="0" animBg="1"/>
      <p:bldP spid="8" grpId="0"/>
      <p:bldP spid="13"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324544" y="3271292"/>
            <a:ext cx="2016224" cy="201622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376" y="5544380"/>
            <a:ext cx="1059580" cy="1412774"/>
          </a:xfrm>
          <a:prstGeom prst="rect">
            <a:avLst/>
          </a:prstGeom>
        </p:spPr>
      </p:pic>
      <p:sp>
        <p:nvSpPr>
          <p:cNvPr id="2" name="Up Arrow 1"/>
          <p:cNvSpPr/>
          <p:nvPr/>
        </p:nvSpPr>
        <p:spPr>
          <a:xfrm>
            <a:off x="-2700808" y="-171400"/>
            <a:ext cx="144016" cy="7200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867230" y="116632"/>
            <a:ext cx="3241273" cy="646331"/>
          </a:xfrm>
          <a:prstGeom prst="rect">
            <a:avLst/>
          </a:prstGeom>
          <a:noFill/>
        </p:spPr>
        <p:txBody>
          <a:bodyPr wrap="square" rtlCol="0">
            <a:spAutoFit/>
          </a:bodyPr>
          <a:lstStyle/>
          <a:p>
            <a:r>
              <a:rPr lang="vi-VN" sz="3600" b="1" i="1" dirty="0" smtClean="0">
                <a:solidFill>
                  <a:srgbClr val="C00000"/>
                </a:solidFill>
                <a:latin typeface="+mj-lt"/>
              </a:rPr>
              <a:t>Ai nhanh hơn</a:t>
            </a:r>
            <a:endParaRPr lang="en-US" sz="3600" b="1" i="1" dirty="0">
              <a:solidFill>
                <a:srgbClr val="C00000"/>
              </a:solidFill>
              <a:latin typeface="+mj-lt"/>
            </a:endParaRPr>
          </a:p>
        </p:txBody>
      </p:sp>
      <p:sp>
        <p:nvSpPr>
          <p:cNvPr id="4" name="TextBox 3"/>
          <p:cNvSpPr txBox="1"/>
          <p:nvPr/>
        </p:nvSpPr>
        <p:spPr>
          <a:xfrm>
            <a:off x="19447" y="116632"/>
            <a:ext cx="5540965" cy="3539430"/>
          </a:xfrm>
          <a:prstGeom prst="rect">
            <a:avLst/>
          </a:prstGeom>
          <a:noFill/>
        </p:spPr>
        <p:txBody>
          <a:bodyPr wrap="square" rtlCol="0">
            <a:spAutoFit/>
          </a:bodyPr>
          <a:lstStyle/>
          <a:p>
            <a:pPr marL="285750" indent="-285750">
              <a:buFont typeface="Wingdings" pitchFamily="2" charset="2"/>
              <a:buChar char="v"/>
            </a:pPr>
            <a:r>
              <a:rPr lang="vi-VN" sz="2800" dirty="0" smtClean="0">
                <a:latin typeface="+mj-lt"/>
              </a:rPr>
              <a:t>Lớp chia thành các bàn.</a:t>
            </a:r>
          </a:p>
          <a:p>
            <a:pPr marL="285750" indent="-285750">
              <a:buFont typeface="Wingdings" pitchFamily="2" charset="2"/>
              <a:buChar char="v"/>
            </a:pPr>
            <a:r>
              <a:rPr lang="vi-VN" sz="2800" dirty="0" smtClean="0">
                <a:latin typeface="+mj-lt"/>
              </a:rPr>
              <a:t>Các bàn làm việc, quan sát hình trên bảng và liệt kê vào bảng phụ sao cho hợp lí.</a:t>
            </a:r>
          </a:p>
          <a:p>
            <a:pPr marL="285750" indent="-285750">
              <a:buFont typeface="Wingdings" pitchFamily="2" charset="2"/>
              <a:buChar char="v"/>
            </a:pPr>
            <a:r>
              <a:rPr lang="vi-VN" sz="2800" dirty="0" smtClean="0">
                <a:latin typeface="+mj-lt"/>
              </a:rPr>
              <a:t>Đội nào xong trước giơ tay, giành quyền trả lời.</a:t>
            </a:r>
          </a:p>
          <a:p>
            <a:pPr marL="285750" indent="-285750">
              <a:buFont typeface="Wingdings" pitchFamily="2" charset="2"/>
              <a:buChar char="v"/>
            </a:pPr>
            <a:r>
              <a:rPr lang="vi-VN" sz="2800" dirty="0" smtClean="0">
                <a:latin typeface="+mj-lt"/>
              </a:rPr>
              <a:t>Sau thời gian 1 phút, tất cả các nhóm nộp sản phẩm của mình.</a:t>
            </a:r>
            <a:endParaRPr lang="en-US" sz="2800" dirty="0">
              <a:latin typeface="+mj-lt"/>
            </a:endParaRPr>
          </a:p>
        </p:txBody>
      </p:sp>
      <p:graphicFrame>
        <p:nvGraphicFramePr>
          <p:cNvPr id="6" name="Table 5"/>
          <p:cNvGraphicFramePr>
            <a:graphicFrameLocks noGrp="1"/>
          </p:cNvGraphicFramePr>
          <p:nvPr>
            <p:extLst>
              <p:ext uri="{D42A27DB-BD31-4B8C-83A1-F6EECF244321}">
                <p14:modId xmlns:p14="http://schemas.microsoft.com/office/powerpoint/2010/main" val="582904400"/>
              </p:ext>
            </p:extLst>
          </p:nvPr>
        </p:nvGraphicFramePr>
        <p:xfrm>
          <a:off x="1532162" y="4137635"/>
          <a:ext cx="7432326" cy="1645920"/>
        </p:xfrm>
        <a:graphic>
          <a:graphicData uri="http://schemas.openxmlformats.org/drawingml/2006/table">
            <a:tbl>
              <a:tblPr firstRow="1" bandRow="1">
                <a:tableStyleId>{21E4AEA4-8DFA-4A89-87EB-49C32662AFE0}</a:tableStyleId>
              </a:tblPr>
              <a:tblGrid>
                <a:gridCol w="3183854"/>
                <a:gridCol w="4248472"/>
              </a:tblGrid>
              <a:tr h="606549">
                <a:tc>
                  <a:txBody>
                    <a:bodyPr/>
                    <a:lstStyle/>
                    <a:p>
                      <a:pPr algn="ctr"/>
                      <a:r>
                        <a:rPr lang="vi-VN" sz="2400" dirty="0" smtClean="0">
                          <a:latin typeface="+mj-lt"/>
                        </a:rPr>
                        <a:t>Mẫu chất chỉ chứa 1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sz="2400" dirty="0" smtClean="0">
                          <a:latin typeface="+mj-lt"/>
                        </a:rPr>
                        <a:t>Mẫu chất chứa 2 hoặc nhiều chất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06549">
                <a:tc>
                  <a:txBody>
                    <a:bodyPr/>
                    <a:lstStyle/>
                    <a:p>
                      <a:pPr algn="ctr"/>
                      <a:r>
                        <a:rPr lang="vi-VN" sz="2400" dirty="0" smtClean="0">
                          <a:latin typeface="+mj-lt"/>
                        </a:rPr>
                        <a:t>......................................</a:t>
                      </a: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2400" kern="1200" dirty="0" smtClean="0">
                          <a:solidFill>
                            <a:schemeClr val="dk1"/>
                          </a:solidFill>
                          <a:latin typeface="+mn-lt"/>
                          <a:ea typeface="+mn-ea"/>
                          <a:cs typeface="+mn-cs"/>
                        </a:rPr>
                        <a:t>......................................</a:t>
                      </a:r>
                      <a:endParaRPr lang="en-US" sz="2400" kern="1200" dirty="0" smtClean="0">
                        <a:solidFill>
                          <a:schemeClr val="dk1"/>
                        </a:solidFill>
                        <a:latin typeface="+mn-lt"/>
                        <a:ea typeface="+mn-ea"/>
                        <a:cs typeface="+mn-cs"/>
                      </a:endParaRPr>
                    </a:p>
                    <a:p>
                      <a:pPr algn="ctr"/>
                      <a:endParaRPr lang="en-US" sz="2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076" name="Picture 4" descr="https://i.pinimg.com/originals/3c/68/d4/3c68d497389f2758e0eae6cd140ac110.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95961" y="803559"/>
            <a:ext cx="2852503" cy="285250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pinimg.com/originals/81/8f/94/818f94e24d222fcad1090c6f19461966.gif"/>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95961" y="789650"/>
            <a:ext cx="2880320" cy="288032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ình ảnh Ghim câu chuyệ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24128" y="762963"/>
            <a:ext cx="3077482" cy="304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459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308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8"/>
                                        </p:tgtEl>
                                        <p:attrNameLst>
                                          <p:attrName>style.visibility</p:attrName>
                                        </p:attrNameLst>
                                      </p:cBhvr>
                                      <p:to>
                                        <p:strVal val="visible"/>
                                      </p:to>
                                    </p:set>
                                  </p:childTnLst>
                                </p:cTn>
                              </p:par>
                            </p:childTnLst>
                          </p:cTn>
                        </p:par>
                        <p:par>
                          <p:cTn id="23" fill="hold">
                            <p:stCondLst>
                              <p:cond delay="0"/>
                            </p:stCondLst>
                            <p:childTnLst>
                              <p:par>
                                <p:cTn id="24" presetID="1" presetClass="exit" presetSubtype="0" fill="hold" nodeType="afterEffect">
                                  <p:stCondLst>
                                    <p:cond delay="0"/>
                                  </p:stCondLst>
                                  <p:childTnLst>
                                    <p:set>
                                      <p:cBhvr>
                                        <p:cTn id="25" dur="1" fill="hold">
                                          <p:stCondLst>
                                            <p:cond delay="0"/>
                                          </p:stCondLst>
                                        </p:cTn>
                                        <p:tgtEl>
                                          <p:spTgt spid="307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078"/>
                                        </p:tgtEl>
                                        <p:attrNameLst>
                                          <p:attrName>style.visibility</p:attrName>
                                        </p:attrNameLst>
                                      </p:cBhvr>
                                      <p:to>
                                        <p:strVal val="hidden"/>
                                      </p:to>
                                    </p:se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0" y="116632"/>
            <a:ext cx="2339512" cy="207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58332" y="188639"/>
            <a:ext cx="2285676" cy="1932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2640426"/>
            <a:ext cx="2160240" cy="2084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7596"/>
          <a:stretch/>
        </p:blipFill>
        <p:spPr bwMode="auto">
          <a:xfrm>
            <a:off x="35735" y="2640426"/>
            <a:ext cx="2086421" cy="2084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84000" y="116632"/>
            <a:ext cx="1869328" cy="2077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65843" y="2640426"/>
            <a:ext cx="2294389" cy="2116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5736" y="2606389"/>
            <a:ext cx="2088232" cy="2143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824000" y="188639"/>
            <a:ext cx="2160000" cy="2061340"/>
            <a:chOff x="7020512" y="4761328"/>
            <a:chExt cx="2160000" cy="2061340"/>
          </a:xfrm>
        </p:grpSpPr>
        <p:pic>
          <p:nvPicPr>
            <p:cNvPr id="3084" name="Picture 12" descr="Nước cất – Wikipedia tiếng Việ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20512" y="4761328"/>
              <a:ext cx="2160000" cy="1620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08424" y="6453336"/>
              <a:ext cx="1872088" cy="369332"/>
            </a:xfrm>
            <a:prstGeom prst="rect">
              <a:avLst/>
            </a:prstGeom>
            <a:noFill/>
          </p:spPr>
          <p:txBody>
            <a:bodyPr wrap="square" rtlCol="0">
              <a:spAutoFit/>
            </a:bodyPr>
            <a:lstStyle/>
            <a:p>
              <a:r>
                <a:rPr lang="vi-VN" b="1" dirty="0" smtClean="0"/>
                <a:t>Nước cất</a:t>
              </a:r>
              <a:endParaRPr lang="en-US" b="1" dirty="0"/>
            </a:p>
          </p:txBody>
        </p:sp>
      </p:grpSp>
      <p:pic>
        <p:nvPicPr>
          <p:cNvPr id="3" name="Picture 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1498" y="5139334"/>
            <a:ext cx="1720683" cy="863987"/>
          </a:xfrm>
          <a:prstGeom prst="rect">
            <a:avLst/>
          </a:prstGeom>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7361946" y="5742922"/>
            <a:ext cx="1720683" cy="863987"/>
          </a:xfrm>
          <a:prstGeom prst="rect">
            <a:avLst/>
          </a:prstGeom>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733256"/>
            <a:ext cx="1720683" cy="863987"/>
          </a:xfrm>
          <a:prstGeom prst="rect">
            <a:avLst/>
          </a:prstGeom>
        </p:spPr>
      </p:pic>
      <p:sp>
        <p:nvSpPr>
          <p:cNvPr id="4" name="Rounded Rectangle 3"/>
          <p:cNvSpPr/>
          <p:nvPr/>
        </p:nvSpPr>
        <p:spPr>
          <a:xfrm>
            <a:off x="2195736" y="4365104"/>
            <a:ext cx="1565716" cy="360040"/>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1600" b="1" smtClean="0">
                <a:solidFill>
                  <a:schemeClr val="tx1">
                    <a:lumMod val="95000"/>
                    <a:lumOff val="5000"/>
                  </a:schemeClr>
                </a:solidFill>
              </a:rPr>
              <a:t>Khí hydrogen</a:t>
            </a:r>
            <a:endParaRPr lang="en-US" sz="1600" b="1" dirty="0">
              <a:solidFill>
                <a:schemeClr val="tx1">
                  <a:lumMod val="95000"/>
                  <a:lumOff val="5000"/>
                </a:schemeClr>
              </a:solidFill>
            </a:endParaRPr>
          </a:p>
        </p:txBody>
      </p:sp>
    </p:spTree>
    <p:extLst>
      <p:ext uri="{BB962C8B-B14F-4D97-AF65-F5344CB8AC3E}">
        <p14:creationId xmlns:p14="http://schemas.microsoft.com/office/powerpoint/2010/main" val="316257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5.55556E-7 5.20231E-7 L 0.79618 -0.00786 " pathEditMode="relative" rAng="0" ptsTypes="AA">
                                      <p:cBhvr>
                                        <p:cTn id="6" dur="30000" fill="hold"/>
                                        <p:tgtEl>
                                          <p:spTgt spid="3"/>
                                        </p:tgtEl>
                                        <p:attrNameLst>
                                          <p:attrName>ppt_x</p:attrName>
                                          <p:attrName>ppt_y</p:attrName>
                                        </p:attrNameLst>
                                      </p:cBhvr>
                                      <p:rCtr x="39809" y="-393"/>
                                    </p:animMotion>
                                  </p:childTnLst>
                                  <p:subTnLst>
                                    <p:audio>
                                      <p:cMediaNode>
                                        <p:cTn display="0" masterRel="sameClick">
                                          <p:stCondLst>
                                            <p:cond evt="begin" delay="0">
                                              <p:tn val="5"/>
                                            </p:cond>
                                          </p:stCondLst>
                                          <p:endCondLst>
                                            <p:cond evt="onStopAudio" delay="0">
                                              <p:tgtEl>
                                                <p:sldTgt/>
                                              </p:tgtEl>
                                            </p:cond>
                                          </p:endCondLst>
                                        </p:cTn>
                                        <p:tgtEl>
                                          <p:sndTgt r:embed="rId3" name="am-thanh-tieng-dong-ho-tich-tac-www.tiengdong.com.wav"/>
                                        </p:tgtEl>
                                      </p:cMediaNode>
                                    </p:audio>
                                  </p:subTnLst>
                                </p:cTn>
                              </p:par>
                            </p:childTnLst>
                          </p:cTn>
                        </p:par>
                        <p:par>
                          <p:cTn id="7" fill="hold">
                            <p:stCondLst>
                              <p:cond delay="30000"/>
                            </p:stCondLst>
                            <p:childTnLst>
                              <p:par>
                                <p:cTn id="8" presetID="1" presetClass="exit" presetSubtype="0" fill="hold" nodeType="afterEffect">
                                  <p:stCondLst>
                                    <p:cond delay="0"/>
                                  </p:stCondLst>
                                  <p:childTnLst>
                                    <p:set>
                                      <p:cBhvr>
                                        <p:cTn id="9" dur="1" fill="hold">
                                          <p:stCondLst>
                                            <p:cond delay="0"/>
                                          </p:stCondLst>
                                        </p:cTn>
                                        <p:tgtEl>
                                          <p:spTgt spid="3"/>
                                        </p:tgtEl>
                                        <p:attrNameLst>
                                          <p:attrName>style.visibility</p:attrName>
                                        </p:attrNameLst>
                                      </p:cBhvr>
                                      <p:to>
                                        <p:strVal val="hidden"/>
                                      </p:to>
                                    </p:set>
                                  </p:childTnLst>
                                </p:cTn>
                              </p:par>
                            </p:childTnLst>
                          </p:cTn>
                        </p:par>
                        <p:par>
                          <p:cTn id="10" fill="hold">
                            <p:stCondLst>
                              <p:cond delay="30000"/>
                            </p:stCondLst>
                            <p:childTnLst>
                              <p:par>
                                <p:cTn id="11" presetID="1"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par>
                          <p:cTn id="13" fill="hold">
                            <p:stCondLst>
                              <p:cond delay="30000"/>
                            </p:stCondLst>
                            <p:childTnLst>
                              <p:par>
                                <p:cTn id="14" presetID="63" presetClass="path" presetSubtype="0" accel="50000" decel="50000" fill="hold" nodeType="afterEffect">
                                  <p:stCondLst>
                                    <p:cond delay="0"/>
                                  </p:stCondLst>
                                  <p:childTnLst>
                                    <p:animMotion origin="layout" path="M -1.94444E-6 -1.96532E-6 L -0.79288 0.00902 " pathEditMode="relative" rAng="0" ptsTypes="AA">
                                      <p:cBhvr>
                                        <p:cTn id="15" dur="30000" fill="hold"/>
                                        <p:tgtEl>
                                          <p:spTgt spid="14"/>
                                        </p:tgtEl>
                                        <p:attrNameLst>
                                          <p:attrName>ppt_x</p:attrName>
                                          <p:attrName>ppt_y</p:attrName>
                                        </p:attrNameLst>
                                      </p:cBhvr>
                                      <p:rCtr x="-39653" y="439"/>
                                    </p:animMotion>
                                  </p:childTnLst>
                                  <p:subTnLst>
                                    <p:audio>
                                      <p:cMediaNode>
                                        <p:cTn display="0" masterRel="sameClick">
                                          <p:stCondLst>
                                            <p:cond evt="begin" delay="0">
                                              <p:tn val="14"/>
                                            </p:cond>
                                          </p:stCondLst>
                                          <p:endCondLst>
                                            <p:cond evt="onStopAudio" delay="0">
                                              <p:tgtEl>
                                                <p:sldTgt/>
                                              </p:tgtEl>
                                            </p:cond>
                                          </p:endCondLst>
                                        </p:cTn>
                                        <p:tgtEl>
                                          <p:sndTgt r:embed="rId3" name="am-thanh-tieng-dong-ho-tich-tac-www.tiengdong.com.wav"/>
                                        </p:tgtEl>
                                      </p:cMediaNode>
                                    </p:audio>
                                  </p:subTnLst>
                                </p:cTn>
                              </p:par>
                            </p:childTnLst>
                          </p:cTn>
                        </p:par>
                        <p:par>
                          <p:cTn id="16" fill="hold">
                            <p:stCondLst>
                              <p:cond delay="60000"/>
                            </p:stCondLst>
                            <p:childTnLst>
                              <p:par>
                                <p:cTn id="17" presetID="1"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ieng-chuong-het-gio-reng-www.tiengdong.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1110</Words>
  <Application>Microsoft Office PowerPoint</Application>
  <PresentationFormat>On-screen Show (4:3)</PresentationFormat>
  <Paragraphs>153</Paragraphs>
  <Slides>24</Slides>
  <Notes>2</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CHƯƠNG IV- HỖN HỢP,  TÁCH CHẤT RA KHỎI HỖN HỢP</vt:lpstr>
      <vt:lpstr>Bài 16. Hỗn hợp các chất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39</cp:revision>
  <dcterms:created xsi:type="dcterms:W3CDTF">2024-10-31T08:39:51Z</dcterms:created>
  <dcterms:modified xsi:type="dcterms:W3CDTF">2024-11-02T01:20:20Z</dcterms:modified>
</cp:coreProperties>
</file>