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1" r:id="rId2"/>
    <p:sldId id="256" r:id="rId3"/>
    <p:sldId id="340" r:id="rId4"/>
    <p:sldId id="279" r:id="rId5"/>
    <p:sldId id="281" r:id="rId6"/>
    <p:sldId id="337" r:id="rId7"/>
    <p:sldId id="276" r:id="rId8"/>
    <p:sldId id="331" r:id="rId9"/>
    <p:sldId id="332" r:id="rId10"/>
    <p:sldId id="313" r:id="rId11"/>
    <p:sldId id="33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3" clrIdx="0">
    <p:extLst>
      <p:ext uri="{19B8F6BF-5375-455C-9EA6-DF929625EA0E}">
        <p15:presenceInfo xmlns:p15="http://schemas.microsoft.com/office/powerpoint/2012/main" xmlns="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048DA4"/>
    <a:srgbClr val="FF9801"/>
    <a:srgbClr val="F7941E"/>
    <a:srgbClr val="00A9A5"/>
    <a:srgbClr val="FFDAAB"/>
    <a:srgbClr val="CBEAF0"/>
    <a:srgbClr val="48C0B6"/>
    <a:srgbClr val="FBB040"/>
    <a:srgbClr val="00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 autoAdjust="0"/>
    <p:restoredTop sz="94660"/>
  </p:normalViewPr>
  <p:slideViewPr>
    <p:cSldViewPr snapToGrid="0" showGuides="1">
      <p:cViewPr>
        <p:scale>
          <a:sx n="76" d="100"/>
          <a:sy n="76" d="100"/>
        </p:scale>
        <p:origin x="-6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25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26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4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52142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48614" y="5611660"/>
            <a:ext cx="5695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lgerian" pitchFamily="82" charset="0"/>
              </a:rPr>
              <a:t>TRAN HUY VONG - QUANG PHUC SECONDARY SCHOOL</a:t>
            </a:r>
            <a:endParaRPr lang="en-US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2836" y="1320761"/>
            <a:ext cx="739728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Task 4: 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sentences from the prompts.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872C961-C154-461D-9D21-F7F4F235125D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2: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9D70C45-2E01-4C97-9CE3-884BFC01720C}"/>
              </a:ext>
            </a:extLst>
          </p:cNvPr>
          <p:cNvSpPr txBox="1"/>
          <p:nvPr/>
        </p:nvSpPr>
        <p:spPr>
          <a:xfrm>
            <a:off x="1078804" y="1813204"/>
            <a:ext cx="10484214" cy="4854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last year / our club / donate / books / children in rural areas.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949599"/>
                </a:solidFill>
                <a:effectLst/>
              </a:rPr>
              <a:t>_____________________________________________________</a:t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children / send / you thank-you cards / a week ago?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949599"/>
                </a:solidFill>
                <a:effectLst/>
              </a:rPr>
              <a:t>_____________________________________________________</a:t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/ teach / two children in grade 2 / last summer.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949599"/>
                </a:solidFill>
                <a:effectLst/>
              </a:rPr>
              <a:t>_____________________________________________________</a:t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400" i="0" dirty="0">
                <a:effectLst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ast spring / we / help / the elderly / nursing home.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949599"/>
                </a:solidFill>
                <a:effectLst/>
              </a:rPr>
              <a:t>_____________________________________________________</a:t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How / you / help / people / in flooded areas / last year?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949599"/>
                </a:solidFill>
                <a:effectLst/>
              </a:rPr>
              <a:t>_____________________________________________________</a:t>
            </a:r>
            <a:r>
              <a:rPr lang="en-US" sz="2400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72E09B5-470C-472E-9515-7DC35605BA85}"/>
              </a:ext>
            </a:extLst>
          </p:cNvPr>
          <p:cNvSpPr txBox="1"/>
          <p:nvPr/>
        </p:nvSpPr>
        <p:spPr>
          <a:xfrm>
            <a:off x="1078803" y="2310394"/>
            <a:ext cx="8886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Last year, our club donated books to children in rural areas.</a:t>
            </a:r>
            <a:endParaRPr lang="en-US" sz="2800" b="1" dirty="0">
              <a:solidFill>
                <a:srgbClr val="048DA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F9C31E5-BB2B-4F8C-9A5B-3893609608F5}"/>
              </a:ext>
            </a:extLst>
          </p:cNvPr>
          <p:cNvSpPr txBox="1"/>
          <p:nvPr/>
        </p:nvSpPr>
        <p:spPr>
          <a:xfrm>
            <a:off x="1078803" y="3286644"/>
            <a:ext cx="8886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48DA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Did c</a:t>
            </a:r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hildren send you thank-you cards a week ago?</a:t>
            </a:r>
            <a:endParaRPr lang="en-US" sz="2400" b="1" dirty="0">
              <a:solidFill>
                <a:srgbClr val="048DA4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C86E914-A71C-428B-A40D-C5E072CABE23}"/>
              </a:ext>
            </a:extLst>
          </p:cNvPr>
          <p:cNvSpPr txBox="1"/>
          <p:nvPr/>
        </p:nvSpPr>
        <p:spPr>
          <a:xfrm>
            <a:off x="1089954" y="4240631"/>
            <a:ext cx="8886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taught two children in grade 2 last summer.</a:t>
            </a:r>
            <a:endParaRPr lang="en-US" sz="2800" b="1" dirty="0">
              <a:solidFill>
                <a:srgbClr val="048DA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2C59FDE-1B27-4081-AA8C-F917E26D5435}"/>
              </a:ext>
            </a:extLst>
          </p:cNvPr>
          <p:cNvSpPr txBox="1"/>
          <p:nvPr/>
        </p:nvSpPr>
        <p:spPr>
          <a:xfrm>
            <a:off x="1078803" y="5142560"/>
            <a:ext cx="69794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Last spring, we helped the elderly in a nursing home.</a:t>
            </a:r>
            <a:endParaRPr lang="en-US" sz="2400" b="1" dirty="0">
              <a:solidFill>
                <a:srgbClr val="048DA4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CE0F1C5-C622-41F5-8DD8-E1F8EFCBD796}"/>
              </a:ext>
            </a:extLst>
          </p:cNvPr>
          <p:cNvSpPr txBox="1"/>
          <p:nvPr/>
        </p:nvSpPr>
        <p:spPr>
          <a:xfrm>
            <a:off x="1089954" y="6111487"/>
            <a:ext cx="8886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48DA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How did you</a:t>
            </a:r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help the people in flooded areas last year?</a:t>
            </a:r>
            <a:endParaRPr lang="en-US" sz="2400" b="1" dirty="0">
              <a:solidFill>
                <a:srgbClr val="048D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52874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3: 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3489" y="2081210"/>
            <a:ext cx="10055881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Complete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20" y="3075395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>
                <a:latin typeface="Calibri" panose="020F0502020204030204" pitchFamily="34" charset="0"/>
              </a:rPr>
              <a:t>sachmem.vn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>
                <a:latin typeface="Calibri" panose="020F0502020204030204" pitchFamily="34" charset="0"/>
              </a:rPr>
              <a:t>facebook.com/sachmem.vn/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532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6629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COMMUNITY SERVICE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Tất tần tận kiến thức về thì quá khứ đơn trong tiếng Anh">
            <a:extLst>
              <a:ext uri="{FF2B5EF4-FFF2-40B4-BE49-F238E27FC236}">
                <a16:creationId xmlns:a16="http://schemas.microsoft.com/office/drawing/2014/main" xmlns="" id="{1D21CDA1-DDC1-4449-99D2-E227B879D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2668863"/>
            <a:ext cx="5638800" cy="3324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71777" y="1034148"/>
            <a:ext cx="4753194" cy="6234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a typeface="Adobe Gothic Std B" panose="020B0800000000000000" pitchFamily="34" charset="-128"/>
              </a:rPr>
              <a:t>IRREGULAR VERBS</a:t>
            </a:r>
            <a:endParaRPr lang="en-GB" sz="2400" b="1" dirty="0">
              <a:solidFill>
                <a:srgbClr val="FF000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65574" y="1029243"/>
            <a:ext cx="5324223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REGULAR VERBS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" name="Rounded Rectangle 15">
            <a:extLst>
              <a:ext uri="{FF2B5EF4-FFF2-40B4-BE49-F238E27FC236}">
                <a16:creationId xmlns:a16="http://schemas.microsoft.com/office/drawing/2014/main" xmlns="" id="{4F889CFA-6717-6CDD-C2AB-F9896ADE1266}"/>
              </a:ext>
            </a:extLst>
          </p:cNvPr>
          <p:cNvSpPr/>
          <p:nvPr/>
        </p:nvSpPr>
        <p:spPr>
          <a:xfrm>
            <a:off x="771777" y="1923535"/>
            <a:ext cx="4753194" cy="6234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grow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grew</a:t>
            </a:r>
            <a:endParaRPr lang="en-GB" sz="2400" b="1" dirty="0">
              <a:solidFill>
                <a:srgbClr val="7030A0"/>
              </a:solidFill>
              <a:latin typeface="Times New Roman" panose="02020603050405020304" pitchFamily="18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xmlns="" id="{6FAE2F1C-28DA-4577-97F0-AF8F76226580}"/>
              </a:ext>
            </a:extLst>
          </p:cNvPr>
          <p:cNvSpPr/>
          <p:nvPr/>
        </p:nvSpPr>
        <p:spPr>
          <a:xfrm>
            <a:off x="784011" y="2534265"/>
            <a:ext cx="4753194" cy="6234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ea typeface="Adobe Gothic Std B" panose="020B0800000000000000" pitchFamily="34" charset="-128"/>
              </a:rPr>
              <a:t> make </a:t>
            </a:r>
            <a:r>
              <a:rPr lang="en-US" sz="2400" b="1" dirty="0">
                <a:solidFill>
                  <a:srgbClr val="0070C0"/>
                </a:solidFill>
                <a:ea typeface="Adobe Gothic Std B" panose="020B0800000000000000" pitchFamily="34" charset="-128"/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7030A0"/>
                </a:solidFill>
                <a:ea typeface="Adobe Gothic Std B" panose="020B0800000000000000" pitchFamily="34" charset="-128"/>
                <a:sym typeface="Wingdings" panose="05000000000000000000" pitchFamily="2" charset="2"/>
              </a:rPr>
              <a:t>made</a:t>
            </a:r>
            <a:endParaRPr lang="en-GB" sz="2400" b="1" dirty="0">
              <a:solidFill>
                <a:srgbClr val="7030A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xmlns="" id="{A24C44B1-03A4-FDD0-E2E0-D3C6825C0233}"/>
              </a:ext>
            </a:extLst>
          </p:cNvPr>
          <p:cNvSpPr/>
          <p:nvPr/>
        </p:nvSpPr>
        <p:spPr>
          <a:xfrm>
            <a:off x="790523" y="3179974"/>
            <a:ext cx="4753194" cy="6234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ea typeface="Adobe Gothic Std B" panose="020B0800000000000000" pitchFamily="34" charset="-128"/>
              </a:rPr>
              <a:t>Send </a:t>
            </a:r>
            <a:r>
              <a:rPr lang="en-US" sz="2400" b="1" dirty="0">
                <a:solidFill>
                  <a:srgbClr val="0070C0"/>
                </a:solidFill>
                <a:ea typeface="Adobe Gothic Std B" panose="020B0800000000000000" pitchFamily="34" charset="-128"/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7030A0"/>
                </a:solidFill>
                <a:ea typeface="Adobe Gothic Std B" panose="020B0800000000000000" pitchFamily="34" charset="-128"/>
                <a:sym typeface="Wingdings" panose="05000000000000000000" pitchFamily="2" charset="2"/>
              </a:rPr>
              <a:t>sent</a:t>
            </a:r>
            <a:endParaRPr lang="en-GB" sz="2400" b="1" dirty="0">
              <a:solidFill>
                <a:srgbClr val="7030A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xmlns="" id="{03A1B653-7032-DFC5-1996-44F8F76B584D}"/>
              </a:ext>
            </a:extLst>
          </p:cNvPr>
          <p:cNvSpPr/>
          <p:nvPr/>
        </p:nvSpPr>
        <p:spPr>
          <a:xfrm>
            <a:off x="771777" y="4471952"/>
            <a:ext cx="4753194" cy="6234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ea typeface="Adobe Gothic Std B" panose="020B0800000000000000" pitchFamily="34" charset="-128"/>
              </a:rPr>
              <a:t>Take </a:t>
            </a:r>
            <a:r>
              <a:rPr lang="en-US" sz="2400" b="1" dirty="0">
                <a:solidFill>
                  <a:srgbClr val="0070C0"/>
                </a:solidFill>
                <a:ea typeface="Adobe Gothic Std B" panose="020B0800000000000000" pitchFamily="34" charset="-128"/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7030A0"/>
                </a:solidFill>
                <a:ea typeface="Adobe Gothic Std B" panose="020B0800000000000000" pitchFamily="34" charset="-128"/>
                <a:sym typeface="Wingdings" panose="05000000000000000000" pitchFamily="2" charset="2"/>
              </a:rPr>
              <a:t>took</a:t>
            </a:r>
            <a:endParaRPr lang="en-GB" sz="2400" b="1" dirty="0">
              <a:solidFill>
                <a:srgbClr val="7030A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7" name="Rounded Rectangle 15">
            <a:extLst>
              <a:ext uri="{FF2B5EF4-FFF2-40B4-BE49-F238E27FC236}">
                <a16:creationId xmlns:a16="http://schemas.microsoft.com/office/drawing/2014/main" xmlns="" id="{6002F820-7770-BB4A-C49B-FA1DB70C6445}"/>
              </a:ext>
            </a:extLst>
          </p:cNvPr>
          <p:cNvSpPr/>
          <p:nvPr/>
        </p:nvSpPr>
        <p:spPr>
          <a:xfrm>
            <a:off x="771777" y="3831405"/>
            <a:ext cx="4753194" cy="6234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ea typeface="Adobe Gothic Std B" panose="020B0800000000000000" pitchFamily="34" charset="-128"/>
              </a:rPr>
              <a:t>Teach </a:t>
            </a:r>
            <a:r>
              <a:rPr lang="en-US" sz="2400" b="1" dirty="0">
                <a:solidFill>
                  <a:srgbClr val="0070C0"/>
                </a:solidFill>
                <a:ea typeface="Adobe Gothic Std B" panose="020B0800000000000000" pitchFamily="34" charset="-128"/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7030A0"/>
                </a:solidFill>
                <a:ea typeface="Adobe Gothic Std B" panose="020B0800000000000000" pitchFamily="34" charset="-128"/>
                <a:sym typeface="Wingdings" panose="05000000000000000000" pitchFamily="2" charset="2"/>
              </a:rPr>
              <a:t>taught</a:t>
            </a:r>
            <a:endParaRPr lang="en-GB" sz="2400" b="1" dirty="0">
              <a:solidFill>
                <a:srgbClr val="7030A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xmlns="" id="{D96851D1-16B0-2C9D-B654-2DC578666E88}"/>
              </a:ext>
            </a:extLst>
          </p:cNvPr>
          <p:cNvSpPr/>
          <p:nvPr/>
        </p:nvSpPr>
        <p:spPr>
          <a:xfrm>
            <a:off x="775092" y="5111363"/>
            <a:ext cx="4753194" cy="6234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ea typeface="Adobe Gothic Std B" panose="020B0800000000000000" pitchFamily="34" charset="-128"/>
              </a:rPr>
              <a:t>Buy </a:t>
            </a:r>
            <a:r>
              <a:rPr lang="en-US" sz="2400" b="1" dirty="0">
                <a:solidFill>
                  <a:srgbClr val="0070C0"/>
                </a:solidFill>
                <a:ea typeface="Adobe Gothic Std B" panose="020B0800000000000000" pitchFamily="34" charset="-128"/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7030A0"/>
                </a:solidFill>
                <a:ea typeface="Adobe Gothic Std B" panose="020B0800000000000000" pitchFamily="34" charset="-128"/>
                <a:sym typeface="Wingdings" panose="05000000000000000000" pitchFamily="2" charset="2"/>
              </a:rPr>
              <a:t>bought</a:t>
            </a:r>
            <a:endParaRPr lang="en-GB" sz="2400" b="1" dirty="0">
              <a:solidFill>
                <a:srgbClr val="7030A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CCB7454D-AEEB-B964-6430-E9ED9541AC3E}"/>
              </a:ext>
            </a:extLst>
          </p:cNvPr>
          <p:cNvSpPr/>
          <p:nvPr/>
        </p:nvSpPr>
        <p:spPr>
          <a:xfrm>
            <a:off x="768468" y="5671267"/>
            <a:ext cx="4753194" cy="6234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ea typeface="Adobe Gothic Std B" panose="020B0800000000000000" pitchFamily="34" charset="-128"/>
              </a:rPr>
              <a:t>See </a:t>
            </a:r>
            <a:r>
              <a:rPr lang="en-US" sz="2400" b="1" dirty="0">
                <a:solidFill>
                  <a:srgbClr val="0070C0"/>
                </a:solidFill>
                <a:ea typeface="Adobe Gothic Std B" panose="020B0800000000000000" pitchFamily="34" charset="-128"/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7030A0"/>
                </a:solidFill>
                <a:ea typeface="Adobe Gothic Std B" panose="020B0800000000000000" pitchFamily="34" charset="-128"/>
                <a:sym typeface="Wingdings" panose="05000000000000000000" pitchFamily="2" charset="2"/>
              </a:rPr>
              <a:t>saw</a:t>
            </a:r>
            <a:r>
              <a:rPr lang="en-US" sz="2400" b="1" dirty="0">
                <a:solidFill>
                  <a:srgbClr val="0070C0"/>
                </a:solidFill>
                <a:ea typeface="Adobe Gothic Std B" panose="020B0800000000000000" pitchFamily="34" charset="-128"/>
                <a:sym typeface="Wingdings" panose="05000000000000000000" pitchFamily="2" charset="2"/>
              </a:rPr>
              <a:t> </a:t>
            </a:r>
            <a:endParaRPr lang="en-GB" sz="2400" b="1" dirty="0">
              <a:solidFill>
                <a:srgbClr val="0070C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xmlns="" id="{13AB91FC-123A-FEEB-695B-F23E86686D3E}"/>
              </a:ext>
            </a:extLst>
          </p:cNvPr>
          <p:cNvSpPr/>
          <p:nvPr/>
        </p:nvSpPr>
        <p:spPr>
          <a:xfrm>
            <a:off x="790523" y="6213713"/>
            <a:ext cx="4753194" cy="6234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ea typeface="Adobe Gothic Std B" panose="020B0800000000000000" pitchFamily="34" charset="-128"/>
              </a:rPr>
              <a:t>Read </a:t>
            </a:r>
            <a:r>
              <a:rPr lang="en-US" sz="2400" b="1" dirty="0">
                <a:solidFill>
                  <a:srgbClr val="0070C0"/>
                </a:solidFill>
                <a:ea typeface="Adobe Gothic Std B" panose="020B0800000000000000" pitchFamily="34" charset="-128"/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7030A0"/>
                </a:solidFill>
                <a:ea typeface="Adobe Gothic Std B" panose="020B0800000000000000" pitchFamily="34" charset="-128"/>
                <a:sym typeface="Wingdings" panose="05000000000000000000" pitchFamily="2" charset="2"/>
              </a:rPr>
              <a:t>read</a:t>
            </a:r>
            <a:endParaRPr lang="en-GB" sz="2400" b="1" dirty="0">
              <a:solidFill>
                <a:srgbClr val="7030A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xmlns="" id="{34D02AB8-3D46-5418-D9BC-C20E2A56097D}"/>
              </a:ext>
            </a:extLst>
          </p:cNvPr>
          <p:cNvSpPr/>
          <p:nvPr/>
        </p:nvSpPr>
        <p:spPr>
          <a:xfrm>
            <a:off x="790523" y="1624212"/>
            <a:ext cx="4753194" cy="4306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a typeface="Adobe Gothic Std B" panose="020B0800000000000000" pitchFamily="34" charset="-128"/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  <a:ea typeface="Adobe Gothic Std B" panose="020B0800000000000000" pitchFamily="34" charset="-128"/>
              </a:rPr>
              <a:t>1   </a:t>
            </a:r>
            <a:r>
              <a:rPr lang="en-US" sz="2400" b="1" baseline="-25000" dirty="0">
                <a:solidFill>
                  <a:srgbClr val="FF0000"/>
                </a:solidFill>
                <a:ea typeface="Adobe Gothic Std B" panose="020B0800000000000000" pitchFamily="34" charset="-128"/>
                <a:sym typeface="Wingdings" panose="05000000000000000000" pitchFamily="2" charset="2"/>
              </a:rPr>
              <a:t></a:t>
            </a:r>
            <a:r>
              <a:rPr lang="en-US" sz="2400" b="1" baseline="30000" dirty="0">
                <a:solidFill>
                  <a:srgbClr val="FF0000"/>
                </a:solidFill>
                <a:ea typeface="Adobe Gothic Std B" panose="020B0800000000000000" pitchFamily="34" charset="-128"/>
                <a:sym typeface="Wingdings" panose="05000000000000000000" pitchFamily="2" charset="2"/>
              </a:rPr>
              <a:t>    </a:t>
            </a:r>
            <a:r>
              <a:rPr lang="en-US" sz="2400" b="1" dirty="0">
                <a:solidFill>
                  <a:srgbClr val="FF0000"/>
                </a:solidFill>
                <a:ea typeface="Adobe Gothic Std B" panose="020B0800000000000000" pitchFamily="34" charset="-128"/>
                <a:sym typeface="Wingdings" panose="05000000000000000000" pitchFamily="2" charset="2"/>
              </a:rPr>
              <a:t>V </a:t>
            </a:r>
            <a:r>
              <a:rPr lang="en-US" sz="2400" b="1" baseline="-25000" dirty="0">
                <a:solidFill>
                  <a:srgbClr val="FF0000"/>
                </a:solidFill>
                <a:ea typeface="Adobe Gothic Std B" panose="020B0800000000000000" pitchFamily="34" charset="-128"/>
                <a:sym typeface="Wingdings" panose="05000000000000000000" pitchFamily="2" charset="2"/>
              </a:rPr>
              <a:t>2 ( S. P) </a:t>
            </a:r>
            <a:endParaRPr lang="en-GB" sz="2400" b="1" dirty="0">
              <a:solidFill>
                <a:srgbClr val="FF000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22B9E9B-039E-E807-B07D-68F8D14D285A}"/>
              </a:ext>
            </a:extLst>
          </p:cNvPr>
          <p:cNvSpPr/>
          <p:nvPr/>
        </p:nvSpPr>
        <p:spPr>
          <a:xfrm>
            <a:off x="6162258" y="2752529"/>
            <a:ext cx="5324223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Reuse </a:t>
            </a:r>
            <a:r>
              <a:rPr lang="en-US" sz="2400" b="1" dirty="0">
                <a:solidFill>
                  <a:srgbClr val="0FB7BD"/>
                </a:solidFill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reused</a:t>
            </a:r>
            <a:endParaRPr lang="en-GB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C304C31-D785-0E6A-FE15-8898E904240B}"/>
              </a:ext>
            </a:extLst>
          </p:cNvPr>
          <p:cNvSpPr/>
          <p:nvPr/>
        </p:nvSpPr>
        <p:spPr>
          <a:xfrm>
            <a:off x="6162258" y="3438510"/>
            <a:ext cx="5324223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Join </a:t>
            </a:r>
            <a:r>
              <a:rPr lang="en-US" sz="2400" b="1" dirty="0">
                <a:solidFill>
                  <a:srgbClr val="0FB7BD"/>
                </a:solidFill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joined</a:t>
            </a:r>
            <a:endParaRPr lang="en-GB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24ECFC8-B8AE-03EC-BB94-7D23E8A53B7F}"/>
              </a:ext>
            </a:extLst>
          </p:cNvPr>
          <p:cNvSpPr/>
          <p:nvPr/>
        </p:nvSpPr>
        <p:spPr>
          <a:xfrm>
            <a:off x="6162258" y="4079943"/>
            <a:ext cx="5324223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Help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 helped</a:t>
            </a:r>
            <a:endParaRPr lang="en-GB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CF9BC63-8A0C-B033-D105-81D3A6416D3A}"/>
              </a:ext>
            </a:extLst>
          </p:cNvPr>
          <p:cNvSpPr/>
          <p:nvPr/>
        </p:nvSpPr>
        <p:spPr>
          <a:xfrm>
            <a:off x="6162259" y="4789905"/>
            <a:ext cx="5324223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Plant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 planted</a:t>
            </a:r>
            <a:endParaRPr lang="en-GB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FFC3314-CD05-F60B-C1D4-C3BDD5D436D5}"/>
              </a:ext>
            </a:extLst>
          </p:cNvPr>
          <p:cNvSpPr/>
          <p:nvPr/>
        </p:nvSpPr>
        <p:spPr>
          <a:xfrm>
            <a:off x="6165574" y="5423105"/>
            <a:ext cx="5324223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Pick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 picked</a:t>
            </a:r>
            <a:endParaRPr lang="en-GB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9436C98-55C2-AB88-23C1-EB211A853AAD}"/>
              </a:ext>
            </a:extLst>
          </p:cNvPr>
          <p:cNvSpPr/>
          <p:nvPr/>
        </p:nvSpPr>
        <p:spPr>
          <a:xfrm>
            <a:off x="6165574" y="6102539"/>
            <a:ext cx="5324223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Volunteer </a:t>
            </a:r>
            <a:r>
              <a:rPr lang="en-US" sz="2400" b="1" dirty="0">
                <a:solidFill>
                  <a:srgbClr val="0FB7BD"/>
                </a:solidFill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volunteered</a:t>
            </a:r>
            <a:endParaRPr lang="en-GB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2749972-DC06-8312-1B8A-08A13664F8E0}"/>
              </a:ext>
            </a:extLst>
          </p:cNvPr>
          <p:cNvSpPr/>
          <p:nvPr/>
        </p:nvSpPr>
        <p:spPr>
          <a:xfrm>
            <a:off x="6162258" y="1527987"/>
            <a:ext cx="5324223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1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 V-ed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894989D-394A-9D94-D851-35887DBE925B}"/>
              </a:ext>
            </a:extLst>
          </p:cNvPr>
          <p:cNvSpPr/>
          <p:nvPr/>
        </p:nvSpPr>
        <p:spPr>
          <a:xfrm>
            <a:off x="6175676" y="2079779"/>
            <a:ext cx="5324223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Collect </a:t>
            </a:r>
            <a:r>
              <a:rPr lang="en-US" sz="2400" b="1" dirty="0">
                <a:solidFill>
                  <a:srgbClr val="0FB7BD"/>
                </a:solidFill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collected</a:t>
            </a:r>
            <a:endParaRPr lang="en-GB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23D09407-53BC-485E-B4CE-BC5E4FC4B2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21DB988-49FC-4608-B0A2-E2F3A40190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E9B930FD-8671-4C4C-ADCF-73AC1D0CD4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9676747" y="1083306"/>
            <a:ext cx="2514948" cy="2174333"/>
            <a:chOff x="-305" y="-4155"/>
            <a:chExt cx="2514948" cy="217433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C35B12C1-569C-4E37-AA33-7EF215F201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F23E2660-7810-46F6-8752-187127C830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C991DC45-0378-45B3-B325-FB8F98545E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E228F5BA-5150-4554-B7EA-93F371F3B1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2" descr="Premium Vector | Cute opposite ask and answer, words antonym for children  cartoon icon illustration. design isolated flat cartoon style">
            <a:extLst>
              <a:ext uri="{FF2B5EF4-FFF2-40B4-BE49-F238E27FC236}">
                <a16:creationId xmlns:a16="http://schemas.microsoft.com/office/drawing/2014/main" xmlns="" id="{56094B61-31C7-48AA-BA1A-262D8EAD1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46" y="2051811"/>
            <a:ext cx="5553566" cy="333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383C2651-AE0C-4AE4-8725-E2F9414FE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0800000" flipH="1">
            <a:off x="-305" y="5406185"/>
            <a:ext cx="3378428" cy="2535121"/>
            <a:chOff x="-305" y="-1"/>
            <a:chExt cx="3832880" cy="287613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CCE13265-B5D2-47B4-A199-E05F390D5B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693EBD03-D832-462C-9304-7273698ED4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D53D3E2-805E-40D2-964F-352BF6D476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B7A9A916-A926-43E6-800F-432ABC3F24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A5D99F2-C641-479B-95D1-8E594E8B62AA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9FD7D63-1D0C-4E26-83CC-97B44C1D4015}"/>
              </a:ext>
            </a:extLst>
          </p:cNvPr>
          <p:cNvSpPr txBox="1"/>
          <p:nvPr/>
        </p:nvSpPr>
        <p:spPr>
          <a:xfrm>
            <a:off x="5623712" y="2366568"/>
            <a:ext cx="5462777" cy="2554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did you do last weekend?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did you watch yesterday?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Who did you meet two days ago?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3" y="0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6952" y="5550080"/>
            <a:ext cx="11748138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Yesterday, </a:t>
            </a:r>
            <a:r>
              <a:rPr lang="en-US" sz="28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last…</a:t>
            </a:r>
            <a:r>
              <a:rPr lang="en-US" sz="28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…ago</a:t>
            </a:r>
            <a:r>
              <a:rPr lang="en-US" sz="28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this morning</a:t>
            </a:r>
            <a:r>
              <a:rPr lang="en-US" sz="28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in 2022, 2021,… ; 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the past</a:t>
            </a:r>
            <a:r>
              <a:rPr lang="en-US" sz="28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… </a:t>
            </a:r>
            <a:endParaRPr lang="en-US" sz="28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35179" y="1290182"/>
            <a:ext cx="3753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BE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    S + Was/were +…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They were friends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4207" y="2484433"/>
            <a:ext cx="3445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S + was/were not + …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They weren’t friends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63851" y="3277852"/>
            <a:ext cx="34668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   Was/Were + s +…?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Yes, S + was/were.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No, S + was/were not.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Were they friends?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Yes, they were.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2915" y="1314150"/>
            <a:ext cx="36734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VERBS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    S +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V_ed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/V2 + …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She worked yesterday.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50600" y="2514135"/>
            <a:ext cx="4550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+ didn’t + V(base form ) + …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She didn’t work yesterday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87863" y="3320080"/>
            <a:ext cx="439819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  Did + S + V(base form) + …?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Yes, S + did.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No, S + didn’t.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Did she work yesterday?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No, she didn’t.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9769" y="249265"/>
            <a:ext cx="7916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1: GRAMMAR: PAST SIMPLE TENSE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9769" y="5173249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USAGE: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7E0C58F-86F1-4FE8-AC13-57875CA8B78B}"/>
              </a:ext>
            </a:extLst>
          </p:cNvPr>
          <p:cNvSpPr txBox="1"/>
          <p:nvPr/>
        </p:nvSpPr>
        <p:spPr>
          <a:xfrm>
            <a:off x="936887" y="2065473"/>
            <a:ext cx="1114954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800" b="0" i="1" dirty="0">
                <a:solidFill>
                  <a:srgbClr val="242021"/>
                </a:solidFill>
                <a:effectLst/>
              </a:rPr>
              <a:t>Green School </a:t>
            </a:r>
            <a:r>
              <a:rPr lang="en-US" sz="28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vegetables for an orphanage last spring.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is growing 		</a:t>
            </a:r>
            <a:r>
              <a:rPr lang="en-US" sz="28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grew 			</a:t>
            </a:r>
            <a:r>
              <a:rPr lang="en-US" sz="28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grows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Children </a:t>
            </a:r>
            <a:r>
              <a:rPr lang="en-US" sz="28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plastic bottles for recycling a month ago.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are collecting 		</a:t>
            </a:r>
            <a:r>
              <a:rPr lang="en-US" sz="28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collect 			</a:t>
            </a:r>
            <a:r>
              <a:rPr lang="en-US" sz="28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collected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We </a:t>
            </a:r>
            <a:r>
              <a:rPr lang="en-US" sz="28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800" dirty="0">
                <a:solidFill>
                  <a:srgbClr val="242021"/>
                </a:solidFill>
              </a:rPr>
              <a:t>E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nglish to children in a primary school last summer.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are teaching 		</a:t>
            </a:r>
            <a:r>
              <a:rPr lang="en-US" sz="28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taught 			</a:t>
            </a:r>
            <a:r>
              <a:rPr lang="en-US" sz="28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teach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8026" y="1376226"/>
            <a:ext cx="1020861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6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Task 1:</a:t>
            </a:r>
            <a:r>
              <a:rPr lang="en-GB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Circle </a:t>
            </a:r>
            <a:r>
              <a:rPr lang="en-GB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correct answer A, B, or C to complete each sentence.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2: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B750D996-EBCE-401B-98AC-82015235FCAF}"/>
              </a:ext>
            </a:extLst>
          </p:cNvPr>
          <p:cNvSpPr/>
          <p:nvPr/>
        </p:nvSpPr>
        <p:spPr>
          <a:xfrm>
            <a:off x="4586310" y="2883858"/>
            <a:ext cx="465513" cy="4433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6DA643D-EDFB-4395-AB7F-37BAEB92248C}"/>
              </a:ext>
            </a:extLst>
          </p:cNvPr>
          <p:cNvSpPr/>
          <p:nvPr/>
        </p:nvSpPr>
        <p:spPr>
          <a:xfrm>
            <a:off x="8237966" y="4176249"/>
            <a:ext cx="465513" cy="4433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D782E38F-BA1A-4F14-AECD-016EC99651D4}"/>
              </a:ext>
            </a:extLst>
          </p:cNvPr>
          <p:cNvSpPr/>
          <p:nvPr/>
        </p:nvSpPr>
        <p:spPr>
          <a:xfrm>
            <a:off x="4586309" y="5469784"/>
            <a:ext cx="465513" cy="4433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9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76226"/>
            <a:ext cx="1020861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6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Task 1:</a:t>
            </a:r>
            <a:r>
              <a:rPr lang="en-GB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Circle </a:t>
            </a:r>
            <a:r>
              <a:rPr lang="en-GB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correct answer A, B, or C to complete each sentence.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2: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7E0C58F-86F1-4FE8-AC13-57875CA8B78B}"/>
              </a:ext>
            </a:extLst>
          </p:cNvPr>
          <p:cNvSpPr txBox="1"/>
          <p:nvPr/>
        </p:nvSpPr>
        <p:spPr>
          <a:xfrm>
            <a:off x="936887" y="2262623"/>
            <a:ext cx="10669461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0" dirty="0">
                <a:solidFill>
                  <a:srgbClr val="F26548"/>
                </a:solidFill>
                <a:effectLst/>
              </a:rPr>
              <a:t>4</a:t>
            </a:r>
            <a:r>
              <a:rPr lang="en-US" sz="2600" b="1" i="0">
                <a:solidFill>
                  <a:srgbClr val="F26548"/>
                </a:solidFill>
                <a:effectLst/>
              </a:rPr>
              <a:t>. </a:t>
            </a:r>
            <a:r>
              <a:rPr lang="en-US" sz="2600" b="0" i="0">
                <a:solidFill>
                  <a:srgbClr val="242021"/>
                </a:solidFill>
                <a:effectLst/>
              </a:rPr>
              <a:t>Our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school club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gloves for old people in nursing homes last winter.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made 			</a:t>
            </a:r>
            <a:r>
              <a:rPr lang="en-US" sz="26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is making 			</a:t>
            </a:r>
            <a:r>
              <a:rPr lang="en-US" sz="26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make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We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bottles to help the environment last month.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are reusing 	</a:t>
            </a:r>
            <a:r>
              <a:rPr lang="en-US" sz="2600" b="0" i="0">
                <a:solidFill>
                  <a:srgbClr val="242021"/>
                </a:solidFill>
                <a:effectLst/>
              </a:rPr>
              <a:t>	</a:t>
            </a:r>
            <a:r>
              <a:rPr lang="en-US" sz="2600" b="0" i="0">
                <a:solidFill>
                  <a:srgbClr val="00A9A5"/>
                </a:solidFill>
                <a:effectLst/>
              </a:rPr>
              <a:t>B</a:t>
            </a:r>
            <a:r>
              <a:rPr lang="en-US" sz="2600" b="0" i="0" dirty="0">
                <a:solidFill>
                  <a:srgbClr val="00A9A5"/>
                </a:solidFill>
                <a:effectLst/>
              </a:rPr>
              <a:t>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reuse 			</a:t>
            </a:r>
            <a:r>
              <a:rPr lang="en-US" sz="26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reused</a:t>
            </a:r>
            <a:endParaRPr lang="en-US" sz="26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E47653C-24DF-4831-98E5-AE22135E9EE7}"/>
              </a:ext>
            </a:extLst>
          </p:cNvPr>
          <p:cNvSpPr/>
          <p:nvPr/>
        </p:nvSpPr>
        <p:spPr>
          <a:xfrm>
            <a:off x="911616" y="3038076"/>
            <a:ext cx="465513" cy="4433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F7B7E00-2283-4116-949E-5ED053A2E288}"/>
              </a:ext>
            </a:extLst>
          </p:cNvPr>
          <p:cNvSpPr/>
          <p:nvPr/>
        </p:nvSpPr>
        <p:spPr>
          <a:xfrm>
            <a:off x="8205673" y="4227757"/>
            <a:ext cx="465513" cy="4433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38412" y="1398528"/>
            <a:ext cx="1142373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Task 2: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sentences the the past simple form of the given verbs.</a:t>
            </a:r>
            <a:endParaRPr lang="en-US" sz="2800" b="1" i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2: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CC6649-A4B9-4DE0-953C-0592BE8F8EAE}"/>
              </a:ext>
            </a:extLst>
          </p:cNvPr>
          <p:cNvSpPr txBox="1"/>
          <p:nvPr/>
        </p:nvSpPr>
        <p:spPr>
          <a:xfrm>
            <a:off x="404497" y="2064176"/>
            <a:ext cx="11787503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5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500" b="0" i="1" dirty="0">
                <a:solidFill>
                  <a:srgbClr val="242021"/>
                </a:solidFill>
                <a:effectLst/>
              </a:rPr>
              <a:t>Care for Animals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(take) </a:t>
            </a:r>
            <a:r>
              <a:rPr lang="en-US" sz="2500" dirty="0">
                <a:solidFill>
                  <a:srgbClr val="949599"/>
                </a:solidFill>
              </a:rPr>
              <a:t>_______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care of thousands of homeless dogs and cats last year.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500" dirty="0">
                <a:solidFill>
                  <a:srgbClr val="949599"/>
                </a:solidFill>
              </a:rPr>
              <a:t>___________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teenagers (join) </a:t>
            </a:r>
            <a:r>
              <a:rPr lang="en-US" sz="2500" dirty="0">
                <a:solidFill>
                  <a:srgbClr val="949599"/>
                </a:solidFill>
              </a:rPr>
              <a:t>___________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1" dirty="0">
                <a:solidFill>
                  <a:srgbClr val="242021"/>
                </a:solidFill>
                <a:effectLst/>
              </a:rPr>
              <a:t>Lending Hand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in 2015?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We (help) </a:t>
            </a:r>
            <a:r>
              <a:rPr lang="en-US" sz="2500" dirty="0">
                <a:solidFill>
                  <a:srgbClr val="949599"/>
                </a:solidFill>
              </a:rPr>
              <a:t>___________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the elderly in a village last summer.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500" dirty="0">
                <a:solidFill>
                  <a:srgbClr val="242021"/>
                </a:solidFill>
              </a:rPr>
              <a:t>L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ast year, we (send) </a:t>
            </a:r>
            <a:r>
              <a:rPr lang="en-US" sz="2500" dirty="0">
                <a:solidFill>
                  <a:srgbClr val="949599"/>
                </a:solidFill>
              </a:rPr>
              <a:t>___________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textbooks to help children in a rural village.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500" dirty="0">
                <a:solidFill>
                  <a:srgbClr val="242021"/>
                </a:solidFill>
              </a:rPr>
              <a:t>T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om (volunteer) </a:t>
            </a:r>
            <a:r>
              <a:rPr lang="en-US" sz="2500" dirty="0">
                <a:solidFill>
                  <a:srgbClr val="949599"/>
                </a:solidFill>
              </a:rPr>
              <a:t>______________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to teach English in our village last winter.</a:t>
            </a:r>
            <a:r>
              <a:rPr lang="en-US" sz="25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20E62B7-3CC5-4F73-A43E-8BB79CE7AE21}"/>
              </a:ext>
            </a:extLst>
          </p:cNvPr>
          <p:cNvSpPr txBox="1"/>
          <p:nvPr/>
        </p:nvSpPr>
        <p:spPr>
          <a:xfrm>
            <a:off x="3966195" y="2061192"/>
            <a:ext cx="891526" cy="89255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latin typeface="+mn-lt"/>
              </a:rPr>
              <a:t>took </a:t>
            </a:r>
            <a:endParaRPr lang="en-US" sz="2600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2235D75-C331-43D0-B81C-F29832D145DC}"/>
              </a:ext>
            </a:extLst>
          </p:cNvPr>
          <p:cNvSpPr txBox="1"/>
          <p:nvPr/>
        </p:nvSpPr>
        <p:spPr>
          <a:xfrm>
            <a:off x="5143102" y="2789041"/>
            <a:ext cx="785793" cy="89255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latin typeface="+mn-lt"/>
              </a:rPr>
              <a:t>join </a:t>
            </a:r>
            <a:endParaRPr lang="en-US" sz="2600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93BBC23-4FC2-43A8-B9C2-C3FE1584E619}"/>
              </a:ext>
            </a:extLst>
          </p:cNvPr>
          <p:cNvSpPr txBox="1"/>
          <p:nvPr/>
        </p:nvSpPr>
        <p:spPr>
          <a:xfrm>
            <a:off x="2365779" y="3550514"/>
            <a:ext cx="1217000" cy="89255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latin typeface="+mn-lt"/>
              </a:rPr>
              <a:t>helped </a:t>
            </a:r>
            <a:endParaRPr lang="en-US" sz="2600" dirty="0"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76F1AFE-5DC3-4CF6-9159-449588EEAD4E}"/>
              </a:ext>
            </a:extLst>
          </p:cNvPr>
          <p:cNvSpPr txBox="1"/>
          <p:nvPr/>
        </p:nvSpPr>
        <p:spPr>
          <a:xfrm>
            <a:off x="1349108" y="2806665"/>
            <a:ext cx="731290" cy="89255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latin typeface="+mn-lt"/>
              </a:rPr>
              <a:t>Did </a:t>
            </a:r>
            <a:endParaRPr lang="en-US" sz="2600" dirty="0"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22BF53A-15A7-4E22-896C-CB086C69F61B}"/>
              </a:ext>
            </a:extLst>
          </p:cNvPr>
          <p:cNvSpPr txBox="1"/>
          <p:nvPr/>
        </p:nvSpPr>
        <p:spPr>
          <a:xfrm>
            <a:off x="3766517" y="4328361"/>
            <a:ext cx="853247" cy="89255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latin typeface="+mn-lt"/>
              </a:rPr>
              <a:t>sent </a:t>
            </a:r>
            <a:endParaRPr lang="en-US" sz="2600" dirty="0"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B50CF51-6C2E-414E-9D02-FA9AFB2F6EE6}"/>
              </a:ext>
            </a:extLst>
          </p:cNvPr>
          <p:cNvSpPr txBox="1"/>
          <p:nvPr/>
        </p:nvSpPr>
        <p:spPr>
          <a:xfrm>
            <a:off x="3032830" y="5106208"/>
            <a:ext cx="1866729" cy="89255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latin typeface="+mn-lt"/>
              </a:rPr>
              <a:t>volunteered</a:t>
            </a:r>
            <a:endParaRPr lang="en-US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667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7996" y="1265650"/>
            <a:ext cx="1177369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Task 3: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sentences with the correct forms of the verbs from the box.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2: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4988E71-8C0A-4F84-94AA-A45CABA67C2F}"/>
              </a:ext>
            </a:extLst>
          </p:cNvPr>
          <p:cNvSpPr txBox="1"/>
          <p:nvPr/>
        </p:nvSpPr>
        <p:spPr>
          <a:xfrm>
            <a:off x="576197" y="2706703"/>
            <a:ext cx="11177187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5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500" dirty="0">
                <a:solidFill>
                  <a:srgbClr val="242021"/>
                </a:solidFill>
              </a:rPr>
              <a:t>T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he club members </a:t>
            </a:r>
            <a:r>
              <a:rPr lang="en-US" sz="2500" dirty="0">
                <a:solidFill>
                  <a:srgbClr val="949599"/>
                </a:solidFill>
              </a:rPr>
              <a:t>_____________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food for patients every </a:t>
            </a:r>
            <a:r>
              <a:rPr lang="en-US" sz="2500" dirty="0">
                <a:solidFill>
                  <a:srgbClr val="242021"/>
                </a:solidFill>
              </a:rPr>
              <a:t>S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unday.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500" dirty="0">
                <a:solidFill>
                  <a:srgbClr val="949599"/>
                </a:solidFill>
              </a:rPr>
              <a:t>________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you </a:t>
            </a:r>
            <a:r>
              <a:rPr lang="en-US" sz="2500" dirty="0">
                <a:solidFill>
                  <a:srgbClr val="949599"/>
                </a:solidFill>
              </a:rPr>
              <a:t>_____________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those trees in the playground last month?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500" dirty="0">
                <a:solidFill>
                  <a:srgbClr val="242021"/>
                </a:solidFill>
              </a:rPr>
              <a:t>N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ick and his friends </a:t>
            </a:r>
            <a:r>
              <a:rPr lang="en-US" sz="2500" dirty="0">
                <a:solidFill>
                  <a:srgbClr val="949599"/>
                </a:solidFill>
              </a:rPr>
              <a:t>_________________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rubbish</a:t>
            </a:r>
            <a:r>
              <a:rPr lang="en-US" sz="2500" dirty="0">
                <a:solidFill>
                  <a:srgbClr val="242021"/>
                </a:solidFill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on the beach now.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500" dirty="0">
                <a:solidFill>
                  <a:srgbClr val="242021"/>
                </a:solidFill>
              </a:rPr>
              <a:t>T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om </a:t>
            </a:r>
            <a:r>
              <a:rPr lang="en-US" sz="2500" dirty="0">
                <a:solidFill>
                  <a:srgbClr val="949599"/>
                </a:solidFill>
              </a:rPr>
              <a:t>______________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the plastic bottles, and now he has some nice vases.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We often </a:t>
            </a:r>
            <a:r>
              <a:rPr lang="en-US" sz="2500" dirty="0">
                <a:solidFill>
                  <a:srgbClr val="949599"/>
                </a:solidFill>
              </a:rPr>
              <a:t>____________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books to old people in a nursing home.</a:t>
            </a:r>
            <a:r>
              <a:rPr lang="en-US" sz="2500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4459259-4A77-401E-9BD2-B85400D116D9}"/>
              </a:ext>
            </a:extLst>
          </p:cNvPr>
          <p:cNvSpPr txBox="1"/>
          <p:nvPr/>
        </p:nvSpPr>
        <p:spPr>
          <a:xfrm>
            <a:off x="3855316" y="2944460"/>
            <a:ext cx="104007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/>
              <a:t>cook 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83BD31B-817A-4E62-86E9-81C071087B30}"/>
              </a:ext>
            </a:extLst>
          </p:cNvPr>
          <p:cNvSpPr txBox="1"/>
          <p:nvPr/>
        </p:nvSpPr>
        <p:spPr>
          <a:xfrm>
            <a:off x="3296760" y="3695357"/>
            <a:ext cx="1323003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/>
              <a:t>plant 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E75C003-DE5E-4A12-B21F-FAA26BF2D824}"/>
              </a:ext>
            </a:extLst>
          </p:cNvPr>
          <p:cNvSpPr txBox="1"/>
          <p:nvPr/>
        </p:nvSpPr>
        <p:spPr>
          <a:xfrm>
            <a:off x="1142053" y="3741217"/>
            <a:ext cx="72020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/>
              <a:t>Did 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0B06FEE-BE19-4364-9831-DFE1357B892B}"/>
              </a:ext>
            </a:extLst>
          </p:cNvPr>
          <p:cNvSpPr txBox="1"/>
          <p:nvPr/>
        </p:nvSpPr>
        <p:spPr>
          <a:xfrm>
            <a:off x="3828678" y="4445641"/>
            <a:ext cx="2037481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/>
              <a:t>are picking up 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CA299F4-1F02-4485-B90C-F364FE6AFBD1}"/>
              </a:ext>
            </a:extLst>
          </p:cNvPr>
          <p:cNvSpPr txBox="1"/>
          <p:nvPr/>
        </p:nvSpPr>
        <p:spPr>
          <a:xfrm>
            <a:off x="1862103" y="5187209"/>
            <a:ext cx="166621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/>
              <a:t>recycled 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0EF8A20-A440-4D48-A2A0-9A5E8A303B56}"/>
              </a:ext>
            </a:extLst>
          </p:cNvPr>
          <p:cNvSpPr txBox="1"/>
          <p:nvPr/>
        </p:nvSpPr>
        <p:spPr>
          <a:xfrm>
            <a:off x="2695209" y="5956065"/>
            <a:ext cx="1567544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/>
              <a:t>read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F14E02E-07D6-435E-9377-11621E585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112" y="1771485"/>
            <a:ext cx="7277622" cy="102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3167</TotalTime>
  <Words>527</Words>
  <Application>Microsoft Office PowerPoint</Application>
  <PresentationFormat>Custom</PresentationFormat>
  <Paragraphs>97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ismail - [2010]</cp:lastModifiedBy>
  <cp:revision>188</cp:revision>
  <dcterms:created xsi:type="dcterms:W3CDTF">2020-12-09T02:04:09Z</dcterms:created>
  <dcterms:modified xsi:type="dcterms:W3CDTF">2025-01-21T16:51:53Z</dcterms:modified>
</cp:coreProperties>
</file>