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404" r:id="rId2"/>
    <p:sldId id="256" r:id="rId3"/>
    <p:sldId id="302" r:id="rId4"/>
    <p:sldId id="360" r:id="rId5"/>
    <p:sldId id="361" r:id="rId6"/>
    <p:sldId id="362" r:id="rId7"/>
    <p:sldId id="363" r:id="rId8"/>
    <p:sldId id="364" r:id="rId9"/>
    <p:sldId id="365" r:id="rId10"/>
    <p:sldId id="402" r:id="rId11"/>
    <p:sldId id="283" r:id="rId12"/>
    <p:sldId id="370" r:id="rId13"/>
    <p:sldId id="381" r:id="rId14"/>
    <p:sldId id="399" r:id="rId15"/>
    <p:sldId id="403" r:id="rId16"/>
    <p:sldId id="400" r:id="rId17"/>
    <p:sldId id="401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F4F6"/>
    <a:srgbClr val="70AD47"/>
    <a:srgbClr val="05A0B8"/>
    <a:srgbClr val="FBE5D6"/>
    <a:srgbClr val="0FB7BD"/>
    <a:srgbClr val="F16649"/>
    <a:srgbClr val="0070C0"/>
    <a:srgbClr val="E8F6F8"/>
    <a:srgbClr val="C0E6EA"/>
    <a:srgbClr val="62C8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69" autoAdjust="0"/>
    <p:restoredTop sz="85910" autoAdjust="0"/>
  </p:normalViewPr>
  <p:slideViewPr>
    <p:cSldViewPr snapToGrid="0" showGuides="1">
      <p:cViewPr varScale="1">
        <p:scale>
          <a:sx n="88" d="100"/>
          <a:sy n="88" d="100"/>
        </p:scale>
        <p:origin x="81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0418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0273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87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8057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link: https://www.youtube.com/watch?v=_Mun_h-F04A&amp;list=PL8_ETpRL2xNbMMSCSok5UNHcQOpjKgvAn&amp;index=10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3327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7937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174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542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240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255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916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281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1695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4740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3.mp3"/><Relationship Id="rId13" Type="http://schemas.openxmlformats.org/officeDocument/2006/relationships/slideLayout" Target="../slideLayouts/slideLayout2.xml"/><Relationship Id="rId3" Type="http://schemas.microsoft.com/office/2007/relationships/media" Target="../media/media5.mp3"/><Relationship Id="rId7" Type="http://schemas.microsoft.com/office/2007/relationships/media" Target="../media/media3.mp3"/><Relationship Id="rId12" Type="http://schemas.openxmlformats.org/officeDocument/2006/relationships/audio" Target="../media/media1.mp3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4.mp3"/><Relationship Id="rId11" Type="http://schemas.microsoft.com/office/2007/relationships/media" Target="../media/media1.mp3"/><Relationship Id="rId5" Type="http://schemas.microsoft.com/office/2007/relationships/media" Target="../media/media4.mp3"/><Relationship Id="rId15" Type="http://schemas.openxmlformats.org/officeDocument/2006/relationships/image" Target="../media/image9.png"/><Relationship Id="rId10" Type="http://schemas.openxmlformats.org/officeDocument/2006/relationships/audio" Target="../media/media2.mp3"/><Relationship Id="rId4" Type="http://schemas.openxmlformats.org/officeDocument/2006/relationships/audio" Target="../media/media5.mp3"/><Relationship Id="rId9" Type="http://schemas.microsoft.com/office/2007/relationships/media" Target="../media/media2.mp3"/><Relationship Id="rId1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_Mun_h-F04A?list=PL8_ETpRL2xNbMMSCSok5UNHcQOpjKgvAn" TargetMode="Externa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1756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9FB40C-D8E7-1F9E-380A-7E5A983786B2}"/>
              </a:ext>
            </a:extLst>
          </p:cNvPr>
          <p:cNvSpPr txBox="1"/>
          <p:nvPr/>
        </p:nvSpPr>
        <p:spPr>
          <a:xfrm>
            <a:off x="6455228" y="6313714"/>
            <a:ext cx="5243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TRẦN HUY VỌNG: QUANG PHUC SECONDARY SCHOOL</a:t>
            </a:r>
          </a:p>
        </p:txBody>
      </p:sp>
    </p:spTree>
    <p:extLst>
      <p:ext uri="{BB962C8B-B14F-4D97-AF65-F5344CB8AC3E}">
        <p14:creationId xmlns:p14="http://schemas.microsoft.com/office/powerpoint/2010/main" val="27967309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210408" y="1144352"/>
            <a:ext cx="912668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floating market </a:t>
            </a:r>
            <a:r>
              <a:rPr lang="en-US" sz="6000" b="1" dirty="0">
                <a:solidFill>
                  <a:srgbClr val="AD4F0F"/>
                </a:solidFill>
              </a:rPr>
              <a:t>(n.ph.)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7067" y="4429467"/>
            <a:ext cx="645956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400" dirty="0"/>
              <a:t>chợ nổi trên sông</a:t>
            </a:r>
            <a:endParaRPr lang="en-US" sz="6000" dirty="0"/>
          </a:p>
        </p:txBody>
      </p:sp>
      <p:sp>
        <p:nvSpPr>
          <p:cNvPr id="2" name="Rectangle 1"/>
          <p:cNvSpPr/>
          <p:nvPr/>
        </p:nvSpPr>
        <p:spPr>
          <a:xfrm>
            <a:off x="1260282" y="3013501"/>
            <a:ext cx="47227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fləʊtɪŋ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mɑːrkɪt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0FFBCE-38AA-16E5-ADC9-3E51C1C170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3742" y="2465642"/>
            <a:ext cx="4196757" cy="4105275"/>
          </a:xfrm>
          <a:prstGeom prst="rect">
            <a:avLst/>
          </a:prstGeom>
        </p:spPr>
      </p:pic>
      <p:pic>
        <p:nvPicPr>
          <p:cNvPr id="8" name="floating market ">
            <a:hlinkClick r:id="" action="ppaction://media"/>
            <a:extLst>
              <a:ext uri="{FF2B5EF4-FFF2-40B4-BE49-F238E27FC236}">
                <a16:creationId xmlns:a16="http://schemas.microsoft.com/office/drawing/2014/main" id="{3A2C6C3D-6D0E-9F57-ACE3-F9F310FCDF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1501" y="31241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69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7620" y="-7620"/>
            <a:ext cx="12192000" cy="1083309"/>
            <a:chOff x="7620" y="-7620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020501"/>
              </p:ext>
            </p:extLst>
          </p:nvPr>
        </p:nvGraphicFramePr>
        <p:xfrm>
          <a:off x="892812" y="1655652"/>
          <a:ext cx="11113768" cy="442645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1858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686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593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0025">
                <a:tc>
                  <a:txBody>
                    <a:bodyPr/>
                    <a:lstStyle/>
                    <a:p>
                      <a:pPr marL="0" marR="0" indent="-144145" algn="l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1. sunny (adj)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indent="-144145" algn="ctr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b="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sʌni</a:t>
                      </a:r>
                      <a:r>
                        <a:rPr lang="en-US" sz="32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-144145" algn="ctr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trời có nắng</a:t>
                      </a: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4902">
                <a:tc>
                  <a:txBody>
                    <a:bodyPr/>
                    <a:lstStyle/>
                    <a:p>
                      <a:pPr marL="0" marR="0" indent="-144145" algn="l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2. delicious (adj)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indent="-144145" algn="ctr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dɪˈlɪʃəs</a:t>
                      </a:r>
                      <a:r>
                        <a:rPr lang="en-US" sz="32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-144145" algn="ctr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ngon</a:t>
                      </a:r>
                      <a:endParaRPr lang="en-US" sz="3200" b="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495979">
                <a:tc>
                  <a:txBody>
                    <a:bodyPr/>
                    <a:lstStyle/>
                    <a:p>
                      <a:pPr marL="0" marR="0" indent="-144145" algn="l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3. stall (n)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indent="-144145" algn="ctr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stɔːl</a:t>
                      </a:r>
                      <a:r>
                        <a:rPr lang="en-US" sz="32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-144145" algn="ctr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gian</a:t>
                      </a:r>
                      <a:r>
                        <a:rPr lang="en-US" sz="32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hàng</a:t>
                      </a:r>
                      <a:r>
                        <a:rPr lang="en-US" sz="32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b="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quầy</a:t>
                      </a:r>
                      <a:r>
                        <a:rPr lang="en-US" sz="32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hàng</a:t>
                      </a:r>
                      <a:endParaRPr lang="en-US" sz="3200" b="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145963690"/>
                  </a:ext>
                </a:extLst>
              </a:tr>
              <a:tr h="370376">
                <a:tc>
                  <a:txBody>
                    <a:bodyPr/>
                    <a:lstStyle/>
                    <a:p>
                      <a:pPr marL="0" marR="0" indent="-144145" algn="l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4. palace (n.ph)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indent="-144145" algn="ctr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b="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pæləs</a:t>
                      </a:r>
                      <a:r>
                        <a:rPr lang="en-US" sz="32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-144145" algn="ctr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cung</a:t>
                      </a:r>
                      <a:r>
                        <a:rPr lang="en-US" sz="32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điện</a:t>
                      </a:r>
                      <a:r>
                        <a:rPr lang="en-US" sz="32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b="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lâu</a:t>
                      </a:r>
                      <a:r>
                        <a:rPr lang="en-US" sz="32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đài</a:t>
                      </a:r>
                      <a:endParaRPr lang="en-US" sz="3200" b="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995656891"/>
                  </a:ext>
                </a:extLst>
              </a:tr>
              <a:tr h="305733">
                <a:tc>
                  <a:txBody>
                    <a:bodyPr/>
                    <a:lstStyle/>
                    <a:p>
                      <a:pPr marL="0" marR="0" indent="-144145" algn="l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5. street food (n.ph)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indent="-144145" algn="ctr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b="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striːt</a:t>
                      </a:r>
                      <a:r>
                        <a:rPr lang="en-US" sz="32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fuːd</a:t>
                      </a:r>
                      <a:r>
                        <a:rPr lang="en-US" sz="32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-144145" algn="ctr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thức ăn đường phố</a:t>
                      </a: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346476233"/>
                  </a:ext>
                </a:extLst>
              </a:tr>
              <a:tr h="574439">
                <a:tc>
                  <a:txBody>
                    <a:bodyPr/>
                    <a:lstStyle/>
                    <a:p>
                      <a:pPr marL="0" marR="0" indent="-144145" algn="l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6. floating market (n.ph)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indent="-144145" algn="ctr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b="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fləʊtɪŋ</a:t>
                      </a:r>
                      <a:r>
                        <a:rPr lang="en-US" sz="32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mɑːrkɪt</a:t>
                      </a:r>
                      <a:r>
                        <a:rPr lang="en-US" sz="32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-144145" algn="ctr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chợ nổi trên sông</a:t>
                      </a: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59452136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2" name="floating market ">
            <a:hlinkClick r:id="" action="ppaction://media"/>
            <a:extLst>
              <a:ext uri="{FF2B5EF4-FFF2-40B4-BE49-F238E27FC236}">
                <a16:creationId xmlns:a16="http://schemas.microsoft.com/office/drawing/2014/main" id="{4DF4FD4C-BFC3-C07C-0B45-BC16DEA4D0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5420" y="5472510"/>
            <a:ext cx="609600" cy="609600"/>
          </a:xfrm>
          <a:prstGeom prst="rect">
            <a:avLst/>
          </a:prstGeom>
        </p:spPr>
      </p:pic>
      <p:pic>
        <p:nvPicPr>
          <p:cNvPr id="3" name="street food">
            <a:hlinkClick r:id="" action="ppaction://media"/>
            <a:extLst>
              <a:ext uri="{FF2B5EF4-FFF2-40B4-BE49-F238E27FC236}">
                <a16:creationId xmlns:a16="http://schemas.microsoft.com/office/drawing/2014/main" id="{68D2CE4C-9C3E-15C0-ABD1-C4900BE3586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5420" y="4834099"/>
            <a:ext cx="609600" cy="609600"/>
          </a:xfrm>
          <a:prstGeom prst="rect">
            <a:avLst/>
          </a:prstGeom>
        </p:spPr>
      </p:pic>
      <p:pic>
        <p:nvPicPr>
          <p:cNvPr id="4" name="palace__gb_1">
            <a:hlinkClick r:id="" action="ppaction://media"/>
            <a:extLst>
              <a:ext uri="{FF2B5EF4-FFF2-40B4-BE49-F238E27FC236}">
                <a16:creationId xmlns:a16="http://schemas.microsoft.com/office/drawing/2014/main" id="{BC85B819-A475-B351-13F1-7AE27C4C955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66052" y="4172804"/>
            <a:ext cx="609600" cy="609600"/>
          </a:xfrm>
          <a:prstGeom prst="rect">
            <a:avLst/>
          </a:prstGeom>
        </p:spPr>
      </p:pic>
      <p:pic>
        <p:nvPicPr>
          <p:cNvPr id="5" name="stall__gb_1">
            <a:hlinkClick r:id="" action="ppaction://media"/>
            <a:extLst>
              <a:ext uri="{FF2B5EF4-FFF2-40B4-BE49-F238E27FC236}">
                <a16:creationId xmlns:a16="http://schemas.microsoft.com/office/drawing/2014/main" id="{86E2F772-9DA7-E223-63B6-1F013EB2723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5420" y="3507483"/>
            <a:ext cx="609600" cy="609600"/>
          </a:xfrm>
          <a:prstGeom prst="rect">
            <a:avLst/>
          </a:prstGeom>
        </p:spPr>
      </p:pic>
      <p:pic>
        <p:nvPicPr>
          <p:cNvPr id="7" name="delicious__gb_1">
            <a:hlinkClick r:id="" action="ppaction://media"/>
            <a:extLst>
              <a:ext uri="{FF2B5EF4-FFF2-40B4-BE49-F238E27FC236}">
                <a16:creationId xmlns:a16="http://schemas.microsoft.com/office/drawing/2014/main" id="{9FA08AC4-8305-12F1-9C00-33CD1F84C9E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5420" y="2883478"/>
            <a:ext cx="609600" cy="609600"/>
          </a:xfrm>
          <a:prstGeom prst="rect">
            <a:avLst/>
          </a:prstGeom>
        </p:spPr>
      </p:pic>
      <p:pic>
        <p:nvPicPr>
          <p:cNvPr id="17" name="sunny__gb_1">
            <a:hlinkClick r:id="" action="ppaction://media"/>
            <a:extLst>
              <a:ext uri="{FF2B5EF4-FFF2-40B4-BE49-F238E27FC236}">
                <a16:creationId xmlns:a16="http://schemas.microsoft.com/office/drawing/2014/main" id="{7A950AC1-CC92-68F2-A930-E1BA7DA9B99F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62243" y="22399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6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7620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32684" y="1284173"/>
            <a:ext cx="970174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Fill each box with an adjective.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73683" y="1254947"/>
            <a:ext cx="515990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82" name="Group 81"/>
          <p:cNvGrpSpPr/>
          <p:nvPr/>
        </p:nvGrpSpPr>
        <p:grpSpPr>
          <a:xfrm>
            <a:off x="4232816" y="1951718"/>
            <a:ext cx="6800945" cy="1057032"/>
            <a:chOff x="3069314" y="1357941"/>
            <a:chExt cx="5683257" cy="1268475"/>
          </a:xfrm>
        </p:grpSpPr>
        <p:cxnSp>
          <p:nvCxnSpPr>
            <p:cNvPr id="83" name="Straight Connector 82"/>
            <p:cNvCxnSpPr/>
            <p:nvPr/>
          </p:nvCxnSpPr>
          <p:spPr>
            <a:xfrm>
              <a:off x="4538885" y="1807029"/>
              <a:ext cx="740686" cy="4222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4" name="Group 83"/>
            <p:cNvGrpSpPr/>
            <p:nvPr/>
          </p:nvGrpSpPr>
          <p:grpSpPr>
            <a:xfrm>
              <a:off x="5203371" y="1912120"/>
              <a:ext cx="1415143" cy="714296"/>
              <a:chOff x="5279571" y="1912120"/>
              <a:chExt cx="1415143" cy="714296"/>
            </a:xfrm>
          </p:grpSpPr>
          <p:sp>
            <p:nvSpPr>
              <p:cNvPr id="88" name="Oval 87"/>
              <p:cNvSpPr/>
              <p:nvPr/>
            </p:nvSpPr>
            <p:spPr>
              <a:xfrm>
                <a:off x="5279571" y="1940616"/>
                <a:ext cx="1415143" cy="685800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5546268" y="1912120"/>
                <a:ext cx="881743" cy="7017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city</a:t>
                </a:r>
              </a:p>
            </p:txBody>
          </p:sp>
        </p:grpSp>
        <p:sp>
          <p:nvSpPr>
            <p:cNvPr id="85" name="Rounded Rectangle 84"/>
            <p:cNvSpPr/>
            <p:nvPr/>
          </p:nvSpPr>
          <p:spPr>
            <a:xfrm>
              <a:off x="3069314" y="1357941"/>
              <a:ext cx="1469571" cy="54483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86" name="Rounded Rectangle 85"/>
            <p:cNvSpPr/>
            <p:nvPr/>
          </p:nvSpPr>
          <p:spPr>
            <a:xfrm>
              <a:off x="7283000" y="1357941"/>
              <a:ext cx="1469571" cy="54483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cxnSp>
          <p:nvCxnSpPr>
            <p:cNvPr id="87" name="Straight Connector 86"/>
            <p:cNvCxnSpPr>
              <a:stCxn id="88" idx="6"/>
            </p:cNvCxnSpPr>
            <p:nvPr/>
          </p:nvCxnSpPr>
          <p:spPr>
            <a:xfrm flipV="1">
              <a:off x="6618514" y="1807029"/>
              <a:ext cx="664486" cy="4764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 89"/>
          <p:cNvGrpSpPr/>
          <p:nvPr/>
        </p:nvGrpSpPr>
        <p:grpSpPr>
          <a:xfrm>
            <a:off x="4232814" y="3245098"/>
            <a:ext cx="6800945" cy="1059372"/>
            <a:chOff x="3069314" y="1357941"/>
            <a:chExt cx="5683257" cy="1271283"/>
          </a:xfrm>
        </p:grpSpPr>
        <p:cxnSp>
          <p:nvCxnSpPr>
            <p:cNvPr id="91" name="Straight Connector 90"/>
            <p:cNvCxnSpPr/>
            <p:nvPr/>
          </p:nvCxnSpPr>
          <p:spPr>
            <a:xfrm>
              <a:off x="4538885" y="1807029"/>
              <a:ext cx="740686" cy="4222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2" name="Group 91"/>
            <p:cNvGrpSpPr/>
            <p:nvPr/>
          </p:nvGrpSpPr>
          <p:grpSpPr>
            <a:xfrm>
              <a:off x="5203371" y="1927474"/>
              <a:ext cx="1415143" cy="701750"/>
              <a:chOff x="5279571" y="1927474"/>
              <a:chExt cx="1415143" cy="701750"/>
            </a:xfrm>
          </p:grpSpPr>
          <p:sp>
            <p:nvSpPr>
              <p:cNvPr id="96" name="Oval 95"/>
              <p:cNvSpPr/>
              <p:nvPr/>
            </p:nvSpPr>
            <p:spPr>
              <a:xfrm>
                <a:off x="5279571" y="1940616"/>
                <a:ext cx="1415143" cy="68580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5546270" y="1927474"/>
                <a:ext cx="881743" cy="7017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food</a:t>
                </a:r>
              </a:p>
            </p:txBody>
          </p:sp>
        </p:grpSp>
        <p:sp>
          <p:nvSpPr>
            <p:cNvPr id="93" name="Rounded Rectangle 92"/>
            <p:cNvSpPr/>
            <p:nvPr/>
          </p:nvSpPr>
          <p:spPr>
            <a:xfrm>
              <a:off x="3069314" y="1357941"/>
              <a:ext cx="1469571" cy="544830"/>
            </a:xfrm>
            <a:prstGeom prst="roundRect">
              <a:avLst/>
            </a:prstGeom>
            <a:solidFill>
              <a:srgbClr val="B0D136"/>
            </a:solidFill>
            <a:ln>
              <a:solidFill>
                <a:srgbClr val="B0D1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94" name="Rounded Rectangle 93"/>
            <p:cNvSpPr/>
            <p:nvPr/>
          </p:nvSpPr>
          <p:spPr>
            <a:xfrm>
              <a:off x="7283000" y="1357941"/>
              <a:ext cx="1469571" cy="544830"/>
            </a:xfrm>
            <a:prstGeom prst="roundRect">
              <a:avLst/>
            </a:prstGeom>
            <a:solidFill>
              <a:srgbClr val="B0D136"/>
            </a:solidFill>
            <a:ln>
              <a:solidFill>
                <a:srgbClr val="B0D1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cxnSp>
          <p:nvCxnSpPr>
            <p:cNvPr id="95" name="Straight Connector 94"/>
            <p:cNvCxnSpPr>
              <a:stCxn id="96" idx="6"/>
            </p:cNvCxnSpPr>
            <p:nvPr/>
          </p:nvCxnSpPr>
          <p:spPr>
            <a:xfrm flipV="1">
              <a:off x="6618514" y="1807029"/>
              <a:ext cx="664486" cy="4764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oup 97"/>
          <p:cNvGrpSpPr/>
          <p:nvPr/>
        </p:nvGrpSpPr>
        <p:grpSpPr>
          <a:xfrm>
            <a:off x="4232814" y="4559781"/>
            <a:ext cx="6800945" cy="1057032"/>
            <a:chOff x="3069314" y="1357941"/>
            <a:chExt cx="5683257" cy="1268475"/>
          </a:xfrm>
        </p:grpSpPr>
        <p:cxnSp>
          <p:nvCxnSpPr>
            <p:cNvPr id="99" name="Straight Connector 98"/>
            <p:cNvCxnSpPr/>
            <p:nvPr/>
          </p:nvCxnSpPr>
          <p:spPr>
            <a:xfrm>
              <a:off x="4538885" y="1807029"/>
              <a:ext cx="740686" cy="4222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0" name="Group 99"/>
            <p:cNvGrpSpPr/>
            <p:nvPr/>
          </p:nvGrpSpPr>
          <p:grpSpPr>
            <a:xfrm>
              <a:off x="5203371" y="1924665"/>
              <a:ext cx="1415143" cy="701751"/>
              <a:chOff x="5279571" y="1924665"/>
              <a:chExt cx="1415143" cy="701751"/>
            </a:xfrm>
          </p:grpSpPr>
          <p:sp>
            <p:nvSpPr>
              <p:cNvPr id="104" name="Oval 103"/>
              <p:cNvSpPr/>
              <p:nvPr/>
            </p:nvSpPr>
            <p:spPr>
              <a:xfrm>
                <a:off x="5279571" y="1940616"/>
                <a:ext cx="1415143" cy="685800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05" name="TextBox 104"/>
              <p:cNvSpPr txBox="1"/>
              <p:nvPr/>
            </p:nvSpPr>
            <p:spPr>
              <a:xfrm>
                <a:off x="5407671" y="1924665"/>
                <a:ext cx="1224646" cy="7017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people</a:t>
                </a:r>
              </a:p>
            </p:txBody>
          </p:sp>
        </p:grpSp>
        <p:sp>
          <p:nvSpPr>
            <p:cNvPr id="101" name="Rounded Rectangle 100"/>
            <p:cNvSpPr/>
            <p:nvPr/>
          </p:nvSpPr>
          <p:spPr>
            <a:xfrm>
              <a:off x="3069314" y="1357941"/>
              <a:ext cx="1469571" cy="54483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02" name="Rounded Rectangle 101"/>
            <p:cNvSpPr/>
            <p:nvPr/>
          </p:nvSpPr>
          <p:spPr>
            <a:xfrm>
              <a:off x="7283000" y="1357941"/>
              <a:ext cx="1469571" cy="54483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cxnSp>
          <p:nvCxnSpPr>
            <p:cNvPr id="103" name="Straight Connector 102"/>
            <p:cNvCxnSpPr>
              <a:stCxn id="104" idx="6"/>
            </p:cNvCxnSpPr>
            <p:nvPr/>
          </p:nvCxnSpPr>
          <p:spPr>
            <a:xfrm flipV="1">
              <a:off x="6618514" y="1807029"/>
              <a:ext cx="664486" cy="4764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/>
          <p:cNvGrpSpPr/>
          <p:nvPr/>
        </p:nvGrpSpPr>
        <p:grpSpPr>
          <a:xfrm>
            <a:off x="4232814" y="5722608"/>
            <a:ext cx="6800945" cy="1537056"/>
            <a:chOff x="3069314" y="1357941"/>
            <a:chExt cx="5683257" cy="1844521"/>
          </a:xfrm>
        </p:grpSpPr>
        <p:cxnSp>
          <p:nvCxnSpPr>
            <p:cNvPr id="107" name="Straight Connector 106"/>
            <p:cNvCxnSpPr/>
            <p:nvPr/>
          </p:nvCxnSpPr>
          <p:spPr>
            <a:xfrm>
              <a:off x="4538885" y="1807029"/>
              <a:ext cx="740686" cy="4222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8" name="Group 107"/>
            <p:cNvGrpSpPr/>
            <p:nvPr/>
          </p:nvGrpSpPr>
          <p:grpSpPr>
            <a:xfrm>
              <a:off x="5195204" y="1909764"/>
              <a:ext cx="1431475" cy="1292698"/>
              <a:chOff x="5271404" y="1909764"/>
              <a:chExt cx="1431475" cy="1292698"/>
            </a:xfrm>
          </p:grpSpPr>
          <p:sp>
            <p:nvSpPr>
              <p:cNvPr id="122" name="Oval 121"/>
              <p:cNvSpPr/>
              <p:nvPr/>
            </p:nvSpPr>
            <p:spPr>
              <a:xfrm>
                <a:off x="5279571" y="1940616"/>
                <a:ext cx="1415143" cy="6858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85" name="TextBox 184"/>
              <p:cNvSpPr txBox="1"/>
              <p:nvPr/>
            </p:nvSpPr>
            <p:spPr>
              <a:xfrm>
                <a:off x="5271404" y="1909764"/>
                <a:ext cx="1431475" cy="12926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weather</a:t>
                </a:r>
              </a:p>
            </p:txBody>
          </p:sp>
        </p:grpSp>
        <p:sp>
          <p:nvSpPr>
            <p:cNvPr id="118" name="Rounded Rectangle 117"/>
            <p:cNvSpPr/>
            <p:nvPr/>
          </p:nvSpPr>
          <p:spPr>
            <a:xfrm>
              <a:off x="3069314" y="1357941"/>
              <a:ext cx="1469571" cy="544830"/>
            </a:xfrm>
            <a:prstGeom prst="roundRect">
              <a:avLst/>
            </a:prstGeom>
            <a:solidFill>
              <a:srgbClr val="B0D136"/>
            </a:solidFill>
            <a:ln>
              <a:solidFill>
                <a:srgbClr val="B0D1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19" name="Rounded Rectangle 118"/>
            <p:cNvSpPr/>
            <p:nvPr/>
          </p:nvSpPr>
          <p:spPr>
            <a:xfrm>
              <a:off x="7283000" y="1357941"/>
              <a:ext cx="1469571" cy="544830"/>
            </a:xfrm>
            <a:prstGeom prst="roundRect">
              <a:avLst/>
            </a:prstGeom>
            <a:solidFill>
              <a:srgbClr val="B0D136"/>
            </a:solidFill>
            <a:ln>
              <a:solidFill>
                <a:srgbClr val="B0D1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cxnSp>
          <p:nvCxnSpPr>
            <p:cNvPr id="120" name="Straight Connector 119"/>
            <p:cNvCxnSpPr>
              <a:stCxn id="122" idx="6"/>
            </p:cNvCxnSpPr>
            <p:nvPr/>
          </p:nvCxnSpPr>
          <p:spPr>
            <a:xfrm flipV="1">
              <a:off x="6618514" y="1807029"/>
              <a:ext cx="664486" cy="4764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7" name="TextBox 186">
            <a:extLst>
              <a:ext uri="{FF2B5EF4-FFF2-40B4-BE49-F238E27FC236}">
                <a16:creationId xmlns:a16="http://schemas.microsoft.com/office/drawing/2014/main" id="{00E89453-B680-41A6-AB91-EB8A4DF13AD1}"/>
              </a:ext>
            </a:extLst>
          </p:cNvPr>
          <p:cNvSpPr txBox="1"/>
          <p:nvPr/>
        </p:nvSpPr>
        <p:spPr>
          <a:xfrm>
            <a:off x="4622843" y="5635044"/>
            <a:ext cx="1018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rainy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FFEF3E36-F6B9-4692-ABF4-CBF107EC5CA1}"/>
              </a:ext>
            </a:extLst>
          </p:cNvPr>
          <p:cNvSpPr txBox="1"/>
          <p:nvPr/>
        </p:nvSpPr>
        <p:spPr>
          <a:xfrm>
            <a:off x="4765638" y="1886277"/>
            <a:ext cx="7331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old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96B51669-CA0C-432B-B695-A6BACD64B778}"/>
              </a:ext>
            </a:extLst>
          </p:cNvPr>
          <p:cNvSpPr txBox="1"/>
          <p:nvPr/>
        </p:nvSpPr>
        <p:spPr>
          <a:xfrm>
            <a:off x="4308134" y="3209671"/>
            <a:ext cx="1648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delicious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3F4E97E9-C05E-46E4-8430-BD4C5EA930C5}"/>
              </a:ext>
            </a:extLst>
          </p:cNvPr>
          <p:cNvSpPr txBox="1"/>
          <p:nvPr/>
        </p:nvSpPr>
        <p:spPr>
          <a:xfrm>
            <a:off x="4401169" y="4490847"/>
            <a:ext cx="1462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friendly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1C122A0A-9422-49B8-9329-3CC3D47DB477}"/>
              </a:ext>
            </a:extLst>
          </p:cNvPr>
          <p:cNvSpPr txBox="1"/>
          <p:nvPr/>
        </p:nvSpPr>
        <p:spPr>
          <a:xfrm>
            <a:off x="9424883" y="1867009"/>
            <a:ext cx="1589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exciting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26C8C910-7A4D-4BE7-BA69-09469F38B3E5}"/>
              </a:ext>
            </a:extLst>
          </p:cNvPr>
          <p:cNvSpPr txBox="1"/>
          <p:nvPr/>
        </p:nvSpPr>
        <p:spPr>
          <a:xfrm>
            <a:off x="9586290" y="5635044"/>
            <a:ext cx="1176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sunny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A419382F-8205-47C9-BD8C-A08737F30A10}"/>
              </a:ext>
            </a:extLst>
          </p:cNvPr>
          <p:cNvSpPr txBox="1"/>
          <p:nvPr/>
        </p:nvSpPr>
        <p:spPr>
          <a:xfrm>
            <a:off x="9670693" y="3179716"/>
            <a:ext cx="1007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tasty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6A07E5DA-CA74-4E02-BA99-026C00E88EB1}"/>
              </a:ext>
            </a:extLst>
          </p:cNvPr>
          <p:cNvSpPr txBox="1"/>
          <p:nvPr/>
        </p:nvSpPr>
        <p:spPr>
          <a:xfrm>
            <a:off x="9500813" y="4499036"/>
            <a:ext cx="1347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helpful</a:t>
            </a:r>
          </a:p>
        </p:txBody>
      </p:sp>
      <p:sp>
        <p:nvSpPr>
          <p:cNvPr id="195" name="TextBox 194"/>
          <p:cNvSpPr txBox="1"/>
          <p:nvPr/>
        </p:nvSpPr>
        <p:spPr>
          <a:xfrm>
            <a:off x="173039" y="2104221"/>
            <a:ext cx="1825820" cy="646986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rainy</a:t>
            </a:r>
          </a:p>
        </p:txBody>
      </p:sp>
      <p:sp>
        <p:nvSpPr>
          <p:cNvPr id="196" name="TextBox 195"/>
          <p:cNvSpPr txBox="1"/>
          <p:nvPr/>
        </p:nvSpPr>
        <p:spPr>
          <a:xfrm>
            <a:off x="2318551" y="2120164"/>
            <a:ext cx="1492027" cy="646986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old</a:t>
            </a:r>
          </a:p>
        </p:txBody>
      </p:sp>
      <p:sp>
        <p:nvSpPr>
          <p:cNvPr id="197" name="TextBox 196"/>
          <p:cNvSpPr txBox="1"/>
          <p:nvPr/>
        </p:nvSpPr>
        <p:spPr>
          <a:xfrm>
            <a:off x="153146" y="3094688"/>
            <a:ext cx="1825820" cy="646986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delicious</a:t>
            </a:r>
          </a:p>
        </p:txBody>
      </p:sp>
      <p:sp>
        <p:nvSpPr>
          <p:cNvPr id="198" name="TextBox 197"/>
          <p:cNvSpPr txBox="1"/>
          <p:nvPr/>
        </p:nvSpPr>
        <p:spPr>
          <a:xfrm>
            <a:off x="153146" y="5075622"/>
            <a:ext cx="1825820" cy="646986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friendly</a:t>
            </a:r>
          </a:p>
        </p:txBody>
      </p:sp>
      <p:sp>
        <p:nvSpPr>
          <p:cNvPr id="199" name="TextBox 198"/>
          <p:cNvSpPr txBox="1"/>
          <p:nvPr/>
        </p:nvSpPr>
        <p:spPr>
          <a:xfrm>
            <a:off x="141471" y="4085155"/>
            <a:ext cx="1837495" cy="646986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exciting</a:t>
            </a:r>
          </a:p>
        </p:txBody>
      </p:sp>
      <p:sp>
        <p:nvSpPr>
          <p:cNvPr id="200" name="TextBox 199"/>
          <p:cNvSpPr txBox="1"/>
          <p:nvPr/>
        </p:nvSpPr>
        <p:spPr>
          <a:xfrm>
            <a:off x="2318551" y="3105317"/>
            <a:ext cx="1502000" cy="646986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sunny</a:t>
            </a:r>
          </a:p>
        </p:txBody>
      </p:sp>
      <p:sp>
        <p:nvSpPr>
          <p:cNvPr id="201" name="TextBox 200"/>
          <p:cNvSpPr txBox="1"/>
          <p:nvPr/>
        </p:nvSpPr>
        <p:spPr>
          <a:xfrm>
            <a:off x="2308578" y="4090470"/>
            <a:ext cx="1502000" cy="646986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tasty</a:t>
            </a:r>
          </a:p>
        </p:txBody>
      </p:sp>
      <p:sp>
        <p:nvSpPr>
          <p:cNvPr id="202" name="TextBox 201"/>
          <p:cNvSpPr txBox="1"/>
          <p:nvPr/>
        </p:nvSpPr>
        <p:spPr>
          <a:xfrm>
            <a:off x="2308578" y="5075622"/>
            <a:ext cx="1502000" cy="646986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helpful</a:t>
            </a:r>
          </a:p>
        </p:txBody>
      </p:sp>
    </p:spTree>
    <p:extLst>
      <p:ext uri="{BB962C8B-B14F-4D97-AF65-F5344CB8AC3E}">
        <p14:creationId xmlns:p14="http://schemas.microsoft.com/office/powerpoint/2010/main" val="161275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0.3319 0.517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89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 L 0.17487 -0.0347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37" y="-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7 L 0.33385 0.0085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93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1.48148E-6 L 0.3388 -0.0893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53" y="-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0.74753 -0.31504 " pathEditMode="relative" rAng="0" ptsTypes="AA">
                                      <p:cBhvr>
                                        <p:cTn id="42" dur="2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70" y="-1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0 L 0.58269 0.36574 " pathEditMode="relative" rAng="0" ptsTypes="AA">
                                      <p:cBhvr>
                                        <p:cTn id="51" dur="2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28" y="1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23 L 0.5836 -0.13056 " pathEditMode="relative" rAng="0" ptsTypes="AA">
                                      <p:cBhvr>
                                        <p:cTn id="61" dur="2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71" y="-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5836 -0.07847 " pathEditMode="relative" rAng="0" ptsTypes="AA">
                                      <p:cBhvr>
                                        <p:cTn id="70" dur="2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80" y="-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0"/>
      <p:bldP spid="188" grpId="0"/>
      <p:bldP spid="189" grpId="0"/>
      <p:bldP spid="190" grpId="0"/>
      <p:bldP spid="191" grpId="0"/>
      <p:bldP spid="192" grpId="0"/>
      <p:bldP spid="193" grpId="0"/>
      <p:bldP spid="194" grpId="0"/>
      <p:bldP spid="195" grpId="0" animBg="1"/>
      <p:bldP spid="195" grpId="1" animBg="1"/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  <p:bldP spid="199" grpId="1" animBg="1"/>
      <p:bldP spid="200" grpId="0" animBg="1"/>
      <p:bldP spid="200" grpId="1" animBg="1"/>
      <p:bldP spid="201" grpId="0" animBg="1"/>
      <p:bldP spid="201" grpId="1" animBg="1"/>
      <p:bldP spid="202" grpId="0" animBg="1"/>
      <p:bldP spid="20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7620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50889" y="1217669"/>
            <a:ext cx="970174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in </a:t>
            </a:r>
            <a:r>
              <a:rPr lang="en-US" sz="2400" b="1" spc="-50" dirty="0">
                <a:solidFill>
                  <a:srgbClr val="F16649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1</a:t>
            </a:r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44290" y="116735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7075" y="106471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487066" y="2015030"/>
            <a:ext cx="563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961897" y="1962833"/>
            <a:ext cx="8182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- What’s the weather like in Sydney in summer?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961897" y="2439573"/>
            <a:ext cx="8182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- It’s                    and dry.</a:t>
            </a:r>
          </a:p>
        </p:txBody>
      </p:sp>
      <p:cxnSp>
        <p:nvCxnSpPr>
          <p:cNvPr id="79" name="Straight Connector 78"/>
          <p:cNvCxnSpPr/>
          <p:nvPr/>
        </p:nvCxnSpPr>
        <p:spPr>
          <a:xfrm>
            <a:off x="1902908" y="2857804"/>
            <a:ext cx="147355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487066" y="3206313"/>
            <a:ext cx="563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961896" y="3154116"/>
            <a:ext cx="105900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 love the               buildings in Edinburgh. I feel that they can tell stories.</a:t>
            </a:r>
          </a:p>
        </p:txBody>
      </p:sp>
      <p:cxnSp>
        <p:nvCxnSpPr>
          <p:cNvPr id="82" name="Straight Connector 81"/>
          <p:cNvCxnSpPr>
            <a:cxnSpLocks/>
          </p:cNvCxnSpPr>
          <p:nvPr/>
        </p:nvCxnSpPr>
        <p:spPr>
          <a:xfrm>
            <a:off x="2724376" y="3576292"/>
            <a:ext cx="99522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487066" y="4340933"/>
            <a:ext cx="563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961897" y="4332280"/>
            <a:ext cx="10886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There are so many things to do in New York. It’s very               .     </a:t>
            </a:r>
          </a:p>
        </p:txBody>
      </p:sp>
      <p:cxnSp>
        <p:nvCxnSpPr>
          <p:cNvPr id="85" name="Straight Connector 84"/>
          <p:cNvCxnSpPr/>
          <p:nvPr/>
        </p:nvCxnSpPr>
        <p:spPr>
          <a:xfrm>
            <a:off x="9768819" y="4809929"/>
            <a:ext cx="130293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487066" y="5167071"/>
            <a:ext cx="563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961897" y="5158418"/>
            <a:ext cx="9474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The people in my city are                  and helpful.     </a:t>
            </a:r>
          </a:p>
        </p:txBody>
      </p:sp>
      <p:cxnSp>
        <p:nvCxnSpPr>
          <p:cNvPr id="88" name="Straight Connector 87"/>
          <p:cNvCxnSpPr/>
          <p:nvPr/>
        </p:nvCxnSpPr>
        <p:spPr>
          <a:xfrm>
            <a:off x="5410879" y="5578835"/>
            <a:ext cx="130293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487066" y="5984556"/>
            <a:ext cx="563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961897" y="5975903"/>
            <a:ext cx="9474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Ha </a:t>
            </a:r>
            <a:r>
              <a:rPr lang="en-US" sz="3200" dirty="0" err="1"/>
              <a:t>Noi</a:t>
            </a:r>
            <a:r>
              <a:rPr lang="en-US" sz="3200" dirty="0"/>
              <a:t> is famous for its                              street food.</a:t>
            </a:r>
          </a:p>
        </p:txBody>
      </p:sp>
      <p:cxnSp>
        <p:nvCxnSpPr>
          <p:cNvPr id="91" name="Straight Connector 90"/>
          <p:cNvCxnSpPr/>
          <p:nvPr/>
        </p:nvCxnSpPr>
        <p:spPr>
          <a:xfrm>
            <a:off x="5161407" y="6455775"/>
            <a:ext cx="22801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80959447-A1D5-49B2-AC31-2F44318A1C3A}"/>
              </a:ext>
            </a:extLst>
          </p:cNvPr>
          <p:cNvSpPr txBox="1"/>
          <p:nvPr/>
        </p:nvSpPr>
        <p:spPr>
          <a:xfrm>
            <a:off x="2097972" y="2400723"/>
            <a:ext cx="1392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sunny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4B3E8431-D736-42F9-BF9A-F38FD22FE51A}"/>
              </a:ext>
            </a:extLst>
          </p:cNvPr>
          <p:cNvSpPr txBox="1"/>
          <p:nvPr/>
        </p:nvSpPr>
        <p:spPr>
          <a:xfrm>
            <a:off x="2934653" y="3099169"/>
            <a:ext cx="845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old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D0483EC-8857-4FD0-B0DC-04E8B220660E}"/>
              </a:ext>
            </a:extLst>
          </p:cNvPr>
          <p:cNvSpPr txBox="1"/>
          <p:nvPr/>
        </p:nvSpPr>
        <p:spPr>
          <a:xfrm>
            <a:off x="9692619" y="4323627"/>
            <a:ext cx="1487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exciting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8BEC478-4118-4376-B56A-A7038D53C5B6}"/>
              </a:ext>
            </a:extLst>
          </p:cNvPr>
          <p:cNvSpPr txBox="1"/>
          <p:nvPr/>
        </p:nvSpPr>
        <p:spPr>
          <a:xfrm>
            <a:off x="5374061" y="5158418"/>
            <a:ext cx="1738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friendly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81B1C98-752A-4AEC-B00A-69CBE3B2A662}"/>
              </a:ext>
            </a:extLst>
          </p:cNvPr>
          <p:cNvSpPr txBox="1"/>
          <p:nvPr/>
        </p:nvSpPr>
        <p:spPr>
          <a:xfrm>
            <a:off x="4869103" y="5967250"/>
            <a:ext cx="3335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delicious / tasty</a:t>
            </a:r>
          </a:p>
        </p:txBody>
      </p:sp>
    </p:spTree>
    <p:extLst>
      <p:ext uri="{BB962C8B-B14F-4D97-AF65-F5344CB8AC3E}">
        <p14:creationId xmlns:p14="http://schemas.microsoft.com/office/powerpoint/2010/main" val="209302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3" grpId="0"/>
      <p:bldP spid="94" grpId="0"/>
      <p:bldP spid="95" grpId="0"/>
      <p:bldP spid="9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7620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140149"/>
            <a:ext cx="1115716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the words / phrases below under the correct pictures.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11724" y="1143570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4509" y="104093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08074" y="2866544"/>
            <a:ext cx="3735315" cy="2480756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2" name="TextBox 31"/>
          <p:cNvSpPr txBox="1"/>
          <p:nvPr/>
        </p:nvSpPr>
        <p:spPr>
          <a:xfrm>
            <a:off x="1188920" y="3008124"/>
            <a:ext cx="1579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stall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188920" y="3562991"/>
            <a:ext cx="1579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palace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10990" y="4117858"/>
            <a:ext cx="2616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street food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56450" y="4672725"/>
            <a:ext cx="3427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floating market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936" y="1748816"/>
            <a:ext cx="2945510" cy="1963673"/>
          </a:xfrm>
          <a:prstGeom prst="round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837" y="1754207"/>
            <a:ext cx="2934382" cy="1963673"/>
          </a:xfrm>
          <a:prstGeom prst="round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961" y="4245486"/>
            <a:ext cx="2841849" cy="1963673"/>
          </a:xfrm>
          <a:prstGeom prst="round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678" y="4250877"/>
            <a:ext cx="2945510" cy="1963673"/>
          </a:xfrm>
          <a:prstGeom prst="round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4319770" y="3674374"/>
            <a:ext cx="690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1.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5084160" y="4106922"/>
            <a:ext cx="914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8346948" y="3675166"/>
            <a:ext cx="690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2.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9160009" y="4111836"/>
            <a:ext cx="914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4403103" y="6268680"/>
            <a:ext cx="690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3.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5023607" y="6715090"/>
            <a:ext cx="914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8466859" y="6268680"/>
            <a:ext cx="780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4.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9204687" y="6715090"/>
            <a:ext cx="914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7663B0E7-E93F-4402-AC1C-BFBC63E3710C}"/>
              </a:ext>
            </a:extLst>
          </p:cNvPr>
          <p:cNvSpPr txBox="1"/>
          <p:nvPr/>
        </p:nvSpPr>
        <p:spPr>
          <a:xfrm>
            <a:off x="9105413" y="6236677"/>
            <a:ext cx="1132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stall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273540D-9061-4496-BC57-29BB2E59D6A8}"/>
              </a:ext>
            </a:extLst>
          </p:cNvPr>
          <p:cNvSpPr txBox="1"/>
          <p:nvPr/>
        </p:nvSpPr>
        <p:spPr>
          <a:xfrm>
            <a:off x="4823105" y="3697684"/>
            <a:ext cx="1431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palace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0923954-CE0B-4F2B-9932-9DE543D63149}"/>
              </a:ext>
            </a:extLst>
          </p:cNvPr>
          <p:cNvSpPr txBox="1"/>
          <p:nvPr/>
        </p:nvSpPr>
        <p:spPr>
          <a:xfrm>
            <a:off x="4541875" y="6251387"/>
            <a:ext cx="2660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street food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475CA58-2564-4DD6-B05E-AFBFFA7865F0}"/>
              </a:ext>
            </a:extLst>
          </p:cNvPr>
          <p:cNvSpPr txBox="1"/>
          <p:nvPr/>
        </p:nvSpPr>
        <p:spPr>
          <a:xfrm>
            <a:off x="8545145" y="3697684"/>
            <a:ext cx="3058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floating market</a:t>
            </a:r>
          </a:p>
        </p:txBody>
      </p:sp>
    </p:spTree>
    <p:extLst>
      <p:ext uri="{BB962C8B-B14F-4D97-AF65-F5344CB8AC3E}">
        <p14:creationId xmlns:p14="http://schemas.microsoft.com/office/powerpoint/2010/main" val="298473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8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48" grpId="0"/>
      <p:bldP spid="49" grpId="0"/>
      <p:bldP spid="50" grpId="0"/>
      <p:bldP spid="5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2108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pic>
        <p:nvPicPr>
          <p:cNvPr id="2" name="Online Media 1" title="HƯỚNG DẪN PHÁT ÂM LỚP 6 - Unit 9: Cities of the world /əʊ/ - /aʊ/">
            <a:hlinkClick r:id="" action="ppaction://media"/>
            <a:extLst>
              <a:ext uri="{FF2B5EF4-FFF2-40B4-BE49-F238E27FC236}">
                <a16:creationId xmlns:a16="http://schemas.microsoft.com/office/drawing/2014/main" id="{3063FFF8-1B09-A8F7-2051-0906B9A468A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89830" y="1182137"/>
            <a:ext cx="9525574" cy="538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90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2108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489" y="1167974"/>
            <a:ext cx="1115716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write the words in the correct column. Then listen and repeat.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14883" y="1167974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7668" y="10653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pic>
        <p:nvPicPr>
          <p:cNvPr id="52" name="U9_A closed look_Pronunciation_6_Listen and repeat">
            <a:hlinkClick r:id="" action="ppaction://media"/>
            <a:extLst>
              <a:ext uri="{FF2B5EF4-FFF2-40B4-BE49-F238E27FC236}">
                <a16:creationId xmlns:a16="http://schemas.microsoft.com/office/drawing/2014/main" id="{E4398043-A307-4370-B199-EC7C410999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87148" y="1155124"/>
            <a:ext cx="487363" cy="487363"/>
          </a:xfrm>
          <a:prstGeom prst="rect">
            <a:avLst/>
          </a:prstGeom>
        </p:spPr>
      </p:pic>
      <p:sp>
        <p:nvSpPr>
          <p:cNvPr id="53" name="Rounded Rectangle 52"/>
          <p:cNvSpPr/>
          <p:nvPr/>
        </p:nvSpPr>
        <p:spPr>
          <a:xfrm>
            <a:off x="2346801" y="1795921"/>
            <a:ext cx="7498397" cy="1114415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54" name="TextBox 53"/>
          <p:cNvSpPr txBox="1"/>
          <p:nvPr/>
        </p:nvSpPr>
        <p:spPr>
          <a:xfrm>
            <a:off x="2780357" y="1771970"/>
            <a:ext cx="1132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boat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594070" y="2287947"/>
            <a:ext cx="1657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postcard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478528" y="1771969"/>
            <a:ext cx="1632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house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271718" y="2287947"/>
            <a:ext cx="1839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crowded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263791" y="1771970"/>
            <a:ext cx="1132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town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263791" y="2287947"/>
            <a:ext cx="1284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coast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907540" y="1771969"/>
            <a:ext cx="1632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tower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907540" y="2287947"/>
            <a:ext cx="1426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pagoda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B24BD10-4264-4C37-B6FD-8FBA0BB7196D}"/>
              </a:ext>
            </a:extLst>
          </p:cNvPr>
          <p:cNvSpPr txBox="1"/>
          <p:nvPr/>
        </p:nvSpPr>
        <p:spPr>
          <a:xfrm>
            <a:off x="3755572" y="4165484"/>
            <a:ext cx="1445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B050"/>
                </a:solidFill>
              </a:rPr>
              <a:t>boat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796F94E-2D24-4800-B79C-F1ED35D4F277}"/>
              </a:ext>
            </a:extLst>
          </p:cNvPr>
          <p:cNvSpPr txBox="1"/>
          <p:nvPr/>
        </p:nvSpPr>
        <p:spPr>
          <a:xfrm>
            <a:off x="3413273" y="4698544"/>
            <a:ext cx="2305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B050"/>
                </a:solidFill>
              </a:rPr>
              <a:t>postcard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2E17B53-2C2E-4CA4-951A-A1678A2E06DC}"/>
              </a:ext>
            </a:extLst>
          </p:cNvPr>
          <p:cNvSpPr txBox="1"/>
          <p:nvPr/>
        </p:nvSpPr>
        <p:spPr>
          <a:xfrm>
            <a:off x="6902135" y="4165483"/>
            <a:ext cx="2085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B050"/>
                </a:solidFill>
              </a:rPr>
              <a:t>house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603DED4-23E9-4747-81FC-D800CB72DA18}"/>
              </a:ext>
            </a:extLst>
          </p:cNvPr>
          <p:cNvSpPr txBox="1"/>
          <p:nvPr/>
        </p:nvSpPr>
        <p:spPr>
          <a:xfrm>
            <a:off x="6706757" y="4659799"/>
            <a:ext cx="2442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B050"/>
                </a:solidFill>
              </a:rPr>
              <a:t>crowded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E394D01-89A6-4CCC-B2D8-9967CCFF224E}"/>
              </a:ext>
            </a:extLst>
          </p:cNvPr>
          <p:cNvSpPr txBox="1"/>
          <p:nvPr/>
        </p:nvSpPr>
        <p:spPr>
          <a:xfrm>
            <a:off x="7123944" y="5191161"/>
            <a:ext cx="1445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B050"/>
                </a:solidFill>
              </a:rPr>
              <a:t>town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8AA07E9-C842-426B-B925-195247E54DB6}"/>
              </a:ext>
            </a:extLst>
          </p:cNvPr>
          <p:cNvSpPr txBox="1"/>
          <p:nvPr/>
        </p:nvSpPr>
        <p:spPr>
          <a:xfrm>
            <a:off x="3666929" y="5191161"/>
            <a:ext cx="1660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B050"/>
                </a:solidFill>
              </a:rPr>
              <a:t>coast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8D49F80-5C94-4BE2-A45E-4625EEBFEA67}"/>
              </a:ext>
            </a:extLst>
          </p:cNvPr>
          <p:cNvSpPr txBox="1"/>
          <p:nvPr/>
        </p:nvSpPr>
        <p:spPr>
          <a:xfrm>
            <a:off x="6885513" y="5699998"/>
            <a:ext cx="2085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B050"/>
                </a:solidFill>
              </a:rPr>
              <a:t>tower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27682B1-1C7B-4B8D-BE52-D4E08704CE58}"/>
              </a:ext>
            </a:extLst>
          </p:cNvPr>
          <p:cNvSpPr txBox="1"/>
          <p:nvPr/>
        </p:nvSpPr>
        <p:spPr>
          <a:xfrm>
            <a:off x="3586576" y="5699997"/>
            <a:ext cx="1821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B050"/>
                </a:solidFill>
              </a:rPr>
              <a:t>pagoda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2671510" y="3438325"/>
            <a:ext cx="7173687" cy="3098661"/>
            <a:chOff x="1240959" y="3799111"/>
            <a:chExt cx="6662070" cy="2647406"/>
          </a:xfrm>
        </p:grpSpPr>
        <p:sp>
          <p:nvSpPr>
            <p:cNvPr id="71" name="Rectangle 70"/>
            <p:cNvSpPr/>
            <p:nvPr/>
          </p:nvSpPr>
          <p:spPr>
            <a:xfrm>
              <a:off x="1240959" y="3799111"/>
              <a:ext cx="3331029" cy="544286"/>
            </a:xfrm>
            <a:prstGeom prst="rect">
              <a:avLst/>
            </a:prstGeom>
            <a:solidFill>
              <a:srgbClr val="79D1D5"/>
            </a:solidFill>
            <a:ln w="19050">
              <a:solidFill>
                <a:srgbClr val="53C3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4572000" y="3799111"/>
              <a:ext cx="3331029" cy="544286"/>
            </a:xfrm>
            <a:prstGeom prst="rect">
              <a:avLst/>
            </a:prstGeom>
            <a:solidFill>
              <a:srgbClr val="79D1D5"/>
            </a:solidFill>
            <a:ln w="19050">
              <a:solidFill>
                <a:srgbClr val="53C3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1240959" y="4343397"/>
              <a:ext cx="3331029" cy="2103120"/>
            </a:xfrm>
            <a:prstGeom prst="rect">
              <a:avLst/>
            </a:prstGeom>
            <a:noFill/>
            <a:ln w="19050">
              <a:solidFill>
                <a:srgbClr val="53C3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4572000" y="4343397"/>
              <a:ext cx="3331029" cy="2103120"/>
            </a:xfrm>
            <a:prstGeom prst="rect">
              <a:avLst/>
            </a:prstGeom>
            <a:noFill/>
            <a:ln w="19050">
              <a:solidFill>
                <a:srgbClr val="53C3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</p:grpSp>
      <p:sp>
        <p:nvSpPr>
          <p:cNvPr id="75" name="Rectangle 74"/>
          <p:cNvSpPr/>
          <p:nvPr/>
        </p:nvSpPr>
        <p:spPr>
          <a:xfrm>
            <a:off x="3867236" y="3449204"/>
            <a:ext cx="1445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/>
              <a:t>/əʊ/ </a:t>
            </a:r>
          </a:p>
        </p:txBody>
      </p:sp>
      <p:sp>
        <p:nvSpPr>
          <p:cNvPr id="76" name="Rectangle 75"/>
          <p:cNvSpPr/>
          <p:nvPr/>
        </p:nvSpPr>
        <p:spPr>
          <a:xfrm>
            <a:off x="7206434" y="3429000"/>
            <a:ext cx="14249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/>
              <a:t>/aʊ/ </a:t>
            </a:r>
          </a:p>
        </p:txBody>
      </p:sp>
    </p:spTree>
    <p:extLst>
      <p:ext uri="{BB962C8B-B14F-4D97-AF65-F5344CB8AC3E}">
        <p14:creationId xmlns:p14="http://schemas.microsoft.com/office/powerpoint/2010/main" val="147249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0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8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6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4" dur="indefinite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42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50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58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66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4132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2108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34838" y="1297957"/>
            <a:ext cx="1115716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repeat. Pay attention to the underlined words.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36887" y="2425639"/>
            <a:ext cx="545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411717" y="2416986"/>
            <a:ext cx="9163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The </a:t>
            </a:r>
            <a:r>
              <a:rPr lang="en-US" sz="3600" u="sng" dirty="0"/>
              <a:t>town</a:t>
            </a:r>
            <a:r>
              <a:rPr lang="en-US" sz="3600" dirty="0"/>
              <a:t> is </a:t>
            </a:r>
            <a:r>
              <a:rPr lang="en-US" sz="3600" u="sng" dirty="0"/>
              <a:t>crowded</a:t>
            </a:r>
            <a:r>
              <a:rPr lang="en-US" sz="3600" dirty="0"/>
              <a:t> at the weekend.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41555" y="3320111"/>
            <a:ext cx="545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416385" y="3311458"/>
            <a:ext cx="9163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There’s lots of </a:t>
            </a:r>
            <a:r>
              <a:rPr lang="en-US" sz="3600" u="sng" dirty="0"/>
              <a:t>snow</a:t>
            </a:r>
            <a:r>
              <a:rPr lang="en-US" sz="3600" dirty="0"/>
              <a:t> in </a:t>
            </a:r>
            <a:r>
              <a:rPr lang="en-US" sz="3600" u="sng" dirty="0"/>
              <a:t>Tokyo</a:t>
            </a:r>
            <a:r>
              <a:rPr lang="en-US" sz="3600" dirty="0"/>
              <a:t> in winter.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36887" y="4233285"/>
            <a:ext cx="545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411717" y="4224632"/>
            <a:ext cx="9163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It’s very </a:t>
            </a:r>
            <a:r>
              <a:rPr lang="en-US" sz="3600" u="sng" dirty="0"/>
              <a:t>cold</a:t>
            </a:r>
            <a:r>
              <a:rPr lang="en-US" sz="3600" dirty="0"/>
              <a:t> on the </a:t>
            </a:r>
            <a:r>
              <a:rPr lang="en-US" sz="3600" u="sng" dirty="0"/>
              <a:t>boat</a:t>
            </a:r>
            <a:r>
              <a:rPr lang="en-US" sz="3600" dirty="0"/>
              <a:t>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36887" y="5146459"/>
            <a:ext cx="545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411717" y="5137806"/>
            <a:ext cx="9163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He’s running </a:t>
            </a:r>
            <a:r>
              <a:rPr lang="en-US" sz="3600" u="sng" dirty="0"/>
              <a:t>around</a:t>
            </a:r>
            <a:r>
              <a:rPr lang="en-US" sz="3600" dirty="0"/>
              <a:t> the </a:t>
            </a:r>
            <a:r>
              <a:rPr lang="en-US" sz="3600" u="sng" dirty="0"/>
              <a:t>house</a:t>
            </a:r>
            <a:r>
              <a:rPr lang="en-US" sz="3600" dirty="0"/>
              <a:t>.</a:t>
            </a:r>
          </a:p>
        </p:txBody>
      </p:sp>
      <p:pic>
        <p:nvPicPr>
          <p:cNvPr id="78" name="U9_A closed look_5_Listen and repeat">
            <a:hlinkClick r:id="" action="ppaction://media"/>
            <a:extLst>
              <a:ext uri="{FF2B5EF4-FFF2-40B4-BE49-F238E27FC236}">
                <a16:creationId xmlns:a16="http://schemas.microsoft.com/office/drawing/2014/main" id="{94CCBD80-D57F-4C98-9CDE-34864AB021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79579" y="12997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51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89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1896087"/>
            <a:ext cx="642122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6095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A CLOSER LOOK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31273" y="132929"/>
            <a:ext cx="1349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9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22990" y="17422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/>
        </p:nvSpPr>
        <p:spPr>
          <a:xfrm>
            <a:off x="3078988" y="112190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CITIES OF THE WORLD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FA6E80-C59C-1FB4-919E-0525EECD022F}"/>
              </a:ext>
            </a:extLst>
          </p:cNvPr>
          <p:cNvSpPr txBox="1"/>
          <p:nvPr/>
        </p:nvSpPr>
        <p:spPr>
          <a:xfrm>
            <a:off x="3161332" y="3395060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grpSp>
        <p:nvGrpSpPr>
          <p:cNvPr id="5" name="Google Shape;396;p31">
            <a:extLst>
              <a:ext uri="{FF2B5EF4-FFF2-40B4-BE49-F238E27FC236}">
                <a16:creationId xmlns:a16="http://schemas.microsoft.com/office/drawing/2014/main" id="{DB6929D4-C191-7D1A-C72E-511BBF5A3CAE}"/>
              </a:ext>
            </a:extLst>
          </p:cNvPr>
          <p:cNvGrpSpPr/>
          <p:nvPr/>
        </p:nvGrpSpPr>
        <p:grpSpPr>
          <a:xfrm>
            <a:off x="2622990" y="3355355"/>
            <a:ext cx="3422372" cy="2364666"/>
            <a:chOff x="1593297" y="936869"/>
            <a:chExt cx="6153131" cy="3157098"/>
          </a:xfrm>
        </p:grpSpPr>
        <p:sp>
          <p:nvSpPr>
            <p:cNvPr id="6" name="Google Shape;397;p31">
              <a:extLst>
                <a:ext uri="{FF2B5EF4-FFF2-40B4-BE49-F238E27FC236}">
                  <a16:creationId xmlns:a16="http://schemas.microsoft.com/office/drawing/2014/main" id="{2B5736C6-600C-DF84-7FE5-AFD5811B35AD}"/>
                </a:ext>
              </a:extLst>
            </p:cNvPr>
            <p:cNvSpPr/>
            <p:nvPr/>
          </p:nvSpPr>
          <p:spPr>
            <a:xfrm rot="21470825">
              <a:off x="1789023" y="1167494"/>
              <a:ext cx="5957405" cy="2926473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98;p31">
              <a:extLst>
                <a:ext uri="{FF2B5EF4-FFF2-40B4-BE49-F238E27FC236}">
                  <a16:creationId xmlns:a16="http://schemas.microsoft.com/office/drawing/2014/main" id="{D9FEEBFD-DE5D-A548-AD72-DB05CE7C7A5D}"/>
                </a:ext>
              </a:extLst>
            </p:cNvPr>
            <p:cNvSpPr/>
            <p:nvPr/>
          </p:nvSpPr>
          <p:spPr>
            <a:xfrm rot="-129175">
              <a:off x="1593297" y="936869"/>
              <a:ext cx="5957405" cy="2926472"/>
            </a:xfrm>
            <a:prstGeom prst="roundRect">
              <a:avLst>
                <a:gd name="adj" fmla="val 24491"/>
              </a:avLst>
            </a:prstGeom>
            <a:solidFill>
              <a:srgbClr val="C0E6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/>
                <a:t>Vocabulary</a:t>
              </a:r>
              <a:endParaRPr sz="3200" b="1" dirty="0"/>
            </a:p>
          </p:txBody>
        </p:sp>
      </p:grpSp>
      <p:grpSp>
        <p:nvGrpSpPr>
          <p:cNvPr id="8" name="Google Shape;399;p31">
            <a:extLst>
              <a:ext uri="{FF2B5EF4-FFF2-40B4-BE49-F238E27FC236}">
                <a16:creationId xmlns:a16="http://schemas.microsoft.com/office/drawing/2014/main" id="{4031F36F-0AD9-8D1F-AD99-64BB0D6ECE65}"/>
              </a:ext>
            </a:extLst>
          </p:cNvPr>
          <p:cNvGrpSpPr/>
          <p:nvPr/>
        </p:nvGrpSpPr>
        <p:grpSpPr>
          <a:xfrm>
            <a:off x="6404081" y="3345241"/>
            <a:ext cx="3433701" cy="2564601"/>
            <a:chOff x="1448913" y="909170"/>
            <a:chExt cx="6173500" cy="3424034"/>
          </a:xfrm>
        </p:grpSpPr>
        <p:sp>
          <p:nvSpPr>
            <p:cNvPr id="9" name="Google Shape;400;p31">
              <a:extLst>
                <a:ext uri="{FF2B5EF4-FFF2-40B4-BE49-F238E27FC236}">
                  <a16:creationId xmlns:a16="http://schemas.microsoft.com/office/drawing/2014/main" id="{27911CF0-D2E2-B1B2-6E5F-8923F5E32064}"/>
                </a:ext>
              </a:extLst>
            </p:cNvPr>
            <p:cNvSpPr/>
            <p:nvPr/>
          </p:nvSpPr>
          <p:spPr>
            <a:xfrm rot="-57798">
              <a:off x="1448492" y="1357503"/>
              <a:ext cx="5960042" cy="2925600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01;p31">
              <a:extLst>
                <a:ext uri="{FF2B5EF4-FFF2-40B4-BE49-F238E27FC236}">
                  <a16:creationId xmlns:a16="http://schemas.microsoft.com/office/drawing/2014/main" id="{9CFC75A2-44F8-8785-842B-3CF0AD4689E7}"/>
                </a:ext>
              </a:extLst>
            </p:cNvPr>
            <p:cNvSpPr/>
            <p:nvPr/>
          </p:nvSpPr>
          <p:spPr>
            <a:xfrm rot="33568">
              <a:off x="1591821" y="936578"/>
              <a:ext cx="5960384" cy="2927183"/>
            </a:xfrm>
            <a:prstGeom prst="roundRect">
              <a:avLst>
                <a:gd name="adj" fmla="val 24491"/>
              </a:avLst>
            </a:prstGeom>
            <a:solidFill>
              <a:srgbClr val="C0E6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/>
                <a:t>Pronunciation</a:t>
              </a:r>
              <a:endParaRPr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669161" y="1591782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010766" y="3000470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VOCABULARY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33400" y="4143457"/>
            <a:ext cx="1971676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PRONUNCIATION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948429" y="5458553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1" y="1286153"/>
            <a:ext cx="5758577" cy="40827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Name the pictures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72793" y="1855366"/>
            <a:ext cx="5755112" cy="1582929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 pre-teaching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1: Fill each box with an adjective.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Complete the sentences with the words in 1.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 the words / phrases below under the correct pictures.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78503" y="3653693"/>
            <a:ext cx="5743692" cy="1268827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 and write the words in the correct column. Then listen and repeat.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Listen and repeat. Pay attention to the underlined words.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897885"/>
            <a:ext cx="1423648" cy="110258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519238" y="3309273"/>
            <a:ext cx="1491528" cy="834183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19" idx="0"/>
          </p:cNvCxnSpPr>
          <p:nvPr/>
        </p:nvCxnSpPr>
        <p:spPr>
          <a:xfrm>
            <a:off x="2505076" y="4444181"/>
            <a:ext cx="1361310" cy="1014372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96574" y="5478663"/>
            <a:ext cx="5740800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26506" y="223154"/>
            <a:ext cx="6118253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928723" y="293546"/>
            <a:ext cx="5321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A CLOSER LOOK 1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7620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A4C17D-5733-E000-0A5F-D904B553E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05" y="1302876"/>
            <a:ext cx="3238429" cy="217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748E8440-5B1F-7A70-07EE-FC1907439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663" y="4067515"/>
            <a:ext cx="3486200" cy="217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CFF494-DEAE-D285-1480-B226FF8D1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94" y="4067515"/>
            <a:ext cx="3778225" cy="217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92AD15-7238-83A1-42CD-2A1DDE815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210" y="1306985"/>
            <a:ext cx="3771509" cy="216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06FEF7-A60A-42D9-0FC8-D6BDF52711BE}"/>
              </a:ext>
            </a:extLst>
          </p:cNvPr>
          <p:cNvSpPr txBox="1"/>
          <p:nvPr/>
        </p:nvSpPr>
        <p:spPr>
          <a:xfrm>
            <a:off x="588057" y="3483335"/>
            <a:ext cx="281708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One Pillar Pagoda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F58638-E85C-851D-E447-165D5127BC68}"/>
              </a:ext>
            </a:extLst>
          </p:cNvPr>
          <p:cNvSpPr txBox="1"/>
          <p:nvPr/>
        </p:nvSpPr>
        <p:spPr>
          <a:xfrm>
            <a:off x="6145816" y="3483335"/>
            <a:ext cx="3294296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Sydney Opera House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A22CEE-7282-0024-6253-EB9ABFCF5D26}"/>
              </a:ext>
            </a:extLst>
          </p:cNvPr>
          <p:cNvSpPr txBox="1"/>
          <p:nvPr/>
        </p:nvSpPr>
        <p:spPr>
          <a:xfrm>
            <a:off x="3804905" y="6241010"/>
            <a:ext cx="210230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Twin Tower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0C7C1C-4CCA-60C1-006C-D82C2E0AFC9B}"/>
              </a:ext>
            </a:extLst>
          </p:cNvPr>
          <p:cNvSpPr txBox="1"/>
          <p:nvPr/>
        </p:nvSpPr>
        <p:spPr>
          <a:xfrm>
            <a:off x="8976361" y="6241010"/>
            <a:ext cx="226485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Tower Bridge</a:t>
            </a:r>
          </a:p>
        </p:txBody>
      </p:sp>
    </p:spTree>
    <p:extLst>
      <p:ext uri="{BB962C8B-B14F-4D97-AF65-F5344CB8AC3E}">
        <p14:creationId xmlns:p14="http://schemas.microsoft.com/office/powerpoint/2010/main" val="967927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291636" y="1297559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sunny </a:t>
            </a:r>
            <a:r>
              <a:rPr lang="en-US" sz="6000" b="1" dirty="0">
                <a:solidFill>
                  <a:srgbClr val="AD4F0F"/>
                </a:solidFill>
              </a:rPr>
              <a:t>(adj)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0408" y="4518280"/>
            <a:ext cx="645956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400" dirty="0"/>
              <a:t>trời có </a:t>
            </a:r>
            <a:r>
              <a:rPr lang="en-US" sz="4400" dirty="0" err="1"/>
              <a:t>nắng</a:t>
            </a:r>
            <a:endParaRPr lang="en-US" sz="6000" dirty="0"/>
          </a:p>
        </p:txBody>
      </p:sp>
      <p:sp>
        <p:nvSpPr>
          <p:cNvPr id="2" name="Rectangle 1"/>
          <p:cNvSpPr/>
          <p:nvPr/>
        </p:nvSpPr>
        <p:spPr>
          <a:xfrm>
            <a:off x="2566670" y="3185339"/>
            <a:ext cx="19094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sʌni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B255EF-32D8-FCB7-3D37-9BFA4F4320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4118" y="1626279"/>
            <a:ext cx="5129798" cy="4412879"/>
          </a:xfrm>
          <a:prstGeom prst="rect">
            <a:avLst/>
          </a:prstGeom>
        </p:spPr>
      </p:pic>
      <p:pic>
        <p:nvPicPr>
          <p:cNvPr id="8" name="sunny__gb_1">
            <a:hlinkClick r:id="" action="ppaction://media"/>
            <a:extLst>
              <a:ext uri="{FF2B5EF4-FFF2-40B4-BE49-F238E27FC236}">
                <a16:creationId xmlns:a16="http://schemas.microsoft.com/office/drawing/2014/main" id="{92F23D22-5037-A196-4683-598C6ACC1C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8095" y="3296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63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291636" y="1297559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delicious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(adj)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0408" y="4518280"/>
            <a:ext cx="64595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dirty="0" err="1"/>
              <a:t>ngon</a:t>
            </a:r>
            <a:endParaRPr lang="en-US" sz="6000" dirty="0"/>
          </a:p>
        </p:txBody>
      </p:sp>
      <p:sp>
        <p:nvSpPr>
          <p:cNvPr id="2" name="Rectangle 1"/>
          <p:cNvSpPr/>
          <p:nvPr/>
        </p:nvSpPr>
        <p:spPr>
          <a:xfrm>
            <a:off x="2281335" y="3185339"/>
            <a:ext cx="248016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dɪˈlɪʃəs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890F72-9FBC-6B73-91B4-836766D20E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0" y="1324057"/>
            <a:ext cx="5214938" cy="4850453"/>
          </a:xfrm>
          <a:prstGeom prst="rect">
            <a:avLst/>
          </a:prstGeom>
        </p:spPr>
      </p:pic>
      <p:pic>
        <p:nvPicPr>
          <p:cNvPr id="8" name="delicious__gb_1">
            <a:hlinkClick r:id="" action="ppaction://media"/>
            <a:extLst>
              <a:ext uri="{FF2B5EF4-FFF2-40B4-BE49-F238E27FC236}">
                <a16:creationId xmlns:a16="http://schemas.microsoft.com/office/drawing/2014/main" id="{A834A8C5-E247-B2DF-2F81-61B5452269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1437" y="3296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37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291636" y="1297559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stall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1682" y="4518280"/>
            <a:ext cx="645956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gian</a:t>
            </a:r>
            <a:r>
              <a:rPr lang="en-US" sz="4400" dirty="0"/>
              <a:t> </a:t>
            </a:r>
            <a:r>
              <a:rPr lang="en-US" sz="4400" dirty="0" err="1"/>
              <a:t>hàng</a:t>
            </a:r>
            <a:r>
              <a:rPr lang="en-US" sz="4400" dirty="0"/>
              <a:t>, </a:t>
            </a:r>
            <a:r>
              <a:rPr lang="en-US" sz="4400" dirty="0" err="1"/>
              <a:t>quầy</a:t>
            </a:r>
            <a:r>
              <a:rPr lang="en-US" sz="4400" dirty="0"/>
              <a:t> </a:t>
            </a:r>
            <a:r>
              <a:rPr lang="en-US" sz="4400" dirty="0" err="1"/>
              <a:t>hàng</a:t>
            </a:r>
            <a:endParaRPr lang="en-US" sz="6000" dirty="0"/>
          </a:p>
        </p:txBody>
      </p:sp>
      <p:sp>
        <p:nvSpPr>
          <p:cNvPr id="2" name="Rectangle 1"/>
          <p:cNvSpPr/>
          <p:nvPr/>
        </p:nvSpPr>
        <p:spPr>
          <a:xfrm>
            <a:off x="2643614" y="3185339"/>
            <a:ext cx="17556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stɔːl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73C398-C5ED-AD9E-CC6F-3FD347070A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0648" y="1383284"/>
            <a:ext cx="5122701" cy="4867275"/>
          </a:xfrm>
          <a:prstGeom prst="rect">
            <a:avLst/>
          </a:prstGeom>
        </p:spPr>
      </p:pic>
      <p:pic>
        <p:nvPicPr>
          <p:cNvPr id="8" name="stall__gb_1">
            <a:hlinkClick r:id="" action="ppaction://media"/>
            <a:extLst>
              <a:ext uri="{FF2B5EF4-FFF2-40B4-BE49-F238E27FC236}">
                <a16:creationId xmlns:a16="http://schemas.microsoft.com/office/drawing/2014/main" id="{C7ECD0F2-2D96-EBE1-B306-159C431DFD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4326" y="3296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76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291636" y="1297559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palace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0408" y="4518280"/>
            <a:ext cx="645956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cung</a:t>
            </a:r>
            <a:r>
              <a:rPr lang="en-US" sz="4400" dirty="0"/>
              <a:t> </a:t>
            </a:r>
            <a:r>
              <a:rPr lang="en-US" sz="4400" dirty="0" err="1"/>
              <a:t>điện</a:t>
            </a:r>
            <a:r>
              <a:rPr lang="en-US" sz="4400" dirty="0"/>
              <a:t>, </a:t>
            </a:r>
            <a:r>
              <a:rPr lang="en-US" sz="4400" dirty="0" err="1"/>
              <a:t>lâu</a:t>
            </a:r>
            <a:r>
              <a:rPr lang="en-US" sz="4400" dirty="0"/>
              <a:t> </a:t>
            </a:r>
            <a:r>
              <a:rPr lang="en-US" sz="4400" dirty="0" err="1"/>
              <a:t>đài</a:t>
            </a:r>
            <a:endParaRPr lang="en-US" sz="6000" dirty="0"/>
          </a:p>
        </p:txBody>
      </p:sp>
      <p:sp>
        <p:nvSpPr>
          <p:cNvPr id="2" name="Rectangle 1"/>
          <p:cNvSpPr/>
          <p:nvPr/>
        </p:nvSpPr>
        <p:spPr>
          <a:xfrm>
            <a:off x="2319007" y="3185339"/>
            <a:ext cx="240482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pæləs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38DCAB-2C25-7A7C-AC47-8B16E51C23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1918" y="1570279"/>
            <a:ext cx="5470969" cy="4061586"/>
          </a:xfrm>
          <a:prstGeom prst="rect">
            <a:avLst/>
          </a:prstGeom>
        </p:spPr>
      </p:pic>
      <p:pic>
        <p:nvPicPr>
          <p:cNvPr id="8" name="palace__gb_1">
            <a:hlinkClick r:id="" action="ppaction://media"/>
            <a:extLst>
              <a:ext uri="{FF2B5EF4-FFF2-40B4-BE49-F238E27FC236}">
                <a16:creationId xmlns:a16="http://schemas.microsoft.com/office/drawing/2014/main" id="{328B41DF-B8F1-1010-CF98-3C49D62BB2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5164" y="3296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6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3D9F6A9-AB0D-1035-63EA-4AA92E65FC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7048" y="1823371"/>
            <a:ext cx="5705247" cy="4661339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37160" y="1016932"/>
            <a:ext cx="80314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street food </a:t>
            </a:r>
            <a:r>
              <a:rPr lang="en-US" sz="6000" b="1" dirty="0">
                <a:solidFill>
                  <a:srgbClr val="AD4F0F"/>
                </a:solidFill>
              </a:rPr>
              <a:t>(n.ph.)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0406" y="4426840"/>
            <a:ext cx="645956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400" dirty="0"/>
              <a:t>thức ăn đường phố</a:t>
            </a:r>
            <a:endParaRPr lang="en-US" sz="6000" dirty="0"/>
          </a:p>
        </p:txBody>
      </p:sp>
      <p:sp>
        <p:nvSpPr>
          <p:cNvPr id="2" name="Rectangle 1"/>
          <p:cNvSpPr/>
          <p:nvPr/>
        </p:nvSpPr>
        <p:spPr>
          <a:xfrm>
            <a:off x="1804166" y="2965463"/>
            <a:ext cx="32720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striːt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fuːd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8" name="street food">
            <a:hlinkClick r:id="" action="ppaction://media"/>
            <a:extLst>
              <a:ext uri="{FF2B5EF4-FFF2-40B4-BE49-F238E27FC236}">
                <a16:creationId xmlns:a16="http://schemas.microsoft.com/office/drawing/2014/main" id="{2E8A9852-1164-ECFA-6A6E-71B11F860A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3950" y="30695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31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6945</TotalTime>
  <Words>608</Words>
  <Application>Microsoft Office PowerPoint</Application>
  <PresentationFormat>Widescreen</PresentationFormat>
  <Paragraphs>184</Paragraphs>
  <Slides>18</Slides>
  <Notes>15</Notes>
  <HiddenSlides>0</HiddenSlides>
  <MMClips>15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Adobe Gothic Std B</vt:lpstr>
      <vt:lpstr>Arial</vt:lpstr>
      <vt:lpstr>Calibri</vt:lpstr>
      <vt:lpstr>Calibri Light</vt:lpstr>
      <vt:lpstr>Myriad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Administrator</cp:lastModifiedBy>
  <cp:revision>292</cp:revision>
  <dcterms:created xsi:type="dcterms:W3CDTF">2020-12-09T02:04:09Z</dcterms:created>
  <dcterms:modified xsi:type="dcterms:W3CDTF">2025-03-25T01:34:38Z</dcterms:modified>
</cp:coreProperties>
</file>