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357" r:id="rId2"/>
    <p:sldId id="256" r:id="rId3"/>
    <p:sldId id="279" r:id="rId4"/>
    <p:sldId id="316" r:id="rId5"/>
    <p:sldId id="370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53" r:id="rId17"/>
    <p:sldId id="276" r:id="rId18"/>
    <p:sldId id="371" r:id="rId19"/>
    <p:sldId id="298" r:id="rId20"/>
    <p:sldId id="314" r:id="rId21"/>
    <p:sldId id="330" r:id="rId22"/>
    <p:sldId id="359" r:id="rId23"/>
    <p:sldId id="350" r:id="rId24"/>
    <p:sldId id="35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F"/>
    <a:srgbClr val="0070C0"/>
    <a:srgbClr val="0087B2"/>
    <a:srgbClr val="CC9900"/>
    <a:srgbClr val="F26648"/>
    <a:srgbClr val="6D9FB1"/>
    <a:srgbClr val="F7931D"/>
    <a:srgbClr val="FBC864"/>
    <a:srgbClr val="F8B417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6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0-4776-B751-8D77C0852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0-4776-B751-8D77C0852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0-4776-B751-8D77C0852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0-4776-B751-8D77C0852F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C0-4776-B751-8D77C0852F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C0-4776-B751-8D77C0852F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C0-4776-B751-8D77C0852F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C0-4776-B751-8D77C0852F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CC0-4776-B751-8D77C0852F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CC0-4776-B751-8D77C0852F7E}"/>
              </c:ext>
            </c:extLst>
          </c:dPt>
          <c:dLbls>
            <c:dLbl>
              <c:idx val="3"/>
              <c:layout>
                <c:manualLayout>
                  <c:x val="-0.11126995148723652"/>
                  <c:y val="-0.145454976055449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C0-4776-B751-8D77C0852F7E}"/>
                </c:ext>
              </c:extLst>
            </c:dLbl>
            <c:dLbl>
              <c:idx val="6"/>
              <c:layout>
                <c:manualLayout>
                  <c:x val="0.16666875562451902"/>
                  <c:y val="-4.1675852071724119E-2"/>
                </c:manualLayout>
              </c:layout>
              <c:tx>
                <c:rich>
                  <a:bodyPr/>
                  <a:lstStyle/>
                  <a:p>
                    <a:fld id="{FFD8A3CA-44FF-49D3-888F-8F194323982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0</a:t>
                    </a:r>
                    <a:r>
                      <a:rPr lang="en-US" baseline="0" dirty="0"/>
                      <a:t> mark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C0-4776-B751-8D77C0852F7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5k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735381562476009E-2"/>
                      <c:h val="8.459289330884768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2CC0-4776-B751-8D77C0852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5K</c:v>
                </c:pt>
                <c:pt idx="1">
                  <c:v>2 candies</c:v>
                </c:pt>
                <c:pt idx="2">
                  <c:v>1+</c:v>
                </c:pt>
                <c:pt idx="3">
                  <c:v>2candies</c:v>
                </c:pt>
                <c:pt idx="4">
                  <c:v>4 candies</c:v>
                </c:pt>
                <c:pt idx="5">
                  <c:v>5K</c:v>
                </c:pt>
                <c:pt idx="6">
                  <c:v>2 candies</c:v>
                </c:pt>
                <c:pt idx="7">
                  <c:v>10 K</c:v>
                </c:pt>
                <c:pt idx="8">
                  <c:v>1+</c:v>
                </c:pt>
                <c:pt idx="9">
                  <c:v>4 candies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CC0-4776-B751-8D77C0852F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6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6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5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1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38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88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89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939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3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8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4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0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2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21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6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82000">
              <a:schemeClr val="accent3">
                <a:alpha val="54000"/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proud_of_you.wma" TargetMode="External"/><Relationship Id="rId1" Type="http://schemas.openxmlformats.org/officeDocument/2006/relationships/tags" Target="../tags/tag23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5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8.xml"/><Relationship Id="rId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chart" Target="../charts/chart1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8491" y="3930384"/>
            <a:ext cx="6636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Teacher: Le </a:t>
            </a:r>
            <a:r>
              <a:rPr lang="en-US" sz="3600" b="1" i="1" dirty="0" err="1">
                <a:solidFill>
                  <a:schemeClr val="accent2">
                    <a:lumMod val="50000"/>
                  </a:schemeClr>
                </a:solidFill>
              </a:rPr>
              <a:t>Thi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Duyen</a:t>
            </a: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School: Quang Trung Secondary</a:t>
            </a: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School year: 2024 - 2025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23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351" y="1370901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My sister wondered _______ to buy the best cakes.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298893" y="15974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481485"/>
            <a:ext cx="1131462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_______ to do to get on well with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my 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913876" y="17501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asked _______ to take out the rubbish, at 5 or 6 p.m.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795517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can't decide _______ to give his books to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387439" y="158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9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don't know _______ to deal with this problem.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My sister wondered _______ to buy the best cakes.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Could you tell me _______ to do to get on well with my 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They asked _______ to take out the rubbish, at 5 or 6 p.m.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He can't decide _______ to give his books to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081491" y="156329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308725" y="23188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943373" y="30743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884008" y="443888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544755" y="519443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5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7083" y="1109545"/>
            <a:ext cx="107073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vi-VN" sz="2800" dirty="0"/>
              <a:t>I don't know how I can get to the swimming pool.</a:t>
            </a:r>
            <a:endParaRPr lang="en-US" sz="2800" dirty="0"/>
          </a:p>
          <a:p>
            <a:r>
              <a:rPr lang="en-US" sz="2800" b="1" dirty="0">
                <a:sym typeface="Wingdings" panose="05000000000000000000" pitchFamily="2" charset="2"/>
              </a:rPr>
              <a:t></a:t>
            </a:r>
            <a:endParaRPr lang="en-US" sz="2800" b="1" dirty="0"/>
          </a:p>
          <a:p>
            <a:r>
              <a:rPr lang="vi-VN" sz="2800" b="1" dirty="0">
                <a:solidFill>
                  <a:srgbClr val="C00000"/>
                </a:solidFill>
              </a:rPr>
              <a:t>2. </a:t>
            </a:r>
            <a:r>
              <a:rPr lang="vi-VN" sz="2800" dirty="0"/>
              <a:t>They are wondering where they can buy traditional handicrafts</a:t>
            </a:r>
            <a:endParaRPr lang="en-US" sz="2800" dirty="0"/>
          </a:p>
          <a:p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>
                <a:solidFill>
                  <a:srgbClr val="C00000"/>
                </a:solidFill>
              </a:rPr>
              <a:t>3. </a:t>
            </a:r>
            <a:r>
              <a:rPr lang="vi-VN" sz="2800" dirty="0"/>
              <a:t>She asked what she should give to her new neighbour at his house-warming party.</a:t>
            </a:r>
            <a:endParaRPr lang="en-US" sz="2800" dirty="0"/>
          </a:p>
          <a:p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>
                <a:solidFill>
                  <a:srgbClr val="C00000"/>
                </a:solidFill>
              </a:rPr>
              <a:t>4. </a:t>
            </a:r>
            <a:r>
              <a:rPr lang="vi-VN" sz="2800" dirty="0"/>
              <a:t>I can't decide who I should ask for advice</a:t>
            </a:r>
            <a:endParaRPr lang="en-US" sz="2800" dirty="0"/>
          </a:p>
          <a:p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>
                <a:solidFill>
                  <a:srgbClr val="C00000"/>
                </a:solidFill>
              </a:rPr>
              <a:t>5</a:t>
            </a:r>
            <a:r>
              <a:rPr lang="vi-VN" sz="2800" dirty="0"/>
              <a:t>. Could you tell me when I have to pay the water bill?</a:t>
            </a:r>
            <a:endParaRPr lang="en-US" sz="2800" dirty="0"/>
          </a:p>
          <a:p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13602" y="426538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Rewrite the sentences using question words +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-infinitives.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8211" y="40606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96" y="303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316334" y="1529399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how to get to the swimming pool.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181461" y="2340270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wondering where to buy traditional handicrafts.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181461" y="3666154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wondering where to buy traditional handicrafts.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85976" y="4480730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can’t decide who to ask for advice.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1184115" y="5423804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when to pay the water bill?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7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09854" y="1092655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1062138" y="2901262"/>
            <a:ext cx="1095288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 out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leave your house to go to a social event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 down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or teach something to your children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 down on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 the amount or number of something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 out of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no more of</a:t>
            </a:r>
            <a:endParaRPr lang="vi-VN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7648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2064" y="274309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5046" y="22306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16649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2" y="120421"/>
            <a:ext cx="3970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C00000"/>
                </a:solidFill>
                <a:latin typeface="Bahnschrift" panose="020B0502040204020203" pitchFamily="34" charset="0"/>
              </a:rPr>
              <a:t>3</a:t>
            </a:r>
            <a:endParaRPr lang="en-US" sz="38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9590019" y="1274996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1-b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2-d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3-e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4-c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33" y="1203134"/>
            <a:ext cx="9576710" cy="52959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824657" y="1935864"/>
            <a:ext cx="668594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7006" y="2920180"/>
            <a:ext cx="806245" cy="158299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87006" y="3976625"/>
            <a:ext cx="737419" cy="12049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34722" y="3711677"/>
            <a:ext cx="1258529" cy="10100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98400" y="1717267"/>
            <a:ext cx="594851" cy="393876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911" y="1817841"/>
            <a:ext cx="11274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_________  from our home town last Saturday.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artisans in my village usually __ _______ their skills to their eldest children.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_________ about our community, you can go to the local museum.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aren't at home, our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 our cats.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I go to a new place, I spend time ____________  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773" y="1395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sentence using the correct form of a phrasal verb in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2382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67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716" y="847522"/>
            <a:ext cx="10349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down    came back     find out     looking around    takes care of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812202" y="185834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 back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5833118" y="231960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hand down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542018" y="3351480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808527" y="424547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takes care of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716769" y="480137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looking around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9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0820" y="382174"/>
            <a:ext cx="10671747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98215" y="37504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000" y="2547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31" y="1885078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19" y="1774299"/>
            <a:ext cx="5981761" cy="4439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1265" y="2479152"/>
            <a:ext cx="159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Tuan, </a:t>
            </a:r>
            <a:r>
              <a:rPr lang="en-US" b="1" i="1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Nga</a:t>
            </a:r>
            <a:r>
              <a:rPr lang="en-US" b="1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,..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09421" y="1416791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34979" y="1493109"/>
            <a:ext cx="5368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64953" y="1265152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8777" y="227329"/>
            <a:ext cx="4132696" cy="646331"/>
          </a:xfrm>
          <a:prstGeom prst="rect">
            <a:avLst/>
          </a:prstGeom>
          <a:solidFill>
            <a:srgbClr val="FEE3AF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89653" y="2543796"/>
            <a:ext cx="9758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Use questions words before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28" y="39114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6163" y="1352302"/>
            <a:ext cx="8804418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in this lesson?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7935" y="197212"/>
            <a:ext cx="567321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4760" y="1904166"/>
            <a:ext cx="10176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latin typeface="Bahnschrift SemiBold" panose="020B0502040204020203" pitchFamily="34" charset="0"/>
              </a:rPr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latin typeface="Bahnschrift SemiBold" panose="020B0502040204020203" pitchFamily="34" charset="0"/>
              </a:rPr>
              <a:t>Make 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34" y="773456"/>
            <a:ext cx="2305295" cy="2107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4899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Question words with to </a:t>
            </a:r>
            <a:r>
              <a:rPr lang="en-US" dirty="0" err="1">
                <a:solidFill>
                  <a:schemeClr val="tx1"/>
                </a:solidFill>
              </a:rPr>
              <a:t>Vinf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868" y="2818839"/>
            <a:ext cx="6536433" cy="278463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2580" y="5683025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6200000" flipH="1">
            <a:off x="1752452" y="4337851"/>
            <a:ext cx="1577903" cy="1080129"/>
          </a:xfrm>
          <a:prstGeom prst="curvedConnector3">
            <a:avLst>
              <a:gd name="adj1" fmla="val 50000"/>
            </a:avLst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2870" y="5727428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3730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811239" y="978263"/>
            <a:ext cx="521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1055517" y="2041298"/>
            <a:ext cx="99305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What do you do when you don’t know 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how 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Bahnschrift" panose="020B0502040204020203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2556387" y="2700317"/>
            <a:ext cx="2765507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1632155" y="5126293"/>
            <a:ext cx="868188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</a:p>
          <a:p>
            <a:pPr algn="ctr"/>
            <a:r>
              <a:rPr lang="en-US" sz="3200" b="1" i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3902920" y="3321271"/>
            <a:ext cx="36220" cy="172267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18428" y="1501035"/>
            <a:ext cx="10791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before the question word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+ to-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2800" dirty="0">
                <a:latin typeface="Aptos Narrow" panose="020B0004020202020204" pitchFamily="34" charset="0"/>
              </a:rPr>
              <a:t> 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01097" y="676081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to-infinitives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1197323" y="4055834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12" y="294052"/>
            <a:ext cx="10364451" cy="1596177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Grammar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1038" y="2342513"/>
            <a:ext cx="880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OpenSans"/>
              </a:rPr>
              <a:t>Question words before to-infinitives </a:t>
            </a:r>
            <a:endParaRPr lang="vi-VN" sz="3600" b="1" i="0" dirty="0">
              <a:solidFill>
                <a:srgbClr val="0070C0"/>
              </a:solidFill>
              <a:effectLst/>
              <a:latin typeface="Open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158" y="32602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5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392" y="668283"/>
            <a:ext cx="8448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OpenSans"/>
              </a:rPr>
              <a:t>Từ để hỏi trước động từ nguyên thể có “to”</a:t>
            </a:r>
            <a:endParaRPr lang="vi-VN" sz="2800" b="1" i="0" dirty="0">
              <a:solidFill>
                <a:schemeClr val="accent5">
                  <a:lumMod val="50000"/>
                </a:schemeClr>
              </a:solidFill>
              <a:effectLst/>
              <a:latin typeface="Open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0541" y="1276291"/>
            <a:ext cx="963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i="1" dirty="0"/>
              <a:t>Chúng ta sử dụng từ để hỏi như ai, cái gì, ở đâu, khi nào hoặc như thế nào trước động từ to-infinitive để diễn đạt một câu hỏi gián tiếp về việc chúng ta nên làm gì.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1553496" y="3990172"/>
            <a:ext cx="5447072" cy="553998"/>
          </a:xfrm>
          <a:prstGeom prst="rect">
            <a:avLst/>
          </a:prstGeom>
          <a:solidFill>
            <a:srgbClr val="FEE3AF"/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S + </a:t>
            </a:r>
            <a:r>
              <a:rPr lang="en-US" sz="3000" b="1" u="sng" dirty="0">
                <a:solidFill>
                  <a:srgbClr val="C00000"/>
                </a:solidFill>
              </a:rPr>
              <a:t>V</a:t>
            </a:r>
            <a:r>
              <a:rPr lang="en-US" sz="3000" b="1" dirty="0">
                <a:solidFill>
                  <a:srgbClr val="C00000"/>
                </a:solidFill>
              </a:rPr>
              <a:t>  + </a:t>
            </a:r>
            <a:r>
              <a:rPr lang="en-US" sz="3000" b="1" dirty="0" err="1">
                <a:solidFill>
                  <a:srgbClr val="C00000"/>
                </a:solidFill>
              </a:rPr>
              <a:t>từ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để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hỏi</a:t>
            </a:r>
            <a:r>
              <a:rPr lang="en-US" sz="3000" b="1" dirty="0">
                <a:solidFill>
                  <a:srgbClr val="C00000"/>
                </a:solidFill>
              </a:rPr>
              <a:t> + to V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199" y="2658505"/>
            <a:ext cx="101665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600" i="1" dirty="0"/>
              <a:t>Chúng ta thường sử dụng các động từ như </a:t>
            </a:r>
            <a:r>
              <a:rPr lang="en-US" sz="2600" i="1" dirty="0"/>
              <a:t>: a</a:t>
            </a:r>
            <a:r>
              <a:rPr lang="vi-VN" sz="2600" i="1" dirty="0"/>
              <a:t>sk, </a:t>
            </a:r>
            <a:r>
              <a:rPr lang="en-US" sz="2600" i="1" dirty="0"/>
              <a:t>w</a:t>
            </a:r>
            <a:r>
              <a:rPr lang="vi-VN" sz="2600" i="1" dirty="0"/>
              <a:t>onder, (not) </a:t>
            </a:r>
            <a:r>
              <a:rPr lang="en-US" sz="2600" i="1" dirty="0"/>
              <a:t>d</a:t>
            </a:r>
            <a:r>
              <a:rPr lang="vi-VN" sz="2600" i="1" dirty="0"/>
              <a:t>eci</a:t>
            </a:r>
            <a:r>
              <a:rPr lang="en-US" sz="2600" i="1" dirty="0"/>
              <a:t>de</a:t>
            </a:r>
            <a:r>
              <a:rPr lang="vi-VN" sz="2600" i="1" dirty="0"/>
              <a:t>, (not) </a:t>
            </a:r>
            <a:r>
              <a:rPr lang="en-US" sz="2600" i="1" dirty="0"/>
              <a:t>t</a:t>
            </a:r>
            <a:r>
              <a:rPr lang="vi-VN" sz="2600" i="1" dirty="0"/>
              <a:t>ell, hoặc (not) </a:t>
            </a:r>
            <a:r>
              <a:rPr lang="en-US" sz="2600" i="1" dirty="0"/>
              <a:t>k</a:t>
            </a:r>
            <a:r>
              <a:rPr lang="vi-VN" sz="2600" i="1" dirty="0"/>
              <a:t>now trước từ để hỏi + to-infinitive.</a:t>
            </a:r>
            <a:endParaRPr lang="en-US" sz="26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07226" y="4409596"/>
            <a:ext cx="19664" cy="437707"/>
          </a:xfrm>
          <a:prstGeom prst="straightConnector1">
            <a:avLst/>
          </a:prstGeom>
          <a:ln w="38100">
            <a:solidFill>
              <a:srgbClr val="008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43660" y="4855439"/>
            <a:ext cx="18261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a</a:t>
            </a:r>
            <a:r>
              <a:rPr lang="vi-VN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sk </a:t>
            </a:r>
            <a:endParaRPr lang="en-US" sz="24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w</a:t>
            </a:r>
            <a:r>
              <a:rPr lang="vi-VN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onder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(not) decide</a:t>
            </a:r>
          </a:p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(not) tell</a:t>
            </a:r>
          </a:p>
          <a:p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 (not) know 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4208206" y="4847303"/>
            <a:ext cx="7502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400" dirty="0">
              <a:latin typeface="Aptos Narrow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3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don't know _______ to deal with this problem.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My sister wondered _______ to buy the best cakes.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Could you tell me _______ to do to get on well with my new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They asked _______ to take out the rubbish, at 5 or 6 p.m.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He can't decide _______ to give his books to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745215" y="6017342"/>
            <a:ext cx="1543665" cy="840658"/>
          </a:xfrm>
          <a:prstGeom prst="downArrowCallout">
            <a:avLst/>
          </a:prstGeom>
          <a:solidFill>
            <a:srgbClr val="FEE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Game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09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57503744"/>
              </p:ext>
            </p:extLst>
          </p:nvPr>
        </p:nvGraphicFramePr>
        <p:xfrm>
          <a:off x="-1392905" y="1100261"/>
          <a:ext cx="8377383" cy="506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Isosceles Triangle 4"/>
          <p:cNvSpPr/>
          <p:nvPr/>
        </p:nvSpPr>
        <p:spPr>
          <a:xfrm rot="5400000">
            <a:off x="277950" y="3241097"/>
            <a:ext cx="424873" cy="96981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03937" y="3380177"/>
            <a:ext cx="573677" cy="55826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>
                <a:solidFill>
                  <a:srgbClr val="FFFF00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327555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628005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858194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9754105" y="174220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7540830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5" name="Right Arrow 34">
            <a:hlinkClick r:id="rId10" action="ppaction://hlinksldjump"/>
          </p:cNvPr>
          <p:cNvSpPr/>
          <p:nvPr/>
        </p:nvSpPr>
        <p:spPr>
          <a:xfrm>
            <a:off x="10849511" y="6290393"/>
            <a:ext cx="711272" cy="462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9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don't know _______ to deal with this problem.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032329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4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5CB2EA-5658-4139-A900-2B82E88CD0D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6\uFFFD\uFFFDj{859F614D-290C-45C6-8A56-9FDC1E862890}&quot;,&quot;C:\\Users\\duyen\\OneDrive\\Máy tín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ESSON 3_ A CLOSER LOOK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843C9F-9EAA-446F-A105-0D34FC4F1DB7}:3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397A4A-7787-4116-AA04-CE3C0A306034}:3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9A13FC-7434-4FB8-A352-7CA96115F78C}:3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B1AB76-0D45-4F39-BF11-01CB0C9CD1B8}:3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BBD01E-D479-43BC-BE93-1E0A86C3AF50}:3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1D8C3E-B5AE-48CB-9996-43F8B5AE00BB}:3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D7A060-591F-4460-84D3-BEFBEF485275}:3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3CF338-61EF-477B-8A18-D2EEA78D8058}:3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64CF63-DE33-424C-BEAA-3640EC027269}:2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3DDD68-4D5E-493F-B37B-B662FF086EA9}:3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0E584C-64BB-474D-9EA4-0310A8F1B4D1}:3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AC6863-A020-4E58-93E5-0424F01090FF}:2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CBF82F-9510-4EE7-892D-236CE6EC4D0F}:3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F5E2C-5BE8-4695-A95F-4F4F8B356510}:3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344E4D-E5F8-4345-9C09-A884B193F610}:3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57DC50-93F3-4EF3-9E09-B3741F34AA4E}:3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0C0204-B1EF-4860-B04F-31F02517974A}:3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D5E581-1C2D-4647-8BFD-D13497DE442C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78DD39-4431-4F01-9042-F7A82D42F43C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9C0705-09D8-4990-9A07-5271C87E6B5E}: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DD5FC2-EDCF-463A-BD5A-84DCC0D21F19}:3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3C3806-9882-4329-8581-FEC575D1EEC6}:3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E4D405-E3FB-4CA4-A907-CEB4286D7810}: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4CD550-5A2A-4DA3-883E-6D2FB8B38EF4}:362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4217</TotalTime>
  <Words>1212</Words>
  <Application>Microsoft Office PowerPoint</Application>
  <PresentationFormat>Widescreen</PresentationFormat>
  <Paragraphs>187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Adobe Gothic Std B</vt:lpstr>
      <vt:lpstr>Aptos Narrow</vt:lpstr>
      <vt:lpstr>Arial</vt:lpstr>
      <vt:lpstr>Arial Black</vt:lpstr>
      <vt:lpstr>Bahnschrift</vt:lpstr>
      <vt:lpstr>Bahnschrift SemiBold</vt:lpstr>
      <vt:lpstr>Berlin Sans FB</vt:lpstr>
      <vt:lpstr>Calibri</vt:lpstr>
      <vt:lpstr>Cooper Black</vt:lpstr>
      <vt:lpstr>Myriad Pro</vt:lpstr>
      <vt:lpstr>OpenSans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3_ A CLOSER LOOK 2</dc:title>
  <dc:creator>TrangDTT</dc:creator>
  <cp:lastModifiedBy>Le Duyen</cp:lastModifiedBy>
  <cp:revision>246</cp:revision>
  <dcterms:created xsi:type="dcterms:W3CDTF">2020-12-09T02:04:09Z</dcterms:created>
  <dcterms:modified xsi:type="dcterms:W3CDTF">2024-08-29T07:21:10Z</dcterms:modified>
</cp:coreProperties>
</file>