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33"/>
  </p:notesMasterIdLst>
  <p:sldIdLst>
    <p:sldId id="256" r:id="rId5"/>
    <p:sldId id="315" r:id="rId6"/>
    <p:sldId id="317" r:id="rId7"/>
    <p:sldId id="318" r:id="rId8"/>
    <p:sldId id="289" r:id="rId9"/>
    <p:sldId id="285" r:id="rId10"/>
    <p:sldId id="286" r:id="rId11"/>
    <p:sldId id="287" r:id="rId12"/>
    <p:sldId id="296" r:id="rId13"/>
    <p:sldId id="284" r:id="rId14"/>
    <p:sldId id="297" r:id="rId15"/>
    <p:sldId id="298" r:id="rId16"/>
    <p:sldId id="302" r:id="rId17"/>
    <p:sldId id="303" r:id="rId18"/>
    <p:sldId id="304" r:id="rId19"/>
    <p:sldId id="305" r:id="rId20"/>
    <p:sldId id="258" r:id="rId21"/>
    <p:sldId id="316" r:id="rId22"/>
    <p:sldId id="307" r:id="rId23"/>
    <p:sldId id="306" r:id="rId24"/>
    <p:sldId id="314" r:id="rId25"/>
    <p:sldId id="288" r:id="rId26"/>
    <p:sldId id="308" r:id="rId27"/>
    <p:sldId id="309" r:id="rId28"/>
    <p:sldId id="310" r:id="rId29"/>
    <p:sldId id="311" r:id="rId30"/>
    <p:sldId id="312" r:id="rId31"/>
    <p:sldId id="31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954" autoAdjust="0"/>
  </p:normalViewPr>
  <p:slideViewPr>
    <p:cSldViewPr snapToGrid="0">
      <p:cViewPr varScale="1">
        <p:scale>
          <a:sx n="53" d="100"/>
          <a:sy n="53" d="100"/>
        </p:scale>
        <p:origin x="1176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5979-119C-4215-A825-4EC45043B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9755E6-8EC8-4D56-80BB-2A9739EB0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5C74E-1016-42C4-807C-05BCC18D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95803-CAC3-4182-804B-D25E323A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F5F24-4D82-454C-9E52-049E9E31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0A33-BF67-411C-800F-D7046153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2B987-84EF-48DC-8FE7-227A65D2F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7347E-9EA3-4413-915E-7F39F7D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EFF82-DEC6-4E73-8FDD-FDD802BC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0B210-8502-4C56-BD80-D74C100D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0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4673C2-6A05-41BF-81E9-389609A0D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3959B-3C4E-4D9A-968C-512872BA8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2ACCB-2C19-4C04-9879-EBFEB4D3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285C-99E8-443B-8EA9-E0E1E410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AA0B2-4D26-4C06-9B59-D9B2C070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8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A79F-C310-48C4-B79B-085A689D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8F6B6-72D6-4602-9963-DFC44B2C2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6965E-6C5B-4B6D-8BE5-DE009A57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C1FF4-A2CA-44AB-87C6-C96E7B71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8C555-8E2F-47E5-B63C-CD1CEDFA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F413-90DA-4DAF-A14B-1E25D817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DE1D9-0A1A-460F-98C9-524C8B42D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0FB46-E5C1-41C6-A7C6-5171B129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AA42-EAB5-4D88-9F52-789D29B7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87E18-2280-457A-A174-DC7FFC33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4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A54C-E446-4E02-8248-CB4A4A2A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20A0-D179-4FB3-BDFB-7A36009E5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3271A-AC8A-4C08-B90B-18C968B41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34CF3-F49D-4DC3-BF48-92B0F53E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EECD2-C1E0-4567-B96D-0A046AD5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6A700-5B5F-4DE1-9F5B-3C7C908E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5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3DC6-F837-43CE-8809-13921996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B5ED9-F4DA-4FDF-BC74-09A77FE6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0F495-C43B-4EAA-915B-55602C011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72619-0B49-4F58-82A6-5EAFB15C9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42223-E5E8-446A-8B10-6F7F95446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34A995-9544-43C6-B7DE-0E7B6E22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25D7A-9EF5-4CEF-A503-038F75BF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B71796-BBEA-4768-98C0-FC959D64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2A5E-D5FD-4230-A930-8DE681B4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32293-8F02-4133-BFF1-1502D075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A5D57-30D0-4DE3-9AE1-306381AD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49551-2D6F-453D-B5DA-D31D38E1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FB222-00B8-463B-B5F1-6D4BD4D9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6C25-769F-426B-A054-08A1902F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12A7-AF15-4EAD-A84A-E5CB362C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6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C9D8-17AD-4D30-AA4B-2F964504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857C-1831-4886-8A86-D36E926C4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F97EA-90B7-4ED8-AF28-24B337A16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07865-01B7-4C42-BA6E-0E79EEF5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3158B-0F7C-438D-8A1E-EF0EE584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C2B35-171B-4B56-873D-27E45F2A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4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9C66-3B35-478D-AD2D-5A907BC2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D50E3-3858-44BB-AEE1-6BD5E3BE6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4A776-4438-45B7-A442-086F50FD6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22851-3B18-4427-B0D7-564D64C4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1EC02-C824-4C3C-B9C8-33DD1297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EED95-144A-42D8-B7DD-0898F086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4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BB4F7-08F2-4A2F-927B-F0F9F622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A7AA2-C7CB-49F2-8A19-70962F28E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65369-3C02-42F8-A1BA-86CBEDDB7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pPr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174F8-35C3-44CF-B906-8FC39FC8D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1E7EF-2CBF-4FB9-B80A-C8BCA2D3E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5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4.wmf"/><Relationship Id="rId7" Type="http://schemas.openxmlformats.org/officeDocument/2006/relationships/image" Target="../media/image2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3.wmf"/><Relationship Id="rId7" Type="http://schemas.openxmlformats.org/officeDocument/2006/relationships/image" Target="../media/image45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4.wmf"/><Relationship Id="rId10" Type="http://schemas.openxmlformats.org/officeDocument/2006/relationships/image" Target="../media/image48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slide" Target="slide24.xml"/><Relationship Id="rId4" Type="http://schemas.openxmlformats.org/officeDocument/2006/relationships/slide" Target="slide26.xml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67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5.wmf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8734" y="2169763"/>
            <a:ext cx="8198602" cy="1447209"/>
          </a:xfrm>
        </p:spPr>
        <p:txBody>
          <a:bodyPr>
            <a:noAutofit/>
          </a:bodyPr>
          <a:lstStyle/>
          <a:p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Phép nhân, phép chia </a:t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tự nhiên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4063" y="4526983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viên:Lương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Thanh </a:t>
            </a:r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638550" y="3771900"/>
            <a:ext cx="4282440" cy="97601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4121438" y="0"/>
            <a:ext cx="6076447" cy="1038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QUANG TRUNG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09988" y="800742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Phép nhân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358327" y="1322517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2. Tính chất của phép 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76749" y="2182676"/>
          <a:ext cx="9122905" cy="3444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21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1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424"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tả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tả bằng kí hiệu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6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3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phối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815157" y="3161654"/>
          <a:ext cx="1921797" cy="433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177480" progId="Equation.DSMT4">
                  <p:embed/>
                </p:oleObj>
              </mc:Choice>
              <mc:Fallback>
                <p:oleObj name="Equation" r:id="rId2" imgW="787320" imgH="17748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157" y="3161654"/>
                        <a:ext cx="1921797" cy="4339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6579707" y="3574316"/>
          <a:ext cx="3812925" cy="61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74640" imgH="253800" progId="Equation.DSMT4">
                  <p:embed/>
                </p:oleObj>
              </mc:Choice>
              <mc:Fallback>
                <p:oleObj name="Equation" r:id="rId4" imgW="1574640" imgH="253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707" y="3574316"/>
                        <a:ext cx="3812925" cy="61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793102" y="4150800"/>
          <a:ext cx="2634721" cy="433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177480" progId="Equation.DSMT4">
                  <p:embed/>
                </p:oleObj>
              </mc:Choice>
              <mc:Fallback>
                <p:oleObj name="Equation" r:id="rId6" imgW="1079280" imgH="177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3102" y="4150800"/>
                        <a:ext cx="2634721" cy="4339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47465" y="4835471"/>
          <a:ext cx="4335671" cy="49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90640" imgH="203040" progId="Equation.DSMT4">
                  <p:embed/>
                </p:oleObj>
              </mc:Choice>
              <mc:Fallback>
                <p:oleObj name="Equation" r:id="rId8" imgW="179064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465" y="4835471"/>
                        <a:ext cx="4335671" cy="4919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820691" y="904061"/>
            <a:ext cx="463399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latin typeface="Times New Roman" pitchFamily="18" charset="0"/>
                <a:ea typeface="+mj-ea"/>
                <a:cs typeface="Times New Roman" pitchFamily="18" charset="0"/>
              </a:rPr>
              <a:t>Ví dụ 2</a:t>
            </a:r>
            <a:r>
              <a:rPr lang="en-US" sz="2800" noProof="0">
                <a:latin typeface="Times New Roman" pitchFamily="18" charset="0"/>
                <a:ea typeface="+mj-ea"/>
                <a:cs typeface="Times New Roman" pitchFamily="18" charset="0"/>
              </a:rPr>
              <a:t>. Tính một cách hợp lí: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1513" y="2808288"/>
            <a:ext cx="4937125" cy="9271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088" y="1638300"/>
            <a:ext cx="1604962" cy="444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0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5455405" y="2076766"/>
            <a:ext cx="821410" cy="669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Times New Roman" pitchFamily="18" charset="0"/>
                <a:ea typeface="+mj-ea"/>
                <a:cs typeface="Times New Roman" pitchFamily="18" charset="0"/>
              </a:rPr>
              <a:t>Giải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3100" y="3944938"/>
            <a:ext cx="4473575" cy="9540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913" y="1639888"/>
            <a:ext cx="2338387" cy="4286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8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5213" y="1643063"/>
            <a:ext cx="2160587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0" y="3028950"/>
            <a:ext cx="5713413" cy="1503363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7588" name="Picture 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829100" y="1643063"/>
            <a:ext cx="3343599" cy="56673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724349" y="4529136"/>
            <a:ext cx="6515099" cy="2136861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8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820691" y="795575"/>
            <a:ext cx="5780868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Times New Roman" pitchFamily="18" charset="0"/>
                <a:ea typeface="+mj-ea"/>
                <a:cs typeface="Times New Roman" pitchFamily="18" charset="0"/>
              </a:rPr>
              <a:t>Luyện tập 2</a:t>
            </a:r>
            <a:r>
              <a:rPr lang="en-US" sz="2800" noProof="0">
                <a:latin typeface="Times New Roman" pitchFamily="18" charset="0"/>
                <a:ea typeface="+mj-ea"/>
                <a:cs typeface="Times New Roman" pitchFamily="18" charset="0"/>
              </a:rPr>
              <a:t>. Tính một cách hợp lí: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5765371" y="1999276"/>
            <a:ext cx="821410" cy="669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Times New Roman" pitchFamily="18" charset="0"/>
                <a:ea typeface="+mj-ea"/>
                <a:cs typeface="Times New Roman" pitchFamily="18" charset="0"/>
              </a:rPr>
              <a:t>Giải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781947" y="645759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II. Phép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5488" y="1185308"/>
            <a:ext cx="308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Phép chia hết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9627" y="2245257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6183" y="2214261"/>
            <a:ext cx="172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7453" y="2183265"/>
            <a:ext cx="172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333460" y="1581150"/>
          <a:ext cx="70548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520" imgH="203040" progId="Equation.DSMT4">
                  <p:embed/>
                </p:oleObj>
              </mc:Choice>
              <mc:Fallback>
                <p:oleObj name="Equation" r:id="rId2" imgW="238752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460" y="1581150"/>
                        <a:ext cx="705485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50583" y="2847108"/>
            <a:ext cx="127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Lưu ý: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9452" y="2847108"/>
            <a:ext cx="7286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: b = 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a=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a: b = 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c#0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: c = b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9991" y="3789921"/>
            <a:ext cx="265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5568" y="4334945"/>
            <a:ext cx="96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Tính: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149241" y="4420071"/>
          <a:ext cx="1302466" cy="35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77480" progId="Equation.DSMT4">
                  <p:embed/>
                </p:oleObj>
              </mc:Choice>
              <mc:Fallback>
                <p:oleObj name="Equation" r:id="rId4" imgW="66024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241" y="4420071"/>
                        <a:ext cx="1302466" cy="3506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800455" y="4352984"/>
          <a:ext cx="1452751" cy="1252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634680" progId="Equation.DSMT4">
                  <p:embed/>
                </p:oleObj>
              </mc:Choice>
              <mc:Fallback>
                <p:oleObj name="Equation" r:id="rId6" imgW="736560" imgH="6346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0455" y="4352984"/>
                        <a:ext cx="1452751" cy="12523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95974" y="5572226"/>
            <a:ext cx="96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Vậy: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47" name="Object 7"/>
          <p:cNvGraphicFramePr>
            <a:graphicFrameLocks noChangeAspect="1"/>
          </p:cNvGraphicFramePr>
          <p:nvPr/>
        </p:nvGraphicFramePr>
        <p:xfrm>
          <a:off x="4194687" y="5660957"/>
          <a:ext cx="1878558" cy="35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200" imgH="177480" progId="Equation.DSMT4">
                  <p:embed/>
                </p:oleObj>
              </mc:Choice>
              <mc:Fallback>
                <p:oleObj name="Equation" r:id="rId8" imgW="95220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687" y="5660957"/>
                        <a:ext cx="1878558" cy="350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509288" y="4370521"/>
            <a:ext cx="743919" cy="1255363"/>
            <a:chOff x="6509288" y="4308529"/>
            <a:chExt cx="743919" cy="1255363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6509288" y="4308529"/>
              <a:ext cx="15498" cy="1255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509288" y="4680488"/>
              <a:ext cx="7439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7923" y="811664"/>
            <a:ext cx="265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Ví dụ 3.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286214" y="920475"/>
          <a:ext cx="1452558" cy="3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177480" progId="Equation.DSMT4">
                  <p:embed/>
                </p:oleObj>
              </mc:Choice>
              <mc:Fallback>
                <p:oleObj name="Equation" r:id="rId2" imgW="71100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214" y="920475"/>
                        <a:ext cx="1452558" cy="363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4562313" y="2564236"/>
          <a:ext cx="2023206" cy="36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177480" progId="Equation.DSMT4">
                  <p:embed/>
                </p:oleObj>
              </mc:Choice>
              <mc:Fallback>
                <p:oleObj name="Equation" r:id="rId4" imgW="990360" imgH="177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313" y="2564236"/>
                        <a:ext cx="2023206" cy="363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7277529" y="917524"/>
          <a:ext cx="1504435" cy="176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863280" progId="Equation.DSMT4">
                  <p:embed/>
                </p:oleObj>
              </mc:Choice>
              <mc:Fallback>
                <p:oleObj name="Equation" r:id="rId6" imgW="736560" imgH="8632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7529" y="917524"/>
                        <a:ext cx="1504435" cy="1763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8167608" y="852409"/>
            <a:ext cx="743919" cy="1797804"/>
            <a:chOff x="6509288" y="4308529"/>
            <a:chExt cx="743919" cy="1255363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6509288" y="4308529"/>
              <a:ext cx="15498" cy="1255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509288" y="4680488"/>
              <a:ext cx="7439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383439" y="785833"/>
            <a:ext cx="96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Tính: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9927" y="2441568"/>
            <a:ext cx="96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Vậy: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781947" y="645759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II. Phép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5488" y="1185308"/>
            <a:ext cx="308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87577" y="1815707"/>
            <a:ext cx="8183333" cy="1384995"/>
            <a:chOff x="2887577" y="1815707"/>
            <a:chExt cx="8183333" cy="138499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887577" y="1815707"/>
              <a:ext cx="8183333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Cho hai số</a:t>
              </a:r>
              <a:r>
                <a:rPr kumimoji="0" lang="en-US" sz="2800" b="0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tự nhiên a và b với        . Khi đó luôn tìm được đúng hai số tự nhiên q và r sao cho                 , trong đó              .                      </a:t>
              </a: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27888" y="3305992"/>
            <a:ext cx="308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 ý:</a:t>
            </a:r>
            <a:endParaRPr lang="en-US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24481" y="3982887"/>
            <a:ext cx="8183333" cy="1395023"/>
            <a:chOff x="3117469" y="3982887"/>
            <a:chExt cx="8183333" cy="139502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17469" y="3982887"/>
              <a:ext cx="8183333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Khi           ta có</a:t>
              </a:r>
              <a:r>
                <a:rPr kumimoji="0" lang="en-US" sz="2800" b="0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phép chia hết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aseline="0">
                  <a:latin typeface="Times New Roman" pitchFamily="18" charset="0"/>
                  <a:cs typeface="Times New Roman" pitchFamily="18" charset="0"/>
                </a:rPr>
                <a:t>Khi           ta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 có phép chia có dư. Ta nói:  </a:t>
              </a:r>
              <a:r>
                <a:rPr lang="en-US" sz="2800" i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 chia cho </a:t>
              </a:r>
              <a:r>
                <a:rPr lang="en-US" sz="2800" i="1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 được thường là </a:t>
              </a:r>
              <a:r>
                <a:rPr lang="en-US" sz="2800" i="1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 và số dư là </a:t>
              </a:r>
              <a:r>
                <a:rPr lang="en-US" sz="280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. Kí hiệu:               (dư </a:t>
              </a:r>
              <a:r>
                <a:rPr lang="en-US" sz="280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).  </a:t>
              </a: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796547" y="4014062"/>
            <a:ext cx="861504" cy="446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42720" imgH="177480" progId="Equation.DSMT4">
                    <p:embed/>
                  </p:oleObj>
                </mc:Choice>
                <mc:Fallback>
                  <p:oleObj name="Equation" r:id="rId2" imgW="342720" imgH="177480" progId="Equation.DSMT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6547" y="4014062"/>
                          <a:ext cx="861504" cy="4467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18" name="Object 6"/>
            <p:cNvGraphicFramePr>
              <a:graphicFrameLocks noChangeAspect="1"/>
            </p:cNvGraphicFramePr>
            <p:nvPr/>
          </p:nvGraphicFramePr>
          <p:xfrm>
            <a:off x="3815194" y="4469896"/>
            <a:ext cx="824609" cy="427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42720" imgH="177480" progId="Equation.DSMT4">
                    <p:embed/>
                  </p:oleObj>
                </mc:Choice>
                <mc:Fallback>
                  <p:oleObj name="Equation" r:id="rId4" imgW="342720" imgH="17748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5194" y="4469896"/>
                          <a:ext cx="824609" cy="427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8822087" y="4876287"/>
            <a:ext cx="1285409" cy="501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20560" imgH="203040" progId="Equation.DSMT4">
                    <p:embed/>
                  </p:oleObj>
                </mc:Choice>
                <mc:Fallback>
                  <p:oleObj name="Equation" r:id="rId6" imgW="520560" imgH="20304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22087" y="4876287"/>
                          <a:ext cx="1285409" cy="5016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46938" y="1890713"/>
            <a:ext cx="750887" cy="384175"/>
          </a:xfrm>
          <a:prstGeom prst="rect">
            <a:avLst/>
          </a:prstGeom>
          <a:noFill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55063" y="2309813"/>
            <a:ext cx="1546225" cy="47466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03700" y="2759075"/>
            <a:ext cx="1211263" cy="385763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781947" y="645759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II. Phép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488" y="1185308"/>
            <a:ext cx="308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Phép chia có dư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867186" y="1771966"/>
            <a:ext cx="9128502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latin typeface="Times New Roman" pitchFamily="18" charset="0"/>
                <a:ea typeface="+mj-ea"/>
                <a:cs typeface="Times New Roman" pitchFamily="18" charset="0"/>
              </a:rPr>
              <a:t>Ví dụ 4</a:t>
            </a:r>
            <a:r>
              <a:rPr lang="en-US" sz="2800" noProof="0">
                <a:latin typeface="Times New Roman" pitchFamily="18" charset="0"/>
                <a:ea typeface="+mj-ea"/>
                <a:cs typeface="Times New Roman" pitchFamily="18" charset="0"/>
              </a:rPr>
              <a:t>. Đặt tính để tính thương và số dư của phép chia: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993971" y="2379824"/>
          <a:ext cx="1235856" cy="376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177480" progId="Equation.DSMT4">
                  <p:embed/>
                </p:oleObj>
              </mc:Choice>
              <mc:Fallback>
                <p:oleObj name="Equation" r:id="rId2" imgW="58392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3971" y="2379824"/>
                        <a:ext cx="1235856" cy="376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396493" y="2324746"/>
          <a:ext cx="1397053" cy="1343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634680" progId="Equation.DSMT4">
                  <p:embed/>
                </p:oleObj>
              </mc:Choice>
              <mc:Fallback>
                <p:oleObj name="Equation" r:id="rId4" imgW="660240" imgH="6346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493" y="2324746"/>
                        <a:ext cx="1397053" cy="13433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833606" y="3846156"/>
            <a:ext cx="9128502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68068" y="3911807"/>
            <a:ext cx="4759271" cy="523220"/>
            <a:chOff x="3194156" y="2847787"/>
            <a:chExt cx="4759271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3895455" y="2968761"/>
            <a:ext cx="1880650" cy="376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88840" imgH="177480" progId="Equation.DSMT4">
                    <p:embed/>
                  </p:oleObj>
                </mc:Choice>
                <mc:Fallback>
                  <p:oleObj name="Equation" r:id="rId6" imgW="888840" imgH="17748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5455" y="2968761"/>
                          <a:ext cx="1880650" cy="3761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3194156" y="2847787"/>
              <a:ext cx="4759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                (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26)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50625" y="2293748"/>
            <a:ext cx="743919" cy="1348353"/>
            <a:chOff x="6509288" y="4308529"/>
            <a:chExt cx="743919" cy="1255363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6509288" y="4308529"/>
              <a:ext cx="15498" cy="1255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509288" y="4680488"/>
              <a:ext cx="7439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6085" y="1171896"/>
            <a:ext cx="9801726" cy="3194131"/>
          </a:xfrm>
          <a:prstGeom prst="rect">
            <a:avLst/>
          </a:prstGeom>
        </p:spPr>
      </p:pic>
      <p:pic>
        <p:nvPicPr>
          <p:cNvPr id="14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258101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5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89396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4191611" y="2160790"/>
            <a:ext cx="4551336" cy="144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E368-4277-2CCE-7BFE-F9E625311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05882-B34D-F58C-75E1-7B44224FB9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037286348176">
            <a:hlinkClick r:id="" action="ppaction://media"/>
            <a:extLst>
              <a:ext uri="{FF2B5EF4-FFF2-40B4-BE49-F238E27FC236}">
                <a16:creationId xmlns:a16="http://schemas.microsoft.com/office/drawing/2014/main" id="{6C6FC81A-48AD-3B61-3FCD-31EACFBF2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1972511" y="1303126"/>
          <a:ext cx="3383676" cy="594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253800" progId="Equation.DSMT4">
                  <p:embed/>
                </p:oleObj>
              </mc:Choice>
              <mc:Fallback>
                <p:oleObj name="Equation" r:id="rId2" imgW="1447560" imgH="253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511" y="1303126"/>
                        <a:ext cx="3383676" cy="594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566214"/>
              </p:ext>
            </p:extLst>
          </p:nvPr>
        </p:nvGraphicFramePr>
        <p:xfrm>
          <a:off x="4434285" y="1669235"/>
          <a:ext cx="3323430" cy="594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22360" imgH="253800" progId="Equation.DSMT4">
                  <p:embed/>
                </p:oleObj>
              </mc:Choice>
              <mc:Fallback>
                <p:oleObj name="Equation" r:id="rId4" imgW="1422360" imgH="253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4285" y="1669235"/>
                        <a:ext cx="3323430" cy="594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7382873" y="1241451"/>
          <a:ext cx="3382276" cy="594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47560" imgH="253800" progId="Equation.DSMT4">
                  <p:embed/>
                </p:oleObj>
              </mc:Choice>
              <mc:Fallback>
                <p:oleObj name="Equation" r:id="rId6" imgW="1447560" imgH="253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2873" y="1241451"/>
                        <a:ext cx="3382276" cy="594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23081" y="875342"/>
            <a:ext cx="5547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x,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8606" y="2120057"/>
            <a:ext cx="86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1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093151"/>
              </p:ext>
            </p:extLst>
          </p:nvPr>
        </p:nvGraphicFramePr>
        <p:xfrm>
          <a:off x="818048" y="2676277"/>
          <a:ext cx="2743035" cy="2643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47560" imgH="1130040" progId="Equation.DSMT4">
                  <p:embed/>
                </p:oleObj>
              </mc:Choice>
              <mc:Fallback>
                <p:oleObj name="Equation" r:id="rId8" imgW="1447560" imgH="1130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048" y="2676277"/>
                        <a:ext cx="2743035" cy="26438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992814"/>
              </p:ext>
            </p:extLst>
          </p:nvPr>
        </p:nvGraphicFramePr>
        <p:xfrm>
          <a:off x="4652546" y="2676277"/>
          <a:ext cx="3052607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360" imgH="672840" progId="Equation.DSMT4">
                  <p:embed/>
                </p:oleObj>
              </mc:Choice>
              <mc:Fallback>
                <p:oleObj name="Equation" r:id="rId10" imgW="1422360" imgH="6728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546" y="2676277"/>
                        <a:ext cx="3052607" cy="178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403711"/>
              </p:ext>
            </p:extLst>
          </p:nvPr>
        </p:nvGraphicFramePr>
        <p:xfrm>
          <a:off x="8447878" y="2676278"/>
          <a:ext cx="2741899" cy="264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47560" imgH="1130040" progId="Equation.DSMT4">
                  <p:embed/>
                </p:oleObj>
              </mc:Choice>
              <mc:Fallback>
                <p:oleObj name="Equation" r:id="rId12" imgW="1447560" imgH="1130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7878" y="2676278"/>
                        <a:ext cx="2741899" cy="2643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4119535" y="2643277"/>
            <a:ext cx="46495" cy="3177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25969" y="2581756"/>
            <a:ext cx="46495" cy="3177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A81F-7D7A-0FA4-9A73-8587C96F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_bright_classroom_202509182037_6rpaa">
            <a:hlinkClick r:id="" action="ppaction://media"/>
            <a:extLst>
              <a:ext uri="{FF2B5EF4-FFF2-40B4-BE49-F238E27FC236}">
                <a16:creationId xmlns:a16="http://schemas.microsoft.com/office/drawing/2014/main" id="{0D154757-0551-15F7-56A7-EE842BFEA8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9725" y="-593044"/>
            <a:ext cx="13992726" cy="8322225"/>
          </a:xfrm>
        </p:spPr>
      </p:pic>
    </p:spTree>
    <p:extLst>
      <p:ext uri="{BB962C8B-B14F-4D97-AF65-F5344CB8AC3E}">
        <p14:creationId xmlns:p14="http://schemas.microsoft.com/office/powerpoint/2010/main" val="18476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85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196088" y="928267"/>
            <a:ext cx="9128502" cy="1704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3200" b="1" noProof="0" dirty="0">
                <a:latin typeface="Times New Roman" pitchFamily="18" charset="0"/>
                <a:ea typeface="+mj-ea"/>
                <a:cs typeface="Times New Roman" pitchFamily="18" charset="0"/>
              </a:rPr>
              <a:t> 2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thửa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ruộng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dạng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chữ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nhật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chiều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rộng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150m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chiều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noProof="0" dirty="0" err="1">
                <a:latin typeface="Times New Roman" pitchFamily="18" charset="0"/>
                <a:ea typeface="+mj-ea"/>
                <a:cs typeface="Times New Roman" pitchFamily="18" charset="0"/>
              </a:rPr>
              <a:t>dài</a:t>
            </a:r>
            <a:r>
              <a:rPr lang="en-US" sz="3200" noProof="0" dirty="0">
                <a:latin typeface="Times New Roman" pitchFamily="18" charset="0"/>
                <a:ea typeface="+mj-ea"/>
                <a:cs typeface="Times New Roman" pitchFamily="18" charset="0"/>
              </a:rPr>
              <a:t> 250m. 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Em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hay </a:t>
            </a:r>
            <a:r>
              <a:rPr 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sai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952787" y="3429000"/>
            <a:ext cx="9128502" cy="1704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C5EB7-4E3D-33F7-111A-6B2038219A98}"/>
              </a:ext>
            </a:extLst>
          </p:cNvPr>
          <p:cNvSpPr txBox="1"/>
          <p:nvPr/>
        </p:nvSpPr>
        <p:spPr>
          <a:xfrm>
            <a:off x="1196088" y="2633081"/>
            <a:ext cx="9799823" cy="30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37 500 m</a:t>
            </a:r>
            <a:r>
              <a:rPr lang="en-US" sz="32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800 m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799"/>
            <a:ext cx="118872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1905002"/>
            <a:ext cx="812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220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4343400"/>
            <a:ext cx="79248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36800" y="4648201"/>
            <a:ext cx="72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11074400" y="6324600"/>
            <a:ext cx="11176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6085" y="1171896"/>
            <a:ext cx="9801726" cy="3194131"/>
          </a:xfrm>
          <a:prstGeom prst="rect">
            <a:avLst/>
          </a:prstGeom>
        </p:spPr>
      </p:pic>
      <p:pic>
        <p:nvPicPr>
          <p:cNvPr id="5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258101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89396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7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4191611" y="2160790"/>
            <a:ext cx="4551336" cy="144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a063486b351639d513c1c4acaf875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395200" cy="6858000"/>
          </a:xfrm>
          <a:prstGeom prst="rect">
            <a:avLst/>
          </a:prstGeom>
        </p:spPr>
      </p:pic>
      <p:pic>
        <p:nvPicPr>
          <p:cNvPr id="6" name="Picture 5" descr="8b563b34ad8f7b1b8fb033b87599d68c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1" y="5334000"/>
            <a:ext cx="1137783" cy="914400"/>
          </a:xfrm>
          <a:prstGeom prst="rect">
            <a:avLst/>
          </a:prstGeom>
        </p:spPr>
      </p:pic>
      <p:pic>
        <p:nvPicPr>
          <p:cNvPr id="7" name="Picture 6" descr="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5600" y="5715000"/>
            <a:ext cx="1117600" cy="913638"/>
          </a:xfrm>
          <a:prstGeom prst="rect">
            <a:avLst/>
          </a:prstGeom>
        </p:spPr>
      </p:pic>
      <p:pic>
        <p:nvPicPr>
          <p:cNvPr id="10" name="Picture 9" descr="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6800" y="6247472"/>
            <a:ext cx="914400" cy="610529"/>
          </a:xfrm>
          <a:prstGeom prst="rect">
            <a:avLst/>
          </a:prstGeom>
        </p:spPr>
      </p:pic>
      <p:pic>
        <p:nvPicPr>
          <p:cNvPr id="13" name="Picture 12" descr="25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68800" y="4191000"/>
            <a:ext cx="1155861" cy="1095528"/>
          </a:xfrm>
          <a:prstGeom prst="rect">
            <a:avLst/>
          </a:prstGeom>
        </p:spPr>
      </p:pic>
      <p:pic>
        <p:nvPicPr>
          <p:cNvPr id="14" name="Picture 13" descr="134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02401" y="4572000"/>
            <a:ext cx="641791" cy="70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0.00347 C -0.02448 -0.00301 -0.0632 -0.00949 -0.08281 -0.0287 C -0.10243 -0.04791 -0.10226 -0.07986 -0.10399 -0.11157 C -0.10573 -0.14328 -0.10017 -0.18611 -0.0934 -0.21875 C -0.08663 -0.25139 -0.07847 -0.28773 -0.06302 -0.30764 C -0.04757 -0.32754 -0.02222 -0.33287 -0.00104 -0.33796 C 0.02014 -0.34305 0.05139 -0.34653 0.06424 -0.33796 C 0.07708 -0.3294 0.07465 -0.3 0.07639 -0.28727 C 0.07812 -0.27453 0.07639 -0.26782 0.07483 -0.26111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C 0.03055 -0.00533 0.06128 -0.01065 0.08628 -0.02686 C 0.11128 -0.04306 0.1401 -0.06806 0.15 -0.09769 C 0.15989 -0.12732 0.15173 -0.17431 0.14548 -0.20487 C 0.13923 -0.23565 0.12882 -0.26459 0.11215 -0.28149 C 0.09548 -0.29838 0.06094 -0.30533 0.04548 -0.30625 C 0.03003 -0.30695 0.02483 -0.29723 0.01962 -0.28704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1.85185E-6 C 0.03454 -0.01643 0.06909 -0.03264 0.11961 -0.09282 C 0.17013 -0.15301 0.27117 -0.29259 0.30294 -0.36157 C 0.33471 -0.43055 0.31544 -0.4706 0.31058 -0.50694 C 0.30572 -0.54328 0.28315 -0.5787 0.27412 -0.57963 C 0.2651 -0.58055 0.26041 -0.54676 0.25589 -0.51296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0.03768 -0.00208 0.07535 -0.0037 0.10469 -0.02453 C 0.13403 -0.04537 0.16094 -0.08703 0.17587 -0.12546 C 0.1908 -0.16388 0.19462 -0.21203 0.19393 -0.25486 C 0.19323 -0.29791 0.17813 -0.35254 0.17136 -0.38449 C 0.16458 -0.41643 0.16545 -0.43356 0.15313 -0.44699 C 0.1408 -0.46018 0.10695 -0.46666 0.09705 -0.46527 C 0.08715 -0.46342 0.09045 -0.45023 0.09393 -0.4368 " pathEditMode="relative" rAng="0" ptsTypes="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C 0.05295 -0.00486 0.10608 -0.00949 0.15156 -0.05856 C 0.19705 -0.10763 0.25677 -0.2199 0.27274 -0.2949 C 0.28872 -0.3699 0.27049 -0.46898 0.24705 -0.50902 C 0.22361 -0.54907 0.15573 -0.54398 0.13195 -0.53518 C 0.10816 -0.52638 0.10625 -0.49143 0.10451 -0.45648 " pathEditMode="relative" ptsTypes="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799"/>
            <a:ext cx="118872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2603" y="2183972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phép nhân a.b = c, thì a, b, c được gọi là: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4343400"/>
            <a:ext cx="79248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5322" y="4555211"/>
            <a:ext cx="721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phép nhân a.b = c, thì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b được gọi là thừa số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được gọi là tích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11074400" y="6324600"/>
            <a:ext cx="11176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799"/>
            <a:ext cx="11887200" cy="5285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343400"/>
            <a:ext cx="79248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11074400" y="6324600"/>
            <a:ext cx="11176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02603" y="218397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phép nhân a . b = c, muốn tìm a ta làm như thế nào?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6318" y="4648201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phép nhân a . b = c, thì a = c : b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799"/>
            <a:ext cx="11887200" cy="5285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343400"/>
            <a:ext cx="79248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11074400" y="6324600"/>
            <a:ext cx="11176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02603" y="2183972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phép chia a : b = c, thì a, b, c được gọi là: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5322" y="4555211"/>
            <a:ext cx="721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phép chia a : b = c, thì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được gọi là số bị chia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được gọi là số chia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được gọi là thương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799"/>
            <a:ext cx="11887200" cy="5285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343400"/>
            <a:ext cx="79248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11074400" y="6324600"/>
            <a:ext cx="11176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02603" y="218397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phép chia a : b = c, muốn tìm a ta làm như thế nào?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9538" y="4738609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phép chia a : b = c, thì a = c . b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799"/>
            <a:ext cx="11887200" cy="5285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343400"/>
            <a:ext cx="79248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11074400" y="6324600"/>
            <a:ext cx="11176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02603" y="2183972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số tự nhiên x, biết: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565721" y="2216655"/>
          <a:ext cx="2260924" cy="495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203040" progId="Equation.DSMT4">
                  <p:embed/>
                </p:oleObj>
              </mc:Choice>
              <mc:Fallback>
                <p:oleObj name="Equation" r:id="rId4" imgW="9270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21" y="2216655"/>
                        <a:ext cx="2260924" cy="495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3" name="Object 3"/>
          <p:cNvGraphicFramePr>
            <a:graphicFrameLocks noChangeAspect="1"/>
          </p:cNvGraphicFramePr>
          <p:nvPr/>
        </p:nvGraphicFramePr>
        <p:xfrm>
          <a:off x="4895850" y="4556502"/>
          <a:ext cx="1237496" cy="618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320" imgH="177480" progId="Equation.DSMT4">
                  <p:embed/>
                </p:oleObj>
              </mc:Choice>
              <mc:Fallback>
                <p:oleObj name="Equation" r:id="rId6" imgW="355320" imgH="177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4556502"/>
                        <a:ext cx="1237496" cy="618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42E8-8C51-2EEE-64A0-CCED05AE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_young_female_202509222046_duzso">
            <a:hlinkClick r:id="" action="ppaction://media"/>
            <a:extLst>
              <a:ext uri="{FF2B5EF4-FFF2-40B4-BE49-F238E27FC236}">
                <a16:creationId xmlns:a16="http://schemas.microsoft.com/office/drawing/2014/main" id="{333DE8BB-7784-B9C9-17D5-A03FA9FEC5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47" y="0"/>
            <a:ext cx="13523495" cy="7606794"/>
          </a:xfrm>
        </p:spPr>
      </p:pic>
    </p:spTree>
    <p:extLst>
      <p:ext uri="{BB962C8B-B14F-4D97-AF65-F5344CB8AC3E}">
        <p14:creationId xmlns:p14="http://schemas.microsoft.com/office/powerpoint/2010/main" val="9505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8E9C-1F6E-F80B-D8A7-6477B0E9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33" y="457200"/>
            <a:ext cx="3932237" cy="1600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FFD6E-362E-5B21-6D73-4BE1B0F79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7200"/>
            <a:ext cx="10650370" cy="5411788"/>
          </a:xfrm>
        </p:spPr>
        <p:txBody>
          <a:bodyPr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5$.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4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5717" y="2094702"/>
            <a:ext cx="6552728" cy="1219200"/>
            <a:chOff x="1151472" y="3187501"/>
            <a:chExt cx="6552728" cy="914400"/>
          </a:xfrm>
        </p:grpSpPr>
        <p:sp>
          <p:nvSpPr>
            <p:cNvPr id="5" name="Pentagon 4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Pentagon 5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Diamond 6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2512711" y="3325405"/>
            <a:ext cx="6552728" cy="1219200"/>
            <a:chOff x="1151472" y="3187501"/>
            <a:chExt cx="6552728" cy="914400"/>
          </a:xfrm>
        </p:grpSpPr>
        <p:sp>
          <p:nvSpPr>
            <p:cNvPr id="9" name="Pentagon 8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Pentagon 9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Diamond 10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2509705" y="4556107"/>
            <a:ext cx="6552728" cy="1219200"/>
            <a:chOff x="1151472" y="3187501"/>
            <a:chExt cx="6552728" cy="914400"/>
          </a:xfrm>
        </p:grpSpPr>
        <p:sp>
          <p:nvSpPr>
            <p:cNvPr id="13" name="Pentagon 12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Pentagon 13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17737" y="418455"/>
            <a:ext cx="8198602" cy="144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 DUNG BÀI HỌC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3360546" y="4788977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Luyện 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3357968" y="3546528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II. Phép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3339886" y="2381573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 Phép 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725121" y="508864"/>
            <a:ext cx="8198602" cy="144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4355025" y="2665708"/>
            <a:ext cx="2960174" cy="749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MỞ</a:t>
            </a:r>
            <a:r>
              <a:rPr kumimoji="0" lang="en-US" sz="5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ĐẦU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7702" y="1330543"/>
            <a:ext cx="6230317" cy="3194131"/>
          </a:xfrm>
          <a:prstGeom prst="rect">
            <a:avLst/>
          </a:prstGeom>
        </p:spPr>
      </p:pic>
      <p:pic>
        <p:nvPicPr>
          <p:cNvPr id="7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8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4191611" y="2160790"/>
            <a:ext cx="4551336" cy="144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 THÀNH KIẾN THỨC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8079" y="1109902"/>
            <a:ext cx="9801726" cy="3194131"/>
          </a:xfrm>
          <a:prstGeom prst="rect">
            <a:avLst/>
          </a:prstGeom>
        </p:spPr>
      </p:pic>
      <p:pic>
        <p:nvPicPr>
          <p:cNvPr id="4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258101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89396">
            <a:off x="10917677" y="783939"/>
            <a:ext cx="1488402" cy="14884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533973" y="676760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Phép nhân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2715" y="1303472"/>
            <a:ext cx="345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ko-K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ko-KR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ko-K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ko-K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lang="en-US" altLang="ko-K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3858" y="1759425"/>
            <a:ext cx="162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8192" y="1743927"/>
            <a:ext cx="172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4817" y="172842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6190" y="1273767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          x       b     =     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6479" y="1265374"/>
            <a:ext cx="3984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Times New Roman" pitchFamily="18" charset="0"/>
                <a:cs typeface="Times New Roman" pitchFamily="18" charset="0"/>
              </a:rPr>
              <a:t>    a       .     b       =     c </a:t>
            </a:r>
            <a:endParaRPr lang="ko-KR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655380" y="2167181"/>
            <a:ext cx="4931043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 Nhân hai số có nhiều 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9525" y="2811463"/>
            <a:ext cx="1087438" cy="290671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1413" y="3089275"/>
            <a:ext cx="458787" cy="325438"/>
          </a:xfrm>
          <a:prstGeom prst="rect">
            <a:avLst/>
          </a:prstGeom>
          <a:noFill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8213" y="5864225"/>
            <a:ext cx="2814637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9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3161654" y="2676043"/>
            <a:ext cx="2324746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latin typeface="Times New Roman" pitchFamily="18" charset="0"/>
                <a:ea typeface="+mj-ea"/>
                <a:cs typeface="Times New Roman" pitchFamily="18" charset="0"/>
              </a:rPr>
              <a:t>Ví dụ 1</a:t>
            </a:r>
            <a:r>
              <a:rPr lang="en-US" sz="2800" noProof="0">
                <a:latin typeface="Times New Roman" pitchFamily="18" charset="0"/>
                <a:ea typeface="+mj-ea"/>
                <a:cs typeface="Times New Roman" pitchFamily="18" charset="0"/>
              </a:rPr>
              <a:t>. Tính: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1313" y="2784475"/>
            <a:ext cx="1385887" cy="412750"/>
          </a:xfrm>
          <a:prstGeom prst="rect">
            <a:avLst/>
          </a:prstGeom>
          <a:noFill/>
        </p:spPr>
      </p:pic>
      <p:sp>
        <p:nvSpPr>
          <p:cNvPr id="21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3812578" y="5711127"/>
            <a:ext cx="1066798" cy="666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latin typeface="Times New Roman" pitchFamily="18" charset="0"/>
                <a:ea typeface="+mj-ea"/>
                <a:cs typeface="Times New Roman" pitchFamily="18" charset="0"/>
              </a:rPr>
              <a:t>Vậy: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9" grpId="0"/>
      <p:bldP spid="15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730286" y="852403"/>
            <a:ext cx="2709619" cy="95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Luyện tập 1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latin typeface="Times New Roman" pitchFamily="18" charset="0"/>
                <a:ea typeface="+mj-ea"/>
                <a:cs typeface="Times New Roman" pitchFamily="18" charset="0"/>
              </a:rPr>
              <a:t>Tính: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713781" y="1518832"/>
          <a:ext cx="1786352" cy="460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203040" progId="Equation.DSMT4">
                  <p:embed/>
                </p:oleObj>
              </mc:Choice>
              <mc:Fallback>
                <p:oleObj name="Equation" r:id="rId2" imgW="78732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781" y="1518832"/>
                        <a:ext cx="1786352" cy="4609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3738776" y="2154260"/>
          <a:ext cx="1695991" cy="4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203040" progId="Equation.DSMT4">
                  <p:embed/>
                </p:oleObj>
              </mc:Choice>
              <mc:Fallback>
                <p:oleObj name="Equation" r:id="rId4" imgW="7743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776" y="2154260"/>
                        <a:ext cx="1695991" cy="44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5160937" y="2355742"/>
            <a:ext cx="821410" cy="669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Times New Roman" pitchFamily="18" charset="0"/>
                <a:ea typeface="+mj-ea"/>
                <a:cs typeface="Times New Roman" pitchFamily="18" charset="0"/>
              </a:rPr>
              <a:t>Giải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93410" y="3146156"/>
            <a:ext cx="46495" cy="3711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3750428" y="2992997"/>
          <a:ext cx="1023049" cy="260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60" imgH="1295280" progId="Equation.DSMT4">
                  <p:embed/>
                </p:oleObj>
              </mc:Choice>
              <mc:Fallback>
                <p:oleObj name="Equation" r:id="rId6" imgW="507960" imgH="12952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0428" y="2992997"/>
                        <a:ext cx="1023049" cy="260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1591133" y="3011245"/>
          <a:ext cx="1787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87400" imgH="460440" progId="Equation.DSMT4">
                  <p:embed/>
                </p:oleObj>
              </mc:Choice>
              <mc:Fallback>
                <p:oleObj name="Equation" r:id="rId8" imgW="1787400" imgH="4604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133" y="3011245"/>
                        <a:ext cx="178752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5837210" y="2988187"/>
          <a:ext cx="16954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95600" imgH="444600" progId="Equation.DSMT4">
                  <p:embed/>
                </p:oleObj>
              </mc:Choice>
              <mc:Fallback>
                <p:oleObj name="Equation" r:id="rId10" imgW="1695600" imgH="444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7210" y="2988187"/>
                        <a:ext cx="16954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3" name="Object 7"/>
          <p:cNvGraphicFramePr>
            <a:graphicFrameLocks noChangeAspect="1"/>
          </p:cNvGraphicFramePr>
          <p:nvPr/>
        </p:nvGraphicFramePr>
        <p:xfrm>
          <a:off x="2111374" y="5864225"/>
          <a:ext cx="2534861" cy="3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80800" imgH="177480" progId="Equation.DSMT4">
                  <p:embed/>
                </p:oleObj>
              </mc:Choice>
              <mc:Fallback>
                <p:oleObj name="Equation" r:id="rId12" imgW="118080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4" y="5864225"/>
                        <a:ext cx="2534861" cy="381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5695627" y="5695627"/>
            <a:ext cx="1061633" cy="669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Vậy: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384513" y="5662047"/>
            <a:ext cx="1061633" cy="669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Vậy: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5544" name="Object 8"/>
          <p:cNvGraphicFramePr>
            <a:graphicFrameLocks noChangeAspect="1"/>
          </p:cNvGraphicFramePr>
          <p:nvPr/>
        </p:nvGraphicFramePr>
        <p:xfrm>
          <a:off x="6621596" y="5889356"/>
          <a:ext cx="2426147" cy="38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17440" imgH="177480" progId="Equation.DSMT4">
                  <p:embed/>
                </p:oleObj>
              </mc:Choice>
              <mc:Fallback>
                <p:oleObj name="Equation" r:id="rId14" imgW="111744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596" y="5889356"/>
                        <a:ext cx="2426147" cy="38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8015772" y="3074180"/>
          <a:ext cx="1081733" cy="2507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58720" imgH="1295280" progId="Equation.DSMT4">
                  <p:embed/>
                </p:oleObj>
              </mc:Choice>
              <mc:Fallback>
                <p:oleObj name="Equation" r:id="rId16" imgW="558720" imgH="12952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5772" y="3074180"/>
                        <a:ext cx="1081733" cy="25076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6" name="Object 10"/>
          <p:cNvGraphicFramePr>
            <a:graphicFrameLocks noChangeAspect="1"/>
          </p:cNvGraphicFramePr>
          <p:nvPr/>
        </p:nvGraphicFramePr>
        <p:xfrm>
          <a:off x="3928525" y="3265488"/>
          <a:ext cx="458787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58640" imgH="325440" progId="Equation.DSMT4">
                  <p:embed/>
                </p:oleObj>
              </mc:Choice>
              <mc:Fallback>
                <p:oleObj name="Equation" r:id="rId18" imgW="458640" imgH="3254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8525" y="3265488"/>
                        <a:ext cx="458787" cy="32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7" name="Object 11"/>
          <p:cNvGraphicFramePr>
            <a:graphicFrameLocks noChangeAspect="1"/>
          </p:cNvGraphicFramePr>
          <p:nvPr/>
        </p:nvGraphicFramePr>
        <p:xfrm>
          <a:off x="8190559" y="3311983"/>
          <a:ext cx="458787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58640" imgH="325440" progId="Equation.DSMT4">
                  <p:embed/>
                </p:oleObj>
              </mc:Choice>
              <mc:Fallback>
                <p:oleObj name="Equation" r:id="rId18" imgW="458640" imgH="3254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0559" y="3311983"/>
                        <a:ext cx="458787" cy="32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495229" y="0"/>
            <a:ext cx="9128500" cy="790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Phép nhân, phép chia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số tự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6" grpId="1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</TotalTime>
  <Words>810</Words>
  <Application>Microsoft Office PowerPoint</Application>
  <PresentationFormat>Widescreen</PresentationFormat>
  <Paragraphs>100</Paragraphs>
  <Slides>28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Equation</vt:lpstr>
      <vt:lpstr>  Bài 4. Phép nhân, phép chia  các số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Administrator</cp:lastModifiedBy>
  <cp:revision>134</cp:revision>
  <dcterms:created xsi:type="dcterms:W3CDTF">2021-06-07T13:44:30Z</dcterms:created>
  <dcterms:modified xsi:type="dcterms:W3CDTF">2025-09-22T14:46:35Z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