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1" r:id="rId3"/>
    <p:sldId id="279" r:id="rId4"/>
    <p:sldId id="281" r:id="rId6"/>
    <p:sldId id="315" r:id="rId7"/>
    <p:sldId id="316" r:id="rId8"/>
    <p:sldId id="317" r:id="rId9"/>
    <p:sldId id="333" r:id="rId10"/>
    <p:sldId id="283" r:id="rId11"/>
    <p:sldId id="335" r:id="rId12"/>
    <p:sldId id="336" r:id="rId13"/>
    <p:sldId id="337" r:id="rId14"/>
    <p:sldId id="353" r:id="rId15"/>
    <p:sldId id="313" r:id="rId16"/>
    <p:sldId id="344" r:id="rId17"/>
    <p:sldId id="340" r:id="rId18"/>
    <p:sldId id="341" r:id="rId19"/>
    <p:sldId id="354" r:id="rId20"/>
    <p:sldId id="343" r:id="rId21"/>
    <p:sldId id="346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0B2A5"/>
    <a:srgbClr val="ED7D31"/>
    <a:srgbClr val="48C0B6"/>
    <a:srgbClr val="048DA4"/>
    <a:srgbClr val="00A9A5"/>
    <a:srgbClr val="FFDAAB"/>
    <a:srgbClr val="F7941E"/>
    <a:srgbClr val="CBEAF0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Chèn</a:t>
            </a:r>
            <a:r>
              <a:rPr lang="en-US" baseline="0" smtClean="0"/>
              <a:t> clip phát âm của HEID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5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299698"/>
            <a:ext cx="91224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words and phrases.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795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5848" y="116456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852" y="2442605"/>
            <a:ext cx="112110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48"/>
                </a:solidFill>
              </a:rPr>
              <a:t>1</a:t>
            </a:r>
            <a:r>
              <a:rPr lang="en-US" sz="2400" b="1">
                <a:solidFill>
                  <a:srgbClr val="F26548"/>
                </a:solidFill>
              </a:rPr>
              <a:t>. </a:t>
            </a:r>
            <a:r>
              <a:rPr lang="en-US" sz="2400" smtClean="0">
                <a:solidFill>
                  <a:srgbClr val="242021"/>
                </a:solidFill>
              </a:rPr>
              <a:t>- </a:t>
            </a:r>
            <a:r>
              <a:rPr lang="en-US" sz="2400" dirty="0">
                <a:solidFill>
                  <a:srgbClr val="242021"/>
                </a:solidFill>
              </a:rPr>
              <a:t>Please name </a:t>
            </a:r>
            <a:r>
              <a:rPr lang="en-US" sz="2400">
                <a:solidFill>
                  <a:srgbClr val="242021"/>
                </a:solidFill>
              </a:rPr>
              <a:t>some </a:t>
            </a:r>
            <a:r>
              <a:rPr lang="en-US" sz="2400" smtClean="0">
                <a:solidFill>
                  <a:srgbClr val="949599"/>
                </a:solidFill>
              </a:rPr>
              <a:t>________________________</a:t>
            </a:r>
            <a:r>
              <a:rPr lang="en-US" sz="2400" smtClean="0"/>
              <a:t>.</a:t>
            </a:r>
            <a:endParaRPr lang="en-US" sz="2400" dirty="0"/>
          </a:p>
          <a:p>
            <a:r>
              <a:rPr lang="en-US" sz="2400" dirty="0">
                <a:solidFill>
                  <a:srgbClr val="242021"/>
                </a:solidFill>
              </a:rPr>
              <a:t>    - Carrots and tomatoes. </a:t>
            </a:r>
            <a:endParaRPr lang="en-US" sz="2400" dirty="0">
              <a:solidFill>
                <a:srgbClr val="24202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dirty="0">
                <a:solidFill>
                  <a:srgbClr val="949599"/>
                </a:solidFill>
              </a:rPr>
              <a:t>___________ </a:t>
            </a:r>
            <a:r>
              <a:rPr lang="en-US" sz="2400" dirty="0">
                <a:solidFill>
                  <a:srgbClr val="242021"/>
                </a:solidFill>
              </a:rPr>
              <a:t>are not good for your health.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parents go cycling every Sunday. It keeps </a:t>
            </a:r>
            <a:r>
              <a:rPr lang="en-US" sz="2400">
                <a:solidFill>
                  <a:srgbClr val="242021"/>
                </a:solidFill>
              </a:rPr>
              <a:t>them </a:t>
            </a:r>
            <a:r>
              <a:rPr lang="en-US" sz="2400" smtClean="0">
                <a:solidFill>
                  <a:srgbClr val="949599"/>
                </a:solidFill>
              </a:rPr>
              <a:t>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The weather may affect </a:t>
            </a:r>
            <a:r>
              <a:rPr lang="en-US" sz="2400">
                <a:solidFill>
                  <a:srgbClr val="242021"/>
                </a:solidFill>
              </a:rPr>
              <a:t>our </a:t>
            </a:r>
            <a:r>
              <a:rPr lang="en-US" sz="2400" smtClean="0">
                <a:solidFill>
                  <a:srgbClr val="949599"/>
                </a:solidFill>
              </a:rPr>
              <a:t>________________</a:t>
            </a:r>
            <a:r>
              <a:rPr lang="en-US" sz="2400" smtClean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How do we get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_________</a:t>
            </a:r>
            <a:r>
              <a:rPr lang="en-US" sz="2400" dirty="0"/>
              <a:t>?</a:t>
            </a:r>
            <a:endParaRPr lang="en-US" sz="2400" dirty="0"/>
          </a:p>
          <a:p>
            <a:r>
              <a:rPr lang="en-US" sz="2400" smtClean="0"/>
              <a:t>    -  </a:t>
            </a:r>
            <a:r>
              <a:rPr lang="en-US" sz="2400" dirty="0"/>
              <a:t>When we spend a long time in the sun without a hat or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93659" y="2383435"/>
            <a:ext cx="317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err="1">
                <a:solidFill>
                  <a:schemeClr val="accent2"/>
                </a:solidFill>
                <a:latin typeface="Calibri" panose="020F0502020204030204" pitchFamily="34" charset="0"/>
              </a:rPr>
              <a:t>coloured</a:t>
            </a:r>
            <a:r>
              <a:rPr lang="en-US" sz="2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800" b="1" smtClean="0">
                <a:solidFill>
                  <a:schemeClr val="accent2"/>
                </a:solidFill>
                <a:latin typeface="Calibri" panose="020F0502020204030204" pitchFamily="34" charset="0"/>
              </a:rPr>
              <a:t>vegetables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6887" y="3396149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Soft drinks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088813" y="1932068"/>
          <a:ext cx="9241413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4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skin condition        soft drinks        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</a:rPr>
                        <a:t>coloured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vegetables          sunburn           fit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7451327" y="4104046"/>
            <a:ext cx="877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fit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0509" y="4851350"/>
            <a:ext cx="2398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</a:rPr>
              <a:t>skin condition</a:t>
            </a:r>
            <a:endParaRPr lang="en-US" sz="2800" b="1" dirty="0">
              <a:solidFill>
                <a:srgbClr val="ED7D3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95608" y="5590192"/>
            <a:ext cx="1834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sunburn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2" y="1366949"/>
            <a:ext cx="10945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tick each activity in the table as H (Healthy) or U (Unhealthy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ealthy and unhealthy lettering. Clipart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13584" r="4614" b="14090"/>
          <a:stretch>
            <a:fillRect/>
          </a:stretch>
        </p:blipFill>
        <p:spPr bwMode="auto">
          <a:xfrm>
            <a:off x="7550048" y="2342842"/>
            <a:ext cx="4036248" cy="320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/>
          <p:cNvGraphicFramePr>
            <a:graphicFrameLocks noGrp="1"/>
          </p:cNvGraphicFramePr>
          <p:nvPr/>
        </p:nvGraphicFramePr>
        <p:xfrm>
          <a:off x="539852" y="2447072"/>
          <a:ext cx="6201876" cy="25709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1289"/>
                <a:gridCol w="873773"/>
                <a:gridCol w="886814"/>
              </a:tblGrid>
              <a:tr h="412122">
                <a:tc>
                  <a:txBody>
                    <a:bodyPr/>
                    <a:lstStyle/>
                    <a:p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H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hronicaPro-Bold"/>
                        </a:rPr>
                        <a:t>U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1. washing your hands often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hronicaPro-Bold"/>
                      </a:endParaRPr>
                    </a:p>
                  </a:txBody>
                  <a:tcPr/>
                </a:tc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2. reading in dim light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</a:tr>
              <a:tr h="442513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3. eating tofu and coloured vegetables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</a:tr>
              <a:tr h="412122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4. brushing your teeth twice a day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</a:tr>
              <a:tr h="479976">
                <a:tc>
                  <a:txBody>
                    <a:bodyPr/>
                    <a:lstStyle/>
                    <a:p>
                      <a:r>
                        <a:rPr lang="en-US" smtClean="0">
                          <a:latin typeface="ChronicaPro-Bold"/>
                        </a:rPr>
                        <a:t>5. touching your face with dirty hands</a:t>
                      </a: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dirty="0">
                        <a:latin typeface="ChronicaPro-Bold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866" y="2684077"/>
            <a:ext cx="563829" cy="563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42" y="3131327"/>
            <a:ext cx="563829" cy="5638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536863"/>
            <a:ext cx="563829" cy="5638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32" y="3990549"/>
            <a:ext cx="563829" cy="5638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621" y="4451521"/>
            <a:ext cx="563829" cy="563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9" y="2675181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28371" y="2675181"/>
            <a:ext cx="5902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identify how to pronounce the final sounds /f/ and /v/ at the end of </a:t>
            </a:r>
            <a:r>
              <a:rPr lang="en-US" sz="2400"/>
              <a:t>the </a:t>
            </a:r>
            <a:r>
              <a:rPr lang="en-US" sz="2400" smtClean="0"/>
              <a:t>words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879910" y="1494523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87067" y="2209325"/>
            <a:ext cx="17757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3076" name="Picture 4" descr="Global Affairs - International Names &amp;amp; Pronun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9" y="2255044"/>
            <a:ext cx="3198495" cy="3198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549" y="1439884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/f/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/v/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83" y="2542478"/>
            <a:ext cx="8439632" cy="3001393"/>
          </a:xfrm>
          <a:prstGeom prst="rect">
            <a:avLst/>
          </a:prstGeom>
        </p:spPr>
      </p:pic>
      <p:pic>
        <p:nvPicPr>
          <p:cNvPr id="2" name="00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8026" y="5646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repeat, paying attention to the underlined words.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8370" y="2111446"/>
            <a:ext cx="5963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Coloured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vegetables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are good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food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My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favorite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outdoor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activity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is cycling.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400" dirty="0">
                <a:latin typeface="ChronicaPro-Bold"/>
              </a:rPr>
              <a:t>We need </a:t>
            </a:r>
            <a:r>
              <a:rPr lang="en-US" sz="2400" u="sng" dirty="0">
                <a:latin typeface="ChronicaPro-Bold"/>
              </a:rPr>
              <a:t>vitamin</a:t>
            </a:r>
            <a:r>
              <a:rPr lang="en-US" sz="2400" dirty="0">
                <a:latin typeface="ChronicaPro-Bold"/>
              </a:rPr>
              <a:t> A </a:t>
            </a:r>
            <a:r>
              <a:rPr lang="en-US" sz="2400" u="sng" dirty="0">
                <a:latin typeface="ChronicaPro-Bold"/>
              </a:rPr>
              <a:t>for</a:t>
            </a:r>
            <a:r>
              <a:rPr lang="en-US" sz="2400" dirty="0">
                <a:latin typeface="ChronicaPro-Bold"/>
              </a:rPr>
              <a:t> our eyes</a:t>
            </a:r>
            <a:r>
              <a:rPr lang="en-US" sz="2400" dirty="0"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Being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active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helps keep you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fit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rgbClr val="F26548"/>
                </a:solidFill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Jack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never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eats </a:t>
            </a:r>
            <a:r>
              <a:rPr lang="en-US" sz="2400" u="sng" dirty="0">
                <a:solidFill>
                  <a:srgbClr val="242021"/>
                </a:solidFill>
                <a:latin typeface="ChronicaPro-Book"/>
              </a:rPr>
              <a:t>fish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dirty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730386" y="1997500"/>
            <a:ext cx="27398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/f/ and /v/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2836570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369" y="59002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62554" y="1252856"/>
            <a:ext cx="1950732" cy="60686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563356"/>
            <a:ext cx="1950733" cy="60928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15916" y="4162269"/>
            <a:ext cx="1950733" cy="61545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15634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7910" y="1227024"/>
            <a:ext cx="586208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Game</a:t>
            </a:r>
            <a:r>
              <a:rPr lang="en-US" dirty="0">
                <a:solidFill>
                  <a:schemeClr val="tx1"/>
                </a:solidFill>
              </a:rPr>
              <a:t>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62127" y="2076605"/>
            <a:ext cx="5867872" cy="16452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Match the </a:t>
            </a:r>
            <a:r>
              <a:rPr lang="en-US">
                <a:solidFill>
                  <a:schemeClr val="tx1"/>
                </a:solidFill>
              </a:rPr>
              <a:t>phrase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correct </a:t>
            </a:r>
            <a:r>
              <a:rPr lang="en-US" smtClean="0">
                <a:solidFill>
                  <a:schemeClr val="tx1"/>
                </a:solidFill>
              </a:rPr>
              <a:t>pictures.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2: Complete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sentences.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Task 3: Discuss and tick each activity in the table as H (Healthy) or U (</a:t>
            </a:r>
            <a:r>
              <a:rPr lang="en-US">
                <a:solidFill>
                  <a:schemeClr val="tx1"/>
                </a:solidFill>
              </a:rPr>
              <a:t>Unhealthy</a:t>
            </a:r>
            <a:r>
              <a:rPr lang="en-US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127" y="3977703"/>
            <a:ext cx="5867872" cy="98459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Practice pronouncing.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and repeat. Pay attention to the underlined words.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7" y="5156340"/>
            <a:ext cx="5867872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Tongue twister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13286" y="1556288"/>
            <a:ext cx="1263795" cy="100706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91284" y="2867999"/>
            <a:ext cx="1410431" cy="12942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66649" y="4469998"/>
            <a:ext cx="1410432" cy="68634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6" y="405824"/>
            <a:ext cx="4508131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85420" y="485891"/>
            <a:ext cx="3957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130+ Funny Telephone Game Phrase Ideas - Meeb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571" y="2250238"/>
            <a:ext cx="5114477" cy="31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2589" y="3082550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b="1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give students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  <a:endParaRPr lang="en-US" sz="3600" b="1" dirty="0">
              <a:solidFill>
                <a:srgbClr val="0FB7B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Tongue twister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3272" y="3123841"/>
            <a:ext cx="8790748" cy="1569660"/>
          </a:xfrm>
          <a:prstGeom prst="rect">
            <a:avLst/>
          </a:prstGeom>
          <a:solidFill>
            <a:srgbClr val="48C0B6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200" smtClean="0">
                <a:latin typeface="ChronicaPro-Book"/>
              </a:rPr>
              <a:t>Victoria </a:t>
            </a:r>
            <a:r>
              <a:rPr lang="en-US" sz="3200" dirty="0">
                <a:latin typeface="ChronicaPro-Book"/>
              </a:rPr>
              <a:t>fried some fresh </a:t>
            </a:r>
            <a:r>
              <a:rPr lang="en-US" sz="3200">
                <a:latin typeface="ChronicaPro-Book"/>
              </a:rPr>
              <a:t>fish</a:t>
            </a:r>
            <a:r>
              <a:rPr lang="en-US" sz="3200" smtClean="0">
                <a:latin typeface="ChronicaPro-Book"/>
              </a:rPr>
              <a:t>.</a:t>
            </a:r>
            <a:endParaRPr lang="en-US" sz="3200" smtClean="0">
              <a:latin typeface="ChronicaPro-Book"/>
            </a:endParaRPr>
          </a:p>
          <a:p>
            <a:endParaRPr lang="en-US" sz="3200" dirty="0">
              <a:latin typeface="ChronicaPro-Book"/>
            </a:endParaRPr>
          </a:p>
          <a:p>
            <a:r>
              <a:rPr lang="en-US" sz="3200" dirty="0">
                <a:latin typeface="ChronicaPro-Book"/>
              </a:rPr>
              <a:t>2. Van fried the fish in half a vat of fat.</a:t>
            </a:r>
            <a:endParaRPr lang="en-US" sz="3200" dirty="0">
              <a:latin typeface="ChronicaPro-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3730" y="201930"/>
            <a:ext cx="70281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UNIT 2: HEALTHY LIVING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hildren Fun Clipart Kids Join Activities Clipart Black - Healthy Kids ,  Transparent Cartoon - Jing.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37" y="2459287"/>
            <a:ext cx="83629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23818" y="1535957"/>
            <a:ext cx="694436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Lesson 2: A closer look1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ASSIGNMENT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Find 5 more words with the sound /f/ and 5 more words with the sound /v/. Write them down and practice pronouncing the words.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87966" y="162559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dim light </a:t>
            </a:r>
            <a:r>
              <a:rPr lang="vi-VN" sz="4400" b="1">
                <a:solidFill>
                  <a:srgbClr val="F7941E"/>
                </a:solidFill>
              </a:rPr>
              <a:t>(n</a:t>
            </a:r>
            <a:r>
              <a:rPr lang="vi-VN" sz="4400" b="1" smtClean="0">
                <a:solidFill>
                  <a:srgbClr val="F7941E"/>
                </a:solidFill>
              </a:rPr>
              <a:t>) </a:t>
            </a:r>
            <a:endParaRPr lang="en-US" sz="36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4" y="4254380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ánh sáng lờ mờ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131251" y="3107126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dɪm</a:t>
            </a:r>
            <a:r>
              <a:rPr lang="en-US" sz="3600" b="1" dirty="0">
                <a:solidFill>
                  <a:srgbClr val="0FB7BD"/>
                </a:solidFill>
              </a:rPr>
              <a:t> lait/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9" y="1954317"/>
            <a:ext cx="4244784" cy="424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63535" y="17001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lip balm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5780" y="4422464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son dưỡng môi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49829" y="3302021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lɪp</a:t>
            </a:r>
            <a:r>
              <a:rPr lang="en-US" sz="3600" b="1" dirty="0">
                <a:solidFill>
                  <a:srgbClr val="0FB7BD"/>
                </a:solidFill>
              </a:rPr>
              <a:t> ˌ</a:t>
            </a:r>
            <a:r>
              <a:rPr lang="en-US" sz="3600" b="1" err="1">
                <a:solidFill>
                  <a:srgbClr val="0FB7BD"/>
                </a:solidFill>
              </a:rPr>
              <a:t>bɑːm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22" y="2157205"/>
            <a:ext cx="3443791" cy="3336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487067" y="16699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chapped lips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13679" y="459282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môi nứt nẻ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78620" y="3298528"/>
            <a:ext cx="2521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tʃæpt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err="1">
                <a:solidFill>
                  <a:srgbClr val="0FB7BD"/>
                </a:solidFill>
              </a:rPr>
              <a:t>lɪps</a:t>
            </a:r>
            <a:r>
              <a:rPr lang="en-US" sz="3600" b="1">
                <a:solidFill>
                  <a:srgbClr val="0FB7BD"/>
                </a:solidFill>
              </a:rPr>
              <a:t> </a:t>
            </a:r>
            <a:r>
              <a:rPr lang="en-US" sz="3600" b="1" smtClean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>
            <a:fillRect/>
          </a:stretch>
        </p:blipFill>
        <p:spPr bwMode="auto">
          <a:xfrm>
            <a:off x="7737083" y="2719053"/>
            <a:ext cx="3715615" cy="245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864872" y="12698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coloured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6000" b="1" dirty="0">
                <a:solidFill>
                  <a:srgbClr val="F7941E"/>
                </a:solidFill>
              </a:rPr>
              <a:t>vegetables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r>
              <a:rPr lang="vi-VN" sz="4400" b="1" dirty="0">
                <a:solidFill>
                  <a:srgbClr val="F7941E"/>
                </a:solidFill>
              </a:rPr>
              <a:t>(n)</a:t>
            </a:r>
            <a:r>
              <a:rPr lang="vi-VN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9911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rau có màu sắc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349667" y="3813924"/>
            <a:ext cx="4107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kʌləd 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vedʒtəbəl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028" y="1370761"/>
            <a:ext cx="5067300" cy="488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>
                <a:solidFill>
                  <a:srgbClr val="F7941E"/>
                </a:solidFill>
              </a:rPr>
              <a:t>red spots </a:t>
            </a:r>
            <a:r>
              <a:rPr lang="vi-VN" sz="4400" b="1">
                <a:solidFill>
                  <a:srgbClr val="F7941E"/>
                </a:solidFill>
              </a:rPr>
              <a:t>(n)</a:t>
            </a:r>
            <a:r>
              <a:rPr lang="vi-VN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/>
              <a:t>đốm đỏ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67835" y="3107123"/>
            <a:ext cx="2271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/red </a:t>
            </a:r>
            <a:r>
              <a:rPr lang="en-US" sz="3600" b="1" err="1">
                <a:solidFill>
                  <a:srgbClr val="0FB7BD"/>
                </a:solidFill>
              </a:rPr>
              <a:t>spɒt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030" y="2385308"/>
            <a:ext cx="2736292" cy="2736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07180" y="1614697"/>
          <a:ext cx="10047824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4751"/>
                <a:gridCol w="2921620"/>
                <a:gridCol w="3671453"/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25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1. d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im light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</a:t>
                      </a: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/dɪm lait/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ánh sáng lờ mờ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lip balm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/ˈlɪp ˌbɑːm/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son dưỡng môi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chapped lips 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/tʃæpt lɪps 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môi nứt nẻ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4. coloured vegetables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 ˈkʌləd ˈvedʒtəbəl/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rau có màu sắc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b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 red spots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/red spɒt/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đốm đỏ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phrase on the left with the correct pictures on the right.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02638" y="2175415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3200" b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" r="986"/>
          <a:stretch>
            <a:fillRect/>
          </a:stretch>
        </p:blipFill>
        <p:spPr>
          <a:xfrm>
            <a:off x="2379343" y="1962833"/>
            <a:ext cx="4480839" cy="4779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8302638" y="2930109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02638" y="3644836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98877" y="4397050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286" y="5111777"/>
            <a:ext cx="94664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5. b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3136</Words>
  <Application>WPS Presentation</Application>
  <PresentationFormat>Widescreen</PresentationFormat>
  <Paragraphs>234</Paragraphs>
  <Slides>21</Slides>
  <Notes>18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SimSun</vt:lpstr>
      <vt:lpstr>Wingdings</vt:lpstr>
      <vt:lpstr>Myriad Pro</vt:lpstr>
      <vt:lpstr>Segoe Print</vt:lpstr>
      <vt:lpstr>Calibri</vt:lpstr>
      <vt:lpstr>Microsoft YaHei</vt:lpstr>
      <vt:lpstr>Arial Unicode MS</vt:lpstr>
      <vt:lpstr>Calibri Light</vt:lpstr>
      <vt:lpstr>ChronicaPro-Bold</vt:lpstr>
      <vt:lpstr>Adobe Gothic Std B</vt:lpstr>
      <vt:lpstr>Yu Gothic UI Semibold</vt:lpstr>
      <vt:lpstr>Calibri (Body)</vt:lpstr>
      <vt:lpstr>Times New Roman</vt:lpstr>
      <vt:lpstr>ChronicaPro-Book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STD</cp:lastModifiedBy>
  <cp:revision>167</cp:revision>
  <dcterms:created xsi:type="dcterms:W3CDTF">2020-12-09T02:04:00Z</dcterms:created>
  <dcterms:modified xsi:type="dcterms:W3CDTF">2025-09-30T07:44:52Z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52864A429DA44090AA345116EA987653_12</vt:lpwstr>
  </property>
  <property fmtid="{D5CDD505-2E9C-101B-9397-08002B2CF9AE}" pid="3" name="KSOProductBuildVer">
    <vt:lpwstr>1033-12.2.0.22549</vt:lpwstr>
  </property>
</Properties>
</file>