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60" r:id="rId12"/>
    <p:sldId id="258" r:id="rId13"/>
    <p:sldId id="268" r:id="rId14"/>
    <p:sldId id="276" r:id="rId15"/>
    <p:sldId id="269" r:id="rId16"/>
    <p:sldId id="270" r:id="rId17"/>
    <p:sldId id="271" r:id="rId18"/>
    <p:sldId id="278" r:id="rId19"/>
    <p:sldId id="277" r:id="rId20"/>
    <p:sldId id="272" r:id="rId21"/>
    <p:sldId id="273" r:id="rId22"/>
    <p:sldId id="274" r:id="rId23"/>
    <p:sldId id="275" r:id="rId24"/>
    <p:sldId id="283" r:id="rId25"/>
    <p:sldId id="279" r:id="rId26"/>
    <p:sldId id="282" r:id="rId27"/>
    <p:sldId id="281" r:id="rId28"/>
  </p:sldIdLst>
  <p:sldSz cx="18288000" cy="10287000"/>
  <p:notesSz cx="6858000" cy="9144000"/>
  <p:embeddedFontLst>
    <p:embeddedFont>
      <p:font typeface="#9Slide03 Arima Madurai Black" panose="020B0604020202020204" charset="0"/>
      <p:bold r:id="rId29"/>
    </p:embeddedFont>
    <p:embeddedFont>
      <p:font typeface="#9Slide03 Arima Madurai Bold" panose="020B0604020202020204" charset="0"/>
      <p:bold r:id="rId30"/>
    </p:embeddedFont>
    <p:embeddedFont>
      <p:font typeface="#9Slide03 BoosterNextFYBlack" panose="020B0604020202020204" charset="0"/>
      <p:regular r:id="rId31"/>
    </p:embeddedFont>
    <p:embeddedFont>
      <p:font typeface="#9Slide03 IcielPanton Black" panose="020B0604020202020204" charset="0"/>
      <p:bold r:id="rId32"/>
    </p:embeddedFont>
    <p:embeddedFont>
      <p:font typeface="#9Slide05 Braxton Regular" panose="020B0604020202020204" charset="0"/>
      <p:regular r:id="rId33"/>
    </p:embeddedFont>
    <p:embeddedFont>
      <p:font typeface="#9Slide05 SVNHollycakes" panose="020B0604020202020204" charset="0"/>
      <p:regular r:id="rId34"/>
    </p:embeddedFont>
    <p:embeddedFont>
      <p:font typeface="#9Slide06 SVNBlow Brush" charset="0"/>
      <p:regular r:id="rId35"/>
    </p:embeddedFont>
    <p:embeddedFont>
      <p:font typeface="#9Slide06 Thillends" panose="020B0604020202020204" charset="0"/>
      <p:regular r:id="rId36"/>
    </p:embeddedFont>
    <p:embeddedFont>
      <p:font typeface="#9Slide07 Hillda" panose="020B0604020202020204" charset="0"/>
      <p:regular r:id="rId37"/>
    </p:embeddedFont>
    <p:embeddedFont>
      <p:font typeface="#9Slide07 IcielStormtrooper" panose="020B0604020202020204" charset="0"/>
      <p:regular r:id="rId38"/>
    </p:embeddedFont>
    <p:embeddedFont>
      <p:font typeface="Poppins" panose="020B0502040204020203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sv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30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svg"/><Relationship Id="rId5" Type="http://schemas.openxmlformats.org/officeDocument/2006/relationships/image" Target="../media/image7.sv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77645" y="7519550"/>
            <a:ext cx="5305653" cy="452307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5780296" cy="4927702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61728" y="4708581"/>
            <a:ext cx="1328381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6 SVNBlow Brush" pitchFamily="2" charset="0"/>
              </a:rPr>
              <a:t>COME BACK TO</a:t>
            </a:r>
          </a:p>
          <a:p>
            <a:pPr algn="ctr"/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6 SVNBlow Brush" pitchFamily="2" charset="0"/>
              </a:rPr>
              <a:t>LITERATURE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7000"/>
          </a:blip>
          <a:srcRect l="9212" t="40414" r="8651" b="1338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095464" y="7368782"/>
            <a:ext cx="23682613" cy="4895651"/>
          </a:xfrm>
          <a:custGeom>
            <a:avLst/>
            <a:gdLst/>
            <a:ahLst/>
            <a:cxnLst/>
            <a:rect l="l" t="t" r="r" b="b"/>
            <a:pathLst>
              <a:path w="23682613" h="4895651">
                <a:moveTo>
                  <a:pt x="0" y="0"/>
                </a:moveTo>
                <a:lnTo>
                  <a:pt x="23682613" y="0"/>
                </a:lnTo>
                <a:lnTo>
                  <a:pt x="23682613" y="4895651"/>
                </a:lnTo>
                <a:lnTo>
                  <a:pt x="0" y="4895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33" r="-2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850294"/>
            <a:ext cx="16230600" cy="7581043"/>
          </a:xfrm>
          <a:custGeom>
            <a:avLst/>
            <a:gdLst/>
            <a:ahLst/>
            <a:cxnLst/>
            <a:rect l="l" t="t" r="r" b="b"/>
            <a:pathLst>
              <a:path w="16230600" h="7581043">
                <a:moveTo>
                  <a:pt x="0" y="0"/>
                </a:moveTo>
                <a:lnTo>
                  <a:pt x="16230600" y="0"/>
                </a:lnTo>
                <a:lnTo>
                  <a:pt x="16230600" y="7581042"/>
                </a:lnTo>
                <a:lnTo>
                  <a:pt x="0" y="75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15808" y="5787534"/>
            <a:ext cx="911357" cy="606467"/>
          </a:xfrm>
          <a:custGeom>
            <a:avLst/>
            <a:gdLst/>
            <a:ahLst/>
            <a:cxnLst/>
            <a:rect l="l" t="t" r="r" b="b"/>
            <a:pathLst>
              <a:path w="911357" h="606467">
                <a:moveTo>
                  <a:pt x="0" y="0"/>
                </a:moveTo>
                <a:lnTo>
                  <a:pt x="911356" y="0"/>
                </a:lnTo>
                <a:lnTo>
                  <a:pt x="911356" y="606467"/>
                </a:lnTo>
                <a:lnTo>
                  <a:pt x="0" y="60646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699" y="1987426"/>
            <a:ext cx="16230600" cy="178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2"/>
              </a:lnSpc>
            </a:pPr>
            <a:r>
              <a:rPr lang="en-US" sz="16600" dirty="0" err="1">
                <a:solidFill>
                  <a:srgbClr val="4C6689"/>
                </a:solidFill>
                <a:latin typeface="#9Slide06 Thillends" pitchFamily="2" charset="0"/>
              </a:rPr>
              <a:t>Bài</a:t>
            </a:r>
            <a:r>
              <a:rPr lang="en-US" sz="16600" dirty="0">
                <a:solidFill>
                  <a:srgbClr val="4C6689"/>
                </a:solidFill>
                <a:latin typeface="#9Slide06 Thillends" pitchFamily="2" charset="0"/>
              </a:rPr>
              <a:t> </a:t>
            </a:r>
            <a:r>
              <a:rPr lang="en-US" sz="16600" dirty="0" err="1">
                <a:solidFill>
                  <a:srgbClr val="4C6689"/>
                </a:solidFill>
                <a:latin typeface="#9Slide06 Thillends" pitchFamily="2" charset="0"/>
              </a:rPr>
              <a:t>mở</a:t>
            </a:r>
            <a:r>
              <a:rPr lang="en-US" sz="16600" dirty="0">
                <a:solidFill>
                  <a:srgbClr val="4C6689"/>
                </a:solidFill>
                <a:latin typeface="#9Slide06 Thillends" pitchFamily="2" charset="0"/>
              </a:rPr>
              <a:t> </a:t>
            </a:r>
            <a:r>
              <a:rPr lang="en-US" sz="16600" dirty="0" err="1">
                <a:solidFill>
                  <a:srgbClr val="4C6689"/>
                </a:solidFill>
                <a:latin typeface="#9Slide06 Thillends" pitchFamily="2" charset="0"/>
              </a:rPr>
              <a:t>đầu</a:t>
            </a:r>
            <a:endParaRPr lang="en-US" sz="16600" dirty="0">
              <a:solidFill>
                <a:srgbClr val="4C6689"/>
              </a:solidFill>
              <a:latin typeface="#9Slide06 Thillends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13423" y="3690276"/>
            <a:ext cx="9061153" cy="7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3200" dirty="0" err="1">
                <a:solidFill>
                  <a:srgbClr val="4C6689"/>
                </a:solidFill>
                <a:latin typeface="#9Slide07 Hillda" pitchFamily="2" charset="0"/>
              </a:rPr>
              <a:t>Giáo</a:t>
            </a:r>
            <a:r>
              <a:rPr lang="en-US" sz="3200" dirty="0">
                <a:solidFill>
                  <a:srgbClr val="4C6689"/>
                </a:solidFill>
                <a:latin typeface="#9Slide07 Hillda" pitchFamily="2" charset="0"/>
              </a:rPr>
              <a:t> </a:t>
            </a:r>
            <a:r>
              <a:rPr lang="en-US" sz="3200" dirty="0" err="1">
                <a:solidFill>
                  <a:srgbClr val="4C6689"/>
                </a:solidFill>
                <a:latin typeface="#9Slide07 Hillda" pitchFamily="2" charset="0"/>
              </a:rPr>
              <a:t>viên</a:t>
            </a:r>
            <a:r>
              <a:rPr lang="en-US" sz="3200" dirty="0">
                <a:solidFill>
                  <a:srgbClr val="4C6689"/>
                </a:solidFill>
                <a:latin typeface="#9Slide07 Hillda" pitchFamily="2" charset="0"/>
              </a:rPr>
              <a:t>: </a:t>
            </a:r>
            <a:r>
              <a:rPr lang="en-US" sz="3200" dirty="0" err="1">
                <a:solidFill>
                  <a:srgbClr val="4C6689"/>
                </a:solidFill>
                <a:latin typeface="#9Slide07 Hillda" pitchFamily="2" charset="0"/>
              </a:rPr>
              <a:t>Nhóm</a:t>
            </a:r>
            <a:r>
              <a:rPr lang="en-US" sz="3200" dirty="0">
                <a:solidFill>
                  <a:srgbClr val="4C6689"/>
                </a:solidFill>
                <a:latin typeface="#9Slide07 Hillda" pitchFamily="2" charset="0"/>
              </a:rPr>
              <a:t> </a:t>
            </a:r>
            <a:r>
              <a:rPr lang="en-US" sz="3200" dirty="0" err="1">
                <a:solidFill>
                  <a:srgbClr val="4C6689"/>
                </a:solidFill>
                <a:latin typeface="#9Slide07 Hillda" pitchFamily="2" charset="0"/>
              </a:rPr>
              <a:t>3H</a:t>
            </a:r>
            <a:endParaRPr lang="en-US" sz="3200" dirty="0">
              <a:solidFill>
                <a:srgbClr val="4C6689"/>
              </a:solidFill>
              <a:latin typeface="#9Slide07 Hillda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D2436347-A5A0-BE50-EDA9-D1F2252C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267240" y="2174908"/>
            <a:ext cx="9753520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Xây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dựng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kế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#9Slide05 SVNHollycakes" panose="02000000000000000000" pitchFamily="2" charset="0"/>
              </a:rPr>
              <a:t>hoạch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#9Slide05 SVNHollycakes" panose="02000000000000000000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3859870" flipH="1" flipV="1">
            <a:off x="13842116" y="-522477"/>
            <a:ext cx="6093665" cy="4112125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4800" y="2152048"/>
            <a:ext cx="2383578" cy="2235933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82800" y="6419793"/>
            <a:ext cx="2527339" cy="261777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239A17E-F195-243A-0DD1-39F50A431C7E}"/>
              </a:ext>
            </a:extLst>
          </p:cNvPr>
          <p:cNvSpPr txBox="1"/>
          <p:nvPr/>
        </p:nvSpPr>
        <p:spPr>
          <a:xfrm>
            <a:off x="1739901" y="3832652"/>
            <a:ext cx="14886344" cy="223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Họp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báo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#9Slide07 IcielStormtrooper" panose="020B0500000000000000" pitchFamily="34" charset="0"/>
            </a:endParaRPr>
          </a:p>
          <a:p>
            <a:pPr algn="ctr">
              <a:lnSpc>
                <a:spcPts val="9396"/>
              </a:lnSpc>
            </a:pP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giới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thiệu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sách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ngữ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văn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#9Slide07 IcielStormtrooper" panose="020B0500000000000000" pitchFamily="34" charset="0"/>
              </a:rPr>
              <a:t> 8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1E8B82A5-0B1A-6198-66D0-D837E0D45966}"/>
              </a:ext>
            </a:extLst>
          </p:cNvPr>
          <p:cNvSpPr/>
          <p:nvPr/>
        </p:nvSpPr>
        <p:spPr>
          <a:xfrm>
            <a:off x="2056733" y="6487528"/>
            <a:ext cx="1600200" cy="1822556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734181" y="-2487821"/>
            <a:ext cx="9708703" cy="8219783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 flipV="1">
            <a:off x="13288092" y="6643120"/>
            <a:ext cx="5715502" cy="4872466"/>
          </a:xfrm>
          <a:custGeom>
            <a:avLst/>
            <a:gdLst/>
            <a:ahLst/>
            <a:cxnLst/>
            <a:rect l="l" t="t" r="r" b="b"/>
            <a:pathLst>
              <a:path w="5715502" h="4872466">
                <a:moveTo>
                  <a:pt x="5715502" y="4872466"/>
                </a:moveTo>
                <a:lnTo>
                  <a:pt x="0" y="4872466"/>
                </a:lnTo>
                <a:lnTo>
                  <a:pt x="0" y="0"/>
                </a:lnTo>
                <a:lnTo>
                  <a:pt x="5715502" y="0"/>
                </a:lnTo>
                <a:lnTo>
                  <a:pt x="5715502" y="487246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76340" y="3820468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8"/>
                </a:lnTo>
                <a:lnTo>
                  <a:pt x="0" y="1044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76340" y="5000585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76340" y="6178484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76340" y="7356383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05297" y="1665472"/>
            <a:ext cx="6626070" cy="1391475"/>
          </a:xfrm>
          <a:custGeom>
            <a:avLst/>
            <a:gdLst/>
            <a:ahLst/>
            <a:cxnLst/>
            <a:rect l="l" t="t" r="r" b="b"/>
            <a:pathLst>
              <a:path w="6626070" h="1391475">
                <a:moveTo>
                  <a:pt x="0" y="0"/>
                </a:moveTo>
                <a:lnTo>
                  <a:pt x="6626070" y="0"/>
                </a:lnTo>
                <a:lnTo>
                  <a:pt x="6626070" y="1391475"/>
                </a:lnTo>
                <a:lnTo>
                  <a:pt x="0" y="1391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57626" y="7154760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1668" y="-781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94494" y="6237049"/>
            <a:ext cx="2667000" cy="3283215"/>
          </a:xfrm>
          <a:custGeom>
            <a:avLst/>
            <a:gdLst/>
            <a:ahLst/>
            <a:cxnLst/>
            <a:rect l="l" t="t" r="r" b="b"/>
            <a:pathLst>
              <a:path w="3736203" h="4844348">
                <a:moveTo>
                  <a:pt x="0" y="0"/>
                </a:moveTo>
                <a:lnTo>
                  <a:pt x="3736203" y="0"/>
                </a:lnTo>
                <a:lnTo>
                  <a:pt x="3736203" y="4844348"/>
                </a:lnTo>
                <a:lnTo>
                  <a:pt x="0" y="484434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78886" y="1952809"/>
            <a:ext cx="579959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#9Slide03 IcielPanton Black" panose="00000A00000000000000" pitchFamily="2" charset="0"/>
              </a:rPr>
              <a:t>Chuyên</a:t>
            </a:r>
            <a:r>
              <a:rPr lang="en-US" sz="4800" dirty="0">
                <a:solidFill>
                  <a:srgbClr val="0000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3 IcielPanton Black" panose="00000A00000000000000" pitchFamily="2" charset="0"/>
              </a:rPr>
              <a:t>gia</a:t>
            </a:r>
            <a:endParaRPr lang="en-US" sz="4800" dirty="0">
              <a:solidFill>
                <a:srgbClr val="000000"/>
              </a:solidFill>
              <a:latin typeface="#9Slide03 IcielPanton Black" panose="00000A00000000000000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73243" y="4180486"/>
            <a:ext cx="647323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 thức, bố cục, các nội dung lớn của sách.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05848" y="4015056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01.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05848" y="5189660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18332" y="5362630"/>
            <a:ext cx="632083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 hiểu văn bản văn học: Truyện, thơ, kịch.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18332" y="6384163"/>
            <a:ext cx="64732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 hiểu văn bản nghị luận, văn bản thông tin và thực hành tiếng Việt.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18332" y="7708852"/>
            <a:ext cx="632083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 Viết, nói và nghe.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05848" y="6364265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03.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05848" y="7538869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04.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EFE0A2D-A243-DF78-6C2D-AA2F11DA0831}"/>
              </a:ext>
            </a:extLst>
          </p:cNvPr>
          <p:cNvSpPr/>
          <p:nvPr/>
        </p:nvSpPr>
        <p:spPr>
          <a:xfrm>
            <a:off x="4421428" y="8583418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E3090409-07A9-D694-A31E-4F8538659491}"/>
              </a:ext>
            </a:extLst>
          </p:cNvPr>
          <p:cNvSpPr txBox="1"/>
          <p:nvPr/>
        </p:nvSpPr>
        <p:spPr>
          <a:xfrm>
            <a:off x="5618332" y="8919028"/>
            <a:ext cx="642814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bí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1A7CB54-9C05-2472-77D0-70B1C671F94E}"/>
              </a:ext>
            </a:extLst>
          </p:cNvPr>
          <p:cNvSpPr txBox="1"/>
          <p:nvPr/>
        </p:nvSpPr>
        <p:spPr>
          <a:xfrm>
            <a:off x="4850936" y="8765904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29185" y="784002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-10800000">
            <a:off x="-4920382" y="-2776564"/>
            <a:ext cx="9708703" cy="8219783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 flipV="1">
            <a:off x="14129906" y="6747879"/>
            <a:ext cx="5715502" cy="4872466"/>
          </a:xfrm>
          <a:custGeom>
            <a:avLst/>
            <a:gdLst/>
            <a:ahLst/>
            <a:cxnLst/>
            <a:rect l="l" t="t" r="r" b="b"/>
            <a:pathLst>
              <a:path w="5715502" h="4872466">
                <a:moveTo>
                  <a:pt x="5715502" y="4872466"/>
                </a:moveTo>
                <a:lnTo>
                  <a:pt x="0" y="4872466"/>
                </a:lnTo>
                <a:lnTo>
                  <a:pt x="0" y="0"/>
                </a:lnTo>
                <a:lnTo>
                  <a:pt x="5715502" y="0"/>
                </a:lnTo>
                <a:lnTo>
                  <a:pt x="5715502" y="48724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4536" y="3507799"/>
            <a:ext cx="7889864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8"/>
                </a:lnTo>
                <a:lnTo>
                  <a:pt x="0" y="1044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2420" y="4719382"/>
            <a:ext cx="8001979" cy="1712374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571845" y="6565571"/>
            <a:ext cx="7962554" cy="1434757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3727" y="8134143"/>
            <a:ext cx="7920671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87813" y="1028372"/>
            <a:ext cx="6626070" cy="1391475"/>
          </a:xfrm>
          <a:custGeom>
            <a:avLst/>
            <a:gdLst/>
            <a:ahLst/>
            <a:cxnLst/>
            <a:rect l="l" t="t" r="r" b="b"/>
            <a:pathLst>
              <a:path w="6626070" h="1391475">
                <a:moveTo>
                  <a:pt x="0" y="0"/>
                </a:moveTo>
                <a:lnTo>
                  <a:pt x="6626070" y="0"/>
                </a:lnTo>
                <a:lnTo>
                  <a:pt x="6626070" y="1391475"/>
                </a:lnTo>
                <a:lnTo>
                  <a:pt x="0" y="1391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01331" y="-84727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061402" y="1315709"/>
            <a:ext cx="579959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0000"/>
                </a:solidFill>
                <a:latin typeface="#9Slide03 IcielPanton Black" panose="00000A00000000000000" pitchFamily="2" charset="0"/>
              </a:defRPr>
            </a:lvl1pPr>
          </a:lstStyle>
          <a:p>
            <a:r>
              <a:rPr lang="en-US" sz="4400" dirty="0" err="1"/>
              <a:t>Phóng</a:t>
            </a:r>
            <a:r>
              <a:rPr lang="en-US" sz="4400" dirty="0"/>
              <a:t> </a:t>
            </a:r>
            <a:r>
              <a:rPr lang="en-US" sz="4400" dirty="0" err="1"/>
              <a:t>viên</a:t>
            </a:r>
            <a:r>
              <a:rPr lang="en-US" sz="4400" dirty="0"/>
              <a:t>, </a:t>
            </a:r>
            <a:r>
              <a:rPr lang="en-US" sz="4400" dirty="0" err="1"/>
              <a:t>khán</a:t>
            </a:r>
            <a:r>
              <a:rPr lang="en-US" sz="4400" dirty="0"/>
              <a:t> </a:t>
            </a:r>
            <a:r>
              <a:rPr lang="en-US" sz="4400" dirty="0" err="1"/>
              <a:t>giả</a:t>
            </a:r>
            <a:endParaRPr lang="en-US" sz="4400" dirty="0"/>
          </a:p>
        </p:txBody>
      </p:sp>
      <p:sp>
        <p:nvSpPr>
          <p:cNvPr id="13" name="TextBox 13"/>
          <p:cNvSpPr txBox="1"/>
          <p:nvPr/>
        </p:nvSpPr>
        <p:spPr>
          <a:xfrm>
            <a:off x="1751654" y="3778246"/>
            <a:ext cx="63137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SGK Ngữ văn 8 có hình thức, cấu tạo các phần như thế nào?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4044" y="3702387"/>
            <a:ext cx="679139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01.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7201" y="5291579"/>
            <a:ext cx="689259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35186" y="4919424"/>
            <a:ext cx="63267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 đọc hiểu sẽ học những kiểu/thể loại văn bản nào, tên các văn bản sẽ học và những điều cần chú ý khi đọc hiểu các kiểu/thể loại văn bản đó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13836" y="6771251"/>
            <a:ext cx="621351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 thực hành tiếng Việt sẽ học những đơn vị kiến thức nào? Có mấy loại bài tập thực hành tiếng Việt được rèn luyện?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06672" y="8334879"/>
            <a:ext cx="61882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 viết sẽ học viết những kiểu bài và nội dung cụ thể nào?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2429" y="6985814"/>
            <a:ext cx="689259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03.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3236" y="8316629"/>
            <a:ext cx="689259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04.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EFE0A2D-A243-DF78-6C2D-AA2F11DA0831}"/>
              </a:ext>
            </a:extLst>
          </p:cNvPr>
          <p:cNvSpPr/>
          <p:nvPr/>
        </p:nvSpPr>
        <p:spPr>
          <a:xfrm>
            <a:off x="9123809" y="3734096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E3090409-07A9-D694-A31E-4F8538659491}"/>
              </a:ext>
            </a:extLst>
          </p:cNvPr>
          <p:cNvSpPr txBox="1"/>
          <p:nvPr/>
        </p:nvSpPr>
        <p:spPr>
          <a:xfrm>
            <a:off x="10320712" y="4099686"/>
            <a:ext cx="689324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 nói và nghe sẽ rèn luyện những kĩ năng nào?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1A7CB54-9C05-2472-77D0-70B1C671F94E}"/>
              </a:ext>
            </a:extLst>
          </p:cNvPr>
          <p:cNvSpPr txBox="1"/>
          <p:nvPr/>
        </p:nvSpPr>
        <p:spPr>
          <a:xfrm>
            <a:off x="9553317" y="3916582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05.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1F2CB01-E64F-D5AE-A27F-8129F8F17373}"/>
              </a:ext>
            </a:extLst>
          </p:cNvPr>
          <p:cNvSpPr/>
          <p:nvPr/>
        </p:nvSpPr>
        <p:spPr>
          <a:xfrm>
            <a:off x="9144000" y="5013285"/>
            <a:ext cx="8501460" cy="1177060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69BEB39A-3520-1605-5811-F2C8F8AD4725}"/>
              </a:ext>
            </a:extLst>
          </p:cNvPr>
          <p:cNvSpPr txBox="1"/>
          <p:nvPr/>
        </p:nvSpPr>
        <p:spPr>
          <a:xfrm>
            <a:off x="10338141" y="5243688"/>
            <a:ext cx="67306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 bài học trong SGK có cấu trúc như thế nào? Nhiệm vụ của mỗi phần ấy là gì?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DBFF777-809D-8F5A-580D-71DE903EF3E4}"/>
              </a:ext>
            </a:extLst>
          </p:cNvPr>
          <p:cNvSpPr txBox="1"/>
          <p:nvPr/>
        </p:nvSpPr>
        <p:spPr>
          <a:xfrm>
            <a:off x="9570745" y="5284206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06.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8DAD86EE-B5E6-F1F0-1CF8-59518A7718EE}"/>
              </a:ext>
            </a:extLst>
          </p:cNvPr>
          <p:cNvSpPr/>
          <p:nvPr/>
        </p:nvSpPr>
        <p:spPr>
          <a:xfrm>
            <a:off x="9144000" y="6451901"/>
            <a:ext cx="8501460" cy="1177060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99156776-8AE5-6A7A-24F6-AE2F80C61658}"/>
              </a:ext>
            </a:extLst>
          </p:cNvPr>
          <p:cNvSpPr txBox="1"/>
          <p:nvPr/>
        </p:nvSpPr>
        <p:spPr>
          <a:xfrm>
            <a:off x="10363903" y="6671099"/>
            <a:ext cx="680685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 có suy nghĩ, cảm nhận như thế nào với những nội dung sẽ được học trong môn Ngữ văn 8?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D34B1403-A148-B308-C699-4448AE655699}"/>
              </a:ext>
            </a:extLst>
          </p:cNvPr>
          <p:cNvSpPr txBox="1"/>
          <p:nvPr/>
        </p:nvSpPr>
        <p:spPr>
          <a:xfrm>
            <a:off x="9570745" y="6733822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07.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22F59DFA-6ABB-0711-98CE-C78BFDF32A21}"/>
              </a:ext>
            </a:extLst>
          </p:cNvPr>
          <p:cNvSpPr/>
          <p:nvPr/>
        </p:nvSpPr>
        <p:spPr>
          <a:xfrm>
            <a:off x="9123809" y="7967296"/>
            <a:ext cx="8501460" cy="1044549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E17AF2AB-09B9-D3DA-42F8-243D0467DE37}"/>
              </a:ext>
            </a:extLst>
          </p:cNvPr>
          <p:cNvSpPr txBox="1"/>
          <p:nvPr/>
        </p:nvSpPr>
        <p:spPr>
          <a:xfrm>
            <a:off x="10209144" y="8197184"/>
            <a:ext cx="685965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 kinh nghiệm, bí quyết giúp em yêu thích hoặc học tốt hơn môn Ngữ văn.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EFBC3859-BE5C-28E6-0974-C2D10B134F0C}"/>
              </a:ext>
            </a:extLst>
          </p:cNvPr>
          <p:cNvSpPr txBox="1"/>
          <p:nvPr/>
        </p:nvSpPr>
        <p:spPr>
          <a:xfrm>
            <a:off x="9441749" y="8191667"/>
            <a:ext cx="767396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32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77645" y="7519550"/>
            <a:ext cx="5305653" cy="452307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5780296" cy="4927702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61728" y="4708581"/>
            <a:ext cx="1328381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00000"/>
                </a:solidFill>
                <a:latin typeface="#9Slide06 Thillends" pitchFamily="2" charset="0"/>
              </a:rPr>
              <a:t>I. </a:t>
            </a:r>
            <a:r>
              <a:rPr lang="en-US" sz="11500" dirty="0" err="1">
                <a:solidFill>
                  <a:srgbClr val="000000"/>
                </a:solidFill>
                <a:latin typeface="#9Slide06 Thillends" pitchFamily="2" charset="0"/>
              </a:rPr>
              <a:t>Nội</a:t>
            </a:r>
            <a:r>
              <a:rPr lang="en-US" sz="11500" dirty="0">
                <a:solidFill>
                  <a:srgbClr val="000000"/>
                </a:solidFill>
                <a:latin typeface="#9Slide06 Thillends" pitchFamily="2" charset="0"/>
              </a:rPr>
              <a:t> dung </a:t>
            </a:r>
            <a:r>
              <a:rPr lang="en-US" sz="11500" dirty="0" err="1">
                <a:solidFill>
                  <a:srgbClr val="000000"/>
                </a:solidFill>
                <a:latin typeface="#9Slide06 Thillends" pitchFamily="2" charset="0"/>
              </a:rPr>
              <a:t>sách</a:t>
            </a:r>
            <a:endParaRPr lang="en-US" sz="11500" dirty="0">
              <a:solidFill>
                <a:srgbClr val="000000"/>
              </a:solidFill>
              <a:latin typeface="#9Slide06 Thillend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85897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931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58F91-54E3-E018-68D8-96B85E1C1A20}"/>
              </a:ext>
            </a:extLst>
          </p:cNvPr>
          <p:cNvSpPr txBox="1"/>
          <p:nvPr/>
        </p:nvSpPr>
        <p:spPr>
          <a:xfrm>
            <a:off x="2639634" y="3146209"/>
            <a:ext cx="134382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Đọc hiểu văn bản truyện: truyện ngắn, tiểu thuyết, truyện lịch sử, truyện cười.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Đọc hiểu văn bản thơ: thơ sáu chữ, bảy chữ, thơ Đường luật.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Đọc hiểu văn bản kịch: hài kịch.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Đọc hiểu văn bản nghị luận: nghị luận văn học, nghị luận xã hội.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Đọc hiểu văn bản thông tin: văn bản thông tin giải thích một hiện tượng tự nhiên; văn bản thông tin giới thiệu một cuốn sách hoặc một bộ phim.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Rèn luyện Tiếng Việt: từ ngữ, ngữ pháp, hoạt động giao tiếp, sự phát triển của ngôn ngữ.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52C48-07EE-0FBD-83F2-7BF0C30B7CCD}"/>
              </a:ext>
            </a:extLst>
          </p:cNvPr>
          <p:cNvSpPr txBox="1"/>
          <p:nvPr/>
        </p:nvSpPr>
        <p:spPr>
          <a:xfrm>
            <a:off x="2693310" y="1954790"/>
            <a:ext cx="12362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rPr>
              <a:t>1. Học đọc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#9Slide03 IcielPanton Black" panose="00000A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931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D0736-93D6-47F8-C306-0BC4C5FD6021}"/>
              </a:ext>
            </a:extLst>
          </p:cNvPr>
          <p:cNvSpPr txBox="1"/>
          <p:nvPr/>
        </p:nvSpPr>
        <p:spPr>
          <a:xfrm>
            <a:off x="2591898" y="3751006"/>
            <a:ext cx="139667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80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- Tự sự: Kể lại một chuyến đi hoặc một hoạt động xã hội, kết hợp được các yếu tố miêu tả, tự sự, biểu cảm.</a:t>
            </a:r>
            <a:endParaRPr lang="en-US" dirty="0"/>
          </a:p>
          <a:p>
            <a:r>
              <a:rPr lang="de-DE" dirty="0"/>
              <a:t>- Biểu cảm: Tập làm thơ sáu chữ, bảy chữ; viết đoạn văn ghi lại cảm nghị về một bài thơ sáu chữ, bảy chữ.</a:t>
            </a:r>
            <a:endParaRPr lang="en-US" dirty="0"/>
          </a:p>
          <a:p>
            <a:r>
              <a:rPr lang="de-DE" dirty="0"/>
              <a:t>- Nghị luận: Viết bài văn nghị luận xã hội về một vấn đề đời sống, phân tích tác phẩm văn học.</a:t>
            </a:r>
            <a:endParaRPr lang="en-US" dirty="0"/>
          </a:p>
          <a:p>
            <a:r>
              <a:rPr lang="de-DE" dirty="0"/>
              <a:t>- Thuyết minh: Viết bài văn giải thích một hiện tượng tự nhiên.</a:t>
            </a:r>
            <a:endParaRPr lang="en-US" dirty="0"/>
          </a:p>
          <a:p>
            <a:r>
              <a:rPr lang="de-DE" dirty="0"/>
              <a:t>- Nhật dụng: Văn bản kiến nghị về một vấn đề đời sống.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D0F5D-D73D-7536-84D5-906B64526F5C}"/>
              </a:ext>
            </a:extLst>
          </p:cNvPr>
          <p:cNvSpPr txBox="1"/>
          <p:nvPr/>
        </p:nvSpPr>
        <p:spPr>
          <a:xfrm>
            <a:off x="4383860" y="2444234"/>
            <a:ext cx="10382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Học viết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931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8413-4E3E-3031-C295-7AEDAADB5728}"/>
              </a:ext>
            </a:extLst>
          </p:cNvPr>
          <p:cNvSpPr txBox="1"/>
          <p:nvPr/>
        </p:nvSpPr>
        <p:spPr>
          <a:xfrm>
            <a:off x="2837252" y="4140645"/>
            <a:ext cx="13137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80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sz="3200" dirty="0"/>
              <a:t>- Trình bày, thảo luận ý kiến về một vấn đề xã hội.</a:t>
            </a:r>
            <a:endParaRPr lang="en-US" sz="3200" dirty="0"/>
          </a:p>
          <a:p>
            <a:r>
              <a:rPr lang="de-DE" sz="3200" dirty="0"/>
              <a:t>- Giới thiệu sách.</a:t>
            </a:r>
            <a:endParaRPr lang="en-US" sz="3200" dirty="0"/>
          </a:p>
          <a:p>
            <a:r>
              <a:rPr lang="de-DE" sz="3200" dirty="0"/>
              <a:t>- Tóm tắt nội dung bài thuyết trình, cuộc thảo luận về một vấn đề trong đời sống.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EDAD1-CDA3-50F1-3957-392EB0390C03}"/>
              </a:ext>
            </a:extLst>
          </p:cNvPr>
          <p:cNvSpPr txBox="1"/>
          <p:nvPr/>
        </p:nvSpPr>
        <p:spPr>
          <a:xfrm>
            <a:off x="3952568" y="2515658"/>
            <a:ext cx="1038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3. Học nói và nghe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77645" y="7519550"/>
            <a:ext cx="5305653" cy="452307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5780296" cy="4927702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66934" y="4748034"/>
            <a:ext cx="1328381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1500">
                <a:solidFill>
                  <a:srgbClr val="000000"/>
                </a:solidFill>
                <a:latin typeface="#9Slide06 Thillends" pitchFamily="2" charset="0"/>
              </a:defRPr>
            </a:lvl1pPr>
          </a:lstStyle>
          <a:p>
            <a:r>
              <a:rPr lang="en-US" dirty="0"/>
              <a:t>II.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sách</a:t>
            </a:r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846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931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CDAA0-D1BA-7207-9AC9-6171A7BFF37F}"/>
              </a:ext>
            </a:extLst>
          </p:cNvPr>
          <p:cNvSpPr txBox="1"/>
          <p:nvPr/>
        </p:nvSpPr>
        <p:spPr>
          <a:xfrm>
            <a:off x="3214604" y="4005323"/>
            <a:ext cx="12725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320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- Bài mở đầu</a:t>
            </a:r>
            <a:endParaRPr lang="en-US" dirty="0"/>
          </a:p>
          <a:p>
            <a:r>
              <a:rPr lang="de-DE" dirty="0"/>
              <a:t>- 10 bài học chính</a:t>
            </a:r>
            <a:endParaRPr lang="en-US" dirty="0"/>
          </a:p>
          <a:p>
            <a:r>
              <a:rPr lang="de-DE" dirty="0"/>
              <a:t>- 2 bài ôn tập cuối học kì</a:t>
            </a:r>
            <a:endParaRPr lang="en-US" dirty="0"/>
          </a:p>
          <a:p>
            <a:r>
              <a:rPr lang="de-DE" dirty="0"/>
              <a:t>- Các bảng tra cứu từ ngữ, tên riêng nước ngoài, yếu tố Hán Việt, Sổ tay hướng dẫn học đọc, viết, nói, nghe.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1EE4B-8609-D0FC-9EEB-0DEE1A576BC8}"/>
              </a:ext>
            </a:extLst>
          </p:cNvPr>
          <p:cNvSpPr txBox="1"/>
          <p:nvPr/>
        </p:nvSpPr>
        <p:spPr>
          <a:xfrm>
            <a:off x="3952568" y="2598052"/>
            <a:ext cx="10382864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1. Cấu trúc sách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81400" y="2440412"/>
            <a:ext cx="11430000" cy="1001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2800" b="1" dirty="0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 1.</a:t>
            </a:r>
            <a:r>
              <a:rPr lang="de-DE" sz="2800" dirty="0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Môn Ngữ văn lớp 6,7,9 đã hình thành và rèn luyện cho</a:t>
            </a:r>
          </a:p>
          <a:p>
            <a:pPr marL="0"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2800" dirty="0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 sinh mấy kĩ năng đặc thù?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81681" y="4367739"/>
            <a:ext cx="7825837" cy="46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84908" y="4386624"/>
            <a:ext cx="8418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4908" y="5350481"/>
            <a:ext cx="841804" cy="46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Poppins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1681" y="5315075"/>
            <a:ext cx="78258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81681" y="6262410"/>
            <a:ext cx="78258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</a:t>
            </a: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81681" y="7209746"/>
            <a:ext cx="614068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84908" y="6280113"/>
            <a:ext cx="8418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84908" y="7209746"/>
            <a:ext cx="8418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16313" y="3052916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32105-2A03-CA65-82A1-FA984C7EE50D}"/>
              </a:ext>
            </a:extLst>
          </p:cNvPr>
          <p:cNvSpPr txBox="1"/>
          <p:nvPr/>
        </p:nvSpPr>
        <p:spPr>
          <a:xfrm>
            <a:off x="3810000" y="1249938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D8C0F9-AF7E-261A-26E4-58DB472AE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35571"/>
              </p:ext>
            </p:extLst>
          </p:nvPr>
        </p:nvGraphicFramePr>
        <p:xfrm>
          <a:off x="2102063" y="2628900"/>
          <a:ext cx="14083874" cy="6325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7299">
                  <a:extLst>
                    <a:ext uri="{9D8B030D-6E8A-4147-A177-3AD203B41FA5}">
                      <a16:colId xmlns:a16="http://schemas.microsoft.com/office/drawing/2014/main" val="2079298834"/>
                    </a:ext>
                  </a:extLst>
                </a:gridCol>
                <a:gridCol w="4118646">
                  <a:extLst>
                    <a:ext uri="{9D8B030D-6E8A-4147-A177-3AD203B41FA5}">
                      <a16:colId xmlns:a16="http://schemas.microsoft.com/office/drawing/2014/main" val="2131523253"/>
                    </a:ext>
                  </a:extLst>
                </a:gridCol>
                <a:gridCol w="8047929">
                  <a:extLst>
                    <a:ext uri="{9D8B030D-6E8A-4147-A177-3AD203B41FA5}">
                      <a16:colId xmlns:a16="http://schemas.microsoft.com/office/drawing/2014/main" val="3962447988"/>
                    </a:ext>
                  </a:extLst>
                </a:gridCol>
              </a:tblGrid>
              <a:tr h="176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Các phần của bài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3305"/>
                  </a:ext>
                </a:extLst>
              </a:tr>
              <a:tr h="1982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 cầu cần đạt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867575"/>
                  </a:ext>
                </a:extLst>
              </a:tr>
              <a:tr h="257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 thức ngữ văn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5507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BFC7DF4-BB24-1071-37B2-3BFE90E538C6}"/>
              </a:ext>
            </a:extLst>
          </p:cNvPr>
          <p:cNvSpPr txBox="1"/>
          <p:nvPr/>
        </p:nvSpPr>
        <p:spPr>
          <a:xfrm>
            <a:off x="4075023" y="4864146"/>
            <a:ext cx="388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 kê các năng lực, phẩm chất HS cần đạt trong bài học.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F8026-63E5-7071-B055-17AD32276125}"/>
              </a:ext>
            </a:extLst>
          </p:cNvPr>
          <p:cNvSpPr txBox="1"/>
          <p:nvPr/>
        </p:nvSpPr>
        <p:spPr>
          <a:xfrm>
            <a:off x="4027057" y="7173771"/>
            <a:ext cx="396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Cung cấp kiến thức về văn học và tiếng Việt.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F0952-0861-55F0-2F6E-930969D4C981}"/>
              </a:ext>
            </a:extLst>
          </p:cNvPr>
          <p:cNvSpPr txBox="1"/>
          <p:nvPr/>
        </p:nvSpPr>
        <p:spPr>
          <a:xfrm>
            <a:off x="8244898" y="4739317"/>
            <a:ext cx="783330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Đọc trước khi học để xác định được mục tiêu, yêu cầu cần đạt trong bài học.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Đọc sau khi học để tự đánh giá.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7D9E77-AC3F-B09F-92B4-C815CA8ABBA2}"/>
              </a:ext>
            </a:extLst>
          </p:cNvPr>
          <p:cNvSpPr txBox="1"/>
          <p:nvPr/>
        </p:nvSpPr>
        <p:spPr>
          <a:xfrm>
            <a:off x="8244899" y="6701537"/>
            <a:ext cx="783330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Nghiên cứu trước mỗi phần của bài học làm cơ sở cho hoạt động đọc, viết, nói và nghe.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Đối chiếu, khắc sâu kiến thức sau các bài học cụ thể.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5656980" y="7989166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5613320" y="235940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16313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013389-E2F6-B5F5-30DD-B604B798A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97115"/>
              </p:ext>
            </p:extLst>
          </p:nvPr>
        </p:nvGraphicFramePr>
        <p:xfrm>
          <a:off x="2093057" y="1946335"/>
          <a:ext cx="14212851" cy="71800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6263">
                  <a:extLst>
                    <a:ext uri="{9D8B030D-6E8A-4147-A177-3AD203B41FA5}">
                      <a16:colId xmlns:a16="http://schemas.microsoft.com/office/drawing/2014/main" val="4123627024"/>
                    </a:ext>
                  </a:extLst>
                </a:gridCol>
                <a:gridCol w="4428706">
                  <a:extLst>
                    <a:ext uri="{9D8B030D-6E8A-4147-A177-3AD203B41FA5}">
                      <a16:colId xmlns:a16="http://schemas.microsoft.com/office/drawing/2014/main" val="2701072955"/>
                    </a:ext>
                  </a:extLst>
                </a:gridCol>
                <a:gridCol w="7937882">
                  <a:extLst>
                    <a:ext uri="{9D8B030D-6E8A-4147-A177-3AD203B41FA5}">
                      <a16:colId xmlns:a16="http://schemas.microsoft.com/office/drawing/2014/main" val="719262414"/>
                    </a:ext>
                  </a:extLst>
                </a:gridCol>
              </a:tblGrid>
              <a:tr h="1534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Các </a:t>
                      </a: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phần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của bài học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26137"/>
                  </a:ext>
                </a:extLst>
              </a:tr>
              <a:tr h="120236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Đọc hiểu văn bản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2689469"/>
                  </a:ext>
                </a:extLst>
              </a:tr>
              <a:tr h="294852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451730"/>
                  </a:ext>
                </a:extLst>
              </a:tr>
              <a:tr h="149490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46126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DE99DF-7B53-EEFB-15E4-9A2171792D63}"/>
              </a:ext>
            </a:extLst>
          </p:cNvPr>
          <p:cNvSpPr txBox="1"/>
          <p:nvPr/>
        </p:nvSpPr>
        <p:spPr>
          <a:xfrm>
            <a:off x="3935613" y="3696646"/>
            <a:ext cx="4350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1. Chuẩn bị: Hướng dẫn các nhiệm vụ, lưu ý.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434E-0A65-2695-AF77-F091F972BB55}"/>
              </a:ext>
            </a:extLst>
          </p:cNvPr>
          <p:cNvSpPr txBox="1"/>
          <p:nvPr/>
        </p:nvSpPr>
        <p:spPr>
          <a:xfrm>
            <a:off x="4035087" y="5397978"/>
            <a:ext cx="4350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2. Văn bản: </a:t>
            </a: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 dung văn bản đọc và các gợi ý, chỉ dẫn các kĩ thuật đọc.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0126F-3154-C7BD-87F0-579832B64F67}"/>
              </a:ext>
            </a:extLst>
          </p:cNvPr>
          <p:cNvSpPr txBox="1"/>
          <p:nvPr/>
        </p:nvSpPr>
        <p:spPr>
          <a:xfrm>
            <a:off x="3960194" y="8192724"/>
            <a:ext cx="4350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3. Câu hỏi đọc hiểu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D8B46-BAD1-E667-EF96-8CD88BADD6F6}"/>
              </a:ext>
            </a:extLst>
          </p:cNvPr>
          <p:cNvSpPr txBox="1"/>
          <p:nvPr/>
        </p:nvSpPr>
        <p:spPr>
          <a:xfrm>
            <a:off x="8349086" y="3665051"/>
            <a:ext cx="77652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HS đọc phần Chuẩn bị, thực hiện các nhiệm vụ và định hướng cách đọc hiểu văn bản.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02BA2-6967-0850-4157-ADA4D6F21712}"/>
              </a:ext>
            </a:extLst>
          </p:cNvPr>
          <p:cNvSpPr txBox="1"/>
          <p:nvPr/>
        </p:nvSpPr>
        <p:spPr>
          <a:xfrm>
            <a:off x="8364176" y="4831667"/>
            <a:ext cx="78973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Đọc tiêu đề và dự đoán nội dung văn bản, sau đó đọc tiếp nội dung văn bản, dừng lại ở các chú thích để hiểu rõ văn bản và các gợi ý, chỉ dẫn kĩ thuật đọc </a:t>
            </a:r>
            <a:r>
              <a:rPr lang="it-IT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 giúp việc đọc có trọng tâm, bước đầu giải mã văn bản và rèn luyện các thao tác, chiến thuật đọc.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33DBD5-1250-4496-DDD3-A0FC08320878}"/>
              </a:ext>
            </a:extLst>
          </p:cNvPr>
          <p:cNvSpPr txBox="1"/>
          <p:nvPr/>
        </p:nvSpPr>
        <p:spPr>
          <a:xfrm>
            <a:off x="8364175" y="7761837"/>
            <a:ext cx="78973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Trả lời các câu hỏi để đọc hiểu văn bản theo đặc trưng thể loại theo các mức độ: nhận biết, thông hiểu, vận dụng.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1EEB65-FB2F-0C0E-6BC2-FE868C880296}"/>
              </a:ext>
            </a:extLst>
          </p:cNvPr>
          <p:cNvSpPr txBox="1"/>
          <p:nvPr/>
        </p:nvSpPr>
        <p:spPr>
          <a:xfrm>
            <a:off x="3920384" y="1032476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745822" y="314498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7722F4-6024-544F-96AA-7FCBFE50C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00152"/>
              </p:ext>
            </p:extLst>
          </p:nvPr>
        </p:nvGraphicFramePr>
        <p:xfrm>
          <a:off x="1562437" y="2765270"/>
          <a:ext cx="14881186" cy="5157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5842">
                  <a:extLst>
                    <a:ext uri="{9D8B030D-6E8A-4147-A177-3AD203B41FA5}">
                      <a16:colId xmlns:a16="http://schemas.microsoft.com/office/drawing/2014/main" val="3800529036"/>
                    </a:ext>
                  </a:extLst>
                </a:gridCol>
                <a:gridCol w="4544197">
                  <a:extLst>
                    <a:ext uri="{9D8B030D-6E8A-4147-A177-3AD203B41FA5}">
                      <a16:colId xmlns:a16="http://schemas.microsoft.com/office/drawing/2014/main" val="3107288052"/>
                    </a:ext>
                  </a:extLst>
                </a:gridCol>
                <a:gridCol w="8311147">
                  <a:extLst>
                    <a:ext uri="{9D8B030D-6E8A-4147-A177-3AD203B41FA5}">
                      <a16:colId xmlns:a16="http://schemas.microsoft.com/office/drawing/2014/main" val="3189817279"/>
                    </a:ext>
                  </a:extLst>
                </a:gridCol>
              </a:tblGrid>
              <a:tr h="15572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Các phần của bài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5710"/>
                  </a:ext>
                </a:extLst>
              </a:tr>
              <a:tr h="15572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Thực hành tiếng Việt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706752"/>
                  </a:ext>
                </a:extLst>
              </a:tr>
              <a:tr h="2042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Thực hành đọc hiểu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6029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E86CC3-B0BF-320C-212F-09610FAA6FEC}"/>
              </a:ext>
            </a:extLst>
          </p:cNvPr>
          <p:cNvSpPr txBox="1"/>
          <p:nvPr/>
        </p:nvSpPr>
        <p:spPr>
          <a:xfrm>
            <a:off x="3810000" y="1409700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6B0C6-31E6-F75C-0DC1-E5459BF51197}"/>
              </a:ext>
            </a:extLst>
          </p:cNvPr>
          <p:cNvSpPr txBox="1"/>
          <p:nvPr/>
        </p:nvSpPr>
        <p:spPr>
          <a:xfrm>
            <a:off x="3613354" y="4725326"/>
            <a:ext cx="4463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 bài tập thực hành kiến thức tiếng Việt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AFFB3-BB12-22FA-36C1-46FB9ECF7DB0}"/>
              </a:ext>
            </a:extLst>
          </p:cNvPr>
          <p:cNvSpPr txBox="1"/>
          <p:nvPr/>
        </p:nvSpPr>
        <p:spPr>
          <a:xfrm>
            <a:off x="3657599" y="6512690"/>
            <a:ext cx="43853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Tương tự phần đọc hiểu văn bản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7DCAB-C6B6-9CD8-FBDC-2AD7B2837B0A}"/>
              </a:ext>
            </a:extLst>
          </p:cNvPr>
          <p:cNvSpPr txBox="1"/>
          <p:nvPr/>
        </p:nvSpPr>
        <p:spPr>
          <a:xfrm>
            <a:off x="8162686" y="4713312"/>
            <a:ext cx="8166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 bài tập thực hành tiếng Việt: nhận biết, thông hiểu, vận dụng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C3C6F-66DE-27D2-9C75-C8656501091D}"/>
              </a:ext>
            </a:extLst>
          </p:cNvPr>
          <p:cNvSpPr txBox="1"/>
          <p:nvPr/>
        </p:nvSpPr>
        <p:spPr>
          <a:xfrm>
            <a:off x="8113293" y="6231390"/>
            <a:ext cx="8215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Áp dụng cách đọc hiểu văn bản đã được hình thành ở 2 văn bản trước đó để thực hành đọc hiểu văn bản theo đúng đặc trưng thể loại.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01565" y="2956911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A8A421-05CF-7908-9374-40CBD3611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35317"/>
              </p:ext>
            </p:extLst>
          </p:nvPr>
        </p:nvGraphicFramePr>
        <p:xfrm>
          <a:off x="1839218" y="2970330"/>
          <a:ext cx="14327624" cy="57350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0483">
                  <a:extLst>
                    <a:ext uri="{9D8B030D-6E8A-4147-A177-3AD203B41FA5}">
                      <a16:colId xmlns:a16="http://schemas.microsoft.com/office/drawing/2014/main" val="1384940754"/>
                    </a:ext>
                  </a:extLst>
                </a:gridCol>
                <a:gridCol w="4696380">
                  <a:extLst>
                    <a:ext uri="{9D8B030D-6E8A-4147-A177-3AD203B41FA5}">
                      <a16:colId xmlns:a16="http://schemas.microsoft.com/office/drawing/2014/main" val="3133483323"/>
                    </a:ext>
                  </a:extLst>
                </a:gridCol>
                <a:gridCol w="7680761">
                  <a:extLst>
                    <a:ext uri="{9D8B030D-6E8A-4147-A177-3AD203B41FA5}">
                      <a16:colId xmlns:a16="http://schemas.microsoft.com/office/drawing/2014/main" val="1011414738"/>
                    </a:ext>
                  </a:extLst>
                </a:gridCol>
              </a:tblGrid>
              <a:tr h="1487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Các phần của bài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12142"/>
                  </a:ext>
                </a:extLst>
              </a:tr>
              <a:tr h="195981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878483"/>
                  </a:ext>
                </a:extLst>
              </a:tr>
              <a:tr h="228787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2601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B945E1-DA3B-48D3-B651-D45D72E962F8}"/>
              </a:ext>
            </a:extLst>
          </p:cNvPr>
          <p:cNvSpPr txBox="1"/>
          <p:nvPr/>
        </p:nvSpPr>
        <p:spPr>
          <a:xfrm>
            <a:off x="3810000" y="1249938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6AE7-B0EA-E990-B717-B8F27E50A0E1}"/>
              </a:ext>
            </a:extLst>
          </p:cNvPr>
          <p:cNvSpPr txBox="1"/>
          <p:nvPr/>
        </p:nvSpPr>
        <p:spPr>
          <a:xfrm>
            <a:off x="3874074" y="4893006"/>
            <a:ext cx="4535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1. Định hướng: Cung cấp lí thuyết và những lưu ý, hướng dẫn về kĩ thuật viết.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DA4E2-8C6B-5540-EE0E-4E1B5337FDD9}"/>
              </a:ext>
            </a:extLst>
          </p:cNvPr>
          <p:cNvSpPr txBox="1"/>
          <p:nvPr/>
        </p:nvSpPr>
        <p:spPr>
          <a:xfrm>
            <a:off x="8534400" y="5108451"/>
            <a:ext cx="7543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Nghiên cứu, thực hiện các nhiệm vụ ở phần Định hướng và Chuẩn bị ở nhà.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38055-C3A1-2B30-A083-24E8D93386E3}"/>
              </a:ext>
            </a:extLst>
          </p:cNvPr>
          <p:cNvSpPr txBox="1"/>
          <p:nvPr/>
        </p:nvSpPr>
        <p:spPr>
          <a:xfrm>
            <a:off x="3874074" y="6958327"/>
            <a:ext cx="4535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2. Thực hành: Hướng dẫn thực hành viết theo quy trình 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F82A6-7127-B25F-F110-8350DD4AF060}"/>
              </a:ext>
            </a:extLst>
          </p:cNvPr>
          <p:cNvSpPr txBox="1"/>
          <p:nvPr/>
        </p:nvSpPr>
        <p:spPr>
          <a:xfrm>
            <a:off x="8571349" y="6958326"/>
            <a:ext cx="75068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 hành viết theo đúng quy trình 4 bước: Chuẩn bị - Tìm ý và lập dàn ý – Viết – Kiểm tra và chỉnh sửa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65918" y="2781588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A8A421-05CF-7908-9374-40CBD3611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17030"/>
              </p:ext>
            </p:extLst>
          </p:nvPr>
        </p:nvGraphicFramePr>
        <p:xfrm>
          <a:off x="2214859" y="2638939"/>
          <a:ext cx="13858281" cy="6008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6590">
                  <a:extLst>
                    <a:ext uri="{9D8B030D-6E8A-4147-A177-3AD203B41FA5}">
                      <a16:colId xmlns:a16="http://schemas.microsoft.com/office/drawing/2014/main" val="1384940754"/>
                    </a:ext>
                  </a:extLst>
                </a:gridCol>
                <a:gridCol w="4840649">
                  <a:extLst>
                    <a:ext uri="{9D8B030D-6E8A-4147-A177-3AD203B41FA5}">
                      <a16:colId xmlns:a16="http://schemas.microsoft.com/office/drawing/2014/main" val="3133483323"/>
                    </a:ext>
                  </a:extLst>
                </a:gridCol>
                <a:gridCol w="7131042">
                  <a:extLst>
                    <a:ext uri="{9D8B030D-6E8A-4147-A177-3AD203B41FA5}">
                      <a16:colId xmlns:a16="http://schemas.microsoft.com/office/drawing/2014/main" val="1011414738"/>
                    </a:ext>
                  </a:extLst>
                </a:gridCol>
              </a:tblGrid>
              <a:tr h="1355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Các phần của bài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12142"/>
                  </a:ext>
                </a:extLst>
              </a:tr>
              <a:tr h="206103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 và nghe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2708018"/>
                  </a:ext>
                </a:extLst>
              </a:tr>
              <a:tr h="259212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 và nghe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31688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B945E1-DA3B-48D3-B651-D45D72E962F8}"/>
              </a:ext>
            </a:extLst>
          </p:cNvPr>
          <p:cNvSpPr txBox="1"/>
          <p:nvPr/>
        </p:nvSpPr>
        <p:spPr>
          <a:xfrm>
            <a:off x="3950969" y="1401914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4A550-9B8B-49D8-3C54-917F0DF0A9A4}"/>
              </a:ext>
            </a:extLst>
          </p:cNvPr>
          <p:cNvSpPr txBox="1"/>
          <p:nvPr/>
        </p:nvSpPr>
        <p:spPr>
          <a:xfrm>
            <a:off x="4127290" y="4451002"/>
            <a:ext cx="464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1. Định hướng: Cung cấp lí thuyết, những lưu ý, hướng dẫn về kĩ năng nói và nghe.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D4A40-F1CE-3CD6-FD3D-B91C5D746FAC}"/>
              </a:ext>
            </a:extLst>
          </p:cNvPr>
          <p:cNvSpPr txBox="1"/>
          <p:nvPr/>
        </p:nvSpPr>
        <p:spPr>
          <a:xfrm>
            <a:off x="9072715" y="4687184"/>
            <a:ext cx="68530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Nghiên cứu, thực hiện các nhiệm vụ ở phần Định hướng và Chuẩn bị ở nhà.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8F3F8-8626-5748-D8C2-E88F1BECCFE1}"/>
              </a:ext>
            </a:extLst>
          </p:cNvPr>
          <p:cNvSpPr txBox="1"/>
          <p:nvPr/>
        </p:nvSpPr>
        <p:spPr>
          <a:xfrm>
            <a:off x="9063717" y="6698903"/>
            <a:ext cx="68620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 hành nói theo đúng quy trình 4 bước: Chuẩn bị – Tìm ý và lập dàn ý – Thực hành nói và nghe – Kiểm tra và chỉnh sửa.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72912-E57E-04C9-A4F9-04DF19B8F747}"/>
              </a:ext>
            </a:extLst>
          </p:cNvPr>
          <p:cNvSpPr txBox="1"/>
          <p:nvPr/>
        </p:nvSpPr>
        <p:spPr>
          <a:xfrm>
            <a:off x="4218039" y="6699605"/>
            <a:ext cx="464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2. Thực hành: Hướng dẫn thực hành nói và nghe theo quy trình.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5032045" y="8454544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5433532" y="109228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51099" y="3146209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83559" y="7139251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7A7604-8FBB-778A-060F-FA55A7937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16338"/>
              </p:ext>
            </p:extLst>
          </p:nvPr>
        </p:nvGraphicFramePr>
        <p:xfrm>
          <a:off x="1764427" y="2537619"/>
          <a:ext cx="14564561" cy="62634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2738">
                  <a:extLst>
                    <a:ext uri="{9D8B030D-6E8A-4147-A177-3AD203B41FA5}">
                      <a16:colId xmlns:a16="http://schemas.microsoft.com/office/drawing/2014/main" val="3924952629"/>
                    </a:ext>
                  </a:extLst>
                </a:gridCol>
                <a:gridCol w="4939635">
                  <a:extLst>
                    <a:ext uri="{9D8B030D-6E8A-4147-A177-3AD203B41FA5}">
                      <a16:colId xmlns:a16="http://schemas.microsoft.com/office/drawing/2014/main" val="1468249146"/>
                    </a:ext>
                  </a:extLst>
                </a:gridCol>
                <a:gridCol w="7642188">
                  <a:extLst>
                    <a:ext uri="{9D8B030D-6E8A-4147-A177-3AD203B41FA5}">
                      <a16:colId xmlns:a16="http://schemas.microsoft.com/office/drawing/2014/main" val="629241795"/>
                    </a:ext>
                  </a:extLst>
                </a:gridCol>
              </a:tblGrid>
              <a:tr h="208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Các phần của bài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Mô tả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</a:rPr>
                        <a:t>Nhiệm vụ của HS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23012"/>
                  </a:ext>
                </a:extLst>
              </a:tr>
              <a:tr h="156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Tự đánh giá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5006020"/>
                  </a:ext>
                </a:extLst>
              </a:tr>
              <a:tr h="2608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Hướng dẫn tự học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2177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5CB005-E7F1-EA38-3655-25165E4D209B}"/>
              </a:ext>
            </a:extLst>
          </p:cNvPr>
          <p:cNvSpPr txBox="1"/>
          <p:nvPr/>
        </p:nvSpPr>
        <p:spPr>
          <a:xfrm>
            <a:off x="3810000" y="1249938"/>
            <a:ext cx="1038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3600" b="1">
                <a:solidFill>
                  <a:schemeClr val="accent6">
                    <a:lumMod val="50000"/>
                  </a:schemeClr>
                </a:solidFill>
                <a:effectLst/>
                <a:latin typeface="#9Slide03 IcielPanton Black" panose="00000A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Cấu trúc bài học và các nhiệm vụ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1DCBB-B5C4-47CB-763D-AE49FFD55A72}"/>
              </a:ext>
            </a:extLst>
          </p:cNvPr>
          <p:cNvSpPr txBox="1"/>
          <p:nvPr/>
        </p:nvSpPr>
        <p:spPr>
          <a:xfrm>
            <a:off x="3818144" y="5031779"/>
            <a:ext cx="47575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Cung cấp văn bản và 10 câu hỏi trắc nghiệm, tự luận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4FAD-BA88-43BC-54B8-0925AA33AF9B}"/>
              </a:ext>
            </a:extLst>
          </p:cNvPr>
          <p:cNvSpPr txBox="1"/>
          <p:nvPr/>
        </p:nvSpPr>
        <p:spPr>
          <a:xfrm>
            <a:off x="8801277" y="5021730"/>
            <a:ext cx="739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 đánh giá kết quả đọc hiểu và viết thông qua các câu hỏi tự luận và trắc nghiệm.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1F90D-8B8F-BE4B-1123-C4EFCDFF7299}"/>
              </a:ext>
            </a:extLst>
          </p:cNvPr>
          <p:cNvSpPr txBox="1"/>
          <p:nvPr/>
        </p:nvSpPr>
        <p:spPr>
          <a:xfrm>
            <a:off x="3890571" y="6736081"/>
            <a:ext cx="47575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Gợi ý đọc mở rộng và rèn luyện các kĩ năng sau bài học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7464F-F611-2D76-9DE1-95C311568194}"/>
              </a:ext>
            </a:extLst>
          </p:cNvPr>
          <p:cNvSpPr txBox="1"/>
          <p:nvPr/>
        </p:nvSpPr>
        <p:spPr>
          <a:xfrm>
            <a:off x="8762754" y="6659136"/>
            <a:ext cx="746784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Tìm đọc, sưu tầm các văn bản cùng thể loại.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Tích lũy kiến thức, kinh nghiệm về các kĩ năng được hình thành trong bài học.</a:t>
            </a:r>
            <a:endParaRPr lang="en-US" sz="2800" dirty="0">
              <a:solidFill>
                <a:srgbClr val="00000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77645" y="7519550"/>
            <a:ext cx="5305653" cy="452307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5780296" cy="4927702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21250" y="4934797"/>
            <a:ext cx="1328381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1500">
                <a:solidFill>
                  <a:srgbClr val="000000"/>
                </a:solidFill>
                <a:latin typeface="#9Slide06 Thillends" pitchFamily="2" charset="0"/>
              </a:defRPr>
            </a:lvl1pPr>
          </a:lstStyle>
          <a:p>
            <a:r>
              <a:rPr lang="en-US" sz="11000" dirty="0"/>
              <a:t>III. </a:t>
            </a:r>
            <a:r>
              <a:rPr lang="en-US" sz="11000" dirty="0" err="1"/>
              <a:t>Luyện</a:t>
            </a:r>
            <a:r>
              <a:rPr lang="en-US" sz="11000" dirty="0"/>
              <a:t> </a:t>
            </a:r>
            <a:r>
              <a:rPr lang="en-US" sz="11000" dirty="0" err="1"/>
              <a:t>tập</a:t>
            </a:r>
            <a:r>
              <a:rPr lang="en-US" sz="11000" dirty="0"/>
              <a:t>, </a:t>
            </a:r>
            <a:r>
              <a:rPr lang="en-US" sz="11000" dirty="0" err="1"/>
              <a:t>vận</a:t>
            </a:r>
            <a:r>
              <a:rPr lang="en-US" sz="11000" dirty="0"/>
              <a:t> </a:t>
            </a:r>
            <a:r>
              <a:rPr lang="en-US" sz="11000" dirty="0" err="1"/>
              <a:t>dụng</a:t>
            </a:r>
            <a:endParaRPr lang="en-US" sz="11000" dirty="0"/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6645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630400" y="7962900"/>
            <a:ext cx="4552898" cy="407972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4420012" cy="3810288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91037">
            <a:off x="16006553" y="448449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931" y="2478010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988" y="6819900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4E9E46-EE05-1531-4F00-3A56A1661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61923"/>
              </p:ext>
            </p:extLst>
          </p:nvPr>
        </p:nvGraphicFramePr>
        <p:xfrm>
          <a:off x="2006347" y="2061274"/>
          <a:ext cx="14067729" cy="616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6109">
                  <a:extLst>
                    <a:ext uri="{9D8B030D-6E8A-4147-A177-3AD203B41FA5}">
                      <a16:colId xmlns:a16="http://schemas.microsoft.com/office/drawing/2014/main" val="3935041740"/>
                    </a:ext>
                  </a:extLst>
                </a:gridCol>
                <a:gridCol w="4414277">
                  <a:extLst>
                    <a:ext uri="{9D8B030D-6E8A-4147-A177-3AD203B41FA5}">
                      <a16:colId xmlns:a16="http://schemas.microsoft.com/office/drawing/2014/main" val="1643108403"/>
                    </a:ext>
                  </a:extLst>
                </a:gridCol>
                <a:gridCol w="4417343">
                  <a:extLst>
                    <a:ext uri="{9D8B030D-6E8A-4147-A177-3AD203B41FA5}">
                      <a16:colId xmlns:a16="http://schemas.microsoft.com/office/drawing/2014/main" val="612092665"/>
                    </a:ext>
                  </a:extLst>
                </a:gridCol>
              </a:tblGrid>
              <a:tr h="121740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  <a:latin typeface="#9Slide03 IcielPanton Black" panose="00000A00000000000000" pitchFamily="2" charset="0"/>
                        </a:rPr>
                        <a:t>PHIẾU RỜI LỚP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#9Slide03 IcielPanton Black" panose="00000A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739839"/>
                  </a:ext>
                </a:extLst>
              </a:tr>
              <a:tr h="2569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b="0" i="0" dirty="0">
                          <a:solidFill>
                            <a:schemeClr val="tx1"/>
                          </a:solidFill>
                          <a:effectLst/>
                          <a:latin typeface="#9Slide05 Braxton Regular" panose="03060000000000000000" pitchFamily="66" charset="0"/>
                        </a:rPr>
                        <a:t>3 điều em cảm thấy mới mẻ, hứng thú trong chương trình Ngữ văn 8</a:t>
                      </a:r>
                      <a:endParaRPr lang="en-US" sz="3600" b="0" i="0" dirty="0">
                        <a:solidFill>
                          <a:schemeClr val="tx1"/>
                        </a:solidFill>
                        <a:effectLst/>
                        <a:latin typeface="#9Slide05 Braxton Regular" panose="0306000000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b="0" i="0" dirty="0">
                          <a:solidFill>
                            <a:schemeClr val="tx1"/>
                          </a:solidFill>
                          <a:effectLst/>
                          <a:latin typeface="#9Slide05 Braxton Regular" panose="03060000000000000000" pitchFamily="66" charset="0"/>
                        </a:rPr>
                        <a:t>2 mục tiêu em muốn cải thiện để học môn Ngữ văn tốt hơn</a:t>
                      </a:r>
                      <a:endParaRPr lang="en-US" sz="3600" b="0" i="0" dirty="0">
                        <a:solidFill>
                          <a:schemeClr val="tx1"/>
                        </a:solidFill>
                        <a:effectLst/>
                        <a:latin typeface="#9Slide05 Braxton Regular" panose="0306000000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b="0" i="0" dirty="0">
                          <a:solidFill>
                            <a:schemeClr val="tx1"/>
                          </a:solidFill>
                          <a:effectLst/>
                          <a:latin typeface="#9Slide05 Braxton Regular" panose="03060000000000000000" pitchFamily="66" charset="0"/>
                        </a:rPr>
                        <a:t>1 kinh nghiệm, bí quyết học tập môn Ngữ văn mà em tâm đắc nhất</a:t>
                      </a:r>
                      <a:endParaRPr lang="en-US" sz="3600" b="0" i="0" dirty="0">
                        <a:solidFill>
                          <a:schemeClr val="tx1"/>
                        </a:solidFill>
                        <a:effectLst/>
                        <a:latin typeface="#9Slide05 Braxton Regular" panose="0306000000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63149"/>
                  </a:ext>
                </a:extLst>
              </a:tr>
              <a:tr h="7926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13488"/>
                  </a:ext>
                </a:extLst>
              </a:tr>
              <a:tr h="7926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21421"/>
                  </a:ext>
                </a:extLst>
              </a:tr>
              <a:tr h="7926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6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11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20947" y="2707951"/>
            <a:ext cx="11353760" cy="420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Câu 2. Văn bản văn học trong chương trình Ngữ văn 8 bao gồm: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5881681" y="4367739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Truyện, thơ, hài kịch, nghị luận xã hội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84908" y="4386624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4908" y="5350481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2784" y="5481934"/>
            <a:ext cx="7825837" cy="38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indent="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Thơ, kí, truyện cười, nghị luận văn học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99628" y="632156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b="1" dirty="0">
                <a:solidFill>
                  <a:schemeClr val="accent4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Truyện, thơ, hài kịch, tiểu thuyết lịch sử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553735" y="7350838"/>
            <a:ext cx="6140685" cy="38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indent="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Kịch, kí, truyện lịch sử, truyện cười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84908" y="6280113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84908" y="7209746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59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6" grpId="0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9400" y="2440412"/>
            <a:ext cx="12344400" cy="1001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Câu 3. Bối cảnh, nhân vật, sự kiện, chi tiết là các yếu tố hình thức</a:t>
            </a:r>
          </a:p>
          <a:p>
            <a:r>
              <a:rPr lang="de-DE" dirty="0"/>
              <a:t>đặc trưng của văn bản nào?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5898465" y="443546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 bản truyện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01692" y="4454350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01692" y="5418207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98465" y="5382801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 bản thơ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98465" y="6330136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 bản nghị luận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98465" y="7277472"/>
            <a:ext cx="6140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 bản thông tin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01692" y="6347839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01692" y="7277472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65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31780" y="5759197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31780" y="6720289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1780" y="7683745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31780" y="8647201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24126" y="5759197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24126" y="6720289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24126" y="7683745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70657" y="1620533"/>
            <a:ext cx="12344400" cy="3459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pPr algn="just"/>
            <a:r>
              <a:rPr lang="de-DE" sz="2200" dirty="0"/>
              <a:t>Câu 4. Để đọc hiểu một văn bản thơ cần vận dụng kĩ năng cơ bản nào?</a:t>
            </a:r>
            <a:endParaRPr lang="en-US" sz="2200" dirty="0"/>
          </a:p>
          <a:p>
            <a:pPr algn="just"/>
            <a:r>
              <a:rPr lang="de-DE" sz="2200" dirty="0"/>
              <a:t>(1). Xác định khổ thơ, vần thơ, nhịp thơ trong văn bản đó.</a:t>
            </a:r>
            <a:endParaRPr lang="en-US" sz="2200" dirty="0"/>
          </a:p>
          <a:p>
            <a:pPr algn="just"/>
            <a:r>
              <a:rPr lang="de-DE" sz="2200" dirty="0"/>
              <a:t>(2). Xác định nhân vật trữ tình, đối tượng trữ tình và cảm xúc chủ đạo trong văn bản.</a:t>
            </a:r>
            <a:endParaRPr lang="en-US" sz="2200" dirty="0"/>
          </a:p>
          <a:p>
            <a:pPr algn="just"/>
            <a:r>
              <a:rPr lang="de-DE" sz="2200" dirty="0"/>
              <a:t>(3). Nhận biết, nêu tác dụng của những từ ngữ, hình ảnh và biện pháp nghệ thuật trong văn bản.</a:t>
            </a:r>
            <a:endParaRPr lang="en-US" sz="2200" dirty="0"/>
          </a:p>
          <a:p>
            <a:pPr algn="just"/>
            <a:r>
              <a:rPr lang="de-DE" sz="2200" dirty="0"/>
              <a:t>(4) Chỉ ra được sự kết hợp hài hòa giữa yếu tố khoa học và nghệ thuật trong văn bản.</a:t>
            </a:r>
            <a:endParaRPr lang="en-US" sz="2200" dirty="0"/>
          </a:p>
          <a:p>
            <a:pPr algn="just"/>
            <a:r>
              <a:rPr lang="de-DE" sz="2200" dirty="0"/>
              <a:t>(5) Vận dụng những trải nghiệm trong cuộc sống để đọc hiểu được nội dung, tư tưởng, thông điệp từ văn bản.</a:t>
            </a:r>
            <a:endParaRPr lang="en-US" sz="2200" dirty="0"/>
          </a:p>
        </p:txBody>
      </p:sp>
      <p:sp>
        <p:nvSpPr>
          <p:cNvPr id="10" name="TextBox 10"/>
          <p:cNvSpPr txBox="1"/>
          <p:nvPr/>
        </p:nvSpPr>
        <p:spPr>
          <a:xfrm>
            <a:off x="6179095" y="5973694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1,2,3,4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82322" y="5992579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82322" y="6956436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79095" y="6921030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2,3,4,5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9095" y="786836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1,2,3,5</a:t>
            </a:r>
          </a:p>
        </p:txBody>
      </p:sp>
      <p:sp>
        <p:nvSpPr>
          <p:cNvPr id="15" name="Freeform 15"/>
          <p:cNvSpPr/>
          <p:nvPr/>
        </p:nvSpPr>
        <p:spPr>
          <a:xfrm>
            <a:off x="5824126" y="8647201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79095" y="8815701"/>
            <a:ext cx="6140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1,2,4,5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82322" y="7886068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82322" y="8815701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42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6" grpId="0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66990" y="2462507"/>
            <a:ext cx="10667431" cy="420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Câu 5. Văn bản nghị luận được chia thành mấy kiểu lớn?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5881681" y="4443939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84908" y="4462824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4908" y="5426681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1681" y="539127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81681" y="6338610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3</a:t>
            </a: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81681" y="7285946"/>
            <a:ext cx="6140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84908" y="6356313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84908" y="7285946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519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63594" y="2532562"/>
            <a:ext cx="12039071" cy="420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Câu </a:t>
            </a:r>
            <a:r>
              <a:rPr lang="de-DE"/>
              <a:t>6.</a:t>
            </a:r>
            <a:r>
              <a:rPr lang="de-DE" dirty="0"/>
              <a:t> Ở lớp 6,7 các em đã được học viết những kiểu văn bản nào?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5881681" y="4367739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 sự, trữ tình, nghị luận, hành chính, biểu cảm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84908" y="4386624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4908" y="5350481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1681" y="531507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Nghị luận, thuyết minh, trữ tình, biểu cảm, hành chính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81681" y="6262410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 cảm, tự sự, thuyết minh, hành chính, nhật dụng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81681" y="7209746"/>
            <a:ext cx="752124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 sự, biểu cảm, nghị luận, thuyết minh, nhật dụng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84908" y="6280113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84908" y="7209746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9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6" grpId="1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51254" y="551972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51254" y="647963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51254" y="744308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51254" y="840654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43600" y="551972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43600" y="647963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3600" y="744308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2000" y="1648999"/>
            <a:ext cx="16302642" cy="3198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7. Khi nghe bạn trình bày một bài nói, chúng ta cần chú ý điều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Lắng nghe, xác định và ghi lại các thông tin chính của bài trình bày; những nội dung cần hỏi lại.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Thể hiện thái độ chú ý lắng nghe; sử dụng các yếu tố cử chỉ, nét mặt, ánh mắt để khích lệ người nói.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Tập trung ghi chép nhanh, càng nhiều càng tốt để rút kinh nghiệm cho bài nói của bạn.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Hỏi lại những điểm chưa rõ (nếu cần); có thể trao đổi thêm quan điểm cá nhân về nội dung của bài trình bày.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8569" y="576351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1,2,3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01796" y="5782400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01796" y="6746257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98569" y="6710851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2,3,4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98569" y="7658186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1,2,4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43600" y="840654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298569" y="8605522"/>
            <a:ext cx="6140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1,3,4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01796" y="7675889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1796" y="8605522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8" y="-2559354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381000" y="-419100"/>
            <a:ext cx="3011940" cy="3143111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4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6" grpId="0"/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4366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4366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366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4366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6712" y="4214202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6712" y="5175294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26712" y="6138750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1"/>
                </a:lnTo>
                <a:lnTo>
                  <a:pt x="0" y="83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43320" y="2438889"/>
            <a:ext cx="11201360" cy="420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defRPr sz="2800" b="1">
                <a:solidFill>
                  <a:schemeClr val="accent4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de-DE" dirty="0"/>
              <a:t>Câu 8. Công cụ quan trọng nhất giúp em học tốt môn Ngữ văn?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5881681" y="4428699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 bài tập Ngữ văn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84908" y="4447584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4908" y="5411441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1681" y="5376035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 văn bản đọc hiểu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81681" y="6323370"/>
            <a:ext cx="78258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 để học tốt Ngữ văn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26712" y="7102206"/>
            <a:ext cx="8326922" cy="839631"/>
          </a:xfrm>
          <a:custGeom>
            <a:avLst/>
            <a:gdLst/>
            <a:ahLst/>
            <a:cxnLst/>
            <a:rect l="l" t="t" r="r" b="b"/>
            <a:pathLst>
              <a:path w="8326922" h="839631">
                <a:moveTo>
                  <a:pt x="0" y="0"/>
                </a:moveTo>
                <a:lnTo>
                  <a:pt x="8326922" y="0"/>
                </a:lnTo>
                <a:lnTo>
                  <a:pt x="8326922" y="839632"/>
                </a:lnTo>
                <a:lnTo>
                  <a:pt x="0" y="83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81681" y="7270706"/>
            <a:ext cx="61406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de-DE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 giáo khoa Ngữ văn</a:t>
            </a:r>
            <a:endParaRPr lang="en-US" sz="2400" dirty="0">
              <a:solidFill>
                <a:srgbClr val="00000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84908" y="6341073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84908" y="7270706"/>
            <a:ext cx="841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</a:t>
            </a:r>
          </a:p>
        </p:txBody>
      </p:sp>
      <p:sp>
        <p:nvSpPr>
          <p:cNvPr id="19" name="Freeform 19"/>
          <p:cNvSpPr/>
          <p:nvPr/>
        </p:nvSpPr>
        <p:spPr>
          <a:xfrm rot="3347119" flipH="1" flipV="1">
            <a:off x="14259059" y="-2559353"/>
            <a:ext cx="8417721" cy="7176107"/>
          </a:xfrm>
          <a:custGeom>
            <a:avLst/>
            <a:gdLst/>
            <a:ahLst/>
            <a:cxnLst/>
            <a:rect l="l" t="t" r="r" b="b"/>
            <a:pathLst>
              <a:path w="8417721" h="7176107">
                <a:moveTo>
                  <a:pt x="8417721" y="7176106"/>
                </a:moveTo>
                <a:lnTo>
                  <a:pt x="0" y="7176106"/>
                </a:lnTo>
                <a:lnTo>
                  <a:pt x="0" y="0"/>
                </a:lnTo>
                <a:lnTo>
                  <a:pt x="8417721" y="0"/>
                </a:lnTo>
                <a:lnTo>
                  <a:pt x="8417721" y="717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423708">
            <a:off x="-5210747" y="5353120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478578" y="-666611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5267" y="6526706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863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6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1982</Words>
  <Application>Microsoft Office PowerPoint</Application>
  <PresentationFormat>Tùy chỉnh</PresentationFormat>
  <Paragraphs>214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42" baseType="lpstr">
      <vt:lpstr>#9Slide03 IcielPanton Black</vt:lpstr>
      <vt:lpstr>#9Slide03 BoosterNextFYBlack</vt:lpstr>
      <vt:lpstr>#9Slide06 SVNBlow Brush</vt:lpstr>
      <vt:lpstr>#9Slide03 Arima Madurai Bold</vt:lpstr>
      <vt:lpstr>#9Slide07 Hillda</vt:lpstr>
      <vt:lpstr>#9Slide03 Arima Madurai Black</vt:lpstr>
      <vt:lpstr>Arial</vt:lpstr>
      <vt:lpstr>#9Slide07 IcielStormtrooper</vt:lpstr>
      <vt:lpstr>#9Slide05 SVNHollycakes</vt:lpstr>
      <vt:lpstr>Calibri</vt:lpstr>
      <vt:lpstr>Poppins</vt:lpstr>
      <vt:lpstr>#9Slide05 Braxton Regular</vt:lpstr>
      <vt:lpstr>#9Slide06 Thillends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beo leo</dc:creator>
  <cp:lastModifiedBy>buidinhluan1985@outlook.com.vn</cp:lastModifiedBy>
  <cp:revision>11</cp:revision>
  <dcterms:created xsi:type="dcterms:W3CDTF">2006-08-16T00:00:00Z</dcterms:created>
  <dcterms:modified xsi:type="dcterms:W3CDTF">2025-09-08T08:36:11Z</dcterms:modified>
  <dc:identifier>DAFoDZn735w</dc:identifier>
</cp:coreProperties>
</file>