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70" r:id="rId2"/>
    <p:sldId id="376" r:id="rId3"/>
    <p:sldId id="256" r:id="rId4"/>
    <p:sldId id="362" r:id="rId5"/>
    <p:sldId id="372" r:id="rId6"/>
    <p:sldId id="373" r:id="rId7"/>
    <p:sldId id="374" r:id="rId8"/>
    <p:sldId id="375" r:id="rId9"/>
    <p:sldId id="371" r:id="rId10"/>
    <p:sldId id="346" r:id="rId11"/>
    <p:sldId id="358" r:id="rId12"/>
    <p:sldId id="365" r:id="rId13"/>
    <p:sldId id="359" r:id="rId14"/>
    <p:sldId id="368" r:id="rId15"/>
    <p:sldId id="369" r:id="rId16"/>
    <p:sldId id="31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F7A5A5"/>
    <a:srgbClr val="F4EE00"/>
    <a:srgbClr val="E0702A"/>
    <a:srgbClr val="7192A9"/>
    <a:srgbClr val="F37D91"/>
    <a:srgbClr val="EF4B66"/>
    <a:srgbClr val="D8E5E5"/>
    <a:srgbClr val="FBCDCD"/>
    <a:srgbClr val="F3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4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7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65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19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0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44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5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4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6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49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9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78FBC-4E91-12B6-6AAF-F35ED2C55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AA930-3574-D45E-62F4-7FA50C6F8B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160EA-33FD-78D6-9EB5-A79440B85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9453E-36BE-1070-AD31-6CAEED809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2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C2E31-5FE9-A698-9D62-C44A6394C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228BC-E9B2-F976-59D6-E6CAE4E6D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360D20-A693-2486-0BBE-3E5D0AEEA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371EC-40BE-F8E1-44E0-9187F09E6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6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030AB-9BDB-9C5C-BDD8-DA7233DE1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6A4828-D02F-ADED-12E8-43AB0825F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002DB-2B5E-4361-28D8-BC47F9A6C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CB3E4-B639-A77F-E16E-54C676067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3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EF1E0-95FC-F9E7-0269-9E7C730B5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1B4B0-45E3-9445-7F0C-5889C3741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A5C506-313F-A7CB-B692-C0628813A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1CD74-C15B-8DB2-943F-D5964B832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1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599B5-12BB-5B8A-E945-07AC61D54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62A9A-4115-4213-EFCA-E690533E0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32E741-B6F2-8ECC-5F29-236CC4B09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00C56-0A1E-CDD6-F3D9-A6D5FC712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2" Type="http://schemas.microsoft.com/office/2007/relationships/media" Target="../media/media4.mp3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2" Type="http://schemas.microsoft.com/office/2007/relationships/media" Target="../media/media5.mp3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4.xml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.mp3"/><Relationship Id="rId4" Type="http://schemas.microsoft.com/office/2007/relationships/media" Target="../media/media2.mp3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46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2596" y="2362903"/>
            <a:ext cx="11947499" cy="35269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E0702A"/>
                </a:solidFill>
              </a:rPr>
              <a:t>1. </a:t>
            </a:r>
            <a:r>
              <a:rPr lang="en-US" sz="2900"/>
              <a:t>They </a:t>
            </a:r>
            <a:r>
              <a:rPr lang="en-US" sz="2900" dirty="0"/>
              <a:t>will develop more _____________ to support human teachers at school.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E0702A"/>
                </a:solidFill>
              </a:rPr>
              <a:t>2. </a:t>
            </a:r>
            <a:r>
              <a:rPr lang="en-US" sz="2900"/>
              <a:t>Siri</a:t>
            </a:r>
            <a:r>
              <a:rPr lang="en-US" sz="2900" dirty="0"/>
              <a:t>, the voice recognition technology, </a:t>
            </a:r>
            <a:r>
              <a:rPr lang="en-US" sz="2900"/>
              <a:t>is a(n) ___________ </a:t>
            </a:r>
            <a:r>
              <a:rPr lang="en-US" sz="2900" dirty="0"/>
              <a:t>of biometric technology.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E0702A"/>
                </a:solidFill>
              </a:rPr>
              <a:t>3. </a:t>
            </a:r>
            <a:r>
              <a:rPr lang="en-US" sz="2900"/>
              <a:t>Please </a:t>
            </a:r>
            <a:r>
              <a:rPr lang="en-US" sz="2900" dirty="0"/>
              <a:t>look at this ______________ screen. It will check if you are a club member.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E0702A"/>
                </a:solidFill>
              </a:rPr>
              <a:t>4. </a:t>
            </a:r>
            <a:r>
              <a:rPr lang="en-US" sz="2900"/>
              <a:t>Teachers </a:t>
            </a:r>
            <a:r>
              <a:rPr lang="en-US" sz="2900" dirty="0"/>
              <a:t>can ask students to wear ___________ glasses and check if they understand a less.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E0702A"/>
                </a:solidFill>
              </a:rPr>
              <a:t>5. </a:t>
            </a:r>
            <a:r>
              <a:rPr lang="en-US" sz="2900"/>
              <a:t>Schools </a:t>
            </a:r>
            <a:r>
              <a:rPr lang="en-US" sz="2900" dirty="0"/>
              <a:t>can _______________ quickly and effectively using fingerprint scanners.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28983" y="11093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768" y="9880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1589" y="1025593"/>
            <a:ext cx="100170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gap with a word or phrase from the box. You may have to change the form of the word or phrase.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724" y="116144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812" y="1814168"/>
            <a:ext cx="11561112" cy="548735"/>
          </a:xfrm>
          <a:prstGeom prst="rect">
            <a:avLst/>
          </a:prstGeom>
          <a:solidFill>
            <a:srgbClr val="D8E5E5"/>
          </a:solidFill>
          <a:effectLst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>
                <a:solidFill>
                  <a:schemeClr val="tx1"/>
                </a:solidFill>
              </a:rPr>
              <a:t>eye-tracking	    application	    check attendance	     robot teacher	face recognition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0528" y="2362903"/>
            <a:ext cx="25267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solidFill>
                  <a:srgbClr val="EF4B66"/>
                </a:solidFill>
              </a:rPr>
              <a:t>robot teacher</a:t>
            </a:r>
            <a:r>
              <a:rPr lang="en-US" sz="3000" b="1" dirty="0">
                <a:solidFill>
                  <a:srgbClr val="00B050"/>
                </a:solidFill>
              </a:rPr>
              <a:t>s</a:t>
            </a:r>
            <a:endParaRPr lang="en-US" sz="30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5788" y="3251312"/>
            <a:ext cx="1944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solidFill>
                  <a:srgbClr val="EF4B66"/>
                </a:solidFill>
              </a:rPr>
              <a:t>application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93913" y="4126388"/>
            <a:ext cx="27462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solidFill>
                  <a:srgbClr val="EF4B66"/>
                </a:solidFill>
              </a:rPr>
              <a:t>face recognition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898" y="4992492"/>
            <a:ext cx="21351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solidFill>
                  <a:srgbClr val="EF4B66"/>
                </a:solidFill>
              </a:rPr>
              <a:t>eye-tracking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94675" y="5884610"/>
            <a:ext cx="3383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solidFill>
                  <a:srgbClr val="EF4B66"/>
                </a:solidFill>
              </a:rPr>
              <a:t>check attendance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pic>
        <p:nvPicPr>
          <p:cNvPr id="3" name="Ex2">
            <a:hlinkClick r:id="" action="ppaction://media"/>
            <a:extLst>
              <a:ext uri="{FF2B5EF4-FFF2-40B4-BE49-F238E27FC236}">
                <a16:creationId xmlns:a16="http://schemas.microsoft.com/office/drawing/2014/main" id="{AEE7ABAB-E1D2-D394-C224-47A9AB139E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8416" y="5706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4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  <p:bldP spid="24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21229" y="10852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2942" y="9639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3835" y="1105684"/>
            <a:ext cx="116893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of the underlined parts in each question is incorrect? Find and correct it.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308" y="129882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2942" y="1643278"/>
            <a:ext cx="11886316" cy="2819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He said </a:t>
            </a:r>
            <a:r>
              <a:rPr lang="en-US" sz="3200" u="sng" dirty="0"/>
              <a:t>that</a:t>
            </a:r>
            <a:r>
              <a:rPr lang="en-US" sz="3200" dirty="0"/>
              <a:t> Issac Newton </a:t>
            </a:r>
            <a:r>
              <a:rPr lang="en-US" sz="3200" u="sng" dirty="0"/>
              <a:t>discovers</a:t>
            </a:r>
            <a:r>
              <a:rPr lang="en-US" sz="3200" dirty="0"/>
              <a:t> gravity </a:t>
            </a:r>
            <a:r>
              <a:rPr lang="en-US" sz="3200" u="sng" dirty="0"/>
              <a:t>when</a:t>
            </a:r>
            <a:r>
              <a:rPr lang="en-US" sz="3200" dirty="0"/>
              <a:t> an apple fell </a:t>
            </a:r>
            <a:r>
              <a:rPr lang="en-US" sz="3200" u="sng" dirty="0"/>
              <a:t>on</a:t>
            </a:r>
            <a:r>
              <a:rPr lang="en-US" sz="3200" dirty="0"/>
              <a:t> him.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Our teacher </a:t>
            </a:r>
            <a:r>
              <a:rPr lang="en-US" sz="3200" u="sng" dirty="0"/>
              <a:t>said</a:t>
            </a:r>
            <a:r>
              <a:rPr lang="en-US" sz="3200" dirty="0"/>
              <a:t> that the World Wide Web </a:t>
            </a:r>
            <a:r>
              <a:rPr lang="en-US" sz="3200" u="sng" dirty="0"/>
              <a:t>is</a:t>
            </a:r>
            <a:r>
              <a:rPr lang="en-US" sz="3200" dirty="0"/>
              <a:t> a free </a:t>
            </a:r>
            <a:r>
              <a:rPr lang="en-US" sz="3200" u="sng" dirty="0"/>
              <a:t>space</a:t>
            </a:r>
            <a:r>
              <a:rPr lang="en-US" sz="3200" dirty="0"/>
              <a:t> for people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u="sng" dirty="0"/>
              <a:t>to share</a:t>
            </a:r>
            <a:r>
              <a:rPr lang="en-US" sz="3200" dirty="0"/>
              <a:t> knowledge.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The </a:t>
            </a:r>
            <a:r>
              <a:rPr lang="en-US" sz="3200" u="sng" dirty="0"/>
              <a:t>man</a:t>
            </a:r>
            <a:r>
              <a:rPr lang="en-US" sz="3200" dirty="0"/>
              <a:t> said </a:t>
            </a:r>
            <a:r>
              <a:rPr lang="en-US" sz="3200" u="sng" dirty="0"/>
              <a:t>that</a:t>
            </a:r>
            <a:r>
              <a:rPr lang="en-US" sz="3200" dirty="0"/>
              <a:t> Nanolearning </a:t>
            </a:r>
            <a:r>
              <a:rPr lang="en-US" sz="3200" u="sng" dirty="0"/>
              <a:t>will make </a:t>
            </a:r>
            <a:r>
              <a:rPr lang="en-US" sz="3200" dirty="0"/>
              <a:t>students’ learning more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u="sng" dirty="0"/>
              <a:t>entertaining.</a:t>
            </a:r>
          </a:p>
        </p:txBody>
      </p:sp>
      <p:sp>
        <p:nvSpPr>
          <p:cNvPr id="17" name="Oval 16"/>
          <p:cNvSpPr/>
          <p:nvPr/>
        </p:nvSpPr>
        <p:spPr>
          <a:xfrm>
            <a:off x="5337710" y="2087775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4947" y="2066652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840391" y="3121373"/>
            <a:ext cx="418913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45504" y="2994301"/>
            <a:ext cx="1568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3200" b="1" dirty="0">
                <a:solidFill>
                  <a:srgbClr val="EF4B66"/>
                </a:solidFill>
              </a:rPr>
              <a:t>was</a:t>
            </a:r>
            <a:endParaRPr lang="en-US" sz="32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30710" y="5104236"/>
            <a:ext cx="418913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31176" y="5110334"/>
            <a:ext cx="3235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>
                <a:solidFill>
                  <a:srgbClr val="EF4B66"/>
                </a:solidFill>
                <a:sym typeface="Wingdings 3" panose="05040102010807070707" pitchFamily="18" charset="2"/>
              </a:rPr>
              <a:t>  </a:t>
            </a:r>
            <a:r>
              <a:rPr lang="en-US" sz="3200" b="1">
                <a:solidFill>
                  <a:srgbClr val="EF4B66"/>
                </a:solidFill>
              </a:rPr>
              <a:t>would </a:t>
            </a:r>
            <a:r>
              <a:rPr lang="en-US" sz="3200" b="1" dirty="0">
                <a:solidFill>
                  <a:srgbClr val="EF4B66"/>
                </a:solidFill>
              </a:rPr>
              <a:t>make</a:t>
            </a:r>
            <a:endParaRPr lang="en-US" sz="32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83370" y="2032318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071579" y="2032318"/>
            <a:ext cx="4267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  <a:cs typeface="Calibri" panose="020F0502020204030204" pitchFamily="34" charset="0"/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849312" y="3036237"/>
            <a:ext cx="4010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622449" y="3038480"/>
            <a:ext cx="3882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  <a:cs typeface="Calibri" panose="020F0502020204030204" pitchFamily="34" charset="0"/>
              </a:rPr>
              <a:t>C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49610" y="4148065"/>
            <a:ext cx="4267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  <a:cs typeface="Calibri" panose="020F0502020204030204" pitchFamily="34" charset="0"/>
              </a:rPr>
              <a:t>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58365" y="5048779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54964" y="5048779"/>
            <a:ext cx="3882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31645" y="6300353"/>
            <a:ext cx="4267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  <a:cs typeface="Calibri" panose="020F0502020204030204" pitchFamily="34" charset="0"/>
              </a:rPr>
              <a:t>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777014" y="2020486"/>
            <a:ext cx="2481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3200" b="1" dirty="0">
                <a:solidFill>
                  <a:srgbClr val="EF4B66"/>
                </a:solidFill>
              </a:rPr>
              <a:t>discovered</a:t>
            </a:r>
            <a:endParaRPr lang="en-US" sz="32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pic>
        <p:nvPicPr>
          <p:cNvPr id="3" name="Ex3">
            <a:hlinkClick r:id="" action="ppaction://media"/>
            <a:extLst>
              <a:ext uri="{FF2B5EF4-FFF2-40B4-BE49-F238E27FC236}">
                <a16:creationId xmlns:a16="http://schemas.microsoft.com/office/drawing/2014/main" id="{0951DC63-64F4-CD8A-ECA1-0345F0FC27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0825" y="5695109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8B7D11-3646-01DE-D2F3-101BDE2F7286}"/>
              </a:ext>
            </a:extLst>
          </p:cNvPr>
          <p:cNvSpPr/>
          <p:nvPr/>
        </p:nvSpPr>
        <p:spPr>
          <a:xfrm>
            <a:off x="8260656" y="2032318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8DB7E9-825C-D797-0A34-6EB97330047A}"/>
              </a:ext>
            </a:extLst>
          </p:cNvPr>
          <p:cNvSpPr/>
          <p:nvPr/>
        </p:nvSpPr>
        <p:spPr>
          <a:xfrm>
            <a:off x="2954578" y="3052786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  <a:cs typeface="Calibri" panose="020F0502020204030204" pitchFamily="34" charset="0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5FBFA-E4F8-5C63-41BC-D23DA74CE667}"/>
              </a:ext>
            </a:extLst>
          </p:cNvPr>
          <p:cNvSpPr/>
          <p:nvPr/>
        </p:nvSpPr>
        <p:spPr>
          <a:xfrm>
            <a:off x="3111731" y="5048779"/>
            <a:ext cx="4010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  <a:cs typeface="Calibri" panose="020F0502020204030204" pitchFamily="34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44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19" grpId="0" animBg="1"/>
      <p:bldP spid="20" grpId="0"/>
      <p:bldP spid="22" grpId="0" animBg="1"/>
      <p:bldP spid="24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67414" y="14556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127" y="13343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0020" y="1476114"/>
            <a:ext cx="116893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of the underlined parts in each question is incorrect? Find and correct it.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308" y="129882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977" y="2509295"/>
            <a:ext cx="11086720" cy="1876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u="sng" dirty="0"/>
              <a:t>Mike</a:t>
            </a:r>
            <a:r>
              <a:rPr lang="en-US" sz="3200" dirty="0"/>
              <a:t> said </a:t>
            </a:r>
            <a:r>
              <a:rPr lang="en-US" sz="3200" u="sng" dirty="0"/>
              <a:t>that</a:t>
            </a:r>
            <a:r>
              <a:rPr lang="en-US" sz="3200" dirty="0"/>
              <a:t> he </a:t>
            </a:r>
            <a:r>
              <a:rPr lang="en-US" sz="3200" u="sng" dirty="0"/>
              <a:t>can</a:t>
            </a:r>
            <a:r>
              <a:rPr lang="en-US" sz="3200" dirty="0"/>
              <a:t> design a robot </a:t>
            </a:r>
            <a:r>
              <a:rPr lang="en-US" sz="3200" u="sng" dirty="0"/>
              <a:t>in</a:t>
            </a:r>
            <a:r>
              <a:rPr lang="en-US" sz="3200" dirty="0"/>
              <a:t> the future.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E0702A"/>
                </a:solidFill>
              </a:rPr>
              <a:t>5.</a:t>
            </a:r>
            <a:r>
              <a:rPr lang="en-US" sz="3200" dirty="0"/>
              <a:t> The headmaster said </a:t>
            </a:r>
            <a:r>
              <a:rPr lang="en-US" sz="3200" u="sng" dirty="0"/>
              <a:t>that</a:t>
            </a:r>
            <a:r>
              <a:rPr lang="en-US" sz="3200" dirty="0"/>
              <a:t> </a:t>
            </a:r>
            <a:r>
              <a:rPr lang="en-US" sz="3200" u="sng" dirty="0"/>
              <a:t>his</a:t>
            </a:r>
            <a:r>
              <a:rPr lang="en-US" sz="3200" dirty="0"/>
              <a:t> school </a:t>
            </a:r>
            <a:r>
              <a:rPr lang="en-US" sz="3200" u="sng" dirty="0"/>
              <a:t>would use</a:t>
            </a:r>
            <a:r>
              <a:rPr lang="en-US" sz="3200" dirty="0"/>
              <a:t> voice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recognition </a:t>
            </a:r>
            <a:r>
              <a:rPr lang="en-US" sz="3200" u="sng" dirty="0"/>
              <a:t>next year</a:t>
            </a:r>
            <a:r>
              <a:rPr lang="en-US" sz="3200" dirty="0"/>
              <a:t>.</a:t>
            </a:r>
          </a:p>
        </p:txBody>
      </p:sp>
      <p:sp>
        <p:nvSpPr>
          <p:cNvPr id="17" name="Oval 16"/>
          <p:cNvSpPr/>
          <p:nvPr/>
        </p:nvSpPr>
        <p:spPr>
          <a:xfrm>
            <a:off x="4193943" y="2976494"/>
            <a:ext cx="418913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12856" y="2968367"/>
            <a:ext cx="1574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3200" b="1">
                <a:solidFill>
                  <a:srgbClr val="EF4B66"/>
                </a:solidFill>
              </a:rPr>
              <a:t>could</a:t>
            </a:r>
            <a:endParaRPr lang="en-US" sz="32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29492" y="5247885"/>
            <a:ext cx="418913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8405" y="5177039"/>
            <a:ext cx="5267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3200" b="1" dirty="0">
                <a:solidFill>
                  <a:srgbClr val="EF4B66"/>
                </a:solidFill>
              </a:rPr>
              <a:t>the next / following year</a:t>
            </a:r>
            <a:endParaRPr lang="en-US" sz="32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67512" y="2893776"/>
            <a:ext cx="4010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00355" y="2893776"/>
            <a:ext cx="3882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  <a:cs typeface="Calibri" panose="020F0502020204030204" pitchFamily="34" charset="0"/>
              </a:rPr>
              <a:t>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93600" y="2903675"/>
            <a:ext cx="4267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  <a:cs typeface="Calibri" panose="020F0502020204030204" pitchFamily="34" charset="0"/>
              </a:rPr>
              <a:t>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843400" y="4012214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907042" y="4012214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37168" y="5192428"/>
            <a:ext cx="4267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  <a:cs typeface="Calibri" panose="020F0502020204030204" pitchFamily="34" charset="0"/>
              </a:rPr>
              <a:t>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0C0B92-03B4-223D-B65D-CFBF368369CC}"/>
              </a:ext>
            </a:extLst>
          </p:cNvPr>
          <p:cNvSpPr/>
          <p:nvPr/>
        </p:nvSpPr>
        <p:spPr>
          <a:xfrm>
            <a:off x="1374802" y="2903675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8C4C7E-FCDE-34ED-51F4-D09CBE2B9C4F}"/>
              </a:ext>
            </a:extLst>
          </p:cNvPr>
          <p:cNvSpPr/>
          <p:nvPr/>
        </p:nvSpPr>
        <p:spPr>
          <a:xfrm>
            <a:off x="5519124" y="4012214"/>
            <a:ext cx="4010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94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983" y="1814685"/>
            <a:ext cx="11196671" cy="407299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E0702A"/>
                </a:solidFill>
              </a:rPr>
              <a:t>1. </a:t>
            </a:r>
            <a:r>
              <a:rPr lang="en-US" sz="3200"/>
              <a:t>“We </a:t>
            </a:r>
            <a:r>
              <a:rPr lang="en-US" sz="3200" dirty="0"/>
              <a:t>can’t connect to the Internet to work online here</a:t>
            </a:r>
            <a:r>
              <a:rPr lang="en-US" sz="3200"/>
              <a:t>,” </a:t>
            </a:r>
            <a:br>
              <a:rPr lang="en-US" sz="3200"/>
            </a:br>
            <a:r>
              <a:rPr lang="en-US" sz="3200"/>
              <a:t>said </a:t>
            </a:r>
            <a:r>
              <a:rPr lang="en-US" sz="3200" dirty="0"/>
              <a:t>Tom</a:t>
            </a:r>
            <a:r>
              <a:rPr lang="en-US" sz="3200"/>
              <a:t>. </a:t>
            </a:r>
            <a:r>
              <a:rPr lang="en-US" sz="3200" b="1">
                <a:solidFill>
                  <a:srgbClr val="00B050"/>
                </a:solidFill>
              </a:rPr>
              <a:t>THERE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E0702A"/>
                </a:solidFill>
              </a:rPr>
              <a:t>2. </a:t>
            </a:r>
            <a:r>
              <a:rPr lang="en-US" sz="3200"/>
              <a:t>“Science </a:t>
            </a:r>
            <a:r>
              <a:rPr lang="en-US" sz="3200" dirty="0"/>
              <a:t>is becoming a more important subject in schools now,” </a:t>
            </a:r>
            <a:r>
              <a:rPr lang="en-US" sz="3200" dirty="0" err="1"/>
              <a:t>Mr</a:t>
            </a:r>
            <a:r>
              <a:rPr lang="en-US" sz="3200" dirty="0"/>
              <a:t> Thompson said</a:t>
            </a:r>
            <a:r>
              <a:rPr lang="en-US" sz="3200"/>
              <a:t>. </a:t>
            </a:r>
            <a:r>
              <a:rPr lang="en-US" sz="3200" b="1">
                <a:solidFill>
                  <a:srgbClr val="00B050"/>
                </a:solidFill>
              </a:rPr>
              <a:t>THEN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28983" y="12777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768" y="11564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78350" y="1276170"/>
            <a:ext cx="90295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following sentences, using the words in BOLD.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684" y="109588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125" y="3062078"/>
            <a:ext cx="10025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 dirty="0">
                <a:solidFill>
                  <a:srgbClr val="7030A0"/>
                </a:solidFill>
              </a:rPr>
              <a:t>Tom </a:t>
            </a:r>
            <a:r>
              <a:rPr lang="en-US" sz="3200" i="1">
                <a:solidFill>
                  <a:srgbClr val="7030A0"/>
                </a:solidFill>
              </a:rPr>
              <a:t>said (that) they </a:t>
            </a:r>
            <a:r>
              <a:rPr lang="en-US" sz="3200" i="1" dirty="0">
                <a:solidFill>
                  <a:srgbClr val="7030A0"/>
                </a:solidFill>
              </a:rPr>
              <a:t>couldn’t connect to the Internet to work online </a:t>
            </a:r>
            <a:r>
              <a:rPr lang="en-US" sz="3200" b="1" i="1" dirty="0">
                <a:solidFill>
                  <a:srgbClr val="00B050"/>
                </a:solidFill>
              </a:rPr>
              <a:t>there</a:t>
            </a:r>
            <a:r>
              <a:rPr lang="en-US" sz="3200" i="1" dirty="0">
                <a:solidFill>
                  <a:srgbClr val="7030A0"/>
                </a:solidFill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125" y="5419721"/>
            <a:ext cx="10000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>
                <a:solidFill>
                  <a:srgbClr val="7030A0"/>
                </a:solidFill>
              </a:rPr>
              <a:t>Mr </a:t>
            </a:r>
            <a:r>
              <a:rPr lang="en-US" sz="3200" i="1" dirty="0">
                <a:solidFill>
                  <a:srgbClr val="7030A0"/>
                </a:solidFill>
              </a:rPr>
              <a:t>Thompson said (that) science was becoming a more important subject in schools </a:t>
            </a:r>
            <a:r>
              <a:rPr lang="en-US" sz="3200" b="1" i="1" dirty="0">
                <a:solidFill>
                  <a:srgbClr val="00B050"/>
                </a:solidFill>
              </a:rPr>
              <a:t>then</a:t>
            </a:r>
            <a:r>
              <a:rPr lang="en-US" sz="3200" i="1" dirty="0">
                <a:solidFill>
                  <a:srgbClr val="7030A0"/>
                </a:solidFill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Ex4">
            <a:hlinkClick r:id="" action="ppaction://media"/>
            <a:extLst>
              <a:ext uri="{FF2B5EF4-FFF2-40B4-BE49-F238E27FC236}">
                <a16:creationId xmlns:a16="http://schemas.microsoft.com/office/drawing/2014/main" id="{5D3C9C72-1D01-A652-ADE4-B43965CF83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43736" y="912781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1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983" y="1814685"/>
            <a:ext cx="10871355" cy="407299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E0702A"/>
                </a:solidFill>
              </a:rPr>
              <a:t>3. </a:t>
            </a:r>
            <a:r>
              <a:rPr lang="en-US" sz="3200"/>
              <a:t>“The school will use a machine to check students’ attendance next year,” said the headmaster. </a:t>
            </a:r>
            <a:r>
              <a:rPr lang="en-US" sz="3200" b="1">
                <a:solidFill>
                  <a:srgbClr val="00B050"/>
                </a:solidFill>
              </a:rPr>
              <a:t>WOULD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E0702A"/>
                </a:solidFill>
              </a:rPr>
              <a:t>4. </a:t>
            </a:r>
            <a:r>
              <a:rPr lang="en-US" sz="3200"/>
              <a:t>“We are having a science competition this week,” said the monitor to the class. </a:t>
            </a:r>
            <a:r>
              <a:rPr lang="en-US" sz="3200" b="1">
                <a:solidFill>
                  <a:srgbClr val="00B050"/>
                </a:solidFill>
              </a:rPr>
              <a:t>THAT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28983" y="12777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768" y="11564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78350" y="1276170"/>
            <a:ext cx="90295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following sentences, using the words in BOLD.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684" y="109588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125" y="3062078"/>
            <a:ext cx="10025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>
                <a:solidFill>
                  <a:srgbClr val="7030A0"/>
                </a:solidFill>
              </a:rPr>
              <a:t>The headmaster said (that) the school </a:t>
            </a:r>
            <a:r>
              <a:rPr lang="en-US" sz="3200" i="1">
                <a:solidFill>
                  <a:srgbClr val="00B050"/>
                </a:solidFill>
              </a:rPr>
              <a:t>would</a:t>
            </a:r>
            <a:r>
              <a:rPr lang="en-US" sz="3200" i="1">
                <a:solidFill>
                  <a:srgbClr val="7030A0"/>
                </a:solidFill>
              </a:rPr>
              <a:t> use a machine to check students’ attendance the following year.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125" y="5419721"/>
            <a:ext cx="10464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>
                <a:solidFill>
                  <a:srgbClr val="7030A0"/>
                </a:solidFill>
              </a:rPr>
              <a:t>The monitor said to the class (that) they were having a science competition </a:t>
            </a:r>
            <a:r>
              <a:rPr lang="en-US" sz="3200" i="1">
                <a:solidFill>
                  <a:srgbClr val="00B050"/>
                </a:solidFill>
              </a:rPr>
              <a:t>that</a:t>
            </a:r>
            <a:r>
              <a:rPr lang="en-US" sz="3200" i="1">
                <a:solidFill>
                  <a:srgbClr val="7030A0"/>
                </a:solidFill>
              </a:rPr>
              <a:t> week.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1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983" y="2526863"/>
            <a:ext cx="11082371" cy="21154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E0702A"/>
                </a:solidFill>
              </a:rPr>
              <a:t>5. </a:t>
            </a:r>
            <a:r>
              <a:rPr lang="en-US" sz="3200"/>
              <a:t>“We don’t like robot teachers at all,” said the students. </a:t>
            </a:r>
            <a:r>
              <a:rPr lang="en-US" sz="3200" b="1">
                <a:solidFill>
                  <a:srgbClr val="00B050"/>
                </a:solidFill>
              </a:rPr>
              <a:t>DIDN’T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28983" y="12777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768" y="11564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78350" y="1276170"/>
            <a:ext cx="90295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following sentences, using the words in BOLD.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684" y="109588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983" y="3222019"/>
            <a:ext cx="1027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>
                <a:solidFill>
                  <a:srgbClr val="7030A0"/>
                </a:solidFill>
              </a:rPr>
              <a:t>The students said (that) they </a:t>
            </a:r>
            <a:r>
              <a:rPr lang="en-US" sz="3200" i="1">
                <a:solidFill>
                  <a:srgbClr val="00B050"/>
                </a:solidFill>
              </a:rPr>
              <a:t>didn’t</a:t>
            </a:r>
            <a:r>
              <a:rPr lang="en-US" sz="3200" i="1">
                <a:solidFill>
                  <a:srgbClr val="7030A0"/>
                </a:solidFill>
              </a:rPr>
              <a:t> like robot teachers at all.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1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312909"/>
            <a:ext cx="39239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645157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Review </a:t>
            </a:r>
            <a:r>
              <a:rPr lang="en-US" sz="3600" dirty="0"/>
              <a:t>vocabulary in Unit 11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Review </a:t>
            </a:r>
            <a:r>
              <a:rPr lang="en-US" sz="3600" dirty="0"/>
              <a:t>reported speech (Statements)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95" y="183415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dbye">
            <a:hlinkClick r:id="" action="ppaction://media"/>
            <a:extLst>
              <a:ext uri="{FF2B5EF4-FFF2-40B4-BE49-F238E27FC236}">
                <a16:creationId xmlns:a16="http://schemas.microsoft.com/office/drawing/2014/main" id="{F054AFB8-8A6B-A1D3-BD75-79C0CA3261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08874" y="129146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DAC98B-DA2D-091E-EDF0-53988E85BF2F}"/>
              </a:ext>
            </a:extLst>
          </p:cNvPr>
          <p:cNvSpPr txBox="1"/>
          <p:nvPr/>
        </p:nvSpPr>
        <p:spPr>
          <a:xfrm>
            <a:off x="1255222" y="532015"/>
            <a:ext cx="9418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"Our nation is joyfully looking forward to the celebration of the 50th anniversary of our country's liberation and the restoration of peace. Let's listen to a song to join in the nation's proud and heroic spirit."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BA444-F9B7-0FB2-7FDC-B0BA050B5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2614802"/>
            <a:ext cx="7613073" cy="37906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235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511403" y="1833133"/>
            <a:ext cx="715995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40" y="1630898"/>
            <a:ext cx="1025326" cy="103010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50251" y="1884343"/>
            <a:ext cx="625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AND PROJECT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8537" y="109060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1969" t="2954" r="798"/>
          <a:stretch/>
        </p:blipFill>
        <p:spPr>
          <a:xfrm>
            <a:off x="3460995" y="2863484"/>
            <a:ext cx="5636030" cy="3521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55942" y="12766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8548" y="1284507"/>
            <a:ext cx="6902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option that goes with each verb.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728" y="11740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Oval 1"/>
          <p:cNvSpPr/>
          <p:nvPr/>
        </p:nvSpPr>
        <p:spPr>
          <a:xfrm>
            <a:off x="1341120" y="224536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create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41120" y="337312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invent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1120" y="445008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develop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41120" y="553720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discover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504" y="2330689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9504" y="34518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55942" y="452883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69792" y="560579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455919" y="1897691"/>
            <a:ext cx="3441895" cy="49361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an application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455920" y="2432465"/>
            <a:ext cx="3441895" cy="49361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attendance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55920" y="3066610"/>
            <a:ext cx="3441895" cy="4936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 painting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455920" y="3560225"/>
            <a:ext cx="3441895" cy="4936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 telephone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455920" y="4243459"/>
            <a:ext cx="3441895" cy="4936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an art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455920" y="4737074"/>
            <a:ext cx="3441895" cy="4936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 technology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455920" y="5358982"/>
            <a:ext cx="3441895" cy="493615"/>
          </a:xfrm>
          <a:prstGeom prst="roundRect">
            <a:avLst/>
          </a:prstGeom>
          <a:solidFill>
            <a:srgbClr val="D8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 planet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455920" y="5852597"/>
            <a:ext cx="3441895" cy="493615"/>
          </a:xfrm>
          <a:prstGeom prst="roundRect">
            <a:avLst/>
          </a:prstGeom>
          <a:solidFill>
            <a:srgbClr val="D8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 technology</a:t>
            </a:r>
          </a:p>
        </p:txBody>
      </p:sp>
      <p:pic>
        <p:nvPicPr>
          <p:cNvPr id="6" name="Yêu cầu bài tập 1">
            <a:hlinkClick r:id="" action="ppaction://media"/>
            <a:extLst>
              <a:ext uri="{FF2B5EF4-FFF2-40B4-BE49-F238E27FC236}">
                <a16:creationId xmlns:a16="http://schemas.microsoft.com/office/drawing/2014/main" id="{B12E0A16-88A0-0827-22F3-98B9BC4291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9590" y="1051680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CB26D7-5133-54B9-8DE7-FDA0ACE08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45" y="1881936"/>
            <a:ext cx="2596249" cy="3723853"/>
          </a:xfrm>
          <a:prstGeom prst="rect">
            <a:avLst/>
          </a:prstGeom>
        </p:spPr>
      </p:pic>
      <p:pic>
        <p:nvPicPr>
          <p:cNvPr id="9" name="Ex1">
            <a:hlinkClick r:id="" action="ppaction://media"/>
            <a:extLst>
              <a:ext uri="{FF2B5EF4-FFF2-40B4-BE49-F238E27FC236}">
                <a16:creationId xmlns:a16="http://schemas.microsoft.com/office/drawing/2014/main" id="{76BA211B-30B0-D371-FF39-EC29B61F2F7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07560" y="584707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353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8FA2A-0D11-08C6-5E0E-BE8EFE454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43C10F-E479-9505-C0CF-5FA197EACCD7}"/>
              </a:ext>
            </a:extLst>
          </p:cNvPr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589FB0B9-9743-DFE5-73FF-A78E8C4889EA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>
              <a:extLst>
                <a:ext uri="{FF2B5EF4-FFF2-40B4-BE49-F238E27FC236}">
                  <a16:creationId xmlns:a16="http://schemas.microsoft.com/office/drawing/2014/main" id="{6F0982B4-B6C4-B1F0-8473-461FE16764AF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>
              <a:extLst>
                <a:ext uri="{FF2B5EF4-FFF2-40B4-BE49-F238E27FC236}">
                  <a16:creationId xmlns:a16="http://schemas.microsoft.com/office/drawing/2014/main" id="{DE885827-66A2-EFBF-19AE-19B41B6E3573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98DA790-935B-606C-FAA4-7755FDE11C41}"/>
              </a:ext>
            </a:extLst>
          </p:cNvPr>
          <p:cNvSpPr/>
          <p:nvPr/>
        </p:nvSpPr>
        <p:spPr>
          <a:xfrm>
            <a:off x="655942" y="12766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299F2-967E-1045-3A30-3F6744ABFAA4}"/>
              </a:ext>
            </a:extLst>
          </p:cNvPr>
          <p:cNvSpPr txBox="1"/>
          <p:nvPr/>
        </p:nvSpPr>
        <p:spPr>
          <a:xfrm>
            <a:off x="1158548" y="1284507"/>
            <a:ext cx="6902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option that goes with each verb.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B71DF8-6735-6DCA-369B-7CD732D94824}"/>
              </a:ext>
            </a:extLst>
          </p:cNvPr>
          <p:cNvSpPr txBox="1"/>
          <p:nvPr/>
        </p:nvSpPr>
        <p:spPr>
          <a:xfrm>
            <a:off x="708728" y="11740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4E6C5-48D1-8EFC-82BB-38EB0C2B4E86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688AC7-8182-2301-7D8E-F94C445D0A7B}"/>
              </a:ext>
            </a:extLst>
          </p:cNvPr>
          <p:cNvSpPr/>
          <p:nvPr/>
        </p:nvSpPr>
        <p:spPr>
          <a:xfrm>
            <a:off x="1341120" y="224536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create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4ABB2-F571-9E5E-2DDF-7A3F8BF7B48B}"/>
              </a:ext>
            </a:extLst>
          </p:cNvPr>
          <p:cNvSpPr txBox="1"/>
          <p:nvPr/>
        </p:nvSpPr>
        <p:spPr>
          <a:xfrm>
            <a:off x="699504" y="2330689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  <a:endParaRPr lang="en-US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62135ED-E866-D255-DE8C-CAFFD84F2396}"/>
              </a:ext>
            </a:extLst>
          </p:cNvPr>
          <p:cNvSpPr/>
          <p:nvPr/>
        </p:nvSpPr>
        <p:spPr>
          <a:xfrm>
            <a:off x="5455919" y="1897691"/>
            <a:ext cx="3441895" cy="49361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an application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C9DF662-FD09-C46F-285B-737641B5DA65}"/>
              </a:ext>
            </a:extLst>
          </p:cNvPr>
          <p:cNvSpPr/>
          <p:nvPr/>
        </p:nvSpPr>
        <p:spPr>
          <a:xfrm>
            <a:off x="5455920" y="2432465"/>
            <a:ext cx="3441895" cy="49361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attendance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16D66-E348-8235-7607-D96DB46EC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45" y="1881936"/>
            <a:ext cx="2596249" cy="3723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7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C42DE-0AC4-5338-6D38-6D60812E9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646112C-2203-793A-C7ED-6E289F76E558}"/>
              </a:ext>
            </a:extLst>
          </p:cNvPr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64AA454F-D2C8-76BC-E05A-2CE61639F81A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>
              <a:extLst>
                <a:ext uri="{FF2B5EF4-FFF2-40B4-BE49-F238E27FC236}">
                  <a16:creationId xmlns:a16="http://schemas.microsoft.com/office/drawing/2014/main" id="{A04C4500-ED33-DC44-A686-46BD1FE37A3C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>
              <a:extLst>
                <a:ext uri="{FF2B5EF4-FFF2-40B4-BE49-F238E27FC236}">
                  <a16:creationId xmlns:a16="http://schemas.microsoft.com/office/drawing/2014/main" id="{6A6EBFFB-4CD9-EF22-8EAD-C188C673D900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0AAFC77-B903-9B6D-F708-1AE06107C7E8}"/>
              </a:ext>
            </a:extLst>
          </p:cNvPr>
          <p:cNvSpPr/>
          <p:nvPr/>
        </p:nvSpPr>
        <p:spPr>
          <a:xfrm>
            <a:off x="655942" y="12766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92784-185F-0C12-A002-3683644680C8}"/>
              </a:ext>
            </a:extLst>
          </p:cNvPr>
          <p:cNvSpPr txBox="1"/>
          <p:nvPr/>
        </p:nvSpPr>
        <p:spPr>
          <a:xfrm>
            <a:off x="1158548" y="1284507"/>
            <a:ext cx="6902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option that goes with each verb.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03AD1C-3544-7FAD-A34F-2C31A5C2017C}"/>
              </a:ext>
            </a:extLst>
          </p:cNvPr>
          <p:cNvSpPr txBox="1"/>
          <p:nvPr/>
        </p:nvSpPr>
        <p:spPr>
          <a:xfrm>
            <a:off x="708728" y="11740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3E230A-EF9C-0CFD-2217-469B890369A4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9C7A35-E81B-D031-90EA-BFDAF8F0ED84}"/>
              </a:ext>
            </a:extLst>
          </p:cNvPr>
          <p:cNvSpPr/>
          <p:nvPr/>
        </p:nvSpPr>
        <p:spPr>
          <a:xfrm>
            <a:off x="1341120" y="224536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create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9124D6-352F-2628-D5F4-15335E11EDE4}"/>
              </a:ext>
            </a:extLst>
          </p:cNvPr>
          <p:cNvSpPr/>
          <p:nvPr/>
        </p:nvSpPr>
        <p:spPr>
          <a:xfrm>
            <a:off x="1341120" y="337312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invent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6057C-E6F0-7467-BD4E-42630925339E}"/>
              </a:ext>
            </a:extLst>
          </p:cNvPr>
          <p:cNvSpPr txBox="1"/>
          <p:nvPr/>
        </p:nvSpPr>
        <p:spPr>
          <a:xfrm>
            <a:off x="699504" y="2330689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  <a:endParaRPr 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D235DF-4053-D82F-1475-8E247E1A5B61}"/>
              </a:ext>
            </a:extLst>
          </p:cNvPr>
          <p:cNvSpPr txBox="1"/>
          <p:nvPr/>
        </p:nvSpPr>
        <p:spPr>
          <a:xfrm>
            <a:off x="699504" y="34518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</a:t>
            </a:r>
            <a:endParaRPr lang="en-US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A3AF04-CC60-7F9E-74F7-3D871D0137F5}"/>
              </a:ext>
            </a:extLst>
          </p:cNvPr>
          <p:cNvSpPr/>
          <p:nvPr/>
        </p:nvSpPr>
        <p:spPr>
          <a:xfrm>
            <a:off x="5455919" y="1897691"/>
            <a:ext cx="3441895" cy="493615"/>
          </a:xfrm>
          <a:prstGeom prst="roundRect">
            <a:avLst/>
          </a:prstGeom>
          <a:solidFill>
            <a:srgbClr val="F26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an application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1A22A7B-FFF7-DD27-9309-4D9305A95F62}"/>
              </a:ext>
            </a:extLst>
          </p:cNvPr>
          <p:cNvSpPr/>
          <p:nvPr/>
        </p:nvSpPr>
        <p:spPr>
          <a:xfrm>
            <a:off x="5455920" y="2432465"/>
            <a:ext cx="3441895" cy="49361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attendance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C4BCDE7-E053-8B72-4E93-0D95994EE549}"/>
              </a:ext>
            </a:extLst>
          </p:cNvPr>
          <p:cNvSpPr/>
          <p:nvPr/>
        </p:nvSpPr>
        <p:spPr>
          <a:xfrm>
            <a:off x="5455920" y="3066610"/>
            <a:ext cx="3441895" cy="4936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 painting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DE043B5-601D-CB3A-A0A8-FF00330144C2}"/>
              </a:ext>
            </a:extLst>
          </p:cNvPr>
          <p:cNvSpPr/>
          <p:nvPr/>
        </p:nvSpPr>
        <p:spPr>
          <a:xfrm>
            <a:off x="5455920" y="3612479"/>
            <a:ext cx="3441895" cy="4936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 telephone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511D7-9D49-709A-2FAE-0D071311E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45" y="1881936"/>
            <a:ext cx="2596249" cy="3723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27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954DD-BA71-5A25-9ED8-6D7CE8753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374EC4F-9DC8-E399-4CFE-F9D780C8CDB1}"/>
              </a:ext>
            </a:extLst>
          </p:cNvPr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4F5A4969-25E3-F093-9E7B-B5BCE34FD613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>
              <a:extLst>
                <a:ext uri="{FF2B5EF4-FFF2-40B4-BE49-F238E27FC236}">
                  <a16:creationId xmlns:a16="http://schemas.microsoft.com/office/drawing/2014/main" id="{C6B38A68-664B-4DC7-28FF-3677959E8022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>
              <a:extLst>
                <a:ext uri="{FF2B5EF4-FFF2-40B4-BE49-F238E27FC236}">
                  <a16:creationId xmlns:a16="http://schemas.microsoft.com/office/drawing/2014/main" id="{43BFB79B-4DC1-B37C-5F12-99A8EF2BB03B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CC2D64E-2E62-F734-09D5-E6A4762DDE97}"/>
              </a:ext>
            </a:extLst>
          </p:cNvPr>
          <p:cNvSpPr/>
          <p:nvPr/>
        </p:nvSpPr>
        <p:spPr>
          <a:xfrm>
            <a:off x="655942" y="12766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8CD15-3478-F297-F03A-FCDCF78C31C5}"/>
              </a:ext>
            </a:extLst>
          </p:cNvPr>
          <p:cNvSpPr txBox="1"/>
          <p:nvPr/>
        </p:nvSpPr>
        <p:spPr>
          <a:xfrm>
            <a:off x="1158548" y="1284507"/>
            <a:ext cx="6902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option that goes with each verb.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ACCF18-B932-E23F-6D8E-FCD37974CFBC}"/>
              </a:ext>
            </a:extLst>
          </p:cNvPr>
          <p:cNvSpPr txBox="1"/>
          <p:nvPr/>
        </p:nvSpPr>
        <p:spPr>
          <a:xfrm>
            <a:off x="708728" y="11740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33A30-E6A9-5910-1D63-70BC0239EBC0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D5E352-47A2-D832-9597-3C94FC2F978F}"/>
              </a:ext>
            </a:extLst>
          </p:cNvPr>
          <p:cNvSpPr/>
          <p:nvPr/>
        </p:nvSpPr>
        <p:spPr>
          <a:xfrm>
            <a:off x="1341120" y="224536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create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E55107-4474-286E-A28F-E6B85CA089A4}"/>
              </a:ext>
            </a:extLst>
          </p:cNvPr>
          <p:cNvSpPr/>
          <p:nvPr/>
        </p:nvSpPr>
        <p:spPr>
          <a:xfrm>
            <a:off x="1341120" y="337312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invent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F15240-4513-7344-D21F-886F8CAFD316}"/>
              </a:ext>
            </a:extLst>
          </p:cNvPr>
          <p:cNvSpPr/>
          <p:nvPr/>
        </p:nvSpPr>
        <p:spPr>
          <a:xfrm>
            <a:off x="1341120" y="445008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develop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CAF6C-2359-F353-4A0C-FCDD7A7A7656}"/>
              </a:ext>
            </a:extLst>
          </p:cNvPr>
          <p:cNvSpPr txBox="1"/>
          <p:nvPr/>
        </p:nvSpPr>
        <p:spPr>
          <a:xfrm>
            <a:off x="699504" y="2330689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  <a:endParaRPr 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FC2CE7-7612-5549-9D78-626B682DD735}"/>
              </a:ext>
            </a:extLst>
          </p:cNvPr>
          <p:cNvSpPr txBox="1"/>
          <p:nvPr/>
        </p:nvSpPr>
        <p:spPr>
          <a:xfrm>
            <a:off x="699504" y="34518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</a:t>
            </a:r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01E1CE-0E5C-9E2D-7CD4-8787C4CA0250}"/>
              </a:ext>
            </a:extLst>
          </p:cNvPr>
          <p:cNvSpPr txBox="1"/>
          <p:nvPr/>
        </p:nvSpPr>
        <p:spPr>
          <a:xfrm>
            <a:off x="655942" y="452883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</a:t>
            </a:r>
            <a:endParaRPr lang="en-US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BB307C-EC73-B8EA-FAF8-1D2013B80AB3}"/>
              </a:ext>
            </a:extLst>
          </p:cNvPr>
          <p:cNvSpPr/>
          <p:nvPr/>
        </p:nvSpPr>
        <p:spPr>
          <a:xfrm>
            <a:off x="5455919" y="1897691"/>
            <a:ext cx="3441895" cy="493615"/>
          </a:xfrm>
          <a:prstGeom prst="roundRect">
            <a:avLst/>
          </a:prstGeom>
          <a:solidFill>
            <a:srgbClr val="F26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an application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B6A0B5-9D70-4616-9FD6-60AE260324E1}"/>
              </a:ext>
            </a:extLst>
          </p:cNvPr>
          <p:cNvSpPr/>
          <p:nvPr/>
        </p:nvSpPr>
        <p:spPr>
          <a:xfrm>
            <a:off x="5455920" y="2432465"/>
            <a:ext cx="3441895" cy="49361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attendance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F28049-1ACD-E64C-CBC0-38A4DE9A4F83}"/>
              </a:ext>
            </a:extLst>
          </p:cNvPr>
          <p:cNvSpPr/>
          <p:nvPr/>
        </p:nvSpPr>
        <p:spPr>
          <a:xfrm>
            <a:off x="5455920" y="3066610"/>
            <a:ext cx="3441895" cy="4936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 painting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4B87E47-98B7-CB5F-6CD4-A594D374A92B}"/>
              </a:ext>
            </a:extLst>
          </p:cNvPr>
          <p:cNvSpPr/>
          <p:nvPr/>
        </p:nvSpPr>
        <p:spPr>
          <a:xfrm>
            <a:off x="5455920" y="3595061"/>
            <a:ext cx="3441895" cy="493615"/>
          </a:xfrm>
          <a:prstGeom prst="roundRect">
            <a:avLst/>
          </a:prstGeom>
          <a:solidFill>
            <a:srgbClr val="F26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 telephone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AB25F6F-D4F8-6FE1-209A-282F300044BD}"/>
              </a:ext>
            </a:extLst>
          </p:cNvPr>
          <p:cNvSpPr/>
          <p:nvPr/>
        </p:nvSpPr>
        <p:spPr>
          <a:xfrm>
            <a:off x="5455920" y="4243459"/>
            <a:ext cx="3441895" cy="4936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an art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668FF58-BD04-56E9-98EF-94B8724A4FB4}"/>
              </a:ext>
            </a:extLst>
          </p:cNvPr>
          <p:cNvSpPr/>
          <p:nvPr/>
        </p:nvSpPr>
        <p:spPr>
          <a:xfrm>
            <a:off x="5455920" y="4780619"/>
            <a:ext cx="3441895" cy="4936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 technology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7A759D-AAD6-7B17-006A-23D078B34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45" y="1881936"/>
            <a:ext cx="2596249" cy="3723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2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BC6EE-E7B9-FEF3-1090-A38D9BC53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A73594E-FE1B-5BBD-5555-293967D493F7}"/>
              </a:ext>
            </a:extLst>
          </p:cNvPr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95DED639-8DFF-6F7E-2FE5-390802516F9C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>
              <a:extLst>
                <a:ext uri="{FF2B5EF4-FFF2-40B4-BE49-F238E27FC236}">
                  <a16:creationId xmlns:a16="http://schemas.microsoft.com/office/drawing/2014/main" id="{F3DF1D05-2D1A-88A0-BE5B-0BEA263307C9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>
              <a:extLst>
                <a:ext uri="{FF2B5EF4-FFF2-40B4-BE49-F238E27FC236}">
                  <a16:creationId xmlns:a16="http://schemas.microsoft.com/office/drawing/2014/main" id="{88BE2671-BB65-1309-7DF2-DAB2B5BC21D5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2C04E97-7EF1-E70D-4F1E-746412D8F9A6}"/>
              </a:ext>
            </a:extLst>
          </p:cNvPr>
          <p:cNvSpPr/>
          <p:nvPr/>
        </p:nvSpPr>
        <p:spPr>
          <a:xfrm>
            <a:off x="655942" y="12766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681DB4-F054-D816-B5BD-A47210B7214F}"/>
              </a:ext>
            </a:extLst>
          </p:cNvPr>
          <p:cNvSpPr txBox="1"/>
          <p:nvPr/>
        </p:nvSpPr>
        <p:spPr>
          <a:xfrm>
            <a:off x="1158548" y="1284507"/>
            <a:ext cx="6902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option that goes with each verb.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7360D-E146-796D-24D7-936C0249EBF9}"/>
              </a:ext>
            </a:extLst>
          </p:cNvPr>
          <p:cNvSpPr txBox="1"/>
          <p:nvPr/>
        </p:nvSpPr>
        <p:spPr>
          <a:xfrm>
            <a:off x="708728" y="11740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E02D3-C9A7-234A-9ED0-136E31A92FE1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0C99D7-117B-544F-ED02-45134275F8F6}"/>
              </a:ext>
            </a:extLst>
          </p:cNvPr>
          <p:cNvSpPr/>
          <p:nvPr/>
        </p:nvSpPr>
        <p:spPr>
          <a:xfrm>
            <a:off x="1341120" y="224536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create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8B6F32-9BED-9AEF-D2E7-466EF60870BC}"/>
              </a:ext>
            </a:extLst>
          </p:cNvPr>
          <p:cNvSpPr/>
          <p:nvPr/>
        </p:nvSpPr>
        <p:spPr>
          <a:xfrm>
            <a:off x="1341120" y="337312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invent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B1A41C2-1429-E150-6611-EDFAC8E19605}"/>
              </a:ext>
            </a:extLst>
          </p:cNvPr>
          <p:cNvSpPr/>
          <p:nvPr/>
        </p:nvSpPr>
        <p:spPr>
          <a:xfrm>
            <a:off x="1341120" y="445008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develop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90815F-5113-81C9-3F36-A7E10304D5AA}"/>
              </a:ext>
            </a:extLst>
          </p:cNvPr>
          <p:cNvSpPr/>
          <p:nvPr/>
        </p:nvSpPr>
        <p:spPr>
          <a:xfrm>
            <a:off x="1341120" y="553720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discover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23655-1AFB-0F76-6F38-AD63B45DDE1B}"/>
              </a:ext>
            </a:extLst>
          </p:cNvPr>
          <p:cNvSpPr txBox="1"/>
          <p:nvPr/>
        </p:nvSpPr>
        <p:spPr>
          <a:xfrm>
            <a:off x="699504" y="2330689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  <a:endParaRPr 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894457-99BE-331F-4478-360B161F0370}"/>
              </a:ext>
            </a:extLst>
          </p:cNvPr>
          <p:cNvSpPr txBox="1"/>
          <p:nvPr/>
        </p:nvSpPr>
        <p:spPr>
          <a:xfrm>
            <a:off x="699504" y="34518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</a:t>
            </a:r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0ACFAC-2281-883C-A259-91D37D52F044}"/>
              </a:ext>
            </a:extLst>
          </p:cNvPr>
          <p:cNvSpPr txBox="1"/>
          <p:nvPr/>
        </p:nvSpPr>
        <p:spPr>
          <a:xfrm>
            <a:off x="655942" y="452883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</a:t>
            </a:r>
            <a:endParaRPr 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EDE39C-7CAB-A28D-2B50-95E134E8BFA7}"/>
              </a:ext>
            </a:extLst>
          </p:cNvPr>
          <p:cNvSpPr txBox="1"/>
          <p:nvPr/>
        </p:nvSpPr>
        <p:spPr>
          <a:xfrm>
            <a:off x="669792" y="560579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</a:t>
            </a:r>
            <a:endParaRPr lang="en-US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D7396F2-A4E8-C15D-8F6F-5BA2D0405C92}"/>
              </a:ext>
            </a:extLst>
          </p:cNvPr>
          <p:cNvSpPr/>
          <p:nvPr/>
        </p:nvSpPr>
        <p:spPr>
          <a:xfrm>
            <a:off x="5455919" y="1897691"/>
            <a:ext cx="3441895" cy="493615"/>
          </a:xfrm>
          <a:prstGeom prst="roundRect">
            <a:avLst/>
          </a:prstGeom>
          <a:solidFill>
            <a:srgbClr val="F26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an application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A081385-BDE4-2F4E-B834-9B607E53E52A}"/>
              </a:ext>
            </a:extLst>
          </p:cNvPr>
          <p:cNvSpPr/>
          <p:nvPr/>
        </p:nvSpPr>
        <p:spPr>
          <a:xfrm>
            <a:off x="5455920" y="2432465"/>
            <a:ext cx="3441895" cy="49361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attendance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801648A-EFA0-382E-EC08-3EEE62F259C8}"/>
              </a:ext>
            </a:extLst>
          </p:cNvPr>
          <p:cNvSpPr/>
          <p:nvPr/>
        </p:nvSpPr>
        <p:spPr>
          <a:xfrm>
            <a:off x="5455920" y="3066610"/>
            <a:ext cx="3441895" cy="4936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 painting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5E09DBF-95CA-8705-F272-BBCFB1CB5869}"/>
              </a:ext>
            </a:extLst>
          </p:cNvPr>
          <p:cNvSpPr/>
          <p:nvPr/>
        </p:nvSpPr>
        <p:spPr>
          <a:xfrm>
            <a:off x="5455920" y="3560225"/>
            <a:ext cx="3441895" cy="493615"/>
          </a:xfrm>
          <a:prstGeom prst="roundRect">
            <a:avLst/>
          </a:prstGeom>
          <a:solidFill>
            <a:srgbClr val="F26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 telephone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D6801BB-FC04-F1AD-E69B-B71A681D5B51}"/>
              </a:ext>
            </a:extLst>
          </p:cNvPr>
          <p:cNvSpPr/>
          <p:nvPr/>
        </p:nvSpPr>
        <p:spPr>
          <a:xfrm>
            <a:off x="5455920" y="4243459"/>
            <a:ext cx="3441895" cy="4936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an art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1AEFCEA-6012-561C-4869-FAEC4C973BC6}"/>
              </a:ext>
            </a:extLst>
          </p:cNvPr>
          <p:cNvSpPr/>
          <p:nvPr/>
        </p:nvSpPr>
        <p:spPr>
          <a:xfrm>
            <a:off x="5455920" y="4737074"/>
            <a:ext cx="3441895" cy="493615"/>
          </a:xfrm>
          <a:prstGeom prst="roundRect">
            <a:avLst/>
          </a:prstGeom>
          <a:solidFill>
            <a:srgbClr val="F26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 technology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9A72A12-17B8-5F42-ACF9-A0AC18A606FE}"/>
              </a:ext>
            </a:extLst>
          </p:cNvPr>
          <p:cNvSpPr/>
          <p:nvPr/>
        </p:nvSpPr>
        <p:spPr>
          <a:xfrm>
            <a:off x="5455920" y="5358982"/>
            <a:ext cx="3441895" cy="493615"/>
          </a:xfrm>
          <a:prstGeom prst="roundRect">
            <a:avLst/>
          </a:prstGeom>
          <a:solidFill>
            <a:srgbClr val="D8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 planet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AC1BD5A-1671-1400-8E7B-AF92B09A4FEB}"/>
              </a:ext>
            </a:extLst>
          </p:cNvPr>
          <p:cNvSpPr/>
          <p:nvPr/>
        </p:nvSpPr>
        <p:spPr>
          <a:xfrm>
            <a:off x="5455920" y="5852597"/>
            <a:ext cx="3441895" cy="493615"/>
          </a:xfrm>
          <a:prstGeom prst="roundRect">
            <a:avLst/>
          </a:prstGeom>
          <a:solidFill>
            <a:srgbClr val="D8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 technology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97A2-7CA6-EDE1-ACD6-5B54780DA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45" y="1881936"/>
            <a:ext cx="2596249" cy="3723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1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B4E31-7EF8-BC4A-B49F-733A2BD7B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B1EE90-D812-1355-C140-C52851D17CE5}"/>
              </a:ext>
            </a:extLst>
          </p:cNvPr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826DFC8D-1E8E-AA8D-7D0F-96A8B630671B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>
              <a:extLst>
                <a:ext uri="{FF2B5EF4-FFF2-40B4-BE49-F238E27FC236}">
                  <a16:creationId xmlns:a16="http://schemas.microsoft.com/office/drawing/2014/main" id="{00EBCAEC-0CE9-5B47-41D8-3B858666CEDE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>
              <a:extLst>
                <a:ext uri="{FF2B5EF4-FFF2-40B4-BE49-F238E27FC236}">
                  <a16:creationId xmlns:a16="http://schemas.microsoft.com/office/drawing/2014/main" id="{5C3CF9E7-EB07-B5B4-FD37-20262896AFAC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CA1A1C7-AC29-F068-F5BE-DACE3DC2DEA2}"/>
              </a:ext>
            </a:extLst>
          </p:cNvPr>
          <p:cNvSpPr/>
          <p:nvPr/>
        </p:nvSpPr>
        <p:spPr>
          <a:xfrm>
            <a:off x="655942" y="12766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25BF3-E66A-F357-AE81-BEA6982435BD}"/>
              </a:ext>
            </a:extLst>
          </p:cNvPr>
          <p:cNvSpPr txBox="1"/>
          <p:nvPr/>
        </p:nvSpPr>
        <p:spPr>
          <a:xfrm>
            <a:off x="1177792" y="1338029"/>
            <a:ext cx="6902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option that goes with each verb.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C3D720-9648-887E-F794-E8287F2C0C04}"/>
              </a:ext>
            </a:extLst>
          </p:cNvPr>
          <p:cNvSpPr txBox="1"/>
          <p:nvPr/>
        </p:nvSpPr>
        <p:spPr>
          <a:xfrm>
            <a:off x="708728" y="11740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024D26-9F4A-0D97-80F4-AD5EA96AC2E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35B269-C868-2439-E8AF-8B823919E71B}"/>
              </a:ext>
            </a:extLst>
          </p:cNvPr>
          <p:cNvSpPr/>
          <p:nvPr/>
        </p:nvSpPr>
        <p:spPr>
          <a:xfrm>
            <a:off x="1341120" y="224536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create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40E81E-9829-A701-7995-5EDCC95739A7}"/>
              </a:ext>
            </a:extLst>
          </p:cNvPr>
          <p:cNvSpPr/>
          <p:nvPr/>
        </p:nvSpPr>
        <p:spPr>
          <a:xfrm>
            <a:off x="1341120" y="337312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invent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DE203C-EDDC-221C-91C0-959A5F67F6EF}"/>
              </a:ext>
            </a:extLst>
          </p:cNvPr>
          <p:cNvSpPr/>
          <p:nvPr/>
        </p:nvSpPr>
        <p:spPr>
          <a:xfrm>
            <a:off x="1341120" y="445008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develop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6847D7-174C-61D8-F741-2D40BA24DE76}"/>
              </a:ext>
            </a:extLst>
          </p:cNvPr>
          <p:cNvSpPr/>
          <p:nvPr/>
        </p:nvSpPr>
        <p:spPr>
          <a:xfrm>
            <a:off x="1341120" y="5537200"/>
            <a:ext cx="2254934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discover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07633-D674-D89E-BB5B-235AD50BF535}"/>
              </a:ext>
            </a:extLst>
          </p:cNvPr>
          <p:cNvSpPr txBox="1"/>
          <p:nvPr/>
        </p:nvSpPr>
        <p:spPr>
          <a:xfrm>
            <a:off x="699504" y="2330689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  <a:endParaRPr 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68205B-8071-974A-52C3-2D01201BB5DB}"/>
              </a:ext>
            </a:extLst>
          </p:cNvPr>
          <p:cNvSpPr txBox="1"/>
          <p:nvPr/>
        </p:nvSpPr>
        <p:spPr>
          <a:xfrm>
            <a:off x="699504" y="34518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</a:t>
            </a:r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DD36D3-9604-D773-85C7-ACFA17C212AB}"/>
              </a:ext>
            </a:extLst>
          </p:cNvPr>
          <p:cNvSpPr txBox="1"/>
          <p:nvPr/>
        </p:nvSpPr>
        <p:spPr>
          <a:xfrm>
            <a:off x="655942" y="452883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</a:t>
            </a:r>
            <a:endParaRPr 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6CDE9D-E7AC-300B-901E-287902229201}"/>
              </a:ext>
            </a:extLst>
          </p:cNvPr>
          <p:cNvSpPr txBox="1"/>
          <p:nvPr/>
        </p:nvSpPr>
        <p:spPr>
          <a:xfrm>
            <a:off x="669792" y="560579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</a:t>
            </a:r>
            <a:endParaRPr lang="en-US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68B0C54-8B38-3784-F587-9C4C12950891}"/>
              </a:ext>
            </a:extLst>
          </p:cNvPr>
          <p:cNvSpPr/>
          <p:nvPr/>
        </p:nvSpPr>
        <p:spPr>
          <a:xfrm>
            <a:off x="5455920" y="1938850"/>
            <a:ext cx="3441895" cy="49361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an application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866FB25-DD92-E694-0F2E-1A59B31A943D}"/>
              </a:ext>
            </a:extLst>
          </p:cNvPr>
          <p:cNvSpPr/>
          <p:nvPr/>
        </p:nvSpPr>
        <p:spPr>
          <a:xfrm>
            <a:off x="5455920" y="2432465"/>
            <a:ext cx="3441895" cy="49361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attendance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13157BC-71B3-AFB3-B6A8-50A0DA1E1746}"/>
              </a:ext>
            </a:extLst>
          </p:cNvPr>
          <p:cNvSpPr/>
          <p:nvPr/>
        </p:nvSpPr>
        <p:spPr>
          <a:xfrm>
            <a:off x="5455920" y="3066610"/>
            <a:ext cx="3441895" cy="4936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 painting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C5A3813-63E8-A8CF-0B5A-5FF1325149E0}"/>
              </a:ext>
            </a:extLst>
          </p:cNvPr>
          <p:cNvSpPr/>
          <p:nvPr/>
        </p:nvSpPr>
        <p:spPr>
          <a:xfrm>
            <a:off x="5455920" y="3560225"/>
            <a:ext cx="3441895" cy="4936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 telephone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3691173-9A71-7E5E-1560-E7F063731CF5}"/>
              </a:ext>
            </a:extLst>
          </p:cNvPr>
          <p:cNvSpPr/>
          <p:nvPr/>
        </p:nvSpPr>
        <p:spPr>
          <a:xfrm>
            <a:off x="5455920" y="4243459"/>
            <a:ext cx="3441895" cy="4936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an art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F153AF2-79B2-318B-04A9-9827CDDBD5EA}"/>
              </a:ext>
            </a:extLst>
          </p:cNvPr>
          <p:cNvSpPr/>
          <p:nvPr/>
        </p:nvSpPr>
        <p:spPr>
          <a:xfrm>
            <a:off x="5455920" y="4737074"/>
            <a:ext cx="3441895" cy="4936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 technology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954A025-B92E-E5ED-57A0-E81EE6E94458}"/>
              </a:ext>
            </a:extLst>
          </p:cNvPr>
          <p:cNvSpPr/>
          <p:nvPr/>
        </p:nvSpPr>
        <p:spPr>
          <a:xfrm>
            <a:off x="5455920" y="5358982"/>
            <a:ext cx="3441895" cy="493615"/>
          </a:xfrm>
          <a:prstGeom prst="roundRect">
            <a:avLst/>
          </a:prstGeom>
          <a:solidFill>
            <a:srgbClr val="D8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A. a planet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5659D4B-F4F9-73E7-C755-D9463B310CA4}"/>
              </a:ext>
            </a:extLst>
          </p:cNvPr>
          <p:cNvSpPr/>
          <p:nvPr/>
        </p:nvSpPr>
        <p:spPr>
          <a:xfrm>
            <a:off x="5455920" y="5852597"/>
            <a:ext cx="3441895" cy="493615"/>
          </a:xfrm>
          <a:prstGeom prst="roundRect">
            <a:avLst/>
          </a:prstGeom>
          <a:solidFill>
            <a:srgbClr val="D8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B. a technology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7AB071-B848-8A7E-45DD-50BC0001C700}"/>
              </a:ext>
            </a:extLst>
          </p:cNvPr>
          <p:cNvSpPr/>
          <p:nvPr/>
        </p:nvSpPr>
        <p:spPr>
          <a:xfrm>
            <a:off x="5455919" y="1962830"/>
            <a:ext cx="480506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157E326-1314-61FA-7F17-2E2ACD01D071}"/>
              </a:ext>
            </a:extLst>
          </p:cNvPr>
          <p:cNvSpPr/>
          <p:nvPr/>
        </p:nvSpPr>
        <p:spPr>
          <a:xfrm>
            <a:off x="5455918" y="3605358"/>
            <a:ext cx="48050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68EEF53-0DC7-381C-A02E-2C6E586528F8}"/>
              </a:ext>
            </a:extLst>
          </p:cNvPr>
          <p:cNvSpPr/>
          <p:nvPr/>
        </p:nvSpPr>
        <p:spPr>
          <a:xfrm>
            <a:off x="5455917" y="4759669"/>
            <a:ext cx="480508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0EB8546-F06F-E1D6-1CE5-91B931751A02}"/>
              </a:ext>
            </a:extLst>
          </p:cNvPr>
          <p:cNvSpPr/>
          <p:nvPr/>
        </p:nvSpPr>
        <p:spPr>
          <a:xfrm>
            <a:off x="5455918" y="5391022"/>
            <a:ext cx="480508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6A7D5-D31A-A7DB-68FA-22DB9D8D1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45" y="1881936"/>
            <a:ext cx="2596249" cy="3723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3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9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Unit 11 - Lesson 7 - English 8"/>
  <p:tag name="ISPRING_ULTRA_SCORM_COURSE_ID" val="C71C5E45-D3C2-4F38-A18E-9B9F5A3C8CD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6\uFFFD\uFFFDj{859F614D-290C-45C6-8A56-9FDC1E862890}&quot;,&quot;C:\\Users\\duye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Unit 11 - Lesson 7 - English 8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018F12-1FC9-4767-BC98-B05351170567}:3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40E704-86D6-4841-B134-D6CE850C9BE0}:3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EF304B-5536-4463-B92B-29F61F5616E2}:3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B15F66-CC9A-4B84-84F3-5937C7F643DD}:3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C6D52A-96B7-4BF5-B89B-186243FBECCB}:3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4BCB2-FF94-4B60-A770-267BB8FB47B5}:3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A5F1CC-48A4-4C12-BA1F-0AB99C67047C}:3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D8642B-07C9-4051-A855-0A96C154A2C6}:3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446E01-A1D7-44E7-AC3C-39BBA1185125}:3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C7C695-DC67-4BFB-A323-A5025FE94483}:3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B75922-4354-476D-9C01-235C3DEEFA75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5F97A-ACBB-4C80-AD3B-E863435608C3}:3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F35103-6D6F-4432-8F96-82C5890640B1}:3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02D399-2CD3-44EE-BA21-C6AA70B9BFCE}:3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EE2A33-A0A4-407E-9619-7D10FF85A944}:3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79186F-7051-4E22-A167-A1C07880B231}:37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4905</TotalTime>
  <Words>857</Words>
  <Application>Microsoft Office PowerPoint</Application>
  <PresentationFormat>Widescreen</PresentationFormat>
  <Paragraphs>199</Paragraphs>
  <Slides>16</Slides>
  <Notes>16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Myriad Pro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11 - Lesson 7 - English 8</dc:title>
  <dc:creator>TrangDTT</dc:creator>
  <cp:lastModifiedBy>Le Duyen</cp:lastModifiedBy>
  <cp:revision>322</cp:revision>
  <dcterms:created xsi:type="dcterms:W3CDTF">2020-12-09T02:04:09Z</dcterms:created>
  <dcterms:modified xsi:type="dcterms:W3CDTF">2025-08-22T07:38:04Z</dcterms:modified>
</cp:coreProperties>
</file>