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media/audio1.wav" ContentType="audio/wav"/>
  <Override PartName="/ppt/media/audio2.wav" ContentType="audio/wav"/>
  <Override PartName="/ppt/media/audio3.wav" ContentType="audio/wav"/>
  <Override PartName="/ppt/media/audio4.wav" ContentType="audio/wav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media/audio5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9" r:id="rId2"/>
    <p:sldId id="330" r:id="rId3"/>
    <p:sldId id="316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1" r:id="rId14"/>
    <p:sldId id="340" r:id="rId15"/>
    <p:sldId id="323" r:id="rId16"/>
    <p:sldId id="324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000099"/>
    <a:srgbClr val="FFFF99"/>
    <a:srgbClr val="FFCC00"/>
    <a:srgbClr val="FF99FF"/>
    <a:srgbClr val="9900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0" autoAdjust="0"/>
    <p:restoredTop sz="94374" autoAdjust="0"/>
  </p:normalViewPr>
  <p:slideViewPr>
    <p:cSldViewPr>
      <p:cViewPr varScale="1">
        <p:scale>
          <a:sx n="66" d="100"/>
          <a:sy n="66" d="100"/>
        </p:scale>
        <p:origin x="132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2CDA19-8157-4B08-9344-DC410BB8A464}" type="datetimeFigureOut">
              <a:rPr lang="en-US"/>
              <a:pPr>
                <a:defRPr/>
              </a:pPr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3E9A224-2F6A-459A-AAED-0D19437474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042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9A224-2F6A-459A-AAED-0D194374740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50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9A224-2F6A-459A-AAED-0D194374740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519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9A224-2F6A-459A-AAED-0D194374740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064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9A224-2F6A-459A-AAED-0D194374740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763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9A224-2F6A-459A-AAED-0D194374740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362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9A224-2F6A-459A-AAED-0D194374740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8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9A224-2F6A-459A-AAED-0D194374740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958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9A224-2F6A-459A-AAED-0D194374740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053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9A224-2F6A-459A-AAED-0D194374740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286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9A224-2F6A-459A-AAED-0D194374740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696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9A224-2F6A-459A-AAED-0D194374740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867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9A224-2F6A-459A-AAED-0D194374740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478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9A224-2F6A-459A-AAED-0D194374740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000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9A224-2F6A-459A-AAED-0D194374740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77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9A224-2F6A-459A-AAED-0D194374740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782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9A224-2F6A-459A-AAED-0D194374740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74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41422-790A-44B1-9F55-C757B93D78DE}" type="datetimeFigureOut">
              <a:rPr lang="en-US"/>
              <a:pPr>
                <a:defRPr/>
              </a:pPr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A9B40-3D3E-449A-A28F-3843F226A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62102-A00E-4195-A219-5635797709CF}" type="datetimeFigureOut">
              <a:rPr lang="en-US"/>
              <a:pPr>
                <a:defRPr/>
              </a:pPr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D24A2-8D77-4A20-82D4-D36B6B972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FA2F6-C9E8-4CC0-B22C-995E60420D68}" type="datetimeFigureOut">
              <a:rPr lang="en-US"/>
              <a:pPr>
                <a:defRPr/>
              </a:pPr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4B95B-94E6-4357-9A9F-19D81CF64E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32658" y="54428"/>
            <a:ext cx="9078686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47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BFAF1-CC39-4717-9DFC-FBEB1EAD8FEB}" type="datetimeFigureOut">
              <a:rPr lang="en-US"/>
              <a:pPr>
                <a:defRPr/>
              </a:pPr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5ED5-E2FF-4A2A-B5C2-1CC0010D0E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7AA12-1EBB-4229-9CAE-5B9418F66D00}" type="datetimeFigureOut">
              <a:rPr lang="en-US"/>
              <a:pPr>
                <a:defRPr/>
              </a:pPr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2F380-8846-4136-BCBF-584FE03115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E67E2-2D5B-4766-8908-09EFEFDDB0FF}" type="datetimeFigureOut">
              <a:rPr lang="en-US"/>
              <a:pPr>
                <a:defRPr/>
              </a:pPr>
              <a:t>12/5/2024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73FEB-7D9C-4281-8CAD-33C0E85E00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8298C-848E-4833-8818-7E2C60A66B58}" type="datetimeFigureOut">
              <a:rPr lang="en-US"/>
              <a:pPr>
                <a:defRPr/>
              </a:pPr>
              <a:t>12/5/2024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AA881-5E53-4147-9893-2262FF7A44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94A5A-7DF6-47A3-B45F-8D194B4FE656}" type="datetimeFigureOut">
              <a:rPr lang="en-US"/>
              <a:pPr>
                <a:defRPr/>
              </a:pPr>
              <a:t>12/5/2024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6543-17B3-4A36-AD50-85B12002E4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D8908-1FA0-4EA8-A8AC-E9D8793D57EF}" type="datetimeFigureOut">
              <a:rPr lang="en-US"/>
              <a:pPr>
                <a:defRPr/>
              </a:pPr>
              <a:t>12/5/2024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325CD-3A53-4C8E-B601-B6CED9459F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7CC93-B5FD-446B-9A0F-594770055895}" type="datetimeFigureOut">
              <a:rPr lang="en-US"/>
              <a:pPr>
                <a:defRPr/>
              </a:pPr>
              <a:t>12/5/2024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53F62-CF53-4FA0-AD8A-F8C396955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B2F65-4B6F-4361-AF89-7C609896FFF3}" type="datetimeFigureOut">
              <a:rPr lang="en-US"/>
              <a:pPr>
                <a:defRPr/>
              </a:pPr>
              <a:t>12/5/2024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B87F0-8E0A-4C7E-8180-1BFE50E89C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891BD1-3E90-4682-94E0-D96A03A95F5A}" type="datetimeFigureOut">
              <a:rPr lang="en-US"/>
              <a:pPr>
                <a:defRPr/>
              </a:pPr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23EB8B8-B2E0-467E-A729-3648B714DC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3.gif"/><Relationship Id="rId3" Type="http://schemas.openxmlformats.org/officeDocument/2006/relationships/notesSlide" Target="../notesSlides/notesSlide11.xml"/><Relationship Id="rId7" Type="http://schemas.openxmlformats.org/officeDocument/2006/relationships/audio" Target="../media/audio4.wav"/><Relationship Id="rId12" Type="http://schemas.openxmlformats.org/officeDocument/2006/relationships/image" Target="../media/image22.gif"/><Relationship Id="rId17" Type="http://schemas.openxmlformats.org/officeDocument/2006/relationships/image" Target="../media/image25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png"/><Relationship Id="rId1" Type="http://schemas.openxmlformats.org/officeDocument/2006/relationships/tags" Target="../tags/tag12.xml"/><Relationship Id="rId6" Type="http://schemas.openxmlformats.org/officeDocument/2006/relationships/audio" Target="../media/audio3.wav"/><Relationship Id="rId11" Type="http://schemas.openxmlformats.org/officeDocument/2006/relationships/image" Target="../media/image21.gif"/><Relationship Id="rId5" Type="http://schemas.openxmlformats.org/officeDocument/2006/relationships/audio" Target="../media/audio2.wav"/><Relationship Id="rId15" Type="http://schemas.microsoft.com/office/2007/relationships/hdphoto" Target="../media/hdphoto1.wdp"/><Relationship Id="rId10" Type="http://schemas.openxmlformats.org/officeDocument/2006/relationships/image" Target="../media/image12.gif"/><Relationship Id="rId4" Type="http://schemas.openxmlformats.org/officeDocument/2006/relationships/audio" Target="../media/audio1.wav"/><Relationship Id="rId9" Type="http://schemas.openxmlformats.org/officeDocument/2006/relationships/image" Target="../media/image13.gif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0.gif"/><Relationship Id="rId12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gif"/><Relationship Id="rId1" Type="http://schemas.openxmlformats.org/officeDocument/2006/relationships/tags" Target="../tags/tag13.xml"/><Relationship Id="rId6" Type="http://schemas.openxmlformats.org/officeDocument/2006/relationships/audio" Target="../media/audio4.wav"/><Relationship Id="rId11" Type="http://schemas.openxmlformats.org/officeDocument/2006/relationships/image" Target="../media/image22.gif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21.gif"/><Relationship Id="rId4" Type="http://schemas.openxmlformats.org/officeDocument/2006/relationships/audio" Target="../media/audio1.wav"/><Relationship Id="rId9" Type="http://schemas.openxmlformats.org/officeDocument/2006/relationships/image" Target="../media/image12.gif"/><Relationship Id="rId1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0.gif"/><Relationship Id="rId12" Type="http://schemas.openxmlformats.org/officeDocument/2006/relationships/image" Target="../media/image22.gif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gif"/><Relationship Id="rId1" Type="http://schemas.openxmlformats.org/officeDocument/2006/relationships/tags" Target="../tags/tag14.xml"/><Relationship Id="rId6" Type="http://schemas.openxmlformats.org/officeDocument/2006/relationships/audio" Target="../media/audio4.wav"/><Relationship Id="rId11" Type="http://schemas.openxmlformats.org/officeDocument/2006/relationships/image" Target="../media/image21.gif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12.gif"/><Relationship Id="rId4" Type="http://schemas.openxmlformats.org/officeDocument/2006/relationships/audio" Target="../media/audio1.wav"/><Relationship Id="rId9" Type="http://schemas.openxmlformats.org/officeDocument/2006/relationships/image" Target="../media/image13.gif"/><Relationship Id="rId1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22.gi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gif"/><Relationship Id="rId12" Type="http://schemas.openxmlformats.org/officeDocument/2006/relationships/image" Target="../media/image21.gif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png"/><Relationship Id="rId1" Type="http://schemas.openxmlformats.org/officeDocument/2006/relationships/tags" Target="../tags/tag15.xml"/><Relationship Id="rId6" Type="http://schemas.openxmlformats.org/officeDocument/2006/relationships/audio" Target="../media/audio4.wav"/><Relationship Id="rId11" Type="http://schemas.openxmlformats.org/officeDocument/2006/relationships/image" Target="../media/image12.gif"/><Relationship Id="rId5" Type="http://schemas.openxmlformats.org/officeDocument/2006/relationships/audio" Target="../media/audio1.wav"/><Relationship Id="rId15" Type="http://schemas.openxmlformats.org/officeDocument/2006/relationships/image" Target="../media/image16.png"/><Relationship Id="rId10" Type="http://schemas.openxmlformats.org/officeDocument/2006/relationships/image" Target="../media/image13.gif"/><Relationship Id="rId4" Type="http://schemas.openxmlformats.org/officeDocument/2006/relationships/audio" Target="../media/audio3.wav"/><Relationship Id="rId9" Type="http://schemas.openxmlformats.org/officeDocument/2006/relationships/image" Target="../media/image23.gif"/><Relationship Id="rId1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1.gif"/><Relationship Id="rId5" Type="http://schemas.openxmlformats.org/officeDocument/2006/relationships/image" Target="../media/image30.wmf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media1.wav"/><Relationship Id="rId7" Type="http://schemas.openxmlformats.org/officeDocument/2006/relationships/image" Target="../media/image13.gif"/><Relationship Id="rId2" Type="http://schemas.microsoft.com/office/2007/relationships/media" Target="../media/media1.wav"/><Relationship Id="rId1" Type="http://schemas.openxmlformats.org/officeDocument/2006/relationships/tags" Target="../tags/tag9.xml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media2.mp3"/><Relationship Id="rId7" Type="http://schemas.openxmlformats.org/officeDocument/2006/relationships/image" Target="../media/image12.gif"/><Relationship Id="rId2" Type="http://schemas.microsoft.com/office/2007/relationships/media" Target="../media/media2.mp3"/><Relationship Id="rId1" Type="http://schemas.openxmlformats.org/officeDocument/2006/relationships/tags" Target="../tags/tag10.xml"/><Relationship Id="rId6" Type="http://schemas.openxmlformats.org/officeDocument/2006/relationships/image" Target="../media/image13.gif"/><Relationship Id="rId11" Type="http://schemas.openxmlformats.org/officeDocument/2006/relationships/image" Target="../media/image17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2014930" y="182380"/>
            <a:ext cx="5440680" cy="9645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Digit 1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55704"/>
            <a:ext cx="15430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427968"/>
            <a:ext cx="828675" cy="4373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normAutofit fontScale="85000" lnSpcReduction="10000"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START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0330" y="1401580"/>
            <a:ext cx="640080" cy="4373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normAutofit fontScale="92500"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END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93844"/>
            <a:ext cx="1616880" cy="2159156"/>
          </a:xfrm>
          <a:prstGeom prst="rect">
            <a:avLst/>
          </a:prstGeom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145500" y="6858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Quan sát hình huống sau và thảo luận nhóm: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2" descr="Screenshot_3"/>
          <p:cNvPicPr>
            <a:picLocks noChangeAspect="1" noChangeArrowheads="1"/>
          </p:cNvPicPr>
          <p:nvPr/>
        </p:nvPicPr>
        <p:blipFill>
          <a:blip r:embed="rId6"/>
          <a:srcRect b="9390"/>
          <a:stretch>
            <a:fillRect/>
          </a:stretch>
        </p:blipFill>
        <p:spPr bwMode="auto">
          <a:xfrm>
            <a:off x="2438400" y="1295400"/>
            <a:ext cx="5181600" cy="443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49900" y="574498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An đang chat với bạn qua mạng xã hội còn Bình đang gửi E-mail. Em hãy chỉ ra những thiết bị và phần mềm đang phục vụ hai bạn</a:t>
            </a:r>
            <a:endParaRPr lang="en-US" sz="24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703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  <p:bldP spid="9" grpId="0" animBg="1"/>
      <p:bldP spid="9" grpId="1" animBg="1"/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810" y="1245870"/>
            <a:ext cx="7772400" cy="769382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5950" y="2861548"/>
            <a:ext cx="6191250" cy="784622"/>
          </a:xfrm>
        </p:spPr>
        <p:txBody>
          <a:bodyPr/>
          <a:lstStyle/>
          <a:p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76" y="3919667"/>
            <a:ext cx="1581150" cy="15246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0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4" y="4273861"/>
            <a:ext cx="1249999" cy="10021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5" y="4224412"/>
            <a:ext cx="1249999" cy="100215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988628"/>
            <a:ext cx="1196895" cy="695465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0" y="3843656"/>
            <a:ext cx="2162493" cy="156233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1" y="110505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8" y="2514275"/>
            <a:ext cx="1958679" cy="1403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1157"/>
            <a:ext cx="1060934" cy="9504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3" y="4224412"/>
            <a:ext cx="1249999" cy="100215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924049" y="1642962"/>
            <a:ext cx="3235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dữ liệu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5" y="4273863"/>
            <a:ext cx="1442555" cy="982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327663" y="4890487"/>
            <a:ext cx="617273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6" y="4224414"/>
            <a:ext cx="1442555" cy="982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106054" y="4841038"/>
            <a:ext cx="617273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6" y="4252989"/>
            <a:ext cx="1442555" cy="9825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5" y="4252987"/>
            <a:ext cx="1249999" cy="10021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70854" y="4869613"/>
            <a:ext cx="617273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7" y="4114731"/>
            <a:ext cx="1102519" cy="10201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1" y="863895"/>
            <a:ext cx="7055223" cy="522968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 Máy tính kết nối với nhau để: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53467" y="3027698"/>
            <a:ext cx="5246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4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889610" y="2286481"/>
            <a:ext cx="2592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Tiết kiệm điện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48250" y="1642962"/>
            <a:ext cx="4095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Học tập, chơi games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80050" y="2339421"/>
            <a:ext cx="4278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 lợi cho việc sửa chữa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69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4" y="4273861"/>
            <a:ext cx="1249999" cy="10021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5" y="4224412"/>
            <a:ext cx="1249999" cy="10021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5" y="4252987"/>
            <a:ext cx="1249999" cy="100215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708" y="3038126"/>
            <a:ext cx="1196895" cy="695465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827660"/>
            <a:ext cx="2162493" cy="156233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1" y="110505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8" y="2514275"/>
            <a:ext cx="1958679" cy="1403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1157"/>
            <a:ext cx="1060934" cy="9504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3" y="4224412"/>
            <a:ext cx="1249999" cy="10021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5" y="4273863"/>
            <a:ext cx="1442555" cy="982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327663" y="4890487"/>
            <a:ext cx="617273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6" y="4224414"/>
            <a:ext cx="1442555" cy="982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106054" y="4841038"/>
            <a:ext cx="617273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117552"/>
            <a:ext cx="1061850" cy="9825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146073"/>
            <a:ext cx="1581495" cy="10771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97534" y="4890486"/>
            <a:ext cx="617273" cy="612530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219200" y="376699"/>
            <a:ext cx="7239000" cy="522968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bị nào sau đây là thiết bị kết nối mạng ?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49141" y="1059666"/>
            <a:ext cx="6170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Cáp xoắn, cáp quang, Switch, card mạng.</a:t>
            </a:r>
            <a:endParaRPr lang="en-US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65109" y="1625875"/>
            <a:ext cx="7592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Cáp xoắn, cáp quang, Switch, </a:t>
            </a:r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Card mạng, modem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mạng.</a:t>
            </a:r>
          </a:p>
          <a:p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47800" y="2236246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Cáp đồng trục, cáp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quang, Switch, modem mạng.</a:t>
            </a:r>
          </a:p>
          <a:p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65109" y="2808852"/>
            <a:ext cx="76106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in, cáp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xoắn, cáp quang, Switch, modem mạng.</a:t>
            </a:r>
          </a:p>
          <a:p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836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5" y="4252987"/>
            <a:ext cx="1249999" cy="10021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3" y="4224412"/>
            <a:ext cx="1249999" cy="10021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8" y="4151478"/>
            <a:ext cx="1580781" cy="10767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146073"/>
            <a:ext cx="1581495" cy="1077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4" y="4273861"/>
            <a:ext cx="1249999" cy="10021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5" y="4224412"/>
            <a:ext cx="1249999" cy="100215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66" y="3208689"/>
            <a:ext cx="1196895" cy="695465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821402"/>
            <a:ext cx="2162493" cy="156233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1" y="110505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8" y="2514275"/>
            <a:ext cx="1958679" cy="1403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1157"/>
            <a:ext cx="1060934" cy="950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5" y="4273863"/>
            <a:ext cx="1442555" cy="982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327663" y="4890487"/>
            <a:ext cx="617273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111294"/>
            <a:ext cx="1073146" cy="982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45" name="Rounded Rectangular Callout 44"/>
          <p:cNvSpPr/>
          <p:nvPr/>
        </p:nvSpPr>
        <p:spPr>
          <a:xfrm>
            <a:off x="703688" y="155047"/>
            <a:ext cx="8354719" cy="1045937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97534" y="4890486"/>
            <a:ext cx="617273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42060" y="4830953"/>
            <a:ext cx="617273" cy="612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118210" y="1367908"/>
                <a:ext cx="387707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𝐌𝐨𝐝𝐞𝐦</m:t>
                    </m:r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𝐦</m:t>
                    </m:r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𝐧𝐠</m:t>
                    </m:r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210" y="1367908"/>
                <a:ext cx="3877071" cy="523220"/>
              </a:xfrm>
              <a:prstGeom prst="rect">
                <a:avLst/>
              </a:prstGeom>
              <a:blipFill>
                <a:blip r:embed="rId17"/>
                <a:stretch>
                  <a:fillRect l="-314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2169615" y="2056984"/>
            <a:ext cx="3267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 mạng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77324" y="1380002"/>
            <a:ext cx="2718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Webcam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849245" y="2112862"/>
                <a:ext cx="236494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𝐇𝐮𝐛</m:t>
                    </m:r>
                  </m:oMath>
                </a14:m>
                <a:endPara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245" y="2112862"/>
                <a:ext cx="2364947" cy="523220"/>
              </a:xfrm>
              <a:prstGeom prst="rect">
                <a:avLst/>
              </a:prstGeom>
              <a:blipFill>
                <a:blip r:embed="rId18"/>
                <a:stretch>
                  <a:fillRect l="-5426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4717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5" y="4224412"/>
            <a:ext cx="1249999" cy="10021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5" y="4252987"/>
            <a:ext cx="1249999" cy="10021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3" y="4224412"/>
            <a:ext cx="1249999" cy="10021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80" y="4178436"/>
            <a:ext cx="1580783" cy="10767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8" y="4151478"/>
            <a:ext cx="1580782" cy="10767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146073"/>
            <a:ext cx="1581495" cy="1077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4" y="4273861"/>
            <a:ext cx="1249999" cy="100215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988628"/>
            <a:ext cx="1196895" cy="695465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1" y="3816422"/>
            <a:ext cx="2162493" cy="156233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1" y="110505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8" y="2514275"/>
            <a:ext cx="1958679" cy="1403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1157"/>
            <a:ext cx="1060934" cy="950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4" y="4106314"/>
            <a:ext cx="1073146" cy="982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97534" y="4890486"/>
            <a:ext cx="617273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42060" y="4830953"/>
            <a:ext cx="617273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148440" y="4860975"/>
            <a:ext cx="617273" cy="612530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8150" y="-147523"/>
            <a:ext cx="7055223" cy="1045937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13565" y="941826"/>
            <a:ext cx="7330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rgbClr val="C00000"/>
                </a:solidFill>
              </a:rPr>
              <a:t>Mạng LAN, WAN, kiểu đường thẳng và kiểu vòng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15616" y="1545536"/>
            <a:ext cx="7328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rgbClr val="C00000"/>
                </a:solidFill>
              </a:rPr>
              <a:t>Mạng kiểu đường thẳng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01817" y="2166793"/>
            <a:ext cx="7126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rgbClr val="C00000"/>
                </a:solidFill>
              </a:rPr>
              <a:t>Mạng kiểu đường thẳng và kiểu vòng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41760" y="2759378"/>
            <a:ext cx="7086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rgbClr val="C00000"/>
                </a:solidFill>
              </a:rPr>
              <a:t>Mạng kiểu đường thẳng, hình sao và kiểu vòng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520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divid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4838" y="6381750"/>
            <a:ext cx="72691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BACK0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79952"/>
            <a:ext cx="9144000" cy="597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WordArt 9"/>
          <p:cNvSpPr>
            <a:spLocks noChangeArrowheads="1" noChangeShapeType="1" noTextEdit="1"/>
          </p:cNvSpPr>
          <p:nvPr/>
        </p:nvSpPr>
        <p:spPr bwMode="auto">
          <a:xfrm>
            <a:off x="2797968" y="1212057"/>
            <a:ext cx="3548063" cy="500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Hướng dẫn về nhà</a:t>
            </a:r>
            <a:endParaRPr lang="en-US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04799" y="1853521"/>
            <a:ext cx="8534400" cy="43242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- Học thuộc bài, xem lại nội dung đã học.</a:t>
            </a:r>
            <a:endParaRPr lang="en-US" altLang="vi-VN" sz="2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vi-VN" sz="2400" smtClean="0">
                <a:latin typeface="Times New Roman" pitchFamily="18" charset="0"/>
                <a:cs typeface="Times New Roman" pitchFamily="18" charset="0"/>
              </a:rPr>
              <a:t>- Thực hành 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Các loại dây cáp mạng thông dụng (tìm hiểu về tên, kí hiệu, hình dạng, màu sắc, cấu tạo lõi bên trong)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 Switch thông dụng (Hình dạng, ngày sản xuất, số cổng gắn cáp)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Xem trước nội dung 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bài 3: </a:t>
            </a:r>
            <a:r>
              <a:rPr lang="en-US" altLang="en-US" sz="2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MẠNG CÓ DÂY VÀ MẠNG KHÔNG DÂY</a:t>
            </a:r>
            <a:endParaRPr lang="en-US" sz="2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@"/>
              <a:defRPr/>
            </a:pP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@"/>
              <a:defRPr/>
            </a:pPr>
            <a:endParaRPr lang="en-US" altLang="vi-V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8" name="Picture 15" descr="divid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 descr="jlgbook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1371600"/>
            <a:ext cx="18526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AutoShape 6"/>
          <p:cNvSpPr>
            <a:spLocks noChangeArrowheads="1"/>
          </p:cNvSpPr>
          <p:nvPr/>
        </p:nvSpPr>
        <p:spPr bwMode="auto">
          <a:xfrm>
            <a:off x="7031038" y="852488"/>
            <a:ext cx="1295400" cy="1219200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3366CC"/>
              </a:buClr>
            </a:pPr>
            <a:endParaRPr kumimoji="1" lang="en-US" altLang="en-US" b="1"/>
          </a:p>
        </p:txBody>
      </p:sp>
      <p:sp>
        <p:nvSpPr>
          <p:cNvPr id="11" name="WordArt 47"/>
          <p:cNvSpPr>
            <a:spLocks noChangeArrowheads="1" noChangeShapeType="1" noTextEdit="1"/>
          </p:cNvSpPr>
          <p:nvPr/>
        </p:nvSpPr>
        <p:spPr bwMode="auto">
          <a:xfrm>
            <a:off x="29980" y="248376"/>
            <a:ext cx="9144000" cy="4083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CÁC THÀNH PHẦN CỦA MẠNG MÁY TÍNH  </a:t>
            </a:r>
            <a:endParaRPr lang="en-US" sz="5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zure (2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82550" y="0"/>
            <a:ext cx="9226550" cy="7010400"/>
          </a:xfrm>
          <a:prstGeom prst="rect">
            <a:avLst/>
          </a:prstGeom>
          <a:gradFill rotWithShape="1">
            <a:gsLst>
              <a:gs pos="0">
                <a:srgbClr val="23CB7B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71683" name="WordArt 3"/>
          <p:cNvSpPr>
            <a:spLocks noChangeArrowheads="1" noChangeShapeType="1" noTextEdit="1"/>
          </p:cNvSpPr>
          <p:nvPr/>
        </p:nvSpPr>
        <p:spPr bwMode="auto">
          <a:xfrm>
            <a:off x="415925" y="-14288"/>
            <a:ext cx="8229600" cy="281940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505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quý thầy, cô giáo cùng các em sức khoẻ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505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học tốt ! </a:t>
            </a:r>
          </a:p>
        </p:txBody>
      </p:sp>
      <p:sp>
        <p:nvSpPr>
          <p:cNvPr id="71684" name="WordArt 4"/>
          <p:cNvSpPr>
            <a:spLocks noChangeArrowheads="1" noChangeShapeType="1" noTextEdit="1"/>
          </p:cNvSpPr>
          <p:nvPr/>
        </p:nvSpPr>
        <p:spPr bwMode="auto">
          <a:xfrm>
            <a:off x="762000" y="563880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1685" name="Picture 5" descr="Entertainment-02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2895600"/>
            <a:ext cx="14478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696926hncgbmxrlk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2362200"/>
            <a:ext cx="1143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696926hncgbmxrlk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2514600"/>
            <a:ext cx="1143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nimBg="1"/>
      <p:bldP spid="716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48200" y="838200"/>
            <a:ext cx="4191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Thiết bị phục vụ hai bạn: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Máy tính, cáp mạng, switch ( hay còn gọi là bộ chia cổng mạng), modem</a:t>
            </a:r>
            <a:r>
              <a:rPr kumimoji="0" lang="en-US" sz="3000" b="0" i="0" u="none" strike="noStrike" cap="none" normalizeH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mạng. 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Phần mềm phục vụ hai bạn: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00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An: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Google chorme, windows 10, facebook.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Bình</a:t>
            </a:r>
            <a:r>
              <a:rPr lang="en-US" sz="3000" baseline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en-US" sz="300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Cốc cốc, windows 10 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Screenshot_3"/>
          <p:cNvPicPr>
            <a:picLocks noChangeAspect="1" noChangeArrowheads="1"/>
          </p:cNvPicPr>
          <p:nvPr/>
        </p:nvPicPr>
        <p:blipFill>
          <a:blip r:embed="rId4"/>
          <a:srcRect b="9390"/>
          <a:stretch>
            <a:fillRect/>
          </a:stretch>
        </p:blipFill>
        <p:spPr bwMode="auto">
          <a:xfrm>
            <a:off x="228601" y="1219200"/>
            <a:ext cx="400929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45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Picture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5052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Picture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52400"/>
            <a:ext cx="29622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image00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48100" y="533400"/>
            <a:ext cx="1714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image00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32766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0" y="1676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8" descr="Picture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952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9" descr="Picture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" y="76200"/>
            <a:ext cx="2133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0" descr="Picture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429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1" descr="Picture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7244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2" descr="Picture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8768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3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914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4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16002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5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4114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6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26670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7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2971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8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2057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19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4343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20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25146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21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4876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22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2971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23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3733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Picture 24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5105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25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7200" y="32766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Picture 26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1295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4" name="Picture 27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200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5" name="Picture 28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4495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6" name="Picture 29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38862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7" name="Picture 30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55626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8" name="Picture 31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55626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9" name="Picture 32" descr="Picture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6465822">
            <a:off x="6710363" y="4762"/>
            <a:ext cx="2133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0" name="Picture 33" descr="Picture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5059017">
            <a:off x="80963" y="4729162"/>
            <a:ext cx="2133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1" name="Picture 34" descr="Picture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398311">
            <a:off x="6858000" y="4800600"/>
            <a:ext cx="2133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2" name="Picture 35" descr="Picture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43200" y="6310313"/>
            <a:ext cx="39624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3" name="Picture 39" descr="Picture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90500"/>
            <a:ext cx="29622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4" name="Picture 40" descr="image00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48100" y="571500"/>
            <a:ext cx="1714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5" name="Picture 41" descr="Picture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9906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6" name="Text Box 42"/>
          <p:cNvSpPr txBox="1">
            <a:spLocks noChangeArrowheads="1"/>
          </p:cNvSpPr>
          <p:nvPr/>
        </p:nvSpPr>
        <p:spPr bwMode="auto">
          <a:xfrm>
            <a:off x="1508125" y="2012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altLang="en-US" sz="2400"/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533400" y="2209800"/>
            <a:ext cx="20104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 b="1" smtClean="0">
                <a:solidFill>
                  <a:srgbClr val="00FF00"/>
                </a:solidFill>
              </a:rPr>
              <a:t>Bài 02: </a:t>
            </a:r>
            <a:endParaRPr lang="en-US" altLang="en-US" sz="4000" b="1">
              <a:solidFill>
                <a:srgbClr val="00FF00"/>
              </a:solidFill>
            </a:endParaRPr>
          </a:p>
        </p:txBody>
      </p:sp>
      <p:sp>
        <p:nvSpPr>
          <p:cNvPr id="7215" name="WordArt 47"/>
          <p:cNvSpPr>
            <a:spLocks noChangeArrowheads="1" noChangeShapeType="1" noTextEdit="1"/>
          </p:cNvSpPr>
          <p:nvPr/>
        </p:nvSpPr>
        <p:spPr bwMode="auto">
          <a:xfrm>
            <a:off x="74950" y="3276600"/>
            <a:ext cx="9144000" cy="10179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THÀNH PHẦN CỦA MẠNG MÁY TÍNH </a:t>
            </a:r>
            <a:r>
              <a:rPr lang="en-US" sz="5400" b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7"/>
          <p:cNvSpPr>
            <a:spLocks noChangeArrowheads="1" noChangeShapeType="1" noTextEdit="1"/>
          </p:cNvSpPr>
          <p:nvPr/>
        </p:nvSpPr>
        <p:spPr bwMode="auto">
          <a:xfrm>
            <a:off x="0" y="304800"/>
            <a:ext cx="9144000" cy="4083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CÁC THÀNH PHẦN CỦA MẠNG MÁY TÍNH  </a:t>
            </a:r>
            <a:endParaRPr lang="en-US" sz="5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49468" y="993230"/>
            <a:ext cx="876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Thảo luận nhóm các câu hỏi sau:</a:t>
            </a:r>
            <a:endParaRPr lang="en-US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81000" y="1905000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+ Nhóm</a:t>
            </a:r>
            <a:r>
              <a:rPr kumimoji="0" lang="en-US" sz="3200" b="0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1: 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Các máy</a:t>
            </a:r>
            <a:r>
              <a:rPr kumimoji="0" lang="en-US" sz="3200" b="0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tính, thiết bị mạng trên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có chức năng như thế nào? </a:t>
            </a:r>
            <a:endParaRPr kumimoji="0" lang="vi-VN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VNI-Times" pitchFamily="2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+ Nhóm</a:t>
            </a:r>
            <a:r>
              <a:rPr kumimoji="0" lang="en-US" sz="3200" b="0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2: 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Phần mềm máy tính dùng để làm gì?</a:t>
            </a:r>
            <a:endParaRPr kumimoji="0" lang="en-US" sz="4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5320" y="2020622"/>
            <a:ext cx="8763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Các máy tính và các thiết bị có khả năng gửi và nhận dữ liệu qua mạng. </a:t>
            </a:r>
          </a:p>
          <a:p>
            <a:pPr algn="just"/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Các thiết bị mạng có chức năng kết nối các máy tính với nhau.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endParaRPr kumimoji="0" lang="vi-VN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VNI-Times" pitchFamily="2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75768" y="4259324"/>
            <a:ext cx="88102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/>
            <a:r>
              <a:rPr lang="en-US" sz="2800" baseline="0" smtClean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*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phần mềm máy tính giúp giao tiếp và truyền thông tin qua mạng</a:t>
            </a:r>
            <a:endParaRPr kumimoji="0" lang="vi-VN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VNI-Times" pitchFamily="2" charset="0"/>
              <a:cs typeface="Times New Roman" pitchFamily="18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18238" y="1003736"/>
            <a:ext cx="61750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Ba thành phần mạng máy tính: </a:t>
            </a:r>
            <a:endParaRPr kumimoji="0" lang="en-US" sz="40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552902"/>
            <a:ext cx="2068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1" hangingPunct="1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+ Nhóm 1: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3718034"/>
            <a:ext cx="2068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1" hangingPunct="1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+ Nhóm 2: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-3.05556E-6 -0.079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4817" grpId="0"/>
      <p:bldP spid="34817" grpId="1"/>
      <p:bldP spid="6" grpId="0"/>
      <p:bldP spid="7" grpId="0"/>
      <p:bldP spid="7" grpId="1"/>
      <p:bldP spid="34818" grpId="0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1768929" cy="2362200"/>
          </a:xfrm>
          <a:prstGeom prst="rect">
            <a:avLst/>
          </a:prstGeom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10362" y="3048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Quan sát các mẫu vật sau và thảo luận nhóm: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43590" y="4787288"/>
            <a:ext cx="8686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Nhóm  1: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mẫu vật trên, thiết bị nào là của mạng máy tính?</a:t>
            </a:r>
          </a:p>
          <a:p>
            <a:pPr algn="just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Nhóm 2, 3: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thiết bị mạng có cấu tạo, chức năng như thế nào?  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438400" y="1447800"/>
            <a:ext cx="5791200" cy="2971800"/>
            <a:chOff x="1828800" y="685800"/>
            <a:chExt cx="4800600" cy="2743200"/>
          </a:xfrm>
        </p:grpSpPr>
        <p:pic>
          <p:nvPicPr>
            <p:cNvPr id="16" name="Picture 2" descr="Screenshot_4"/>
            <p:cNvPicPr>
              <a:picLocks noChangeAspect="1" noChangeArrowheads="1"/>
            </p:cNvPicPr>
            <p:nvPr/>
          </p:nvPicPr>
          <p:blipFill>
            <a:blip r:embed="rId5"/>
            <a:srcRect t="41113" b="7496"/>
            <a:stretch>
              <a:fillRect/>
            </a:stretch>
          </p:blipFill>
          <p:spPr bwMode="auto">
            <a:xfrm>
              <a:off x="1828800" y="1905000"/>
              <a:ext cx="48006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Screenshot_4"/>
            <p:cNvPicPr>
              <a:picLocks noChangeAspect="1" noChangeArrowheads="1"/>
            </p:cNvPicPr>
            <p:nvPr/>
          </p:nvPicPr>
          <p:blipFill>
            <a:blip r:embed="rId5"/>
            <a:srcRect b="69165"/>
            <a:stretch>
              <a:fillRect/>
            </a:stretch>
          </p:blipFill>
          <p:spPr bwMode="auto">
            <a:xfrm>
              <a:off x="1828800" y="685800"/>
              <a:ext cx="48006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5703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7"/>
          <p:cNvSpPr>
            <a:spLocks noChangeArrowheads="1" noChangeShapeType="1" noTextEdit="1"/>
          </p:cNvSpPr>
          <p:nvPr/>
        </p:nvSpPr>
        <p:spPr bwMode="auto">
          <a:xfrm>
            <a:off x="29980" y="248376"/>
            <a:ext cx="9144000" cy="4083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CÁC THÀNH PHẦN CỦA MẠNG MÁY TÍNH  </a:t>
            </a:r>
            <a:endParaRPr lang="en-US" sz="5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98620" y="1845040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/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Thiết bị mạng</a:t>
            </a:r>
            <a:r>
              <a:rPr kumimoji="0" lang="en-US" sz="2800" b="0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máy tính: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Cáp xoắn, cáp quang, Switch, modem mạng.</a:t>
            </a:r>
            <a:endParaRPr kumimoji="0" lang="en-US" sz="280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429404"/>
            <a:ext cx="1939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 1: </a:t>
            </a:r>
            <a:endParaRPr lang="en-US" sz="3200"/>
          </a:p>
        </p:txBody>
      </p:sp>
      <p:sp>
        <p:nvSpPr>
          <p:cNvPr id="10" name="Rectangle 9"/>
          <p:cNvSpPr/>
          <p:nvPr/>
        </p:nvSpPr>
        <p:spPr>
          <a:xfrm>
            <a:off x="381000" y="2667116"/>
            <a:ext cx="2145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 2, 3: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8166" y="3034850"/>
            <a:ext cx="89758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hangingPunct="1">
              <a:buFontTx/>
              <a:buChar char="-"/>
            </a:pPr>
            <a:r>
              <a:rPr lang="en-US" sz="2400" b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Cáp xoắn</a:t>
            </a:r>
            <a:r>
              <a:rPr lang="en-US" sz="240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lõi đồng, các dây điện có màu sắc khác nhau và xoắn lại với nhau, có một lớp vỏ bọc lại.</a:t>
            </a:r>
          </a:p>
          <a:p>
            <a:pPr algn="just" eaLnBrk="1" hangingPunct="1">
              <a:buFontTx/>
              <a:buChar char="-"/>
            </a:pPr>
            <a:r>
              <a:rPr lang="en-US" sz="240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400" b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Cáp quang: </a:t>
            </a:r>
            <a:r>
              <a:rPr lang="en-US" sz="240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lõi làm bằng chất liệu trong suốt, và các dây trong suốt được ghép lại với nhau tạo thành một lõi trong suốt</a:t>
            </a:r>
            <a:endParaRPr lang="en-US" sz="240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Char char="-"/>
            </a:pP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Switch: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eaLnBrk="1" hangingPunct="1"/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Hình hộp chữ nhật, có các dây nối với các ổ bên trong</a:t>
            </a:r>
            <a:endParaRPr lang="en-US" sz="240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40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 thiết bị kết nối trung tâm, giúp kết nối các máy tính lại với nhau.</a:t>
            </a:r>
          </a:p>
          <a:p>
            <a:pPr lvl="0" algn="just" eaLnBrk="1" hangingPunct="1">
              <a:buFontTx/>
              <a:buChar char="-"/>
            </a:pPr>
            <a:r>
              <a:rPr lang="en-US" sz="240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Modem: </a:t>
            </a:r>
          </a:p>
          <a:p>
            <a:pPr lvl="0" algn="just" eaLnBrk="1" hangingPunct="1"/>
            <a:r>
              <a:rPr lang="en-US" sz="2400" b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Hình hộp vuông, nhỏ, chất liệu đa số làm bằng nhựa.</a:t>
            </a:r>
            <a:endParaRPr lang="en-US" sz="2400" b="1" smtClean="0">
              <a:solidFill>
                <a:srgbClr val="1F1F1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1" hangingPunct="1"/>
            <a:r>
              <a:rPr lang="en-US" sz="2400" b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40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 thiết bị biến đổi tín hiệu để truyền qua khoảng cách xa.</a:t>
            </a:r>
            <a:endParaRPr lang="en-US" sz="2400" smtClean="0">
              <a:solidFill>
                <a:srgbClr val="1F1F1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09860" y="1325380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Thiết bị mạng: </a:t>
            </a:r>
            <a:endParaRPr kumimoji="0" lang="en-US" sz="4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3654" y="2740226"/>
            <a:ext cx="88575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Các thiết bị mạng có chức năng kết nối và truyền thông tin qua mạng.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8" grpId="0"/>
      <p:bldP spid="8" grpId="1"/>
      <p:bldP spid="10" grpId="0"/>
      <p:bldP spid="10" grpId="1"/>
      <p:bldP spid="12" grpId="0"/>
      <p:bldP spid="12" grpId="1"/>
      <p:bldP spid="3686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7"/>
          <p:cNvSpPr>
            <a:spLocks noChangeArrowheads="1" noChangeShapeType="1" noTextEdit="1"/>
          </p:cNvSpPr>
          <p:nvPr/>
        </p:nvSpPr>
        <p:spPr bwMode="auto">
          <a:xfrm>
            <a:off x="74950" y="229850"/>
            <a:ext cx="9144000" cy="4083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CÁC THÀNH PHẦN CỦA MẠNG MÁY TÍNH  </a:t>
            </a:r>
            <a:endParaRPr lang="en-US" sz="5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6200000" flipH="1">
            <a:off x="-1147527" y="5437341"/>
            <a:ext cx="9413854" cy="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725208"/>
            <a:ext cx="350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 thành phần mạng máy tính: 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1532" y="1568668"/>
            <a:ext cx="3429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 máy tính và thiết bị có khả năng gửi và nhận thông tin qua mạng . </a:t>
            </a:r>
          </a:p>
          <a:p>
            <a:pPr algn="just" eaLnBrk="1" hangingPunct="1">
              <a:buFontTx/>
              <a:buChar char="-"/>
            </a:pP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thiết bị có chức năng kết nối các máy tính với nhau.</a:t>
            </a:r>
          </a:p>
          <a:p>
            <a:pPr algn="just" eaLnBrk="1" hangingPunct="1">
              <a:buFontTx/>
              <a:buChar char="-"/>
            </a:pP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phần mềm giúp giao tiếp và truyền thông tin qua mạng.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7298" y="3844148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Thiết bị mạng: 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2472" y="4403834"/>
            <a:ext cx="33711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Thiết bị mạng máy tính: </a:t>
            </a: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Cáp xoắn, cáp quang, Switch, modem mạng.</a:t>
            </a:r>
          </a:p>
          <a:p>
            <a:pPr algn="just"/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Các thiết bị mạng có chức năng kết nối và truyền thông tin qua mạng.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572000" y="801408"/>
            <a:ext cx="381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Thảo luận nhóm: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623438" y="1290140"/>
            <a:ext cx="5410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1: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Các máy tính trong mạng truyền thông tin cho nhau thông qua những thiết bị nào? </a:t>
            </a:r>
            <a:endParaRPr kumimoji="0" lang="vi-VN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VNI-Times" pitchFamily="2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2: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Em đã nhìn thấy những thiết bị hay phần mềm nào là thành phần của mạng máy tính ở trường hoặc ở những nơi khác?   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670736" y="1631732"/>
            <a:ext cx="5410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8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 1: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 máy tính trong mạng truyền thông tin cho nhau thông qua thiết bị: cáp mạng, Switch và modem.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kumimoji="0" lang="en-US" sz="2800" b="1" i="0" u="none" strike="noStrike" cap="none" normalizeH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2: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 đã nhìn thấy những thiết bị, phần mềm: ở nhà, ở một số cửa hàng, siêu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thị,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cơ quan, đơn vị,..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27" grpId="0"/>
      <p:bldP spid="1027" grpId="1"/>
      <p:bldP spid="10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5" y="857250"/>
            <a:ext cx="2708752" cy="39580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61136" y="1422466"/>
            <a:ext cx="4158831" cy="15927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9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TRÒ CHƠI </a:t>
            </a:r>
          </a:p>
          <a:p>
            <a:pPr algn="ctr"/>
            <a:r>
              <a:rPr lang="en-US" sz="49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988628"/>
            <a:ext cx="1196895" cy="6954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5" y="2641631"/>
            <a:ext cx="2039956" cy="13894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9" y="3258408"/>
            <a:ext cx="1485873" cy="15568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612666" y="2760028"/>
            <a:ext cx="6096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063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988628"/>
            <a:ext cx="1196895" cy="6954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726" y="110505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1188881"/>
            <a:ext cx="24765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570927"/>
            <a:ext cx="1581150" cy="152468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356474" y="2995757"/>
            <a:ext cx="3409950" cy="1009293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 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800476"/>
            <a:ext cx="3124200" cy="795138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309615" y="1246694"/>
            <a:ext cx="4894435" cy="54513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334750" y="1733066"/>
            <a:ext cx="6096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859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2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7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E52233E-AEAA-4A8B-A338-54DD237E637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*1\uFFFD{EC092C35-68D7-4E4B-BA60-64E915D1E594}&quot;,&quot;D:\\24-25\\GIÁO ÁN\\GADT TIN 6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2. CÁC THÀNH PHẦN CỦA MẠNG MÁY TÍNH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3A7007-BDF7-49E5-A008-EC067D15DF49}:33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85F382-B24E-4C26-8594-87A36B5BA39E}:3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91101F-1129-4A55-8148-6B08D3C15B6B}:33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747A1B-981B-4DF9-96BA-8D07EEC9E188}:33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815A91-33B8-4876-9412-48A33012E016}:34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5DFC86-6549-42E9-A0F4-4165CBECF48E}:3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523A41-459C-43D8-910C-144655F155BB}:32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A86060-E86F-4ACF-BC80-3A8E08CE9A2C}:3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11C0B5-36F6-4163-AD77-5B7EF4DBACAC}:32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3E0638-D064-4E15-B467-0097D89D0E3D}:3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779F30-BDE9-4623-9632-0AC0F0D487F3}:3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8D82CE-9000-4D56-B227-4B97C77216E9}:3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AE7CA7-B845-4F95-9BFD-EA9BDCA240F7}:3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FEDFF5-51F4-400D-9296-D4B0EA1B0319}:3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234D48-6B5B-47A3-A233-E096B5C2A63B}:3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D4C1D5-E659-4B7C-9BFE-F7D8E75222B4}:33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</TotalTime>
  <Words>1078</Words>
  <Application>Microsoft Office PowerPoint</Application>
  <PresentationFormat>On-screen Show (4:3)</PresentationFormat>
  <Paragraphs>112</Paragraphs>
  <Slides>16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2. CÁC THÀNH PHẦN CỦA MẠNG MÁY TÍNH</dc:title>
  <dc:creator>Admin</dc:creator>
  <cp:lastModifiedBy>STD-TRANG</cp:lastModifiedBy>
  <cp:revision>157</cp:revision>
  <dcterms:created xsi:type="dcterms:W3CDTF">2006-08-16T00:00:00Z</dcterms:created>
  <dcterms:modified xsi:type="dcterms:W3CDTF">2024-12-05T03:02:49Z</dcterms:modified>
</cp:coreProperties>
</file>