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81" r:id="rId7"/>
    <p:sldId id="261" r:id="rId8"/>
    <p:sldId id="262" r:id="rId9"/>
    <p:sldId id="263" r:id="rId10"/>
    <p:sldId id="264" r:id="rId11"/>
    <p:sldId id="265" r:id="rId12"/>
    <p:sldId id="266" r:id="rId13"/>
    <p:sldId id="267" r:id="rId14"/>
    <p:sldId id="282"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18288000" cy="10287000"/>
  <p:notesSz cx="6858000" cy="9144000"/>
  <p:embeddedFontLst>
    <p:embeddedFont>
      <p:font typeface="Roboto Condensed Bold" panose="020B0604020202020204" charset="0"/>
      <p:regular r:id="rId29"/>
    </p:embeddedFont>
    <p:embeddedFont>
      <p:font typeface="Fraunces Semi-Bold" panose="020B0604020202020204" charset="0"/>
      <p:regular r:id="rId30"/>
    </p:embeddedFont>
    <p:embeddedFont>
      <p:font typeface="Roboto Condensed Italics" panose="020B0604020202020204" charset="0"/>
      <p:regular r:id="rId31"/>
    </p:embeddedFont>
    <p:embeddedFont>
      <p:font typeface="#9Slide06 SVNSlow Attack" panose="020B0604020202020204" charset="0"/>
      <p:regular r:id="rId32"/>
    </p:embeddedFont>
    <p:embeddedFont>
      <p:font typeface="#9Slide07 SVNUT Triumph Press" panose="020B0604020202020204" charset="0"/>
      <p:regular r:id="rId33"/>
    </p:embeddedFont>
    <p:embeddedFont>
      <p:font typeface="Roboto Condensed" panose="020B0604020202020204" charset="0"/>
      <p:regular r:id="rId34"/>
      <p:bold r:id="rId35"/>
      <p:italic r:id="rId36"/>
      <p:boldItalic r:id="rId37"/>
    </p:embeddedFont>
    <p:embeddedFont>
      <p:font typeface="Fraunces Heavy" panose="020B0604020202020204" charset="0"/>
      <p:regular r:id="rId38"/>
    </p:embeddedFont>
    <p:embeddedFont>
      <p:font typeface="#9Slide05 VL Fadilla" panose="020B0604020202020204" charset="0"/>
      <p:regular r:id="rId39"/>
    </p:embeddedFont>
    <p:embeddedFont>
      <p:font typeface="Fraunces Bold" panose="020B0604020202020204" charset="0"/>
      <p:regular r:id="rId40"/>
    </p:embeddedFont>
    <p:embeddedFont>
      <p:font typeface="#9Slide07 Crocante" panose="020B0604020202020204" charset="0"/>
      <p:regular r:id="rId41"/>
    </p:embeddedFont>
    <p:embeddedFont>
      <p:font typeface="Calibri" panose="020F0502020204030204" pitchFamily="34" charset="0"/>
      <p:regular r:id="rId42"/>
      <p:bold r:id="rId43"/>
      <p:italic r:id="rId44"/>
      <p:boldItalic r:id="rId45"/>
    </p:embeddedFont>
    <p:embeddedFont>
      <p:font typeface="#9Slide05 Aphrodite Pro"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1.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3.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44.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9.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4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EBF6"/>
        </a:solidFill>
        <a:effectLst/>
      </p:bgPr>
    </p:bg>
    <p:spTree>
      <p:nvGrpSpPr>
        <p:cNvPr id="1" name=""/>
        <p:cNvGrpSpPr/>
        <p:nvPr/>
      </p:nvGrpSpPr>
      <p:grpSpPr>
        <a:xfrm>
          <a:off x="0" y="0"/>
          <a:ext cx="0" cy="0"/>
          <a:chOff x="0" y="0"/>
          <a:chExt cx="0" cy="0"/>
        </a:xfrm>
      </p:grpSpPr>
      <p:sp>
        <p:nvSpPr>
          <p:cNvPr id="2" name="Freeform 2"/>
          <p:cNvSpPr/>
          <p:nvPr/>
        </p:nvSpPr>
        <p:spPr>
          <a:xfrm>
            <a:off x="-709696" y="1633816"/>
            <a:ext cx="18997696" cy="1783080"/>
          </a:xfrm>
          <a:custGeom>
            <a:avLst/>
            <a:gdLst/>
            <a:ahLst/>
            <a:cxnLst/>
            <a:rect l="l" t="t" r="r" b="b"/>
            <a:pathLst>
              <a:path w="18997696" h="1783080">
                <a:moveTo>
                  <a:pt x="0" y="0"/>
                </a:moveTo>
                <a:lnTo>
                  <a:pt x="18997696" y="0"/>
                </a:lnTo>
                <a:lnTo>
                  <a:pt x="18997696" y="1783080"/>
                </a:lnTo>
                <a:lnTo>
                  <a:pt x="0" y="1783080"/>
                </a:lnTo>
                <a:lnTo>
                  <a:pt x="0" y="0"/>
                </a:lnTo>
                <a:close/>
              </a:path>
            </a:pathLst>
          </a:custGeom>
          <a:blipFill>
            <a:blip r:embed="rId2"/>
            <a:stretch>
              <a:fillRect b="-3880"/>
            </a:stretch>
          </a:blipFill>
        </p:spPr>
        <p:txBody>
          <a:bodyPr/>
          <a:lstStyle/>
          <a:p>
            <a:endParaRPr lang="en-US"/>
          </a:p>
        </p:txBody>
      </p:sp>
      <p:sp>
        <p:nvSpPr>
          <p:cNvPr id="3" name="Freeform 3"/>
          <p:cNvSpPr/>
          <p:nvPr/>
        </p:nvSpPr>
        <p:spPr>
          <a:xfrm>
            <a:off x="7901306" y="1066907"/>
            <a:ext cx="10386694" cy="2349989"/>
          </a:xfrm>
          <a:custGeom>
            <a:avLst/>
            <a:gdLst/>
            <a:ahLst/>
            <a:cxnLst/>
            <a:rect l="l" t="t" r="r" b="b"/>
            <a:pathLst>
              <a:path w="10386694" h="2349989">
                <a:moveTo>
                  <a:pt x="0" y="0"/>
                </a:moveTo>
                <a:lnTo>
                  <a:pt x="10386694" y="0"/>
                </a:lnTo>
                <a:lnTo>
                  <a:pt x="10386694" y="2349989"/>
                </a:lnTo>
                <a:lnTo>
                  <a:pt x="0" y="234998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709696" y="6873529"/>
            <a:ext cx="19345226" cy="3506322"/>
          </a:xfrm>
          <a:custGeom>
            <a:avLst/>
            <a:gdLst/>
            <a:ahLst/>
            <a:cxnLst/>
            <a:rect l="l" t="t" r="r" b="b"/>
            <a:pathLst>
              <a:path w="19345226" h="3506322">
                <a:moveTo>
                  <a:pt x="0" y="0"/>
                </a:moveTo>
                <a:lnTo>
                  <a:pt x="19345226" y="0"/>
                </a:lnTo>
                <a:lnTo>
                  <a:pt x="19345226" y="3506322"/>
                </a:lnTo>
                <a:lnTo>
                  <a:pt x="0" y="35063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21719" y="3610425"/>
            <a:ext cx="16844563" cy="3591289"/>
          </a:xfrm>
          <a:prstGeom prst="rect">
            <a:avLst/>
          </a:prstGeom>
        </p:spPr>
        <p:txBody>
          <a:bodyPr lIns="0" tIns="0" rIns="0" bIns="0" rtlCol="0" anchor="t">
            <a:spAutoFit/>
          </a:bodyPr>
          <a:lstStyle/>
          <a:p>
            <a:pPr>
              <a:lnSpc>
                <a:spcPts val="5739"/>
              </a:lnSpc>
            </a:pPr>
            <a:r>
              <a:rPr lang="en-US" sz="4099" dirty="0">
                <a:solidFill>
                  <a:srgbClr val="545454"/>
                </a:solidFill>
                <a:latin typeface="Roboto Condensed"/>
              </a:rPr>
              <a:t>GV </a:t>
            </a:r>
            <a:r>
              <a:rPr lang="en-US" sz="4099" dirty="0" err="1">
                <a:solidFill>
                  <a:srgbClr val="545454"/>
                </a:solidFill>
                <a:latin typeface="Roboto Condensed"/>
              </a:rPr>
              <a:t>có</a:t>
            </a:r>
            <a:r>
              <a:rPr lang="en-US" sz="4099" dirty="0">
                <a:solidFill>
                  <a:srgbClr val="545454"/>
                </a:solidFill>
                <a:latin typeface="Roboto Condensed"/>
              </a:rPr>
              <a:t> 8 </a:t>
            </a:r>
            <a:r>
              <a:rPr lang="en-US" sz="4099" dirty="0" err="1">
                <a:solidFill>
                  <a:srgbClr val="545454"/>
                </a:solidFill>
                <a:latin typeface="Roboto Condensed"/>
              </a:rPr>
              <a:t>từ</a:t>
            </a:r>
            <a:r>
              <a:rPr lang="en-US" sz="4099" dirty="0">
                <a:solidFill>
                  <a:srgbClr val="545454"/>
                </a:solidFill>
                <a:latin typeface="Roboto Condensed"/>
              </a:rPr>
              <a:t> </a:t>
            </a:r>
            <a:r>
              <a:rPr lang="en-US" sz="4099" dirty="0" err="1">
                <a:solidFill>
                  <a:srgbClr val="545454"/>
                </a:solidFill>
                <a:latin typeface="Roboto Condensed"/>
              </a:rPr>
              <a:t>cần</a:t>
            </a:r>
            <a:r>
              <a:rPr lang="en-US" sz="4099" dirty="0">
                <a:solidFill>
                  <a:srgbClr val="545454"/>
                </a:solidFill>
                <a:latin typeface="Roboto Condensed"/>
              </a:rPr>
              <a:t> </a:t>
            </a:r>
            <a:r>
              <a:rPr lang="en-US" sz="4099" dirty="0" err="1">
                <a:solidFill>
                  <a:srgbClr val="545454"/>
                </a:solidFill>
                <a:latin typeface="Roboto Condensed"/>
              </a:rPr>
              <a:t>lật</a:t>
            </a:r>
            <a:r>
              <a:rPr lang="en-US" sz="4099" dirty="0">
                <a:solidFill>
                  <a:srgbClr val="545454"/>
                </a:solidFill>
                <a:latin typeface="Roboto Condensed"/>
              </a:rPr>
              <a:t> </a:t>
            </a:r>
            <a:r>
              <a:rPr lang="en-US" sz="4099" dirty="0" err="1">
                <a:solidFill>
                  <a:srgbClr val="545454"/>
                </a:solidFill>
                <a:latin typeface="Roboto Condensed"/>
              </a:rPr>
              <a:t>mở</a:t>
            </a:r>
            <a:r>
              <a:rPr lang="en-US" sz="4099" dirty="0">
                <a:solidFill>
                  <a:srgbClr val="545454"/>
                </a:solidFill>
                <a:latin typeface="Roboto Condensed"/>
              </a:rPr>
              <a:t> </a:t>
            </a:r>
            <a:r>
              <a:rPr lang="en-US" sz="4099" dirty="0" err="1">
                <a:solidFill>
                  <a:srgbClr val="545454"/>
                </a:solidFill>
                <a:latin typeface="Roboto Condensed"/>
              </a:rPr>
              <a:t>tương</a:t>
            </a:r>
            <a:r>
              <a:rPr lang="en-US" sz="4099" dirty="0">
                <a:solidFill>
                  <a:srgbClr val="545454"/>
                </a:solidFill>
                <a:latin typeface="Roboto Condensed"/>
              </a:rPr>
              <a:t> </a:t>
            </a:r>
            <a:r>
              <a:rPr lang="en-US" sz="4099" dirty="0" err="1">
                <a:solidFill>
                  <a:srgbClr val="545454"/>
                </a:solidFill>
                <a:latin typeface="Roboto Condensed"/>
              </a:rPr>
              <a:t>ứng</a:t>
            </a:r>
            <a:r>
              <a:rPr lang="en-US" sz="4099" dirty="0">
                <a:solidFill>
                  <a:srgbClr val="545454"/>
                </a:solidFill>
                <a:latin typeface="Roboto Condensed"/>
              </a:rPr>
              <a:t> </a:t>
            </a:r>
            <a:r>
              <a:rPr lang="en-US" sz="4099" dirty="0" err="1">
                <a:solidFill>
                  <a:srgbClr val="545454"/>
                </a:solidFill>
                <a:latin typeface="Roboto Condensed"/>
              </a:rPr>
              <a:t>là</a:t>
            </a:r>
            <a:r>
              <a:rPr lang="en-US" sz="4099" dirty="0">
                <a:solidFill>
                  <a:srgbClr val="545454"/>
                </a:solidFill>
                <a:latin typeface="Roboto Condensed"/>
              </a:rPr>
              <a:t> 8 </a:t>
            </a:r>
            <a:r>
              <a:rPr lang="en-US" sz="4099" dirty="0" err="1">
                <a:solidFill>
                  <a:srgbClr val="545454"/>
                </a:solidFill>
                <a:latin typeface="Roboto Condensed"/>
              </a:rPr>
              <a:t>hàng</a:t>
            </a:r>
            <a:r>
              <a:rPr lang="en-US" sz="4099" dirty="0">
                <a:solidFill>
                  <a:srgbClr val="545454"/>
                </a:solidFill>
                <a:latin typeface="Roboto Condensed"/>
              </a:rPr>
              <a:t> </a:t>
            </a:r>
            <a:r>
              <a:rPr lang="en-US" sz="4099" dirty="0" err="1">
                <a:solidFill>
                  <a:srgbClr val="545454"/>
                </a:solidFill>
                <a:latin typeface="Roboto Condensed"/>
              </a:rPr>
              <a:t>ngang</a:t>
            </a:r>
            <a:r>
              <a:rPr lang="en-US" sz="4099" dirty="0">
                <a:solidFill>
                  <a:srgbClr val="545454"/>
                </a:solidFill>
                <a:latin typeface="Roboto Condensed"/>
              </a:rPr>
              <a:t> </a:t>
            </a:r>
            <a:r>
              <a:rPr lang="en-US" sz="4099" dirty="0" err="1">
                <a:solidFill>
                  <a:srgbClr val="545454"/>
                </a:solidFill>
                <a:latin typeface="Roboto Condensed"/>
              </a:rPr>
              <a:t>và</a:t>
            </a:r>
            <a:r>
              <a:rPr lang="en-US" sz="4099" dirty="0">
                <a:solidFill>
                  <a:srgbClr val="545454"/>
                </a:solidFill>
                <a:latin typeface="Roboto Condensed"/>
              </a:rPr>
              <a:t> 1 </a:t>
            </a:r>
            <a:r>
              <a:rPr lang="en-US" sz="4099" dirty="0" err="1">
                <a:solidFill>
                  <a:srgbClr val="545454"/>
                </a:solidFill>
                <a:latin typeface="Roboto Condensed"/>
              </a:rPr>
              <a:t>hàng</a:t>
            </a:r>
            <a:r>
              <a:rPr lang="en-US" sz="4099" dirty="0">
                <a:solidFill>
                  <a:srgbClr val="545454"/>
                </a:solidFill>
                <a:latin typeface="Roboto Condensed"/>
              </a:rPr>
              <a:t> </a:t>
            </a:r>
            <a:r>
              <a:rPr lang="en-US" sz="4099" dirty="0" err="1">
                <a:solidFill>
                  <a:srgbClr val="545454"/>
                </a:solidFill>
                <a:latin typeface="Roboto Condensed"/>
              </a:rPr>
              <a:t>dọc</a:t>
            </a:r>
            <a:r>
              <a:rPr lang="en-US" sz="4099" dirty="0">
                <a:solidFill>
                  <a:srgbClr val="545454"/>
                </a:solidFill>
                <a:latin typeface="Roboto Condensed"/>
              </a:rPr>
              <a:t> </a:t>
            </a:r>
            <a:r>
              <a:rPr lang="en-US" sz="4099" dirty="0" err="1">
                <a:solidFill>
                  <a:srgbClr val="545454"/>
                </a:solidFill>
                <a:latin typeface="Roboto Condensed"/>
              </a:rPr>
              <a:t>là</a:t>
            </a:r>
            <a:r>
              <a:rPr lang="en-US" sz="4099" dirty="0">
                <a:solidFill>
                  <a:srgbClr val="545454"/>
                </a:solidFill>
                <a:latin typeface="Roboto Condensed"/>
              </a:rPr>
              <a:t> </a:t>
            </a:r>
            <a:r>
              <a:rPr lang="en-US" sz="4099" dirty="0" err="1">
                <a:solidFill>
                  <a:srgbClr val="545454"/>
                </a:solidFill>
                <a:latin typeface="Roboto Condensed"/>
              </a:rPr>
              <a:t>từ</a:t>
            </a:r>
            <a:r>
              <a:rPr lang="en-US" sz="4099" dirty="0">
                <a:solidFill>
                  <a:srgbClr val="545454"/>
                </a:solidFill>
                <a:latin typeface="Roboto Condensed"/>
              </a:rPr>
              <a:t> </a:t>
            </a:r>
            <a:r>
              <a:rPr lang="en-US" sz="4099" dirty="0" err="1">
                <a:solidFill>
                  <a:srgbClr val="545454"/>
                </a:solidFill>
                <a:latin typeface="Roboto Condensed"/>
              </a:rPr>
              <a:t>khóa</a:t>
            </a:r>
            <a:r>
              <a:rPr lang="en-US" sz="4099" dirty="0">
                <a:solidFill>
                  <a:srgbClr val="545454"/>
                </a:solidFill>
                <a:latin typeface="Roboto Condensed"/>
              </a:rPr>
              <a:t> </a:t>
            </a:r>
            <a:r>
              <a:rPr lang="en-US" sz="4099" dirty="0" err="1">
                <a:solidFill>
                  <a:srgbClr val="545454"/>
                </a:solidFill>
                <a:latin typeface="Roboto Condensed"/>
              </a:rPr>
              <a:t>chính</a:t>
            </a:r>
            <a:endParaRPr lang="en-US" sz="4099" dirty="0">
              <a:solidFill>
                <a:srgbClr val="545454"/>
              </a:solidFill>
              <a:latin typeface="Roboto Condensed"/>
            </a:endParaRPr>
          </a:p>
          <a:p>
            <a:pPr marL="885189" lvl="1" indent="-442594">
              <a:lnSpc>
                <a:spcPts val="5739"/>
              </a:lnSpc>
              <a:buFont typeface="Arial"/>
              <a:buChar char="•"/>
            </a:pPr>
            <a:r>
              <a:rPr lang="en-US" sz="4099" dirty="0" err="1">
                <a:solidFill>
                  <a:srgbClr val="545454"/>
                </a:solidFill>
                <a:latin typeface="Roboto Condensed"/>
              </a:rPr>
              <a:t>Mỗi</a:t>
            </a:r>
            <a:r>
              <a:rPr lang="en-US" sz="4099" dirty="0">
                <a:solidFill>
                  <a:srgbClr val="545454"/>
                </a:solidFill>
                <a:latin typeface="Roboto Condensed"/>
              </a:rPr>
              <a:t> HS </a:t>
            </a:r>
            <a:r>
              <a:rPr lang="en-US" sz="4099" dirty="0" err="1">
                <a:solidFill>
                  <a:srgbClr val="545454"/>
                </a:solidFill>
                <a:latin typeface="Roboto Condensed"/>
              </a:rPr>
              <a:t>có</a:t>
            </a:r>
            <a:r>
              <a:rPr lang="en-US" sz="4099" dirty="0">
                <a:solidFill>
                  <a:srgbClr val="545454"/>
                </a:solidFill>
                <a:latin typeface="Roboto Condensed"/>
              </a:rPr>
              <a:t> </a:t>
            </a:r>
            <a:r>
              <a:rPr lang="en-US" sz="4099" dirty="0" err="1">
                <a:solidFill>
                  <a:srgbClr val="545454"/>
                </a:solidFill>
                <a:latin typeface="Roboto Condensed"/>
              </a:rPr>
              <a:t>thể</a:t>
            </a:r>
            <a:r>
              <a:rPr lang="en-US" sz="4099" dirty="0">
                <a:solidFill>
                  <a:srgbClr val="545454"/>
                </a:solidFill>
                <a:latin typeface="Roboto Condensed"/>
              </a:rPr>
              <a:t> </a:t>
            </a:r>
            <a:r>
              <a:rPr lang="en-US" sz="4099" dirty="0" err="1">
                <a:solidFill>
                  <a:srgbClr val="545454"/>
                </a:solidFill>
                <a:latin typeface="Roboto Condensed"/>
              </a:rPr>
              <a:t>lựa</a:t>
            </a:r>
            <a:r>
              <a:rPr lang="en-US" sz="4099" dirty="0">
                <a:solidFill>
                  <a:srgbClr val="545454"/>
                </a:solidFill>
                <a:latin typeface="Roboto Condensed"/>
              </a:rPr>
              <a:t> </a:t>
            </a:r>
            <a:r>
              <a:rPr lang="en-US" sz="4099" dirty="0" err="1">
                <a:solidFill>
                  <a:srgbClr val="545454"/>
                </a:solidFill>
                <a:latin typeface="Roboto Condensed"/>
              </a:rPr>
              <a:t>chọn</a:t>
            </a:r>
            <a:r>
              <a:rPr lang="en-US" sz="4099" dirty="0">
                <a:solidFill>
                  <a:srgbClr val="545454"/>
                </a:solidFill>
                <a:latin typeface="Roboto Condensed"/>
              </a:rPr>
              <a:t> </a:t>
            </a:r>
            <a:r>
              <a:rPr lang="en-US" sz="4099" dirty="0" err="1">
                <a:solidFill>
                  <a:srgbClr val="545454"/>
                </a:solidFill>
                <a:latin typeface="Roboto Condensed"/>
              </a:rPr>
              <a:t>bất</a:t>
            </a:r>
            <a:r>
              <a:rPr lang="en-US" sz="4099" dirty="0">
                <a:solidFill>
                  <a:srgbClr val="545454"/>
                </a:solidFill>
                <a:latin typeface="Roboto Condensed"/>
              </a:rPr>
              <a:t> </a:t>
            </a:r>
            <a:r>
              <a:rPr lang="en-US" sz="4099" dirty="0" err="1">
                <a:solidFill>
                  <a:srgbClr val="545454"/>
                </a:solidFill>
                <a:latin typeface="Roboto Condensed"/>
              </a:rPr>
              <a:t>kì</a:t>
            </a:r>
            <a:r>
              <a:rPr lang="en-US" sz="4099" dirty="0">
                <a:solidFill>
                  <a:srgbClr val="545454"/>
                </a:solidFill>
                <a:latin typeface="Roboto Condensed"/>
              </a:rPr>
              <a:t> 1 ô </a:t>
            </a:r>
            <a:r>
              <a:rPr lang="en-US" sz="4099" dirty="0" err="1">
                <a:solidFill>
                  <a:srgbClr val="545454"/>
                </a:solidFill>
                <a:latin typeface="Roboto Condensed"/>
              </a:rPr>
              <a:t>hàng</a:t>
            </a:r>
            <a:r>
              <a:rPr lang="en-US" sz="4099" dirty="0">
                <a:solidFill>
                  <a:srgbClr val="545454"/>
                </a:solidFill>
                <a:latin typeface="Roboto Condensed"/>
              </a:rPr>
              <a:t> </a:t>
            </a:r>
            <a:r>
              <a:rPr lang="en-US" sz="4099" dirty="0" err="1">
                <a:solidFill>
                  <a:srgbClr val="545454"/>
                </a:solidFill>
                <a:latin typeface="Roboto Condensed"/>
              </a:rPr>
              <a:t>ngang</a:t>
            </a:r>
            <a:r>
              <a:rPr lang="en-US" sz="4099" dirty="0">
                <a:solidFill>
                  <a:srgbClr val="545454"/>
                </a:solidFill>
                <a:latin typeface="Roboto Condensed"/>
              </a:rPr>
              <a:t> </a:t>
            </a:r>
            <a:r>
              <a:rPr lang="en-US" sz="4099" dirty="0" err="1">
                <a:solidFill>
                  <a:srgbClr val="545454"/>
                </a:solidFill>
                <a:latin typeface="Roboto Condensed"/>
              </a:rPr>
              <a:t>để</a:t>
            </a:r>
            <a:r>
              <a:rPr lang="en-US" sz="4099" dirty="0">
                <a:solidFill>
                  <a:srgbClr val="545454"/>
                </a:solidFill>
                <a:latin typeface="Roboto Condensed"/>
              </a:rPr>
              <a:t> </a:t>
            </a:r>
            <a:r>
              <a:rPr lang="en-US" sz="4099" dirty="0" err="1">
                <a:solidFill>
                  <a:srgbClr val="545454"/>
                </a:solidFill>
                <a:latin typeface="Roboto Condensed"/>
              </a:rPr>
              <a:t>lật</a:t>
            </a:r>
            <a:r>
              <a:rPr lang="en-US" sz="4099" dirty="0">
                <a:solidFill>
                  <a:srgbClr val="545454"/>
                </a:solidFill>
                <a:latin typeface="Roboto Condensed"/>
              </a:rPr>
              <a:t> </a:t>
            </a:r>
            <a:r>
              <a:rPr lang="en-US" sz="4099" dirty="0" err="1">
                <a:solidFill>
                  <a:srgbClr val="545454"/>
                </a:solidFill>
                <a:latin typeface="Roboto Condensed"/>
              </a:rPr>
              <a:t>mở</a:t>
            </a:r>
            <a:r>
              <a:rPr lang="en-US" sz="4099" dirty="0">
                <a:solidFill>
                  <a:srgbClr val="545454"/>
                </a:solidFill>
                <a:latin typeface="Roboto Condensed"/>
              </a:rPr>
              <a:t> HS </a:t>
            </a:r>
            <a:r>
              <a:rPr lang="en-US" sz="4099" dirty="0" err="1">
                <a:solidFill>
                  <a:srgbClr val="545454"/>
                </a:solidFill>
                <a:latin typeface="Roboto Condensed"/>
              </a:rPr>
              <a:t>có</a:t>
            </a:r>
            <a:r>
              <a:rPr lang="en-US" sz="4099" dirty="0">
                <a:solidFill>
                  <a:srgbClr val="545454"/>
                </a:solidFill>
                <a:latin typeface="Roboto Condensed"/>
              </a:rPr>
              <a:t> </a:t>
            </a:r>
            <a:r>
              <a:rPr lang="en-US" sz="4099" dirty="0" err="1">
                <a:solidFill>
                  <a:srgbClr val="545454"/>
                </a:solidFill>
                <a:latin typeface="Roboto Condensed"/>
              </a:rPr>
              <a:t>thể</a:t>
            </a:r>
            <a:r>
              <a:rPr lang="en-US" sz="4099" dirty="0">
                <a:solidFill>
                  <a:srgbClr val="545454"/>
                </a:solidFill>
                <a:latin typeface="Roboto Condensed"/>
              </a:rPr>
              <a:t> </a:t>
            </a:r>
            <a:r>
              <a:rPr lang="en-US" sz="4099" dirty="0" err="1">
                <a:solidFill>
                  <a:srgbClr val="545454"/>
                </a:solidFill>
                <a:latin typeface="Roboto Condensed"/>
              </a:rPr>
              <a:t>trả</a:t>
            </a:r>
            <a:r>
              <a:rPr lang="en-US" sz="4099" dirty="0">
                <a:solidFill>
                  <a:srgbClr val="545454"/>
                </a:solidFill>
                <a:latin typeface="Roboto Condensed"/>
              </a:rPr>
              <a:t> </a:t>
            </a:r>
            <a:r>
              <a:rPr lang="en-US" sz="4099" dirty="0" err="1">
                <a:solidFill>
                  <a:srgbClr val="545454"/>
                </a:solidFill>
                <a:latin typeface="Roboto Condensed"/>
              </a:rPr>
              <a:t>lời</a:t>
            </a:r>
            <a:r>
              <a:rPr lang="en-US" sz="4099" dirty="0">
                <a:solidFill>
                  <a:srgbClr val="545454"/>
                </a:solidFill>
                <a:latin typeface="Roboto Condensed"/>
              </a:rPr>
              <a:t> </a:t>
            </a:r>
            <a:r>
              <a:rPr lang="en-US" sz="4099" dirty="0" err="1">
                <a:solidFill>
                  <a:srgbClr val="545454"/>
                </a:solidFill>
                <a:latin typeface="Roboto Condensed"/>
              </a:rPr>
              <a:t>từ</a:t>
            </a:r>
            <a:r>
              <a:rPr lang="en-US" sz="4099" dirty="0">
                <a:solidFill>
                  <a:srgbClr val="545454"/>
                </a:solidFill>
                <a:latin typeface="Roboto Condensed"/>
              </a:rPr>
              <a:t> </a:t>
            </a:r>
            <a:r>
              <a:rPr lang="en-US" sz="4099" dirty="0" err="1">
                <a:solidFill>
                  <a:srgbClr val="545454"/>
                </a:solidFill>
                <a:latin typeface="Roboto Condensed"/>
              </a:rPr>
              <a:t>khóa</a:t>
            </a:r>
            <a:r>
              <a:rPr lang="en-US" sz="4099" dirty="0">
                <a:solidFill>
                  <a:srgbClr val="545454"/>
                </a:solidFill>
                <a:latin typeface="Roboto Condensed"/>
              </a:rPr>
              <a:t> ở </a:t>
            </a:r>
            <a:r>
              <a:rPr lang="en-US" sz="4099" dirty="0" err="1">
                <a:solidFill>
                  <a:srgbClr val="545454"/>
                </a:solidFill>
                <a:latin typeface="Roboto Condensed"/>
              </a:rPr>
              <a:t>hàng</a:t>
            </a:r>
            <a:r>
              <a:rPr lang="en-US" sz="4099" dirty="0">
                <a:solidFill>
                  <a:srgbClr val="545454"/>
                </a:solidFill>
                <a:latin typeface="Roboto Condensed"/>
              </a:rPr>
              <a:t> </a:t>
            </a:r>
            <a:r>
              <a:rPr lang="en-US" sz="4099" dirty="0" err="1">
                <a:solidFill>
                  <a:srgbClr val="545454"/>
                </a:solidFill>
                <a:latin typeface="Roboto Condensed"/>
              </a:rPr>
              <a:t>dọc</a:t>
            </a:r>
            <a:r>
              <a:rPr lang="en-US" sz="4099" dirty="0">
                <a:solidFill>
                  <a:srgbClr val="545454"/>
                </a:solidFill>
                <a:latin typeface="Roboto Condensed"/>
              </a:rPr>
              <a:t> </a:t>
            </a:r>
            <a:r>
              <a:rPr lang="en-US" sz="4099" dirty="0" err="1">
                <a:solidFill>
                  <a:srgbClr val="545454"/>
                </a:solidFill>
                <a:latin typeface="Roboto Condensed"/>
              </a:rPr>
              <a:t>bất</a:t>
            </a:r>
            <a:r>
              <a:rPr lang="en-US" sz="4099" dirty="0">
                <a:solidFill>
                  <a:srgbClr val="545454"/>
                </a:solidFill>
                <a:latin typeface="Roboto Condensed"/>
              </a:rPr>
              <a:t> </a:t>
            </a:r>
            <a:r>
              <a:rPr lang="en-US" sz="4099" dirty="0" err="1">
                <a:solidFill>
                  <a:srgbClr val="545454"/>
                </a:solidFill>
                <a:latin typeface="Roboto Condensed"/>
              </a:rPr>
              <a:t>cứ</a:t>
            </a:r>
            <a:r>
              <a:rPr lang="en-US" sz="4099" dirty="0">
                <a:solidFill>
                  <a:srgbClr val="545454"/>
                </a:solidFill>
                <a:latin typeface="Roboto Condensed"/>
              </a:rPr>
              <a:t> </a:t>
            </a:r>
            <a:r>
              <a:rPr lang="en-US" sz="4099" dirty="0" err="1">
                <a:solidFill>
                  <a:srgbClr val="545454"/>
                </a:solidFill>
                <a:latin typeface="Roboto Condensed"/>
              </a:rPr>
              <a:t>lúc</a:t>
            </a:r>
            <a:r>
              <a:rPr lang="en-US" sz="4099" dirty="0">
                <a:solidFill>
                  <a:srgbClr val="545454"/>
                </a:solidFill>
                <a:latin typeface="Roboto Condensed"/>
              </a:rPr>
              <a:t> </a:t>
            </a:r>
            <a:r>
              <a:rPr lang="en-US" sz="4099" dirty="0" err="1">
                <a:solidFill>
                  <a:srgbClr val="545454"/>
                </a:solidFill>
                <a:latin typeface="Roboto Condensed"/>
              </a:rPr>
              <a:t>nào</a:t>
            </a:r>
            <a:endParaRPr lang="en-US" sz="4099" dirty="0">
              <a:solidFill>
                <a:srgbClr val="545454"/>
              </a:solidFill>
              <a:latin typeface="Roboto Condensed"/>
            </a:endParaRPr>
          </a:p>
          <a:p>
            <a:pPr marL="885189" lvl="1" indent="-442594">
              <a:lnSpc>
                <a:spcPts val="5739"/>
              </a:lnSpc>
              <a:buFont typeface="Arial"/>
              <a:buChar char="•"/>
            </a:pPr>
            <a:r>
              <a:rPr lang="en-US" sz="4099" dirty="0" err="1">
                <a:solidFill>
                  <a:srgbClr val="545454"/>
                </a:solidFill>
                <a:latin typeface="Roboto Condensed"/>
              </a:rPr>
              <a:t>Mỗi</a:t>
            </a:r>
            <a:r>
              <a:rPr lang="en-US" sz="4099" dirty="0">
                <a:solidFill>
                  <a:srgbClr val="545454"/>
                </a:solidFill>
                <a:latin typeface="Roboto Condensed"/>
              </a:rPr>
              <a:t> </a:t>
            </a:r>
            <a:r>
              <a:rPr lang="en-US" sz="4099" dirty="0" err="1">
                <a:solidFill>
                  <a:srgbClr val="545454"/>
                </a:solidFill>
                <a:latin typeface="Roboto Condensed"/>
              </a:rPr>
              <a:t>từ</a:t>
            </a:r>
            <a:r>
              <a:rPr lang="en-US" sz="4099" dirty="0">
                <a:solidFill>
                  <a:srgbClr val="545454"/>
                </a:solidFill>
                <a:latin typeface="Roboto Condensed"/>
              </a:rPr>
              <a:t> </a:t>
            </a:r>
            <a:r>
              <a:rPr lang="en-US" sz="4099" dirty="0" err="1">
                <a:solidFill>
                  <a:srgbClr val="545454"/>
                </a:solidFill>
                <a:latin typeface="Roboto Condensed"/>
              </a:rPr>
              <a:t>khóa</a:t>
            </a:r>
            <a:r>
              <a:rPr lang="en-US" sz="4099" dirty="0">
                <a:solidFill>
                  <a:srgbClr val="545454"/>
                </a:solidFill>
                <a:latin typeface="Roboto Condensed"/>
              </a:rPr>
              <a:t> </a:t>
            </a:r>
            <a:r>
              <a:rPr lang="en-US" sz="4099" dirty="0" err="1">
                <a:solidFill>
                  <a:srgbClr val="545454"/>
                </a:solidFill>
                <a:latin typeface="Roboto Condensed"/>
              </a:rPr>
              <a:t>đúng</a:t>
            </a:r>
            <a:r>
              <a:rPr lang="en-US" sz="4099" dirty="0">
                <a:solidFill>
                  <a:srgbClr val="545454"/>
                </a:solidFill>
                <a:latin typeface="Roboto Condensed"/>
              </a:rPr>
              <a:t> </a:t>
            </a:r>
            <a:r>
              <a:rPr lang="en-US" sz="4099" dirty="0" err="1">
                <a:solidFill>
                  <a:srgbClr val="545454"/>
                </a:solidFill>
                <a:latin typeface="Roboto Condensed"/>
              </a:rPr>
              <a:t>được</a:t>
            </a:r>
            <a:r>
              <a:rPr lang="en-US" sz="4099" dirty="0">
                <a:solidFill>
                  <a:srgbClr val="545454"/>
                </a:solidFill>
                <a:latin typeface="Roboto Condensed"/>
              </a:rPr>
              <a:t> </a:t>
            </a:r>
            <a:r>
              <a:rPr lang="en-US" sz="4099" dirty="0" err="1">
                <a:solidFill>
                  <a:srgbClr val="545454"/>
                </a:solidFill>
                <a:latin typeface="Roboto Condensed"/>
              </a:rPr>
              <a:t>mở</a:t>
            </a:r>
            <a:r>
              <a:rPr lang="en-US" sz="4099" dirty="0">
                <a:solidFill>
                  <a:srgbClr val="545454"/>
                </a:solidFill>
                <a:latin typeface="Roboto Condensed"/>
              </a:rPr>
              <a:t> HS </a:t>
            </a:r>
            <a:r>
              <a:rPr lang="en-US" sz="4099" dirty="0" err="1">
                <a:solidFill>
                  <a:srgbClr val="545454"/>
                </a:solidFill>
                <a:latin typeface="Roboto Condensed"/>
              </a:rPr>
              <a:t>có</a:t>
            </a:r>
            <a:r>
              <a:rPr lang="en-US" sz="4099" dirty="0">
                <a:solidFill>
                  <a:srgbClr val="545454"/>
                </a:solidFill>
                <a:latin typeface="Roboto Condensed"/>
              </a:rPr>
              <a:t> 10 </a:t>
            </a:r>
            <a:r>
              <a:rPr lang="en-US" sz="4099" dirty="0" err="1">
                <a:solidFill>
                  <a:srgbClr val="545454"/>
                </a:solidFill>
                <a:latin typeface="Roboto Condensed"/>
              </a:rPr>
              <a:t>điểm</a:t>
            </a:r>
            <a:r>
              <a:rPr lang="en-US" sz="4099" dirty="0">
                <a:solidFill>
                  <a:srgbClr val="545454"/>
                </a:solidFill>
                <a:latin typeface="Roboto Condensed"/>
              </a:rPr>
              <a:t>, HS </a:t>
            </a:r>
            <a:r>
              <a:rPr lang="en-US" sz="4099" dirty="0" err="1">
                <a:solidFill>
                  <a:srgbClr val="545454"/>
                </a:solidFill>
                <a:latin typeface="Roboto Condensed"/>
              </a:rPr>
              <a:t>có</a:t>
            </a:r>
            <a:r>
              <a:rPr lang="en-US" sz="4099" dirty="0">
                <a:solidFill>
                  <a:srgbClr val="545454"/>
                </a:solidFill>
                <a:latin typeface="Roboto Condensed"/>
              </a:rPr>
              <a:t> </a:t>
            </a:r>
            <a:r>
              <a:rPr lang="en-US" sz="4099" dirty="0" err="1">
                <a:solidFill>
                  <a:srgbClr val="545454"/>
                </a:solidFill>
                <a:latin typeface="Roboto Condensed"/>
              </a:rPr>
              <a:t>thời</a:t>
            </a:r>
            <a:r>
              <a:rPr lang="en-US" sz="4099" dirty="0">
                <a:solidFill>
                  <a:srgbClr val="545454"/>
                </a:solidFill>
                <a:latin typeface="Roboto Condensed"/>
              </a:rPr>
              <a:t> </a:t>
            </a:r>
            <a:r>
              <a:rPr lang="en-US" sz="4099" dirty="0" err="1">
                <a:solidFill>
                  <a:srgbClr val="545454"/>
                </a:solidFill>
                <a:latin typeface="Roboto Condensed"/>
              </a:rPr>
              <a:t>gian</a:t>
            </a:r>
            <a:r>
              <a:rPr lang="en-US" sz="4099" dirty="0">
                <a:solidFill>
                  <a:srgbClr val="545454"/>
                </a:solidFill>
                <a:latin typeface="Roboto Condensed"/>
              </a:rPr>
              <a:t> 20 </a:t>
            </a:r>
            <a:r>
              <a:rPr lang="en-US" sz="4099" dirty="0" err="1">
                <a:solidFill>
                  <a:srgbClr val="545454"/>
                </a:solidFill>
                <a:latin typeface="Roboto Condensed"/>
              </a:rPr>
              <a:t>giây</a:t>
            </a:r>
            <a:r>
              <a:rPr lang="en-US" sz="4099" dirty="0">
                <a:solidFill>
                  <a:srgbClr val="545454"/>
                </a:solidFill>
                <a:latin typeface="Roboto Condensed"/>
              </a:rPr>
              <a:t> </a:t>
            </a:r>
            <a:r>
              <a:rPr lang="en-US" sz="4099" dirty="0" err="1">
                <a:solidFill>
                  <a:srgbClr val="545454"/>
                </a:solidFill>
                <a:latin typeface="Roboto Condensed"/>
              </a:rPr>
              <a:t>suy</a:t>
            </a:r>
            <a:r>
              <a:rPr lang="en-US" sz="4099" dirty="0">
                <a:solidFill>
                  <a:srgbClr val="545454"/>
                </a:solidFill>
                <a:latin typeface="Roboto Condensed"/>
              </a:rPr>
              <a:t> </a:t>
            </a:r>
            <a:r>
              <a:rPr lang="en-US" sz="4099" dirty="0" err="1">
                <a:solidFill>
                  <a:srgbClr val="545454"/>
                </a:solidFill>
                <a:latin typeface="Roboto Condensed"/>
              </a:rPr>
              <a:t>nghĩ</a:t>
            </a:r>
            <a:endParaRPr lang="en-US" sz="4099" dirty="0">
              <a:solidFill>
                <a:srgbClr val="545454"/>
              </a:solidFill>
              <a:latin typeface="Roboto Condensed"/>
            </a:endParaRPr>
          </a:p>
          <a:p>
            <a:pPr>
              <a:lnSpc>
                <a:spcPts val="5739"/>
              </a:lnSpc>
            </a:pPr>
            <a:endParaRPr lang="en-US" sz="4099" dirty="0">
              <a:solidFill>
                <a:srgbClr val="545454"/>
              </a:solidFill>
              <a:latin typeface="Roboto Condensed"/>
            </a:endParaRPr>
          </a:p>
        </p:txBody>
      </p:sp>
      <p:sp>
        <p:nvSpPr>
          <p:cNvPr id="6" name="TextBox 6"/>
          <p:cNvSpPr txBox="1"/>
          <p:nvPr/>
        </p:nvSpPr>
        <p:spPr>
          <a:xfrm>
            <a:off x="-359690" y="456439"/>
            <a:ext cx="8611003" cy="1177377"/>
          </a:xfrm>
          <a:prstGeom prst="rect">
            <a:avLst/>
          </a:prstGeom>
        </p:spPr>
        <p:txBody>
          <a:bodyPr lIns="0" tIns="0" rIns="0" bIns="0" rtlCol="0" anchor="t">
            <a:spAutoFit/>
          </a:bodyPr>
          <a:lstStyle/>
          <a:p>
            <a:pPr algn="ctr">
              <a:lnSpc>
                <a:spcPts val="9659"/>
              </a:lnSpc>
            </a:pPr>
            <a:r>
              <a:rPr lang="en-US" sz="6900">
                <a:solidFill>
                  <a:srgbClr val="0097B2"/>
                </a:solidFill>
                <a:latin typeface="Fraunces Bold"/>
              </a:rPr>
              <a:t>1.  KHỞI ĐỘNG</a:t>
            </a:r>
          </a:p>
        </p:txBody>
      </p:sp>
      <p:sp>
        <p:nvSpPr>
          <p:cNvPr id="7" name="TextBox 7"/>
          <p:cNvSpPr txBox="1"/>
          <p:nvPr/>
        </p:nvSpPr>
        <p:spPr>
          <a:xfrm>
            <a:off x="10051167" y="1518635"/>
            <a:ext cx="6086971" cy="1236982"/>
          </a:xfrm>
          <a:prstGeom prst="rect">
            <a:avLst/>
          </a:prstGeom>
        </p:spPr>
        <p:txBody>
          <a:bodyPr lIns="0" tIns="0" rIns="0" bIns="0" rtlCol="0" anchor="t">
            <a:spAutoFit/>
          </a:bodyPr>
          <a:lstStyle/>
          <a:p>
            <a:pPr algn="ctr">
              <a:lnSpc>
                <a:spcPts val="9519"/>
              </a:lnSpc>
              <a:spcBef>
                <a:spcPct val="0"/>
              </a:spcBef>
            </a:pPr>
            <a:r>
              <a:rPr lang="en-US" sz="6799">
                <a:solidFill>
                  <a:srgbClr val="0097B2"/>
                </a:solidFill>
                <a:latin typeface="#9Slide07 Crocante"/>
              </a:rPr>
              <a:t>VÙNG ĐẤT HỨA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23" t="4219" r="6535" b="18126"/>
          <a:stretch>
            <a:fillRect/>
          </a:stretch>
        </p:blipFill>
        <p:spPr>
          <a:xfrm>
            <a:off x="0" y="0"/>
            <a:ext cx="18288000" cy="10287000"/>
          </a:xfrm>
          <a:prstGeom prst="rect">
            <a:avLst/>
          </a:prstGeom>
        </p:spPr>
      </p:pic>
      <p:sp>
        <p:nvSpPr>
          <p:cNvPr id="3" name="Freeform 3"/>
          <p:cNvSpPr/>
          <p:nvPr/>
        </p:nvSpPr>
        <p:spPr>
          <a:xfrm>
            <a:off x="-2477493" y="5369681"/>
            <a:ext cx="22220486" cy="6499492"/>
          </a:xfrm>
          <a:custGeom>
            <a:avLst/>
            <a:gdLst/>
            <a:ahLst/>
            <a:cxnLst/>
            <a:rect l="l" t="t" r="r" b="b"/>
            <a:pathLst>
              <a:path w="22220486" h="6499492">
                <a:moveTo>
                  <a:pt x="0" y="0"/>
                </a:moveTo>
                <a:lnTo>
                  <a:pt x="22220486" y="0"/>
                </a:lnTo>
                <a:lnTo>
                  <a:pt x="22220486" y="6499492"/>
                </a:lnTo>
                <a:lnTo>
                  <a:pt x="0" y="6499492"/>
                </a:lnTo>
                <a:lnTo>
                  <a:pt x="0" y="0"/>
                </a:lnTo>
                <a:close/>
              </a:path>
            </a:pathLst>
          </a:custGeom>
          <a:blipFill>
            <a:blip r:embed="rId3">
              <a:alphaModFix amt="21999"/>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6535965" y="4354218"/>
            <a:ext cx="5507265" cy="5547612"/>
          </a:xfrm>
          <a:custGeom>
            <a:avLst/>
            <a:gdLst/>
            <a:ahLst/>
            <a:cxnLst/>
            <a:rect l="l" t="t" r="r" b="b"/>
            <a:pathLst>
              <a:path w="5507265" h="5547612">
                <a:moveTo>
                  <a:pt x="0" y="0"/>
                </a:moveTo>
                <a:lnTo>
                  <a:pt x="5507266" y="0"/>
                </a:lnTo>
                <a:lnTo>
                  <a:pt x="5507266" y="5547612"/>
                </a:lnTo>
                <a:lnTo>
                  <a:pt x="0" y="5547612"/>
                </a:lnTo>
                <a:lnTo>
                  <a:pt x="0" y="0"/>
                </a:lnTo>
                <a:close/>
              </a:path>
            </a:pathLst>
          </a:custGeom>
          <a:blipFill>
            <a:blip r:embed="rId5">
              <a:alphaModFix amt="82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1028700" y="2921658"/>
            <a:ext cx="5507265" cy="5547612"/>
          </a:xfrm>
          <a:custGeom>
            <a:avLst/>
            <a:gdLst/>
            <a:ahLst/>
            <a:cxnLst/>
            <a:rect l="l" t="t" r="r" b="b"/>
            <a:pathLst>
              <a:path w="5507265" h="5547612">
                <a:moveTo>
                  <a:pt x="0" y="0"/>
                </a:moveTo>
                <a:lnTo>
                  <a:pt x="5507265" y="0"/>
                </a:lnTo>
                <a:lnTo>
                  <a:pt x="5507265" y="5547612"/>
                </a:lnTo>
                <a:lnTo>
                  <a:pt x="0" y="5547612"/>
                </a:lnTo>
                <a:lnTo>
                  <a:pt x="0" y="0"/>
                </a:lnTo>
                <a:close/>
              </a:path>
            </a:pathLst>
          </a:custGeom>
          <a:blipFill>
            <a:blip r:embed="rId5">
              <a:alphaModFix amt="77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93633" y="1736432"/>
            <a:ext cx="15176104" cy="880111"/>
          </a:xfrm>
          <a:prstGeom prst="rect">
            <a:avLst/>
          </a:prstGeom>
        </p:spPr>
        <p:txBody>
          <a:bodyPr lIns="0" tIns="0" rIns="0" bIns="0" rtlCol="0" anchor="t">
            <a:spAutoFit/>
          </a:bodyPr>
          <a:lstStyle/>
          <a:p>
            <a:pPr algn="ctr">
              <a:lnSpc>
                <a:spcPts val="7139"/>
              </a:lnSpc>
              <a:spcBef>
                <a:spcPct val="0"/>
              </a:spcBef>
            </a:pPr>
            <a:r>
              <a:rPr lang="en-US" sz="5099">
                <a:solidFill>
                  <a:srgbClr val="286F3B"/>
                </a:solidFill>
                <a:latin typeface="#9Slide07 SVNUT Triumph Press"/>
              </a:rPr>
              <a:t>a. Đặc điểm thơ bảy chữ được thể hiện trong bài thơ</a:t>
            </a:r>
          </a:p>
        </p:txBody>
      </p:sp>
      <p:sp>
        <p:nvSpPr>
          <p:cNvPr id="7" name="TextBox 7"/>
          <p:cNvSpPr txBox="1"/>
          <p:nvPr/>
        </p:nvSpPr>
        <p:spPr>
          <a:xfrm>
            <a:off x="245120" y="400057"/>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8" name="TextBox 8"/>
          <p:cNvSpPr txBox="1"/>
          <p:nvPr/>
        </p:nvSpPr>
        <p:spPr>
          <a:xfrm>
            <a:off x="1596430" y="4920273"/>
            <a:ext cx="4196585" cy="2207678"/>
          </a:xfrm>
          <a:prstGeom prst="rect">
            <a:avLst/>
          </a:prstGeom>
        </p:spPr>
        <p:txBody>
          <a:bodyPr lIns="0" tIns="0" rIns="0" bIns="0" rtlCol="0" anchor="t">
            <a:spAutoFit/>
          </a:bodyPr>
          <a:lstStyle/>
          <a:p>
            <a:pPr algn="ctr">
              <a:lnSpc>
                <a:spcPts val="5880"/>
              </a:lnSpc>
              <a:spcBef>
                <a:spcPct val="0"/>
              </a:spcBef>
            </a:pPr>
            <a:r>
              <a:rPr lang="en-US" sz="4200" dirty="0" err="1">
                <a:solidFill>
                  <a:srgbClr val="545454"/>
                </a:solidFill>
                <a:latin typeface="Roboto Condensed"/>
              </a:rPr>
              <a:t>Bài</a:t>
            </a:r>
            <a:r>
              <a:rPr lang="en-US" sz="4200" dirty="0">
                <a:solidFill>
                  <a:srgbClr val="545454"/>
                </a:solidFill>
                <a:latin typeface="Roboto Condensed"/>
              </a:rPr>
              <a:t> </a:t>
            </a:r>
            <a:r>
              <a:rPr lang="en-US" sz="4200" dirty="0" err="1">
                <a:solidFill>
                  <a:srgbClr val="545454"/>
                </a:solidFill>
                <a:latin typeface="Roboto Condensed"/>
              </a:rPr>
              <a:t>thơ</a:t>
            </a:r>
            <a:r>
              <a:rPr lang="en-US" sz="4200" dirty="0">
                <a:solidFill>
                  <a:srgbClr val="545454"/>
                </a:solidFill>
                <a:latin typeface="Roboto Condensed"/>
              </a:rPr>
              <a:t> </a:t>
            </a:r>
            <a:r>
              <a:rPr lang="en-US" sz="4200" dirty="0" err="1">
                <a:solidFill>
                  <a:srgbClr val="545454"/>
                </a:solidFill>
                <a:latin typeface="Roboto Condensed"/>
              </a:rPr>
              <a:t>gồm</a:t>
            </a:r>
            <a:r>
              <a:rPr lang="en-US" sz="4200" dirty="0">
                <a:solidFill>
                  <a:srgbClr val="545454"/>
                </a:solidFill>
                <a:latin typeface="Roboto Condensed"/>
              </a:rPr>
              <a:t> 5 </a:t>
            </a:r>
            <a:r>
              <a:rPr lang="en-US" sz="4200" dirty="0" err="1">
                <a:solidFill>
                  <a:srgbClr val="545454"/>
                </a:solidFill>
                <a:latin typeface="Roboto Condensed"/>
              </a:rPr>
              <a:t>khổ</a:t>
            </a:r>
            <a:r>
              <a:rPr lang="en-US" sz="4200" dirty="0">
                <a:solidFill>
                  <a:srgbClr val="545454"/>
                </a:solidFill>
                <a:latin typeface="Roboto Condensed"/>
              </a:rPr>
              <a:t>, </a:t>
            </a:r>
            <a:r>
              <a:rPr lang="en-US" sz="4200" dirty="0" err="1">
                <a:solidFill>
                  <a:srgbClr val="545454"/>
                </a:solidFill>
                <a:latin typeface="Roboto Condensed"/>
              </a:rPr>
              <a:t>mỗi</a:t>
            </a:r>
            <a:r>
              <a:rPr lang="en-US" sz="4200" dirty="0">
                <a:solidFill>
                  <a:srgbClr val="545454"/>
                </a:solidFill>
                <a:latin typeface="Roboto Condensed"/>
              </a:rPr>
              <a:t> </a:t>
            </a:r>
            <a:r>
              <a:rPr lang="en-US" sz="4200" dirty="0" err="1">
                <a:solidFill>
                  <a:srgbClr val="545454"/>
                </a:solidFill>
                <a:latin typeface="Roboto Condensed"/>
              </a:rPr>
              <a:t>khổ</a:t>
            </a:r>
            <a:r>
              <a:rPr lang="en-US" sz="4200" dirty="0">
                <a:solidFill>
                  <a:srgbClr val="545454"/>
                </a:solidFill>
                <a:latin typeface="Roboto Condensed"/>
              </a:rPr>
              <a:t> </a:t>
            </a:r>
            <a:r>
              <a:rPr lang="en-US" sz="4200" dirty="0" err="1">
                <a:solidFill>
                  <a:srgbClr val="545454"/>
                </a:solidFill>
                <a:latin typeface="Roboto Condensed"/>
              </a:rPr>
              <a:t>gồm</a:t>
            </a:r>
            <a:r>
              <a:rPr lang="en-US" sz="4200" dirty="0">
                <a:solidFill>
                  <a:srgbClr val="545454"/>
                </a:solidFill>
                <a:latin typeface="Roboto Condensed"/>
              </a:rPr>
              <a:t> 4 </a:t>
            </a:r>
            <a:r>
              <a:rPr lang="en-US" sz="4200" dirty="0" err="1">
                <a:solidFill>
                  <a:srgbClr val="545454"/>
                </a:solidFill>
                <a:latin typeface="Roboto Condensed"/>
              </a:rPr>
              <a:t>dòng</a:t>
            </a:r>
            <a:r>
              <a:rPr lang="en-US" sz="4200" dirty="0">
                <a:solidFill>
                  <a:srgbClr val="545454"/>
                </a:solidFill>
                <a:latin typeface="Roboto Condensed"/>
              </a:rPr>
              <a:t> </a:t>
            </a:r>
            <a:r>
              <a:rPr lang="en-US" sz="4200" dirty="0" err="1">
                <a:solidFill>
                  <a:srgbClr val="545454"/>
                </a:solidFill>
                <a:latin typeface="Roboto Condensed"/>
              </a:rPr>
              <a:t>thơ</a:t>
            </a:r>
            <a:endParaRPr lang="en-US" sz="4200" dirty="0">
              <a:solidFill>
                <a:srgbClr val="545454"/>
              </a:solidFill>
              <a:latin typeface="Roboto Condensed"/>
            </a:endParaRPr>
          </a:p>
        </p:txBody>
      </p:sp>
      <p:sp>
        <p:nvSpPr>
          <p:cNvPr id="9" name="TextBox 9"/>
          <p:cNvSpPr txBox="1"/>
          <p:nvPr/>
        </p:nvSpPr>
        <p:spPr>
          <a:xfrm>
            <a:off x="7611991" y="6352689"/>
            <a:ext cx="3844974" cy="1464801"/>
          </a:xfrm>
          <a:prstGeom prst="rect">
            <a:avLst/>
          </a:prstGeom>
        </p:spPr>
        <p:txBody>
          <a:bodyPr lIns="0" tIns="0" rIns="0" bIns="0" rtlCol="0" anchor="t">
            <a:spAutoFit/>
          </a:bodyPr>
          <a:lstStyle/>
          <a:p>
            <a:pPr algn="ctr">
              <a:lnSpc>
                <a:spcPts val="5880"/>
              </a:lnSpc>
            </a:pPr>
            <a:r>
              <a:rPr lang="en-US" sz="4200" dirty="0" err="1">
                <a:solidFill>
                  <a:srgbClr val="545454"/>
                </a:solidFill>
                <a:latin typeface="Roboto Condensed Bold"/>
              </a:rPr>
              <a:t>Nhân</a:t>
            </a:r>
            <a:r>
              <a:rPr lang="en-US" sz="4200" dirty="0">
                <a:solidFill>
                  <a:srgbClr val="545454"/>
                </a:solidFill>
                <a:latin typeface="Roboto Condensed Bold"/>
              </a:rPr>
              <a:t> </a:t>
            </a:r>
            <a:r>
              <a:rPr lang="en-US" sz="4200" dirty="0" err="1">
                <a:solidFill>
                  <a:srgbClr val="545454"/>
                </a:solidFill>
                <a:latin typeface="Roboto Condensed Bold"/>
              </a:rPr>
              <a:t>vật</a:t>
            </a:r>
            <a:r>
              <a:rPr lang="en-US" sz="4200" dirty="0">
                <a:solidFill>
                  <a:srgbClr val="545454"/>
                </a:solidFill>
                <a:latin typeface="Roboto Condensed Bold"/>
              </a:rPr>
              <a:t> </a:t>
            </a:r>
            <a:r>
              <a:rPr lang="en-US" sz="4200" dirty="0" err="1">
                <a:solidFill>
                  <a:srgbClr val="545454"/>
                </a:solidFill>
                <a:latin typeface="Roboto Condensed Bold"/>
              </a:rPr>
              <a:t>trữ</a:t>
            </a:r>
            <a:r>
              <a:rPr lang="en-US" sz="4200" dirty="0">
                <a:solidFill>
                  <a:srgbClr val="545454"/>
                </a:solidFill>
                <a:latin typeface="Roboto Condensed Bold"/>
              </a:rPr>
              <a:t> </a:t>
            </a:r>
            <a:r>
              <a:rPr lang="en-US" sz="4200" dirty="0" err="1">
                <a:solidFill>
                  <a:srgbClr val="545454"/>
                </a:solidFill>
                <a:latin typeface="Roboto Condensed Bold"/>
              </a:rPr>
              <a:t>tình</a:t>
            </a:r>
            <a:r>
              <a:rPr lang="en-US" sz="4200" dirty="0">
                <a:solidFill>
                  <a:srgbClr val="545454"/>
                </a:solidFill>
                <a:latin typeface="Roboto Condensed Bold"/>
              </a:rPr>
              <a:t>:</a:t>
            </a:r>
            <a:r>
              <a:rPr lang="en-US" sz="4200" dirty="0">
                <a:solidFill>
                  <a:srgbClr val="545454"/>
                </a:solidFill>
                <a:latin typeface="Roboto Condensed"/>
              </a:rPr>
              <a:t> “ta” (</a:t>
            </a:r>
            <a:r>
              <a:rPr lang="en-US" sz="4200" dirty="0" err="1">
                <a:solidFill>
                  <a:srgbClr val="545454"/>
                </a:solidFill>
                <a:latin typeface="Roboto Condensed"/>
              </a:rPr>
              <a:t>tác</a:t>
            </a:r>
            <a:r>
              <a:rPr lang="en-US" sz="4200" dirty="0">
                <a:solidFill>
                  <a:srgbClr val="545454"/>
                </a:solidFill>
                <a:latin typeface="Roboto Condensed"/>
              </a:rPr>
              <a:t> </a:t>
            </a:r>
            <a:r>
              <a:rPr lang="en-US" sz="4200" dirty="0" err="1">
                <a:solidFill>
                  <a:srgbClr val="545454"/>
                </a:solidFill>
                <a:latin typeface="Roboto Condensed"/>
              </a:rPr>
              <a:t>giả</a:t>
            </a:r>
            <a:r>
              <a:rPr lang="en-US" sz="4200" dirty="0">
                <a:solidFill>
                  <a:srgbClr val="545454"/>
                </a:solidFill>
                <a:latin typeface="Roboto Condensed"/>
              </a:rPr>
              <a:t>)</a:t>
            </a:r>
          </a:p>
        </p:txBody>
      </p:sp>
      <p:sp>
        <p:nvSpPr>
          <p:cNvPr id="10" name="Freeform 10"/>
          <p:cNvSpPr/>
          <p:nvPr/>
        </p:nvSpPr>
        <p:spPr>
          <a:xfrm>
            <a:off x="12197427" y="3664608"/>
            <a:ext cx="5507265" cy="5547612"/>
          </a:xfrm>
          <a:custGeom>
            <a:avLst/>
            <a:gdLst/>
            <a:ahLst/>
            <a:cxnLst/>
            <a:rect l="l" t="t" r="r" b="b"/>
            <a:pathLst>
              <a:path w="5507265" h="5547612">
                <a:moveTo>
                  <a:pt x="0" y="0"/>
                </a:moveTo>
                <a:lnTo>
                  <a:pt x="5507265" y="0"/>
                </a:lnTo>
                <a:lnTo>
                  <a:pt x="5507265" y="5547612"/>
                </a:lnTo>
                <a:lnTo>
                  <a:pt x="0" y="5547612"/>
                </a:lnTo>
                <a:lnTo>
                  <a:pt x="0" y="0"/>
                </a:lnTo>
                <a:close/>
              </a:path>
            </a:pathLst>
          </a:custGeom>
          <a:blipFill>
            <a:blip r:embed="rId5">
              <a:alphaModFix amt="77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2786181" y="5433088"/>
            <a:ext cx="4473119" cy="1464801"/>
          </a:xfrm>
          <a:prstGeom prst="rect">
            <a:avLst/>
          </a:prstGeom>
        </p:spPr>
        <p:txBody>
          <a:bodyPr lIns="0" tIns="0" rIns="0" bIns="0" rtlCol="0" anchor="t">
            <a:spAutoFit/>
          </a:bodyPr>
          <a:lstStyle/>
          <a:p>
            <a:pPr algn="ctr">
              <a:lnSpc>
                <a:spcPts val="5880"/>
              </a:lnSpc>
            </a:pPr>
            <a:r>
              <a:rPr lang="en-US" sz="4200" dirty="0" err="1">
                <a:solidFill>
                  <a:srgbClr val="545454"/>
                </a:solidFill>
                <a:latin typeface="Roboto Condensed Bold"/>
              </a:rPr>
              <a:t>Đối</a:t>
            </a:r>
            <a:r>
              <a:rPr lang="en-US" sz="4200" dirty="0">
                <a:solidFill>
                  <a:srgbClr val="545454"/>
                </a:solidFill>
                <a:latin typeface="Roboto Condensed Bold"/>
              </a:rPr>
              <a:t> </a:t>
            </a:r>
            <a:r>
              <a:rPr lang="en-US" sz="4200" dirty="0" err="1">
                <a:solidFill>
                  <a:srgbClr val="545454"/>
                </a:solidFill>
                <a:latin typeface="Roboto Condensed Bold"/>
              </a:rPr>
              <a:t>tượng</a:t>
            </a:r>
            <a:r>
              <a:rPr lang="en-US" sz="4200" dirty="0">
                <a:solidFill>
                  <a:srgbClr val="545454"/>
                </a:solidFill>
                <a:latin typeface="Roboto Condensed Bold"/>
              </a:rPr>
              <a:t> </a:t>
            </a:r>
            <a:r>
              <a:rPr lang="en-US" sz="4200" dirty="0" err="1">
                <a:solidFill>
                  <a:srgbClr val="545454"/>
                </a:solidFill>
                <a:latin typeface="Roboto Condensed Bold"/>
              </a:rPr>
              <a:t>trữ</a:t>
            </a:r>
            <a:r>
              <a:rPr lang="en-US" sz="4200" dirty="0">
                <a:solidFill>
                  <a:srgbClr val="545454"/>
                </a:solidFill>
                <a:latin typeface="Roboto Condensed Bold"/>
              </a:rPr>
              <a:t> </a:t>
            </a:r>
            <a:r>
              <a:rPr lang="en-US" sz="4200" dirty="0" err="1">
                <a:solidFill>
                  <a:srgbClr val="545454"/>
                </a:solidFill>
                <a:latin typeface="Roboto Condensed Bold"/>
              </a:rPr>
              <a:t>tình</a:t>
            </a:r>
            <a:r>
              <a:rPr lang="en-US" sz="4200" dirty="0">
                <a:solidFill>
                  <a:srgbClr val="545454"/>
                </a:solidFill>
                <a:latin typeface="Roboto Condensed Bold"/>
              </a:rPr>
              <a:t>:</a:t>
            </a:r>
            <a:r>
              <a:rPr lang="en-US" sz="4200" dirty="0">
                <a:solidFill>
                  <a:srgbClr val="545454"/>
                </a:solidFill>
                <a:latin typeface="Roboto Condensed"/>
              </a:rPr>
              <a:t> “</a:t>
            </a:r>
            <a:r>
              <a:rPr lang="en-US" sz="4200" dirty="0" err="1">
                <a:solidFill>
                  <a:srgbClr val="545454"/>
                </a:solidFill>
                <a:latin typeface="Roboto Condensed"/>
              </a:rPr>
              <a:t>em</a:t>
            </a:r>
            <a:r>
              <a:rPr lang="en-US" sz="4200"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23" t="4219" r="6535" b="18126"/>
          <a:stretch>
            <a:fillRect/>
          </a:stretch>
        </p:blipFill>
        <p:spPr>
          <a:xfrm>
            <a:off x="0" y="0"/>
            <a:ext cx="18288000" cy="10287000"/>
          </a:xfrm>
          <a:prstGeom prst="rect">
            <a:avLst/>
          </a:prstGeom>
        </p:spPr>
      </p:pic>
      <p:sp>
        <p:nvSpPr>
          <p:cNvPr id="3" name="Freeform 3"/>
          <p:cNvSpPr/>
          <p:nvPr/>
        </p:nvSpPr>
        <p:spPr>
          <a:xfrm>
            <a:off x="-3207655" y="4241851"/>
            <a:ext cx="22220486" cy="6499492"/>
          </a:xfrm>
          <a:custGeom>
            <a:avLst/>
            <a:gdLst/>
            <a:ahLst/>
            <a:cxnLst/>
            <a:rect l="l" t="t" r="r" b="b"/>
            <a:pathLst>
              <a:path w="22220486" h="6499492">
                <a:moveTo>
                  <a:pt x="0" y="0"/>
                </a:moveTo>
                <a:lnTo>
                  <a:pt x="22220486" y="0"/>
                </a:lnTo>
                <a:lnTo>
                  <a:pt x="22220486" y="6499493"/>
                </a:lnTo>
                <a:lnTo>
                  <a:pt x="0" y="6499493"/>
                </a:lnTo>
                <a:lnTo>
                  <a:pt x="0" y="0"/>
                </a:lnTo>
                <a:close/>
              </a:path>
            </a:pathLst>
          </a:custGeom>
          <a:blipFill>
            <a:blip r:embed="rId3">
              <a:alphaModFix amt="13000"/>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0" y="2594433"/>
            <a:ext cx="9144000" cy="5662507"/>
          </a:xfrm>
          <a:custGeom>
            <a:avLst/>
            <a:gdLst/>
            <a:ahLst/>
            <a:cxnLst/>
            <a:rect l="l" t="t" r="r" b="b"/>
            <a:pathLst>
              <a:path w="9144000" h="5662507">
                <a:moveTo>
                  <a:pt x="0" y="0"/>
                </a:moveTo>
                <a:lnTo>
                  <a:pt x="9144000" y="0"/>
                </a:lnTo>
                <a:lnTo>
                  <a:pt x="9144000" y="5662507"/>
                </a:lnTo>
                <a:lnTo>
                  <a:pt x="0" y="56625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66984" y="3164451"/>
            <a:ext cx="8610031" cy="4436745"/>
          </a:xfrm>
          <a:prstGeom prst="rect">
            <a:avLst/>
          </a:prstGeom>
        </p:spPr>
        <p:txBody>
          <a:bodyPr lIns="0" tIns="0" rIns="0" bIns="0" rtlCol="0" anchor="t">
            <a:spAutoFit/>
          </a:bodyPr>
          <a:lstStyle/>
          <a:p>
            <a:pPr algn="ctr">
              <a:lnSpc>
                <a:spcPts val="5880"/>
              </a:lnSpc>
              <a:spcBef>
                <a:spcPct val="0"/>
              </a:spcBef>
            </a:pPr>
            <a:r>
              <a:rPr lang="en-US" sz="4200" dirty="0" err="1">
                <a:solidFill>
                  <a:srgbClr val="545454"/>
                </a:solidFill>
                <a:latin typeface="Roboto Condensed Bold"/>
              </a:rPr>
              <a:t>Bố</a:t>
            </a:r>
            <a:r>
              <a:rPr lang="en-US" sz="4200" dirty="0">
                <a:solidFill>
                  <a:srgbClr val="545454"/>
                </a:solidFill>
                <a:latin typeface="Roboto Condensed Bold"/>
              </a:rPr>
              <a:t> </a:t>
            </a:r>
            <a:r>
              <a:rPr lang="en-US" sz="4200" dirty="0" err="1">
                <a:solidFill>
                  <a:srgbClr val="545454"/>
                </a:solidFill>
                <a:latin typeface="Roboto Condensed Bold"/>
              </a:rPr>
              <a:t>cục</a:t>
            </a:r>
            <a:r>
              <a:rPr lang="en-US" sz="4200" dirty="0">
                <a:solidFill>
                  <a:srgbClr val="545454"/>
                </a:solidFill>
                <a:latin typeface="Roboto Condensed Bold"/>
              </a:rPr>
              <a:t>: 3 </a:t>
            </a:r>
            <a:r>
              <a:rPr lang="en-US" sz="4200" dirty="0" err="1">
                <a:solidFill>
                  <a:srgbClr val="545454"/>
                </a:solidFill>
                <a:latin typeface="Roboto Condensed Bold"/>
              </a:rPr>
              <a:t>phần</a:t>
            </a:r>
            <a:endParaRPr lang="en-US" sz="4200" dirty="0">
              <a:solidFill>
                <a:srgbClr val="545454"/>
              </a:solidFill>
              <a:latin typeface="Roboto Condensed Bold"/>
            </a:endParaRPr>
          </a:p>
          <a:p>
            <a:pPr marL="906780" lvl="1" indent="-453390">
              <a:lnSpc>
                <a:spcPts val="5880"/>
              </a:lnSpc>
              <a:buFont typeface="Arial"/>
              <a:buChar char="•"/>
            </a:pPr>
            <a:r>
              <a:rPr lang="en-US" sz="4200" dirty="0" err="1">
                <a:solidFill>
                  <a:srgbClr val="545454"/>
                </a:solidFill>
                <a:latin typeface="Roboto Condensed"/>
              </a:rPr>
              <a:t>Khổ</a:t>
            </a:r>
            <a:r>
              <a:rPr lang="en-US" sz="4200" dirty="0">
                <a:solidFill>
                  <a:srgbClr val="545454"/>
                </a:solidFill>
                <a:latin typeface="Roboto Condensed"/>
              </a:rPr>
              <a:t> 1, 2: </a:t>
            </a:r>
            <a:r>
              <a:rPr lang="en-US" sz="4200" dirty="0" err="1">
                <a:solidFill>
                  <a:srgbClr val="545454"/>
                </a:solidFill>
                <a:latin typeface="Roboto Condensed"/>
              </a:rPr>
              <a:t>Bức</a:t>
            </a:r>
            <a:r>
              <a:rPr lang="en-US" sz="4200" dirty="0">
                <a:solidFill>
                  <a:srgbClr val="545454"/>
                </a:solidFill>
                <a:latin typeface="Roboto Condensed"/>
              </a:rPr>
              <a:t> </a:t>
            </a:r>
            <a:r>
              <a:rPr lang="en-US" sz="4200" dirty="0" err="1">
                <a:solidFill>
                  <a:srgbClr val="545454"/>
                </a:solidFill>
                <a:latin typeface="Roboto Condensed"/>
              </a:rPr>
              <a:t>tranh</a:t>
            </a:r>
            <a:r>
              <a:rPr lang="en-US" sz="4200" dirty="0">
                <a:solidFill>
                  <a:srgbClr val="545454"/>
                </a:solidFill>
                <a:latin typeface="Roboto Condensed"/>
              </a:rPr>
              <a:t> </a:t>
            </a:r>
            <a:r>
              <a:rPr lang="en-US" sz="4200" dirty="0" err="1">
                <a:solidFill>
                  <a:srgbClr val="545454"/>
                </a:solidFill>
                <a:latin typeface="Roboto Condensed"/>
              </a:rPr>
              <a:t>thiên</a:t>
            </a:r>
            <a:r>
              <a:rPr lang="en-US" sz="4200" dirty="0">
                <a:solidFill>
                  <a:srgbClr val="545454"/>
                </a:solidFill>
                <a:latin typeface="Roboto Condensed"/>
              </a:rPr>
              <a:t> </a:t>
            </a:r>
            <a:r>
              <a:rPr lang="en-US" sz="4200" dirty="0" err="1">
                <a:solidFill>
                  <a:srgbClr val="545454"/>
                </a:solidFill>
                <a:latin typeface="Roboto Condensed"/>
              </a:rPr>
              <a:t>nhiên</a:t>
            </a:r>
            <a:r>
              <a:rPr lang="en-US" sz="4200" dirty="0">
                <a:solidFill>
                  <a:srgbClr val="545454"/>
                </a:solidFill>
                <a:latin typeface="Roboto Condensed"/>
              </a:rPr>
              <a:t> </a:t>
            </a:r>
            <a:r>
              <a:rPr lang="en-US" sz="4200" dirty="0" err="1">
                <a:solidFill>
                  <a:srgbClr val="545454"/>
                </a:solidFill>
                <a:latin typeface="Roboto Condensed"/>
              </a:rPr>
              <a:t>mùa</a:t>
            </a:r>
            <a:r>
              <a:rPr lang="en-US" sz="4200" dirty="0">
                <a:solidFill>
                  <a:srgbClr val="545454"/>
                </a:solidFill>
                <a:latin typeface="Roboto Condensed"/>
              </a:rPr>
              <a:t> </a:t>
            </a:r>
            <a:r>
              <a:rPr lang="en-US" sz="4200" dirty="0" err="1">
                <a:solidFill>
                  <a:srgbClr val="545454"/>
                </a:solidFill>
                <a:latin typeface="Roboto Condensed"/>
              </a:rPr>
              <a:t>xuân</a:t>
            </a:r>
            <a:r>
              <a:rPr lang="en-US" sz="4200" dirty="0">
                <a:solidFill>
                  <a:srgbClr val="545454"/>
                </a:solidFill>
                <a:latin typeface="Roboto Condensed"/>
              </a:rPr>
              <a:t> ở </a:t>
            </a:r>
            <a:r>
              <a:rPr lang="en-US" sz="4200" dirty="0" err="1">
                <a:solidFill>
                  <a:srgbClr val="545454"/>
                </a:solidFill>
                <a:latin typeface="Roboto Condensed"/>
              </a:rPr>
              <a:t>Chiêm</a:t>
            </a:r>
            <a:r>
              <a:rPr lang="en-US" sz="4200" dirty="0">
                <a:solidFill>
                  <a:srgbClr val="545454"/>
                </a:solidFill>
                <a:latin typeface="Roboto Condensed"/>
              </a:rPr>
              <a:t> </a:t>
            </a:r>
            <a:r>
              <a:rPr lang="en-US" sz="4200" dirty="0" err="1">
                <a:solidFill>
                  <a:srgbClr val="545454"/>
                </a:solidFill>
                <a:latin typeface="Roboto Condensed"/>
              </a:rPr>
              <a:t>Hóa</a:t>
            </a:r>
            <a:r>
              <a:rPr lang="en-US" sz="4200" dirty="0">
                <a:solidFill>
                  <a:srgbClr val="545454"/>
                </a:solidFill>
                <a:latin typeface="Roboto Condensed"/>
              </a:rPr>
              <a:t>.</a:t>
            </a:r>
          </a:p>
          <a:p>
            <a:pPr marL="906780" lvl="1" indent="-453390">
              <a:lnSpc>
                <a:spcPts val="5880"/>
              </a:lnSpc>
              <a:buFont typeface="Arial"/>
              <a:buChar char="•"/>
            </a:pPr>
            <a:r>
              <a:rPr lang="en-US" sz="4200" dirty="0" err="1">
                <a:solidFill>
                  <a:srgbClr val="545454"/>
                </a:solidFill>
                <a:latin typeface="Roboto Condensed"/>
              </a:rPr>
              <a:t>Khổ</a:t>
            </a:r>
            <a:r>
              <a:rPr lang="en-US" sz="4200" dirty="0">
                <a:solidFill>
                  <a:srgbClr val="545454"/>
                </a:solidFill>
                <a:latin typeface="Roboto Condensed"/>
              </a:rPr>
              <a:t> 3, 4: </a:t>
            </a:r>
            <a:r>
              <a:rPr lang="en-US" sz="4200" dirty="0" err="1">
                <a:solidFill>
                  <a:srgbClr val="545454"/>
                </a:solidFill>
                <a:latin typeface="Roboto Condensed"/>
              </a:rPr>
              <a:t>Miêu</a:t>
            </a:r>
            <a:r>
              <a:rPr lang="en-US" sz="4200" dirty="0">
                <a:solidFill>
                  <a:srgbClr val="545454"/>
                </a:solidFill>
                <a:latin typeface="Roboto Condensed"/>
              </a:rPr>
              <a:t> </a:t>
            </a:r>
            <a:r>
              <a:rPr lang="en-US" sz="4200" dirty="0" err="1">
                <a:solidFill>
                  <a:srgbClr val="545454"/>
                </a:solidFill>
                <a:latin typeface="Roboto Condensed"/>
              </a:rPr>
              <a:t>tả</a:t>
            </a:r>
            <a:r>
              <a:rPr lang="en-US" sz="4200" dirty="0">
                <a:solidFill>
                  <a:srgbClr val="545454"/>
                </a:solidFill>
                <a:latin typeface="Roboto Condensed"/>
              </a:rPr>
              <a:t> </a:t>
            </a:r>
            <a:r>
              <a:rPr lang="en-US" sz="4200" dirty="0" err="1">
                <a:solidFill>
                  <a:srgbClr val="545454"/>
                </a:solidFill>
                <a:latin typeface="Roboto Condensed"/>
              </a:rPr>
              <a:t>vẻ</a:t>
            </a:r>
            <a:r>
              <a:rPr lang="en-US" sz="4200" dirty="0">
                <a:solidFill>
                  <a:srgbClr val="545454"/>
                </a:solidFill>
                <a:latin typeface="Roboto Condensed"/>
              </a:rPr>
              <a:t> </a:t>
            </a:r>
            <a:r>
              <a:rPr lang="en-US" sz="4200" dirty="0" err="1">
                <a:solidFill>
                  <a:srgbClr val="545454"/>
                </a:solidFill>
                <a:latin typeface="Roboto Condensed"/>
              </a:rPr>
              <a:t>đẹp</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những</a:t>
            </a:r>
            <a:r>
              <a:rPr lang="en-US" sz="4200" dirty="0">
                <a:solidFill>
                  <a:srgbClr val="545454"/>
                </a:solidFill>
                <a:latin typeface="Roboto Condensed"/>
              </a:rPr>
              <a:t> </a:t>
            </a:r>
            <a:r>
              <a:rPr lang="en-US" sz="4200" dirty="0" err="1">
                <a:solidFill>
                  <a:srgbClr val="545454"/>
                </a:solidFill>
                <a:latin typeface="Roboto Condensed"/>
              </a:rPr>
              <a:t>người</a:t>
            </a:r>
            <a:r>
              <a:rPr lang="en-US" sz="4200" dirty="0">
                <a:solidFill>
                  <a:srgbClr val="545454"/>
                </a:solidFill>
                <a:latin typeface="Roboto Condensed"/>
              </a:rPr>
              <a:t> con </a:t>
            </a:r>
            <a:r>
              <a:rPr lang="en-US" sz="4200" dirty="0" err="1">
                <a:solidFill>
                  <a:srgbClr val="545454"/>
                </a:solidFill>
                <a:latin typeface="Roboto Condensed"/>
              </a:rPr>
              <a:t>gái</a:t>
            </a:r>
            <a:r>
              <a:rPr lang="en-US" sz="4200" dirty="0">
                <a:solidFill>
                  <a:srgbClr val="545454"/>
                </a:solidFill>
                <a:latin typeface="Roboto Condensed"/>
              </a:rPr>
              <a:t> </a:t>
            </a:r>
            <a:r>
              <a:rPr lang="en-US" sz="4200" dirty="0" err="1">
                <a:solidFill>
                  <a:srgbClr val="545454"/>
                </a:solidFill>
                <a:latin typeface="Roboto Condensed"/>
              </a:rPr>
              <a:t>vùng</a:t>
            </a:r>
            <a:r>
              <a:rPr lang="en-US" sz="4200" dirty="0">
                <a:solidFill>
                  <a:srgbClr val="545454"/>
                </a:solidFill>
                <a:latin typeface="Roboto Condensed"/>
              </a:rPr>
              <a:t> </a:t>
            </a:r>
            <a:r>
              <a:rPr lang="en-US" sz="4200" dirty="0" err="1">
                <a:solidFill>
                  <a:srgbClr val="545454"/>
                </a:solidFill>
                <a:latin typeface="Roboto Condensed"/>
              </a:rPr>
              <a:t>Chiêm</a:t>
            </a:r>
            <a:r>
              <a:rPr lang="en-US" sz="4200" dirty="0">
                <a:solidFill>
                  <a:srgbClr val="545454"/>
                </a:solidFill>
                <a:latin typeface="Roboto Condensed"/>
              </a:rPr>
              <a:t> </a:t>
            </a:r>
            <a:r>
              <a:rPr lang="en-US" sz="4200" dirty="0" err="1">
                <a:solidFill>
                  <a:srgbClr val="545454"/>
                </a:solidFill>
                <a:latin typeface="Roboto Condensed"/>
              </a:rPr>
              <a:t>Hóa</a:t>
            </a:r>
            <a:r>
              <a:rPr lang="en-US" sz="4200" dirty="0">
                <a:solidFill>
                  <a:srgbClr val="545454"/>
                </a:solidFill>
                <a:latin typeface="Roboto Condensed"/>
              </a:rPr>
              <a:t>.</a:t>
            </a:r>
          </a:p>
          <a:p>
            <a:pPr marL="906780" lvl="1" indent="-453390">
              <a:lnSpc>
                <a:spcPts val="5880"/>
              </a:lnSpc>
              <a:buFont typeface="Arial"/>
              <a:buChar char="•"/>
            </a:pPr>
            <a:r>
              <a:rPr lang="en-US" sz="4200" dirty="0" err="1">
                <a:solidFill>
                  <a:srgbClr val="545454"/>
                </a:solidFill>
                <a:latin typeface="Roboto Condensed"/>
              </a:rPr>
              <a:t>Khổ</a:t>
            </a:r>
            <a:r>
              <a:rPr lang="en-US" sz="4200" dirty="0">
                <a:solidFill>
                  <a:srgbClr val="545454"/>
                </a:solidFill>
                <a:latin typeface="Roboto Condensed"/>
              </a:rPr>
              <a:t> 5: </a:t>
            </a:r>
            <a:r>
              <a:rPr lang="en-US" sz="4200" dirty="0" err="1">
                <a:solidFill>
                  <a:srgbClr val="545454"/>
                </a:solidFill>
                <a:latin typeface="Roboto Condensed"/>
              </a:rPr>
              <a:t>Lễ</a:t>
            </a:r>
            <a:r>
              <a:rPr lang="en-US" sz="4200" dirty="0">
                <a:solidFill>
                  <a:srgbClr val="545454"/>
                </a:solidFill>
                <a:latin typeface="Roboto Condensed"/>
              </a:rPr>
              <a:t> </a:t>
            </a:r>
            <a:r>
              <a:rPr lang="en-US" sz="4200" dirty="0" err="1">
                <a:solidFill>
                  <a:srgbClr val="545454"/>
                </a:solidFill>
                <a:latin typeface="Roboto Condensed"/>
              </a:rPr>
              <a:t>hội</a:t>
            </a:r>
            <a:r>
              <a:rPr lang="en-US" sz="4200" dirty="0">
                <a:solidFill>
                  <a:srgbClr val="545454"/>
                </a:solidFill>
                <a:latin typeface="Roboto Condensed"/>
              </a:rPr>
              <a:t> </a:t>
            </a:r>
            <a:r>
              <a:rPr lang="en-US" sz="4200" dirty="0" err="1">
                <a:solidFill>
                  <a:srgbClr val="545454"/>
                </a:solidFill>
                <a:latin typeface="Roboto Condensed"/>
              </a:rPr>
              <a:t>xuân</a:t>
            </a:r>
            <a:r>
              <a:rPr lang="en-US" sz="4200" dirty="0">
                <a:solidFill>
                  <a:srgbClr val="545454"/>
                </a:solidFill>
                <a:latin typeface="Roboto Condensed"/>
              </a:rPr>
              <a:t> </a:t>
            </a:r>
            <a:r>
              <a:rPr lang="en-US" sz="4200" dirty="0" err="1">
                <a:solidFill>
                  <a:srgbClr val="545454"/>
                </a:solidFill>
                <a:latin typeface="Roboto Condensed"/>
              </a:rPr>
              <a:t>vùng</a:t>
            </a:r>
            <a:r>
              <a:rPr lang="en-US" sz="4200" dirty="0">
                <a:solidFill>
                  <a:srgbClr val="545454"/>
                </a:solidFill>
                <a:latin typeface="Roboto Condensed"/>
              </a:rPr>
              <a:t> </a:t>
            </a:r>
            <a:r>
              <a:rPr lang="en-US" sz="4200" dirty="0" err="1">
                <a:solidFill>
                  <a:srgbClr val="545454"/>
                </a:solidFill>
                <a:latin typeface="Roboto Condensed"/>
              </a:rPr>
              <a:t>Chiêm</a:t>
            </a:r>
            <a:r>
              <a:rPr lang="en-US" sz="4200" dirty="0">
                <a:solidFill>
                  <a:srgbClr val="545454"/>
                </a:solidFill>
                <a:latin typeface="Roboto Condensed"/>
              </a:rPr>
              <a:t> </a:t>
            </a:r>
            <a:r>
              <a:rPr lang="en-US" sz="4200" dirty="0" err="1">
                <a:solidFill>
                  <a:srgbClr val="545454"/>
                </a:solidFill>
                <a:latin typeface="Roboto Condensed"/>
              </a:rPr>
              <a:t>Hóa</a:t>
            </a:r>
            <a:r>
              <a:rPr lang="en-US" sz="4200" dirty="0">
                <a:solidFill>
                  <a:srgbClr val="545454"/>
                </a:solidFill>
                <a:latin typeface="Roboto Condensed"/>
              </a:rPr>
              <a:t>.</a:t>
            </a:r>
          </a:p>
        </p:txBody>
      </p:sp>
      <p:sp>
        <p:nvSpPr>
          <p:cNvPr id="6" name="TextBox 6"/>
          <p:cNvSpPr txBox="1"/>
          <p:nvPr/>
        </p:nvSpPr>
        <p:spPr>
          <a:xfrm>
            <a:off x="0" y="435889"/>
            <a:ext cx="11814090" cy="1070809"/>
          </a:xfrm>
          <a:prstGeom prst="rect">
            <a:avLst/>
          </a:prstGeom>
        </p:spPr>
        <p:txBody>
          <a:bodyPr lIns="0" tIns="0" rIns="0" bIns="0" rtlCol="0" anchor="t">
            <a:spAutoFit/>
          </a:bodyPr>
          <a:lstStyle/>
          <a:p>
            <a:pPr algn="ctr">
              <a:lnSpc>
                <a:spcPts val="8763"/>
              </a:lnSpc>
            </a:pPr>
            <a:r>
              <a:rPr lang="en-US" sz="6259">
                <a:solidFill>
                  <a:srgbClr val="286F3B"/>
                </a:solidFill>
                <a:latin typeface="Fraunces Heavy"/>
              </a:rPr>
              <a:t>3. KHÁM PHÁ VĂN BẢN</a:t>
            </a:r>
          </a:p>
        </p:txBody>
      </p:sp>
      <p:sp>
        <p:nvSpPr>
          <p:cNvPr id="7" name="TextBox 7"/>
          <p:cNvSpPr txBox="1"/>
          <p:nvPr/>
        </p:nvSpPr>
        <p:spPr>
          <a:xfrm>
            <a:off x="1028700" y="1714322"/>
            <a:ext cx="15176104" cy="880111"/>
          </a:xfrm>
          <a:prstGeom prst="rect">
            <a:avLst/>
          </a:prstGeom>
        </p:spPr>
        <p:txBody>
          <a:bodyPr lIns="0" tIns="0" rIns="0" bIns="0" rtlCol="0" anchor="t">
            <a:spAutoFit/>
          </a:bodyPr>
          <a:lstStyle/>
          <a:p>
            <a:pPr algn="ctr">
              <a:lnSpc>
                <a:spcPts val="7139"/>
              </a:lnSpc>
              <a:spcBef>
                <a:spcPct val="0"/>
              </a:spcBef>
            </a:pPr>
            <a:r>
              <a:rPr lang="en-US" sz="5099">
                <a:solidFill>
                  <a:srgbClr val="286F3B"/>
                </a:solidFill>
                <a:latin typeface="#9Slide07 SVNUT Triumph Press"/>
              </a:rPr>
              <a:t>a. Đặc điểm thơ bảy chữ được thể hiện trong bài thơ</a:t>
            </a:r>
          </a:p>
        </p:txBody>
      </p:sp>
      <p:sp>
        <p:nvSpPr>
          <p:cNvPr id="8" name="Freeform 8"/>
          <p:cNvSpPr/>
          <p:nvPr/>
        </p:nvSpPr>
        <p:spPr>
          <a:xfrm>
            <a:off x="9616894" y="4241851"/>
            <a:ext cx="8482180" cy="5252669"/>
          </a:xfrm>
          <a:custGeom>
            <a:avLst/>
            <a:gdLst/>
            <a:ahLst/>
            <a:cxnLst/>
            <a:rect l="l" t="t" r="r" b="b"/>
            <a:pathLst>
              <a:path w="8482180" h="5252669">
                <a:moveTo>
                  <a:pt x="0" y="0"/>
                </a:moveTo>
                <a:lnTo>
                  <a:pt x="8482180" y="0"/>
                </a:lnTo>
                <a:lnTo>
                  <a:pt x="8482180" y="5252669"/>
                </a:lnTo>
                <a:lnTo>
                  <a:pt x="0" y="52526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0468988" y="4821555"/>
            <a:ext cx="6954198" cy="4436745"/>
          </a:xfrm>
          <a:prstGeom prst="rect">
            <a:avLst/>
          </a:prstGeom>
        </p:spPr>
        <p:txBody>
          <a:bodyPr lIns="0" tIns="0" rIns="0" bIns="0" rtlCol="0" anchor="t">
            <a:spAutoFit/>
          </a:bodyPr>
          <a:lstStyle/>
          <a:p>
            <a:pPr algn="ctr">
              <a:lnSpc>
                <a:spcPts val="5880"/>
              </a:lnSpc>
              <a:spcBef>
                <a:spcPct val="0"/>
              </a:spcBef>
            </a:pPr>
            <a:r>
              <a:rPr lang="en-US" sz="4200" dirty="0" err="1">
                <a:solidFill>
                  <a:srgbClr val="545454"/>
                </a:solidFill>
                <a:latin typeface="Roboto Condensed Bold"/>
              </a:rPr>
              <a:t>Mạch</a:t>
            </a:r>
            <a:r>
              <a:rPr lang="en-US" sz="4200" dirty="0">
                <a:solidFill>
                  <a:srgbClr val="545454"/>
                </a:solidFill>
                <a:latin typeface="Roboto Condensed Bold"/>
              </a:rPr>
              <a:t> </a:t>
            </a:r>
            <a:r>
              <a:rPr lang="en-US" sz="4200" dirty="0" err="1">
                <a:solidFill>
                  <a:srgbClr val="545454"/>
                </a:solidFill>
                <a:latin typeface="Roboto Condensed Bold"/>
              </a:rPr>
              <a:t>cảm</a:t>
            </a:r>
            <a:r>
              <a:rPr lang="en-US" sz="4200" dirty="0">
                <a:solidFill>
                  <a:srgbClr val="545454"/>
                </a:solidFill>
                <a:latin typeface="Roboto Condensed Bold"/>
              </a:rPr>
              <a:t> </a:t>
            </a:r>
            <a:r>
              <a:rPr lang="en-US" sz="4200" dirty="0" err="1">
                <a:solidFill>
                  <a:srgbClr val="545454"/>
                </a:solidFill>
                <a:latin typeface="Roboto Condensed Bold"/>
              </a:rPr>
              <a:t>xúc</a:t>
            </a:r>
            <a:r>
              <a:rPr lang="en-US" sz="4200" dirty="0">
                <a:solidFill>
                  <a:srgbClr val="545454"/>
                </a:solidFill>
                <a:latin typeface="Roboto Condensed Bold"/>
              </a:rPr>
              <a:t>:</a:t>
            </a:r>
          </a:p>
          <a:p>
            <a:pPr algn="just">
              <a:lnSpc>
                <a:spcPts val="5880"/>
              </a:lnSpc>
              <a:spcBef>
                <a:spcPct val="0"/>
              </a:spcBef>
            </a:pPr>
            <a:r>
              <a:rPr lang="en-US" sz="4200" dirty="0" err="1">
                <a:solidFill>
                  <a:srgbClr val="545454"/>
                </a:solidFill>
                <a:latin typeface="Roboto Condensed"/>
              </a:rPr>
              <a:t>kết</a:t>
            </a:r>
            <a:r>
              <a:rPr lang="en-US" sz="4200" dirty="0">
                <a:solidFill>
                  <a:srgbClr val="545454"/>
                </a:solidFill>
                <a:latin typeface="Roboto Condensed"/>
              </a:rPr>
              <a:t> </a:t>
            </a:r>
            <a:r>
              <a:rPr lang="en-US" sz="4200" dirty="0" err="1">
                <a:solidFill>
                  <a:srgbClr val="545454"/>
                </a:solidFill>
                <a:latin typeface="Roboto Condensed"/>
              </a:rPr>
              <a:t>cấu</a:t>
            </a:r>
            <a:r>
              <a:rPr lang="en-US" sz="4200" dirty="0">
                <a:solidFill>
                  <a:srgbClr val="545454"/>
                </a:solidFill>
                <a:latin typeface="Roboto Condensed"/>
              </a:rPr>
              <a:t> </a:t>
            </a:r>
            <a:r>
              <a:rPr lang="en-US" sz="4200" dirty="0" err="1">
                <a:solidFill>
                  <a:srgbClr val="545454"/>
                </a:solidFill>
                <a:latin typeface="Roboto Condensed"/>
              </a:rPr>
              <a:t>giản</a:t>
            </a:r>
            <a:r>
              <a:rPr lang="en-US" sz="4200" dirty="0">
                <a:solidFill>
                  <a:srgbClr val="545454"/>
                </a:solidFill>
                <a:latin typeface="Roboto Condensed"/>
              </a:rPr>
              <a:t> </a:t>
            </a:r>
            <a:r>
              <a:rPr lang="en-US" sz="4200" dirty="0" err="1">
                <a:solidFill>
                  <a:srgbClr val="545454"/>
                </a:solidFill>
                <a:latin typeface="Roboto Condensed"/>
              </a:rPr>
              <a:t>đơn</a:t>
            </a:r>
            <a:r>
              <a:rPr lang="en-US" sz="4200" dirty="0">
                <a:solidFill>
                  <a:srgbClr val="545454"/>
                </a:solidFill>
                <a:latin typeface="Roboto Condensed"/>
              </a:rPr>
              <a:t>, </a:t>
            </a:r>
            <a:r>
              <a:rPr lang="en-US" sz="4200" dirty="0" err="1">
                <a:solidFill>
                  <a:srgbClr val="545454"/>
                </a:solidFill>
                <a:latin typeface="Roboto Condensed"/>
              </a:rPr>
              <a:t>bình</a:t>
            </a:r>
            <a:r>
              <a:rPr lang="en-US" sz="4200" dirty="0">
                <a:solidFill>
                  <a:srgbClr val="545454"/>
                </a:solidFill>
                <a:latin typeface="Roboto Condensed"/>
              </a:rPr>
              <a:t> </a:t>
            </a:r>
            <a:r>
              <a:rPr lang="en-US" sz="4200" dirty="0" err="1">
                <a:solidFill>
                  <a:srgbClr val="545454"/>
                </a:solidFill>
                <a:latin typeface="Roboto Condensed"/>
              </a:rPr>
              <a:t>dị</a:t>
            </a:r>
            <a:r>
              <a:rPr lang="en-US" sz="4200" dirty="0">
                <a:solidFill>
                  <a:srgbClr val="545454"/>
                </a:solidFill>
                <a:latin typeface="Roboto Condensed"/>
              </a:rPr>
              <a:t>, </a:t>
            </a:r>
            <a:r>
              <a:rPr lang="en-US" sz="4200" dirty="0" err="1">
                <a:solidFill>
                  <a:srgbClr val="545454"/>
                </a:solidFill>
                <a:latin typeface="Roboto Condensed"/>
              </a:rPr>
              <a:t>đi</a:t>
            </a:r>
            <a:r>
              <a:rPr lang="en-US" sz="4200" dirty="0">
                <a:solidFill>
                  <a:srgbClr val="545454"/>
                </a:solidFill>
                <a:latin typeface="Roboto Condensed"/>
              </a:rPr>
              <a:t> </a:t>
            </a:r>
            <a:r>
              <a:rPr lang="en-US" sz="4200" dirty="0" err="1">
                <a:solidFill>
                  <a:srgbClr val="545454"/>
                </a:solidFill>
                <a:latin typeface="Roboto Condensed"/>
              </a:rPr>
              <a:t>từ</a:t>
            </a:r>
            <a:r>
              <a:rPr lang="en-US" sz="4200" dirty="0">
                <a:solidFill>
                  <a:srgbClr val="545454"/>
                </a:solidFill>
                <a:latin typeface="Roboto Condensed"/>
              </a:rPr>
              <a:t> </a:t>
            </a:r>
            <a:r>
              <a:rPr lang="en-US" sz="4200" dirty="0" err="1">
                <a:solidFill>
                  <a:srgbClr val="545454"/>
                </a:solidFill>
                <a:latin typeface="Roboto Condensed"/>
              </a:rPr>
              <a:t>khung</a:t>
            </a:r>
            <a:r>
              <a:rPr lang="en-US" sz="4200" dirty="0">
                <a:solidFill>
                  <a:srgbClr val="545454"/>
                </a:solidFill>
                <a:latin typeface="Roboto Condensed"/>
              </a:rPr>
              <a:t> </a:t>
            </a:r>
            <a:r>
              <a:rPr lang="en-US" sz="4200" dirty="0" err="1">
                <a:solidFill>
                  <a:srgbClr val="545454"/>
                </a:solidFill>
                <a:latin typeface="Roboto Condensed"/>
              </a:rPr>
              <a:t>cảnh</a:t>
            </a:r>
            <a:r>
              <a:rPr lang="en-US" sz="4200" dirty="0">
                <a:solidFill>
                  <a:srgbClr val="545454"/>
                </a:solidFill>
                <a:latin typeface="Roboto Condensed"/>
              </a:rPr>
              <a:t> </a:t>
            </a:r>
            <a:r>
              <a:rPr lang="en-US" sz="4200" dirty="0" err="1">
                <a:solidFill>
                  <a:srgbClr val="545454"/>
                </a:solidFill>
                <a:latin typeface="Roboto Condensed"/>
              </a:rPr>
              <a:t>thiên</a:t>
            </a:r>
            <a:r>
              <a:rPr lang="en-US" sz="4200" dirty="0">
                <a:solidFill>
                  <a:srgbClr val="545454"/>
                </a:solidFill>
                <a:latin typeface="Roboto Condensed"/>
              </a:rPr>
              <a:t> </a:t>
            </a:r>
            <a:r>
              <a:rPr lang="en-US" sz="4200" dirty="0" err="1">
                <a:solidFill>
                  <a:srgbClr val="545454"/>
                </a:solidFill>
                <a:latin typeface="Roboto Condensed"/>
              </a:rPr>
              <a:t>nhiên</a:t>
            </a:r>
            <a:r>
              <a:rPr lang="en-US" sz="4200" dirty="0">
                <a:solidFill>
                  <a:srgbClr val="545454"/>
                </a:solidFill>
                <a:latin typeface="Roboto Condensed"/>
              </a:rPr>
              <a:t> </a:t>
            </a:r>
            <a:r>
              <a:rPr lang="en-US" sz="4200" dirty="0" err="1">
                <a:solidFill>
                  <a:srgbClr val="545454"/>
                </a:solidFill>
                <a:latin typeface="Roboto Condensed"/>
              </a:rPr>
              <a:t>đến</a:t>
            </a:r>
            <a:r>
              <a:rPr lang="en-US" sz="4200" dirty="0">
                <a:solidFill>
                  <a:srgbClr val="545454"/>
                </a:solidFill>
                <a:latin typeface="Roboto Condensed"/>
              </a:rPr>
              <a:t> con </a:t>
            </a:r>
            <a:r>
              <a:rPr lang="en-US" sz="4200" dirty="0" err="1">
                <a:solidFill>
                  <a:srgbClr val="545454"/>
                </a:solidFill>
                <a:latin typeface="Roboto Condensed"/>
              </a:rPr>
              <a:t>người</a:t>
            </a:r>
            <a:r>
              <a:rPr lang="en-US" sz="4200" dirty="0">
                <a:solidFill>
                  <a:srgbClr val="545454"/>
                </a:solidFill>
                <a:latin typeface="Roboto Condensed"/>
              </a:rPr>
              <a:t> </a:t>
            </a:r>
            <a:r>
              <a:rPr lang="en-US" sz="4200" dirty="0" err="1">
                <a:solidFill>
                  <a:srgbClr val="545454"/>
                </a:solidFill>
                <a:latin typeface="Roboto Condensed"/>
              </a:rPr>
              <a:t>và</a:t>
            </a:r>
            <a:r>
              <a:rPr lang="en-US" sz="4200" dirty="0">
                <a:solidFill>
                  <a:srgbClr val="545454"/>
                </a:solidFill>
                <a:latin typeface="Roboto Condensed"/>
              </a:rPr>
              <a:t> </a:t>
            </a:r>
            <a:r>
              <a:rPr lang="en-US" sz="4200" dirty="0" err="1">
                <a:solidFill>
                  <a:srgbClr val="545454"/>
                </a:solidFill>
                <a:latin typeface="Roboto Condensed"/>
              </a:rPr>
              <a:t>những</a:t>
            </a:r>
            <a:r>
              <a:rPr lang="en-US" sz="4200" dirty="0">
                <a:solidFill>
                  <a:srgbClr val="545454"/>
                </a:solidFill>
                <a:latin typeface="Roboto Condensed"/>
              </a:rPr>
              <a:t> rung </a:t>
            </a:r>
            <a:r>
              <a:rPr lang="en-US" sz="4200" dirty="0" err="1">
                <a:solidFill>
                  <a:srgbClr val="545454"/>
                </a:solidFill>
                <a:latin typeface="Roboto Condensed"/>
              </a:rPr>
              <a:t>cảm</a:t>
            </a:r>
            <a:r>
              <a:rPr lang="en-US" sz="4200" dirty="0">
                <a:solidFill>
                  <a:srgbClr val="545454"/>
                </a:solidFill>
                <a:latin typeface="Roboto Condensed"/>
              </a:rPr>
              <a:t>, </a:t>
            </a:r>
            <a:r>
              <a:rPr lang="en-US" sz="4200" dirty="0" err="1">
                <a:solidFill>
                  <a:srgbClr val="545454"/>
                </a:solidFill>
                <a:latin typeface="Roboto Condensed"/>
              </a:rPr>
              <a:t>nét</a:t>
            </a:r>
            <a:r>
              <a:rPr lang="en-US" sz="4200" dirty="0">
                <a:solidFill>
                  <a:srgbClr val="545454"/>
                </a:solidFill>
                <a:latin typeface="Roboto Condensed"/>
              </a:rPr>
              <a:t> </a:t>
            </a:r>
            <a:r>
              <a:rPr lang="en-US" sz="4200" dirty="0" err="1">
                <a:solidFill>
                  <a:srgbClr val="545454"/>
                </a:solidFill>
                <a:latin typeface="Roboto Condensed"/>
              </a:rPr>
              <a:t>đặc</a:t>
            </a:r>
            <a:r>
              <a:rPr lang="en-US" sz="4200" dirty="0">
                <a:solidFill>
                  <a:srgbClr val="545454"/>
                </a:solidFill>
                <a:latin typeface="Roboto Condensed"/>
              </a:rPr>
              <a:t> </a:t>
            </a:r>
            <a:r>
              <a:rPr lang="en-US" sz="4200" dirty="0" err="1">
                <a:solidFill>
                  <a:srgbClr val="545454"/>
                </a:solidFill>
                <a:latin typeface="Roboto Condensed"/>
              </a:rPr>
              <a:t>sắc</a:t>
            </a:r>
            <a:r>
              <a:rPr lang="en-US" sz="4200" dirty="0">
                <a:solidFill>
                  <a:srgbClr val="545454"/>
                </a:solidFill>
                <a:latin typeface="Roboto Condensed"/>
              </a:rPr>
              <a:t> </a:t>
            </a:r>
            <a:r>
              <a:rPr lang="en-US" sz="4200" dirty="0" err="1">
                <a:solidFill>
                  <a:srgbClr val="545454"/>
                </a:solidFill>
                <a:latin typeface="Roboto Condensed"/>
              </a:rPr>
              <a:t>riêng</a:t>
            </a:r>
            <a:r>
              <a:rPr lang="en-US" sz="4200" dirty="0">
                <a:solidFill>
                  <a:srgbClr val="545454"/>
                </a:solidFill>
                <a:latin typeface="Roboto Condensed"/>
              </a:rPr>
              <a:t> </a:t>
            </a:r>
            <a:r>
              <a:rPr lang="en-US" sz="4200" dirty="0" err="1">
                <a:solidFill>
                  <a:srgbClr val="545454"/>
                </a:solidFill>
                <a:latin typeface="Roboto Condensed"/>
              </a:rPr>
              <a:t>về</a:t>
            </a:r>
            <a:r>
              <a:rPr lang="en-US" sz="4200" dirty="0">
                <a:solidFill>
                  <a:srgbClr val="545454"/>
                </a:solidFill>
                <a:latin typeface="Roboto Condensed"/>
              </a:rPr>
              <a:t> </a:t>
            </a:r>
            <a:r>
              <a:rPr lang="en-US" sz="4200" dirty="0" err="1">
                <a:solidFill>
                  <a:srgbClr val="545454"/>
                </a:solidFill>
                <a:latin typeface="Roboto Condensed"/>
              </a:rPr>
              <a:t>cảnh</a:t>
            </a:r>
            <a:r>
              <a:rPr lang="en-US" sz="4200" dirty="0">
                <a:solidFill>
                  <a:srgbClr val="545454"/>
                </a:solidFill>
                <a:latin typeface="Roboto Condensed"/>
              </a:rPr>
              <a:t> </a:t>
            </a:r>
            <a:r>
              <a:rPr lang="en-US" sz="4200" dirty="0" err="1">
                <a:solidFill>
                  <a:srgbClr val="545454"/>
                </a:solidFill>
                <a:latin typeface="Roboto Condensed"/>
              </a:rPr>
              <a:t>sắc</a:t>
            </a:r>
            <a:r>
              <a:rPr lang="en-US" sz="4200" dirty="0">
                <a:solidFill>
                  <a:srgbClr val="545454"/>
                </a:solidFill>
                <a:latin typeface="Roboto Condensed"/>
              </a:rPr>
              <a:t> </a:t>
            </a:r>
            <a:r>
              <a:rPr lang="en-US" sz="4200" dirty="0" err="1">
                <a:solidFill>
                  <a:srgbClr val="545454"/>
                </a:solidFill>
                <a:latin typeface="Roboto Condensed"/>
              </a:rPr>
              <a:t>khi</a:t>
            </a:r>
            <a:r>
              <a:rPr lang="en-US" sz="4200" dirty="0">
                <a:solidFill>
                  <a:srgbClr val="545454"/>
                </a:solidFill>
                <a:latin typeface="Roboto Condensed"/>
              </a:rPr>
              <a:t> </a:t>
            </a:r>
            <a:r>
              <a:rPr lang="en-US" sz="4200" dirty="0" err="1">
                <a:solidFill>
                  <a:srgbClr val="545454"/>
                </a:solidFill>
                <a:latin typeface="Roboto Condensed"/>
              </a:rPr>
              <a:t>bước</a:t>
            </a:r>
            <a:r>
              <a:rPr lang="en-US" sz="4200" dirty="0">
                <a:solidFill>
                  <a:srgbClr val="545454"/>
                </a:solidFill>
                <a:latin typeface="Roboto Condensed"/>
              </a:rPr>
              <a:t> sang </a:t>
            </a:r>
            <a:r>
              <a:rPr lang="en-US" sz="4200" dirty="0" err="1">
                <a:solidFill>
                  <a:srgbClr val="545454"/>
                </a:solidFill>
                <a:latin typeface="Roboto Condensed"/>
              </a:rPr>
              <a:t>xuân</a:t>
            </a:r>
            <a:r>
              <a:rPr lang="en-US" sz="4200" dirty="0">
                <a:solidFill>
                  <a:srgbClr val="545454"/>
                </a:solidFill>
                <a:latin typeface="Roboto Condensed"/>
              </a:rPr>
              <a:t> </a:t>
            </a:r>
            <a:r>
              <a:rPr lang="en-US" sz="4200" dirty="0" err="1">
                <a:solidFill>
                  <a:srgbClr val="545454"/>
                </a:solidFill>
                <a:latin typeface="Roboto Condensed"/>
              </a:rPr>
              <a:t>tại</a:t>
            </a:r>
            <a:r>
              <a:rPr lang="en-US" sz="4200" dirty="0">
                <a:solidFill>
                  <a:srgbClr val="545454"/>
                </a:solidFill>
                <a:latin typeface="Roboto Condensed"/>
              </a:rPr>
              <a:t> </a:t>
            </a:r>
            <a:r>
              <a:rPr lang="en-US" sz="4200" dirty="0" err="1">
                <a:solidFill>
                  <a:srgbClr val="545454"/>
                </a:solidFill>
                <a:latin typeface="Roboto Condensed"/>
              </a:rPr>
              <a:t>quê</a:t>
            </a:r>
            <a:r>
              <a:rPr lang="en-US" sz="4200" dirty="0">
                <a:solidFill>
                  <a:srgbClr val="545454"/>
                </a:solidFill>
                <a:latin typeface="Roboto Condensed"/>
              </a:rPr>
              <a:t> </a:t>
            </a:r>
            <a:r>
              <a:rPr lang="en-US" sz="4200" dirty="0" err="1">
                <a:solidFill>
                  <a:srgbClr val="545454"/>
                </a:solidFill>
                <a:latin typeface="Roboto Condensed"/>
              </a:rPr>
              <a:t>hương</a:t>
            </a:r>
            <a:r>
              <a:rPr lang="en-US" sz="4200"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23" t="4219" r="6535" b="18126"/>
          <a:stretch>
            <a:fillRect/>
          </a:stretch>
        </p:blipFill>
        <p:spPr>
          <a:xfrm>
            <a:off x="0" y="0"/>
            <a:ext cx="18288000" cy="10287000"/>
          </a:xfrm>
          <a:prstGeom prst="rect">
            <a:avLst/>
          </a:prstGeom>
        </p:spPr>
      </p:pic>
      <p:sp>
        <p:nvSpPr>
          <p:cNvPr id="3" name="Freeform 3"/>
          <p:cNvSpPr/>
          <p:nvPr/>
        </p:nvSpPr>
        <p:spPr>
          <a:xfrm>
            <a:off x="-2477493" y="5369681"/>
            <a:ext cx="22220486" cy="6499492"/>
          </a:xfrm>
          <a:custGeom>
            <a:avLst/>
            <a:gdLst/>
            <a:ahLst/>
            <a:cxnLst/>
            <a:rect l="l" t="t" r="r" b="b"/>
            <a:pathLst>
              <a:path w="22220486" h="6499492">
                <a:moveTo>
                  <a:pt x="0" y="0"/>
                </a:moveTo>
                <a:lnTo>
                  <a:pt x="22220486" y="0"/>
                </a:lnTo>
                <a:lnTo>
                  <a:pt x="22220486" y="6499492"/>
                </a:lnTo>
                <a:lnTo>
                  <a:pt x="0" y="6499492"/>
                </a:lnTo>
                <a:lnTo>
                  <a:pt x="0" y="0"/>
                </a:lnTo>
                <a:close/>
              </a:path>
            </a:pathLst>
          </a:custGeom>
          <a:blipFill>
            <a:blip r:embed="rId3">
              <a:alphaModFix amt="21999"/>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6535965" y="4354218"/>
            <a:ext cx="5507265" cy="5547612"/>
          </a:xfrm>
          <a:custGeom>
            <a:avLst/>
            <a:gdLst/>
            <a:ahLst/>
            <a:cxnLst/>
            <a:rect l="l" t="t" r="r" b="b"/>
            <a:pathLst>
              <a:path w="5507265" h="5547612">
                <a:moveTo>
                  <a:pt x="0" y="0"/>
                </a:moveTo>
                <a:lnTo>
                  <a:pt x="5507266" y="0"/>
                </a:lnTo>
                <a:lnTo>
                  <a:pt x="5507266" y="5547612"/>
                </a:lnTo>
                <a:lnTo>
                  <a:pt x="0" y="5547612"/>
                </a:lnTo>
                <a:lnTo>
                  <a:pt x="0" y="0"/>
                </a:lnTo>
                <a:close/>
              </a:path>
            </a:pathLst>
          </a:custGeom>
          <a:blipFill>
            <a:blip r:embed="rId5">
              <a:alphaModFix amt="77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1028700" y="2921658"/>
            <a:ext cx="5507265" cy="5547612"/>
          </a:xfrm>
          <a:custGeom>
            <a:avLst/>
            <a:gdLst/>
            <a:ahLst/>
            <a:cxnLst/>
            <a:rect l="l" t="t" r="r" b="b"/>
            <a:pathLst>
              <a:path w="5507265" h="5547612">
                <a:moveTo>
                  <a:pt x="0" y="0"/>
                </a:moveTo>
                <a:lnTo>
                  <a:pt x="5507265" y="0"/>
                </a:lnTo>
                <a:lnTo>
                  <a:pt x="5507265" y="5547612"/>
                </a:lnTo>
                <a:lnTo>
                  <a:pt x="0" y="5547612"/>
                </a:lnTo>
                <a:lnTo>
                  <a:pt x="0" y="0"/>
                </a:lnTo>
                <a:close/>
              </a:path>
            </a:pathLst>
          </a:custGeom>
          <a:blipFill>
            <a:blip r:embed="rId5">
              <a:alphaModFix amt="77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93633" y="1736432"/>
            <a:ext cx="15176104" cy="880111"/>
          </a:xfrm>
          <a:prstGeom prst="rect">
            <a:avLst/>
          </a:prstGeom>
        </p:spPr>
        <p:txBody>
          <a:bodyPr lIns="0" tIns="0" rIns="0" bIns="0" rtlCol="0" anchor="t">
            <a:spAutoFit/>
          </a:bodyPr>
          <a:lstStyle/>
          <a:p>
            <a:pPr algn="ctr">
              <a:lnSpc>
                <a:spcPts val="7139"/>
              </a:lnSpc>
              <a:spcBef>
                <a:spcPct val="0"/>
              </a:spcBef>
            </a:pPr>
            <a:r>
              <a:rPr lang="en-US" sz="5099">
                <a:solidFill>
                  <a:srgbClr val="286F3B"/>
                </a:solidFill>
                <a:latin typeface="#9Slide07 SVNUT Triumph Press"/>
              </a:rPr>
              <a:t>a. Đặc điểm thơ bảy chữ được thể hiện trong bài thơ</a:t>
            </a:r>
          </a:p>
        </p:txBody>
      </p:sp>
      <p:sp>
        <p:nvSpPr>
          <p:cNvPr id="7" name="TextBox 7"/>
          <p:cNvSpPr txBox="1"/>
          <p:nvPr/>
        </p:nvSpPr>
        <p:spPr>
          <a:xfrm>
            <a:off x="245120" y="400057"/>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8" name="TextBox 8"/>
          <p:cNvSpPr txBox="1"/>
          <p:nvPr/>
        </p:nvSpPr>
        <p:spPr>
          <a:xfrm>
            <a:off x="1596430" y="4123839"/>
            <a:ext cx="4196585" cy="3693434"/>
          </a:xfrm>
          <a:prstGeom prst="rect">
            <a:avLst/>
          </a:prstGeom>
        </p:spPr>
        <p:txBody>
          <a:bodyPr lIns="0" tIns="0" rIns="0" bIns="0" rtlCol="0" anchor="t">
            <a:spAutoFit/>
          </a:bodyPr>
          <a:lstStyle/>
          <a:p>
            <a:pPr algn="ctr">
              <a:lnSpc>
                <a:spcPts val="5880"/>
              </a:lnSpc>
              <a:spcBef>
                <a:spcPct val="0"/>
              </a:spcBef>
            </a:pPr>
            <a:r>
              <a:rPr lang="en-US" sz="4200" dirty="0" err="1">
                <a:solidFill>
                  <a:srgbClr val="545454"/>
                </a:solidFill>
                <a:latin typeface="Roboto Condensed Bold"/>
              </a:rPr>
              <a:t>Cảm</a:t>
            </a:r>
            <a:r>
              <a:rPr lang="en-US" sz="4200" dirty="0">
                <a:solidFill>
                  <a:srgbClr val="545454"/>
                </a:solidFill>
                <a:latin typeface="Roboto Condensed Bold"/>
              </a:rPr>
              <a:t> </a:t>
            </a:r>
            <a:r>
              <a:rPr lang="en-US" sz="4200" dirty="0" err="1">
                <a:solidFill>
                  <a:srgbClr val="545454"/>
                </a:solidFill>
                <a:latin typeface="Roboto Condensed Bold"/>
              </a:rPr>
              <a:t>hứng</a:t>
            </a:r>
            <a:r>
              <a:rPr lang="en-US" sz="4200" dirty="0">
                <a:solidFill>
                  <a:srgbClr val="545454"/>
                </a:solidFill>
                <a:latin typeface="Roboto Condensed Bold"/>
              </a:rPr>
              <a:t> </a:t>
            </a:r>
            <a:r>
              <a:rPr lang="en-US" sz="4200" dirty="0" err="1">
                <a:solidFill>
                  <a:srgbClr val="545454"/>
                </a:solidFill>
                <a:latin typeface="Roboto Condensed Bold"/>
              </a:rPr>
              <a:t>chủ</a:t>
            </a:r>
            <a:r>
              <a:rPr lang="en-US" sz="4200" dirty="0">
                <a:solidFill>
                  <a:srgbClr val="545454"/>
                </a:solidFill>
                <a:latin typeface="Roboto Condensed Bold"/>
              </a:rPr>
              <a:t> </a:t>
            </a:r>
            <a:r>
              <a:rPr lang="en-US" sz="4200" dirty="0" err="1">
                <a:solidFill>
                  <a:srgbClr val="545454"/>
                </a:solidFill>
                <a:latin typeface="Roboto Condensed Bold"/>
              </a:rPr>
              <a:t>đạo</a:t>
            </a:r>
            <a:r>
              <a:rPr lang="en-US" sz="4200" dirty="0">
                <a:solidFill>
                  <a:srgbClr val="545454"/>
                </a:solidFill>
                <a:latin typeface="Roboto Condensed Bold"/>
              </a:rPr>
              <a:t>: </a:t>
            </a:r>
            <a:r>
              <a:rPr lang="en-US" sz="4200" dirty="0" err="1">
                <a:solidFill>
                  <a:srgbClr val="545454"/>
                </a:solidFill>
                <a:latin typeface="Roboto Condensed"/>
              </a:rPr>
              <a:t>tình</a:t>
            </a:r>
            <a:r>
              <a:rPr lang="en-US" sz="4200" dirty="0">
                <a:solidFill>
                  <a:srgbClr val="545454"/>
                </a:solidFill>
                <a:latin typeface="Roboto Condensed"/>
              </a:rPr>
              <a:t> </a:t>
            </a:r>
            <a:r>
              <a:rPr lang="en-US" sz="4200" dirty="0" err="1">
                <a:solidFill>
                  <a:srgbClr val="545454"/>
                </a:solidFill>
                <a:latin typeface="Roboto Condensed"/>
              </a:rPr>
              <a:t>yêu</a:t>
            </a:r>
            <a:r>
              <a:rPr lang="en-US" sz="4200" dirty="0">
                <a:solidFill>
                  <a:srgbClr val="545454"/>
                </a:solidFill>
                <a:latin typeface="Roboto Condensed"/>
              </a:rPr>
              <a:t> </a:t>
            </a:r>
            <a:r>
              <a:rPr lang="en-US" sz="4200" dirty="0" err="1">
                <a:solidFill>
                  <a:srgbClr val="545454"/>
                </a:solidFill>
                <a:latin typeface="Roboto Condensed"/>
              </a:rPr>
              <a:t>thiên</a:t>
            </a:r>
            <a:r>
              <a:rPr lang="en-US" sz="4200" dirty="0">
                <a:solidFill>
                  <a:srgbClr val="545454"/>
                </a:solidFill>
                <a:latin typeface="Roboto Condensed"/>
              </a:rPr>
              <a:t> </a:t>
            </a:r>
            <a:r>
              <a:rPr lang="en-US" sz="4200" dirty="0" err="1">
                <a:solidFill>
                  <a:srgbClr val="545454"/>
                </a:solidFill>
                <a:latin typeface="Roboto Condensed"/>
              </a:rPr>
              <a:t>nhiên</a:t>
            </a:r>
            <a:r>
              <a:rPr lang="en-US" sz="4200" dirty="0">
                <a:solidFill>
                  <a:srgbClr val="545454"/>
                </a:solidFill>
                <a:latin typeface="Roboto Condensed"/>
              </a:rPr>
              <a:t>, </a:t>
            </a:r>
            <a:r>
              <a:rPr lang="en-US" sz="4200" dirty="0" err="1">
                <a:solidFill>
                  <a:srgbClr val="545454"/>
                </a:solidFill>
                <a:latin typeface="Roboto Condensed"/>
              </a:rPr>
              <a:t>yêu</a:t>
            </a:r>
            <a:r>
              <a:rPr lang="en-US" sz="4200" dirty="0">
                <a:solidFill>
                  <a:srgbClr val="545454"/>
                </a:solidFill>
                <a:latin typeface="Roboto Condensed"/>
              </a:rPr>
              <a:t> </a:t>
            </a:r>
            <a:r>
              <a:rPr lang="en-US" sz="4200" dirty="0" err="1">
                <a:solidFill>
                  <a:srgbClr val="545454"/>
                </a:solidFill>
                <a:latin typeface="Roboto Condensed"/>
              </a:rPr>
              <a:t>cuộc</a:t>
            </a:r>
            <a:r>
              <a:rPr lang="en-US" sz="4200" dirty="0">
                <a:solidFill>
                  <a:srgbClr val="545454"/>
                </a:solidFill>
                <a:latin typeface="Roboto Condensed"/>
              </a:rPr>
              <a:t> </a:t>
            </a:r>
            <a:r>
              <a:rPr lang="en-US" sz="4200" dirty="0" err="1">
                <a:solidFill>
                  <a:srgbClr val="545454"/>
                </a:solidFill>
                <a:latin typeface="Roboto Condensed"/>
              </a:rPr>
              <a:t>sống</a:t>
            </a:r>
            <a:r>
              <a:rPr lang="en-US" sz="4200" dirty="0">
                <a:solidFill>
                  <a:srgbClr val="545454"/>
                </a:solidFill>
                <a:latin typeface="Roboto Condensed"/>
              </a:rPr>
              <a:t> </a:t>
            </a:r>
            <a:r>
              <a:rPr lang="en-US" sz="4200" dirty="0" err="1">
                <a:solidFill>
                  <a:srgbClr val="545454"/>
                </a:solidFill>
                <a:latin typeface="Roboto Condensed"/>
              </a:rPr>
              <a:t>vùng</a:t>
            </a:r>
            <a:r>
              <a:rPr lang="en-US" sz="4200" dirty="0">
                <a:solidFill>
                  <a:srgbClr val="545454"/>
                </a:solidFill>
                <a:latin typeface="Roboto Condensed"/>
              </a:rPr>
              <a:t> </a:t>
            </a:r>
            <a:r>
              <a:rPr lang="en-US" sz="4200" dirty="0" err="1">
                <a:solidFill>
                  <a:srgbClr val="545454"/>
                </a:solidFill>
                <a:latin typeface="Roboto Condensed"/>
              </a:rPr>
              <a:t>đất</a:t>
            </a:r>
            <a:r>
              <a:rPr lang="en-US" sz="4200" dirty="0">
                <a:solidFill>
                  <a:srgbClr val="545454"/>
                </a:solidFill>
                <a:latin typeface="Roboto Condensed"/>
              </a:rPr>
              <a:t> </a:t>
            </a:r>
            <a:r>
              <a:rPr lang="en-US" sz="4200" dirty="0" err="1">
                <a:solidFill>
                  <a:srgbClr val="545454"/>
                </a:solidFill>
                <a:latin typeface="Roboto Condensed"/>
              </a:rPr>
              <a:t>Chiêm</a:t>
            </a:r>
            <a:r>
              <a:rPr lang="en-US" sz="4200" dirty="0">
                <a:solidFill>
                  <a:srgbClr val="545454"/>
                </a:solidFill>
                <a:latin typeface="Roboto Condensed"/>
              </a:rPr>
              <a:t> </a:t>
            </a:r>
            <a:r>
              <a:rPr lang="en-US" sz="4200" dirty="0" err="1">
                <a:solidFill>
                  <a:srgbClr val="545454"/>
                </a:solidFill>
                <a:latin typeface="Roboto Condensed"/>
              </a:rPr>
              <a:t>Hóa</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tác</a:t>
            </a:r>
            <a:r>
              <a:rPr lang="en-US" sz="4200" dirty="0">
                <a:solidFill>
                  <a:srgbClr val="545454"/>
                </a:solidFill>
                <a:latin typeface="Roboto Condensed"/>
              </a:rPr>
              <a:t> </a:t>
            </a:r>
            <a:r>
              <a:rPr lang="en-US" sz="4200" dirty="0" err="1">
                <a:solidFill>
                  <a:srgbClr val="545454"/>
                </a:solidFill>
                <a:latin typeface="Roboto Condensed"/>
              </a:rPr>
              <a:t>giả</a:t>
            </a:r>
            <a:endParaRPr lang="en-US" sz="4200" dirty="0">
              <a:solidFill>
                <a:srgbClr val="545454"/>
              </a:solidFill>
              <a:latin typeface="Roboto Condensed"/>
            </a:endParaRPr>
          </a:p>
        </p:txBody>
      </p:sp>
      <p:sp>
        <p:nvSpPr>
          <p:cNvPr id="9" name="TextBox 9"/>
          <p:cNvSpPr txBox="1"/>
          <p:nvPr/>
        </p:nvSpPr>
        <p:spPr>
          <a:xfrm>
            <a:off x="7611991" y="6352689"/>
            <a:ext cx="3844974" cy="1464945"/>
          </a:xfrm>
          <a:prstGeom prst="rect">
            <a:avLst/>
          </a:prstGeom>
        </p:spPr>
        <p:txBody>
          <a:bodyPr lIns="0" tIns="0" rIns="0" bIns="0" rtlCol="0" anchor="t">
            <a:spAutoFit/>
          </a:bodyPr>
          <a:lstStyle/>
          <a:p>
            <a:pPr algn="ctr">
              <a:lnSpc>
                <a:spcPts val="5880"/>
              </a:lnSpc>
            </a:pPr>
            <a:r>
              <a:rPr lang="en-US" sz="4200" dirty="0">
                <a:solidFill>
                  <a:srgbClr val="545454"/>
                </a:solidFill>
                <a:latin typeface="Roboto Condensed Bold"/>
              </a:rPr>
              <a:t> </a:t>
            </a:r>
            <a:r>
              <a:rPr lang="en-US" sz="4200" dirty="0" err="1">
                <a:solidFill>
                  <a:srgbClr val="545454"/>
                </a:solidFill>
                <a:latin typeface="Roboto Condensed Bold"/>
              </a:rPr>
              <a:t>Cách</a:t>
            </a:r>
            <a:r>
              <a:rPr lang="en-US" sz="4200" dirty="0">
                <a:solidFill>
                  <a:srgbClr val="545454"/>
                </a:solidFill>
                <a:latin typeface="Roboto Condensed Bold"/>
              </a:rPr>
              <a:t> </a:t>
            </a:r>
            <a:r>
              <a:rPr lang="en-US" sz="4200" dirty="0" err="1">
                <a:solidFill>
                  <a:srgbClr val="545454"/>
                </a:solidFill>
                <a:latin typeface="Roboto Condensed Bold"/>
              </a:rPr>
              <a:t>ngắt</a:t>
            </a:r>
            <a:r>
              <a:rPr lang="en-US" sz="4200" dirty="0">
                <a:solidFill>
                  <a:srgbClr val="545454"/>
                </a:solidFill>
                <a:latin typeface="Roboto Condensed Bold"/>
              </a:rPr>
              <a:t> </a:t>
            </a:r>
            <a:r>
              <a:rPr lang="en-US" sz="4200" dirty="0" err="1">
                <a:solidFill>
                  <a:srgbClr val="545454"/>
                </a:solidFill>
                <a:latin typeface="Roboto Condensed Bold"/>
              </a:rPr>
              <a:t>nhịp</a:t>
            </a:r>
            <a:r>
              <a:rPr lang="en-US" sz="4200" dirty="0">
                <a:solidFill>
                  <a:srgbClr val="545454"/>
                </a:solidFill>
                <a:latin typeface="Roboto Condensed Bold"/>
              </a:rPr>
              <a:t>:</a:t>
            </a:r>
            <a:r>
              <a:rPr lang="en-US" sz="4200" dirty="0">
                <a:solidFill>
                  <a:srgbClr val="545454"/>
                </a:solidFill>
                <a:latin typeface="Roboto Condensed"/>
              </a:rPr>
              <a:t> 4/2; 3/3</a:t>
            </a:r>
          </a:p>
        </p:txBody>
      </p:sp>
      <p:sp>
        <p:nvSpPr>
          <p:cNvPr id="10" name="Freeform 10"/>
          <p:cNvSpPr/>
          <p:nvPr/>
        </p:nvSpPr>
        <p:spPr>
          <a:xfrm>
            <a:off x="12197427" y="3664608"/>
            <a:ext cx="5507265" cy="5547612"/>
          </a:xfrm>
          <a:custGeom>
            <a:avLst/>
            <a:gdLst/>
            <a:ahLst/>
            <a:cxnLst/>
            <a:rect l="l" t="t" r="r" b="b"/>
            <a:pathLst>
              <a:path w="5507265" h="5547612">
                <a:moveTo>
                  <a:pt x="0" y="0"/>
                </a:moveTo>
                <a:lnTo>
                  <a:pt x="5507265" y="0"/>
                </a:lnTo>
                <a:lnTo>
                  <a:pt x="5507265" y="5547612"/>
                </a:lnTo>
                <a:lnTo>
                  <a:pt x="0" y="5547612"/>
                </a:lnTo>
                <a:lnTo>
                  <a:pt x="0" y="0"/>
                </a:lnTo>
                <a:close/>
              </a:path>
            </a:pathLst>
          </a:custGeom>
          <a:blipFill>
            <a:blip r:embed="rId5">
              <a:alphaModFix amt="77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2786181" y="5057775"/>
            <a:ext cx="4473119" cy="2950845"/>
          </a:xfrm>
          <a:prstGeom prst="rect">
            <a:avLst/>
          </a:prstGeom>
        </p:spPr>
        <p:txBody>
          <a:bodyPr lIns="0" tIns="0" rIns="0" bIns="0" rtlCol="0" anchor="t">
            <a:spAutoFit/>
          </a:bodyPr>
          <a:lstStyle/>
          <a:p>
            <a:pPr algn="ctr">
              <a:lnSpc>
                <a:spcPts val="5880"/>
              </a:lnSpc>
            </a:pPr>
            <a:r>
              <a:rPr lang="en-US" sz="4200" dirty="0" err="1">
                <a:solidFill>
                  <a:srgbClr val="545454"/>
                </a:solidFill>
                <a:latin typeface="Roboto Condensed Bold"/>
              </a:rPr>
              <a:t>Gieo</a:t>
            </a:r>
            <a:r>
              <a:rPr lang="en-US" sz="4200" dirty="0">
                <a:solidFill>
                  <a:srgbClr val="545454"/>
                </a:solidFill>
                <a:latin typeface="Roboto Condensed Bold"/>
              </a:rPr>
              <a:t> </a:t>
            </a:r>
            <a:r>
              <a:rPr lang="en-US" sz="4200" dirty="0" err="1">
                <a:solidFill>
                  <a:srgbClr val="545454"/>
                </a:solidFill>
                <a:latin typeface="Roboto Condensed Bold"/>
              </a:rPr>
              <a:t>vần</a:t>
            </a:r>
            <a:r>
              <a:rPr lang="en-US" sz="4200" dirty="0">
                <a:solidFill>
                  <a:srgbClr val="545454"/>
                </a:solidFill>
                <a:latin typeface="Roboto Condensed Bold"/>
              </a:rPr>
              <a:t>:</a:t>
            </a:r>
          </a:p>
          <a:p>
            <a:pPr algn="ctr">
              <a:lnSpc>
                <a:spcPts val="5880"/>
              </a:lnSpc>
            </a:pPr>
            <a:r>
              <a:rPr lang="en-US" sz="4200" dirty="0">
                <a:solidFill>
                  <a:srgbClr val="545454"/>
                </a:solidFill>
                <a:latin typeface="Roboto Condensed"/>
              </a:rPr>
              <a:t> </a:t>
            </a:r>
            <a:r>
              <a:rPr lang="en-US" sz="4200" dirty="0" err="1">
                <a:solidFill>
                  <a:srgbClr val="545454"/>
                </a:solidFill>
                <a:latin typeface="Roboto Condensed"/>
              </a:rPr>
              <a:t>gieo</a:t>
            </a:r>
            <a:r>
              <a:rPr lang="en-US" sz="4200" dirty="0">
                <a:solidFill>
                  <a:srgbClr val="545454"/>
                </a:solidFill>
                <a:latin typeface="Roboto Condensed"/>
              </a:rPr>
              <a:t> </a:t>
            </a:r>
            <a:r>
              <a:rPr lang="en-US" sz="4200" dirty="0" err="1">
                <a:solidFill>
                  <a:srgbClr val="545454"/>
                </a:solidFill>
                <a:latin typeface="Roboto Condensed"/>
              </a:rPr>
              <a:t>vần</a:t>
            </a:r>
            <a:r>
              <a:rPr lang="en-US" sz="4200" dirty="0">
                <a:solidFill>
                  <a:srgbClr val="545454"/>
                </a:solidFill>
                <a:latin typeface="Roboto Condensed"/>
              </a:rPr>
              <a:t> </a:t>
            </a:r>
            <a:r>
              <a:rPr lang="en-US" sz="4200" dirty="0" err="1">
                <a:solidFill>
                  <a:srgbClr val="545454"/>
                </a:solidFill>
                <a:latin typeface="Roboto Condensed"/>
              </a:rPr>
              <a:t>chân</a:t>
            </a:r>
            <a:r>
              <a:rPr lang="en-US" sz="4200" dirty="0">
                <a:solidFill>
                  <a:srgbClr val="545454"/>
                </a:solidFill>
                <a:latin typeface="Roboto Condensed"/>
              </a:rPr>
              <a:t> (</a:t>
            </a:r>
            <a:r>
              <a:rPr lang="en-US" sz="4200" dirty="0" err="1">
                <a:solidFill>
                  <a:srgbClr val="545454"/>
                </a:solidFill>
                <a:latin typeface="Roboto Condensed"/>
              </a:rPr>
              <a:t>nhau</a:t>
            </a:r>
            <a:r>
              <a:rPr lang="en-US" sz="4200" dirty="0">
                <a:solidFill>
                  <a:srgbClr val="545454"/>
                </a:solidFill>
                <a:latin typeface="Roboto Condensed"/>
              </a:rPr>
              <a:t> - </a:t>
            </a:r>
            <a:r>
              <a:rPr lang="en-US" sz="4200" dirty="0" err="1">
                <a:solidFill>
                  <a:srgbClr val="545454"/>
                </a:solidFill>
                <a:latin typeface="Roboto Condensed"/>
              </a:rPr>
              <a:t>màu</a:t>
            </a:r>
            <a:r>
              <a:rPr lang="en-US" sz="4200" dirty="0">
                <a:solidFill>
                  <a:srgbClr val="545454"/>
                </a:solidFill>
                <a:latin typeface="Roboto Condensed"/>
              </a:rPr>
              <a:t>; </a:t>
            </a:r>
            <a:r>
              <a:rPr lang="en-US" sz="4200" dirty="0" err="1">
                <a:solidFill>
                  <a:srgbClr val="545454"/>
                </a:solidFill>
                <a:latin typeface="Roboto Condensed"/>
              </a:rPr>
              <a:t>tay</a:t>
            </a:r>
            <a:r>
              <a:rPr lang="en-US" sz="4200" dirty="0">
                <a:solidFill>
                  <a:srgbClr val="545454"/>
                </a:solidFill>
                <a:latin typeface="Roboto Condensed"/>
              </a:rPr>
              <a:t> - </a:t>
            </a:r>
            <a:r>
              <a:rPr lang="en-US" sz="4200" dirty="0" err="1">
                <a:solidFill>
                  <a:srgbClr val="545454"/>
                </a:solidFill>
                <a:latin typeface="Roboto Condensed"/>
              </a:rPr>
              <a:t>đầy</a:t>
            </a:r>
            <a:r>
              <a:rPr lang="en-US" sz="4200" dirty="0">
                <a:solidFill>
                  <a:srgbClr val="545454"/>
                </a:solidFill>
                <a:latin typeface="Roboto Condensed"/>
              </a:rPr>
              <a:t>; </a:t>
            </a:r>
            <a:r>
              <a:rPr lang="en-US" sz="4200" dirty="0" err="1">
                <a:solidFill>
                  <a:srgbClr val="545454"/>
                </a:solidFill>
                <a:latin typeface="Roboto Condensed"/>
              </a:rPr>
              <a:t>hương</a:t>
            </a:r>
            <a:r>
              <a:rPr lang="en-US" sz="4200" dirty="0">
                <a:solidFill>
                  <a:srgbClr val="545454"/>
                </a:solidFill>
                <a:latin typeface="Roboto Condensed"/>
              </a:rPr>
              <a:t> – </a:t>
            </a:r>
            <a:r>
              <a:rPr lang="en-US" sz="4200" dirty="0" err="1">
                <a:solidFill>
                  <a:srgbClr val="545454"/>
                </a:solidFill>
                <a:latin typeface="Roboto Condensed"/>
              </a:rPr>
              <a:t>đường</a:t>
            </a:r>
            <a:r>
              <a:rPr lang="en-US" sz="4200"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1522877" y="5492429"/>
            <a:ext cx="22220486" cy="6499492"/>
          </a:xfrm>
          <a:custGeom>
            <a:avLst/>
            <a:gdLst/>
            <a:ahLst/>
            <a:cxnLst/>
            <a:rect l="l" t="t" r="r" b="b"/>
            <a:pathLst>
              <a:path w="22220486" h="6499492">
                <a:moveTo>
                  <a:pt x="0" y="0"/>
                </a:moveTo>
                <a:lnTo>
                  <a:pt x="22220485" y="0"/>
                </a:lnTo>
                <a:lnTo>
                  <a:pt x="22220485" y="6499492"/>
                </a:lnTo>
                <a:lnTo>
                  <a:pt x="0" y="6499492"/>
                </a:lnTo>
                <a:lnTo>
                  <a:pt x="0" y="0"/>
                </a:lnTo>
                <a:close/>
              </a:path>
            </a:pathLst>
          </a:custGeom>
          <a:blipFill>
            <a:blip r:embed="rId3">
              <a:alphaModFix amt="18000"/>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592742" y="3757324"/>
            <a:ext cx="6220633" cy="622063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FFFF"/>
            </a:solidFill>
          </p:spPr>
          <p:txBody>
            <a:bodyPr/>
            <a:lstStyle/>
            <a:p>
              <a:endParaRPr lang="en-US"/>
            </a:p>
          </p:txBody>
        </p:sp>
        <p:sp>
          <p:nvSpPr>
            <p:cNvPr id="6" name="TextBox 6"/>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2645367"/>
            <a:ext cx="3041749" cy="830647"/>
          </a:xfrm>
          <a:prstGeom prst="rect">
            <a:avLst/>
          </a:prstGeom>
        </p:spPr>
        <p:txBody>
          <a:bodyPr lIns="0" tIns="0" rIns="0" bIns="0" rtlCol="0" anchor="t">
            <a:spAutoFit/>
          </a:bodyPr>
          <a:lstStyle/>
          <a:p>
            <a:pPr algn="ctr">
              <a:lnSpc>
                <a:spcPts val="6719"/>
              </a:lnSpc>
              <a:spcBef>
                <a:spcPct val="0"/>
              </a:spcBef>
            </a:pPr>
            <a:r>
              <a:rPr lang="en-US" sz="4800">
                <a:solidFill>
                  <a:srgbClr val="286F3B"/>
                </a:solidFill>
                <a:latin typeface="Roboto Condensed Bold"/>
              </a:rPr>
              <a:t>Nhiệm vụ 2: </a:t>
            </a:r>
          </a:p>
        </p:txBody>
      </p:sp>
      <p:sp>
        <p:nvSpPr>
          <p:cNvPr id="8" name="TextBox 8"/>
          <p:cNvSpPr txBox="1"/>
          <p:nvPr/>
        </p:nvSpPr>
        <p:spPr>
          <a:xfrm>
            <a:off x="0" y="435889"/>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9" name="TextBox 9"/>
          <p:cNvSpPr txBox="1"/>
          <p:nvPr/>
        </p:nvSpPr>
        <p:spPr>
          <a:xfrm>
            <a:off x="1028700" y="1608411"/>
            <a:ext cx="6580960"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sp>
        <p:nvSpPr>
          <p:cNvPr id="10" name="TextBox 10"/>
          <p:cNvSpPr txBox="1"/>
          <p:nvPr/>
        </p:nvSpPr>
        <p:spPr>
          <a:xfrm>
            <a:off x="2472810" y="5048322"/>
            <a:ext cx="4460497" cy="3693854"/>
          </a:xfrm>
          <a:prstGeom prst="rect">
            <a:avLst/>
          </a:prstGeom>
        </p:spPr>
        <p:txBody>
          <a:bodyPr lIns="0" tIns="0" rIns="0" bIns="0" rtlCol="0" anchor="t">
            <a:spAutoFit/>
          </a:bodyPr>
          <a:lstStyle/>
          <a:p>
            <a:pPr algn="ctr">
              <a:lnSpc>
                <a:spcPts val="5879"/>
              </a:lnSpc>
              <a:spcBef>
                <a:spcPct val="0"/>
              </a:spcBef>
            </a:pPr>
            <a:r>
              <a:rPr lang="en-US" sz="4200" dirty="0" err="1">
                <a:solidFill>
                  <a:srgbClr val="545454"/>
                </a:solidFill>
                <a:latin typeface="Roboto Condensed"/>
              </a:rPr>
              <a:t>Lớp</a:t>
            </a:r>
            <a:r>
              <a:rPr lang="en-US" sz="4200" dirty="0">
                <a:solidFill>
                  <a:srgbClr val="545454"/>
                </a:solidFill>
                <a:latin typeface="Roboto Condensed"/>
              </a:rPr>
              <a:t> chia </a:t>
            </a:r>
            <a:r>
              <a:rPr lang="en-US" sz="4200" dirty="0" err="1">
                <a:solidFill>
                  <a:srgbClr val="545454"/>
                </a:solidFill>
                <a:latin typeface="Roboto Condensed"/>
              </a:rPr>
              <a:t>thành</a:t>
            </a:r>
            <a:r>
              <a:rPr lang="en-US" sz="4200" dirty="0">
                <a:solidFill>
                  <a:srgbClr val="545454"/>
                </a:solidFill>
                <a:latin typeface="Roboto Condensed"/>
              </a:rPr>
              <a:t> 4 </a:t>
            </a:r>
            <a:r>
              <a:rPr lang="en-US" sz="4200" dirty="0" err="1">
                <a:solidFill>
                  <a:srgbClr val="545454"/>
                </a:solidFill>
                <a:latin typeface="Roboto Condensed"/>
              </a:rPr>
              <a:t>nhóm</a:t>
            </a:r>
            <a:r>
              <a:rPr lang="en-US" sz="4200" dirty="0">
                <a:solidFill>
                  <a:srgbClr val="545454"/>
                </a:solidFill>
                <a:latin typeface="Roboto Condensed"/>
              </a:rPr>
              <a:t>, </a:t>
            </a:r>
            <a:r>
              <a:rPr lang="en-US" sz="4200" dirty="0" err="1">
                <a:solidFill>
                  <a:srgbClr val="545454"/>
                </a:solidFill>
                <a:latin typeface="Roboto Condensed"/>
              </a:rPr>
              <a:t>mỗi</a:t>
            </a:r>
            <a:r>
              <a:rPr lang="en-US" sz="4200" dirty="0">
                <a:solidFill>
                  <a:srgbClr val="545454"/>
                </a:solidFill>
                <a:latin typeface="Roboto Condensed"/>
              </a:rPr>
              <a:t> </a:t>
            </a:r>
            <a:r>
              <a:rPr lang="en-US" sz="4200" dirty="0" err="1">
                <a:solidFill>
                  <a:srgbClr val="545454"/>
                </a:solidFill>
                <a:latin typeface="Roboto Condensed"/>
              </a:rPr>
              <a:t>nhóm</a:t>
            </a:r>
            <a:r>
              <a:rPr lang="en-US" sz="4200" dirty="0">
                <a:solidFill>
                  <a:srgbClr val="545454"/>
                </a:solidFill>
                <a:latin typeface="Roboto Condensed"/>
              </a:rPr>
              <a:t> </a:t>
            </a:r>
            <a:r>
              <a:rPr lang="en-US" sz="4200" dirty="0" err="1">
                <a:solidFill>
                  <a:srgbClr val="545454"/>
                </a:solidFill>
                <a:latin typeface="Roboto Condensed"/>
              </a:rPr>
              <a:t>chuẩn</a:t>
            </a:r>
            <a:r>
              <a:rPr lang="en-US" sz="4200" dirty="0">
                <a:solidFill>
                  <a:srgbClr val="545454"/>
                </a:solidFill>
                <a:latin typeface="Roboto Condensed"/>
              </a:rPr>
              <a:t> </a:t>
            </a:r>
            <a:r>
              <a:rPr lang="en-US" sz="4200" dirty="0" err="1">
                <a:solidFill>
                  <a:srgbClr val="545454"/>
                </a:solidFill>
                <a:latin typeface="Roboto Condensed"/>
              </a:rPr>
              <a:t>bị</a:t>
            </a:r>
            <a:r>
              <a:rPr lang="en-US" sz="4200" dirty="0">
                <a:solidFill>
                  <a:srgbClr val="545454"/>
                </a:solidFill>
                <a:latin typeface="Roboto Condensed"/>
              </a:rPr>
              <a:t> </a:t>
            </a:r>
            <a:r>
              <a:rPr lang="en-US" sz="4200" dirty="0" err="1">
                <a:solidFill>
                  <a:srgbClr val="545454"/>
                </a:solidFill>
                <a:latin typeface="Roboto Condensed"/>
              </a:rPr>
              <a:t>nhiệm</a:t>
            </a:r>
            <a:r>
              <a:rPr lang="en-US" sz="4200" dirty="0">
                <a:solidFill>
                  <a:srgbClr val="545454"/>
                </a:solidFill>
                <a:latin typeface="Roboto Condensed"/>
              </a:rPr>
              <a:t> </a:t>
            </a:r>
            <a:r>
              <a:rPr lang="en-US" sz="4200" dirty="0" err="1">
                <a:solidFill>
                  <a:srgbClr val="545454"/>
                </a:solidFill>
                <a:latin typeface="Roboto Condensed"/>
              </a:rPr>
              <a:t>vụ</a:t>
            </a:r>
            <a:r>
              <a:rPr lang="en-US" sz="4200" dirty="0">
                <a:solidFill>
                  <a:srgbClr val="545454"/>
                </a:solidFill>
                <a:latin typeface="Roboto Condensed"/>
              </a:rPr>
              <a:t> </a:t>
            </a:r>
            <a:r>
              <a:rPr lang="en-US" sz="4200" dirty="0" err="1">
                <a:solidFill>
                  <a:srgbClr val="545454"/>
                </a:solidFill>
                <a:latin typeface="Roboto Condensed"/>
              </a:rPr>
              <a:t>riêng</a:t>
            </a:r>
            <a:r>
              <a:rPr lang="en-US" sz="4200" dirty="0">
                <a:solidFill>
                  <a:srgbClr val="545454"/>
                </a:solidFill>
                <a:latin typeface="Roboto Condensed"/>
              </a:rPr>
              <a:t> (ở </a:t>
            </a:r>
            <a:r>
              <a:rPr lang="en-US" sz="4200" dirty="0" err="1">
                <a:solidFill>
                  <a:srgbClr val="545454"/>
                </a:solidFill>
                <a:latin typeface="Roboto Condensed"/>
              </a:rPr>
              <a:t>nhà</a:t>
            </a:r>
            <a:r>
              <a:rPr lang="en-US" sz="4200" dirty="0">
                <a:solidFill>
                  <a:srgbClr val="545454"/>
                </a:solidFill>
                <a:latin typeface="Roboto Condensed"/>
              </a:rPr>
              <a:t>) </a:t>
            </a:r>
            <a:r>
              <a:rPr lang="en-US" sz="4200" dirty="0" err="1">
                <a:solidFill>
                  <a:srgbClr val="545454"/>
                </a:solidFill>
                <a:latin typeface="Roboto Condensed"/>
              </a:rPr>
              <a:t>theo</a:t>
            </a:r>
            <a:r>
              <a:rPr lang="en-US" sz="4200" dirty="0">
                <a:solidFill>
                  <a:srgbClr val="545454"/>
                </a:solidFill>
                <a:latin typeface="Roboto Condensed"/>
              </a:rPr>
              <a:t> </a:t>
            </a:r>
            <a:r>
              <a:rPr lang="en-US" sz="4200" dirty="0" err="1">
                <a:solidFill>
                  <a:srgbClr val="545454"/>
                </a:solidFill>
                <a:latin typeface="Roboto Condensed"/>
              </a:rPr>
              <a:t>câu</a:t>
            </a:r>
            <a:r>
              <a:rPr lang="en-US" sz="4200" dirty="0">
                <a:solidFill>
                  <a:srgbClr val="545454"/>
                </a:solidFill>
                <a:latin typeface="Roboto Condensed"/>
              </a:rPr>
              <a:t> </a:t>
            </a:r>
            <a:r>
              <a:rPr lang="en-US" sz="4200" dirty="0" err="1">
                <a:solidFill>
                  <a:srgbClr val="545454"/>
                </a:solidFill>
                <a:latin typeface="Roboto Condensed"/>
              </a:rPr>
              <a:t>hỏi</a:t>
            </a:r>
            <a:r>
              <a:rPr lang="en-US" sz="4200" dirty="0">
                <a:solidFill>
                  <a:srgbClr val="545454"/>
                </a:solidFill>
                <a:latin typeface="Roboto Condensed"/>
              </a:rPr>
              <a:t> </a:t>
            </a:r>
            <a:r>
              <a:rPr lang="en-US" sz="4200" dirty="0" err="1">
                <a:solidFill>
                  <a:srgbClr val="545454"/>
                </a:solidFill>
                <a:latin typeface="Roboto Condensed"/>
              </a:rPr>
              <a:t>định</a:t>
            </a:r>
            <a:r>
              <a:rPr lang="en-US" sz="4200" dirty="0">
                <a:solidFill>
                  <a:srgbClr val="545454"/>
                </a:solidFill>
                <a:latin typeface="Roboto Condensed"/>
              </a:rPr>
              <a:t> </a:t>
            </a:r>
            <a:r>
              <a:rPr lang="en-US" sz="4200" dirty="0" err="1">
                <a:solidFill>
                  <a:srgbClr val="545454"/>
                </a:solidFill>
                <a:latin typeface="Roboto Condensed"/>
              </a:rPr>
              <a:t>hướng</a:t>
            </a:r>
            <a:r>
              <a:rPr lang="en-US" sz="4200" dirty="0">
                <a:solidFill>
                  <a:srgbClr val="545454"/>
                </a:solidFill>
                <a:latin typeface="Roboto Condensed"/>
              </a:rPr>
              <a:t>.</a:t>
            </a:r>
          </a:p>
        </p:txBody>
      </p:sp>
      <p:grpSp>
        <p:nvGrpSpPr>
          <p:cNvPr id="11" name="Group 11"/>
          <p:cNvGrpSpPr/>
          <p:nvPr/>
        </p:nvGrpSpPr>
        <p:grpSpPr>
          <a:xfrm>
            <a:off x="10019269" y="2521542"/>
            <a:ext cx="6220633" cy="62206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FFFF"/>
            </a:solidFill>
          </p:spPr>
          <p:txBody>
            <a:bodyPr/>
            <a:lstStyle/>
            <a:p>
              <a:endParaRPr lang="en-US"/>
            </a:p>
          </p:txBody>
        </p:sp>
        <p:sp>
          <p:nvSpPr>
            <p:cNvPr id="13" name="TextBox 13"/>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015422" y="4485019"/>
            <a:ext cx="4228327" cy="2207954"/>
          </a:xfrm>
          <a:prstGeom prst="rect">
            <a:avLst/>
          </a:prstGeom>
        </p:spPr>
        <p:txBody>
          <a:bodyPr lIns="0" tIns="0" rIns="0" bIns="0" rtlCol="0" anchor="t">
            <a:spAutoFit/>
          </a:bodyPr>
          <a:lstStyle/>
          <a:p>
            <a:pPr algn="ctr">
              <a:lnSpc>
                <a:spcPts val="5879"/>
              </a:lnSpc>
              <a:spcBef>
                <a:spcPct val="0"/>
              </a:spcBef>
            </a:pPr>
            <a:r>
              <a:rPr lang="en-US" sz="4200" dirty="0" err="1">
                <a:solidFill>
                  <a:srgbClr val="545454"/>
                </a:solidFill>
                <a:latin typeface="Roboto Condensed"/>
              </a:rPr>
              <a:t>Mỗi</a:t>
            </a:r>
            <a:r>
              <a:rPr lang="en-US" sz="4200" dirty="0">
                <a:solidFill>
                  <a:srgbClr val="545454"/>
                </a:solidFill>
                <a:latin typeface="Roboto Condensed"/>
              </a:rPr>
              <a:t> </a:t>
            </a:r>
            <a:r>
              <a:rPr lang="en-US" sz="4200" dirty="0" err="1">
                <a:solidFill>
                  <a:srgbClr val="545454"/>
                </a:solidFill>
                <a:latin typeface="Roboto Condensed"/>
              </a:rPr>
              <a:t>nhóm</a:t>
            </a:r>
            <a:r>
              <a:rPr lang="en-US" sz="4200" dirty="0">
                <a:solidFill>
                  <a:srgbClr val="545454"/>
                </a:solidFill>
                <a:latin typeface="Roboto Condensed"/>
              </a:rPr>
              <a:t> </a:t>
            </a:r>
            <a:r>
              <a:rPr lang="en-US" sz="4200" dirty="0" err="1">
                <a:solidFill>
                  <a:srgbClr val="545454"/>
                </a:solidFill>
                <a:latin typeface="Roboto Condensed"/>
              </a:rPr>
              <a:t>có</a:t>
            </a:r>
            <a:r>
              <a:rPr lang="en-US" sz="4200" dirty="0">
                <a:solidFill>
                  <a:srgbClr val="545454"/>
                </a:solidFill>
                <a:latin typeface="Roboto Condensed"/>
              </a:rPr>
              <a:t> </a:t>
            </a:r>
            <a:r>
              <a:rPr lang="en-US" sz="4200" dirty="0" err="1">
                <a:solidFill>
                  <a:srgbClr val="545454"/>
                </a:solidFill>
                <a:latin typeface="Roboto Condensed"/>
              </a:rPr>
              <a:t>tối</a:t>
            </a:r>
            <a:r>
              <a:rPr lang="en-US" sz="4200" dirty="0">
                <a:solidFill>
                  <a:srgbClr val="545454"/>
                </a:solidFill>
                <a:latin typeface="Roboto Condensed"/>
              </a:rPr>
              <a:t> </a:t>
            </a:r>
            <a:r>
              <a:rPr lang="en-US" sz="4200" dirty="0" err="1">
                <a:solidFill>
                  <a:srgbClr val="545454"/>
                </a:solidFill>
                <a:latin typeface="Roboto Condensed"/>
              </a:rPr>
              <a:t>đa</a:t>
            </a:r>
            <a:r>
              <a:rPr lang="en-US" sz="4200" dirty="0">
                <a:solidFill>
                  <a:srgbClr val="545454"/>
                </a:solidFill>
                <a:latin typeface="Roboto Condensed"/>
              </a:rPr>
              <a:t> 5 </a:t>
            </a:r>
            <a:r>
              <a:rPr lang="en-US" sz="4200" dirty="0" err="1">
                <a:solidFill>
                  <a:srgbClr val="545454"/>
                </a:solidFill>
                <a:latin typeface="Roboto Condensed"/>
              </a:rPr>
              <a:t>phút</a:t>
            </a:r>
            <a:r>
              <a:rPr lang="en-US" sz="4200" dirty="0">
                <a:solidFill>
                  <a:srgbClr val="545454"/>
                </a:solidFill>
                <a:latin typeface="Roboto Condensed"/>
              </a:rPr>
              <a:t> </a:t>
            </a:r>
            <a:r>
              <a:rPr lang="en-US" sz="4200" dirty="0" err="1">
                <a:solidFill>
                  <a:srgbClr val="545454"/>
                </a:solidFill>
                <a:latin typeface="Roboto Condensed"/>
              </a:rPr>
              <a:t>để</a:t>
            </a:r>
            <a:r>
              <a:rPr lang="en-US" sz="4200" dirty="0">
                <a:solidFill>
                  <a:srgbClr val="545454"/>
                </a:solidFill>
                <a:latin typeface="Roboto Condensed"/>
              </a:rPr>
              <a:t> </a:t>
            </a:r>
            <a:r>
              <a:rPr lang="en-US" sz="4200" dirty="0" err="1">
                <a:solidFill>
                  <a:srgbClr val="545454"/>
                </a:solidFill>
                <a:latin typeface="Roboto Condensed"/>
              </a:rPr>
              <a:t>báo</a:t>
            </a:r>
            <a:r>
              <a:rPr lang="en-US" sz="4200" dirty="0">
                <a:solidFill>
                  <a:srgbClr val="545454"/>
                </a:solidFill>
                <a:latin typeface="Roboto Condensed"/>
              </a:rPr>
              <a:t> </a:t>
            </a:r>
            <a:r>
              <a:rPr lang="en-US" sz="4200" dirty="0" err="1">
                <a:solidFill>
                  <a:srgbClr val="545454"/>
                </a:solidFill>
                <a:latin typeface="Roboto Condensed"/>
              </a:rPr>
              <a:t>cáo</a:t>
            </a:r>
            <a:r>
              <a:rPr lang="en-US" sz="4200" dirty="0">
                <a:solidFill>
                  <a:srgbClr val="545454"/>
                </a:solidFill>
                <a:latin typeface="Roboto Condensed"/>
              </a:rPr>
              <a:t>; 2 </a:t>
            </a:r>
            <a:r>
              <a:rPr lang="en-US" sz="4200" dirty="0" err="1">
                <a:solidFill>
                  <a:srgbClr val="545454"/>
                </a:solidFill>
                <a:latin typeface="Roboto Condensed"/>
              </a:rPr>
              <a:t>phút</a:t>
            </a:r>
            <a:r>
              <a:rPr lang="en-US" sz="4200" dirty="0">
                <a:solidFill>
                  <a:srgbClr val="545454"/>
                </a:solidFill>
                <a:latin typeface="Roboto Condensed"/>
              </a:rPr>
              <a:t> </a:t>
            </a:r>
            <a:r>
              <a:rPr lang="en-US" sz="4200" dirty="0" err="1">
                <a:solidFill>
                  <a:srgbClr val="545454"/>
                </a:solidFill>
                <a:latin typeface="Roboto Condensed"/>
              </a:rPr>
              <a:t>phản</a:t>
            </a:r>
            <a:r>
              <a:rPr lang="en-US" sz="4200" dirty="0">
                <a:solidFill>
                  <a:srgbClr val="545454"/>
                </a:solidFill>
                <a:latin typeface="Roboto Condensed"/>
              </a:rPr>
              <a:t> </a:t>
            </a:r>
            <a:r>
              <a:rPr lang="en-US" sz="4200" dirty="0" err="1">
                <a:solidFill>
                  <a:srgbClr val="545454"/>
                </a:solidFill>
                <a:latin typeface="Roboto Condensed"/>
              </a:rPr>
              <a:t>hồi</a:t>
            </a:r>
            <a:r>
              <a:rPr lang="en-US" sz="4200"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1522877" y="5492429"/>
            <a:ext cx="22220486" cy="6499492"/>
          </a:xfrm>
          <a:custGeom>
            <a:avLst/>
            <a:gdLst/>
            <a:ahLst/>
            <a:cxnLst/>
            <a:rect l="l" t="t" r="r" b="b"/>
            <a:pathLst>
              <a:path w="22220486" h="6499492">
                <a:moveTo>
                  <a:pt x="0" y="0"/>
                </a:moveTo>
                <a:lnTo>
                  <a:pt x="22220485" y="0"/>
                </a:lnTo>
                <a:lnTo>
                  <a:pt x="22220485" y="6499492"/>
                </a:lnTo>
                <a:lnTo>
                  <a:pt x="0" y="6499492"/>
                </a:lnTo>
                <a:lnTo>
                  <a:pt x="0" y="0"/>
                </a:lnTo>
                <a:close/>
              </a:path>
            </a:pathLst>
          </a:custGeom>
          <a:blipFill>
            <a:blip r:embed="rId3">
              <a:alphaModFix amt="18000"/>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2645367"/>
            <a:ext cx="3041749" cy="830647"/>
          </a:xfrm>
          <a:prstGeom prst="rect">
            <a:avLst/>
          </a:prstGeom>
        </p:spPr>
        <p:txBody>
          <a:bodyPr lIns="0" tIns="0" rIns="0" bIns="0" rtlCol="0" anchor="t">
            <a:spAutoFit/>
          </a:bodyPr>
          <a:lstStyle/>
          <a:p>
            <a:pPr algn="ctr">
              <a:lnSpc>
                <a:spcPts val="6719"/>
              </a:lnSpc>
              <a:spcBef>
                <a:spcPct val="0"/>
              </a:spcBef>
            </a:pPr>
            <a:r>
              <a:rPr lang="en-US" sz="4800">
                <a:solidFill>
                  <a:srgbClr val="286F3B"/>
                </a:solidFill>
                <a:latin typeface="Roboto Condensed Bold"/>
              </a:rPr>
              <a:t>Nhiệm vụ 2: </a:t>
            </a:r>
          </a:p>
        </p:txBody>
      </p:sp>
      <p:sp>
        <p:nvSpPr>
          <p:cNvPr id="8" name="TextBox 8"/>
          <p:cNvSpPr txBox="1"/>
          <p:nvPr/>
        </p:nvSpPr>
        <p:spPr>
          <a:xfrm>
            <a:off x="-685800" y="374325"/>
            <a:ext cx="11701665" cy="1008418"/>
          </a:xfrm>
          <a:prstGeom prst="rect">
            <a:avLst/>
          </a:prstGeom>
        </p:spPr>
        <p:txBody>
          <a:bodyPr lIns="0" tIns="0" rIns="0" bIns="0" rtlCol="0" anchor="t">
            <a:spAutoFit/>
          </a:bodyPr>
          <a:lstStyle/>
          <a:p>
            <a:pPr algn="ctr">
              <a:lnSpc>
                <a:spcPts val="8679"/>
              </a:lnSpc>
            </a:pPr>
            <a:r>
              <a:rPr lang="en-US" sz="5400" dirty="0">
                <a:solidFill>
                  <a:srgbClr val="286F3B"/>
                </a:solidFill>
                <a:latin typeface="Fraunces Heavy"/>
              </a:rPr>
              <a:t>3. KHÁM PHÁ VĂN BẢN</a:t>
            </a:r>
          </a:p>
        </p:txBody>
      </p:sp>
      <p:sp>
        <p:nvSpPr>
          <p:cNvPr id="9" name="TextBox 9"/>
          <p:cNvSpPr txBox="1"/>
          <p:nvPr/>
        </p:nvSpPr>
        <p:spPr>
          <a:xfrm>
            <a:off x="779969" y="1534629"/>
            <a:ext cx="6580960"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pic>
        <p:nvPicPr>
          <p:cNvPr id="16" name="Picture 15" descr="A screenshot of a book&#10;&#10;Description automatically generated">
            <a:extLst>
              <a:ext uri="{FF2B5EF4-FFF2-40B4-BE49-F238E27FC236}">
                <a16:creationId xmlns:a16="http://schemas.microsoft.com/office/drawing/2014/main" id="{91804FF8-12DB-CB74-BB48-2F5D50068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47137">
            <a:off x="7590234" y="1910764"/>
            <a:ext cx="5976022" cy="8452648"/>
          </a:xfrm>
          <a:prstGeom prst="rect">
            <a:avLst/>
          </a:prstGeom>
        </p:spPr>
      </p:pic>
    </p:spTree>
    <p:extLst>
      <p:ext uri="{BB962C8B-B14F-4D97-AF65-F5344CB8AC3E}">
        <p14:creationId xmlns:p14="http://schemas.microsoft.com/office/powerpoint/2010/main" val="1978907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23" t="4219" r="6535" b="18126"/>
          <a:stretch>
            <a:fillRect/>
          </a:stretch>
        </p:blipFill>
        <p:spPr>
          <a:xfrm>
            <a:off x="0" y="0"/>
            <a:ext cx="18288000" cy="10287000"/>
          </a:xfrm>
          <a:prstGeom prst="rect">
            <a:avLst/>
          </a:prstGeom>
        </p:spPr>
      </p:pic>
      <p:sp>
        <p:nvSpPr>
          <p:cNvPr id="3" name="Freeform 3"/>
          <p:cNvSpPr/>
          <p:nvPr/>
        </p:nvSpPr>
        <p:spPr>
          <a:xfrm>
            <a:off x="-2030104" y="-1186240"/>
            <a:ext cx="18997696" cy="1783080"/>
          </a:xfrm>
          <a:custGeom>
            <a:avLst/>
            <a:gdLst/>
            <a:ahLst/>
            <a:cxnLst/>
            <a:rect l="l" t="t" r="r" b="b"/>
            <a:pathLst>
              <a:path w="18997696" h="1783080">
                <a:moveTo>
                  <a:pt x="0" y="0"/>
                </a:moveTo>
                <a:lnTo>
                  <a:pt x="18997696" y="0"/>
                </a:lnTo>
                <a:lnTo>
                  <a:pt x="18997696" y="1783080"/>
                </a:lnTo>
                <a:lnTo>
                  <a:pt x="0" y="1783080"/>
                </a:lnTo>
                <a:lnTo>
                  <a:pt x="0" y="0"/>
                </a:lnTo>
                <a:close/>
              </a:path>
            </a:pathLst>
          </a:custGeom>
          <a:blipFill>
            <a:blip r:embed="rId3"/>
            <a:stretch>
              <a:fillRect b="-3880"/>
            </a:stretch>
          </a:blipFill>
        </p:spPr>
        <p:txBody>
          <a:bodyPr/>
          <a:lstStyle/>
          <a:p>
            <a:endParaRPr lang="en-US"/>
          </a:p>
        </p:txBody>
      </p:sp>
      <p:grpSp>
        <p:nvGrpSpPr>
          <p:cNvPr id="4" name="Group 4"/>
          <p:cNvGrpSpPr>
            <a:grpSpLocks noChangeAspect="1"/>
          </p:cNvGrpSpPr>
          <p:nvPr/>
        </p:nvGrpSpPr>
        <p:grpSpPr>
          <a:xfrm>
            <a:off x="9144000" y="-848508"/>
            <a:ext cx="11308822" cy="7278702"/>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57527" t="-1999" b="-1999"/>
              </a:stretch>
            </a:blipFill>
          </p:spPr>
          <p:txBody>
            <a:bodyPr/>
            <a:lstStyle/>
            <a:p>
              <a:endParaRPr lang="en-US"/>
            </a:p>
          </p:txBody>
        </p:sp>
      </p:grpSp>
      <p:sp>
        <p:nvSpPr>
          <p:cNvPr id="6" name="Freeform 6"/>
          <p:cNvSpPr/>
          <p:nvPr/>
        </p:nvSpPr>
        <p:spPr>
          <a:xfrm rot="-3611897">
            <a:off x="-106714" y="7666185"/>
            <a:ext cx="1616061" cy="1195885"/>
          </a:xfrm>
          <a:custGeom>
            <a:avLst/>
            <a:gdLst/>
            <a:ahLst/>
            <a:cxnLst/>
            <a:rect l="l" t="t" r="r" b="b"/>
            <a:pathLst>
              <a:path w="1616061" h="1195885">
                <a:moveTo>
                  <a:pt x="0" y="0"/>
                </a:moveTo>
                <a:lnTo>
                  <a:pt x="1616060" y="0"/>
                </a:lnTo>
                <a:lnTo>
                  <a:pt x="1616060" y="1195885"/>
                </a:lnTo>
                <a:lnTo>
                  <a:pt x="0" y="11958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92857" y="473015"/>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8" name="TextBox 8"/>
          <p:cNvSpPr txBox="1"/>
          <p:nvPr/>
        </p:nvSpPr>
        <p:spPr>
          <a:xfrm>
            <a:off x="628223" y="1649112"/>
            <a:ext cx="6345745"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sp>
        <p:nvSpPr>
          <p:cNvPr id="9" name="TextBox 9"/>
          <p:cNvSpPr txBox="1"/>
          <p:nvPr/>
        </p:nvSpPr>
        <p:spPr>
          <a:xfrm>
            <a:off x="628223" y="2611012"/>
            <a:ext cx="6114306" cy="849697"/>
          </a:xfrm>
          <a:prstGeom prst="rect">
            <a:avLst/>
          </a:prstGeom>
        </p:spPr>
        <p:txBody>
          <a:bodyPr lIns="0" tIns="0" rIns="0" bIns="0" rtlCol="0" anchor="t">
            <a:spAutoFit/>
          </a:bodyPr>
          <a:lstStyle/>
          <a:p>
            <a:pPr algn="ctr">
              <a:lnSpc>
                <a:spcPts val="6719"/>
              </a:lnSpc>
              <a:spcBef>
                <a:spcPct val="0"/>
              </a:spcBef>
            </a:pPr>
            <a:r>
              <a:rPr lang="en-US" sz="4800" dirty="0" err="1">
                <a:solidFill>
                  <a:srgbClr val="DB6632"/>
                </a:solidFill>
                <a:latin typeface="#9Slide05 Aphrodite Pro"/>
              </a:rPr>
              <a:t>Bức</a:t>
            </a:r>
            <a:r>
              <a:rPr lang="en-US" sz="4800" dirty="0">
                <a:solidFill>
                  <a:srgbClr val="DB6632"/>
                </a:solidFill>
                <a:latin typeface="#9Slide05 Aphrodite Pro"/>
              </a:rPr>
              <a:t> </a:t>
            </a:r>
            <a:r>
              <a:rPr lang="en-US" sz="4800" dirty="0" err="1">
                <a:solidFill>
                  <a:srgbClr val="DB6632"/>
                </a:solidFill>
                <a:latin typeface="#9Slide05 Aphrodite Pro"/>
              </a:rPr>
              <a:t>tranh</a:t>
            </a:r>
            <a:r>
              <a:rPr lang="en-US" sz="4800" dirty="0">
                <a:solidFill>
                  <a:srgbClr val="DB6632"/>
                </a:solidFill>
                <a:latin typeface="#9Slide05 Aphrodite Pro"/>
              </a:rPr>
              <a:t> </a:t>
            </a:r>
            <a:r>
              <a:rPr lang="en-US" sz="4800" dirty="0" err="1">
                <a:solidFill>
                  <a:srgbClr val="DB6632"/>
                </a:solidFill>
                <a:latin typeface="#9Slide05 Aphrodite Pro"/>
              </a:rPr>
              <a:t>thiên</a:t>
            </a:r>
            <a:r>
              <a:rPr lang="en-US" sz="4800" dirty="0">
                <a:solidFill>
                  <a:srgbClr val="DB6632"/>
                </a:solidFill>
                <a:latin typeface="#9Slide05 Aphrodite Pro"/>
              </a:rPr>
              <a:t> </a:t>
            </a:r>
            <a:r>
              <a:rPr lang="en-US" sz="4800" dirty="0" err="1">
                <a:solidFill>
                  <a:srgbClr val="DB6632"/>
                </a:solidFill>
                <a:latin typeface="#9Slide05 Aphrodite Pro"/>
              </a:rPr>
              <a:t>nhiên</a:t>
            </a:r>
            <a:endParaRPr lang="en-US" sz="4800" dirty="0">
              <a:solidFill>
                <a:srgbClr val="DB6632"/>
              </a:solidFill>
              <a:latin typeface="#9Slide05 Aphrodite Pro"/>
            </a:endParaRPr>
          </a:p>
        </p:txBody>
      </p:sp>
      <p:sp>
        <p:nvSpPr>
          <p:cNvPr id="10" name="TextBox 10"/>
          <p:cNvSpPr txBox="1"/>
          <p:nvPr/>
        </p:nvSpPr>
        <p:spPr>
          <a:xfrm>
            <a:off x="628223" y="3440515"/>
            <a:ext cx="9859505" cy="4203756"/>
          </a:xfrm>
          <a:prstGeom prst="rect">
            <a:avLst/>
          </a:prstGeom>
        </p:spPr>
        <p:txBody>
          <a:bodyPr lIns="0" tIns="0" rIns="0" bIns="0" rtlCol="0" anchor="t">
            <a:spAutoFit/>
          </a:bodyPr>
          <a:lstStyle/>
          <a:p>
            <a:pPr>
              <a:lnSpc>
                <a:spcPts val="5599"/>
              </a:lnSpc>
              <a:spcBef>
                <a:spcPct val="0"/>
              </a:spcBef>
            </a:pPr>
            <a:r>
              <a:rPr lang="en-US" sz="4000" dirty="0" err="1">
                <a:solidFill>
                  <a:srgbClr val="545454"/>
                </a:solidFill>
                <a:latin typeface="Roboto Condensed"/>
              </a:rPr>
              <a:t>Các</a:t>
            </a:r>
            <a:r>
              <a:rPr lang="en-US" sz="4000" dirty="0">
                <a:solidFill>
                  <a:srgbClr val="545454"/>
                </a:solidFill>
                <a:latin typeface="Roboto Condensed"/>
              </a:rPr>
              <a:t> </a:t>
            </a:r>
            <a:r>
              <a:rPr lang="en-US" sz="4000" dirty="0" err="1">
                <a:solidFill>
                  <a:srgbClr val="545454"/>
                </a:solidFill>
                <a:latin typeface="Roboto Condensed"/>
              </a:rPr>
              <a:t>hình</a:t>
            </a:r>
            <a:r>
              <a:rPr lang="en-US" sz="4000" dirty="0">
                <a:solidFill>
                  <a:srgbClr val="545454"/>
                </a:solidFill>
                <a:latin typeface="Roboto Condensed"/>
              </a:rPr>
              <a:t> </a:t>
            </a:r>
            <a:r>
              <a:rPr lang="en-US" sz="4000" dirty="0" err="1">
                <a:solidFill>
                  <a:srgbClr val="545454"/>
                </a:solidFill>
                <a:latin typeface="Roboto Condensed"/>
              </a:rPr>
              <a:t>ảnh</a:t>
            </a:r>
            <a:r>
              <a:rPr lang="en-US" sz="4000" dirty="0">
                <a:solidFill>
                  <a:srgbClr val="545454"/>
                </a:solidFill>
                <a:latin typeface="Roboto Condensed"/>
              </a:rPr>
              <a:t> </a:t>
            </a:r>
            <a:r>
              <a:rPr lang="en-US" sz="4000" dirty="0" err="1">
                <a:solidFill>
                  <a:srgbClr val="545454"/>
                </a:solidFill>
                <a:latin typeface="Roboto Condensed"/>
              </a:rPr>
              <a:t>thể</a:t>
            </a:r>
            <a:r>
              <a:rPr lang="en-US" sz="4000" dirty="0">
                <a:solidFill>
                  <a:srgbClr val="545454"/>
                </a:solidFill>
                <a:latin typeface="Roboto Condensed"/>
              </a:rPr>
              <a:t> </a:t>
            </a:r>
            <a:r>
              <a:rPr lang="en-US" sz="4000" dirty="0" err="1">
                <a:solidFill>
                  <a:srgbClr val="545454"/>
                </a:solidFill>
                <a:latin typeface="Roboto Condensed"/>
              </a:rPr>
              <a:t>hiện</a:t>
            </a:r>
            <a:r>
              <a:rPr lang="en-US" sz="4000" dirty="0">
                <a:solidFill>
                  <a:srgbClr val="545454"/>
                </a:solidFill>
                <a:latin typeface="Roboto Condensed"/>
              </a:rPr>
              <a:t> </a:t>
            </a:r>
            <a:r>
              <a:rPr lang="en-US" sz="4000" dirty="0" err="1">
                <a:solidFill>
                  <a:srgbClr val="545454"/>
                </a:solidFill>
                <a:latin typeface="Roboto Condensed"/>
              </a:rPr>
              <a:t>vẻ</a:t>
            </a:r>
            <a:r>
              <a:rPr lang="en-US" sz="4000" dirty="0">
                <a:solidFill>
                  <a:srgbClr val="545454"/>
                </a:solidFill>
                <a:latin typeface="Roboto Condensed"/>
              </a:rPr>
              <a:t> </a:t>
            </a:r>
            <a:r>
              <a:rPr lang="en-US" sz="4000" dirty="0" err="1">
                <a:solidFill>
                  <a:srgbClr val="545454"/>
                </a:solidFill>
                <a:latin typeface="Roboto Condensed"/>
              </a:rPr>
              <a:t>đẹp</a:t>
            </a:r>
            <a:r>
              <a:rPr lang="en-US" sz="4000" dirty="0">
                <a:solidFill>
                  <a:srgbClr val="545454"/>
                </a:solidFill>
                <a:latin typeface="Roboto Condensed"/>
              </a:rPr>
              <a:t> </a:t>
            </a:r>
            <a:r>
              <a:rPr lang="en-US" sz="4000" dirty="0" err="1">
                <a:solidFill>
                  <a:srgbClr val="545454"/>
                </a:solidFill>
                <a:latin typeface="Roboto Condensed"/>
              </a:rPr>
              <a:t>của</a:t>
            </a:r>
            <a:r>
              <a:rPr lang="en-US" sz="4000" dirty="0">
                <a:solidFill>
                  <a:srgbClr val="545454"/>
                </a:solidFill>
                <a:latin typeface="Roboto Condensed"/>
              </a:rPr>
              <a:t> </a:t>
            </a:r>
            <a:r>
              <a:rPr lang="en-US" sz="4000" dirty="0" err="1">
                <a:solidFill>
                  <a:srgbClr val="545454"/>
                </a:solidFill>
                <a:latin typeface="Roboto Condensed"/>
              </a:rPr>
              <a:t>thiên</a:t>
            </a:r>
            <a:r>
              <a:rPr lang="en-US" sz="4000" dirty="0">
                <a:solidFill>
                  <a:srgbClr val="545454"/>
                </a:solidFill>
                <a:latin typeface="Roboto Condensed"/>
              </a:rPr>
              <a:t> </a:t>
            </a:r>
            <a:r>
              <a:rPr lang="en-US" sz="4000" dirty="0" err="1">
                <a:solidFill>
                  <a:srgbClr val="545454"/>
                </a:solidFill>
                <a:latin typeface="Roboto Condensed"/>
              </a:rPr>
              <a:t>nhiên</a:t>
            </a:r>
            <a:r>
              <a:rPr lang="en-US" sz="4000" dirty="0">
                <a:solidFill>
                  <a:srgbClr val="545454"/>
                </a:solidFill>
                <a:latin typeface="Roboto Condensed"/>
              </a:rPr>
              <a:t>: </a:t>
            </a:r>
          </a:p>
          <a:p>
            <a:pPr marL="863601" lvl="1" indent="-431801">
              <a:lnSpc>
                <a:spcPts val="5599"/>
              </a:lnSpc>
              <a:buFont typeface="Arial"/>
              <a:buChar char="•"/>
            </a:pPr>
            <a:r>
              <a:rPr lang="en-US" sz="4000" dirty="0" err="1">
                <a:solidFill>
                  <a:srgbClr val="545454"/>
                </a:solidFill>
                <a:latin typeface="Roboto Condensed"/>
              </a:rPr>
              <a:t>mưa</a:t>
            </a:r>
            <a:r>
              <a:rPr lang="en-US" sz="4000" dirty="0">
                <a:solidFill>
                  <a:srgbClr val="545454"/>
                </a:solidFill>
                <a:latin typeface="Roboto Condensed"/>
              </a:rPr>
              <a:t> </a:t>
            </a:r>
            <a:r>
              <a:rPr lang="en-US" sz="4000" dirty="0" err="1">
                <a:solidFill>
                  <a:srgbClr val="545454"/>
                </a:solidFill>
                <a:latin typeface="Roboto Condensed"/>
              </a:rPr>
              <a:t>tơ</a:t>
            </a:r>
            <a:r>
              <a:rPr lang="en-US" sz="4000" dirty="0">
                <a:solidFill>
                  <a:srgbClr val="545454"/>
                </a:solidFill>
                <a:latin typeface="Roboto Condensed"/>
              </a:rPr>
              <a:t> </a:t>
            </a:r>
            <a:r>
              <a:rPr lang="en-US" sz="4000" dirty="0" err="1">
                <a:solidFill>
                  <a:srgbClr val="545454"/>
                </a:solidFill>
                <a:latin typeface="Roboto Condensed"/>
              </a:rPr>
              <a:t>rét</a:t>
            </a:r>
            <a:r>
              <a:rPr lang="en-US" sz="4000" dirty="0">
                <a:solidFill>
                  <a:srgbClr val="545454"/>
                </a:solidFill>
                <a:latin typeface="Roboto Condensed"/>
              </a:rPr>
              <a:t> </a:t>
            </a:r>
            <a:r>
              <a:rPr lang="en-US" sz="4000" dirty="0" err="1">
                <a:solidFill>
                  <a:srgbClr val="545454"/>
                </a:solidFill>
                <a:latin typeface="Roboto Condensed"/>
              </a:rPr>
              <a:t>lộc</a:t>
            </a:r>
            <a:endParaRPr lang="en-US" sz="4000" dirty="0">
              <a:solidFill>
                <a:srgbClr val="545454"/>
              </a:solidFill>
              <a:latin typeface="Roboto Condensed"/>
            </a:endParaRPr>
          </a:p>
          <a:p>
            <a:pPr marL="863601" lvl="1" indent="-431801">
              <a:lnSpc>
                <a:spcPts val="5599"/>
              </a:lnSpc>
              <a:buFont typeface="Arial"/>
              <a:buChar char="•"/>
            </a:pPr>
            <a:r>
              <a:rPr lang="en-US" sz="4000" dirty="0" err="1">
                <a:solidFill>
                  <a:srgbClr val="545454"/>
                </a:solidFill>
                <a:latin typeface="Roboto Condensed"/>
              </a:rPr>
              <a:t>mùa</a:t>
            </a:r>
            <a:r>
              <a:rPr lang="en-US" sz="4000" dirty="0">
                <a:solidFill>
                  <a:srgbClr val="545454"/>
                </a:solidFill>
                <a:latin typeface="Roboto Condensed"/>
              </a:rPr>
              <a:t> </a:t>
            </a:r>
            <a:r>
              <a:rPr lang="en-US" sz="4000" dirty="0" err="1">
                <a:solidFill>
                  <a:srgbClr val="545454"/>
                </a:solidFill>
                <a:latin typeface="Roboto Condensed"/>
              </a:rPr>
              <a:t>măng</a:t>
            </a:r>
            <a:r>
              <a:rPr lang="en-US" sz="4000" dirty="0">
                <a:solidFill>
                  <a:srgbClr val="545454"/>
                </a:solidFill>
                <a:latin typeface="Roboto Condensed"/>
              </a:rPr>
              <a:t> </a:t>
            </a:r>
          </a:p>
          <a:p>
            <a:pPr marL="863601" lvl="1" indent="-431801">
              <a:lnSpc>
                <a:spcPts val="5599"/>
              </a:lnSpc>
              <a:buFont typeface="Arial"/>
              <a:buChar char="•"/>
            </a:pPr>
            <a:r>
              <a:rPr lang="en-US" sz="4000" dirty="0" err="1">
                <a:solidFill>
                  <a:srgbClr val="545454"/>
                </a:solidFill>
                <a:latin typeface="Roboto Condensed"/>
              </a:rPr>
              <a:t>sông</a:t>
            </a:r>
            <a:r>
              <a:rPr lang="en-US" sz="4000" dirty="0">
                <a:solidFill>
                  <a:srgbClr val="545454"/>
                </a:solidFill>
                <a:latin typeface="Roboto Condensed"/>
              </a:rPr>
              <a:t> </a:t>
            </a:r>
            <a:r>
              <a:rPr lang="en-US" sz="4000" dirty="0" err="1">
                <a:solidFill>
                  <a:srgbClr val="545454"/>
                </a:solidFill>
                <a:latin typeface="Roboto Condensed"/>
              </a:rPr>
              <a:t>Gâm</a:t>
            </a:r>
            <a:r>
              <a:rPr lang="en-US" sz="4000" dirty="0">
                <a:solidFill>
                  <a:srgbClr val="545454"/>
                </a:solidFill>
                <a:latin typeface="Roboto Condensed"/>
              </a:rPr>
              <a:t> “</a:t>
            </a:r>
            <a:r>
              <a:rPr lang="en-US" sz="4000" dirty="0" err="1">
                <a:solidFill>
                  <a:srgbClr val="545454"/>
                </a:solidFill>
                <a:latin typeface="Roboto Condensed"/>
              </a:rPr>
              <a:t>đôi</a:t>
            </a:r>
            <a:r>
              <a:rPr lang="en-US" sz="4000" dirty="0">
                <a:solidFill>
                  <a:srgbClr val="545454"/>
                </a:solidFill>
                <a:latin typeface="Roboto Condensed"/>
              </a:rPr>
              <a:t> </a:t>
            </a:r>
            <a:r>
              <a:rPr lang="en-US" sz="4000" dirty="0" err="1">
                <a:solidFill>
                  <a:srgbClr val="545454"/>
                </a:solidFill>
                <a:latin typeface="Roboto Condensed"/>
              </a:rPr>
              <a:t>bờ</a:t>
            </a:r>
            <a:r>
              <a:rPr lang="en-US" sz="4000" dirty="0">
                <a:solidFill>
                  <a:srgbClr val="545454"/>
                </a:solidFill>
                <a:latin typeface="Roboto Condensed"/>
              </a:rPr>
              <a:t> </a:t>
            </a:r>
            <a:r>
              <a:rPr lang="en-US" sz="4000" dirty="0" err="1">
                <a:solidFill>
                  <a:srgbClr val="545454"/>
                </a:solidFill>
                <a:latin typeface="Roboto Condensed"/>
              </a:rPr>
              <a:t>cát</a:t>
            </a:r>
            <a:r>
              <a:rPr lang="en-US" sz="4000" dirty="0">
                <a:solidFill>
                  <a:srgbClr val="545454"/>
                </a:solidFill>
                <a:latin typeface="Roboto Condensed"/>
              </a:rPr>
              <a:t> </a:t>
            </a:r>
            <a:r>
              <a:rPr lang="en-US" sz="4000" dirty="0" err="1">
                <a:solidFill>
                  <a:srgbClr val="545454"/>
                </a:solidFill>
                <a:latin typeface="Roboto Condensed"/>
              </a:rPr>
              <a:t>trắng</a:t>
            </a:r>
            <a:r>
              <a:rPr lang="en-US" sz="4000" dirty="0">
                <a:solidFill>
                  <a:srgbClr val="545454"/>
                </a:solidFill>
                <a:latin typeface="Roboto Condensed"/>
              </a:rPr>
              <a:t>”</a:t>
            </a:r>
          </a:p>
          <a:p>
            <a:pPr marL="863601" lvl="1" indent="-431801">
              <a:lnSpc>
                <a:spcPts val="5599"/>
              </a:lnSpc>
              <a:buFont typeface="Arial"/>
              <a:buChar char="•"/>
            </a:pPr>
            <a:r>
              <a:rPr lang="en-US" sz="4000" dirty="0" err="1">
                <a:solidFill>
                  <a:srgbClr val="545454"/>
                </a:solidFill>
                <a:latin typeface="Roboto Condensed"/>
              </a:rPr>
              <a:t>đá</a:t>
            </a:r>
            <a:r>
              <a:rPr lang="en-US" sz="4000" dirty="0">
                <a:solidFill>
                  <a:srgbClr val="545454"/>
                </a:solidFill>
                <a:latin typeface="Roboto Condensed"/>
              </a:rPr>
              <a:t> “</a:t>
            </a:r>
            <a:r>
              <a:rPr lang="en-US" sz="4000" dirty="0" err="1">
                <a:solidFill>
                  <a:srgbClr val="545454"/>
                </a:solidFill>
                <a:latin typeface="Roboto Condensed"/>
              </a:rPr>
              <a:t>ngồi</a:t>
            </a:r>
            <a:r>
              <a:rPr lang="en-US" sz="4000" dirty="0">
                <a:solidFill>
                  <a:srgbClr val="545454"/>
                </a:solidFill>
                <a:latin typeface="Roboto Condensed"/>
              </a:rPr>
              <a:t> </a:t>
            </a:r>
            <a:r>
              <a:rPr lang="en-US" sz="4000" dirty="0" err="1">
                <a:solidFill>
                  <a:srgbClr val="545454"/>
                </a:solidFill>
                <a:latin typeface="Roboto Condensed"/>
              </a:rPr>
              <a:t>dưới</a:t>
            </a:r>
            <a:r>
              <a:rPr lang="en-US" sz="4000" dirty="0">
                <a:solidFill>
                  <a:srgbClr val="545454"/>
                </a:solidFill>
                <a:latin typeface="Roboto Condensed"/>
              </a:rPr>
              <a:t> </a:t>
            </a:r>
            <a:r>
              <a:rPr lang="en-US" sz="4000" dirty="0" err="1">
                <a:solidFill>
                  <a:srgbClr val="545454"/>
                </a:solidFill>
                <a:latin typeface="Roboto Condensed"/>
              </a:rPr>
              <a:t>bến</a:t>
            </a:r>
            <a:r>
              <a:rPr lang="en-US" sz="4000" dirty="0">
                <a:solidFill>
                  <a:srgbClr val="545454"/>
                </a:solidFill>
                <a:latin typeface="Roboto Condensed"/>
              </a:rPr>
              <a:t>”</a:t>
            </a:r>
          </a:p>
          <a:p>
            <a:pPr marL="863601" lvl="1" indent="-431801">
              <a:lnSpc>
                <a:spcPts val="5599"/>
              </a:lnSpc>
              <a:buFont typeface="Arial"/>
              <a:buChar char="•"/>
            </a:pPr>
            <a:r>
              <a:rPr lang="en-US" sz="4000" dirty="0">
                <a:solidFill>
                  <a:srgbClr val="545454"/>
                </a:solidFill>
                <a:latin typeface="Roboto Condensed"/>
              </a:rPr>
              <a:t>non </a:t>
            </a:r>
            <a:r>
              <a:rPr lang="en-US" sz="4000" dirty="0" err="1">
                <a:solidFill>
                  <a:srgbClr val="545454"/>
                </a:solidFill>
                <a:latin typeface="Roboto Condensed"/>
              </a:rPr>
              <a:t>Thần</a:t>
            </a:r>
            <a:r>
              <a:rPr lang="en-US" sz="4000" dirty="0">
                <a:solidFill>
                  <a:srgbClr val="545454"/>
                </a:solidFill>
                <a:latin typeface="Roboto Condensed"/>
              </a:rPr>
              <a:t> “</a:t>
            </a:r>
            <a:r>
              <a:rPr lang="en-US" sz="4000" dirty="0" err="1">
                <a:solidFill>
                  <a:srgbClr val="545454"/>
                </a:solidFill>
                <a:latin typeface="Roboto Condensed"/>
              </a:rPr>
              <a:t>xanh</a:t>
            </a:r>
            <a:r>
              <a:rPr lang="en-US" sz="4000" dirty="0">
                <a:solidFill>
                  <a:srgbClr val="545454"/>
                </a:solidFill>
                <a:latin typeface="Roboto Condensed"/>
              </a:rPr>
              <a:t> </a:t>
            </a:r>
            <a:r>
              <a:rPr lang="en-US" sz="4000" dirty="0" err="1">
                <a:solidFill>
                  <a:srgbClr val="545454"/>
                </a:solidFill>
                <a:latin typeface="Roboto Condensed"/>
              </a:rPr>
              <a:t>ngút</a:t>
            </a:r>
            <a:r>
              <a:rPr lang="en-US" sz="4000" dirty="0">
                <a:solidFill>
                  <a:srgbClr val="545454"/>
                </a:solidFill>
                <a:latin typeface="Roboto Condensed"/>
              </a:rPr>
              <a:t> </a:t>
            </a:r>
            <a:r>
              <a:rPr lang="en-US" sz="4000" dirty="0" err="1">
                <a:solidFill>
                  <a:srgbClr val="545454"/>
                </a:solidFill>
                <a:latin typeface="Roboto Condensed"/>
              </a:rPr>
              <a:t>ngát</a:t>
            </a:r>
            <a:r>
              <a:rPr lang="en-US" sz="4000" dirty="0">
                <a:solidFill>
                  <a:srgbClr val="545454"/>
                </a:solidFill>
                <a:latin typeface="Roboto Condensed"/>
              </a:rPr>
              <a:t>”</a:t>
            </a:r>
          </a:p>
        </p:txBody>
      </p:sp>
      <p:sp>
        <p:nvSpPr>
          <p:cNvPr id="11" name="TextBox 11"/>
          <p:cNvSpPr txBox="1"/>
          <p:nvPr/>
        </p:nvSpPr>
        <p:spPr>
          <a:xfrm>
            <a:off x="1350461" y="7735114"/>
            <a:ext cx="16296774" cy="2428875"/>
          </a:xfrm>
          <a:prstGeom prst="rect">
            <a:avLst/>
          </a:prstGeom>
        </p:spPr>
        <p:txBody>
          <a:bodyPr lIns="0" tIns="0" rIns="0" bIns="0" rtlCol="0" anchor="t">
            <a:spAutoFit/>
          </a:bodyPr>
          <a:lstStyle/>
          <a:p>
            <a:pPr algn="just">
              <a:lnSpc>
                <a:spcPts val="6359"/>
              </a:lnSpc>
            </a:pPr>
            <a:r>
              <a:rPr lang="en-US" sz="5299">
                <a:solidFill>
                  <a:srgbClr val="545454"/>
                </a:solidFill>
                <a:latin typeface="#9Slide05 VL Fadilla"/>
              </a:rPr>
              <a:t>Phép nhân hóa và biện pháp đảo ngữ góp phần phác họa lên bức tranh mùa xuân đầy hấp dẫn, giúp khung cảnh thiên nhiên trở nên sinh động, gần gũi, tràn đầy sức sống khi mùa xuân về.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709" t="1365" r="20900" b="31905"/>
          <a:stretch>
            <a:fillRect/>
          </a:stretch>
        </p:blipFill>
        <p:spPr>
          <a:xfrm>
            <a:off x="0" y="0"/>
            <a:ext cx="18288000" cy="10287000"/>
          </a:xfrm>
          <a:prstGeom prst="rect">
            <a:avLst/>
          </a:prstGeom>
        </p:spPr>
      </p:pic>
      <p:sp>
        <p:nvSpPr>
          <p:cNvPr id="3" name="TextBox 3"/>
          <p:cNvSpPr txBox="1"/>
          <p:nvPr/>
        </p:nvSpPr>
        <p:spPr>
          <a:xfrm>
            <a:off x="522866" y="425879"/>
            <a:ext cx="9343627" cy="3599265"/>
          </a:xfrm>
          <a:prstGeom prst="rect">
            <a:avLst/>
          </a:prstGeom>
        </p:spPr>
        <p:txBody>
          <a:bodyPr lIns="0" tIns="0" rIns="0" bIns="0" rtlCol="0" anchor="t">
            <a:spAutoFit/>
          </a:bodyPr>
          <a:lstStyle/>
          <a:p>
            <a:pPr algn="ctr">
              <a:lnSpc>
                <a:spcPts val="9519"/>
              </a:lnSpc>
              <a:spcBef>
                <a:spcPct val="0"/>
              </a:spcBef>
            </a:pPr>
            <a:r>
              <a:rPr lang="en-US" sz="6800">
                <a:solidFill>
                  <a:srgbClr val="545454"/>
                </a:solidFill>
                <a:latin typeface="#9Slide05 VL Fadilla"/>
              </a:rPr>
              <a:t>Hình ảnh thiên nhiên mang đặc trưng của thiên nhiên vùng núi phía Bắc: hùng vĩ và trữ tình.</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429906" y="7226825"/>
            <a:ext cx="19147813" cy="3470541"/>
          </a:xfrm>
          <a:custGeom>
            <a:avLst/>
            <a:gdLst/>
            <a:ahLst/>
            <a:cxnLst/>
            <a:rect l="l" t="t" r="r" b="b"/>
            <a:pathLst>
              <a:path w="19147813" h="3470541">
                <a:moveTo>
                  <a:pt x="0" y="0"/>
                </a:moveTo>
                <a:lnTo>
                  <a:pt x="19147812" y="0"/>
                </a:lnTo>
                <a:lnTo>
                  <a:pt x="19147812" y="3470541"/>
                </a:lnTo>
                <a:lnTo>
                  <a:pt x="0" y="3470541"/>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4283740" y="5213096"/>
            <a:ext cx="5715741" cy="7311408"/>
          </a:xfrm>
          <a:custGeom>
            <a:avLst/>
            <a:gdLst/>
            <a:ahLst/>
            <a:cxnLst/>
            <a:rect l="l" t="t" r="r" b="b"/>
            <a:pathLst>
              <a:path w="5715741" h="7311408">
                <a:moveTo>
                  <a:pt x="5715741" y="0"/>
                </a:moveTo>
                <a:lnTo>
                  <a:pt x="0" y="0"/>
                </a:lnTo>
                <a:lnTo>
                  <a:pt x="0" y="7311408"/>
                </a:lnTo>
                <a:lnTo>
                  <a:pt x="5715741" y="7311408"/>
                </a:lnTo>
                <a:lnTo>
                  <a:pt x="5715741" y="0"/>
                </a:lnTo>
                <a:close/>
              </a:path>
            </a:pathLst>
          </a:custGeom>
          <a:blipFill>
            <a:blip r:embed="rId4"/>
            <a:stretch>
              <a:fillRect r="-204759"/>
            </a:stretch>
          </a:blipFill>
        </p:spPr>
        <p:txBody>
          <a:bodyPr/>
          <a:lstStyle/>
          <a:p>
            <a:endParaRPr lang="en-US"/>
          </a:p>
        </p:txBody>
      </p:sp>
      <p:sp>
        <p:nvSpPr>
          <p:cNvPr id="5" name="TextBox 5"/>
          <p:cNvSpPr txBox="1"/>
          <p:nvPr/>
        </p:nvSpPr>
        <p:spPr>
          <a:xfrm>
            <a:off x="2383687" y="3447963"/>
            <a:ext cx="11534602" cy="3051853"/>
          </a:xfrm>
          <a:prstGeom prst="rect">
            <a:avLst/>
          </a:prstGeom>
        </p:spPr>
        <p:txBody>
          <a:bodyPr lIns="0" tIns="0" rIns="0" bIns="0" rtlCol="0" anchor="t">
            <a:spAutoFit/>
          </a:bodyPr>
          <a:lstStyle/>
          <a:p>
            <a:pPr algn="just">
              <a:lnSpc>
                <a:spcPts val="6159"/>
              </a:lnSpc>
              <a:spcBef>
                <a:spcPct val="0"/>
              </a:spcBef>
            </a:pPr>
            <a:r>
              <a:rPr lang="en-US" sz="4399" dirty="0" err="1">
                <a:solidFill>
                  <a:srgbClr val="545454"/>
                </a:solidFill>
                <a:latin typeface="Roboto Condensed"/>
              </a:rPr>
              <a:t>Hình</a:t>
            </a:r>
            <a:r>
              <a:rPr lang="en-US" sz="4399" dirty="0">
                <a:solidFill>
                  <a:srgbClr val="545454"/>
                </a:solidFill>
                <a:latin typeface="Roboto Condensed"/>
              </a:rPr>
              <a:t> </a:t>
            </a:r>
            <a:r>
              <a:rPr lang="en-US" sz="4399" dirty="0" err="1">
                <a:solidFill>
                  <a:srgbClr val="545454"/>
                </a:solidFill>
                <a:latin typeface="Roboto Condensed"/>
              </a:rPr>
              <a:t>ảnh</a:t>
            </a:r>
            <a:r>
              <a:rPr lang="en-US" sz="4399" dirty="0">
                <a:solidFill>
                  <a:srgbClr val="545454"/>
                </a:solidFill>
                <a:latin typeface="Roboto Condensed"/>
              </a:rPr>
              <a:t> con </a:t>
            </a:r>
            <a:r>
              <a:rPr lang="en-US" sz="4399" dirty="0" err="1">
                <a:solidFill>
                  <a:srgbClr val="545454"/>
                </a:solidFill>
                <a:latin typeface="Roboto Condensed"/>
              </a:rPr>
              <a:t>người</a:t>
            </a:r>
            <a:r>
              <a:rPr lang="en-US" sz="4399" dirty="0">
                <a:solidFill>
                  <a:srgbClr val="545454"/>
                </a:solidFill>
                <a:latin typeface="Roboto Condensed"/>
              </a:rPr>
              <a:t>:</a:t>
            </a:r>
          </a:p>
          <a:p>
            <a:pPr marL="928369" lvl="1" indent="-464185" algn="just">
              <a:lnSpc>
                <a:spcPts val="6019"/>
              </a:lnSpc>
              <a:buFont typeface="Arial"/>
              <a:buChar char="•"/>
            </a:pPr>
            <a:r>
              <a:rPr lang="en-US" sz="4299" dirty="0" err="1">
                <a:solidFill>
                  <a:srgbClr val="545454"/>
                </a:solidFill>
                <a:latin typeface="Roboto Condensed Italics"/>
              </a:rPr>
              <a:t>Cô</a:t>
            </a:r>
            <a:r>
              <a:rPr lang="en-US" sz="4299" dirty="0">
                <a:solidFill>
                  <a:srgbClr val="545454"/>
                </a:solidFill>
                <a:latin typeface="Roboto Condensed Italics"/>
              </a:rPr>
              <a:t> </a:t>
            </a:r>
            <a:r>
              <a:rPr lang="en-US" sz="4299" dirty="0" err="1">
                <a:solidFill>
                  <a:srgbClr val="545454"/>
                </a:solidFill>
                <a:latin typeface="Roboto Condensed Italics"/>
              </a:rPr>
              <a:t>gái</a:t>
            </a:r>
            <a:r>
              <a:rPr lang="en-US" sz="4299" dirty="0">
                <a:solidFill>
                  <a:srgbClr val="545454"/>
                </a:solidFill>
                <a:latin typeface="Roboto Condensed Italics"/>
              </a:rPr>
              <a:t> Dao </a:t>
            </a:r>
            <a:r>
              <a:rPr lang="en-US" sz="4299" dirty="0" err="1">
                <a:solidFill>
                  <a:srgbClr val="545454"/>
                </a:solidFill>
                <a:latin typeface="Roboto Condensed Italics"/>
              </a:rPr>
              <a:t>nào</a:t>
            </a:r>
            <a:r>
              <a:rPr lang="en-US" sz="4299" dirty="0">
                <a:solidFill>
                  <a:srgbClr val="545454"/>
                </a:solidFill>
                <a:latin typeface="Roboto Condensed Italics"/>
              </a:rPr>
              <a:t> </a:t>
            </a:r>
            <a:r>
              <a:rPr lang="en-US" sz="4299" dirty="0" err="1">
                <a:solidFill>
                  <a:srgbClr val="545454"/>
                </a:solidFill>
                <a:latin typeface="Roboto Condensed Italics"/>
              </a:rPr>
              <a:t>cũng</a:t>
            </a:r>
            <a:r>
              <a:rPr lang="en-US" sz="4299" dirty="0">
                <a:solidFill>
                  <a:srgbClr val="545454"/>
                </a:solidFill>
                <a:latin typeface="Roboto Condensed Italics"/>
              </a:rPr>
              <a:t> </a:t>
            </a:r>
            <a:r>
              <a:rPr lang="en-US" sz="4299" dirty="0" err="1">
                <a:solidFill>
                  <a:srgbClr val="545454"/>
                </a:solidFill>
                <a:latin typeface="Roboto Condensed Italics"/>
              </a:rPr>
              <a:t>đẹp</a:t>
            </a:r>
            <a:endParaRPr lang="en-US" sz="4299" dirty="0">
              <a:solidFill>
                <a:srgbClr val="545454"/>
              </a:solidFill>
              <a:latin typeface="Roboto Condensed Italics"/>
            </a:endParaRPr>
          </a:p>
          <a:p>
            <a:pPr marL="928369" lvl="1" indent="-464185" algn="just">
              <a:lnSpc>
                <a:spcPts val="6019"/>
              </a:lnSpc>
              <a:buFont typeface="Arial"/>
              <a:buChar char="•"/>
            </a:pPr>
            <a:r>
              <a:rPr lang="en-US" sz="4299" dirty="0" err="1">
                <a:solidFill>
                  <a:srgbClr val="545454"/>
                </a:solidFill>
                <a:latin typeface="Roboto Condensed Italics"/>
              </a:rPr>
              <a:t>Vòng</a:t>
            </a:r>
            <a:r>
              <a:rPr lang="en-US" sz="4299" dirty="0">
                <a:solidFill>
                  <a:srgbClr val="545454"/>
                </a:solidFill>
                <a:latin typeface="Roboto Condensed Italics"/>
              </a:rPr>
              <a:t> </a:t>
            </a:r>
            <a:r>
              <a:rPr lang="en-US" sz="4299" dirty="0" err="1">
                <a:solidFill>
                  <a:srgbClr val="545454"/>
                </a:solidFill>
                <a:latin typeface="Roboto Condensed Italics"/>
              </a:rPr>
              <a:t>bạc</a:t>
            </a:r>
            <a:r>
              <a:rPr lang="en-US" sz="4299" dirty="0">
                <a:solidFill>
                  <a:srgbClr val="545454"/>
                </a:solidFill>
                <a:latin typeface="Roboto Condensed Italics"/>
              </a:rPr>
              <a:t> rung </a:t>
            </a:r>
            <a:r>
              <a:rPr lang="en-US" sz="4299" dirty="0" err="1">
                <a:solidFill>
                  <a:srgbClr val="545454"/>
                </a:solidFill>
                <a:latin typeface="Roboto Condensed Italics"/>
              </a:rPr>
              <a:t>rinh</a:t>
            </a:r>
            <a:endParaRPr lang="en-US" sz="4299" dirty="0">
              <a:solidFill>
                <a:srgbClr val="545454"/>
              </a:solidFill>
              <a:latin typeface="Roboto Condensed Italics"/>
            </a:endParaRPr>
          </a:p>
          <a:p>
            <a:pPr marL="928369" lvl="1" indent="-464185" algn="just">
              <a:lnSpc>
                <a:spcPts val="6019"/>
              </a:lnSpc>
              <a:spcBef>
                <a:spcPct val="0"/>
              </a:spcBef>
              <a:buFont typeface="Arial"/>
              <a:buChar char="•"/>
            </a:pPr>
            <a:r>
              <a:rPr lang="en-US" sz="4299" dirty="0" err="1">
                <a:solidFill>
                  <a:srgbClr val="545454"/>
                </a:solidFill>
                <a:latin typeface="Roboto Condensed Italics"/>
              </a:rPr>
              <a:t>Ngủ</a:t>
            </a:r>
            <a:r>
              <a:rPr lang="en-US" sz="4299" dirty="0">
                <a:solidFill>
                  <a:srgbClr val="545454"/>
                </a:solidFill>
                <a:latin typeface="Roboto Condensed Italics"/>
              </a:rPr>
              <a:t> </a:t>
            </a:r>
            <a:r>
              <a:rPr lang="en-US" sz="4299" dirty="0" err="1">
                <a:solidFill>
                  <a:srgbClr val="545454"/>
                </a:solidFill>
                <a:latin typeface="Roboto Condensed Italics"/>
              </a:rPr>
              <a:t>hoa</a:t>
            </a:r>
            <a:r>
              <a:rPr lang="en-US" sz="4299" dirty="0">
                <a:solidFill>
                  <a:srgbClr val="545454"/>
                </a:solidFill>
                <a:latin typeface="Roboto Condensed Italics"/>
              </a:rPr>
              <a:t> </a:t>
            </a:r>
            <a:r>
              <a:rPr lang="en-US" sz="4299" dirty="0" err="1">
                <a:solidFill>
                  <a:srgbClr val="545454"/>
                </a:solidFill>
                <a:latin typeface="Roboto Condensed Italics"/>
              </a:rPr>
              <a:t>mơn</a:t>
            </a:r>
            <a:r>
              <a:rPr lang="en-US" sz="4299" dirty="0">
                <a:solidFill>
                  <a:srgbClr val="545454"/>
                </a:solidFill>
                <a:latin typeface="Roboto Condensed Italics"/>
              </a:rPr>
              <a:t> </a:t>
            </a:r>
            <a:r>
              <a:rPr lang="en-US" sz="4299" dirty="0" err="1">
                <a:solidFill>
                  <a:srgbClr val="545454"/>
                </a:solidFill>
                <a:latin typeface="Roboto Condensed Italics"/>
              </a:rPr>
              <a:t>mởn</a:t>
            </a:r>
            <a:endParaRPr lang="en-US" sz="4299" dirty="0">
              <a:solidFill>
                <a:srgbClr val="545454"/>
              </a:solidFill>
              <a:latin typeface="Roboto Condensed Italics"/>
            </a:endParaRPr>
          </a:p>
        </p:txBody>
      </p:sp>
      <p:sp>
        <p:nvSpPr>
          <p:cNvPr id="6" name="TextBox 6"/>
          <p:cNvSpPr txBox="1"/>
          <p:nvPr/>
        </p:nvSpPr>
        <p:spPr>
          <a:xfrm>
            <a:off x="937314" y="2422110"/>
            <a:ext cx="9364369" cy="892245"/>
          </a:xfrm>
          <a:prstGeom prst="rect">
            <a:avLst/>
          </a:prstGeom>
        </p:spPr>
        <p:txBody>
          <a:bodyPr wrap="square" lIns="0" tIns="0" rIns="0" bIns="0" rtlCol="0" anchor="t">
            <a:spAutoFit/>
          </a:bodyPr>
          <a:lstStyle/>
          <a:p>
            <a:pPr algn="ctr">
              <a:lnSpc>
                <a:spcPts val="6999"/>
              </a:lnSpc>
              <a:spcBef>
                <a:spcPct val="0"/>
              </a:spcBef>
            </a:pPr>
            <a:r>
              <a:rPr lang="en-US" sz="4999" dirty="0" err="1">
                <a:solidFill>
                  <a:srgbClr val="DB6632"/>
                </a:solidFill>
                <a:latin typeface="#9Slide05 Aphrodite Pro"/>
              </a:rPr>
              <a:t>Bức</a:t>
            </a:r>
            <a:r>
              <a:rPr lang="en-US" sz="4999" dirty="0">
                <a:solidFill>
                  <a:srgbClr val="DB6632"/>
                </a:solidFill>
                <a:latin typeface="#9Slide05 Aphrodite Pro"/>
              </a:rPr>
              <a:t> </a:t>
            </a:r>
            <a:r>
              <a:rPr lang="en-US" sz="4999" dirty="0" err="1">
                <a:solidFill>
                  <a:srgbClr val="DB6632"/>
                </a:solidFill>
                <a:latin typeface="#9Slide05 Aphrodite Pro"/>
              </a:rPr>
              <a:t>tranh</a:t>
            </a:r>
            <a:r>
              <a:rPr lang="en-US" sz="4999" dirty="0">
                <a:solidFill>
                  <a:srgbClr val="DB6632"/>
                </a:solidFill>
                <a:latin typeface="#9Slide05 Aphrodite Pro"/>
              </a:rPr>
              <a:t> </a:t>
            </a:r>
            <a:r>
              <a:rPr lang="en-US" sz="4999" dirty="0" err="1">
                <a:solidFill>
                  <a:srgbClr val="DB6632"/>
                </a:solidFill>
                <a:latin typeface="#9Slide05 Aphrodite Pro"/>
              </a:rPr>
              <a:t>sinh</a:t>
            </a:r>
            <a:r>
              <a:rPr lang="en-US" sz="4999" dirty="0">
                <a:solidFill>
                  <a:srgbClr val="DB6632"/>
                </a:solidFill>
                <a:latin typeface="#9Slide05 Aphrodite Pro"/>
              </a:rPr>
              <a:t> </a:t>
            </a:r>
            <a:r>
              <a:rPr lang="en-US" sz="4999" dirty="0" err="1">
                <a:solidFill>
                  <a:srgbClr val="DB6632"/>
                </a:solidFill>
                <a:latin typeface="#9Slide05 Aphrodite Pro"/>
              </a:rPr>
              <a:t>hoạt</a:t>
            </a:r>
            <a:r>
              <a:rPr lang="en-US" sz="4999" dirty="0">
                <a:solidFill>
                  <a:srgbClr val="DB6632"/>
                </a:solidFill>
                <a:latin typeface="#9Slide05 Aphrodite Pro"/>
              </a:rPr>
              <a:t> con </a:t>
            </a:r>
            <a:r>
              <a:rPr lang="en-US" sz="4999" dirty="0" err="1">
                <a:solidFill>
                  <a:srgbClr val="DB6632"/>
                </a:solidFill>
                <a:latin typeface="#9Slide05 Aphrodite Pro"/>
              </a:rPr>
              <a:t>người</a:t>
            </a:r>
            <a:endParaRPr lang="en-US" sz="4999" dirty="0">
              <a:solidFill>
                <a:srgbClr val="DB6632"/>
              </a:solidFill>
              <a:latin typeface="#9Slide05 Aphrodite Pro"/>
            </a:endParaRPr>
          </a:p>
        </p:txBody>
      </p:sp>
      <p:sp>
        <p:nvSpPr>
          <p:cNvPr id="7" name="TextBox 7"/>
          <p:cNvSpPr txBox="1"/>
          <p:nvPr/>
        </p:nvSpPr>
        <p:spPr>
          <a:xfrm>
            <a:off x="0" y="107324"/>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8" name="TextBox 8"/>
          <p:cNvSpPr txBox="1"/>
          <p:nvPr/>
        </p:nvSpPr>
        <p:spPr>
          <a:xfrm>
            <a:off x="1094573" y="1295508"/>
            <a:ext cx="6449227"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sp>
        <p:nvSpPr>
          <p:cNvPr id="9" name="TextBox 9"/>
          <p:cNvSpPr txBox="1"/>
          <p:nvPr/>
        </p:nvSpPr>
        <p:spPr>
          <a:xfrm>
            <a:off x="10301683" y="4218844"/>
            <a:ext cx="6839928" cy="1510090"/>
          </a:xfrm>
          <a:prstGeom prst="rect">
            <a:avLst/>
          </a:prstGeom>
        </p:spPr>
        <p:txBody>
          <a:bodyPr lIns="0" tIns="0" rIns="0" bIns="0" rtlCol="0" anchor="t">
            <a:spAutoFit/>
          </a:bodyPr>
          <a:lstStyle/>
          <a:p>
            <a:pPr marL="928369" lvl="1" indent="-464185" algn="just">
              <a:lnSpc>
                <a:spcPts val="6019"/>
              </a:lnSpc>
              <a:buFont typeface="Arial"/>
              <a:buChar char="•"/>
            </a:pPr>
            <a:r>
              <a:rPr lang="en-US" sz="4299" dirty="0">
                <a:solidFill>
                  <a:srgbClr val="545454"/>
                </a:solidFill>
                <a:latin typeface="Roboto Condensed Italics"/>
              </a:rPr>
              <a:t>Con </a:t>
            </a:r>
            <a:r>
              <a:rPr lang="en-US" sz="4299" dirty="0" err="1">
                <a:solidFill>
                  <a:srgbClr val="545454"/>
                </a:solidFill>
                <a:latin typeface="Roboto Condensed Italics"/>
              </a:rPr>
              <a:t>gái</a:t>
            </a:r>
            <a:r>
              <a:rPr lang="en-US" sz="4299" dirty="0">
                <a:solidFill>
                  <a:srgbClr val="545454"/>
                </a:solidFill>
                <a:latin typeface="Roboto Condensed Italics"/>
              </a:rPr>
              <a:t> </a:t>
            </a:r>
            <a:r>
              <a:rPr lang="en-US" sz="4299" dirty="0" err="1">
                <a:solidFill>
                  <a:srgbClr val="545454"/>
                </a:solidFill>
                <a:latin typeface="Roboto Condensed Italics"/>
              </a:rPr>
              <a:t>bản</a:t>
            </a:r>
            <a:r>
              <a:rPr lang="en-US" sz="4299" dirty="0">
                <a:solidFill>
                  <a:srgbClr val="545454"/>
                </a:solidFill>
                <a:latin typeface="Roboto Condensed Italics"/>
              </a:rPr>
              <a:t> </a:t>
            </a:r>
            <a:r>
              <a:rPr lang="en-US" sz="4299" dirty="0" err="1">
                <a:solidFill>
                  <a:srgbClr val="545454"/>
                </a:solidFill>
                <a:latin typeface="Roboto Condensed Italics"/>
              </a:rPr>
              <a:t>Tày</a:t>
            </a:r>
            <a:r>
              <a:rPr lang="en-US" sz="4299" dirty="0">
                <a:solidFill>
                  <a:srgbClr val="545454"/>
                </a:solidFill>
                <a:latin typeface="Roboto Condensed Italics"/>
              </a:rPr>
              <a:t> </a:t>
            </a:r>
            <a:r>
              <a:rPr lang="en-US" sz="4299" dirty="0" err="1">
                <a:solidFill>
                  <a:srgbClr val="545454"/>
                </a:solidFill>
                <a:latin typeface="Roboto Condensed Italics"/>
              </a:rPr>
              <a:t>duyên</a:t>
            </a:r>
            <a:r>
              <a:rPr lang="en-US" sz="4299" dirty="0">
                <a:solidFill>
                  <a:srgbClr val="545454"/>
                </a:solidFill>
                <a:latin typeface="Roboto Condensed Italics"/>
              </a:rPr>
              <a:t> </a:t>
            </a:r>
            <a:r>
              <a:rPr lang="en-US" sz="4299" dirty="0" err="1">
                <a:solidFill>
                  <a:srgbClr val="545454"/>
                </a:solidFill>
                <a:latin typeface="Roboto Condensed Italics"/>
              </a:rPr>
              <a:t>quá</a:t>
            </a:r>
            <a:endParaRPr lang="en-US" sz="4299" dirty="0">
              <a:solidFill>
                <a:srgbClr val="545454"/>
              </a:solidFill>
              <a:latin typeface="Roboto Condensed Italics"/>
            </a:endParaRPr>
          </a:p>
          <a:p>
            <a:pPr marL="928369" lvl="1" indent="-464185" algn="just">
              <a:lnSpc>
                <a:spcPts val="6019"/>
              </a:lnSpc>
              <a:buFont typeface="Arial"/>
              <a:buChar char="•"/>
            </a:pPr>
            <a:r>
              <a:rPr lang="en-US" sz="4299" dirty="0" err="1">
                <a:solidFill>
                  <a:srgbClr val="545454"/>
                </a:solidFill>
                <a:latin typeface="Roboto Condensed Italics"/>
              </a:rPr>
              <a:t>Nụ</a:t>
            </a:r>
            <a:r>
              <a:rPr lang="en-US" sz="4299" dirty="0">
                <a:solidFill>
                  <a:srgbClr val="545454"/>
                </a:solidFill>
                <a:latin typeface="Roboto Condensed Italics"/>
              </a:rPr>
              <a:t> </a:t>
            </a:r>
            <a:r>
              <a:rPr lang="en-US" sz="4299" dirty="0" err="1">
                <a:solidFill>
                  <a:srgbClr val="545454"/>
                </a:solidFill>
                <a:latin typeface="Roboto Condensed Italics"/>
              </a:rPr>
              <a:t>cười</a:t>
            </a:r>
            <a:r>
              <a:rPr lang="en-US" sz="4299" dirty="0">
                <a:solidFill>
                  <a:srgbClr val="545454"/>
                </a:solidFill>
                <a:latin typeface="Roboto Condensed Italics"/>
              </a:rPr>
              <a:t> </a:t>
            </a:r>
            <a:r>
              <a:rPr lang="en-US" sz="4299" dirty="0" err="1">
                <a:solidFill>
                  <a:srgbClr val="545454"/>
                </a:solidFill>
                <a:latin typeface="Roboto Condensed Italics"/>
              </a:rPr>
              <a:t>môi</a:t>
            </a:r>
            <a:r>
              <a:rPr lang="en-US" sz="4299" dirty="0">
                <a:solidFill>
                  <a:srgbClr val="545454"/>
                </a:solidFill>
                <a:latin typeface="Roboto Condensed Italics"/>
              </a:rPr>
              <a:t> </a:t>
            </a:r>
            <a:r>
              <a:rPr lang="en-US" sz="4299" dirty="0" err="1">
                <a:solidFill>
                  <a:srgbClr val="545454"/>
                </a:solidFill>
                <a:latin typeface="Roboto Condensed Italics"/>
              </a:rPr>
              <a:t>mọng</a:t>
            </a:r>
            <a:endParaRPr lang="en-US" sz="4299" dirty="0">
              <a:solidFill>
                <a:srgbClr val="545454"/>
              </a:solidFill>
              <a:latin typeface="Roboto Condensed Italics"/>
            </a:endParaRPr>
          </a:p>
        </p:txBody>
      </p:sp>
      <p:sp>
        <p:nvSpPr>
          <p:cNvPr id="10" name="TextBox 10"/>
          <p:cNvSpPr txBox="1"/>
          <p:nvPr/>
        </p:nvSpPr>
        <p:spPr>
          <a:xfrm>
            <a:off x="1510093" y="6595065"/>
            <a:ext cx="13520626" cy="2105110"/>
          </a:xfrm>
          <a:prstGeom prst="rect">
            <a:avLst/>
          </a:prstGeom>
        </p:spPr>
        <p:txBody>
          <a:bodyPr lIns="0" tIns="0" rIns="0" bIns="0" rtlCol="0" anchor="t">
            <a:spAutoFit/>
          </a:bodyPr>
          <a:lstStyle/>
          <a:p>
            <a:pPr algn="ctr">
              <a:lnSpc>
                <a:spcPts val="8399"/>
              </a:lnSpc>
              <a:spcBef>
                <a:spcPct val="0"/>
              </a:spcBef>
            </a:pPr>
            <a:r>
              <a:rPr lang="en-US" sz="5999">
                <a:solidFill>
                  <a:srgbClr val="545454"/>
                </a:solidFill>
                <a:latin typeface="#9Slide05 VL Fadilla"/>
              </a:rPr>
              <a:t>Nhấn mạnh vẻ đẹp duyên dáng, trẻ trung khiến cho bao người lẫn thiên nhiên phải say đắm, quên lối về.</a:t>
            </a:r>
          </a:p>
        </p:txBody>
      </p:sp>
      <p:sp>
        <p:nvSpPr>
          <p:cNvPr id="11" name="Freeform 11"/>
          <p:cNvSpPr/>
          <p:nvPr/>
        </p:nvSpPr>
        <p:spPr>
          <a:xfrm rot="-3611897">
            <a:off x="871049" y="5475491"/>
            <a:ext cx="1278087" cy="945784"/>
          </a:xfrm>
          <a:custGeom>
            <a:avLst/>
            <a:gdLst/>
            <a:ahLst/>
            <a:cxnLst/>
            <a:rect l="l" t="t" r="r" b="b"/>
            <a:pathLst>
              <a:path w="1278087" h="945784">
                <a:moveTo>
                  <a:pt x="0" y="0"/>
                </a:moveTo>
                <a:lnTo>
                  <a:pt x="1278087" y="0"/>
                </a:lnTo>
                <a:lnTo>
                  <a:pt x="1278087" y="945784"/>
                </a:lnTo>
                <a:lnTo>
                  <a:pt x="0" y="9457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EBF6"/>
        </a:solidFill>
        <a:effectLst/>
      </p:bgPr>
    </p:bg>
    <p:spTree>
      <p:nvGrpSpPr>
        <p:cNvPr id="1" name=""/>
        <p:cNvGrpSpPr/>
        <p:nvPr/>
      </p:nvGrpSpPr>
      <p:grpSpPr>
        <a:xfrm>
          <a:off x="0" y="0"/>
          <a:ext cx="0" cy="0"/>
          <a:chOff x="0" y="0"/>
          <a:chExt cx="0" cy="0"/>
        </a:xfrm>
      </p:grpSpPr>
      <p:sp>
        <p:nvSpPr>
          <p:cNvPr id="2" name="Freeform 2"/>
          <p:cNvSpPr/>
          <p:nvPr/>
        </p:nvSpPr>
        <p:spPr>
          <a:xfrm>
            <a:off x="-1951032" y="3047971"/>
            <a:ext cx="18997696" cy="1783080"/>
          </a:xfrm>
          <a:custGeom>
            <a:avLst/>
            <a:gdLst/>
            <a:ahLst/>
            <a:cxnLst/>
            <a:rect l="l" t="t" r="r" b="b"/>
            <a:pathLst>
              <a:path w="18997696" h="1783080">
                <a:moveTo>
                  <a:pt x="0" y="0"/>
                </a:moveTo>
                <a:lnTo>
                  <a:pt x="18997697" y="0"/>
                </a:lnTo>
                <a:lnTo>
                  <a:pt x="18997697" y="1783080"/>
                </a:lnTo>
                <a:lnTo>
                  <a:pt x="0" y="1783080"/>
                </a:lnTo>
                <a:lnTo>
                  <a:pt x="0" y="0"/>
                </a:lnTo>
                <a:close/>
              </a:path>
            </a:pathLst>
          </a:custGeom>
          <a:blipFill>
            <a:blip r:embed="rId2"/>
            <a:stretch>
              <a:fillRect b="-3880"/>
            </a:stretch>
          </a:blipFill>
        </p:spPr>
        <p:txBody>
          <a:bodyPr/>
          <a:lstStyle/>
          <a:p>
            <a:endParaRPr lang="en-US"/>
          </a:p>
        </p:txBody>
      </p:sp>
      <p:sp>
        <p:nvSpPr>
          <p:cNvPr id="3" name="Freeform 3"/>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alphaModFix amt="79000"/>
            </a:blip>
            <a:stretch>
              <a:fillRect/>
            </a:stretch>
          </a:blipFill>
        </p:spPr>
        <p:txBody>
          <a:bodyPr/>
          <a:lstStyle/>
          <a:p>
            <a:endParaRPr lang="en-US"/>
          </a:p>
        </p:txBody>
      </p:sp>
      <p:sp>
        <p:nvSpPr>
          <p:cNvPr id="4" name="Freeform 4"/>
          <p:cNvSpPr/>
          <p:nvPr/>
        </p:nvSpPr>
        <p:spPr>
          <a:xfrm>
            <a:off x="-884345" y="5324308"/>
            <a:ext cx="5342645" cy="5904423"/>
          </a:xfrm>
          <a:custGeom>
            <a:avLst/>
            <a:gdLst/>
            <a:ahLst/>
            <a:cxnLst/>
            <a:rect l="l" t="t" r="r" b="b"/>
            <a:pathLst>
              <a:path w="5342645" h="5904423">
                <a:moveTo>
                  <a:pt x="0" y="0"/>
                </a:moveTo>
                <a:lnTo>
                  <a:pt x="5342646" y="0"/>
                </a:lnTo>
                <a:lnTo>
                  <a:pt x="5342646" y="5904423"/>
                </a:lnTo>
                <a:lnTo>
                  <a:pt x="0" y="5904423"/>
                </a:lnTo>
                <a:lnTo>
                  <a:pt x="0" y="0"/>
                </a:lnTo>
                <a:close/>
              </a:path>
            </a:pathLst>
          </a:custGeom>
          <a:blipFill>
            <a:blip r:embed="rId4"/>
            <a:stretch>
              <a:fillRect l="-351418" t="-48911" r="-14029" b="-130929"/>
            </a:stretch>
          </a:blipFill>
        </p:spPr>
        <p:txBody>
          <a:bodyPr/>
          <a:lstStyle/>
          <a:p>
            <a:endParaRPr lang="en-US"/>
          </a:p>
        </p:txBody>
      </p:sp>
      <p:sp>
        <p:nvSpPr>
          <p:cNvPr id="5" name="TextBox 5"/>
          <p:cNvSpPr txBox="1"/>
          <p:nvPr/>
        </p:nvSpPr>
        <p:spPr>
          <a:xfrm>
            <a:off x="2423846" y="3174927"/>
            <a:ext cx="6948753" cy="764584"/>
          </a:xfrm>
          <a:prstGeom prst="rect">
            <a:avLst/>
          </a:prstGeom>
        </p:spPr>
        <p:txBody>
          <a:bodyPr wrap="square" lIns="0" tIns="0" rIns="0" bIns="0" rtlCol="0" anchor="t">
            <a:spAutoFit/>
          </a:bodyPr>
          <a:lstStyle/>
          <a:p>
            <a:pPr algn="ctr">
              <a:lnSpc>
                <a:spcPts val="6159"/>
              </a:lnSpc>
              <a:spcBef>
                <a:spcPct val="0"/>
              </a:spcBef>
            </a:pPr>
            <a:r>
              <a:rPr lang="en-US" sz="4399" dirty="0" err="1">
                <a:solidFill>
                  <a:srgbClr val="545454"/>
                </a:solidFill>
                <a:latin typeface="Roboto Condensed"/>
              </a:rPr>
              <a:t>Hình</a:t>
            </a:r>
            <a:r>
              <a:rPr lang="en-US" sz="4399" dirty="0">
                <a:solidFill>
                  <a:srgbClr val="545454"/>
                </a:solidFill>
                <a:latin typeface="Roboto Condensed"/>
              </a:rPr>
              <a:t> </a:t>
            </a:r>
            <a:r>
              <a:rPr lang="en-US" sz="4399" dirty="0" err="1">
                <a:solidFill>
                  <a:srgbClr val="545454"/>
                </a:solidFill>
                <a:latin typeface="Roboto Condensed"/>
              </a:rPr>
              <a:t>ảnh</a:t>
            </a:r>
            <a:r>
              <a:rPr lang="en-US" sz="4399" dirty="0">
                <a:solidFill>
                  <a:srgbClr val="545454"/>
                </a:solidFill>
                <a:latin typeface="Roboto Condensed"/>
              </a:rPr>
              <a:t> </a:t>
            </a:r>
            <a:r>
              <a:rPr lang="en-US" sz="4399" dirty="0" err="1">
                <a:solidFill>
                  <a:srgbClr val="545454"/>
                </a:solidFill>
                <a:latin typeface="Roboto Condensed"/>
              </a:rPr>
              <a:t>lễ</a:t>
            </a:r>
            <a:r>
              <a:rPr lang="en-US" sz="4399" dirty="0">
                <a:solidFill>
                  <a:srgbClr val="545454"/>
                </a:solidFill>
                <a:latin typeface="Roboto Condensed"/>
              </a:rPr>
              <a:t> </a:t>
            </a:r>
            <a:r>
              <a:rPr lang="en-US" sz="4399" dirty="0" err="1">
                <a:solidFill>
                  <a:srgbClr val="545454"/>
                </a:solidFill>
                <a:latin typeface="Roboto Condensed"/>
              </a:rPr>
              <a:t>hội</a:t>
            </a:r>
            <a:r>
              <a:rPr lang="en-US" sz="4399" dirty="0">
                <a:solidFill>
                  <a:srgbClr val="545454"/>
                </a:solidFill>
                <a:latin typeface="Roboto Condensed"/>
              </a:rPr>
              <a:t> </a:t>
            </a:r>
            <a:r>
              <a:rPr lang="en-US" sz="4399" dirty="0" err="1">
                <a:solidFill>
                  <a:srgbClr val="545454"/>
                </a:solidFill>
                <a:latin typeface="Roboto Condensed"/>
              </a:rPr>
              <a:t>truyền</a:t>
            </a:r>
            <a:r>
              <a:rPr lang="en-US" sz="4399" dirty="0">
                <a:solidFill>
                  <a:srgbClr val="545454"/>
                </a:solidFill>
                <a:latin typeface="Roboto Condensed"/>
              </a:rPr>
              <a:t> </a:t>
            </a:r>
            <a:r>
              <a:rPr lang="en-US" sz="4399" dirty="0" err="1">
                <a:solidFill>
                  <a:srgbClr val="545454"/>
                </a:solidFill>
                <a:latin typeface="Roboto Condensed"/>
              </a:rPr>
              <a:t>thống</a:t>
            </a:r>
            <a:endParaRPr lang="en-US" sz="4399" dirty="0">
              <a:solidFill>
                <a:srgbClr val="545454"/>
              </a:solidFill>
              <a:latin typeface="Roboto Condensed"/>
            </a:endParaRPr>
          </a:p>
        </p:txBody>
      </p:sp>
      <p:sp>
        <p:nvSpPr>
          <p:cNvPr id="6" name="TextBox 6"/>
          <p:cNvSpPr txBox="1"/>
          <p:nvPr/>
        </p:nvSpPr>
        <p:spPr>
          <a:xfrm>
            <a:off x="6051708" y="3996661"/>
            <a:ext cx="5072658" cy="2207953"/>
          </a:xfrm>
          <a:prstGeom prst="rect">
            <a:avLst/>
          </a:prstGeom>
        </p:spPr>
        <p:txBody>
          <a:bodyPr lIns="0" tIns="0" rIns="0" bIns="0" rtlCol="0" anchor="t">
            <a:spAutoFit/>
          </a:bodyPr>
          <a:lstStyle/>
          <a:p>
            <a:pPr marL="906783" lvl="1" indent="-453392">
              <a:lnSpc>
                <a:spcPts val="5879"/>
              </a:lnSpc>
              <a:buFont typeface="Arial"/>
              <a:buChar char="•"/>
            </a:pPr>
            <a:r>
              <a:rPr lang="en-US" sz="4200" dirty="0" err="1">
                <a:solidFill>
                  <a:srgbClr val="545454"/>
                </a:solidFill>
                <a:latin typeface="Roboto Condensed"/>
              </a:rPr>
              <a:t>Lễ</a:t>
            </a:r>
            <a:r>
              <a:rPr lang="en-US" sz="4200" dirty="0">
                <a:solidFill>
                  <a:srgbClr val="545454"/>
                </a:solidFill>
                <a:latin typeface="Roboto Condensed"/>
              </a:rPr>
              <a:t> </a:t>
            </a:r>
            <a:r>
              <a:rPr lang="en-US" sz="4200" dirty="0" err="1">
                <a:solidFill>
                  <a:srgbClr val="545454"/>
                </a:solidFill>
                <a:latin typeface="Roboto Condensed"/>
              </a:rPr>
              <a:t>hội</a:t>
            </a:r>
            <a:r>
              <a:rPr lang="en-US" sz="4200" dirty="0">
                <a:solidFill>
                  <a:srgbClr val="545454"/>
                </a:solidFill>
                <a:latin typeface="Roboto Condensed"/>
              </a:rPr>
              <a:t> “</a:t>
            </a:r>
            <a:r>
              <a:rPr lang="en-US" sz="4200" dirty="0" err="1">
                <a:solidFill>
                  <a:srgbClr val="545454"/>
                </a:solidFill>
                <a:latin typeface="Roboto Condensed"/>
              </a:rPr>
              <a:t>lùng</a:t>
            </a:r>
            <a:r>
              <a:rPr lang="en-US" sz="4200" dirty="0">
                <a:solidFill>
                  <a:srgbClr val="545454"/>
                </a:solidFill>
                <a:latin typeface="Roboto Condensed"/>
              </a:rPr>
              <a:t> </a:t>
            </a:r>
            <a:r>
              <a:rPr lang="en-US" sz="4200" dirty="0" err="1">
                <a:solidFill>
                  <a:srgbClr val="545454"/>
                </a:solidFill>
                <a:latin typeface="Roboto Condensed"/>
              </a:rPr>
              <a:t>tùng</a:t>
            </a:r>
            <a:r>
              <a:rPr lang="en-US" sz="4200" dirty="0">
                <a:solidFill>
                  <a:srgbClr val="545454"/>
                </a:solidFill>
                <a:latin typeface="Roboto Condensed"/>
              </a:rPr>
              <a:t>”</a:t>
            </a:r>
          </a:p>
          <a:p>
            <a:pPr marL="906783" lvl="1" indent="-453392">
              <a:lnSpc>
                <a:spcPts val="5879"/>
              </a:lnSpc>
              <a:buFont typeface="Arial"/>
              <a:buChar char="•"/>
            </a:pPr>
            <a:r>
              <a:rPr lang="en-US" sz="4200" dirty="0" err="1">
                <a:solidFill>
                  <a:srgbClr val="545454"/>
                </a:solidFill>
                <a:latin typeface="Roboto Condensed"/>
              </a:rPr>
              <a:t>Quả</a:t>
            </a:r>
            <a:r>
              <a:rPr lang="en-US" sz="4200" dirty="0">
                <a:solidFill>
                  <a:srgbClr val="545454"/>
                </a:solidFill>
                <a:latin typeface="Roboto Condensed"/>
              </a:rPr>
              <a:t> </a:t>
            </a:r>
            <a:r>
              <a:rPr lang="en-US" sz="4200" dirty="0" err="1">
                <a:solidFill>
                  <a:srgbClr val="545454"/>
                </a:solidFill>
                <a:latin typeface="Roboto Condensed"/>
              </a:rPr>
              <a:t>còn</a:t>
            </a:r>
            <a:r>
              <a:rPr lang="en-US" sz="4200" dirty="0">
                <a:solidFill>
                  <a:srgbClr val="545454"/>
                </a:solidFill>
                <a:latin typeface="Roboto Condensed"/>
              </a:rPr>
              <a:t> </a:t>
            </a:r>
            <a:r>
              <a:rPr lang="en-US" sz="4200" dirty="0" err="1">
                <a:solidFill>
                  <a:srgbClr val="545454"/>
                </a:solidFill>
                <a:latin typeface="Roboto Condensed"/>
              </a:rPr>
              <a:t>chạm</a:t>
            </a:r>
            <a:r>
              <a:rPr lang="en-US" sz="4200" dirty="0">
                <a:solidFill>
                  <a:srgbClr val="545454"/>
                </a:solidFill>
                <a:latin typeface="Roboto Condensed"/>
              </a:rPr>
              <a:t> </a:t>
            </a:r>
            <a:r>
              <a:rPr lang="en-US" sz="4200" dirty="0" err="1">
                <a:solidFill>
                  <a:srgbClr val="545454"/>
                </a:solidFill>
                <a:latin typeface="Roboto Condensed"/>
              </a:rPr>
              <a:t>vai</a:t>
            </a:r>
            <a:endParaRPr lang="en-US" sz="4200" dirty="0">
              <a:solidFill>
                <a:srgbClr val="545454"/>
              </a:solidFill>
              <a:latin typeface="Roboto Condensed"/>
            </a:endParaRPr>
          </a:p>
          <a:p>
            <a:pPr marL="906783" lvl="1" indent="-453392">
              <a:lnSpc>
                <a:spcPts val="5879"/>
              </a:lnSpc>
              <a:buFont typeface="Arial"/>
              <a:buChar char="•"/>
            </a:pPr>
            <a:r>
              <a:rPr lang="en-US" sz="4200" dirty="0" err="1">
                <a:solidFill>
                  <a:srgbClr val="545454"/>
                </a:solidFill>
                <a:latin typeface="Roboto Condensed"/>
              </a:rPr>
              <a:t>Ngày</a:t>
            </a:r>
            <a:r>
              <a:rPr lang="en-US" sz="4200" dirty="0">
                <a:solidFill>
                  <a:srgbClr val="545454"/>
                </a:solidFill>
                <a:latin typeface="Roboto Condensed"/>
              </a:rPr>
              <a:t> </a:t>
            </a:r>
            <a:r>
              <a:rPr lang="en-US" sz="4200" dirty="0" err="1">
                <a:solidFill>
                  <a:srgbClr val="545454"/>
                </a:solidFill>
                <a:latin typeface="Roboto Condensed"/>
              </a:rPr>
              <a:t>lành</a:t>
            </a:r>
            <a:r>
              <a:rPr lang="en-US" sz="4200" dirty="0">
                <a:solidFill>
                  <a:srgbClr val="545454"/>
                </a:solidFill>
                <a:latin typeface="Roboto Condensed"/>
              </a:rPr>
              <a:t> </a:t>
            </a:r>
            <a:r>
              <a:rPr lang="en-US" sz="4200" dirty="0" err="1">
                <a:solidFill>
                  <a:srgbClr val="545454"/>
                </a:solidFill>
                <a:latin typeface="Roboto Condensed"/>
              </a:rPr>
              <a:t>duyên</a:t>
            </a:r>
            <a:r>
              <a:rPr lang="en-US" sz="4200" dirty="0">
                <a:solidFill>
                  <a:srgbClr val="545454"/>
                </a:solidFill>
                <a:latin typeface="Roboto Condensed"/>
              </a:rPr>
              <a:t> </a:t>
            </a:r>
            <a:r>
              <a:rPr lang="en-US" sz="4200" dirty="0" err="1">
                <a:solidFill>
                  <a:srgbClr val="545454"/>
                </a:solidFill>
                <a:latin typeface="Roboto Condensed"/>
              </a:rPr>
              <a:t>tốt</a:t>
            </a:r>
            <a:endParaRPr lang="en-US" sz="4200" dirty="0">
              <a:solidFill>
                <a:srgbClr val="545454"/>
              </a:solidFill>
              <a:latin typeface="Roboto Condensed"/>
            </a:endParaRPr>
          </a:p>
        </p:txBody>
      </p:sp>
      <p:sp>
        <p:nvSpPr>
          <p:cNvPr id="7" name="TextBox 7"/>
          <p:cNvSpPr txBox="1"/>
          <p:nvPr/>
        </p:nvSpPr>
        <p:spPr>
          <a:xfrm>
            <a:off x="1349939" y="1203930"/>
            <a:ext cx="6610325"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sp>
        <p:nvSpPr>
          <p:cNvPr id="8" name="TextBox 8"/>
          <p:cNvSpPr txBox="1"/>
          <p:nvPr/>
        </p:nvSpPr>
        <p:spPr>
          <a:xfrm>
            <a:off x="296102" y="107324"/>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9" name="TextBox 9"/>
          <p:cNvSpPr txBox="1"/>
          <p:nvPr/>
        </p:nvSpPr>
        <p:spPr>
          <a:xfrm>
            <a:off x="4655102" y="6461361"/>
            <a:ext cx="10050354" cy="2759202"/>
          </a:xfrm>
          <a:prstGeom prst="rect">
            <a:avLst/>
          </a:prstGeom>
        </p:spPr>
        <p:txBody>
          <a:bodyPr lIns="0" tIns="0" rIns="0" bIns="0" rtlCol="0" anchor="t">
            <a:spAutoFit/>
          </a:bodyPr>
          <a:lstStyle/>
          <a:p>
            <a:pPr algn="just">
              <a:lnSpc>
                <a:spcPts val="7238"/>
              </a:lnSpc>
            </a:pPr>
            <a:r>
              <a:rPr lang="en-US" sz="5699">
                <a:solidFill>
                  <a:srgbClr val="545454"/>
                </a:solidFill>
                <a:latin typeface="#9Slide05 VL Fadilla"/>
              </a:rPr>
              <a:t>Lễ hội xuân với trò chơi dân gian, những người bạn được nên duyên đã là những kỉ niệm khiến tác giả muốn trở về quê hương.</a:t>
            </a:r>
          </a:p>
        </p:txBody>
      </p:sp>
      <p:sp>
        <p:nvSpPr>
          <p:cNvPr id="10" name="Freeform 10"/>
          <p:cNvSpPr/>
          <p:nvPr/>
        </p:nvSpPr>
        <p:spPr>
          <a:xfrm rot="-2583336">
            <a:off x="5060308" y="5538657"/>
            <a:ext cx="886803" cy="656234"/>
          </a:xfrm>
          <a:custGeom>
            <a:avLst/>
            <a:gdLst/>
            <a:ahLst/>
            <a:cxnLst/>
            <a:rect l="l" t="t" r="r" b="b"/>
            <a:pathLst>
              <a:path w="886803" h="656234">
                <a:moveTo>
                  <a:pt x="0" y="0"/>
                </a:moveTo>
                <a:lnTo>
                  <a:pt x="886804" y="0"/>
                </a:lnTo>
                <a:lnTo>
                  <a:pt x="886804" y="656235"/>
                </a:lnTo>
                <a:lnTo>
                  <a:pt x="0" y="6562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286084" y="2229351"/>
            <a:ext cx="8837143" cy="908757"/>
          </a:xfrm>
          <a:prstGeom prst="rect">
            <a:avLst/>
          </a:prstGeom>
        </p:spPr>
        <p:txBody>
          <a:bodyPr lIns="0" tIns="0" rIns="0" bIns="0" rtlCol="0" anchor="t">
            <a:spAutoFit/>
          </a:bodyPr>
          <a:lstStyle/>
          <a:p>
            <a:pPr algn="ctr">
              <a:lnSpc>
                <a:spcPts val="7139"/>
              </a:lnSpc>
              <a:spcBef>
                <a:spcPct val="0"/>
              </a:spcBef>
            </a:pPr>
            <a:r>
              <a:rPr lang="en-US" sz="5099" dirty="0" err="1">
                <a:solidFill>
                  <a:srgbClr val="DB6632"/>
                </a:solidFill>
                <a:latin typeface="#9Slide05 Aphrodite Pro"/>
              </a:rPr>
              <a:t>Bức</a:t>
            </a:r>
            <a:r>
              <a:rPr lang="en-US" sz="5099" dirty="0">
                <a:solidFill>
                  <a:srgbClr val="DB6632"/>
                </a:solidFill>
                <a:latin typeface="#9Slide05 Aphrodite Pro"/>
              </a:rPr>
              <a:t> </a:t>
            </a:r>
            <a:r>
              <a:rPr lang="en-US" sz="5099" dirty="0" err="1">
                <a:solidFill>
                  <a:srgbClr val="DB6632"/>
                </a:solidFill>
                <a:latin typeface="#9Slide05 Aphrodite Pro"/>
              </a:rPr>
              <a:t>tranh</a:t>
            </a:r>
            <a:r>
              <a:rPr lang="en-US" sz="5099" dirty="0">
                <a:solidFill>
                  <a:srgbClr val="DB6632"/>
                </a:solidFill>
                <a:latin typeface="#9Slide05 Aphrodite Pro"/>
              </a:rPr>
              <a:t> </a:t>
            </a:r>
            <a:r>
              <a:rPr lang="en-US" sz="5099" dirty="0" err="1">
                <a:solidFill>
                  <a:srgbClr val="DB6632"/>
                </a:solidFill>
                <a:latin typeface="#9Slide05 Aphrodite Pro"/>
              </a:rPr>
              <a:t>sinh</a:t>
            </a:r>
            <a:r>
              <a:rPr lang="en-US" sz="5099" dirty="0">
                <a:solidFill>
                  <a:srgbClr val="DB6632"/>
                </a:solidFill>
                <a:latin typeface="#9Slide05 Aphrodite Pro"/>
              </a:rPr>
              <a:t> </a:t>
            </a:r>
            <a:r>
              <a:rPr lang="en-US" sz="5099" dirty="0" err="1">
                <a:solidFill>
                  <a:srgbClr val="DB6632"/>
                </a:solidFill>
                <a:latin typeface="#9Slide05 Aphrodite Pro"/>
              </a:rPr>
              <a:t>hoạt</a:t>
            </a:r>
            <a:r>
              <a:rPr lang="en-US" sz="5099" dirty="0">
                <a:solidFill>
                  <a:srgbClr val="DB6632"/>
                </a:solidFill>
                <a:latin typeface="#9Slide05 Aphrodite Pro"/>
              </a:rPr>
              <a:t> con </a:t>
            </a:r>
            <a:r>
              <a:rPr lang="en-US" sz="5099" dirty="0" err="1">
                <a:solidFill>
                  <a:srgbClr val="DB6632"/>
                </a:solidFill>
                <a:latin typeface="#9Slide05 Aphrodite Pro"/>
              </a:rPr>
              <a:t>người</a:t>
            </a:r>
            <a:endParaRPr lang="en-US" sz="5099" dirty="0">
              <a:solidFill>
                <a:srgbClr val="DB6632"/>
              </a:solidFill>
              <a:latin typeface="#9Slide05 Aphrodit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alphaModFix amt="48000"/>
            </a:blip>
            <a:stretch>
              <a:fillRect/>
            </a:stretch>
          </a:blipFill>
        </p:spPr>
        <p:txBody>
          <a:bodyPr/>
          <a:lstStyle/>
          <a:p>
            <a:endParaRPr lang="en-US"/>
          </a:p>
        </p:txBody>
      </p:sp>
      <p:sp>
        <p:nvSpPr>
          <p:cNvPr id="4" name="Freeform 4"/>
          <p:cNvSpPr/>
          <p:nvPr/>
        </p:nvSpPr>
        <p:spPr>
          <a:xfrm flipH="1">
            <a:off x="10274231" y="3412524"/>
            <a:ext cx="838319" cy="5836401"/>
          </a:xfrm>
          <a:custGeom>
            <a:avLst/>
            <a:gdLst/>
            <a:ahLst/>
            <a:cxnLst/>
            <a:rect l="l" t="t" r="r" b="b"/>
            <a:pathLst>
              <a:path w="838319" h="5836401">
                <a:moveTo>
                  <a:pt x="838319" y="0"/>
                </a:moveTo>
                <a:lnTo>
                  <a:pt x="0" y="0"/>
                </a:lnTo>
                <a:lnTo>
                  <a:pt x="0" y="5836400"/>
                </a:lnTo>
                <a:lnTo>
                  <a:pt x="838319" y="5836400"/>
                </a:lnTo>
                <a:lnTo>
                  <a:pt x="83831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5" name="Picture 5"/>
          <p:cNvPicPr>
            <a:picLocks noChangeAspect="1"/>
          </p:cNvPicPr>
          <p:nvPr/>
        </p:nvPicPr>
        <p:blipFill>
          <a:blip r:embed="rId6"/>
          <a:srcRect/>
          <a:stretch>
            <a:fillRect/>
          </a:stretch>
        </p:blipFill>
        <p:spPr>
          <a:xfrm>
            <a:off x="13745452" y="815859"/>
            <a:ext cx="2622894" cy="2596665"/>
          </a:xfrm>
          <a:prstGeom prst="rect">
            <a:avLst/>
          </a:prstGeom>
        </p:spPr>
      </p:pic>
      <p:sp>
        <p:nvSpPr>
          <p:cNvPr id="6" name="TextBox 6"/>
          <p:cNvSpPr txBox="1"/>
          <p:nvPr/>
        </p:nvSpPr>
        <p:spPr>
          <a:xfrm>
            <a:off x="215952" y="3425382"/>
            <a:ext cx="9694936" cy="5922126"/>
          </a:xfrm>
          <a:prstGeom prst="rect">
            <a:avLst/>
          </a:prstGeom>
        </p:spPr>
        <p:txBody>
          <a:bodyPr lIns="0" tIns="0" rIns="0" bIns="0" rtlCol="0" anchor="t">
            <a:spAutoFit/>
          </a:bodyPr>
          <a:lstStyle/>
          <a:p>
            <a:pPr marL="906780" lvl="1" indent="-453390" algn="just">
              <a:lnSpc>
                <a:spcPts val="5879"/>
              </a:lnSpc>
              <a:buFont typeface="Arial"/>
              <a:buChar char="•"/>
            </a:pPr>
            <a:r>
              <a:rPr lang="en-US" sz="4200" dirty="0" err="1">
                <a:solidFill>
                  <a:srgbClr val="545454"/>
                </a:solidFill>
                <a:latin typeface="Roboto Condensed"/>
              </a:rPr>
              <a:t>Từ</a:t>
            </a:r>
            <a:r>
              <a:rPr lang="en-US" sz="4200" dirty="0">
                <a:solidFill>
                  <a:srgbClr val="545454"/>
                </a:solidFill>
                <a:latin typeface="Roboto Condensed"/>
              </a:rPr>
              <a:t> </a:t>
            </a:r>
            <a:r>
              <a:rPr lang="en-US" sz="4200" dirty="0" err="1">
                <a:solidFill>
                  <a:srgbClr val="545454"/>
                </a:solidFill>
                <a:latin typeface="Roboto Condensed"/>
              </a:rPr>
              <a:t>ngữ</a:t>
            </a:r>
            <a:r>
              <a:rPr lang="en-US" sz="4200" dirty="0">
                <a:solidFill>
                  <a:srgbClr val="545454"/>
                </a:solidFill>
                <a:latin typeface="Roboto Condensed"/>
              </a:rPr>
              <a:t>: “</a:t>
            </a:r>
            <a:r>
              <a:rPr lang="en-US" sz="4200" dirty="0" err="1">
                <a:solidFill>
                  <a:srgbClr val="545454"/>
                </a:solidFill>
                <a:latin typeface="Roboto Condensed"/>
              </a:rPr>
              <a:t>gửi</a:t>
            </a:r>
            <a:r>
              <a:rPr lang="en-US" sz="4200" dirty="0">
                <a:solidFill>
                  <a:srgbClr val="545454"/>
                </a:solidFill>
                <a:latin typeface="Roboto Condensed"/>
              </a:rPr>
              <a:t> </a:t>
            </a:r>
            <a:r>
              <a:rPr lang="en-US" sz="4200" dirty="0" err="1">
                <a:solidFill>
                  <a:srgbClr val="545454"/>
                </a:solidFill>
                <a:latin typeface="Roboto Condensed"/>
              </a:rPr>
              <a:t>nỗi</a:t>
            </a:r>
            <a:r>
              <a:rPr lang="en-US" sz="4200" dirty="0">
                <a:solidFill>
                  <a:srgbClr val="545454"/>
                </a:solidFill>
                <a:latin typeface="Roboto Condensed"/>
              </a:rPr>
              <a:t> </a:t>
            </a:r>
            <a:r>
              <a:rPr lang="en-US" sz="4200" dirty="0" err="1">
                <a:solidFill>
                  <a:srgbClr val="545454"/>
                </a:solidFill>
                <a:latin typeface="Roboto Condensed"/>
              </a:rPr>
              <a:t>nhớ</a:t>
            </a:r>
            <a:r>
              <a:rPr lang="en-US" sz="4200" dirty="0">
                <a:solidFill>
                  <a:srgbClr val="545454"/>
                </a:solidFill>
                <a:latin typeface="Roboto Condensed"/>
              </a:rPr>
              <a:t>” </a:t>
            </a:r>
          </a:p>
          <a:p>
            <a:pPr marL="906780" lvl="1" indent="-453390" algn="just">
              <a:lnSpc>
                <a:spcPts val="5879"/>
              </a:lnSpc>
              <a:buFont typeface="Arial"/>
              <a:buChar char="•"/>
            </a:pPr>
            <a:r>
              <a:rPr lang="en-US" sz="4200" dirty="0" err="1">
                <a:solidFill>
                  <a:srgbClr val="545454"/>
                </a:solidFill>
                <a:latin typeface="Roboto Condensed"/>
              </a:rPr>
              <a:t>Câu</a:t>
            </a:r>
            <a:r>
              <a:rPr lang="en-US" sz="4200" dirty="0">
                <a:solidFill>
                  <a:srgbClr val="545454"/>
                </a:solidFill>
                <a:latin typeface="Roboto Condensed"/>
              </a:rPr>
              <a:t> </a:t>
            </a:r>
            <a:r>
              <a:rPr lang="en-US" sz="4200" dirty="0" err="1">
                <a:solidFill>
                  <a:srgbClr val="545454"/>
                </a:solidFill>
                <a:latin typeface="Roboto Condensed"/>
              </a:rPr>
              <a:t>thơ</a:t>
            </a:r>
            <a:r>
              <a:rPr lang="en-US" sz="4200" dirty="0">
                <a:solidFill>
                  <a:srgbClr val="545454"/>
                </a:solidFill>
                <a:latin typeface="Roboto Condensed"/>
              </a:rPr>
              <a:t> "</a:t>
            </a:r>
            <a:r>
              <a:rPr lang="en-US" sz="4200" dirty="0" err="1">
                <a:solidFill>
                  <a:srgbClr val="545454"/>
                </a:solidFill>
                <a:latin typeface="Roboto Condensed"/>
              </a:rPr>
              <a:t>Nếu</a:t>
            </a:r>
            <a:r>
              <a:rPr lang="en-US" sz="4200" dirty="0">
                <a:solidFill>
                  <a:srgbClr val="545454"/>
                </a:solidFill>
                <a:latin typeface="Roboto Condensed"/>
              </a:rPr>
              <a:t> </a:t>
            </a:r>
            <a:r>
              <a:rPr lang="en-US" sz="4200" dirty="0" err="1">
                <a:solidFill>
                  <a:srgbClr val="545454"/>
                </a:solidFill>
                <a:latin typeface="Roboto Condensed"/>
              </a:rPr>
              <a:t>mai</a:t>
            </a:r>
            <a:r>
              <a:rPr lang="en-US" sz="4200" dirty="0">
                <a:solidFill>
                  <a:srgbClr val="545454"/>
                </a:solidFill>
                <a:latin typeface="Roboto Condensed"/>
              </a:rPr>
              <a:t> </a:t>
            </a:r>
            <a:r>
              <a:rPr lang="en-US" sz="4200" dirty="0" err="1">
                <a:solidFill>
                  <a:srgbClr val="545454"/>
                </a:solidFill>
                <a:latin typeface="Roboto Condensed"/>
              </a:rPr>
              <a:t>em</a:t>
            </a:r>
            <a:r>
              <a:rPr lang="en-US" sz="4200" dirty="0">
                <a:solidFill>
                  <a:srgbClr val="545454"/>
                </a:solidFill>
                <a:latin typeface="Roboto Condensed"/>
              </a:rPr>
              <a:t> </a:t>
            </a:r>
            <a:r>
              <a:rPr lang="en-US" sz="4200" dirty="0" err="1">
                <a:solidFill>
                  <a:srgbClr val="545454"/>
                </a:solidFill>
                <a:latin typeface="Roboto Condensed"/>
              </a:rPr>
              <a:t>về</a:t>
            </a:r>
            <a:r>
              <a:rPr lang="en-US" sz="4200" dirty="0">
                <a:solidFill>
                  <a:srgbClr val="545454"/>
                </a:solidFill>
                <a:latin typeface="Roboto Condensed"/>
              </a:rPr>
              <a:t> </a:t>
            </a:r>
            <a:r>
              <a:rPr lang="en-US" sz="4200" dirty="0" err="1">
                <a:solidFill>
                  <a:srgbClr val="545454"/>
                </a:solidFill>
                <a:latin typeface="Roboto Condensed"/>
              </a:rPr>
              <a:t>Chiêm</a:t>
            </a:r>
            <a:r>
              <a:rPr lang="en-US" sz="4200" dirty="0">
                <a:solidFill>
                  <a:srgbClr val="545454"/>
                </a:solidFill>
                <a:latin typeface="Roboto Condensed"/>
              </a:rPr>
              <a:t> </a:t>
            </a:r>
            <a:r>
              <a:rPr lang="en-US" sz="4200" dirty="0" err="1">
                <a:solidFill>
                  <a:srgbClr val="545454"/>
                </a:solidFill>
                <a:latin typeface="Roboto Condensed"/>
              </a:rPr>
              <a:t>Hóa</a:t>
            </a:r>
            <a:r>
              <a:rPr lang="en-US" sz="4200" dirty="0">
                <a:solidFill>
                  <a:srgbClr val="545454"/>
                </a:solidFill>
                <a:latin typeface="Roboto Condensed"/>
              </a:rPr>
              <a:t>" </a:t>
            </a:r>
            <a:r>
              <a:rPr lang="en-US" sz="4200" dirty="0" err="1">
                <a:solidFill>
                  <a:srgbClr val="545454"/>
                </a:solidFill>
                <a:latin typeface="Roboto Condensed"/>
              </a:rPr>
              <a:t>được</a:t>
            </a:r>
            <a:r>
              <a:rPr lang="en-US" sz="4200" dirty="0">
                <a:solidFill>
                  <a:srgbClr val="545454"/>
                </a:solidFill>
                <a:latin typeface="Roboto Condensed"/>
              </a:rPr>
              <a:t> </a:t>
            </a:r>
            <a:r>
              <a:rPr lang="en-US" sz="4200" dirty="0" err="1">
                <a:solidFill>
                  <a:srgbClr val="545454"/>
                </a:solidFill>
                <a:latin typeface="Roboto Condensed"/>
              </a:rPr>
              <a:t>lặp</a:t>
            </a:r>
            <a:r>
              <a:rPr lang="en-US" sz="4200" dirty="0">
                <a:solidFill>
                  <a:srgbClr val="545454"/>
                </a:solidFill>
                <a:latin typeface="Roboto Condensed"/>
              </a:rPr>
              <a:t> </a:t>
            </a:r>
            <a:r>
              <a:rPr lang="en-US" sz="4200" dirty="0" err="1">
                <a:solidFill>
                  <a:srgbClr val="545454"/>
                </a:solidFill>
                <a:latin typeface="Roboto Condensed"/>
              </a:rPr>
              <a:t>lại</a:t>
            </a:r>
            <a:r>
              <a:rPr lang="en-US" sz="4200" dirty="0">
                <a:solidFill>
                  <a:srgbClr val="545454"/>
                </a:solidFill>
                <a:latin typeface="Roboto Condensed"/>
              </a:rPr>
              <a:t>, </a:t>
            </a:r>
            <a:r>
              <a:rPr lang="en-US" sz="4200" dirty="0" err="1">
                <a:solidFill>
                  <a:srgbClr val="545454"/>
                </a:solidFill>
                <a:latin typeface="Roboto Condensed"/>
              </a:rPr>
              <a:t>xuất</a:t>
            </a:r>
            <a:r>
              <a:rPr lang="en-US" sz="4200" dirty="0">
                <a:solidFill>
                  <a:srgbClr val="545454"/>
                </a:solidFill>
                <a:latin typeface="Roboto Condensed"/>
              </a:rPr>
              <a:t> </a:t>
            </a:r>
            <a:r>
              <a:rPr lang="en-US" sz="4200" dirty="0" err="1">
                <a:solidFill>
                  <a:srgbClr val="545454"/>
                </a:solidFill>
                <a:latin typeface="Roboto Condensed"/>
              </a:rPr>
              <a:t>hiện</a:t>
            </a:r>
            <a:r>
              <a:rPr lang="en-US" sz="4200" dirty="0">
                <a:solidFill>
                  <a:srgbClr val="545454"/>
                </a:solidFill>
                <a:latin typeface="Roboto Condensed"/>
              </a:rPr>
              <a:t> </a:t>
            </a:r>
            <a:r>
              <a:rPr lang="en-US" sz="4200" dirty="0" err="1">
                <a:solidFill>
                  <a:srgbClr val="545454"/>
                </a:solidFill>
                <a:latin typeface="Roboto Condensed"/>
              </a:rPr>
              <a:t>tổng</a:t>
            </a:r>
            <a:r>
              <a:rPr lang="en-US" sz="4200" dirty="0">
                <a:solidFill>
                  <a:srgbClr val="545454"/>
                </a:solidFill>
                <a:latin typeface="Roboto Condensed"/>
              </a:rPr>
              <a:t> </a:t>
            </a:r>
            <a:r>
              <a:rPr lang="en-US" sz="4200" dirty="0" err="1">
                <a:solidFill>
                  <a:srgbClr val="545454"/>
                </a:solidFill>
                <a:latin typeface="Roboto Condensed"/>
              </a:rPr>
              <a:t>cộng</a:t>
            </a:r>
            <a:r>
              <a:rPr lang="en-US" sz="4200" dirty="0">
                <a:solidFill>
                  <a:srgbClr val="545454"/>
                </a:solidFill>
                <a:latin typeface="Roboto Condensed"/>
              </a:rPr>
              <a:t> </a:t>
            </a:r>
            <a:r>
              <a:rPr lang="en-US" sz="4200" dirty="0" err="1">
                <a:solidFill>
                  <a:srgbClr val="545454"/>
                </a:solidFill>
                <a:latin typeface="Roboto Condensed"/>
              </a:rPr>
              <a:t>ba</a:t>
            </a:r>
            <a:r>
              <a:rPr lang="en-US" sz="4200" dirty="0">
                <a:solidFill>
                  <a:srgbClr val="545454"/>
                </a:solidFill>
                <a:latin typeface="Roboto Condensed"/>
              </a:rPr>
              <a:t> </a:t>
            </a:r>
            <a:r>
              <a:rPr lang="en-US" sz="4200" dirty="0" err="1">
                <a:solidFill>
                  <a:srgbClr val="545454"/>
                </a:solidFill>
                <a:latin typeface="Roboto Condensed"/>
              </a:rPr>
              <a:t>lần</a:t>
            </a:r>
            <a:r>
              <a:rPr lang="en-US" sz="4200" dirty="0">
                <a:solidFill>
                  <a:srgbClr val="545454"/>
                </a:solidFill>
                <a:latin typeface="Roboto Condensed"/>
              </a:rPr>
              <a:t> </a:t>
            </a:r>
            <a:r>
              <a:rPr lang="en-US" sz="4200" dirty="0" err="1">
                <a:solidFill>
                  <a:srgbClr val="545454"/>
                </a:solidFill>
                <a:latin typeface="Roboto Condensed"/>
              </a:rPr>
              <a:t>trong</a:t>
            </a:r>
            <a:r>
              <a:rPr lang="en-US" sz="4200" dirty="0">
                <a:solidFill>
                  <a:srgbClr val="545454"/>
                </a:solidFill>
                <a:latin typeface="Roboto Condensed"/>
              </a:rPr>
              <a:t> </a:t>
            </a:r>
            <a:r>
              <a:rPr lang="en-US" sz="4200" dirty="0" err="1">
                <a:solidFill>
                  <a:srgbClr val="545454"/>
                </a:solidFill>
                <a:latin typeface="Roboto Condensed"/>
              </a:rPr>
              <a:t>toàn</a:t>
            </a:r>
            <a:r>
              <a:rPr lang="en-US" sz="4200" dirty="0">
                <a:solidFill>
                  <a:srgbClr val="545454"/>
                </a:solidFill>
                <a:latin typeface="Roboto Condensed"/>
              </a:rPr>
              <a:t> </a:t>
            </a:r>
            <a:r>
              <a:rPr lang="en-US" sz="4200" dirty="0" err="1">
                <a:solidFill>
                  <a:srgbClr val="545454"/>
                </a:solidFill>
                <a:latin typeface="Roboto Condensed"/>
              </a:rPr>
              <a:t>bộ</a:t>
            </a:r>
            <a:r>
              <a:rPr lang="en-US" sz="4200" dirty="0">
                <a:solidFill>
                  <a:srgbClr val="545454"/>
                </a:solidFill>
                <a:latin typeface="Roboto Condensed"/>
              </a:rPr>
              <a:t> </a:t>
            </a:r>
            <a:r>
              <a:rPr lang="en-US" sz="4200" dirty="0" err="1">
                <a:solidFill>
                  <a:srgbClr val="545454"/>
                </a:solidFill>
                <a:latin typeface="Roboto Condensed"/>
              </a:rPr>
              <a:t>bài</a:t>
            </a:r>
            <a:r>
              <a:rPr lang="en-US" sz="4200" dirty="0">
                <a:solidFill>
                  <a:srgbClr val="545454"/>
                </a:solidFill>
                <a:latin typeface="Roboto Condensed"/>
              </a:rPr>
              <a:t> </a:t>
            </a:r>
            <a:r>
              <a:rPr lang="en-US" sz="4200" dirty="0" err="1">
                <a:solidFill>
                  <a:srgbClr val="545454"/>
                </a:solidFill>
                <a:latin typeface="Roboto Condensed"/>
              </a:rPr>
              <a:t>thơ</a:t>
            </a:r>
            <a:r>
              <a:rPr lang="en-US" sz="4200" dirty="0">
                <a:solidFill>
                  <a:srgbClr val="545454"/>
                </a:solidFill>
                <a:latin typeface="Roboto Condensed"/>
              </a:rPr>
              <a:t>, ở </a:t>
            </a:r>
            <a:r>
              <a:rPr lang="en-US" sz="4200" dirty="0" err="1">
                <a:solidFill>
                  <a:srgbClr val="545454"/>
                </a:solidFill>
                <a:latin typeface="Roboto Condensed"/>
              </a:rPr>
              <a:t>tên</a:t>
            </a:r>
            <a:r>
              <a:rPr lang="en-US" sz="4200" dirty="0">
                <a:solidFill>
                  <a:srgbClr val="545454"/>
                </a:solidFill>
                <a:latin typeface="Roboto Condensed"/>
              </a:rPr>
              <a:t> </a:t>
            </a:r>
            <a:r>
              <a:rPr lang="en-US" sz="4200" dirty="0" err="1">
                <a:solidFill>
                  <a:srgbClr val="545454"/>
                </a:solidFill>
                <a:latin typeface="Roboto Condensed"/>
              </a:rPr>
              <a:t>tiêu</a:t>
            </a:r>
            <a:r>
              <a:rPr lang="en-US" sz="4200" dirty="0">
                <a:solidFill>
                  <a:srgbClr val="545454"/>
                </a:solidFill>
                <a:latin typeface="Roboto Condensed"/>
              </a:rPr>
              <a:t> </a:t>
            </a:r>
            <a:r>
              <a:rPr lang="en-US" sz="4200" dirty="0" err="1">
                <a:solidFill>
                  <a:srgbClr val="545454"/>
                </a:solidFill>
                <a:latin typeface="Roboto Condensed"/>
              </a:rPr>
              <a:t>đề</a:t>
            </a:r>
            <a:r>
              <a:rPr lang="en-US" sz="4200" dirty="0">
                <a:solidFill>
                  <a:srgbClr val="545454"/>
                </a:solidFill>
                <a:latin typeface="Roboto Condensed"/>
              </a:rPr>
              <a:t>, ở </a:t>
            </a:r>
            <a:r>
              <a:rPr lang="en-US" sz="4200" dirty="0" err="1">
                <a:solidFill>
                  <a:srgbClr val="545454"/>
                </a:solidFill>
                <a:latin typeface="Roboto Condensed"/>
              </a:rPr>
              <a:t>câu</a:t>
            </a:r>
            <a:r>
              <a:rPr lang="en-US" sz="4200" dirty="0">
                <a:solidFill>
                  <a:srgbClr val="545454"/>
                </a:solidFill>
                <a:latin typeface="Roboto Condensed"/>
              </a:rPr>
              <a:t> </a:t>
            </a:r>
            <a:r>
              <a:rPr lang="en-US" sz="4200" dirty="0" err="1">
                <a:solidFill>
                  <a:srgbClr val="545454"/>
                </a:solidFill>
                <a:latin typeface="Roboto Condensed"/>
              </a:rPr>
              <a:t>đầu</a:t>
            </a:r>
            <a:r>
              <a:rPr lang="en-US" sz="4200" dirty="0">
                <a:solidFill>
                  <a:srgbClr val="545454"/>
                </a:solidFill>
                <a:latin typeface="Roboto Condensed"/>
              </a:rPr>
              <a:t> </a:t>
            </a:r>
            <a:r>
              <a:rPr lang="en-US" sz="4200" dirty="0" err="1">
                <a:solidFill>
                  <a:srgbClr val="545454"/>
                </a:solidFill>
                <a:latin typeface="Roboto Condensed"/>
              </a:rPr>
              <a:t>tiên</a:t>
            </a:r>
            <a:r>
              <a:rPr lang="en-US" sz="4200" dirty="0">
                <a:solidFill>
                  <a:srgbClr val="545454"/>
                </a:solidFill>
                <a:latin typeface="Roboto Condensed"/>
              </a:rPr>
              <a:t> </a:t>
            </a:r>
            <a:r>
              <a:rPr lang="en-US" sz="4200" dirty="0" err="1">
                <a:solidFill>
                  <a:srgbClr val="545454"/>
                </a:solidFill>
                <a:latin typeface="Roboto Condensed"/>
              </a:rPr>
              <a:t>khổ</a:t>
            </a:r>
            <a:r>
              <a:rPr lang="en-US" sz="4200" dirty="0">
                <a:solidFill>
                  <a:srgbClr val="545454"/>
                </a:solidFill>
                <a:latin typeface="Roboto Condensed"/>
              </a:rPr>
              <a:t> </a:t>
            </a:r>
            <a:r>
              <a:rPr lang="en-US" sz="4200" dirty="0" err="1">
                <a:solidFill>
                  <a:srgbClr val="545454"/>
                </a:solidFill>
                <a:latin typeface="Roboto Condensed"/>
              </a:rPr>
              <a:t>một</a:t>
            </a:r>
            <a:r>
              <a:rPr lang="en-US" sz="4200" dirty="0">
                <a:solidFill>
                  <a:srgbClr val="545454"/>
                </a:solidFill>
                <a:latin typeface="Roboto Condensed"/>
              </a:rPr>
              <a:t> </a:t>
            </a:r>
            <a:r>
              <a:rPr lang="en-US" sz="4200" dirty="0" err="1">
                <a:solidFill>
                  <a:srgbClr val="545454"/>
                </a:solidFill>
                <a:latin typeface="Roboto Condensed"/>
              </a:rPr>
              <a:t>và</a:t>
            </a:r>
            <a:r>
              <a:rPr lang="en-US" sz="4200" dirty="0">
                <a:solidFill>
                  <a:srgbClr val="545454"/>
                </a:solidFill>
                <a:latin typeface="Roboto Condensed"/>
              </a:rPr>
              <a:t> ở </a:t>
            </a:r>
            <a:r>
              <a:rPr lang="en-US" sz="4200" dirty="0" err="1">
                <a:solidFill>
                  <a:srgbClr val="545454"/>
                </a:solidFill>
                <a:latin typeface="Roboto Condensed"/>
              </a:rPr>
              <a:t>khổ</a:t>
            </a:r>
            <a:r>
              <a:rPr lang="en-US" sz="4200" dirty="0">
                <a:solidFill>
                  <a:srgbClr val="545454"/>
                </a:solidFill>
                <a:latin typeface="Roboto Condensed"/>
              </a:rPr>
              <a:t> </a:t>
            </a:r>
            <a:r>
              <a:rPr lang="en-US" sz="4200" dirty="0" err="1">
                <a:solidFill>
                  <a:srgbClr val="545454"/>
                </a:solidFill>
                <a:latin typeface="Roboto Condensed"/>
              </a:rPr>
              <a:t>thơ</a:t>
            </a:r>
            <a:r>
              <a:rPr lang="en-US" sz="4200" dirty="0">
                <a:solidFill>
                  <a:srgbClr val="545454"/>
                </a:solidFill>
                <a:latin typeface="Roboto Condensed"/>
              </a:rPr>
              <a:t> </a:t>
            </a:r>
            <a:r>
              <a:rPr lang="en-US" sz="4200" dirty="0" err="1">
                <a:solidFill>
                  <a:srgbClr val="545454"/>
                </a:solidFill>
                <a:latin typeface="Roboto Condensed"/>
              </a:rPr>
              <a:t>cuối</a:t>
            </a:r>
            <a:r>
              <a:rPr lang="en-US" sz="4200" dirty="0">
                <a:solidFill>
                  <a:srgbClr val="545454"/>
                </a:solidFill>
                <a:latin typeface="Roboto Condensed"/>
              </a:rPr>
              <a:t> </a:t>
            </a:r>
          </a:p>
          <a:p>
            <a:pPr marL="906780" lvl="1" indent="-453390" algn="just">
              <a:lnSpc>
                <a:spcPts val="5879"/>
              </a:lnSpc>
              <a:buFont typeface="Arial"/>
              <a:buChar char="•"/>
            </a:pPr>
            <a:r>
              <a:rPr lang="en-US" sz="4200" dirty="0" err="1">
                <a:solidFill>
                  <a:srgbClr val="545454"/>
                </a:solidFill>
                <a:latin typeface="Roboto Condensed"/>
              </a:rPr>
              <a:t>Từ</a:t>
            </a:r>
            <a:r>
              <a:rPr lang="en-US" sz="4200" dirty="0">
                <a:solidFill>
                  <a:srgbClr val="545454"/>
                </a:solidFill>
                <a:latin typeface="Roboto Condensed"/>
              </a:rPr>
              <a:t> “</a:t>
            </a:r>
            <a:r>
              <a:rPr lang="en-US" sz="4200" dirty="0" err="1">
                <a:solidFill>
                  <a:srgbClr val="545454"/>
                </a:solidFill>
                <a:latin typeface="Roboto Condensed"/>
              </a:rPr>
              <a:t>về</a:t>
            </a:r>
            <a:r>
              <a:rPr lang="en-US" sz="4200" dirty="0">
                <a:solidFill>
                  <a:srgbClr val="545454"/>
                </a:solidFill>
                <a:latin typeface="Roboto Condensed"/>
              </a:rPr>
              <a:t>” </a:t>
            </a:r>
            <a:r>
              <a:rPr lang="en-US" sz="4200" dirty="0" err="1">
                <a:solidFill>
                  <a:srgbClr val="545454"/>
                </a:solidFill>
                <a:latin typeface="Roboto Condensed"/>
              </a:rPr>
              <a:t>truyền</a:t>
            </a:r>
            <a:r>
              <a:rPr lang="en-US" sz="4200" dirty="0">
                <a:solidFill>
                  <a:srgbClr val="545454"/>
                </a:solidFill>
                <a:latin typeface="Roboto Condensed"/>
              </a:rPr>
              <a:t> </a:t>
            </a:r>
            <a:r>
              <a:rPr lang="en-US" sz="4200" dirty="0" err="1">
                <a:solidFill>
                  <a:srgbClr val="545454"/>
                </a:solidFill>
                <a:latin typeface="Roboto Condensed"/>
              </a:rPr>
              <a:t>tải</a:t>
            </a:r>
            <a:r>
              <a:rPr lang="en-US" sz="4200" dirty="0">
                <a:solidFill>
                  <a:srgbClr val="545454"/>
                </a:solidFill>
                <a:latin typeface="Roboto Condensed"/>
              </a:rPr>
              <a:t> </a:t>
            </a:r>
            <a:r>
              <a:rPr lang="en-US" sz="4200" dirty="0" err="1">
                <a:solidFill>
                  <a:srgbClr val="545454"/>
                </a:solidFill>
                <a:latin typeface="Roboto Condensed"/>
              </a:rPr>
              <a:t>được</a:t>
            </a:r>
            <a:r>
              <a:rPr lang="en-US" sz="4200" dirty="0">
                <a:solidFill>
                  <a:srgbClr val="545454"/>
                </a:solidFill>
                <a:latin typeface="Roboto Condensed"/>
              </a:rPr>
              <a:t> </a:t>
            </a:r>
            <a:r>
              <a:rPr lang="en-US" sz="4200" dirty="0" err="1">
                <a:solidFill>
                  <a:srgbClr val="545454"/>
                </a:solidFill>
                <a:latin typeface="Roboto Condensed"/>
              </a:rPr>
              <a:t>mong</a:t>
            </a:r>
            <a:r>
              <a:rPr lang="en-US" sz="4200" dirty="0">
                <a:solidFill>
                  <a:srgbClr val="545454"/>
                </a:solidFill>
                <a:latin typeface="Roboto Condensed"/>
              </a:rPr>
              <a:t> </a:t>
            </a:r>
            <a:r>
              <a:rPr lang="en-US" sz="4200" dirty="0" err="1">
                <a:solidFill>
                  <a:srgbClr val="545454"/>
                </a:solidFill>
                <a:latin typeface="Roboto Condensed"/>
              </a:rPr>
              <a:t>muốn</a:t>
            </a:r>
            <a:r>
              <a:rPr lang="en-US" sz="4200" dirty="0">
                <a:solidFill>
                  <a:srgbClr val="545454"/>
                </a:solidFill>
                <a:latin typeface="Roboto Condensed"/>
              </a:rPr>
              <a:t>, </a:t>
            </a:r>
            <a:r>
              <a:rPr lang="en-US" sz="4200" dirty="0" err="1">
                <a:solidFill>
                  <a:srgbClr val="545454"/>
                </a:solidFill>
                <a:latin typeface="Roboto Condensed"/>
              </a:rPr>
              <a:t>những</a:t>
            </a:r>
            <a:r>
              <a:rPr lang="en-US" sz="4200" dirty="0">
                <a:solidFill>
                  <a:srgbClr val="545454"/>
                </a:solidFill>
                <a:latin typeface="Roboto Condensed"/>
              </a:rPr>
              <a:t> </a:t>
            </a:r>
            <a:r>
              <a:rPr lang="en-US" sz="4200" dirty="0" err="1">
                <a:solidFill>
                  <a:srgbClr val="545454"/>
                </a:solidFill>
                <a:latin typeface="Roboto Condensed"/>
              </a:rPr>
              <a:t>hoài</a:t>
            </a:r>
            <a:r>
              <a:rPr lang="en-US" sz="4200" dirty="0">
                <a:solidFill>
                  <a:srgbClr val="545454"/>
                </a:solidFill>
                <a:latin typeface="Roboto Condensed"/>
              </a:rPr>
              <a:t> </a:t>
            </a:r>
            <a:r>
              <a:rPr lang="en-US" sz="4200" dirty="0" err="1">
                <a:solidFill>
                  <a:srgbClr val="545454"/>
                </a:solidFill>
                <a:latin typeface="Roboto Condensed"/>
              </a:rPr>
              <a:t>niệm</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nhà</a:t>
            </a:r>
            <a:r>
              <a:rPr lang="en-US" sz="4200" dirty="0">
                <a:solidFill>
                  <a:srgbClr val="545454"/>
                </a:solidFill>
                <a:latin typeface="Roboto Condensed"/>
              </a:rPr>
              <a:t> </a:t>
            </a:r>
            <a:r>
              <a:rPr lang="en-US" sz="4200" dirty="0" err="1">
                <a:solidFill>
                  <a:srgbClr val="545454"/>
                </a:solidFill>
                <a:latin typeface="Roboto Condensed"/>
              </a:rPr>
              <a:t>thơ</a:t>
            </a:r>
            <a:r>
              <a:rPr lang="en-US" sz="4200" dirty="0">
                <a:solidFill>
                  <a:srgbClr val="545454"/>
                </a:solidFill>
                <a:latin typeface="Roboto Condensed"/>
              </a:rPr>
              <a:t> </a:t>
            </a:r>
            <a:r>
              <a:rPr lang="en-US" sz="4200" dirty="0" err="1">
                <a:solidFill>
                  <a:srgbClr val="545454"/>
                </a:solidFill>
                <a:latin typeface="Roboto Condensed"/>
              </a:rPr>
              <a:t>khi</a:t>
            </a:r>
            <a:r>
              <a:rPr lang="en-US" sz="4200" dirty="0">
                <a:solidFill>
                  <a:srgbClr val="545454"/>
                </a:solidFill>
                <a:latin typeface="Roboto Condensed"/>
              </a:rPr>
              <a:t> </a:t>
            </a:r>
            <a:r>
              <a:rPr lang="en-US" sz="4200" dirty="0" err="1">
                <a:solidFill>
                  <a:srgbClr val="545454"/>
                </a:solidFill>
                <a:latin typeface="Roboto Condensed"/>
              </a:rPr>
              <a:t>nhắc</a:t>
            </a:r>
            <a:r>
              <a:rPr lang="en-US" sz="4200" dirty="0">
                <a:solidFill>
                  <a:srgbClr val="545454"/>
                </a:solidFill>
                <a:latin typeface="Roboto Condensed"/>
              </a:rPr>
              <a:t> </a:t>
            </a:r>
            <a:r>
              <a:rPr lang="en-US" sz="4200" dirty="0" err="1">
                <a:solidFill>
                  <a:srgbClr val="545454"/>
                </a:solidFill>
                <a:latin typeface="Roboto Condensed"/>
              </a:rPr>
              <a:t>tới</a:t>
            </a:r>
            <a:r>
              <a:rPr lang="en-US" sz="4200" dirty="0">
                <a:solidFill>
                  <a:srgbClr val="545454"/>
                </a:solidFill>
                <a:latin typeface="Roboto Condensed"/>
              </a:rPr>
              <a:t> </a:t>
            </a:r>
            <a:r>
              <a:rPr lang="en-US" sz="4200" dirty="0" err="1">
                <a:solidFill>
                  <a:srgbClr val="545454"/>
                </a:solidFill>
                <a:latin typeface="Roboto Condensed"/>
              </a:rPr>
              <a:t>cội</a:t>
            </a:r>
            <a:r>
              <a:rPr lang="en-US" sz="4200" dirty="0">
                <a:solidFill>
                  <a:srgbClr val="545454"/>
                </a:solidFill>
                <a:latin typeface="Roboto Condensed"/>
              </a:rPr>
              <a:t> </a:t>
            </a:r>
            <a:r>
              <a:rPr lang="en-US" sz="4200" dirty="0" err="1">
                <a:solidFill>
                  <a:srgbClr val="545454"/>
                </a:solidFill>
                <a:latin typeface="Roboto Condensed"/>
              </a:rPr>
              <a:t>nguồn</a:t>
            </a:r>
            <a:endParaRPr lang="en-US" sz="4200" dirty="0">
              <a:solidFill>
                <a:srgbClr val="545454"/>
              </a:solidFill>
              <a:latin typeface="Roboto Condensed"/>
            </a:endParaRPr>
          </a:p>
        </p:txBody>
      </p:sp>
      <p:sp>
        <p:nvSpPr>
          <p:cNvPr id="7" name="TextBox 7"/>
          <p:cNvSpPr txBox="1"/>
          <p:nvPr/>
        </p:nvSpPr>
        <p:spPr>
          <a:xfrm>
            <a:off x="-241897" y="223048"/>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8" name="TextBox 8"/>
          <p:cNvSpPr txBox="1"/>
          <p:nvPr/>
        </p:nvSpPr>
        <p:spPr>
          <a:xfrm>
            <a:off x="693972" y="1368925"/>
            <a:ext cx="6392628"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286F3B"/>
                </a:solidFill>
                <a:latin typeface="#9Slide07 SVNUT Triumph Press"/>
              </a:rPr>
              <a:t>b. </a:t>
            </a:r>
            <a:r>
              <a:rPr lang="en-US" sz="5299" dirty="0" err="1">
                <a:solidFill>
                  <a:srgbClr val="286F3B"/>
                </a:solidFill>
                <a:latin typeface="#9Slide07 SVNUT Triumph Press"/>
              </a:rPr>
              <a:t>Cảm</a:t>
            </a:r>
            <a:r>
              <a:rPr lang="en-US" sz="5299" dirty="0">
                <a:solidFill>
                  <a:srgbClr val="286F3B"/>
                </a:solidFill>
                <a:latin typeface="#9Slide07 SVNUT Triumph Press"/>
              </a:rPr>
              <a:t> </a:t>
            </a:r>
            <a:r>
              <a:rPr lang="en-US" sz="5299" dirty="0" err="1">
                <a:solidFill>
                  <a:srgbClr val="286F3B"/>
                </a:solidFill>
                <a:latin typeface="#9Slide07 SVNUT Triumph Press"/>
              </a:rPr>
              <a:t>xúc</a:t>
            </a:r>
            <a:r>
              <a:rPr lang="en-US" sz="5299" dirty="0">
                <a:solidFill>
                  <a:srgbClr val="286F3B"/>
                </a:solidFill>
                <a:latin typeface="#9Slide07 SVNUT Triumph Press"/>
              </a:rPr>
              <a:t> </a:t>
            </a:r>
            <a:r>
              <a:rPr lang="en-US" sz="5299" dirty="0" err="1">
                <a:solidFill>
                  <a:srgbClr val="286F3B"/>
                </a:solidFill>
                <a:latin typeface="#9Slide07 SVNUT Triumph Press"/>
              </a:rPr>
              <a:t>trữ</a:t>
            </a:r>
            <a:r>
              <a:rPr lang="en-US" sz="5299" dirty="0">
                <a:solidFill>
                  <a:srgbClr val="286F3B"/>
                </a:solidFill>
                <a:latin typeface="#9Slide07 SVNUT Triumph Press"/>
              </a:rPr>
              <a:t> </a:t>
            </a:r>
            <a:r>
              <a:rPr lang="en-US" sz="5299" dirty="0" err="1">
                <a:solidFill>
                  <a:srgbClr val="286F3B"/>
                </a:solidFill>
                <a:latin typeface="#9Slide07 SVNUT Triumph Press"/>
              </a:rPr>
              <a:t>tình</a:t>
            </a:r>
            <a:endParaRPr lang="en-US" sz="5299" dirty="0">
              <a:solidFill>
                <a:srgbClr val="286F3B"/>
              </a:solidFill>
              <a:latin typeface="#9Slide07 SVNUT Triumph Press"/>
            </a:endParaRPr>
          </a:p>
        </p:txBody>
      </p:sp>
      <p:sp>
        <p:nvSpPr>
          <p:cNvPr id="9" name="TextBox 9"/>
          <p:cNvSpPr txBox="1"/>
          <p:nvPr/>
        </p:nvSpPr>
        <p:spPr>
          <a:xfrm>
            <a:off x="693972" y="2291581"/>
            <a:ext cx="5980212" cy="849697"/>
          </a:xfrm>
          <a:prstGeom prst="rect">
            <a:avLst/>
          </a:prstGeom>
        </p:spPr>
        <p:txBody>
          <a:bodyPr lIns="0" tIns="0" rIns="0" bIns="0" rtlCol="0" anchor="t">
            <a:spAutoFit/>
          </a:bodyPr>
          <a:lstStyle/>
          <a:p>
            <a:pPr algn="ctr">
              <a:lnSpc>
                <a:spcPts val="6719"/>
              </a:lnSpc>
              <a:spcBef>
                <a:spcPct val="0"/>
              </a:spcBef>
            </a:pPr>
            <a:r>
              <a:rPr lang="en-US" sz="4800">
                <a:solidFill>
                  <a:srgbClr val="DB6632"/>
                </a:solidFill>
                <a:latin typeface="#9Slide05 Aphrodite Pro"/>
              </a:rPr>
              <a:t>Tâm trạng của tác giả</a:t>
            </a:r>
          </a:p>
        </p:txBody>
      </p:sp>
      <p:sp>
        <p:nvSpPr>
          <p:cNvPr id="10" name="TextBox 10"/>
          <p:cNvSpPr txBox="1"/>
          <p:nvPr/>
        </p:nvSpPr>
        <p:spPr>
          <a:xfrm>
            <a:off x="11328861" y="3580333"/>
            <a:ext cx="6658570" cy="4758766"/>
          </a:xfrm>
          <a:prstGeom prst="rect">
            <a:avLst/>
          </a:prstGeom>
        </p:spPr>
        <p:txBody>
          <a:bodyPr lIns="0" tIns="0" rIns="0" bIns="0" rtlCol="0" anchor="t">
            <a:spAutoFit/>
          </a:bodyPr>
          <a:lstStyle/>
          <a:p>
            <a:pPr algn="just">
              <a:lnSpc>
                <a:spcPts val="7559"/>
              </a:lnSpc>
              <a:spcBef>
                <a:spcPct val="0"/>
              </a:spcBef>
            </a:pPr>
            <a:r>
              <a:rPr lang="en-US" sz="5399" dirty="0" err="1">
                <a:solidFill>
                  <a:srgbClr val="545454"/>
                </a:solidFill>
                <a:latin typeface="#9Slide05 VL Fadilla"/>
              </a:rPr>
              <a:t>Khẳng</a:t>
            </a:r>
            <a:r>
              <a:rPr lang="en-US" sz="5399" dirty="0">
                <a:solidFill>
                  <a:srgbClr val="545454"/>
                </a:solidFill>
                <a:latin typeface="#9Slide05 VL Fadilla"/>
              </a:rPr>
              <a:t> </a:t>
            </a:r>
            <a:r>
              <a:rPr lang="en-US" sz="5399" dirty="0" err="1">
                <a:solidFill>
                  <a:srgbClr val="545454"/>
                </a:solidFill>
                <a:latin typeface="#9Slide05 VL Fadilla"/>
              </a:rPr>
              <a:t>định</a:t>
            </a:r>
            <a:r>
              <a:rPr lang="en-US" sz="5399" dirty="0">
                <a:solidFill>
                  <a:srgbClr val="545454"/>
                </a:solidFill>
                <a:latin typeface="#9Slide05 VL Fadilla"/>
              </a:rPr>
              <a:t> </a:t>
            </a:r>
            <a:r>
              <a:rPr lang="en-US" sz="5399" dirty="0" err="1">
                <a:solidFill>
                  <a:srgbClr val="545454"/>
                </a:solidFill>
                <a:latin typeface="#9Slide05 VL Fadilla"/>
              </a:rPr>
              <a:t>sự</a:t>
            </a:r>
            <a:r>
              <a:rPr lang="en-US" sz="5399" dirty="0">
                <a:solidFill>
                  <a:srgbClr val="545454"/>
                </a:solidFill>
                <a:latin typeface="#9Slide05 VL Fadilla"/>
              </a:rPr>
              <a:t> </a:t>
            </a:r>
            <a:r>
              <a:rPr lang="en-US" sz="5399" dirty="0" err="1">
                <a:solidFill>
                  <a:srgbClr val="545454"/>
                </a:solidFill>
                <a:latin typeface="#9Slide05 VL Fadilla"/>
              </a:rPr>
              <a:t>nhớ</a:t>
            </a:r>
            <a:r>
              <a:rPr lang="en-US" sz="5399" dirty="0">
                <a:solidFill>
                  <a:srgbClr val="545454"/>
                </a:solidFill>
                <a:latin typeface="#9Slide05 VL Fadilla"/>
              </a:rPr>
              <a:t> </a:t>
            </a:r>
            <a:r>
              <a:rPr lang="en-US" sz="5399" dirty="0" err="1">
                <a:solidFill>
                  <a:srgbClr val="545454"/>
                </a:solidFill>
                <a:latin typeface="#9Slide05 VL Fadilla"/>
              </a:rPr>
              <a:t>thương</a:t>
            </a:r>
            <a:r>
              <a:rPr lang="en-US" sz="5399" dirty="0">
                <a:solidFill>
                  <a:srgbClr val="545454"/>
                </a:solidFill>
                <a:latin typeface="#9Slide05 VL Fadilla"/>
              </a:rPr>
              <a:t> </a:t>
            </a:r>
            <a:r>
              <a:rPr lang="en-US" sz="5399" dirty="0" err="1">
                <a:solidFill>
                  <a:srgbClr val="545454"/>
                </a:solidFill>
                <a:latin typeface="#9Slide05 VL Fadilla"/>
              </a:rPr>
              <a:t>sâu</a:t>
            </a:r>
            <a:r>
              <a:rPr lang="en-US" sz="5399" dirty="0">
                <a:solidFill>
                  <a:srgbClr val="545454"/>
                </a:solidFill>
                <a:latin typeface="#9Slide05 VL Fadilla"/>
              </a:rPr>
              <a:t> </a:t>
            </a:r>
            <a:r>
              <a:rPr lang="en-US" sz="5399" dirty="0" err="1">
                <a:solidFill>
                  <a:srgbClr val="545454"/>
                </a:solidFill>
                <a:latin typeface="#9Slide05 VL Fadilla"/>
              </a:rPr>
              <a:t>sắc</a:t>
            </a:r>
            <a:r>
              <a:rPr lang="en-US" sz="5399" dirty="0">
                <a:solidFill>
                  <a:srgbClr val="545454"/>
                </a:solidFill>
                <a:latin typeface="#9Slide05 VL Fadilla"/>
              </a:rPr>
              <a:t>, da </a:t>
            </a:r>
            <a:r>
              <a:rPr lang="en-US" sz="5399" dirty="0" err="1">
                <a:solidFill>
                  <a:srgbClr val="545454"/>
                </a:solidFill>
                <a:latin typeface="#9Slide05 VL Fadilla"/>
              </a:rPr>
              <a:t>diết</a:t>
            </a:r>
            <a:r>
              <a:rPr lang="en-US" sz="5399" dirty="0">
                <a:solidFill>
                  <a:srgbClr val="545454"/>
                </a:solidFill>
                <a:latin typeface="#9Slide05 VL Fadilla"/>
              </a:rPr>
              <a:t>, </a:t>
            </a:r>
            <a:r>
              <a:rPr lang="en-US" sz="5399" dirty="0" err="1">
                <a:solidFill>
                  <a:srgbClr val="545454"/>
                </a:solidFill>
                <a:latin typeface="#9Slide05 VL Fadilla"/>
              </a:rPr>
              <a:t>đầy</a:t>
            </a:r>
            <a:r>
              <a:rPr lang="en-US" sz="5399" dirty="0">
                <a:solidFill>
                  <a:srgbClr val="545454"/>
                </a:solidFill>
                <a:latin typeface="#9Slide05 VL Fadilla"/>
              </a:rPr>
              <a:t> </a:t>
            </a:r>
            <a:r>
              <a:rPr lang="en-US" sz="5399" dirty="0" err="1">
                <a:solidFill>
                  <a:srgbClr val="545454"/>
                </a:solidFill>
                <a:latin typeface="#9Slide05 VL Fadilla"/>
              </a:rPr>
              <a:t>gắn</a:t>
            </a:r>
            <a:r>
              <a:rPr lang="en-US" sz="5399" dirty="0">
                <a:solidFill>
                  <a:srgbClr val="545454"/>
                </a:solidFill>
                <a:latin typeface="#9Slide05 VL Fadilla"/>
              </a:rPr>
              <a:t> </a:t>
            </a:r>
            <a:r>
              <a:rPr lang="en-US" sz="5399" dirty="0" err="1">
                <a:solidFill>
                  <a:srgbClr val="545454"/>
                </a:solidFill>
                <a:latin typeface="#9Slide05 VL Fadilla"/>
              </a:rPr>
              <a:t>bó</a:t>
            </a:r>
            <a:r>
              <a:rPr lang="en-US" sz="5399" dirty="0">
                <a:solidFill>
                  <a:srgbClr val="545454"/>
                </a:solidFill>
                <a:latin typeface="#9Slide05 VL Fadilla"/>
              </a:rPr>
              <a:t> </a:t>
            </a:r>
            <a:r>
              <a:rPr lang="en-US" sz="5399" dirty="0" err="1">
                <a:solidFill>
                  <a:srgbClr val="545454"/>
                </a:solidFill>
                <a:latin typeface="#9Slide05 VL Fadilla"/>
              </a:rPr>
              <a:t>cùng</a:t>
            </a:r>
            <a:r>
              <a:rPr lang="en-US" sz="5399" dirty="0">
                <a:solidFill>
                  <a:srgbClr val="545454"/>
                </a:solidFill>
                <a:latin typeface="#9Slide05 VL Fadilla"/>
              </a:rPr>
              <a:t> </a:t>
            </a:r>
            <a:r>
              <a:rPr lang="en-US" sz="5399" dirty="0" err="1">
                <a:solidFill>
                  <a:srgbClr val="545454"/>
                </a:solidFill>
                <a:latin typeface="#9Slide05 VL Fadilla"/>
              </a:rPr>
              <a:t>với</a:t>
            </a:r>
            <a:r>
              <a:rPr lang="en-US" sz="5399" dirty="0">
                <a:solidFill>
                  <a:srgbClr val="545454"/>
                </a:solidFill>
                <a:latin typeface="#9Slide05 VL Fadilla"/>
              </a:rPr>
              <a:t> </a:t>
            </a:r>
            <a:r>
              <a:rPr lang="en-US" sz="5399" dirty="0" err="1">
                <a:solidFill>
                  <a:srgbClr val="545454"/>
                </a:solidFill>
                <a:latin typeface="#9Slide05 VL Fadilla"/>
              </a:rPr>
              <a:t>tình</a:t>
            </a:r>
            <a:r>
              <a:rPr lang="en-US" sz="5399" dirty="0">
                <a:solidFill>
                  <a:srgbClr val="545454"/>
                </a:solidFill>
                <a:latin typeface="#9Slide05 VL Fadilla"/>
              </a:rPr>
              <a:t> </a:t>
            </a:r>
            <a:r>
              <a:rPr lang="en-US" sz="5399" dirty="0" err="1">
                <a:solidFill>
                  <a:srgbClr val="545454"/>
                </a:solidFill>
                <a:latin typeface="#9Slide05 VL Fadilla"/>
              </a:rPr>
              <a:t>yêu</a:t>
            </a:r>
            <a:r>
              <a:rPr lang="en-US" sz="5399" dirty="0">
                <a:solidFill>
                  <a:srgbClr val="545454"/>
                </a:solidFill>
                <a:latin typeface="#9Slide05 VL Fadilla"/>
              </a:rPr>
              <a:t> </a:t>
            </a:r>
            <a:r>
              <a:rPr lang="en-US" sz="5399" dirty="0" err="1">
                <a:solidFill>
                  <a:srgbClr val="545454"/>
                </a:solidFill>
                <a:latin typeface="#9Slide05 VL Fadilla"/>
              </a:rPr>
              <a:t>thương</a:t>
            </a:r>
            <a:r>
              <a:rPr lang="en-US" sz="5399" dirty="0">
                <a:solidFill>
                  <a:srgbClr val="545454"/>
                </a:solidFill>
                <a:latin typeface="#9Slide05 VL Fadilla"/>
              </a:rPr>
              <a:t> </a:t>
            </a:r>
            <a:r>
              <a:rPr lang="en-US" sz="5399" dirty="0" err="1">
                <a:solidFill>
                  <a:srgbClr val="545454"/>
                </a:solidFill>
                <a:latin typeface="#9Slide05 VL Fadilla"/>
              </a:rPr>
              <a:t>của</a:t>
            </a:r>
            <a:r>
              <a:rPr lang="en-US" sz="5399" dirty="0">
                <a:solidFill>
                  <a:srgbClr val="545454"/>
                </a:solidFill>
                <a:latin typeface="#9Slide05 VL Fadilla"/>
              </a:rPr>
              <a:t> </a:t>
            </a:r>
            <a:r>
              <a:rPr lang="en-US" sz="5399" dirty="0" err="1">
                <a:solidFill>
                  <a:srgbClr val="545454"/>
                </a:solidFill>
                <a:latin typeface="#9Slide05 VL Fadilla"/>
              </a:rPr>
              <a:t>nhà</a:t>
            </a:r>
            <a:r>
              <a:rPr lang="en-US" sz="5399" dirty="0">
                <a:solidFill>
                  <a:srgbClr val="545454"/>
                </a:solidFill>
                <a:latin typeface="#9Slide05 VL Fadilla"/>
              </a:rPr>
              <a:t> </a:t>
            </a:r>
            <a:r>
              <a:rPr lang="en-US" sz="5399" dirty="0" err="1">
                <a:solidFill>
                  <a:srgbClr val="545454"/>
                </a:solidFill>
                <a:latin typeface="#9Slide05 VL Fadilla"/>
              </a:rPr>
              <a:t>thơ</a:t>
            </a:r>
            <a:r>
              <a:rPr lang="en-US" sz="5399" dirty="0">
                <a:solidFill>
                  <a:srgbClr val="545454"/>
                </a:solidFill>
                <a:latin typeface="#9Slide05 VL Fadilla"/>
              </a:rPr>
              <a:t> </a:t>
            </a:r>
            <a:r>
              <a:rPr lang="en-US" sz="5399" dirty="0" err="1">
                <a:solidFill>
                  <a:srgbClr val="545454"/>
                </a:solidFill>
                <a:latin typeface="#9Slide05 VL Fadilla"/>
              </a:rPr>
              <a:t>đối</a:t>
            </a:r>
            <a:r>
              <a:rPr lang="en-US" sz="5399" dirty="0">
                <a:solidFill>
                  <a:srgbClr val="545454"/>
                </a:solidFill>
                <a:latin typeface="#9Slide05 VL Fadilla"/>
              </a:rPr>
              <a:t> </a:t>
            </a:r>
            <a:r>
              <a:rPr lang="en-US" sz="5399" dirty="0" err="1">
                <a:solidFill>
                  <a:srgbClr val="545454"/>
                </a:solidFill>
                <a:latin typeface="#9Slide05 VL Fadilla"/>
              </a:rPr>
              <a:t>với</a:t>
            </a:r>
            <a:r>
              <a:rPr lang="en-US" sz="5399" dirty="0">
                <a:solidFill>
                  <a:srgbClr val="545454"/>
                </a:solidFill>
                <a:latin typeface="#9Slide05 VL Fadilla"/>
              </a:rPr>
              <a:t> </a:t>
            </a:r>
            <a:r>
              <a:rPr lang="en-US" sz="5399" dirty="0" err="1">
                <a:solidFill>
                  <a:srgbClr val="545454"/>
                </a:solidFill>
                <a:latin typeface="#9Slide05 VL Fadilla"/>
              </a:rPr>
              <a:t>quê</a:t>
            </a:r>
            <a:r>
              <a:rPr lang="en-US" sz="5399" dirty="0">
                <a:solidFill>
                  <a:srgbClr val="545454"/>
                </a:solidFill>
                <a:latin typeface="#9Slide05 VL Fadilla"/>
              </a:rPr>
              <a:t> </a:t>
            </a:r>
            <a:r>
              <a:rPr lang="en-US" sz="5399" dirty="0" err="1">
                <a:solidFill>
                  <a:srgbClr val="545454"/>
                </a:solidFill>
                <a:latin typeface="#9Slide05 VL Fadilla"/>
              </a:rPr>
              <a:t>hương</a:t>
            </a:r>
            <a:r>
              <a:rPr lang="en-US" sz="5399" dirty="0">
                <a:solidFill>
                  <a:srgbClr val="545454"/>
                </a:solidFill>
                <a:latin typeface="#9Slide05 VL Fadilla"/>
              </a:rPr>
              <a:t>, </a:t>
            </a:r>
            <a:r>
              <a:rPr lang="en-US" sz="5399" dirty="0" err="1">
                <a:solidFill>
                  <a:srgbClr val="545454"/>
                </a:solidFill>
                <a:latin typeface="#9Slide05 VL Fadilla"/>
              </a:rPr>
              <a:t>nguồn</a:t>
            </a:r>
            <a:r>
              <a:rPr lang="en-US" sz="5399" dirty="0">
                <a:solidFill>
                  <a:srgbClr val="545454"/>
                </a:solidFill>
                <a:latin typeface="#9Slide05 VL Fadilla"/>
              </a:rPr>
              <a:t> </a:t>
            </a:r>
            <a:r>
              <a:rPr lang="en-US" sz="5399" dirty="0" err="1">
                <a:solidFill>
                  <a:srgbClr val="545454"/>
                </a:solidFill>
                <a:latin typeface="#9Slide05 VL Fadilla"/>
              </a:rPr>
              <a:t>cội</a:t>
            </a:r>
            <a:r>
              <a:rPr lang="en-US" sz="5399" dirty="0">
                <a:solidFill>
                  <a:srgbClr val="545454"/>
                </a:solidFill>
                <a:latin typeface="#9Slide05 VL Fadilla"/>
              </a:rPr>
              <a:t> </a:t>
            </a:r>
            <a:r>
              <a:rPr lang="en-US" sz="5399" dirty="0" err="1">
                <a:solidFill>
                  <a:srgbClr val="545454"/>
                </a:solidFill>
                <a:latin typeface="#9Slide05 VL Fadilla"/>
              </a:rPr>
              <a:t>của</a:t>
            </a:r>
            <a:r>
              <a:rPr lang="en-US" sz="5399" dirty="0">
                <a:solidFill>
                  <a:srgbClr val="545454"/>
                </a:solidFill>
                <a:latin typeface="#9Slide05 VL Fadilla"/>
              </a:rPr>
              <a:t> </a:t>
            </a:r>
            <a:r>
              <a:rPr lang="en-US" sz="5399" dirty="0" err="1">
                <a:solidFill>
                  <a:srgbClr val="545454"/>
                </a:solidFill>
                <a:latin typeface="#9Slide05 VL Fadilla"/>
              </a:rPr>
              <a:t>mình</a:t>
            </a:r>
            <a:r>
              <a:rPr lang="en-US" sz="5399" dirty="0">
                <a:solidFill>
                  <a:srgbClr val="545454"/>
                </a:solidFill>
                <a:latin typeface="#9Slide05 VL Fadill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stretch>
              <a:fillRect/>
            </a:stretch>
          </a:blipFill>
        </p:spPr>
        <p:txBody>
          <a:bodyPr/>
          <a:lstStyle/>
          <a:p>
            <a:endParaRPr lang="en-US"/>
          </a:p>
        </p:txBody>
      </p:sp>
      <p:sp>
        <p:nvSpPr>
          <p:cNvPr id="4" name="Freeform 4"/>
          <p:cNvSpPr/>
          <p:nvPr/>
        </p:nvSpPr>
        <p:spPr>
          <a:xfrm>
            <a:off x="-1811574" y="-2096768"/>
            <a:ext cx="18288000" cy="10881360"/>
          </a:xfrm>
          <a:custGeom>
            <a:avLst/>
            <a:gdLst/>
            <a:ahLst/>
            <a:cxnLst/>
            <a:rect l="l" t="t" r="r" b="b"/>
            <a:pathLst>
              <a:path w="18288000" h="10881360">
                <a:moveTo>
                  <a:pt x="0" y="0"/>
                </a:moveTo>
                <a:lnTo>
                  <a:pt x="18288000" y="0"/>
                </a:lnTo>
                <a:lnTo>
                  <a:pt x="18288000" y="10881360"/>
                </a:lnTo>
                <a:lnTo>
                  <a:pt x="0" y="10881360"/>
                </a:lnTo>
                <a:lnTo>
                  <a:pt x="0" y="0"/>
                </a:lnTo>
                <a:close/>
              </a:path>
            </a:pathLst>
          </a:custGeom>
          <a:blipFill>
            <a:blip r:embed="rId4"/>
            <a:stretch>
              <a:fillRect/>
            </a:stretch>
          </a:blipFill>
        </p:spPr>
        <p:txBody>
          <a:bodyPr/>
          <a:lstStyle/>
          <a:p>
            <a:endParaRPr lang="en-US"/>
          </a:p>
        </p:txBody>
      </p:sp>
      <p:sp>
        <p:nvSpPr>
          <p:cNvPr id="5" name="Freeform 5"/>
          <p:cNvSpPr/>
          <p:nvPr/>
        </p:nvSpPr>
        <p:spPr>
          <a:xfrm>
            <a:off x="12227752" y="1720074"/>
            <a:ext cx="6542172" cy="8892822"/>
          </a:xfrm>
          <a:custGeom>
            <a:avLst/>
            <a:gdLst/>
            <a:ahLst/>
            <a:cxnLst/>
            <a:rect l="l" t="t" r="r" b="b"/>
            <a:pathLst>
              <a:path w="6542172" h="8892822">
                <a:moveTo>
                  <a:pt x="0" y="0"/>
                </a:moveTo>
                <a:lnTo>
                  <a:pt x="6542172" y="0"/>
                </a:lnTo>
                <a:lnTo>
                  <a:pt x="6542172" y="8892822"/>
                </a:lnTo>
                <a:lnTo>
                  <a:pt x="0" y="889282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900272" y="3947334"/>
            <a:ext cx="9261889" cy="1427449"/>
          </a:xfrm>
          <a:prstGeom prst="rect">
            <a:avLst/>
          </a:prstGeom>
        </p:spPr>
        <p:txBody>
          <a:bodyPr lIns="0" tIns="0" rIns="0" bIns="0" rtlCol="0" anchor="t">
            <a:spAutoFit/>
          </a:bodyPr>
          <a:lstStyle/>
          <a:p>
            <a:pPr algn="ctr">
              <a:lnSpc>
                <a:spcPts val="11619"/>
              </a:lnSpc>
            </a:pPr>
            <a:r>
              <a:rPr lang="en-US" sz="8299">
                <a:solidFill>
                  <a:srgbClr val="4AA9B3"/>
                </a:solidFill>
                <a:latin typeface="#9Slide06 SVNSlow Attack"/>
              </a:rPr>
              <a:t>Nếu mai em về Chiêm Hóa</a:t>
            </a:r>
          </a:p>
        </p:txBody>
      </p:sp>
      <p:sp>
        <p:nvSpPr>
          <p:cNvPr id="7" name="TextBox 7"/>
          <p:cNvSpPr txBox="1"/>
          <p:nvPr/>
        </p:nvSpPr>
        <p:spPr>
          <a:xfrm>
            <a:off x="1198791" y="985980"/>
            <a:ext cx="14664851" cy="2718693"/>
          </a:xfrm>
          <a:prstGeom prst="rect">
            <a:avLst/>
          </a:prstGeom>
        </p:spPr>
        <p:txBody>
          <a:bodyPr lIns="0" tIns="0" rIns="0" bIns="0" rtlCol="0" anchor="t">
            <a:spAutoFit/>
          </a:bodyPr>
          <a:lstStyle/>
          <a:p>
            <a:pPr algn="ctr">
              <a:lnSpc>
                <a:spcPts val="10640"/>
              </a:lnSpc>
            </a:pPr>
            <a:r>
              <a:rPr lang="en-US" sz="7600" dirty="0">
                <a:solidFill>
                  <a:srgbClr val="4AA9B3"/>
                </a:solidFill>
                <a:latin typeface="Fraunces Semi-Bold"/>
              </a:rPr>
              <a:t>BÀI </a:t>
            </a:r>
            <a:r>
              <a:rPr lang="en-US" sz="7600" dirty="0" smtClean="0">
                <a:solidFill>
                  <a:srgbClr val="4AA9B3"/>
                </a:solidFill>
                <a:latin typeface="Fraunces Semi-Bold"/>
              </a:rPr>
              <a:t>2: </a:t>
            </a:r>
            <a:endParaRPr lang="en-US" sz="7600" dirty="0">
              <a:solidFill>
                <a:srgbClr val="4AA9B3"/>
              </a:solidFill>
              <a:latin typeface="Fraunces Semi-Bold"/>
            </a:endParaRPr>
          </a:p>
          <a:p>
            <a:pPr algn="ctr">
              <a:lnSpc>
                <a:spcPts val="10640"/>
              </a:lnSpc>
            </a:pPr>
            <a:r>
              <a:rPr lang="en-US" sz="7600" dirty="0">
                <a:solidFill>
                  <a:srgbClr val="4AA9B3"/>
                </a:solidFill>
                <a:latin typeface="Fraunces Semi-Bold"/>
              </a:rPr>
              <a:t>THƠ SÁU CHỮ, BẢY CHỮ</a:t>
            </a:r>
          </a:p>
        </p:txBody>
      </p:sp>
      <p:sp>
        <p:nvSpPr>
          <p:cNvPr id="8" name="TextBox 8"/>
          <p:cNvSpPr txBox="1"/>
          <p:nvPr/>
        </p:nvSpPr>
        <p:spPr>
          <a:xfrm>
            <a:off x="9144000" y="5448300"/>
            <a:ext cx="4252995" cy="1264920"/>
          </a:xfrm>
          <a:prstGeom prst="rect">
            <a:avLst/>
          </a:prstGeom>
        </p:spPr>
        <p:txBody>
          <a:bodyPr wrap="square" lIns="0" tIns="0" rIns="0" bIns="0" rtlCol="0" anchor="t">
            <a:spAutoFit/>
          </a:bodyPr>
          <a:lstStyle/>
          <a:p>
            <a:pPr algn="ctr">
              <a:lnSpc>
                <a:spcPts val="10080"/>
              </a:lnSpc>
            </a:pPr>
            <a:r>
              <a:rPr lang="en-US" sz="7200" dirty="0">
                <a:solidFill>
                  <a:srgbClr val="4AA9B3"/>
                </a:solidFill>
                <a:latin typeface="#9Slide05 VL Fadilla"/>
              </a:rPr>
              <a:t>Mai </a:t>
            </a:r>
            <a:r>
              <a:rPr lang="en-US" sz="7200" dirty="0" err="1">
                <a:solidFill>
                  <a:srgbClr val="4AA9B3"/>
                </a:solidFill>
                <a:latin typeface="#9Slide05 VL Fadilla"/>
              </a:rPr>
              <a:t>Liễu</a:t>
            </a:r>
            <a:endParaRPr lang="en-US" sz="7200" dirty="0">
              <a:solidFill>
                <a:srgbClr val="4AA9B3"/>
              </a:solidFill>
              <a:latin typeface="#9Slide05 VL Fadill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alphaModFix amt="79000"/>
            </a:blip>
            <a:stretch>
              <a:fillRect/>
            </a:stretch>
          </a:blipFill>
        </p:spPr>
        <p:txBody>
          <a:bodyPr/>
          <a:lstStyle/>
          <a:p>
            <a:endParaRPr lang="en-US"/>
          </a:p>
        </p:txBody>
      </p:sp>
      <p:sp>
        <p:nvSpPr>
          <p:cNvPr id="4" name="Freeform 4"/>
          <p:cNvSpPr/>
          <p:nvPr/>
        </p:nvSpPr>
        <p:spPr>
          <a:xfrm>
            <a:off x="1028700" y="3425130"/>
            <a:ext cx="6306129" cy="5833170"/>
          </a:xfrm>
          <a:custGeom>
            <a:avLst/>
            <a:gdLst/>
            <a:ahLst/>
            <a:cxnLst/>
            <a:rect l="l" t="t" r="r" b="b"/>
            <a:pathLst>
              <a:path w="6306129" h="5833170">
                <a:moveTo>
                  <a:pt x="0" y="0"/>
                </a:moveTo>
                <a:lnTo>
                  <a:pt x="6306129" y="0"/>
                </a:lnTo>
                <a:lnTo>
                  <a:pt x="6306129" y="5833170"/>
                </a:lnTo>
                <a:lnTo>
                  <a:pt x="0" y="5833170"/>
                </a:lnTo>
                <a:lnTo>
                  <a:pt x="0" y="0"/>
                </a:lnTo>
                <a:close/>
              </a:path>
            </a:pathLst>
          </a:custGeom>
          <a:blipFill>
            <a:blip r:embed="rId4">
              <a:alphaModFix amt="53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41897" y="223048"/>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6" name="TextBox 6"/>
          <p:cNvSpPr txBox="1"/>
          <p:nvPr/>
        </p:nvSpPr>
        <p:spPr>
          <a:xfrm>
            <a:off x="1326319" y="1600241"/>
            <a:ext cx="5154143" cy="962702"/>
          </a:xfrm>
          <a:prstGeom prst="rect">
            <a:avLst/>
          </a:prstGeom>
        </p:spPr>
        <p:txBody>
          <a:bodyPr lIns="0" tIns="0" rIns="0" bIns="0" rtlCol="0" anchor="t">
            <a:spAutoFit/>
          </a:bodyPr>
          <a:lstStyle/>
          <a:p>
            <a:pPr algn="ctr">
              <a:lnSpc>
                <a:spcPts val="7839"/>
              </a:lnSpc>
              <a:spcBef>
                <a:spcPct val="0"/>
              </a:spcBef>
            </a:pPr>
            <a:r>
              <a:rPr lang="en-US" sz="5600">
                <a:solidFill>
                  <a:srgbClr val="286F3B"/>
                </a:solidFill>
                <a:latin typeface="#9Slide07 SVNUT Triumph Press"/>
              </a:rPr>
              <a:t>c. Chủ đề, đề tài</a:t>
            </a:r>
          </a:p>
        </p:txBody>
      </p:sp>
      <p:sp>
        <p:nvSpPr>
          <p:cNvPr id="7" name="TextBox 7"/>
          <p:cNvSpPr txBox="1"/>
          <p:nvPr/>
        </p:nvSpPr>
        <p:spPr>
          <a:xfrm>
            <a:off x="1623464" y="5038725"/>
            <a:ext cx="5116602" cy="1678571"/>
          </a:xfrm>
          <a:prstGeom prst="rect">
            <a:avLst/>
          </a:prstGeom>
        </p:spPr>
        <p:txBody>
          <a:bodyPr lIns="0" tIns="0" rIns="0" bIns="0" rtlCol="0" anchor="t">
            <a:spAutoFit/>
          </a:bodyPr>
          <a:lstStyle/>
          <a:p>
            <a:pPr algn="ctr">
              <a:lnSpc>
                <a:spcPts val="6715"/>
              </a:lnSpc>
              <a:spcBef>
                <a:spcPct val="0"/>
              </a:spcBef>
            </a:pPr>
            <a:r>
              <a:rPr lang="en-US" sz="4800" dirty="0" err="1">
                <a:solidFill>
                  <a:srgbClr val="545454"/>
                </a:solidFill>
                <a:latin typeface="Roboto Condensed Bold"/>
              </a:rPr>
              <a:t>Đề</a:t>
            </a:r>
            <a:r>
              <a:rPr lang="en-US" sz="4800" dirty="0">
                <a:solidFill>
                  <a:srgbClr val="545454"/>
                </a:solidFill>
                <a:latin typeface="Roboto Condensed Bold"/>
              </a:rPr>
              <a:t> </a:t>
            </a:r>
            <a:r>
              <a:rPr lang="en-US" sz="4800" dirty="0" err="1">
                <a:solidFill>
                  <a:srgbClr val="545454"/>
                </a:solidFill>
                <a:latin typeface="Roboto Condensed Bold"/>
              </a:rPr>
              <a:t>tài</a:t>
            </a:r>
            <a:r>
              <a:rPr lang="en-US" sz="4800" dirty="0">
                <a:solidFill>
                  <a:srgbClr val="545454"/>
                </a:solidFill>
                <a:latin typeface="Roboto Condensed Bold"/>
              </a:rPr>
              <a:t>: </a:t>
            </a:r>
          </a:p>
          <a:p>
            <a:pPr algn="ctr">
              <a:lnSpc>
                <a:spcPts val="6719"/>
              </a:lnSpc>
              <a:spcBef>
                <a:spcPct val="0"/>
              </a:spcBef>
            </a:pPr>
            <a:r>
              <a:rPr lang="en-US" sz="4800" dirty="0" err="1">
                <a:solidFill>
                  <a:srgbClr val="545454"/>
                </a:solidFill>
                <a:latin typeface="Roboto Condensed"/>
              </a:rPr>
              <a:t>tình</a:t>
            </a:r>
            <a:r>
              <a:rPr lang="en-US" sz="4800" dirty="0">
                <a:solidFill>
                  <a:srgbClr val="545454"/>
                </a:solidFill>
                <a:latin typeface="Roboto Condensed"/>
              </a:rPr>
              <a:t> </a:t>
            </a:r>
            <a:r>
              <a:rPr lang="en-US" sz="4800" dirty="0" err="1">
                <a:solidFill>
                  <a:srgbClr val="545454"/>
                </a:solidFill>
                <a:latin typeface="Roboto Condensed"/>
              </a:rPr>
              <a:t>yêu</a:t>
            </a:r>
            <a:r>
              <a:rPr lang="en-US" sz="4800" dirty="0">
                <a:solidFill>
                  <a:srgbClr val="545454"/>
                </a:solidFill>
                <a:latin typeface="Roboto Condensed"/>
              </a:rPr>
              <a:t> </a:t>
            </a:r>
            <a:r>
              <a:rPr lang="en-US" sz="4800" dirty="0" err="1">
                <a:solidFill>
                  <a:srgbClr val="545454"/>
                </a:solidFill>
                <a:latin typeface="Roboto Condensed"/>
              </a:rPr>
              <a:t>quê</a:t>
            </a:r>
            <a:r>
              <a:rPr lang="en-US" sz="4800" dirty="0">
                <a:solidFill>
                  <a:srgbClr val="545454"/>
                </a:solidFill>
                <a:latin typeface="Roboto Condensed"/>
              </a:rPr>
              <a:t> </a:t>
            </a:r>
            <a:r>
              <a:rPr lang="en-US" sz="4800" dirty="0" err="1">
                <a:solidFill>
                  <a:srgbClr val="545454"/>
                </a:solidFill>
                <a:latin typeface="Roboto Condensed"/>
              </a:rPr>
              <a:t>hương</a:t>
            </a:r>
            <a:r>
              <a:rPr lang="en-US" sz="4800" dirty="0">
                <a:solidFill>
                  <a:srgbClr val="545454"/>
                </a:solidFill>
                <a:latin typeface="Roboto Condensed"/>
              </a:rPr>
              <a:t>.</a:t>
            </a:r>
          </a:p>
        </p:txBody>
      </p:sp>
      <p:sp>
        <p:nvSpPr>
          <p:cNvPr id="8" name="Freeform 8"/>
          <p:cNvSpPr/>
          <p:nvPr/>
        </p:nvSpPr>
        <p:spPr>
          <a:xfrm>
            <a:off x="8762000" y="2317823"/>
            <a:ext cx="7770100" cy="7187342"/>
          </a:xfrm>
          <a:custGeom>
            <a:avLst/>
            <a:gdLst/>
            <a:ahLst/>
            <a:cxnLst/>
            <a:rect l="l" t="t" r="r" b="b"/>
            <a:pathLst>
              <a:path w="7770100" h="7187342">
                <a:moveTo>
                  <a:pt x="0" y="0"/>
                </a:moveTo>
                <a:lnTo>
                  <a:pt x="7770100" y="0"/>
                </a:lnTo>
                <a:lnTo>
                  <a:pt x="7770100" y="7187343"/>
                </a:lnTo>
                <a:lnTo>
                  <a:pt x="0" y="7187343"/>
                </a:lnTo>
                <a:lnTo>
                  <a:pt x="0" y="0"/>
                </a:lnTo>
                <a:close/>
              </a:path>
            </a:pathLst>
          </a:custGeom>
          <a:blipFill>
            <a:blip r:embed="rId4">
              <a:alphaModFix amt="53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9497599" y="3201182"/>
            <a:ext cx="6298903" cy="5068989"/>
          </a:xfrm>
          <a:prstGeom prst="rect">
            <a:avLst/>
          </a:prstGeom>
        </p:spPr>
        <p:txBody>
          <a:bodyPr lIns="0" tIns="0" rIns="0" bIns="0" rtlCol="0" anchor="t">
            <a:spAutoFit/>
          </a:bodyPr>
          <a:lstStyle/>
          <a:p>
            <a:pPr algn="ctr">
              <a:lnSpc>
                <a:spcPts val="6719"/>
              </a:lnSpc>
              <a:spcBef>
                <a:spcPct val="0"/>
              </a:spcBef>
            </a:pPr>
            <a:r>
              <a:rPr lang="en-US" sz="4799" dirty="0" err="1">
                <a:solidFill>
                  <a:srgbClr val="545454"/>
                </a:solidFill>
                <a:latin typeface="Roboto Condensed Bold"/>
              </a:rPr>
              <a:t>Chủ</a:t>
            </a:r>
            <a:r>
              <a:rPr lang="en-US" sz="4799" dirty="0">
                <a:solidFill>
                  <a:srgbClr val="545454"/>
                </a:solidFill>
                <a:latin typeface="Roboto Condensed Bold"/>
              </a:rPr>
              <a:t> </a:t>
            </a:r>
            <a:r>
              <a:rPr lang="en-US" sz="4799" dirty="0" err="1">
                <a:solidFill>
                  <a:srgbClr val="545454"/>
                </a:solidFill>
                <a:latin typeface="Roboto Condensed Bold"/>
              </a:rPr>
              <a:t>đề</a:t>
            </a:r>
            <a:r>
              <a:rPr lang="en-US" sz="4799" dirty="0">
                <a:solidFill>
                  <a:srgbClr val="545454"/>
                </a:solidFill>
                <a:latin typeface="Roboto Condensed Bold"/>
              </a:rPr>
              <a:t>: </a:t>
            </a:r>
          </a:p>
          <a:p>
            <a:pPr algn="ctr">
              <a:lnSpc>
                <a:spcPts val="6719"/>
              </a:lnSpc>
              <a:spcBef>
                <a:spcPct val="0"/>
              </a:spcBef>
            </a:pPr>
            <a:r>
              <a:rPr lang="en-US" sz="4799" dirty="0" err="1">
                <a:solidFill>
                  <a:srgbClr val="545454"/>
                </a:solidFill>
                <a:latin typeface="Roboto Condensed"/>
              </a:rPr>
              <a:t>Nỗi</a:t>
            </a:r>
            <a:r>
              <a:rPr lang="en-US" sz="4799" dirty="0">
                <a:solidFill>
                  <a:srgbClr val="545454"/>
                </a:solidFill>
                <a:latin typeface="Roboto Condensed"/>
              </a:rPr>
              <a:t> </a:t>
            </a:r>
            <a:r>
              <a:rPr lang="en-US" sz="4799" dirty="0" err="1">
                <a:solidFill>
                  <a:srgbClr val="545454"/>
                </a:solidFill>
                <a:latin typeface="Roboto Condensed"/>
              </a:rPr>
              <a:t>nhớ</a:t>
            </a:r>
            <a:r>
              <a:rPr lang="en-US" sz="4799" dirty="0">
                <a:solidFill>
                  <a:srgbClr val="545454"/>
                </a:solidFill>
                <a:latin typeface="Roboto Condensed"/>
              </a:rPr>
              <a:t> </a:t>
            </a:r>
            <a:r>
              <a:rPr lang="en-US" sz="4799" dirty="0" err="1">
                <a:solidFill>
                  <a:srgbClr val="545454"/>
                </a:solidFill>
                <a:latin typeface="Roboto Condensed"/>
              </a:rPr>
              <a:t>quê</a:t>
            </a:r>
            <a:r>
              <a:rPr lang="en-US" sz="4799" dirty="0">
                <a:solidFill>
                  <a:srgbClr val="545454"/>
                </a:solidFill>
                <a:latin typeface="Roboto Condensed"/>
              </a:rPr>
              <a:t> </a:t>
            </a:r>
            <a:r>
              <a:rPr lang="en-US" sz="4799" dirty="0" err="1">
                <a:solidFill>
                  <a:srgbClr val="545454"/>
                </a:solidFill>
                <a:latin typeface="Roboto Condensed"/>
              </a:rPr>
              <a:t>hương</a:t>
            </a:r>
            <a:r>
              <a:rPr lang="en-US" sz="4799" dirty="0">
                <a:solidFill>
                  <a:srgbClr val="545454"/>
                </a:solidFill>
                <a:latin typeface="Roboto Condensed"/>
              </a:rPr>
              <a:t> </a:t>
            </a:r>
            <a:r>
              <a:rPr lang="en-US" sz="4799" dirty="0" err="1">
                <a:solidFill>
                  <a:srgbClr val="545454"/>
                </a:solidFill>
                <a:latin typeface="Roboto Condensed"/>
              </a:rPr>
              <a:t>của</a:t>
            </a:r>
            <a:r>
              <a:rPr lang="en-US" sz="4799" dirty="0">
                <a:solidFill>
                  <a:srgbClr val="545454"/>
                </a:solidFill>
                <a:latin typeface="Roboto Condensed"/>
              </a:rPr>
              <a:t> </a:t>
            </a:r>
            <a:r>
              <a:rPr lang="en-US" sz="4799" dirty="0" err="1">
                <a:solidFill>
                  <a:srgbClr val="545454"/>
                </a:solidFill>
                <a:latin typeface="Roboto Condensed"/>
              </a:rPr>
              <a:t>tác</a:t>
            </a:r>
            <a:r>
              <a:rPr lang="en-US" sz="4799" dirty="0">
                <a:solidFill>
                  <a:srgbClr val="545454"/>
                </a:solidFill>
                <a:latin typeface="Roboto Condensed"/>
              </a:rPr>
              <a:t> </a:t>
            </a:r>
            <a:r>
              <a:rPr lang="en-US" sz="4799" dirty="0" err="1">
                <a:solidFill>
                  <a:srgbClr val="545454"/>
                </a:solidFill>
                <a:latin typeface="Roboto Condensed"/>
              </a:rPr>
              <a:t>giả</a:t>
            </a:r>
            <a:r>
              <a:rPr lang="en-US" sz="4799" dirty="0">
                <a:solidFill>
                  <a:srgbClr val="545454"/>
                </a:solidFill>
                <a:latin typeface="Roboto Condensed"/>
              </a:rPr>
              <a:t>; </a:t>
            </a:r>
            <a:r>
              <a:rPr lang="en-US" sz="4799" dirty="0" err="1">
                <a:solidFill>
                  <a:srgbClr val="545454"/>
                </a:solidFill>
                <a:latin typeface="Roboto Condensed"/>
              </a:rPr>
              <a:t>trân</a:t>
            </a:r>
            <a:r>
              <a:rPr lang="en-US" sz="4799" dirty="0">
                <a:solidFill>
                  <a:srgbClr val="545454"/>
                </a:solidFill>
                <a:latin typeface="Roboto Condensed"/>
              </a:rPr>
              <a:t> </a:t>
            </a:r>
            <a:r>
              <a:rPr lang="en-US" sz="4799" dirty="0" err="1">
                <a:solidFill>
                  <a:srgbClr val="545454"/>
                </a:solidFill>
                <a:latin typeface="Roboto Condensed"/>
              </a:rPr>
              <a:t>trọng</a:t>
            </a:r>
            <a:r>
              <a:rPr lang="en-US" sz="4799" dirty="0">
                <a:solidFill>
                  <a:srgbClr val="545454"/>
                </a:solidFill>
                <a:latin typeface="Roboto Condensed"/>
              </a:rPr>
              <a:t>, ca </a:t>
            </a:r>
            <a:r>
              <a:rPr lang="en-US" sz="4799" dirty="0" err="1">
                <a:solidFill>
                  <a:srgbClr val="545454"/>
                </a:solidFill>
                <a:latin typeface="Roboto Condensed"/>
              </a:rPr>
              <a:t>ngợi</a:t>
            </a:r>
            <a:r>
              <a:rPr lang="en-US" sz="4799" dirty="0">
                <a:solidFill>
                  <a:srgbClr val="545454"/>
                </a:solidFill>
                <a:latin typeface="Roboto Condensed"/>
              </a:rPr>
              <a:t> </a:t>
            </a:r>
            <a:r>
              <a:rPr lang="en-US" sz="4799" dirty="0" err="1">
                <a:solidFill>
                  <a:srgbClr val="545454"/>
                </a:solidFill>
                <a:latin typeface="Roboto Condensed"/>
              </a:rPr>
              <a:t>vẻ</a:t>
            </a:r>
            <a:r>
              <a:rPr lang="en-US" sz="4799" dirty="0">
                <a:solidFill>
                  <a:srgbClr val="545454"/>
                </a:solidFill>
                <a:latin typeface="Roboto Condensed"/>
              </a:rPr>
              <a:t> </a:t>
            </a:r>
            <a:r>
              <a:rPr lang="en-US" sz="4799" dirty="0" err="1">
                <a:solidFill>
                  <a:srgbClr val="545454"/>
                </a:solidFill>
                <a:latin typeface="Roboto Condensed"/>
              </a:rPr>
              <a:t>đẹp</a:t>
            </a:r>
            <a:r>
              <a:rPr lang="en-US" sz="4799" dirty="0">
                <a:solidFill>
                  <a:srgbClr val="545454"/>
                </a:solidFill>
                <a:latin typeface="Roboto Condensed"/>
              </a:rPr>
              <a:t> </a:t>
            </a:r>
            <a:r>
              <a:rPr lang="en-US" sz="4799" dirty="0" err="1">
                <a:solidFill>
                  <a:srgbClr val="545454"/>
                </a:solidFill>
                <a:latin typeface="Roboto Condensed"/>
              </a:rPr>
              <a:t>thiên</a:t>
            </a:r>
            <a:r>
              <a:rPr lang="en-US" sz="4799" dirty="0">
                <a:solidFill>
                  <a:srgbClr val="545454"/>
                </a:solidFill>
                <a:latin typeface="Roboto Condensed"/>
              </a:rPr>
              <a:t> </a:t>
            </a:r>
            <a:r>
              <a:rPr lang="en-US" sz="4799" dirty="0" err="1">
                <a:solidFill>
                  <a:srgbClr val="545454"/>
                </a:solidFill>
                <a:latin typeface="Roboto Condensed"/>
              </a:rPr>
              <a:t>nhiên</a:t>
            </a:r>
            <a:r>
              <a:rPr lang="en-US" sz="4799" dirty="0">
                <a:solidFill>
                  <a:srgbClr val="545454"/>
                </a:solidFill>
                <a:latin typeface="Roboto Condensed"/>
              </a:rPr>
              <a:t>, con </a:t>
            </a:r>
            <a:r>
              <a:rPr lang="en-US" sz="4799" dirty="0" err="1">
                <a:solidFill>
                  <a:srgbClr val="545454"/>
                </a:solidFill>
                <a:latin typeface="Roboto Condensed"/>
              </a:rPr>
              <a:t>người</a:t>
            </a:r>
            <a:r>
              <a:rPr lang="en-US" sz="4799" dirty="0">
                <a:solidFill>
                  <a:srgbClr val="545454"/>
                </a:solidFill>
                <a:latin typeface="Roboto Condensed"/>
              </a:rPr>
              <a:t> </a:t>
            </a:r>
            <a:r>
              <a:rPr lang="en-US" sz="4799" dirty="0" err="1">
                <a:solidFill>
                  <a:srgbClr val="545454"/>
                </a:solidFill>
                <a:latin typeface="Roboto Condensed"/>
              </a:rPr>
              <a:t>cùng</a:t>
            </a:r>
            <a:r>
              <a:rPr lang="en-US" sz="4799" dirty="0">
                <a:solidFill>
                  <a:srgbClr val="545454"/>
                </a:solidFill>
                <a:latin typeface="Roboto Condensed"/>
              </a:rPr>
              <a:t> </a:t>
            </a:r>
            <a:r>
              <a:rPr lang="en-US" sz="4799" dirty="0" err="1">
                <a:solidFill>
                  <a:srgbClr val="545454"/>
                </a:solidFill>
                <a:latin typeface="Roboto Condensed"/>
              </a:rPr>
              <a:t>những</a:t>
            </a:r>
            <a:r>
              <a:rPr lang="en-US" sz="4799" dirty="0">
                <a:solidFill>
                  <a:srgbClr val="545454"/>
                </a:solidFill>
                <a:latin typeface="Roboto Condensed"/>
              </a:rPr>
              <a:t> </a:t>
            </a:r>
            <a:r>
              <a:rPr lang="en-US" sz="4799" dirty="0" err="1">
                <a:solidFill>
                  <a:srgbClr val="545454"/>
                </a:solidFill>
                <a:latin typeface="Roboto Condensed"/>
              </a:rPr>
              <a:t>lễ</a:t>
            </a:r>
            <a:r>
              <a:rPr lang="en-US" sz="4799" dirty="0">
                <a:solidFill>
                  <a:srgbClr val="545454"/>
                </a:solidFill>
                <a:latin typeface="Roboto Condensed"/>
              </a:rPr>
              <a:t> </a:t>
            </a:r>
            <a:r>
              <a:rPr lang="en-US" sz="4799" dirty="0" err="1">
                <a:solidFill>
                  <a:srgbClr val="545454"/>
                </a:solidFill>
                <a:latin typeface="Roboto Condensed"/>
              </a:rPr>
              <a:t>hội</a:t>
            </a:r>
            <a:r>
              <a:rPr lang="en-US" sz="4799" dirty="0">
                <a:solidFill>
                  <a:srgbClr val="545454"/>
                </a:solidFill>
                <a:latin typeface="Roboto Condensed"/>
              </a:rPr>
              <a:t> </a:t>
            </a:r>
            <a:r>
              <a:rPr lang="en-US" sz="4799" dirty="0" err="1">
                <a:solidFill>
                  <a:srgbClr val="545454"/>
                </a:solidFill>
                <a:latin typeface="Roboto Condensed"/>
              </a:rPr>
              <a:t>của</a:t>
            </a:r>
            <a:r>
              <a:rPr lang="en-US" sz="4799" dirty="0">
                <a:solidFill>
                  <a:srgbClr val="545454"/>
                </a:solidFill>
                <a:latin typeface="Roboto Condensed"/>
              </a:rPr>
              <a:t> </a:t>
            </a:r>
            <a:r>
              <a:rPr lang="en-US" sz="4799" dirty="0" err="1">
                <a:solidFill>
                  <a:srgbClr val="545454"/>
                </a:solidFill>
                <a:latin typeface="Roboto Condensed"/>
              </a:rPr>
              <a:t>quê</a:t>
            </a:r>
            <a:r>
              <a:rPr lang="en-US" sz="4799" dirty="0">
                <a:solidFill>
                  <a:srgbClr val="545454"/>
                </a:solidFill>
                <a:latin typeface="Roboto Condensed"/>
              </a:rPr>
              <a:t> </a:t>
            </a:r>
            <a:r>
              <a:rPr lang="en-US" sz="4799" dirty="0" err="1">
                <a:solidFill>
                  <a:srgbClr val="545454"/>
                </a:solidFill>
                <a:latin typeface="Roboto Condensed"/>
              </a:rPr>
              <a:t>hương</a:t>
            </a:r>
            <a:r>
              <a:rPr lang="en-US" sz="4799"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alphaModFix amt="79000"/>
            </a:blip>
            <a:stretch>
              <a:fillRect/>
            </a:stretch>
          </a:blipFill>
        </p:spPr>
        <p:txBody>
          <a:bodyPr/>
          <a:lstStyle/>
          <a:p>
            <a:endParaRPr lang="en-US"/>
          </a:p>
        </p:txBody>
      </p:sp>
      <p:sp>
        <p:nvSpPr>
          <p:cNvPr id="4" name="Freeform 4"/>
          <p:cNvSpPr/>
          <p:nvPr/>
        </p:nvSpPr>
        <p:spPr>
          <a:xfrm>
            <a:off x="1331968" y="3007711"/>
            <a:ext cx="6435082" cy="5440569"/>
          </a:xfrm>
          <a:custGeom>
            <a:avLst/>
            <a:gdLst/>
            <a:ahLst/>
            <a:cxnLst/>
            <a:rect l="l" t="t" r="r" b="b"/>
            <a:pathLst>
              <a:path w="6435082" h="5440569">
                <a:moveTo>
                  <a:pt x="0" y="0"/>
                </a:moveTo>
                <a:lnTo>
                  <a:pt x="6435082" y="0"/>
                </a:lnTo>
                <a:lnTo>
                  <a:pt x="6435082" y="5440570"/>
                </a:lnTo>
                <a:lnTo>
                  <a:pt x="0" y="5440570"/>
                </a:lnTo>
                <a:lnTo>
                  <a:pt x="0" y="0"/>
                </a:lnTo>
                <a:close/>
              </a:path>
            </a:pathLst>
          </a:custGeom>
          <a:blipFill>
            <a:blip r:embed="rId4">
              <a:alphaModFix amt="64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41897" y="223048"/>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6" name="TextBox 6"/>
          <p:cNvSpPr txBox="1"/>
          <p:nvPr/>
        </p:nvSpPr>
        <p:spPr>
          <a:xfrm>
            <a:off x="878072" y="1471548"/>
            <a:ext cx="8762000" cy="1953582"/>
          </a:xfrm>
          <a:prstGeom prst="rect">
            <a:avLst/>
          </a:prstGeom>
        </p:spPr>
        <p:txBody>
          <a:bodyPr lIns="0" tIns="0" rIns="0" bIns="0" rtlCol="0" anchor="t">
            <a:spAutoFit/>
          </a:bodyPr>
          <a:lstStyle/>
          <a:p>
            <a:pPr algn="ctr">
              <a:lnSpc>
                <a:spcPts val="7834"/>
              </a:lnSpc>
            </a:pPr>
            <a:r>
              <a:rPr lang="en-US" sz="5600">
                <a:solidFill>
                  <a:srgbClr val="286F3B"/>
                </a:solidFill>
                <a:latin typeface="#9Slide07 SVNUT Triumph Press"/>
              </a:rPr>
              <a:t>d. Thông điệp của văn bản</a:t>
            </a:r>
          </a:p>
          <a:p>
            <a:pPr algn="ctr">
              <a:lnSpc>
                <a:spcPts val="7839"/>
              </a:lnSpc>
              <a:spcBef>
                <a:spcPct val="0"/>
              </a:spcBef>
            </a:pPr>
            <a:endParaRPr lang="en-US" sz="5600">
              <a:solidFill>
                <a:srgbClr val="286F3B"/>
              </a:solidFill>
              <a:latin typeface="#9Slide07 SVNUT Triumph Press"/>
            </a:endParaRPr>
          </a:p>
        </p:txBody>
      </p:sp>
      <p:sp>
        <p:nvSpPr>
          <p:cNvPr id="7" name="Freeform 7"/>
          <p:cNvSpPr/>
          <p:nvPr/>
        </p:nvSpPr>
        <p:spPr>
          <a:xfrm>
            <a:off x="10181922" y="2505489"/>
            <a:ext cx="6538476" cy="5527984"/>
          </a:xfrm>
          <a:custGeom>
            <a:avLst/>
            <a:gdLst/>
            <a:ahLst/>
            <a:cxnLst/>
            <a:rect l="l" t="t" r="r" b="b"/>
            <a:pathLst>
              <a:path w="6538476" h="5527984">
                <a:moveTo>
                  <a:pt x="0" y="0"/>
                </a:moveTo>
                <a:lnTo>
                  <a:pt x="6538475" y="0"/>
                </a:lnTo>
                <a:lnTo>
                  <a:pt x="6538475" y="5527984"/>
                </a:lnTo>
                <a:lnTo>
                  <a:pt x="0" y="5527984"/>
                </a:lnTo>
                <a:lnTo>
                  <a:pt x="0" y="0"/>
                </a:lnTo>
                <a:close/>
              </a:path>
            </a:pathLst>
          </a:custGeom>
          <a:blipFill>
            <a:blip r:embed="rId6">
              <a:alphaModFix amt="87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705094" y="4089524"/>
            <a:ext cx="5688831" cy="2352521"/>
          </a:xfrm>
          <a:prstGeom prst="rect">
            <a:avLst/>
          </a:prstGeom>
        </p:spPr>
        <p:txBody>
          <a:bodyPr lIns="0" tIns="0" rIns="0" bIns="0" rtlCol="0" anchor="t">
            <a:spAutoFit/>
          </a:bodyPr>
          <a:lstStyle/>
          <a:p>
            <a:pPr algn="just">
              <a:lnSpc>
                <a:spcPts val="6299"/>
              </a:lnSpc>
              <a:spcBef>
                <a:spcPct val="0"/>
              </a:spcBef>
            </a:pPr>
            <a:r>
              <a:rPr lang="en-US" sz="4500" dirty="0" err="1">
                <a:solidFill>
                  <a:srgbClr val="545454"/>
                </a:solidFill>
                <a:latin typeface="Roboto Condensed"/>
              </a:rPr>
              <a:t>Dù</a:t>
            </a:r>
            <a:r>
              <a:rPr lang="en-US" sz="4500" dirty="0">
                <a:solidFill>
                  <a:srgbClr val="545454"/>
                </a:solidFill>
                <a:latin typeface="Roboto Condensed"/>
              </a:rPr>
              <a:t> </a:t>
            </a:r>
            <a:r>
              <a:rPr lang="en-US" sz="4500" dirty="0" err="1">
                <a:solidFill>
                  <a:srgbClr val="545454"/>
                </a:solidFill>
                <a:latin typeface="Roboto Condensed"/>
              </a:rPr>
              <a:t>đi</a:t>
            </a:r>
            <a:r>
              <a:rPr lang="en-US" sz="4500" dirty="0">
                <a:solidFill>
                  <a:srgbClr val="545454"/>
                </a:solidFill>
                <a:latin typeface="Roboto Condensed"/>
              </a:rPr>
              <a:t> </a:t>
            </a:r>
            <a:r>
              <a:rPr lang="en-US" sz="4500" dirty="0" err="1">
                <a:solidFill>
                  <a:srgbClr val="545454"/>
                </a:solidFill>
                <a:latin typeface="Roboto Condensed"/>
              </a:rPr>
              <a:t>đâu</a:t>
            </a:r>
            <a:r>
              <a:rPr lang="en-US" sz="4500" dirty="0">
                <a:solidFill>
                  <a:srgbClr val="545454"/>
                </a:solidFill>
                <a:latin typeface="Roboto Condensed"/>
              </a:rPr>
              <a:t> </a:t>
            </a:r>
            <a:r>
              <a:rPr lang="en-US" sz="4500" dirty="0" err="1">
                <a:solidFill>
                  <a:srgbClr val="545454"/>
                </a:solidFill>
                <a:latin typeface="Roboto Condensed"/>
              </a:rPr>
              <a:t>thì</a:t>
            </a:r>
            <a:r>
              <a:rPr lang="en-US" sz="4500" dirty="0">
                <a:solidFill>
                  <a:srgbClr val="545454"/>
                </a:solidFill>
                <a:latin typeface="Roboto Condensed"/>
              </a:rPr>
              <a:t> </a:t>
            </a:r>
            <a:r>
              <a:rPr lang="en-US" sz="4500" dirty="0" err="1">
                <a:solidFill>
                  <a:srgbClr val="545454"/>
                </a:solidFill>
                <a:latin typeface="Roboto Condensed"/>
              </a:rPr>
              <a:t>được</a:t>
            </a:r>
            <a:r>
              <a:rPr lang="en-US" sz="4500" dirty="0">
                <a:solidFill>
                  <a:srgbClr val="545454"/>
                </a:solidFill>
                <a:latin typeface="Roboto Condensed"/>
              </a:rPr>
              <a:t> </a:t>
            </a:r>
            <a:r>
              <a:rPr lang="en-US" sz="4500" dirty="0" err="1">
                <a:solidFill>
                  <a:srgbClr val="545454"/>
                </a:solidFill>
                <a:latin typeface="Roboto Condensed"/>
              </a:rPr>
              <a:t>trở</a:t>
            </a:r>
            <a:r>
              <a:rPr lang="en-US" sz="4500" dirty="0">
                <a:solidFill>
                  <a:srgbClr val="545454"/>
                </a:solidFill>
                <a:latin typeface="Roboto Condensed"/>
              </a:rPr>
              <a:t> </a:t>
            </a:r>
            <a:r>
              <a:rPr lang="en-US" sz="4500" dirty="0" err="1">
                <a:solidFill>
                  <a:srgbClr val="545454"/>
                </a:solidFill>
                <a:latin typeface="Roboto Condensed"/>
              </a:rPr>
              <a:t>về</a:t>
            </a:r>
            <a:r>
              <a:rPr lang="en-US" sz="4500" dirty="0">
                <a:solidFill>
                  <a:srgbClr val="545454"/>
                </a:solidFill>
                <a:latin typeface="Roboto Condensed"/>
              </a:rPr>
              <a:t> </a:t>
            </a:r>
            <a:r>
              <a:rPr lang="en-US" sz="4500" dirty="0" err="1">
                <a:solidFill>
                  <a:srgbClr val="545454"/>
                </a:solidFill>
                <a:latin typeface="Roboto Condensed"/>
              </a:rPr>
              <a:t>quê</a:t>
            </a:r>
            <a:r>
              <a:rPr lang="en-US" sz="4500" dirty="0">
                <a:solidFill>
                  <a:srgbClr val="545454"/>
                </a:solidFill>
                <a:latin typeface="Roboto Condensed"/>
              </a:rPr>
              <a:t> </a:t>
            </a:r>
            <a:r>
              <a:rPr lang="en-US" sz="4500" dirty="0" err="1">
                <a:solidFill>
                  <a:srgbClr val="545454"/>
                </a:solidFill>
                <a:latin typeface="Roboto Condensed"/>
              </a:rPr>
              <a:t>hương</a:t>
            </a:r>
            <a:r>
              <a:rPr lang="en-US" sz="4500" dirty="0">
                <a:solidFill>
                  <a:srgbClr val="545454"/>
                </a:solidFill>
                <a:latin typeface="Roboto Condensed"/>
              </a:rPr>
              <a:t> </a:t>
            </a:r>
            <a:r>
              <a:rPr lang="en-US" sz="4500" dirty="0" err="1">
                <a:solidFill>
                  <a:srgbClr val="545454"/>
                </a:solidFill>
                <a:latin typeface="Roboto Condensed"/>
              </a:rPr>
              <a:t>cũng</a:t>
            </a:r>
            <a:r>
              <a:rPr lang="en-US" sz="4500" dirty="0">
                <a:solidFill>
                  <a:srgbClr val="545454"/>
                </a:solidFill>
                <a:latin typeface="Roboto Condensed"/>
              </a:rPr>
              <a:t> </a:t>
            </a:r>
            <a:r>
              <a:rPr lang="en-US" sz="4500" dirty="0" err="1">
                <a:solidFill>
                  <a:srgbClr val="545454"/>
                </a:solidFill>
                <a:latin typeface="Roboto Condensed"/>
              </a:rPr>
              <a:t>là</a:t>
            </a:r>
            <a:r>
              <a:rPr lang="en-US" sz="4500" dirty="0">
                <a:solidFill>
                  <a:srgbClr val="545454"/>
                </a:solidFill>
                <a:latin typeface="Roboto Condensed"/>
              </a:rPr>
              <a:t> </a:t>
            </a:r>
            <a:r>
              <a:rPr lang="en-US" sz="4500" dirty="0" err="1">
                <a:solidFill>
                  <a:srgbClr val="545454"/>
                </a:solidFill>
                <a:latin typeface="Roboto Condensed"/>
              </a:rPr>
              <a:t>điều</a:t>
            </a:r>
            <a:r>
              <a:rPr lang="en-US" sz="4500" dirty="0">
                <a:solidFill>
                  <a:srgbClr val="545454"/>
                </a:solidFill>
                <a:latin typeface="Roboto Condensed"/>
              </a:rPr>
              <a:t> </a:t>
            </a:r>
            <a:r>
              <a:rPr lang="en-US" sz="4500" dirty="0" err="1">
                <a:solidFill>
                  <a:srgbClr val="545454"/>
                </a:solidFill>
                <a:latin typeface="Roboto Condensed"/>
              </a:rPr>
              <a:t>hạnh</a:t>
            </a:r>
            <a:r>
              <a:rPr lang="en-US" sz="4500" dirty="0">
                <a:solidFill>
                  <a:srgbClr val="545454"/>
                </a:solidFill>
                <a:latin typeface="Roboto Condensed"/>
              </a:rPr>
              <a:t> </a:t>
            </a:r>
            <a:r>
              <a:rPr lang="en-US" sz="4500" dirty="0" err="1">
                <a:solidFill>
                  <a:srgbClr val="545454"/>
                </a:solidFill>
                <a:latin typeface="Roboto Condensed"/>
              </a:rPr>
              <a:t>phúc</a:t>
            </a:r>
            <a:r>
              <a:rPr lang="en-US" sz="4500" dirty="0">
                <a:solidFill>
                  <a:srgbClr val="545454"/>
                </a:solidFill>
                <a:latin typeface="Roboto Condensed"/>
              </a:rPr>
              <a:t> </a:t>
            </a:r>
            <a:r>
              <a:rPr lang="en-US" sz="4500" dirty="0" err="1">
                <a:solidFill>
                  <a:srgbClr val="545454"/>
                </a:solidFill>
                <a:latin typeface="Roboto Condensed"/>
              </a:rPr>
              <a:t>nhất</a:t>
            </a:r>
            <a:r>
              <a:rPr lang="en-US" sz="4500" dirty="0">
                <a:solidFill>
                  <a:srgbClr val="545454"/>
                </a:solidFill>
                <a:latin typeface="Roboto Condensed"/>
              </a:rPr>
              <a:t>. </a:t>
            </a:r>
          </a:p>
        </p:txBody>
      </p:sp>
      <p:sp>
        <p:nvSpPr>
          <p:cNvPr id="9" name="TextBox 9"/>
          <p:cNvSpPr txBox="1"/>
          <p:nvPr/>
        </p:nvSpPr>
        <p:spPr>
          <a:xfrm>
            <a:off x="10689591" y="2912461"/>
            <a:ext cx="5523136" cy="3933464"/>
          </a:xfrm>
          <a:prstGeom prst="rect">
            <a:avLst/>
          </a:prstGeom>
        </p:spPr>
        <p:txBody>
          <a:bodyPr lIns="0" tIns="0" rIns="0" bIns="0" rtlCol="0" anchor="t">
            <a:spAutoFit/>
          </a:bodyPr>
          <a:lstStyle/>
          <a:p>
            <a:pPr algn="just">
              <a:lnSpc>
                <a:spcPts val="6299"/>
              </a:lnSpc>
              <a:spcBef>
                <a:spcPct val="0"/>
              </a:spcBef>
            </a:pPr>
            <a:r>
              <a:rPr lang="en-US" sz="4499" dirty="0" err="1">
                <a:solidFill>
                  <a:srgbClr val="545454"/>
                </a:solidFill>
                <a:latin typeface="Roboto Condensed"/>
              </a:rPr>
              <a:t>Hãy</a:t>
            </a:r>
            <a:r>
              <a:rPr lang="en-US" sz="4499" dirty="0">
                <a:solidFill>
                  <a:srgbClr val="545454"/>
                </a:solidFill>
                <a:latin typeface="Roboto Condensed"/>
              </a:rPr>
              <a:t> </a:t>
            </a:r>
            <a:r>
              <a:rPr lang="en-US" sz="4499" dirty="0" err="1">
                <a:solidFill>
                  <a:srgbClr val="545454"/>
                </a:solidFill>
                <a:latin typeface="Roboto Condensed"/>
              </a:rPr>
              <a:t>trân</a:t>
            </a:r>
            <a:r>
              <a:rPr lang="en-US" sz="4499" dirty="0">
                <a:solidFill>
                  <a:srgbClr val="545454"/>
                </a:solidFill>
                <a:latin typeface="Roboto Condensed"/>
              </a:rPr>
              <a:t> </a:t>
            </a:r>
            <a:r>
              <a:rPr lang="en-US" sz="4499" dirty="0" err="1">
                <a:solidFill>
                  <a:srgbClr val="545454"/>
                </a:solidFill>
                <a:latin typeface="Roboto Condensed"/>
              </a:rPr>
              <a:t>trọng</a:t>
            </a:r>
            <a:r>
              <a:rPr lang="en-US" sz="4499" dirty="0">
                <a:solidFill>
                  <a:srgbClr val="545454"/>
                </a:solidFill>
                <a:latin typeface="Roboto Condensed"/>
              </a:rPr>
              <a:t> </a:t>
            </a:r>
            <a:r>
              <a:rPr lang="en-US" sz="4499" dirty="0" err="1">
                <a:solidFill>
                  <a:srgbClr val="545454"/>
                </a:solidFill>
                <a:latin typeface="Roboto Condensed"/>
              </a:rPr>
              <a:t>và</a:t>
            </a:r>
            <a:r>
              <a:rPr lang="en-US" sz="4499" dirty="0">
                <a:solidFill>
                  <a:srgbClr val="545454"/>
                </a:solidFill>
                <a:latin typeface="Roboto Condensed"/>
              </a:rPr>
              <a:t> </a:t>
            </a:r>
            <a:r>
              <a:rPr lang="en-US" sz="4499" dirty="0" err="1">
                <a:solidFill>
                  <a:srgbClr val="545454"/>
                </a:solidFill>
                <a:latin typeface="Roboto Condensed"/>
              </a:rPr>
              <a:t>tự</a:t>
            </a:r>
            <a:r>
              <a:rPr lang="en-US" sz="4499" dirty="0">
                <a:solidFill>
                  <a:srgbClr val="545454"/>
                </a:solidFill>
                <a:latin typeface="Roboto Condensed"/>
              </a:rPr>
              <a:t> </a:t>
            </a:r>
            <a:r>
              <a:rPr lang="en-US" sz="4499" dirty="0" err="1">
                <a:solidFill>
                  <a:srgbClr val="545454"/>
                </a:solidFill>
                <a:latin typeface="Roboto Condensed"/>
              </a:rPr>
              <a:t>hào</a:t>
            </a:r>
            <a:r>
              <a:rPr lang="en-US" sz="4499" dirty="0">
                <a:solidFill>
                  <a:srgbClr val="545454"/>
                </a:solidFill>
                <a:latin typeface="Roboto Condensed"/>
              </a:rPr>
              <a:t> </a:t>
            </a:r>
            <a:r>
              <a:rPr lang="en-US" sz="4499" dirty="0" err="1">
                <a:solidFill>
                  <a:srgbClr val="545454"/>
                </a:solidFill>
                <a:latin typeface="Roboto Condensed"/>
              </a:rPr>
              <a:t>về</a:t>
            </a:r>
            <a:r>
              <a:rPr lang="en-US" sz="4499" dirty="0">
                <a:solidFill>
                  <a:srgbClr val="545454"/>
                </a:solidFill>
                <a:latin typeface="Roboto Condensed"/>
              </a:rPr>
              <a:t> </a:t>
            </a:r>
            <a:r>
              <a:rPr lang="en-US" sz="4499" dirty="0" err="1">
                <a:solidFill>
                  <a:srgbClr val="545454"/>
                </a:solidFill>
                <a:latin typeface="Roboto Condensed"/>
              </a:rPr>
              <a:t>thiên</a:t>
            </a:r>
            <a:r>
              <a:rPr lang="en-US" sz="4499" dirty="0">
                <a:solidFill>
                  <a:srgbClr val="545454"/>
                </a:solidFill>
                <a:latin typeface="Roboto Condensed"/>
              </a:rPr>
              <a:t> </a:t>
            </a:r>
            <a:r>
              <a:rPr lang="en-US" sz="4499" dirty="0" err="1">
                <a:solidFill>
                  <a:srgbClr val="545454"/>
                </a:solidFill>
                <a:latin typeface="Roboto Condensed"/>
              </a:rPr>
              <a:t>nhiên</a:t>
            </a:r>
            <a:r>
              <a:rPr lang="en-US" sz="4499" dirty="0">
                <a:solidFill>
                  <a:srgbClr val="545454"/>
                </a:solidFill>
                <a:latin typeface="Roboto Condensed"/>
              </a:rPr>
              <a:t>, con </a:t>
            </a:r>
            <a:r>
              <a:rPr lang="en-US" sz="4499" dirty="0" err="1">
                <a:solidFill>
                  <a:srgbClr val="545454"/>
                </a:solidFill>
                <a:latin typeface="Roboto Condensed"/>
              </a:rPr>
              <a:t>người</a:t>
            </a:r>
            <a:r>
              <a:rPr lang="en-US" sz="4499" dirty="0">
                <a:solidFill>
                  <a:srgbClr val="545454"/>
                </a:solidFill>
                <a:latin typeface="Roboto Condensed"/>
              </a:rPr>
              <a:t> </a:t>
            </a:r>
            <a:r>
              <a:rPr lang="en-US" sz="4499" dirty="0" err="1">
                <a:solidFill>
                  <a:srgbClr val="545454"/>
                </a:solidFill>
                <a:latin typeface="Roboto Condensed"/>
              </a:rPr>
              <a:t>và</a:t>
            </a:r>
            <a:r>
              <a:rPr lang="en-US" sz="4499" dirty="0">
                <a:solidFill>
                  <a:srgbClr val="545454"/>
                </a:solidFill>
                <a:latin typeface="Roboto Condensed"/>
              </a:rPr>
              <a:t> </a:t>
            </a:r>
            <a:r>
              <a:rPr lang="en-US" sz="4499" dirty="0" err="1">
                <a:solidFill>
                  <a:srgbClr val="545454"/>
                </a:solidFill>
                <a:latin typeface="Roboto Condensed"/>
              </a:rPr>
              <a:t>những</a:t>
            </a:r>
            <a:r>
              <a:rPr lang="en-US" sz="4499" dirty="0">
                <a:solidFill>
                  <a:srgbClr val="545454"/>
                </a:solidFill>
                <a:latin typeface="Roboto Condensed"/>
              </a:rPr>
              <a:t> </a:t>
            </a:r>
            <a:r>
              <a:rPr lang="en-US" sz="4499" dirty="0" err="1">
                <a:solidFill>
                  <a:srgbClr val="545454"/>
                </a:solidFill>
                <a:latin typeface="Roboto Condensed"/>
              </a:rPr>
              <a:t>truyền</a:t>
            </a:r>
            <a:r>
              <a:rPr lang="en-US" sz="4499" dirty="0">
                <a:solidFill>
                  <a:srgbClr val="545454"/>
                </a:solidFill>
                <a:latin typeface="Roboto Condensed"/>
              </a:rPr>
              <a:t> </a:t>
            </a:r>
            <a:r>
              <a:rPr lang="en-US" sz="4499" dirty="0" err="1">
                <a:solidFill>
                  <a:srgbClr val="545454"/>
                </a:solidFill>
                <a:latin typeface="Roboto Condensed"/>
              </a:rPr>
              <a:t>thống</a:t>
            </a:r>
            <a:r>
              <a:rPr lang="en-US" sz="4499" dirty="0">
                <a:solidFill>
                  <a:srgbClr val="545454"/>
                </a:solidFill>
                <a:latin typeface="Roboto Condensed"/>
              </a:rPr>
              <a:t> </a:t>
            </a:r>
            <a:r>
              <a:rPr lang="en-US" sz="4499" dirty="0" err="1">
                <a:solidFill>
                  <a:srgbClr val="545454"/>
                </a:solidFill>
                <a:latin typeface="Roboto Condensed"/>
              </a:rPr>
              <a:t>của</a:t>
            </a:r>
            <a:r>
              <a:rPr lang="en-US" sz="4499" dirty="0">
                <a:solidFill>
                  <a:srgbClr val="545454"/>
                </a:solidFill>
                <a:latin typeface="Roboto Condensed"/>
              </a:rPr>
              <a:t> </a:t>
            </a:r>
            <a:r>
              <a:rPr lang="en-US" sz="4499" dirty="0" err="1">
                <a:solidFill>
                  <a:srgbClr val="545454"/>
                </a:solidFill>
                <a:latin typeface="Roboto Condensed"/>
              </a:rPr>
              <a:t>quê</a:t>
            </a:r>
            <a:r>
              <a:rPr lang="en-US" sz="4499" dirty="0">
                <a:solidFill>
                  <a:srgbClr val="545454"/>
                </a:solidFill>
                <a:latin typeface="Roboto Condensed"/>
              </a:rPr>
              <a:t> </a:t>
            </a:r>
            <a:r>
              <a:rPr lang="en-US" sz="4499" dirty="0" err="1">
                <a:solidFill>
                  <a:srgbClr val="545454"/>
                </a:solidFill>
                <a:latin typeface="Roboto Condensed"/>
              </a:rPr>
              <a:t>hương</a:t>
            </a:r>
            <a:r>
              <a:rPr lang="en-US" sz="4499" dirty="0">
                <a:solidFill>
                  <a:srgbClr val="545454"/>
                </a:solidFill>
                <a:latin typeface="Roboto Condensed"/>
              </a:rPr>
              <a:t>, </a:t>
            </a:r>
            <a:r>
              <a:rPr lang="en-US" sz="4499" dirty="0" err="1">
                <a:solidFill>
                  <a:srgbClr val="545454"/>
                </a:solidFill>
                <a:latin typeface="Roboto Condensed"/>
              </a:rPr>
              <a:t>nguồn</a:t>
            </a:r>
            <a:r>
              <a:rPr lang="en-US" sz="4499" dirty="0">
                <a:solidFill>
                  <a:srgbClr val="545454"/>
                </a:solidFill>
                <a:latin typeface="Roboto Condensed"/>
              </a:rPr>
              <a:t> </a:t>
            </a:r>
            <a:r>
              <a:rPr lang="en-US" sz="4499" dirty="0" err="1">
                <a:solidFill>
                  <a:srgbClr val="545454"/>
                </a:solidFill>
                <a:latin typeface="Roboto Condensed"/>
              </a:rPr>
              <a:t>cội</a:t>
            </a:r>
            <a:r>
              <a:rPr lang="en-US" sz="4499"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709" t="1365" r="20900" b="31905"/>
          <a:stretch>
            <a:fillRect/>
          </a:stretch>
        </p:blipFill>
        <p:spPr>
          <a:xfrm>
            <a:off x="0" y="0"/>
            <a:ext cx="18288000" cy="10287000"/>
          </a:xfrm>
          <a:prstGeom prst="rect">
            <a:avLst/>
          </a:prstGeom>
        </p:spPr>
      </p:pic>
      <p:grpSp>
        <p:nvGrpSpPr>
          <p:cNvPr id="3" name="Group 3"/>
          <p:cNvGrpSpPr/>
          <p:nvPr/>
        </p:nvGrpSpPr>
        <p:grpSpPr>
          <a:xfrm>
            <a:off x="2848720" y="3105719"/>
            <a:ext cx="12139323" cy="3086100"/>
            <a:chOff x="0" y="0"/>
            <a:chExt cx="3197188" cy="812800"/>
          </a:xfrm>
        </p:grpSpPr>
        <p:sp>
          <p:nvSpPr>
            <p:cNvPr id="4" name="Freeform 4"/>
            <p:cNvSpPr/>
            <p:nvPr/>
          </p:nvSpPr>
          <p:spPr>
            <a:xfrm>
              <a:off x="0" y="0"/>
              <a:ext cx="3197188" cy="812800"/>
            </a:xfrm>
            <a:custGeom>
              <a:avLst/>
              <a:gdLst/>
              <a:ahLst/>
              <a:cxnLst/>
              <a:rect l="l" t="t" r="r" b="b"/>
              <a:pathLst>
                <a:path w="3197188" h="812800">
                  <a:moveTo>
                    <a:pt x="32526" y="0"/>
                  </a:moveTo>
                  <a:lnTo>
                    <a:pt x="3164662" y="0"/>
                  </a:lnTo>
                  <a:cubicBezTo>
                    <a:pt x="3182626" y="0"/>
                    <a:pt x="3197188" y="14562"/>
                    <a:pt x="3197188" y="32526"/>
                  </a:cubicBezTo>
                  <a:lnTo>
                    <a:pt x="3197188" y="780274"/>
                  </a:lnTo>
                  <a:cubicBezTo>
                    <a:pt x="3197188" y="788901"/>
                    <a:pt x="3193761" y="797174"/>
                    <a:pt x="3187661" y="803273"/>
                  </a:cubicBezTo>
                  <a:cubicBezTo>
                    <a:pt x="3181562" y="809373"/>
                    <a:pt x="3173289" y="812800"/>
                    <a:pt x="3164662" y="812800"/>
                  </a:cubicBezTo>
                  <a:lnTo>
                    <a:pt x="32526" y="812800"/>
                  </a:lnTo>
                  <a:cubicBezTo>
                    <a:pt x="14562" y="812800"/>
                    <a:pt x="0" y="798238"/>
                    <a:pt x="0" y="780274"/>
                  </a:cubicBezTo>
                  <a:lnTo>
                    <a:pt x="0" y="32526"/>
                  </a:lnTo>
                  <a:cubicBezTo>
                    <a:pt x="0" y="14562"/>
                    <a:pt x="14562" y="0"/>
                    <a:pt x="32526" y="0"/>
                  </a:cubicBezTo>
                  <a:close/>
                </a:path>
              </a:pathLst>
            </a:custGeom>
            <a:solidFill>
              <a:srgbClr val="FFFFFF">
                <a:alpha val="54902"/>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18715" y="719820"/>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7" name="TextBox 7"/>
          <p:cNvSpPr txBox="1"/>
          <p:nvPr/>
        </p:nvSpPr>
        <p:spPr>
          <a:xfrm>
            <a:off x="3074338" y="3420429"/>
            <a:ext cx="11688086" cy="2625726"/>
          </a:xfrm>
          <a:prstGeom prst="rect">
            <a:avLst/>
          </a:prstGeom>
        </p:spPr>
        <p:txBody>
          <a:bodyPr lIns="0" tIns="0" rIns="0" bIns="0" rtlCol="0" anchor="t">
            <a:spAutoFit/>
          </a:bodyPr>
          <a:lstStyle/>
          <a:p>
            <a:pPr algn="ctr">
              <a:lnSpc>
                <a:spcPts val="6999"/>
              </a:lnSpc>
              <a:spcBef>
                <a:spcPct val="0"/>
              </a:spcBef>
            </a:pPr>
            <a:r>
              <a:rPr lang="en-US" sz="4999">
                <a:solidFill>
                  <a:srgbClr val="545454"/>
                </a:solidFill>
                <a:latin typeface="Roboto Condensed"/>
              </a:rPr>
              <a:t>Tìm các từ đồng nghĩa với từ “về” trong câu "Nếu mai em về Chiêm Hóa". Theo em, tại sao nên chọn từ “về”?</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709" t="1365" r="20900" b="31905"/>
          <a:stretch>
            <a:fillRect/>
          </a:stretch>
        </p:blipFill>
        <p:spPr>
          <a:xfrm>
            <a:off x="0" y="0"/>
            <a:ext cx="18288000" cy="10287000"/>
          </a:xfrm>
          <a:prstGeom prst="rect">
            <a:avLst/>
          </a:prstGeom>
        </p:spPr>
      </p:pic>
      <p:grpSp>
        <p:nvGrpSpPr>
          <p:cNvPr id="3" name="Group 3"/>
          <p:cNvGrpSpPr/>
          <p:nvPr/>
        </p:nvGrpSpPr>
        <p:grpSpPr>
          <a:xfrm>
            <a:off x="2852287" y="3802660"/>
            <a:ext cx="12139323" cy="3086100"/>
            <a:chOff x="0" y="0"/>
            <a:chExt cx="3197188" cy="812800"/>
          </a:xfrm>
        </p:grpSpPr>
        <p:sp>
          <p:nvSpPr>
            <p:cNvPr id="4" name="Freeform 4"/>
            <p:cNvSpPr/>
            <p:nvPr/>
          </p:nvSpPr>
          <p:spPr>
            <a:xfrm>
              <a:off x="0" y="0"/>
              <a:ext cx="3197188" cy="812800"/>
            </a:xfrm>
            <a:custGeom>
              <a:avLst/>
              <a:gdLst/>
              <a:ahLst/>
              <a:cxnLst/>
              <a:rect l="l" t="t" r="r" b="b"/>
              <a:pathLst>
                <a:path w="3197188" h="812800">
                  <a:moveTo>
                    <a:pt x="32526" y="0"/>
                  </a:moveTo>
                  <a:lnTo>
                    <a:pt x="3164662" y="0"/>
                  </a:lnTo>
                  <a:cubicBezTo>
                    <a:pt x="3182626" y="0"/>
                    <a:pt x="3197188" y="14562"/>
                    <a:pt x="3197188" y="32526"/>
                  </a:cubicBezTo>
                  <a:lnTo>
                    <a:pt x="3197188" y="780274"/>
                  </a:lnTo>
                  <a:cubicBezTo>
                    <a:pt x="3197188" y="788901"/>
                    <a:pt x="3193761" y="797174"/>
                    <a:pt x="3187661" y="803273"/>
                  </a:cubicBezTo>
                  <a:cubicBezTo>
                    <a:pt x="3181562" y="809373"/>
                    <a:pt x="3173289" y="812800"/>
                    <a:pt x="3164662" y="812800"/>
                  </a:cubicBezTo>
                  <a:lnTo>
                    <a:pt x="32526" y="812800"/>
                  </a:lnTo>
                  <a:cubicBezTo>
                    <a:pt x="14562" y="812800"/>
                    <a:pt x="0" y="798238"/>
                    <a:pt x="0" y="780274"/>
                  </a:cubicBezTo>
                  <a:lnTo>
                    <a:pt x="0" y="32526"/>
                  </a:lnTo>
                  <a:cubicBezTo>
                    <a:pt x="0" y="14562"/>
                    <a:pt x="14562" y="0"/>
                    <a:pt x="32526" y="0"/>
                  </a:cubicBezTo>
                  <a:close/>
                </a:path>
              </a:pathLst>
            </a:custGeom>
            <a:solidFill>
              <a:srgbClr val="FFFFFF">
                <a:alpha val="54902"/>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41897" y="1282790"/>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7" name="TextBox 7"/>
          <p:cNvSpPr txBox="1"/>
          <p:nvPr/>
        </p:nvSpPr>
        <p:spPr>
          <a:xfrm>
            <a:off x="2852287" y="4507753"/>
            <a:ext cx="11688086" cy="1846581"/>
          </a:xfrm>
          <a:prstGeom prst="rect">
            <a:avLst/>
          </a:prstGeom>
        </p:spPr>
        <p:txBody>
          <a:bodyPr lIns="0" tIns="0" rIns="0" bIns="0" rtlCol="0" anchor="t">
            <a:spAutoFit/>
          </a:bodyPr>
          <a:lstStyle/>
          <a:p>
            <a:pPr algn="ctr">
              <a:lnSpc>
                <a:spcPts val="7419"/>
              </a:lnSpc>
              <a:spcBef>
                <a:spcPct val="0"/>
              </a:spcBef>
            </a:pPr>
            <a:r>
              <a:rPr lang="en-US" sz="5299">
                <a:solidFill>
                  <a:srgbClr val="545454"/>
                </a:solidFill>
                <a:latin typeface="Roboto Condensed"/>
              </a:rPr>
              <a:t>Bài thơ thể hiện tình cảm, cảm xúc gì của tác giả với quê hương?</a:t>
            </a:r>
          </a:p>
        </p:txBody>
      </p:sp>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EBF6"/>
        </a:solidFill>
        <a:effectLst/>
      </p:bgPr>
    </p:bg>
    <p:spTree>
      <p:nvGrpSpPr>
        <p:cNvPr id="1" name=""/>
        <p:cNvGrpSpPr/>
        <p:nvPr/>
      </p:nvGrpSpPr>
      <p:grpSpPr>
        <a:xfrm>
          <a:off x="0" y="0"/>
          <a:ext cx="0" cy="0"/>
          <a:chOff x="0" y="0"/>
          <a:chExt cx="0" cy="0"/>
        </a:xfrm>
      </p:grpSpPr>
      <p:sp>
        <p:nvSpPr>
          <p:cNvPr id="2" name="Freeform 2"/>
          <p:cNvSpPr/>
          <p:nvPr/>
        </p:nvSpPr>
        <p:spPr>
          <a:xfrm>
            <a:off x="6001792" y="4787461"/>
            <a:ext cx="13821582" cy="8229600"/>
          </a:xfrm>
          <a:custGeom>
            <a:avLst/>
            <a:gdLst/>
            <a:ahLst/>
            <a:cxnLst/>
            <a:rect l="l" t="t" r="r" b="b"/>
            <a:pathLst>
              <a:path w="13821582" h="8229600">
                <a:moveTo>
                  <a:pt x="0" y="0"/>
                </a:moveTo>
                <a:lnTo>
                  <a:pt x="13821581" y="0"/>
                </a:lnTo>
                <a:lnTo>
                  <a:pt x="13821581" y="8229600"/>
                </a:lnTo>
                <a:lnTo>
                  <a:pt x="0" y="82296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21577" y="4787461"/>
            <a:ext cx="9712647" cy="6251356"/>
            <a:chOff x="0" y="0"/>
            <a:chExt cx="5513070" cy="3548380"/>
          </a:xfrm>
        </p:grpSpPr>
        <p:sp>
          <p:nvSpPr>
            <p:cNvPr id="4" name="Freeform 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5476" b="-5476"/>
              </a:stretch>
            </a:blipFill>
          </p:spPr>
          <p:txBody>
            <a:bodyPr/>
            <a:lstStyle/>
            <a:p>
              <a:endParaRPr lang="en-US"/>
            </a:p>
          </p:txBody>
        </p:sp>
      </p:grpSp>
      <p:grpSp>
        <p:nvGrpSpPr>
          <p:cNvPr id="6" name="Group 6"/>
          <p:cNvGrpSpPr/>
          <p:nvPr/>
        </p:nvGrpSpPr>
        <p:grpSpPr>
          <a:xfrm>
            <a:off x="3796256" y="1182237"/>
            <a:ext cx="5347744" cy="53477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FF"/>
            </a:solidFill>
          </p:spPr>
          <p:txBody>
            <a:bodyPr/>
            <a:lstStyle/>
            <a:p>
              <a:endParaRPr lang="en-US"/>
            </a:p>
          </p:txBody>
        </p:sp>
        <p:sp>
          <p:nvSpPr>
            <p:cNvPr id="8" name="TextBox 8"/>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11161"/>
            <a:ext cx="6743700" cy="1111252"/>
          </a:xfrm>
          <a:prstGeom prst="rect">
            <a:avLst/>
          </a:prstGeom>
        </p:spPr>
        <p:txBody>
          <a:bodyPr wrap="square" lIns="0" tIns="0" rIns="0" bIns="0" rtlCol="0" anchor="t">
            <a:spAutoFit/>
          </a:bodyPr>
          <a:lstStyle/>
          <a:p>
            <a:pPr algn="ctr">
              <a:lnSpc>
                <a:spcPts val="9099"/>
              </a:lnSpc>
              <a:spcBef>
                <a:spcPct val="0"/>
              </a:spcBef>
            </a:pPr>
            <a:r>
              <a:rPr lang="en-US" sz="6499" dirty="0">
                <a:solidFill>
                  <a:srgbClr val="5A845C"/>
                </a:solidFill>
                <a:latin typeface="Fraunces Heavy"/>
              </a:rPr>
              <a:t>4. LUYỆN TẬP</a:t>
            </a:r>
          </a:p>
        </p:txBody>
      </p:sp>
      <p:sp>
        <p:nvSpPr>
          <p:cNvPr id="10" name="TextBox 10"/>
          <p:cNvSpPr txBox="1"/>
          <p:nvPr/>
        </p:nvSpPr>
        <p:spPr>
          <a:xfrm>
            <a:off x="4363202" y="2772927"/>
            <a:ext cx="4219534" cy="2370573"/>
          </a:xfrm>
          <a:prstGeom prst="rect">
            <a:avLst/>
          </a:prstGeom>
        </p:spPr>
        <p:txBody>
          <a:bodyPr lIns="0" tIns="0" rIns="0" bIns="0" rtlCol="0" anchor="t">
            <a:spAutoFit/>
          </a:bodyPr>
          <a:lstStyle/>
          <a:p>
            <a:pPr algn="ctr">
              <a:lnSpc>
                <a:spcPts val="6303"/>
              </a:lnSpc>
              <a:spcBef>
                <a:spcPct val="0"/>
              </a:spcBef>
            </a:pPr>
            <a:r>
              <a:rPr lang="en-US" sz="4502">
                <a:solidFill>
                  <a:srgbClr val="5A4E48"/>
                </a:solidFill>
                <a:latin typeface="Roboto Condensed"/>
              </a:rPr>
              <a:t>HS làm cá nhân  Thời gian: </a:t>
            </a:r>
          </a:p>
          <a:p>
            <a:pPr algn="ctr">
              <a:lnSpc>
                <a:spcPts val="6303"/>
              </a:lnSpc>
              <a:spcBef>
                <a:spcPct val="0"/>
              </a:spcBef>
            </a:pPr>
            <a:r>
              <a:rPr lang="en-US" sz="4502">
                <a:solidFill>
                  <a:srgbClr val="5A4E48"/>
                </a:solidFill>
                <a:latin typeface="Roboto Condensed"/>
              </a:rPr>
              <a:t>10 phút</a:t>
            </a:r>
          </a:p>
        </p:txBody>
      </p:sp>
      <p:pic>
        <p:nvPicPr>
          <p:cNvPr id="12" name="Picture 11" descr="A page of a children's book&#10;&#10;Description automatically generated">
            <a:extLst>
              <a:ext uri="{FF2B5EF4-FFF2-40B4-BE49-F238E27FC236}">
                <a16:creationId xmlns:a16="http://schemas.microsoft.com/office/drawing/2014/main" id="{4AD64A17-3E04-2C12-20F6-B2B307E7E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4936">
            <a:off x="9794302" y="281025"/>
            <a:ext cx="7272909"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grpSp>
        <p:nvGrpSpPr>
          <p:cNvPr id="3" name="Group 3"/>
          <p:cNvGrpSpPr>
            <a:grpSpLocks noChangeAspect="1"/>
          </p:cNvGrpSpPr>
          <p:nvPr/>
        </p:nvGrpSpPr>
        <p:grpSpPr>
          <a:xfrm>
            <a:off x="12731105" y="-102870"/>
            <a:ext cx="5246391" cy="524637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en-US"/>
            </a:p>
          </p:txBody>
        </p:sp>
      </p:grpSp>
      <p:grpSp>
        <p:nvGrpSpPr>
          <p:cNvPr id="5" name="Group 5"/>
          <p:cNvGrpSpPr>
            <a:grpSpLocks noChangeAspect="1"/>
          </p:cNvGrpSpPr>
          <p:nvPr/>
        </p:nvGrpSpPr>
        <p:grpSpPr>
          <a:xfrm>
            <a:off x="13041609" y="5246370"/>
            <a:ext cx="5246391" cy="524637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txBody>
            <a:bodyPr/>
            <a:lstStyle/>
            <a:p>
              <a:endParaRPr lang="en-US"/>
            </a:p>
          </p:txBody>
        </p:sp>
      </p:grpSp>
      <p:grpSp>
        <p:nvGrpSpPr>
          <p:cNvPr id="7" name="Group 7"/>
          <p:cNvGrpSpPr>
            <a:grpSpLocks noChangeAspect="1"/>
          </p:cNvGrpSpPr>
          <p:nvPr/>
        </p:nvGrpSpPr>
        <p:grpSpPr>
          <a:xfrm>
            <a:off x="8246714" y="2902310"/>
            <a:ext cx="5246391" cy="524637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txBody>
            <a:bodyPr/>
            <a:lstStyle/>
            <a:p>
              <a:endParaRPr lang="en-US"/>
            </a:p>
          </p:txBody>
        </p:sp>
      </p:grpSp>
      <p:sp>
        <p:nvSpPr>
          <p:cNvPr id="9" name="TextBox 9"/>
          <p:cNvSpPr txBox="1"/>
          <p:nvPr/>
        </p:nvSpPr>
        <p:spPr>
          <a:xfrm>
            <a:off x="725028" y="2503459"/>
            <a:ext cx="7246398" cy="6605270"/>
          </a:xfrm>
          <a:prstGeom prst="rect">
            <a:avLst/>
          </a:prstGeom>
        </p:spPr>
        <p:txBody>
          <a:bodyPr lIns="0" tIns="0" rIns="0" bIns="0" rtlCol="0" anchor="t">
            <a:spAutoFit/>
          </a:bodyPr>
          <a:lstStyle/>
          <a:p>
            <a:pPr algn="just">
              <a:lnSpc>
                <a:spcPts val="6580"/>
              </a:lnSpc>
            </a:pPr>
            <a:r>
              <a:rPr lang="en-US" sz="4700">
                <a:solidFill>
                  <a:srgbClr val="545454"/>
                </a:solidFill>
                <a:latin typeface="Roboto Condensed"/>
              </a:rPr>
              <a:t>Gợi ý: HS có thể chọn những biểu tượng của quê hương/ vùng đất mình sinh ra (danh lam thắng cảnh/ di tích lịch sử/ phong tục tập quán/ lễ hội/ danh nhân/ món ăn), sau đó lựa chọn hình thức phù hợp để thể hiện.</a:t>
            </a:r>
          </a:p>
        </p:txBody>
      </p:sp>
      <p:sp>
        <p:nvSpPr>
          <p:cNvPr id="10" name="TextBox 10"/>
          <p:cNvSpPr txBox="1"/>
          <p:nvPr/>
        </p:nvSpPr>
        <p:spPr>
          <a:xfrm>
            <a:off x="725028" y="904875"/>
            <a:ext cx="6742572" cy="1111252"/>
          </a:xfrm>
          <a:prstGeom prst="rect">
            <a:avLst/>
          </a:prstGeom>
        </p:spPr>
        <p:txBody>
          <a:bodyPr wrap="square" lIns="0" tIns="0" rIns="0" bIns="0" rtlCol="0" anchor="t">
            <a:spAutoFit/>
          </a:bodyPr>
          <a:lstStyle/>
          <a:p>
            <a:pPr algn="ctr">
              <a:lnSpc>
                <a:spcPts val="9099"/>
              </a:lnSpc>
              <a:spcBef>
                <a:spcPct val="0"/>
              </a:spcBef>
            </a:pPr>
            <a:r>
              <a:rPr lang="en-US" sz="6499" dirty="0">
                <a:solidFill>
                  <a:srgbClr val="2E4D2F"/>
                </a:solidFill>
                <a:latin typeface="Fraunces Heavy"/>
              </a:rPr>
              <a:t>4. LUYỆN TẬP</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1776258" y="5897814"/>
            <a:ext cx="5609916" cy="6357905"/>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3818332" y="5897814"/>
            <a:ext cx="5609916" cy="6357905"/>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endParaRPr lang="en-US"/>
          </a:p>
        </p:txBody>
      </p:sp>
      <p:sp>
        <p:nvSpPr>
          <p:cNvPr id="5" name="Freeform 5"/>
          <p:cNvSpPr/>
          <p:nvPr/>
        </p:nvSpPr>
        <p:spPr>
          <a:xfrm>
            <a:off x="2400658" y="2760810"/>
            <a:ext cx="13486685" cy="6709626"/>
          </a:xfrm>
          <a:custGeom>
            <a:avLst/>
            <a:gdLst/>
            <a:ahLst/>
            <a:cxnLst/>
            <a:rect l="l" t="t" r="r" b="b"/>
            <a:pathLst>
              <a:path w="13486685" h="6709626">
                <a:moveTo>
                  <a:pt x="0" y="0"/>
                </a:moveTo>
                <a:lnTo>
                  <a:pt x="13486684" y="0"/>
                </a:lnTo>
                <a:lnTo>
                  <a:pt x="13486684" y="6709625"/>
                </a:lnTo>
                <a:lnTo>
                  <a:pt x="0" y="6709625"/>
                </a:lnTo>
                <a:lnTo>
                  <a:pt x="0" y="0"/>
                </a:lnTo>
                <a:close/>
              </a:path>
            </a:pathLst>
          </a:custGeom>
          <a:blipFill>
            <a:blip r:embed="rId4">
              <a:alphaModFix amt="62000"/>
            </a:blip>
            <a:stretch>
              <a:fillRect/>
            </a:stretch>
          </a:blipFill>
        </p:spPr>
        <p:txBody>
          <a:bodyPr/>
          <a:lstStyle/>
          <a:p>
            <a:endParaRPr lang="en-US"/>
          </a:p>
        </p:txBody>
      </p:sp>
      <p:sp>
        <p:nvSpPr>
          <p:cNvPr id="6" name="TextBox 6"/>
          <p:cNvSpPr txBox="1"/>
          <p:nvPr/>
        </p:nvSpPr>
        <p:spPr>
          <a:xfrm>
            <a:off x="1777307" y="729180"/>
            <a:ext cx="9621094" cy="1125728"/>
          </a:xfrm>
          <a:prstGeom prst="rect">
            <a:avLst/>
          </a:prstGeom>
        </p:spPr>
        <p:txBody>
          <a:bodyPr lIns="0" tIns="0" rIns="0" bIns="0" rtlCol="0" anchor="t">
            <a:spAutoFit/>
          </a:bodyPr>
          <a:lstStyle/>
          <a:p>
            <a:pPr marL="0" lvl="0" indent="0" algn="ctr">
              <a:lnSpc>
                <a:spcPts val="8701"/>
              </a:lnSpc>
            </a:pPr>
            <a:r>
              <a:rPr lang="en-US" sz="7700" spc="46">
                <a:solidFill>
                  <a:srgbClr val="2E4D2F"/>
                </a:solidFill>
                <a:latin typeface="Fraunces Heavy"/>
              </a:rPr>
              <a:t>5. VẬN DỤNG</a:t>
            </a:r>
          </a:p>
        </p:txBody>
      </p:sp>
      <p:sp>
        <p:nvSpPr>
          <p:cNvPr id="7" name="TextBox 7"/>
          <p:cNvSpPr txBox="1"/>
          <p:nvPr/>
        </p:nvSpPr>
        <p:spPr>
          <a:xfrm>
            <a:off x="4126428" y="4158621"/>
            <a:ext cx="10707525" cy="3373611"/>
          </a:xfrm>
          <a:prstGeom prst="rect">
            <a:avLst/>
          </a:prstGeom>
        </p:spPr>
        <p:txBody>
          <a:bodyPr lIns="0" tIns="0" rIns="0" bIns="0" rtlCol="0" anchor="t">
            <a:spAutoFit/>
          </a:bodyPr>
          <a:lstStyle/>
          <a:p>
            <a:pPr marL="1036317" lvl="1" indent="-518158">
              <a:lnSpc>
                <a:spcPts val="6719"/>
              </a:lnSpc>
              <a:buFont typeface="Arial"/>
              <a:buChar char="•"/>
            </a:pPr>
            <a:r>
              <a:rPr lang="en-US" sz="4799">
                <a:solidFill>
                  <a:srgbClr val="545454"/>
                </a:solidFill>
                <a:latin typeface="Roboto Condensed"/>
              </a:rPr>
              <a:t>Đọc mở rộng văn bản cùng thể loại: </a:t>
            </a:r>
            <a:r>
              <a:rPr lang="en-US" sz="4799">
                <a:solidFill>
                  <a:srgbClr val="545454"/>
                </a:solidFill>
                <a:latin typeface="Roboto Condensed Italics"/>
              </a:rPr>
              <a:t>Đường về quê mẹ</a:t>
            </a:r>
          </a:p>
          <a:p>
            <a:pPr marL="1036317" lvl="1" indent="-518158">
              <a:lnSpc>
                <a:spcPts val="6719"/>
              </a:lnSpc>
              <a:buFont typeface="Arial"/>
              <a:buChar char="•"/>
            </a:pPr>
            <a:r>
              <a:rPr lang="en-US" sz="4799">
                <a:solidFill>
                  <a:srgbClr val="545454"/>
                </a:solidFill>
                <a:latin typeface="Roboto Condensed"/>
              </a:rPr>
              <a:t>Khám phá văn bản </a:t>
            </a:r>
            <a:r>
              <a:rPr lang="en-US" sz="4799">
                <a:solidFill>
                  <a:srgbClr val="545454"/>
                </a:solidFill>
                <a:latin typeface="Roboto Condensed Italics"/>
              </a:rPr>
              <a:t>Đường về quê mẹ</a:t>
            </a:r>
            <a:r>
              <a:rPr lang="en-US" sz="4799">
                <a:solidFill>
                  <a:srgbClr val="545454"/>
                </a:solidFill>
                <a:latin typeface="Roboto Condensed"/>
              </a:rPr>
              <a:t> theo phiếu gợi dẫn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EBF6"/>
        </a:solidFill>
        <a:effectLst/>
      </p:bgPr>
    </p:bg>
    <p:spTree>
      <p:nvGrpSpPr>
        <p:cNvPr id="1" name=""/>
        <p:cNvGrpSpPr/>
        <p:nvPr/>
      </p:nvGrpSpPr>
      <p:grpSpPr>
        <a:xfrm>
          <a:off x="0" y="0"/>
          <a:ext cx="0" cy="0"/>
          <a:chOff x="0" y="0"/>
          <a:chExt cx="0" cy="0"/>
        </a:xfrm>
      </p:grpSpPr>
      <p:sp>
        <p:nvSpPr>
          <p:cNvPr id="2" name="Freeform 2"/>
          <p:cNvSpPr/>
          <p:nvPr/>
        </p:nvSpPr>
        <p:spPr>
          <a:xfrm>
            <a:off x="-430682" y="532238"/>
            <a:ext cx="18997696" cy="1783080"/>
          </a:xfrm>
          <a:custGeom>
            <a:avLst/>
            <a:gdLst/>
            <a:ahLst/>
            <a:cxnLst/>
            <a:rect l="l" t="t" r="r" b="b"/>
            <a:pathLst>
              <a:path w="18997696" h="1783080">
                <a:moveTo>
                  <a:pt x="0" y="0"/>
                </a:moveTo>
                <a:lnTo>
                  <a:pt x="18997696" y="0"/>
                </a:lnTo>
                <a:lnTo>
                  <a:pt x="18997696" y="1783080"/>
                </a:lnTo>
                <a:lnTo>
                  <a:pt x="0" y="1783080"/>
                </a:lnTo>
                <a:lnTo>
                  <a:pt x="0" y="0"/>
                </a:lnTo>
                <a:close/>
              </a:path>
            </a:pathLst>
          </a:custGeom>
          <a:blipFill>
            <a:blip r:embed="rId2"/>
            <a:stretch>
              <a:fillRect b="-3880"/>
            </a:stretch>
          </a:blipFill>
        </p:spPr>
        <p:txBody>
          <a:bodyPr/>
          <a:lstStyle/>
          <a:p>
            <a:endParaRPr lang="en-US"/>
          </a:p>
        </p:txBody>
      </p:sp>
      <p:sp>
        <p:nvSpPr>
          <p:cNvPr id="3" name="Freeform 3"/>
          <p:cNvSpPr/>
          <p:nvPr/>
        </p:nvSpPr>
        <p:spPr>
          <a:xfrm>
            <a:off x="7093282" y="8034992"/>
            <a:ext cx="16230600" cy="2894457"/>
          </a:xfrm>
          <a:custGeom>
            <a:avLst/>
            <a:gdLst/>
            <a:ahLst/>
            <a:cxnLst/>
            <a:rect l="l" t="t" r="r" b="b"/>
            <a:pathLst>
              <a:path w="16230600" h="2894457">
                <a:moveTo>
                  <a:pt x="0" y="0"/>
                </a:moveTo>
                <a:lnTo>
                  <a:pt x="16230600" y="0"/>
                </a:lnTo>
                <a:lnTo>
                  <a:pt x="16230600" y="2894457"/>
                </a:lnTo>
                <a:lnTo>
                  <a:pt x="0" y="2894457"/>
                </a:lnTo>
                <a:lnTo>
                  <a:pt x="0" y="0"/>
                </a:lnTo>
                <a:close/>
              </a:path>
            </a:pathLst>
          </a:custGeom>
          <a:blipFill>
            <a:blip r:embed="rId3"/>
            <a:stretch>
              <a:fillRect/>
            </a:stretch>
          </a:blipFill>
        </p:spPr>
        <p:txBody>
          <a:bodyPr/>
          <a:lstStyle/>
          <a:p>
            <a:endParaRPr lang="en-US"/>
          </a:p>
        </p:txBody>
      </p:sp>
      <p:sp>
        <p:nvSpPr>
          <p:cNvPr id="4" name="Freeform 4"/>
          <p:cNvSpPr/>
          <p:nvPr/>
        </p:nvSpPr>
        <p:spPr>
          <a:xfrm>
            <a:off x="-1173554" y="7101234"/>
            <a:ext cx="15137403" cy="4761975"/>
          </a:xfrm>
          <a:custGeom>
            <a:avLst/>
            <a:gdLst/>
            <a:ahLst/>
            <a:cxnLst/>
            <a:rect l="l" t="t" r="r" b="b"/>
            <a:pathLst>
              <a:path w="15137403" h="4761975">
                <a:moveTo>
                  <a:pt x="0" y="0"/>
                </a:moveTo>
                <a:lnTo>
                  <a:pt x="15137403" y="0"/>
                </a:lnTo>
                <a:lnTo>
                  <a:pt x="15137403" y="4761974"/>
                </a:lnTo>
                <a:lnTo>
                  <a:pt x="0" y="4761974"/>
                </a:lnTo>
                <a:lnTo>
                  <a:pt x="0" y="0"/>
                </a:lnTo>
                <a:close/>
              </a:path>
            </a:pathLst>
          </a:custGeom>
          <a:blipFill>
            <a:blip r:embed="rId4"/>
            <a:stretch>
              <a:fillRect/>
            </a:stretch>
          </a:blipFill>
        </p:spPr>
        <p:txBody>
          <a:bodyPr/>
          <a:lstStyle/>
          <a:p>
            <a:endParaRPr lang="en-US"/>
          </a:p>
        </p:txBody>
      </p:sp>
      <p:sp>
        <p:nvSpPr>
          <p:cNvPr id="5" name="Freeform 5"/>
          <p:cNvSpPr/>
          <p:nvPr/>
        </p:nvSpPr>
        <p:spPr>
          <a:xfrm>
            <a:off x="4172483" y="1924049"/>
            <a:ext cx="9791366" cy="5177185"/>
          </a:xfrm>
          <a:custGeom>
            <a:avLst/>
            <a:gdLst/>
            <a:ahLst/>
            <a:cxnLst/>
            <a:rect l="l" t="t" r="r" b="b"/>
            <a:pathLst>
              <a:path w="9791366" h="5177185">
                <a:moveTo>
                  <a:pt x="0" y="0"/>
                </a:moveTo>
                <a:lnTo>
                  <a:pt x="9791366" y="0"/>
                </a:lnTo>
                <a:lnTo>
                  <a:pt x="9791366" y="5177185"/>
                </a:lnTo>
                <a:lnTo>
                  <a:pt x="0" y="51771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5969124" y="4305300"/>
            <a:ext cx="10296308" cy="1295226"/>
          </a:xfrm>
          <a:prstGeom prst="rect">
            <a:avLst/>
          </a:prstGeom>
        </p:spPr>
        <p:txBody>
          <a:bodyPr lIns="0" tIns="0" rIns="0" bIns="0" rtlCol="0" anchor="t">
            <a:spAutoFit/>
          </a:bodyPr>
          <a:lstStyle/>
          <a:p>
            <a:pPr algn="just">
              <a:lnSpc>
                <a:spcPts val="10080"/>
              </a:lnSpc>
            </a:pPr>
            <a:r>
              <a:rPr lang="en-US" sz="7200" dirty="0" err="1">
                <a:solidFill>
                  <a:schemeClr val="accent3">
                    <a:lumMod val="50000"/>
                  </a:schemeClr>
                </a:solidFill>
                <a:latin typeface="#9Slide05 Aphrodite Pro"/>
              </a:rPr>
              <a:t>Cảm</a:t>
            </a:r>
            <a:r>
              <a:rPr lang="en-US" sz="7200" dirty="0">
                <a:solidFill>
                  <a:schemeClr val="accent3">
                    <a:lumMod val="50000"/>
                  </a:schemeClr>
                </a:solidFill>
                <a:latin typeface="#9Slide05 Aphrodite Pro"/>
              </a:rPr>
              <a:t> </a:t>
            </a:r>
            <a:r>
              <a:rPr lang="en-US" sz="7200" dirty="0" err="1">
                <a:solidFill>
                  <a:schemeClr val="accent3">
                    <a:lumMod val="50000"/>
                  </a:schemeClr>
                </a:solidFill>
                <a:latin typeface="#9Slide05 Aphrodite Pro"/>
              </a:rPr>
              <a:t>ơn</a:t>
            </a:r>
            <a:r>
              <a:rPr lang="en-US" sz="7200" dirty="0">
                <a:solidFill>
                  <a:schemeClr val="accent3">
                    <a:lumMod val="50000"/>
                  </a:schemeClr>
                </a:solidFill>
                <a:latin typeface="#9Slide05 Aphrodite Pro"/>
              </a:rPr>
              <a:t> </a:t>
            </a:r>
            <a:r>
              <a:rPr lang="en-US" sz="7200" dirty="0" err="1">
                <a:solidFill>
                  <a:schemeClr val="accent3">
                    <a:lumMod val="50000"/>
                  </a:schemeClr>
                </a:solidFill>
                <a:latin typeface="#9Slide05 Aphrodite Pro"/>
              </a:rPr>
              <a:t>các</a:t>
            </a:r>
            <a:r>
              <a:rPr lang="en-US" sz="7200" dirty="0">
                <a:solidFill>
                  <a:schemeClr val="accent3">
                    <a:lumMod val="50000"/>
                  </a:schemeClr>
                </a:solidFill>
                <a:latin typeface="#9Slide05 Aphrodite Pro"/>
              </a:rPr>
              <a:t> </a:t>
            </a:r>
            <a:r>
              <a:rPr lang="en-US" sz="7200" dirty="0" err="1">
                <a:solidFill>
                  <a:schemeClr val="accent3">
                    <a:lumMod val="50000"/>
                  </a:schemeClr>
                </a:solidFill>
                <a:latin typeface="#9Slide05 Aphrodite Pro"/>
              </a:rPr>
              <a:t>em</a:t>
            </a:r>
            <a:r>
              <a:rPr lang="en-US" sz="7200" dirty="0">
                <a:solidFill>
                  <a:schemeClr val="accent3">
                    <a:lumMod val="50000"/>
                  </a:schemeClr>
                </a:solidFill>
                <a:latin typeface="#9Slide05 Aphrodite Pro"/>
              </a:rPr>
              <a:t>!</a:t>
            </a: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7CD"/>
        </a:solidFill>
        <a:effectLst/>
      </p:bgPr>
    </p:bg>
    <p:spTree>
      <p:nvGrpSpPr>
        <p:cNvPr id="1" name=""/>
        <p:cNvGrpSpPr/>
        <p:nvPr/>
      </p:nvGrpSpPr>
      <p:grpSpPr>
        <a:xfrm>
          <a:off x="0" y="0"/>
          <a:ext cx="0" cy="0"/>
          <a:chOff x="0" y="0"/>
          <a:chExt cx="0" cy="0"/>
        </a:xfrm>
      </p:grpSpPr>
      <p:sp>
        <p:nvSpPr>
          <p:cNvPr id="2" name="Freeform 2"/>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2">
              <a:alphaModFix amt="51000"/>
            </a:blip>
            <a:stretch>
              <a:fillRect/>
            </a:stretch>
          </a:blipFill>
        </p:spPr>
        <p:txBody>
          <a:bodyPr/>
          <a:lstStyle/>
          <a:p>
            <a:endParaRPr lang="en-US"/>
          </a:p>
        </p:txBody>
      </p:sp>
      <p:sp>
        <p:nvSpPr>
          <p:cNvPr id="3" name="Freeform 3"/>
          <p:cNvSpPr/>
          <p:nvPr/>
        </p:nvSpPr>
        <p:spPr>
          <a:xfrm>
            <a:off x="592525" y="-854304"/>
            <a:ext cx="17151038" cy="10204867"/>
          </a:xfrm>
          <a:custGeom>
            <a:avLst/>
            <a:gdLst/>
            <a:ahLst/>
            <a:cxnLst/>
            <a:rect l="l" t="t" r="r" b="b"/>
            <a:pathLst>
              <a:path w="17151038" h="10204867">
                <a:moveTo>
                  <a:pt x="0" y="0"/>
                </a:moveTo>
                <a:lnTo>
                  <a:pt x="17151037" y="0"/>
                </a:lnTo>
                <a:lnTo>
                  <a:pt x="17151037" y="10204867"/>
                </a:lnTo>
                <a:lnTo>
                  <a:pt x="0" y="10204867"/>
                </a:lnTo>
                <a:lnTo>
                  <a:pt x="0" y="0"/>
                </a:lnTo>
                <a:close/>
              </a:path>
            </a:pathLst>
          </a:custGeom>
          <a:blipFill>
            <a:blip r:embed="rId3"/>
            <a:stretch>
              <a:fillRect/>
            </a:stretch>
          </a:blipFill>
        </p:spPr>
        <p:txBody>
          <a:bodyPr/>
          <a:lstStyle/>
          <a:p>
            <a:endParaRPr lang="en-US"/>
          </a:p>
        </p:txBody>
      </p:sp>
      <p:sp>
        <p:nvSpPr>
          <p:cNvPr id="4" name="Freeform 4"/>
          <p:cNvSpPr/>
          <p:nvPr/>
        </p:nvSpPr>
        <p:spPr>
          <a:xfrm>
            <a:off x="2232607" y="2016198"/>
            <a:ext cx="13111901" cy="2901008"/>
          </a:xfrm>
          <a:custGeom>
            <a:avLst/>
            <a:gdLst/>
            <a:ahLst/>
            <a:cxnLst/>
            <a:rect l="l" t="t" r="r" b="b"/>
            <a:pathLst>
              <a:path w="13111901" h="2901008">
                <a:moveTo>
                  <a:pt x="0" y="0"/>
                </a:moveTo>
                <a:lnTo>
                  <a:pt x="13111901" y="0"/>
                </a:lnTo>
                <a:lnTo>
                  <a:pt x="13111901" y="2901009"/>
                </a:lnTo>
                <a:lnTo>
                  <a:pt x="0" y="290100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rot="1783462">
            <a:off x="902368" y="4320956"/>
            <a:ext cx="1489553" cy="1645088"/>
          </a:xfrm>
          <a:custGeom>
            <a:avLst/>
            <a:gdLst/>
            <a:ahLst/>
            <a:cxnLst/>
            <a:rect l="l" t="t" r="r" b="b"/>
            <a:pathLst>
              <a:path w="1489553" h="1645088">
                <a:moveTo>
                  <a:pt x="0" y="0"/>
                </a:moveTo>
                <a:lnTo>
                  <a:pt x="1489553" y="0"/>
                </a:lnTo>
                <a:lnTo>
                  <a:pt x="1489553" y="1645088"/>
                </a:lnTo>
                <a:lnTo>
                  <a:pt x="0" y="16450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327924" y="2470135"/>
            <a:ext cx="9515477" cy="2114509"/>
          </a:xfrm>
          <a:prstGeom prst="rect">
            <a:avLst/>
          </a:prstGeom>
        </p:spPr>
        <p:txBody>
          <a:bodyPr lIns="0" tIns="0" rIns="0" bIns="0" rtlCol="0" anchor="t">
            <a:spAutoFit/>
          </a:bodyPr>
          <a:lstStyle/>
          <a:p>
            <a:pPr algn="ctr">
              <a:lnSpc>
                <a:spcPts val="8400"/>
              </a:lnSpc>
              <a:spcBef>
                <a:spcPct val="0"/>
              </a:spcBef>
            </a:pPr>
            <a:r>
              <a:rPr lang="en-US" sz="6000">
                <a:solidFill>
                  <a:srgbClr val="545454"/>
                </a:solidFill>
                <a:latin typeface="Roboto Condensed"/>
              </a:rPr>
              <a:t>Theo em, bài thơ nên đọc với </a:t>
            </a:r>
          </a:p>
          <a:p>
            <a:pPr algn="ctr">
              <a:lnSpc>
                <a:spcPts val="8400"/>
              </a:lnSpc>
              <a:spcBef>
                <a:spcPct val="0"/>
              </a:spcBef>
            </a:pPr>
            <a:r>
              <a:rPr lang="en-US" sz="6000">
                <a:solidFill>
                  <a:srgbClr val="545454"/>
                </a:solidFill>
                <a:latin typeface="Roboto Condensed"/>
              </a:rPr>
              <a:t>giọng điệu như thế nào?</a:t>
            </a:r>
          </a:p>
        </p:txBody>
      </p:sp>
      <p:sp>
        <p:nvSpPr>
          <p:cNvPr id="7" name="TextBox 7"/>
          <p:cNvSpPr txBox="1"/>
          <p:nvPr/>
        </p:nvSpPr>
        <p:spPr>
          <a:xfrm>
            <a:off x="390935" y="545752"/>
            <a:ext cx="7881795" cy="870646"/>
          </a:xfrm>
          <a:prstGeom prst="rect">
            <a:avLst/>
          </a:prstGeom>
        </p:spPr>
        <p:txBody>
          <a:bodyPr lIns="0" tIns="0" rIns="0" bIns="0" rtlCol="0" anchor="t">
            <a:spAutoFit/>
          </a:bodyPr>
          <a:lstStyle/>
          <a:p>
            <a:pPr algn="ctr">
              <a:lnSpc>
                <a:spcPts val="7140"/>
              </a:lnSpc>
            </a:pPr>
            <a:r>
              <a:rPr lang="en-US" sz="5100">
                <a:solidFill>
                  <a:srgbClr val="4AA9B3"/>
                </a:solidFill>
                <a:latin typeface="Fraunces Heavy"/>
              </a:rPr>
              <a:t>2. ĐỌC VĂN BẢN</a:t>
            </a:r>
          </a:p>
        </p:txBody>
      </p:sp>
      <p:sp>
        <p:nvSpPr>
          <p:cNvPr id="8" name="TextBox 8"/>
          <p:cNvSpPr txBox="1"/>
          <p:nvPr/>
        </p:nvSpPr>
        <p:spPr>
          <a:xfrm>
            <a:off x="3202577" y="5804464"/>
            <a:ext cx="12852489" cy="2085867"/>
          </a:xfrm>
          <a:prstGeom prst="rect">
            <a:avLst/>
          </a:prstGeom>
        </p:spPr>
        <p:txBody>
          <a:bodyPr lIns="0" tIns="0" rIns="0" bIns="0" rtlCol="0" anchor="t">
            <a:spAutoFit/>
          </a:bodyPr>
          <a:lstStyle/>
          <a:p>
            <a:pPr algn="ctr">
              <a:lnSpc>
                <a:spcPts val="8399"/>
              </a:lnSpc>
              <a:spcBef>
                <a:spcPct val="0"/>
              </a:spcBef>
            </a:pPr>
            <a:r>
              <a:rPr lang="en-US" sz="5999">
                <a:solidFill>
                  <a:srgbClr val="545454"/>
                </a:solidFill>
                <a:latin typeface="Roboto Condensed"/>
              </a:rPr>
              <a:t>Bài thơ cần đọc với giọng vui vẻ, mời gọi xen chút tự hào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flipH="1">
            <a:off x="13818332" y="5897814"/>
            <a:ext cx="5609916" cy="6357905"/>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endParaRPr lang="en-US"/>
          </a:p>
        </p:txBody>
      </p:sp>
      <p:graphicFrame>
        <p:nvGraphicFramePr>
          <p:cNvPr id="4" name="Table 4"/>
          <p:cNvGraphicFramePr>
            <a:graphicFrameLocks noGrp="1"/>
          </p:cNvGraphicFramePr>
          <p:nvPr/>
        </p:nvGraphicFramePr>
        <p:xfrm>
          <a:off x="1197304" y="2395064"/>
          <a:ext cx="15893393" cy="7409753"/>
        </p:xfrm>
        <a:graphic>
          <a:graphicData uri="http://schemas.openxmlformats.org/drawingml/2006/table">
            <a:tbl>
              <a:tblPr/>
              <a:tblGrid>
                <a:gridCol w="12794129">
                  <a:extLst>
                    <a:ext uri="{9D8B030D-6E8A-4147-A177-3AD203B41FA5}">
                      <a16:colId xmlns:a16="http://schemas.microsoft.com/office/drawing/2014/main" val="20000"/>
                    </a:ext>
                  </a:extLst>
                </a:gridCol>
                <a:gridCol w="1500709">
                  <a:extLst>
                    <a:ext uri="{9D8B030D-6E8A-4147-A177-3AD203B41FA5}">
                      <a16:colId xmlns:a16="http://schemas.microsoft.com/office/drawing/2014/main" val="20001"/>
                    </a:ext>
                  </a:extLst>
                </a:gridCol>
                <a:gridCol w="1598555">
                  <a:extLst>
                    <a:ext uri="{9D8B030D-6E8A-4147-A177-3AD203B41FA5}">
                      <a16:colId xmlns:a16="http://schemas.microsoft.com/office/drawing/2014/main" val="20002"/>
                    </a:ext>
                  </a:extLst>
                </a:gridCol>
              </a:tblGrid>
              <a:tr h="1294251">
                <a:tc>
                  <a:txBody>
                    <a:bodyPr/>
                    <a:lstStyle/>
                    <a:p>
                      <a:pPr algn="ctr">
                        <a:lnSpc>
                          <a:spcPts val="4800"/>
                        </a:lnSpc>
                        <a:defRPr/>
                      </a:pPr>
                      <a:r>
                        <a:rPr lang="en-US" sz="4000">
                          <a:solidFill>
                            <a:srgbClr val="545454"/>
                          </a:solidFill>
                          <a:latin typeface="Roboto Condensed Bold"/>
                        </a:rPr>
                        <a:t> Tiêu chí</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7F5D0"/>
                    </a:solidFill>
                  </a:tcPr>
                </a:tc>
                <a:tc>
                  <a:txBody>
                    <a:bodyPr/>
                    <a:lstStyle/>
                    <a:p>
                      <a:pPr algn="ctr">
                        <a:lnSpc>
                          <a:spcPts val="4800"/>
                        </a:lnSpc>
                        <a:defRPr/>
                      </a:pPr>
                      <a:r>
                        <a:rPr lang="en-US" sz="4000">
                          <a:solidFill>
                            <a:srgbClr val="545454"/>
                          </a:solidFill>
                          <a:latin typeface="Roboto Condensed Bold"/>
                        </a:rPr>
                        <a:t> Có   </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7F5D0"/>
                    </a:solidFill>
                  </a:tcPr>
                </a:tc>
                <a:tc>
                  <a:txBody>
                    <a:bodyPr/>
                    <a:lstStyle/>
                    <a:p>
                      <a:pPr algn="l">
                        <a:lnSpc>
                          <a:spcPts val="4800"/>
                        </a:lnSpc>
                        <a:defRPr/>
                      </a:pPr>
                      <a:r>
                        <a:rPr lang="en-US" sz="4000">
                          <a:solidFill>
                            <a:srgbClr val="545454"/>
                          </a:solidFill>
                          <a:latin typeface="Roboto Condensed Bold"/>
                        </a:rPr>
                        <a:t>Không</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7F5D0"/>
                    </a:solidFill>
                  </a:tcPr>
                </a:tc>
                <a:extLst>
                  <a:ext uri="{0D108BD9-81ED-4DB2-BD59-A6C34878D82A}">
                    <a16:rowId xmlns:a16="http://schemas.microsoft.com/office/drawing/2014/main" val="10000"/>
                  </a:ext>
                </a:extLst>
              </a:tr>
              <a:tr h="1294251">
                <a:tc>
                  <a:txBody>
                    <a:bodyPr/>
                    <a:lstStyle/>
                    <a:p>
                      <a:pPr algn="l">
                        <a:lnSpc>
                          <a:spcPts val="5040"/>
                        </a:lnSpc>
                        <a:defRPr/>
                      </a:pPr>
                      <a:r>
                        <a:rPr lang="en-US" sz="4200">
                          <a:solidFill>
                            <a:srgbClr val="545454"/>
                          </a:solidFill>
                          <a:latin typeface="Roboto Condensed"/>
                        </a:rPr>
                        <a:t>Đọc trôi chảy, không bỏ từ, thêm từ.</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extLst>
                  <a:ext uri="{0D108BD9-81ED-4DB2-BD59-A6C34878D82A}">
                    <a16:rowId xmlns:a16="http://schemas.microsoft.com/office/drawing/2014/main" val="10001"/>
                  </a:ext>
                </a:extLst>
              </a:tr>
              <a:tr h="1796791">
                <a:tc>
                  <a:txBody>
                    <a:bodyPr/>
                    <a:lstStyle/>
                    <a:p>
                      <a:pPr algn="l">
                        <a:lnSpc>
                          <a:spcPts val="5040"/>
                        </a:lnSpc>
                        <a:defRPr/>
                      </a:pPr>
                      <a:r>
                        <a:rPr lang="en-US" sz="4200">
                          <a:solidFill>
                            <a:srgbClr val="545454"/>
                          </a:solidFill>
                          <a:latin typeface="Roboto Condensed"/>
                        </a:rPr>
                        <a:t>Đọc to, rõ bảo đảm trong không gian lớp học, cả lớp cùng nghe được.</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extLst>
                  <a:ext uri="{0D108BD9-81ED-4DB2-BD59-A6C34878D82A}">
                    <a16:rowId xmlns:a16="http://schemas.microsoft.com/office/drawing/2014/main" val="10002"/>
                  </a:ext>
                </a:extLst>
              </a:tr>
              <a:tr h="1157255">
                <a:tc>
                  <a:txBody>
                    <a:bodyPr/>
                    <a:lstStyle/>
                    <a:p>
                      <a:pPr algn="l">
                        <a:lnSpc>
                          <a:spcPts val="5040"/>
                        </a:lnSpc>
                        <a:defRPr/>
                      </a:pPr>
                      <a:r>
                        <a:rPr lang="en-US" sz="4200">
                          <a:solidFill>
                            <a:srgbClr val="545454"/>
                          </a:solidFill>
                          <a:latin typeface="Roboto Condensed"/>
                        </a:rPr>
                        <a:t>Tốc độ đọc phù hợp.</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extLst>
                  <a:ext uri="{0D108BD9-81ED-4DB2-BD59-A6C34878D82A}">
                    <a16:rowId xmlns:a16="http://schemas.microsoft.com/office/drawing/2014/main" val="10003"/>
                  </a:ext>
                </a:extLst>
              </a:tr>
              <a:tr h="1867205">
                <a:tc>
                  <a:txBody>
                    <a:bodyPr/>
                    <a:lstStyle/>
                    <a:p>
                      <a:pPr algn="l">
                        <a:lnSpc>
                          <a:spcPts val="5040"/>
                        </a:lnSpc>
                        <a:defRPr/>
                      </a:pPr>
                      <a:r>
                        <a:rPr lang="en-US" sz="4200">
                          <a:solidFill>
                            <a:srgbClr val="545454"/>
                          </a:solidFill>
                          <a:latin typeface="Roboto Condensed"/>
                        </a:rPr>
                        <a:t>Sử dụng giọng điệu khác nhau để thể hiện được cảm xúc của một người con khi viết về quê hương của mình.</a:t>
                      </a: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tc>
                  <a:txBody>
                    <a:bodyPr/>
                    <a:lstStyle/>
                    <a:p>
                      <a:pPr algn="l">
                        <a:lnSpc>
                          <a:spcPts val="5880"/>
                        </a:lnSpc>
                        <a:defRPr/>
                      </a:pPr>
                      <a:endParaRPr lang="en-US" sz="1100" dirty="0"/>
                    </a:p>
                  </a:txBody>
                  <a:tcPr marL="104775" marR="104775" marT="104775" marB="104775" anchor="ctr">
                    <a:lnL w="9525" cap="flat" cmpd="sng" algn="ctr">
                      <a:solidFill>
                        <a:srgbClr val="FEFFFE"/>
                      </a:solidFill>
                      <a:prstDash val="solid"/>
                      <a:round/>
                      <a:headEnd type="none" w="med" len="med"/>
                      <a:tailEnd type="none" w="med" len="med"/>
                    </a:lnL>
                    <a:lnR w="9525" cap="flat" cmpd="sng" algn="ctr">
                      <a:solidFill>
                        <a:srgbClr val="FEFFFE"/>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solidFill>
                      <a:srgbClr val="FEFFFE"/>
                    </a:solidFill>
                  </a:tcPr>
                </a:tc>
                <a:extLst>
                  <a:ext uri="{0D108BD9-81ED-4DB2-BD59-A6C34878D82A}">
                    <a16:rowId xmlns:a16="http://schemas.microsoft.com/office/drawing/2014/main" val="10004"/>
                  </a:ext>
                </a:extLst>
              </a:tr>
            </a:tbl>
          </a:graphicData>
        </a:graphic>
      </p:graphicFrame>
      <p:sp>
        <p:nvSpPr>
          <p:cNvPr id="5" name="TextBox 5"/>
          <p:cNvSpPr txBox="1"/>
          <p:nvPr/>
        </p:nvSpPr>
        <p:spPr>
          <a:xfrm>
            <a:off x="549695" y="391024"/>
            <a:ext cx="7881795" cy="1002738"/>
          </a:xfrm>
          <a:prstGeom prst="rect">
            <a:avLst/>
          </a:prstGeom>
        </p:spPr>
        <p:txBody>
          <a:bodyPr lIns="0" tIns="0" rIns="0" bIns="0" rtlCol="0" anchor="t">
            <a:spAutoFit/>
          </a:bodyPr>
          <a:lstStyle/>
          <a:p>
            <a:pPr algn="ctr">
              <a:lnSpc>
                <a:spcPts val="8259"/>
              </a:lnSpc>
            </a:pPr>
            <a:r>
              <a:rPr lang="en-US" sz="5900">
                <a:solidFill>
                  <a:srgbClr val="FEFFFE"/>
                </a:solidFill>
                <a:latin typeface="Fraunces Heavy"/>
              </a:rPr>
              <a:t>2. ĐỌC VĂN BẢN</a:t>
            </a:r>
          </a:p>
        </p:txBody>
      </p:sp>
      <p:sp>
        <p:nvSpPr>
          <p:cNvPr id="6" name="TextBox 6"/>
          <p:cNvSpPr txBox="1"/>
          <p:nvPr/>
        </p:nvSpPr>
        <p:spPr>
          <a:xfrm>
            <a:off x="235584" y="1490568"/>
            <a:ext cx="14840695" cy="721964"/>
          </a:xfrm>
          <a:prstGeom prst="rect">
            <a:avLst/>
          </a:prstGeom>
        </p:spPr>
        <p:txBody>
          <a:bodyPr lIns="0" tIns="0" rIns="0" bIns="0" rtlCol="0" anchor="t">
            <a:spAutoFit/>
          </a:bodyPr>
          <a:lstStyle/>
          <a:p>
            <a:pPr marL="960007" lvl="2" indent="-320002" algn="just">
              <a:lnSpc>
                <a:spcPts val="5879"/>
              </a:lnSpc>
              <a:buFont typeface="Arial"/>
              <a:buChar char="⚬"/>
            </a:pPr>
            <a:r>
              <a:rPr lang="en-US" sz="4198">
                <a:solidFill>
                  <a:srgbClr val="FEFFFE"/>
                </a:solidFill>
                <a:latin typeface="#9Slide07 SVNUT Triumph Press"/>
              </a:rPr>
              <a:t>Đọc diễn cảm bài thơ: Nếu mai em về Chiêm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99447" y="6763702"/>
            <a:ext cx="15137403" cy="4761975"/>
          </a:xfrm>
          <a:custGeom>
            <a:avLst/>
            <a:gdLst/>
            <a:ahLst/>
            <a:cxnLst/>
            <a:rect l="l" t="t" r="r" b="b"/>
            <a:pathLst>
              <a:path w="15137403" h="4761975">
                <a:moveTo>
                  <a:pt x="0" y="0"/>
                </a:moveTo>
                <a:lnTo>
                  <a:pt x="15137403" y="0"/>
                </a:lnTo>
                <a:lnTo>
                  <a:pt x="15137403" y="4761975"/>
                </a:lnTo>
                <a:lnTo>
                  <a:pt x="0" y="4761975"/>
                </a:lnTo>
                <a:lnTo>
                  <a:pt x="0" y="0"/>
                </a:lnTo>
                <a:close/>
              </a:path>
            </a:pathLst>
          </a:custGeom>
          <a:blipFill>
            <a:blip r:embed="rId3"/>
            <a:stretch>
              <a:fillRect/>
            </a:stretch>
          </a:blipFill>
        </p:spPr>
        <p:txBody>
          <a:bodyPr/>
          <a:lstStyle/>
          <a:p>
            <a:endParaRPr lang="en-US"/>
          </a:p>
        </p:txBody>
      </p:sp>
      <p:sp>
        <p:nvSpPr>
          <p:cNvPr id="4" name="Freeform 4"/>
          <p:cNvSpPr/>
          <p:nvPr/>
        </p:nvSpPr>
        <p:spPr>
          <a:xfrm>
            <a:off x="-7224114" y="1984514"/>
            <a:ext cx="18237821" cy="9558376"/>
          </a:xfrm>
          <a:custGeom>
            <a:avLst/>
            <a:gdLst/>
            <a:ahLst/>
            <a:cxnLst/>
            <a:rect l="l" t="t" r="r" b="b"/>
            <a:pathLst>
              <a:path w="18237821" h="9558376">
                <a:moveTo>
                  <a:pt x="0" y="0"/>
                </a:moveTo>
                <a:lnTo>
                  <a:pt x="18237821" y="0"/>
                </a:lnTo>
                <a:lnTo>
                  <a:pt x="18237821" y="9558377"/>
                </a:lnTo>
                <a:lnTo>
                  <a:pt x="0" y="9558377"/>
                </a:lnTo>
                <a:lnTo>
                  <a:pt x="0" y="0"/>
                </a:lnTo>
                <a:close/>
              </a:path>
            </a:pathLst>
          </a:custGeom>
          <a:blipFill>
            <a:blip r:embed="rId4"/>
            <a:stretch>
              <a:fillRect/>
            </a:stretch>
          </a:blipFill>
        </p:spPr>
        <p:txBody>
          <a:bodyPr/>
          <a:lstStyle/>
          <a:p>
            <a:endParaRPr lang="en-US"/>
          </a:p>
        </p:txBody>
      </p:sp>
      <p:sp>
        <p:nvSpPr>
          <p:cNvPr id="5" name="Freeform 5"/>
          <p:cNvSpPr/>
          <p:nvPr/>
        </p:nvSpPr>
        <p:spPr>
          <a:xfrm>
            <a:off x="8385979" y="1359182"/>
            <a:ext cx="8764340" cy="9424021"/>
          </a:xfrm>
          <a:custGeom>
            <a:avLst/>
            <a:gdLst/>
            <a:ahLst/>
            <a:cxnLst/>
            <a:rect l="l" t="t" r="r" b="b"/>
            <a:pathLst>
              <a:path w="8764340" h="9424021">
                <a:moveTo>
                  <a:pt x="0" y="0"/>
                </a:moveTo>
                <a:lnTo>
                  <a:pt x="8764340" y="0"/>
                </a:lnTo>
                <a:lnTo>
                  <a:pt x="8764340" y="9424021"/>
                </a:lnTo>
                <a:lnTo>
                  <a:pt x="0" y="9424021"/>
                </a:lnTo>
                <a:lnTo>
                  <a:pt x="0" y="0"/>
                </a:lnTo>
                <a:close/>
              </a:path>
            </a:pathLst>
          </a:custGeom>
          <a:blipFill>
            <a:blip r:embed="rId5">
              <a:alphaModFix amt="81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525100" y="452400"/>
            <a:ext cx="11701665" cy="1061797"/>
          </a:xfrm>
          <a:prstGeom prst="rect">
            <a:avLst/>
          </a:prstGeom>
        </p:spPr>
        <p:txBody>
          <a:bodyPr lIns="0" tIns="0" rIns="0" bIns="0" rtlCol="0" anchor="t">
            <a:spAutoFit/>
          </a:bodyPr>
          <a:lstStyle/>
          <a:p>
            <a:pPr algn="ctr">
              <a:lnSpc>
                <a:spcPts val="8679"/>
              </a:lnSpc>
            </a:pPr>
            <a:r>
              <a:rPr lang="en-US" sz="6200">
                <a:solidFill>
                  <a:srgbClr val="091E3D"/>
                </a:solidFill>
                <a:latin typeface="Fraunces Heavy"/>
              </a:rPr>
              <a:t>3. KHÁM PHÁ VĂN BẢN</a:t>
            </a:r>
          </a:p>
        </p:txBody>
      </p:sp>
      <p:sp>
        <p:nvSpPr>
          <p:cNvPr id="7" name="TextBox 7"/>
          <p:cNvSpPr txBox="1"/>
          <p:nvPr/>
        </p:nvSpPr>
        <p:spPr>
          <a:xfrm rot="-262215">
            <a:off x="9292084" y="4284075"/>
            <a:ext cx="6946150" cy="2950846"/>
          </a:xfrm>
          <a:prstGeom prst="rect">
            <a:avLst/>
          </a:prstGeom>
        </p:spPr>
        <p:txBody>
          <a:bodyPr lIns="0" tIns="0" rIns="0" bIns="0" rtlCol="0" anchor="t">
            <a:spAutoFit/>
          </a:bodyPr>
          <a:lstStyle/>
          <a:p>
            <a:pPr marL="906775" lvl="1" indent="-453388">
              <a:lnSpc>
                <a:spcPts val="5879"/>
              </a:lnSpc>
              <a:buFont typeface="Arial"/>
              <a:buChar char="•"/>
            </a:pPr>
            <a:r>
              <a:rPr lang="en-US" sz="4199">
                <a:solidFill>
                  <a:srgbClr val="545454"/>
                </a:solidFill>
                <a:latin typeface="Roboto Condensed"/>
              </a:rPr>
              <a:t>HS trình bày </a:t>
            </a:r>
            <a:r>
              <a:rPr lang="en-US" sz="4199">
                <a:solidFill>
                  <a:srgbClr val="545454"/>
                </a:solidFill>
                <a:latin typeface="Roboto Condensed Bold"/>
              </a:rPr>
              <a:t>PHT 01</a:t>
            </a:r>
            <a:r>
              <a:rPr lang="en-US" sz="4199">
                <a:solidFill>
                  <a:srgbClr val="545454"/>
                </a:solidFill>
                <a:latin typeface="Roboto Condensed"/>
              </a:rPr>
              <a:t> </a:t>
            </a:r>
            <a:r>
              <a:rPr lang="en-US" sz="4199">
                <a:solidFill>
                  <a:srgbClr val="545454"/>
                </a:solidFill>
                <a:latin typeface="Roboto Condensed Italics"/>
              </a:rPr>
              <a:t>Tìm hiểu khái quát về tác giả, tác phẩm </a:t>
            </a:r>
            <a:r>
              <a:rPr lang="en-US" sz="4199">
                <a:solidFill>
                  <a:srgbClr val="545454"/>
                </a:solidFill>
                <a:latin typeface="Roboto Condensed"/>
              </a:rPr>
              <a:t>đã thực hiện ở nhà</a:t>
            </a:r>
          </a:p>
          <a:p>
            <a:pPr marL="906775" lvl="1" indent="-453388">
              <a:lnSpc>
                <a:spcPts val="5879"/>
              </a:lnSpc>
              <a:buFont typeface="Arial"/>
              <a:buChar char="•"/>
            </a:pPr>
            <a:r>
              <a:rPr lang="en-US" sz="4199">
                <a:solidFill>
                  <a:srgbClr val="545454"/>
                </a:solidFill>
                <a:latin typeface="Roboto Condensed"/>
              </a:rPr>
              <a:t>Thời gian trình bày: </a:t>
            </a:r>
            <a:r>
              <a:rPr lang="en-US" sz="4199">
                <a:solidFill>
                  <a:srgbClr val="545454"/>
                </a:solidFill>
                <a:latin typeface="Roboto Condensed Bold"/>
              </a:rPr>
              <a:t>3 phút</a:t>
            </a:r>
          </a:p>
        </p:txBody>
      </p:sp>
      <p:sp>
        <p:nvSpPr>
          <p:cNvPr id="8" name="TextBox 8"/>
          <p:cNvSpPr txBox="1"/>
          <p:nvPr/>
        </p:nvSpPr>
        <p:spPr>
          <a:xfrm>
            <a:off x="3611749" y="1870214"/>
            <a:ext cx="3636549" cy="913131"/>
          </a:xfrm>
          <a:prstGeom prst="rect">
            <a:avLst/>
          </a:prstGeom>
        </p:spPr>
        <p:txBody>
          <a:bodyPr wrap="square" lIns="0" tIns="0" rIns="0" bIns="0" rtlCol="0" anchor="t">
            <a:spAutoFit/>
          </a:bodyPr>
          <a:lstStyle/>
          <a:p>
            <a:pPr algn="ctr">
              <a:lnSpc>
                <a:spcPts val="7419"/>
              </a:lnSpc>
            </a:pPr>
            <a:r>
              <a:rPr lang="en-US" sz="5299" dirty="0">
                <a:solidFill>
                  <a:srgbClr val="091E3D"/>
                </a:solidFill>
                <a:latin typeface="#9Slide07 SVNUT Triumph Press"/>
              </a:rPr>
              <a:t>a. </a:t>
            </a:r>
            <a:r>
              <a:rPr lang="en-US" sz="5299" dirty="0" err="1">
                <a:solidFill>
                  <a:srgbClr val="091E3D"/>
                </a:solidFill>
                <a:latin typeface="#9Slide07 SVNUT Triumph Press"/>
              </a:rPr>
              <a:t>Tác</a:t>
            </a:r>
            <a:r>
              <a:rPr lang="en-US" sz="5299" dirty="0">
                <a:solidFill>
                  <a:srgbClr val="091E3D"/>
                </a:solidFill>
                <a:latin typeface="#9Slide07 SVNUT Triumph Press"/>
              </a:rPr>
              <a:t> </a:t>
            </a:r>
            <a:r>
              <a:rPr lang="en-US" sz="5299" dirty="0" err="1">
                <a:solidFill>
                  <a:srgbClr val="091E3D"/>
                </a:solidFill>
                <a:latin typeface="#9Slide07 SVNUT Triumph Press"/>
              </a:rPr>
              <a:t>giả</a:t>
            </a:r>
            <a:endParaRPr lang="en-US" sz="5299" dirty="0">
              <a:solidFill>
                <a:srgbClr val="091E3D"/>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5199447" y="6763702"/>
            <a:ext cx="15137403" cy="4761975"/>
          </a:xfrm>
          <a:custGeom>
            <a:avLst/>
            <a:gdLst/>
            <a:ahLst/>
            <a:cxnLst/>
            <a:rect l="l" t="t" r="r" b="b"/>
            <a:pathLst>
              <a:path w="15137403" h="4761975">
                <a:moveTo>
                  <a:pt x="0" y="0"/>
                </a:moveTo>
                <a:lnTo>
                  <a:pt x="15137403" y="0"/>
                </a:lnTo>
                <a:lnTo>
                  <a:pt x="15137403" y="4761975"/>
                </a:lnTo>
                <a:lnTo>
                  <a:pt x="0" y="4761975"/>
                </a:lnTo>
                <a:lnTo>
                  <a:pt x="0" y="0"/>
                </a:lnTo>
                <a:close/>
              </a:path>
            </a:pathLst>
          </a:custGeom>
          <a:blipFill>
            <a:blip r:embed="rId3"/>
            <a:stretch>
              <a:fillRect/>
            </a:stretch>
          </a:blipFill>
        </p:spPr>
        <p:txBody>
          <a:bodyPr/>
          <a:lstStyle/>
          <a:p>
            <a:endParaRPr lang="en-US"/>
          </a:p>
        </p:txBody>
      </p:sp>
      <p:sp>
        <p:nvSpPr>
          <p:cNvPr id="4" name="Freeform 4"/>
          <p:cNvSpPr/>
          <p:nvPr/>
        </p:nvSpPr>
        <p:spPr>
          <a:xfrm>
            <a:off x="-7224114" y="1984514"/>
            <a:ext cx="18237821" cy="9558376"/>
          </a:xfrm>
          <a:custGeom>
            <a:avLst/>
            <a:gdLst/>
            <a:ahLst/>
            <a:cxnLst/>
            <a:rect l="l" t="t" r="r" b="b"/>
            <a:pathLst>
              <a:path w="18237821" h="9558376">
                <a:moveTo>
                  <a:pt x="0" y="0"/>
                </a:moveTo>
                <a:lnTo>
                  <a:pt x="18237821" y="0"/>
                </a:lnTo>
                <a:lnTo>
                  <a:pt x="18237821" y="9558377"/>
                </a:lnTo>
                <a:lnTo>
                  <a:pt x="0" y="955837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420810" y="541192"/>
            <a:ext cx="11701665" cy="1061797"/>
          </a:xfrm>
          <a:prstGeom prst="rect">
            <a:avLst/>
          </a:prstGeom>
        </p:spPr>
        <p:txBody>
          <a:bodyPr lIns="0" tIns="0" rIns="0" bIns="0" rtlCol="0" anchor="t">
            <a:spAutoFit/>
          </a:bodyPr>
          <a:lstStyle/>
          <a:p>
            <a:pPr algn="ctr">
              <a:lnSpc>
                <a:spcPts val="8679"/>
              </a:lnSpc>
            </a:pPr>
            <a:r>
              <a:rPr lang="en-US" sz="6200" dirty="0">
                <a:solidFill>
                  <a:srgbClr val="091E3D"/>
                </a:solidFill>
                <a:latin typeface="Fraunces Heavy"/>
              </a:rPr>
              <a:t>3. KHÁM PHÁ VĂN BẢN</a:t>
            </a:r>
          </a:p>
        </p:txBody>
      </p:sp>
      <p:sp>
        <p:nvSpPr>
          <p:cNvPr id="8" name="TextBox 8"/>
          <p:cNvSpPr txBox="1"/>
          <p:nvPr/>
        </p:nvSpPr>
        <p:spPr>
          <a:xfrm>
            <a:off x="3611749" y="1870214"/>
            <a:ext cx="3636549" cy="913131"/>
          </a:xfrm>
          <a:prstGeom prst="rect">
            <a:avLst/>
          </a:prstGeom>
        </p:spPr>
        <p:txBody>
          <a:bodyPr wrap="square" lIns="0" tIns="0" rIns="0" bIns="0" rtlCol="0" anchor="t">
            <a:spAutoFit/>
          </a:bodyPr>
          <a:lstStyle/>
          <a:p>
            <a:pPr algn="ctr">
              <a:lnSpc>
                <a:spcPts val="7419"/>
              </a:lnSpc>
            </a:pPr>
            <a:r>
              <a:rPr lang="en-US" sz="5299" dirty="0">
                <a:solidFill>
                  <a:srgbClr val="091E3D"/>
                </a:solidFill>
                <a:latin typeface="#9Slide07 SVNUT Triumph Press"/>
              </a:rPr>
              <a:t>a. </a:t>
            </a:r>
            <a:r>
              <a:rPr lang="en-US" sz="5299" dirty="0" err="1">
                <a:solidFill>
                  <a:srgbClr val="091E3D"/>
                </a:solidFill>
                <a:latin typeface="#9Slide07 SVNUT Triumph Press"/>
              </a:rPr>
              <a:t>Tác</a:t>
            </a:r>
            <a:r>
              <a:rPr lang="en-US" sz="5299" dirty="0">
                <a:solidFill>
                  <a:srgbClr val="091E3D"/>
                </a:solidFill>
                <a:latin typeface="#9Slide07 SVNUT Triumph Press"/>
              </a:rPr>
              <a:t> </a:t>
            </a:r>
            <a:r>
              <a:rPr lang="en-US" sz="5299" dirty="0" err="1">
                <a:solidFill>
                  <a:srgbClr val="091E3D"/>
                </a:solidFill>
                <a:latin typeface="#9Slide07 SVNUT Triumph Press"/>
              </a:rPr>
              <a:t>giả</a:t>
            </a:r>
            <a:endParaRPr lang="en-US" sz="5299" dirty="0">
              <a:solidFill>
                <a:srgbClr val="091E3D"/>
              </a:solidFill>
              <a:latin typeface="#9Slide07 SVNUT Triumph Press"/>
            </a:endParaRPr>
          </a:p>
        </p:txBody>
      </p:sp>
      <p:pic>
        <p:nvPicPr>
          <p:cNvPr id="10" name="Picture 9" descr="A person smiling at the camera&#10;&#10;Description automatically generated">
            <a:extLst>
              <a:ext uri="{FF2B5EF4-FFF2-40B4-BE49-F238E27FC236}">
                <a16:creationId xmlns:a16="http://schemas.microsoft.com/office/drawing/2014/main" id="{0BFF40D5-4A46-E70D-7BF3-EE755AEE5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2953">
            <a:off x="10986036" y="856368"/>
            <a:ext cx="6998318" cy="9898611"/>
          </a:xfrm>
          <a:prstGeom prst="rect">
            <a:avLst/>
          </a:prstGeom>
        </p:spPr>
      </p:pic>
    </p:spTree>
    <p:extLst>
      <p:ext uri="{BB962C8B-B14F-4D97-AF65-F5344CB8AC3E}">
        <p14:creationId xmlns:p14="http://schemas.microsoft.com/office/powerpoint/2010/main" val="27145262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435876" y="6485889"/>
            <a:ext cx="17852124" cy="5221746"/>
          </a:xfrm>
          <a:custGeom>
            <a:avLst/>
            <a:gdLst/>
            <a:ahLst/>
            <a:cxnLst/>
            <a:rect l="l" t="t" r="r" b="b"/>
            <a:pathLst>
              <a:path w="17852124" h="5221746">
                <a:moveTo>
                  <a:pt x="0" y="0"/>
                </a:moveTo>
                <a:lnTo>
                  <a:pt x="17852124" y="0"/>
                </a:lnTo>
                <a:lnTo>
                  <a:pt x="17852124" y="5221747"/>
                </a:lnTo>
                <a:lnTo>
                  <a:pt x="0" y="5221747"/>
                </a:lnTo>
                <a:lnTo>
                  <a:pt x="0" y="0"/>
                </a:lnTo>
                <a:close/>
              </a:path>
            </a:pathLst>
          </a:custGeom>
          <a:blipFill>
            <a:blip r:embed="rId3">
              <a:alphaModFix amt="23000"/>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3449887" y="-3259846"/>
            <a:ext cx="18288000" cy="10881360"/>
          </a:xfrm>
          <a:custGeom>
            <a:avLst/>
            <a:gdLst/>
            <a:ahLst/>
            <a:cxnLst/>
            <a:rect l="l" t="t" r="r" b="b"/>
            <a:pathLst>
              <a:path w="18288000" h="10881360">
                <a:moveTo>
                  <a:pt x="0" y="0"/>
                </a:moveTo>
                <a:lnTo>
                  <a:pt x="18288000" y="0"/>
                </a:lnTo>
                <a:lnTo>
                  <a:pt x="18288000" y="10881360"/>
                </a:lnTo>
                <a:lnTo>
                  <a:pt x="0" y="10881360"/>
                </a:lnTo>
                <a:lnTo>
                  <a:pt x="0" y="0"/>
                </a:lnTo>
                <a:close/>
              </a:path>
            </a:pathLst>
          </a:custGeom>
          <a:blipFill>
            <a:blip r:embed="rId5">
              <a:alphaModFix amt="58000"/>
            </a:blip>
            <a:stretch>
              <a:fillRect/>
            </a:stretch>
          </a:blipFill>
        </p:spPr>
        <p:txBody>
          <a:bodyPr/>
          <a:lstStyle/>
          <a:p>
            <a:endParaRPr lang="en-US"/>
          </a:p>
        </p:txBody>
      </p:sp>
      <p:sp>
        <p:nvSpPr>
          <p:cNvPr id="5" name="TextBox 5"/>
          <p:cNvSpPr txBox="1"/>
          <p:nvPr/>
        </p:nvSpPr>
        <p:spPr>
          <a:xfrm>
            <a:off x="1028700" y="435889"/>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6" name="TextBox 6"/>
          <p:cNvSpPr txBox="1"/>
          <p:nvPr/>
        </p:nvSpPr>
        <p:spPr>
          <a:xfrm>
            <a:off x="2545551" y="1759194"/>
            <a:ext cx="2968085" cy="748030"/>
          </a:xfrm>
          <a:prstGeom prst="rect">
            <a:avLst/>
          </a:prstGeom>
        </p:spPr>
        <p:txBody>
          <a:bodyPr wrap="square" lIns="0" tIns="0" rIns="0" bIns="0" rtlCol="0" anchor="t">
            <a:spAutoFit/>
          </a:bodyPr>
          <a:lstStyle/>
          <a:p>
            <a:pPr algn="ctr">
              <a:lnSpc>
                <a:spcPts val="6019"/>
              </a:lnSpc>
            </a:pPr>
            <a:r>
              <a:rPr lang="en-US" sz="4299" dirty="0">
                <a:solidFill>
                  <a:srgbClr val="286F3B"/>
                </a:solidFill>
                <a:latin typeface="#9Slide07 SVNUT Triumph Press"/>
              </a:rPr>
              <a:t>a. </a:t>
            </a:r>
            <a:r>
              <a:rPr lang="en-US" sz="4299" dirty="0" err="1">
                <a:solidFill>
                  <a:srgbClr val="286F3B"/>
                </a:solidFill>
                <a:latin typeface="#9Slide07 SVNUT Triumph Press"/>
              </a:rPr>
              <a:t>Tác</a:t>
            </a:r>
            <a:r>
              <a:rPr lang="en-US" sz="4299" dirty="0">
                <a:solidFill>
                  <a:srgbClr val="286F3B"/>
                </a:solidFill>
                <a:latin typeface="#9Slide07 SVNUT Triumph Press"/>
              </a:rPr>
              <a:t> </a:t>
            </a:r>
            <a:r>
              <a:rPr lang="en-US" sz="4299" dirty="0" err="1">
                <a:solidFill>
                  <a:srgbClr val="286F3B"/>
                </a:solidFill>
                <a:latin typeface="#9Slide07 SVNUT Triumph Press"/>
              </a:rPr>
              <a:t>giả</a:t>
            </a:r>
            <a:endParaRPr lang="en-US" sz="4299" dirty="0">
              <a:solidFill>
                <a:srgbClr val="286F3B"/>
              </a:solidFill>
              <a:latin typeface="#9Slide07 SVNUT Triumph Press"/>
            </a:endParaRPr>
          </a:p>
        </p:txBody>
      </p:sp>
      <p:sp>
        <p:nvSpPr>
          <p:cNvPr id="7" name="TextBox 7"/>
          <p:cNvSpPr txBox="1"/>
          <p:nvPr/>
        </p:nvSpPr>
        <p:spPr>
          <a:xfrm>
            <a:off x="6172781" y="2095109"/>
            <a:ext cx="11456074" cy="2269852"/>
          </a:xfrm>
          <a:prstGeom prst="rect">
            <a:avLst/>
          </a:prstGeom>
        </p:spPr>
        <p:txBody>
          <a:bodyPr lIns="0" tIns="0" rIns="0" bIns="0" rtlCol="0" anchor="t">
            <a:spAutoFit/>
          </a:bodyPr>
          <a:lstStyle/>
          <a:p>
            <a:pPr marL="906780" lvl="1" indent="-453390" algn="just">
              <a:lnSpc>
                <a:spcPts val="5875"/>
              </a:lnSpc>
              <a:buFont typeface="Arial"/>
              <a:buChar char="•"/>
            </a:pPr>
            <a:r>
              <a:rPr lang="en-US" sz="4200" dirty="0">
                <a:solidFill>
                  <a:srgbClr val="545454"/>
                </a:solidFill>
                <a:latin typeface="Roboto Condensed"/>
              </a:rPr>
              <a:t>Mai </a:t>
            </a:r>
            <a:r>
              <a:rPr lang="en-US" sz="4200" dirty="0" err="1">
                <a:solidFill>
                  <a:srgbClr val="545454"/>
                </a:solidFill>
                <a:latin typeface="Roboto Condensed"/>
              </a:rPr>
              <a:t>Liễu</a:t>
            </a:r>
            <a:r>
              <a:rPr lang="en-US" sz="4200" dirty="0">
                <a:solidFill>
                  <a:srgbClr val="545454"/>
                </a:solidFill>
                <a:latin typeface="Roboto Condensed"/>
              </a:rPr>
              <a:t> (1949-2020), </a:t>
            </a:r>
            <a:r>
              <a:rPr lang="en-US" sz="4200" dirty="0" err="1">
                <a:solidFill>
                  <a:srgbClr val="545454"/>
                </a:solidFill>
                <a:latin typeface="Roboto Condensed"/>
              </a:rPr>
              <a:t>người</a:t>
            </a:r>
            <a:r>
              <a:rPr lang="en-US" sz="4200" dirty="0">
                <a:solidFill>
                  <a:srgbClr val="545454"/>
                </a:solidFill>
                <a:latin typeface="Roboto Condensed"/>
              </a:rPr>
              <a:t> </a:t>
            </a:r>
            <a:r>
              <a:rPr lang="en-US" sz="4200" dirty="0" err="1">
                <a:solidFill>
                  <a:srgbClr val="545454"/>
                </a:solidFill>
                <a:latin typeface="Roboto Condensed"/>
              </a:rPr>
              <a:t>dân</a:t>
            </a:r>
            <a:r>
              <a:rPr lang="en-US" sz="4200" dirty="0">
                <a:solidFill>
                  <a:srgbClr val="545454"/>
                </a:solidFill>
                <a:latin typeface="Roboto Condensed"/>
              </a:rPr>
              <a:t> </a:t>
            </a:r>
            <a:r>
              <a:rPr lang="en-US" sz="4200" dirty="0" err="1">
                <a:solidFill>
                  <a:srgbClr val="545454"/>
                </a:solidFill>
                <a:latin typeface="Roboto Condensed"/>
              </a:rPr>
              <a:t>tộc</a:t>
            </a:r>
            <a:r>
              <a:rPr lang="en-US" sz="4200" dirty="0">
                <a:solidFill>
                  <a:srgbClr val="545454"/>
                </a:solidFill>
                <a:latin typeface="Roboto Condensed"/>
              </a:rPr>
              <a:t> </a:t>
            </a:r>
            <a:r>
              <a:rPr lang="en-US" sz="4200" dirty="0" err="1">
                <a:solidFill>
                  <a:srgbClr val="545454"/>
                </a:solidFill>
                <a:latin typeface="Roboto Condensed"/>
              </a:rPr>
              <a:t>Tày</a:t>
            </a:r>
            <a:r>
              <a:rPr lang="en-US" sz="4200" dirty="0">
                <a:solidFill>
                  <a:srgbClr val="545454"/>
                </a:solidFill>
                <a:latin typeface="Roboto Condensed"/>
              </a:rPr>
              <a:t>.</a:t>
            </a:r>
          </a:p>
          <a:p>
            <a:pPr marL="906780" lvl="1" indent="-453390" algn="just">
              <a:lnSpc>
                <a:spcPts val="5879"/>
              </a:lnSpc>
              <a:spcBef>
                <a:spcPct val="0"/>
              </a:spcBef>
              <a:buFont typeface="Arial"/>
              <a:buChar char="•"/>
            </a:pPr>
            <a:r>
              <a:rPr lang="en-US" sz="4200" dirty="0" err="1">
                <a:solidFill>
                  <a:srgbClr val="545454"/>
                </a:solidFill>
                <a:latin typeface="Roboto Condensed"/>
              </a:rPr>
              <a:t>Quê</a:t>
            </a:r>
            <a:r>
              <a:rPr lang="en-US" sz="4200" dirty="0">
                <a:solidFill>
                  <a:srgbClr val="545454"/>
                </a:solidFill>
                <a:latin typeface="Roboto Condensed"/>
              </a:rPr>
              <a:t> </a:t>
            </a:r>
            <a:r>
              <a:rPr lang="en-US" sz="4200" dirty="0" err="1">
                <a:solidFill>
                  <a:srgbClr val="545454"/>
                </a:solidFill>
                <a:latin typeface="Roboto Condensed"/>
              </a:rPr>
              <a:t>quán</a:t>
            </a:r>
            <a:r>
              <a:rPr lang="en-US" sz="4200" dirty="0">
                <a:solidFill>
                  <a:srgbClr val="545454"/>
                </a:solidFill>
                <a:latin typeface="Roboto Condensed"/>
              </a:rPr>
              <a:t>: </a:t>
            </a:r>
            <a:r>
              <a:rPr lang="en-US" sz="4200" dirty="0" err="1">
                <a:solidFill>
                  <a:srgbClr val="545454"/>
                </a:solidFill>
                <a:latin typeface="Roboto Condensed"/>
              </a:rPr>
              <a:t>Tuyên</a:t>
            </a:r>
            <a:r>
              <a:rPr lang="en-US" sz="4200" dirty="0">
                <a:solidFill>
                  <a:srgbClr val="545454"/>
                </a:solidFill>
                <a:latin typeface="Roboto Condensed"/>
              </a:rPr>
              <a:t> Quang. </a:t>
            </a:r>
          </a:p>
          <a:p>
            <a:pPr marL="453390" lvl="1" algn="just">
              <a:lnSpc>
                <a:spcPts val="5879"/>
              </a:lnSpc>
            </a:pPr>
            <a:endParaRPr lang="en-US" sz="4200" dirty="0">
              <a:solidFill>
                <a:srgbClr val="545454"/>
              </a:solidFill>
              <a:latin typeface="Roboto Condensed"/>
            </a:endParaRPr>
          </a:p>
        </p:txBody>
      </p:sp>
      <p:sp>
        <p:nvSpPr>
          <p:cNvPr id="8" name="Freeform 8"/>
          <p:cNvSpPr/>
          <p:nvPr/>
        </p:nvSpPr>
        <p:spPr>
          <a:xfrm>
            <a:off x="-5327517" y="2857500"/>
            <a:ext cx="17554808" cy="9200411"/>
          </a:xfrm>
          <a:custGeom>
            <a:avLst/>
            <a:gdLst/>
            <a:ahLst/>
            <a:cxnLst/>
            <a:rect l="l" t="t" r="r" b="b"/>
            <a:pathLst>
              <a:path w="17554808" h="9200411">
                <a:moveTo>
                  <a:pt x="0" y="0"/>
                </a:moveTo>
                <a:lnTo>
                  <a:pt x="17554808" y="0"/>
                </a:lnTo>
                <a:lnTo>
                  <a:pt x="17554808" y="9200412"/>
                </a:lnTo>
                <a:lnTo>
                  <a:pt x="0" y="9200412"/>
                </a:lnTo>
                <a:lnTo>
                  <a:pt x="0" y="0"/>
                </a:lnTo>
                <a:close/>
              </a:path>
            </a:pathLst>
          </a:custGeom>
          <a:blipFill>
            <a:blip r:embed="rId6"/>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7CD"/>
        </a:solidFill>
        <a:effectLst/>
      </p:bgPr>
    </p:bg>
    <p:spTree>
      <p:nvGrpSpPr>
        <p:cNvPr id="1" name=""/>
        <p:cNvGrpSpPr/>
        <p:nvPr/>
      </p:nvGrpSpPr>
      <p:grpSpPr>
        <a:xfrm>
          <a:off x="0" y="0"/>
          <a:ext cx="0" cy="0"/>
          <a:chOff x="0" y="0"/>
          <a:chExt cx="0" cy="0"/>
        </a:xfrm>
      </p:grpSpPr>
      <p:sp>
        <p:nvSpPr>
          <p:cNvPr id="2" name="Freeform 2"/>
          <p:cNvSpPr/>
          <p:nvPr/>
        </p:nvSpPr>
        <p:spPr>
          <a:xfrm>
            <a:off x="2330270" y="3164645"/>
            <a:ext cx="22264157" cy="13247174"/>
          </a:xfrm>
          <a:custGeom>
            <a:avLst/>
            <a:gdLst/>
            <a:ahLst/>
            <a:cxnLst/>
            <a:rect l="l" t="t" r="r" b="b"/>
            <a:pathLst>
              <a:path w="22264157" h="13247174">
                <a:moveTo>
                  <a:pt x="0" y="0"/>
                </a:moveTo>
                <a:lnTo>
                  <a:pt x="22264157" y="0"/>
                </a:lnTo>
                <a:lnTo>
                  <a:pt x="22264157" y="13247173"/>
                </a:lnTo>
                <a:lnTo>
                  <a:pt x="0" y="13247173"/>
                </a:lnTo>
                <a:lnTo>
                  <a:pt x="0" y="0"/>
                </a:lnTo>
                <a:close/>
              </a:path>
            </a:pathLst>
          </a:custGeom>
          <a:blipFill>
            <a:blip r:embed="rId2"/>
            <a:stretch>
              <a:fillRect/>
            </a:stretch>
          </a:blipFill>
        </p:spPr>
        <p:txBody>
          <a:bodyPr/>
          <a:lstStyle/>
          <a:p>
            <a:endParaRPr lang="en-US"/>
          </a:p>
        </p:txBody>
      </p:sp>
      <p:sp>
        <p:nvSpPr>
          <p:cNvPr id="3" name="Freeform 3"/>
          <p:cNvSpPr/>
          <p:nvPr/>
        </p:nvSpPr>
        <p:spPr>
          <a:xfrm>
            <a:off x="-2375293" y="-3520580"/>
            <a:ext cx="17529228" cy="10429891"/>
          </a:xfrm>
          <a:custGeom>
            <a:avLst/>
            <a:gdLst/>
            <a:ahLst/>
            <a:cxnLst/>
            <a:rect l="l" t="t" r="r" b="b"/>
            <a:pathLst>
              <a:path w="17529228" h="10429891">
                <a:moveTo>
                  <a:pt x="0" y="0"/>
                </a:moveTo>
                <a:lnTo>
                  <a:pt x="17529228" y="0"/>
                </a:lnTo>
                <a:lnTo>
                  <a:pt x="17529228" y="10429890"/>
                </a:lnTo>
                <a:lnTo>
                  <a:pt x="0" y="10429890"/>
                </a:lnTo>
                <a:lnTo>
                  <a:pt x="0" y="0"/>
                </a:lnTo>
                <a:close/>
              </a:path>
            </a:pathLst>
          </a:custGeom>
          <a:blipFill>
            <a:blip r:embed="rId2">
              <a:alphaModFix amt="65000"/>
            </a:blip>
            <a:stretch>
              <a:fillRect/>
            </a:stretch>
          </a:blipFill>
        </p:spPr>
        <p:txBody>
          <a:bodyPr/>
          <a:lstStyle/>
          <a:p>
            <a:endParaRPr lang="en-US"/>
          </a:p>
        </p:txBody>
      </p:sp>
      <p:sp>
        <p:nvSpPr>
          <p:cNvPr id="4" name="TextBox 4"/>
          <p:cNvSpPr txBox="1"/>
          <p:nvPr/>
        </p:nvSpPr>
        <p:spPr>
          <a:xfrm>
            <a:off x="1760684" y="928663"/>
            <a:ext cx="11701665" cy="1061797"/>
          </a:xfrm>
          <a:prstGeom prst="rect">
            <a:avLst/>
          </a:prstGeom>
        </p:spPr>
        <p:txBody>
          <a:bodyPr lIns="0" tIns="0" rIns="0" bIns="0" rtlCol="0" anchor="t">
            <a:spAutoFit/>
          </a:bodyPr>
          <a:lstStyle/>
          <a:p>
            <a:pPr algn="ctr">
              <a:lnSpc>
                <a:spcPts val="8679"/>
              </a:lnSpc>
            </a:pPr>
            <a:r>
              <a:rPr lang="en-US" sz="6200">
                <a:solidFill>
                  <a:srgbClr val="286F3B"/>
                </a:solidFill>
                <a:latin typeface="Fraunces Heavy"/>
              </a:rPr>
              <a:t>3. KHÁM PHÁ VĂN BẢN</a:t>
            </a:r>
          </a:p>
        </p:txBody>
      </p:sp>
      <p:sp>
        <p:nvSpPr>
          <p:cNvPr id="5" name="TextBox 5"/>
          <p:cNvSpPr txBox="1"/>
          <p:nvPr/>
        </p:nvSpPr>
        <p:spPr>
          <a:xfrm>
            <a:off x="2813476" y="2251514"/>
            <a:ext cx="3815923" cy="913131"/>
          </a:xfrm>
          <a:prstGeom prst="rect">
            <a:avLst/>
          </a:prstGeom>
        </p:spPr>
        <p:txBody>
          <a:bodyPr wrap="square" lIns="0" tIns="0" rIns="0" bIns="0" rtlCol="0" anchor="t">
            <a:spAutoFit/>
          </a:bodyPr>
          <a:lstStyle/>
          <a:p>
            <a:pPr algn="ctr">
              <a:lnSpc>
                <a:spcPts val="7419"/>
              </a:lnSpc>
            </a:pPr>
            <a:r>
              <a:rPr lang="en-US" sz="5299" dirty="0">
                <a:solidFill>
                  <a:srgbClr val="286F3B"/>
                </a:solidFill>
                <a:latin typeface="#9Slide07 SVNUT Triumph Press"/>
              </a:rPr>
              <a:t>b. Văn </a:t>
            </a:r>
            <a:r>
              <a:rPr lang="en-US" sz="5299" dirty="0" err="1">
                <a:solidFill>
                  <a:srgbClr val="286F3B"/>
                </a:solidFill>
                <a:latin typeface="#9Slide07 SVNUT Triumph Press"/>
              </a:rPr>
              <a:t>bản</a:t>
            </a:r>
            <a:endParaRPr lang="en-US" sz="5299" dirty="0">
              <a:solidFill>
                <a:srgbClr val="286F3B"/>
              </a:solidFill>
              <a:latin typeface="#9Slide07 SVNUT Triumph Press"/>
            </a:endParaRPr>
          </a:p>
        </p:txBody>
      </p:sp>
      <p:sp>
        <p:nvSpPr>
          <p:cNvPr id="6" name="TextBox 6"/>
          <p:cNvSpPr txBox="1"/>
          <p:nvPr/>
        </p:nvSpPr>
        <p:spPr>
          <a:xfrm>
            <a:off x="1913405" y="3431345"/>
            <a:ext cx="15345895" cy="1657505"/>
          </a:xfrm>
          <a:prstGeom prst="rect">
            <a:avLst/>
          </a:prstGeom>
        </p:spPr>
        <p:txBody>
          <a:bodyPr lIns="0" tIns="0" rIns="0" bIns="0" rtlCol="0" anchor="t">
            <a:spAutoFit/>
          </a:bodyPr>
          <a:lstStyle/>
          <a:p>
            <a:pPr marL="1036320" lvl="1" indent="-518160" algn="just">
              <a:lnSpc>
                <a:spcPts val="6719"/>
              </a:lnSpc>
              <a:buFont typeface="Arial"/>
              <a:buChar char="•"/>
            </a:pPr>
            <a:r>
              <a:rPr lang="en-US" sz="4800" dirty="0" err="1" smtClean="0">
                <a:solidFill>
                  <a:srgbClr val="545454"/>
                </a:solidFill>
                <a:latin typeface="Roboto Condensed Bold"/>
              </a:rPr>
              <a:t>Xuất</a:t>
            </a:r>
            <a:r>
              <a:rPr lang="en-US" sz="4800" dirty="0" smtClean="0">
                <a:solidFill>
                  <a:srgbClr val="545454"/>
                </a:solidFill>
                <a:latin typeface="Roboto Condensed Bold"/>
              </a:rPr>
              <a:t> </a:t>
            </a:r>
            <a:r>
              <a:rPr lang="en-US" sz="4800" dirty="0" err="1">
                <a:solidFill>
                  <a:srgbClr val="545454"/>
                </a:solidFill>
                <a:latin typeface="Roboto Condensed Bold"/>
              </a:rPr>
              <a:t>xứ</a:t>
            </a:r>
            <a:r>
              <a:rPr lang="en-US" sz="4800" dirty="0">
                <a:solidFill>
                  <a:srgbClr val="545454"/>
                </a:solidFill>
                <a:latin typeface="Roboto Condensed Bold"/>
              </a:rPr>
              <a:t>: </a:t>
            </a:r>
            <a:r>
              <a:rPr lang="en-US" sz="4800" dirty="0" err="1">
                <a:solidFill>
                  <a:srgbClr val="545454"/>
                </a:solidFill>
                <a:latin typeface="Roboto Condensed"/>
              </a:rPr>
              <a:t>Bài</a:t>
            </a:r>
            <a:r>
              <a:rPr lang="en-US" sz="4800" dirty="0">
                <a:solidFill>
                  <a:srgbClr val="545454"/>
                </a:solidFill>
                <a:latin typeface="Roboto Condensed"/>
              </a:rPr>
              <a:t> </a:t>
            </a:r>
            <a:r>
              <a:rPr lang="en-US" sz="4800" dirty="0" err="1">
                <a:solidFill>
                  <a:srgbClr val="545454"/>
                </a:solidFill>
                <a:latin typeface="Roboto Condensed"/>
              </a:rPr>
              <a:t>thơ</a:t>
            </a:r>
            <a:r>
              <a:rPr lang="en-US" sz="4800" dirty="0">
                <a:solidFill>
                  <a:srgbClr val="545454"/>
                </a:solidFill>
                <a:latin typeface="Roboto Condensed"/>
              </a:rPr>
              <a:t> </a:t>
            </a:r>
            <a:r>
              <a:rPr lang="en-US" sz="4800" dirty="0" err="1">
                <a:solidFill>
                  <a:srgbClr val="545454"/>
                </a:solidFill>
                <a:latin typeface="Roboto Condensed Italics"/>
              </a:rPr>
              <a:t>Nếu</a:t>
            </a:r>
            <a:r>
              <a:rPr lang="en-US" sz="4800" dirty="0">
                <a:solidFill>
                  <a:srgbClr val="545454"/>
                </a:solidFill>
                <a:latin typeface="Roboto Condensed Italics"/>
              </a:rPr>
              <a:t> </a:t>
            </a:r>
            <a:r>
              <a:rPr lang="en-US" sz="4800" dirty="0" err="1">
                <a:solidFill>
                  <a:srgbClr val="545454"/>
                </a:solidFill>
                <a:latin typeface="Roboto Condensed Italics"/>
              </a:rPr>
              <a:t>mai</a:t>
            </a:r>
            <a:r>
              <a:rPr lang="en-US" sz="4800" dirty="0">
                <a:solidFill>
                  <a:srgbClr val="545454"/>
                </a:solidFill>
                <a:latin typeface="Roboto Condensed Italics"/>
              </a:rPr>
              <a:t> </a:t>
            </a:r>
            <a:r>
              <a:rPr lang="en-US" sz="4800" dirty="0" err="1">
                <a:solidFill>
                  <a:srgbClr val="545454"/>
                </a:solidFill>
                <a:latin typeface="Roboto Condensed Italics"/>
              </a:rPr>
              <a:t>em</a:t>
            </a:r>
            <a:r>
              <a:rPr lang="en-US" sz="4800" dirty="0">
                <a:solidFill>
                  <a:srgbClr val="545454"/>
                </a:solidFill>
                <a:latin typeface="Roboto Condensed Italics"/>
              </a:rPr>
              <a:t> </a:t>
            </a:r>
            <a:r>
              <a:rPr lang="en-US" sz="4800" dirty="0" err="1">
                <a:solidFill>
                  <a:srgbClr val="545454"/>
                </a:solidFill>
                <a:latin typeface="Roboto Condensed Italics"/>
              </a:rPr>
              <a:t>về</a:t>
            </a:r>
            <a:r>
              <a:rPr lang="en-US" sz="4800" dirty="0">
                <a:solidFill>
                  <a:srgbClr val="545454"/>
                </a:solidFill>
                <a:latin typeface="Roboto Condensed Italics"/>
              </a:rPr>
              <a:t> </a:t>
            </a:r>
            <a:r>
              <a:rPr lang="en-US" sz="4800" dirty="0" err="1">
                <a:solidFill>
                  <a:srgbClr val="545454"/>
                </a:solidFill>
                <a:latin typeface="Roboto Condensed Italics"/>
              </a:rPr>
              <a:t>Chiêm</a:t>
            </a:r>
            <a:r>
              <a:rPr lang="en-US" sz="4800" dirty="0">
                <a:solidFill>
                  <a:srgbClr val="545454"/>
                </a:solidFill>
                <a:latin typeface="Roboto Condensed Italics"/>
              </a:rPr>
              <a:t> </a:t>
            </a:r>
            <a:r>
              <a:rPr lang="en-US" sz="4800" dirty="0" err="1">
                <a:solidFill>
                  <a:srgbClr val="545454"/>
                </a:solidFill>
                <a:latin typeface="Roboto Condensed Italics"/>
              </a:rPr>
              <a:t>Hóa</a:t>
            </a:r>
            <a:r>
              <a:rPr lang="en-US" sz="4800" dirty="0">
                <a:solidFill>
                  <a:srgbClr val="545454"/>
                </a:solidFill>
                <a:latin typeface="Roboto Condensed"/>
              </a:rPr>
              <a:t> </a:t>
            </a:r>
            <a:r>
              <a:rPr lang="en-US" sz="4800" dirty="0" err="1">
                <a:solidFill>
                  <a:srgbClr val="545454"/>
                </a:solidFill>
                <a:latin typeface="Roboto Condensed"/>
              </a:rPr>
              <a:t>được</a:t>
            </a:r>
            <a:r>
              <a:rPr lang="en-US" sz="4800" dirty="0">
                <a:solidFill>
                  <a:srgbClr val="545454"/>
                </a:solidFill>
                <a:latin typeface="Roboto Condensed"/>
              </a:rPr>
              <a:t> </a:t>
            </a:r>
            <a:r>
              <a:rPr lang="en-US" sz="4800" dirty="0" err="1">
                <a:solidFill>
                  <a:srgbClr val="545454"/>
                </a:solidFill>
                <a:latin typeface="Roboto Condensed"/>
              </a:rPr>
              <a:t>trích</a:t>
            </a:r>
            <a:r>
              <a:rPr lang="en-US" sz="4800" dirty="0">
                <a:solidFill>
                  <a:srgbClr val="545454"/>
                </a:solidFill>
                <a:latin typeface="Roboto Condensed"/>
              </a:rPr>
              <a:t> </a:t>
            </a:r>
            <a:r>
              <a:rPr lang="en-US" sz="4800" dirty="0" err="1">
                <a:solidFill>
                  <a:srgbClr val="545454"/>
                </a:solidFill>
                <a:latin typeface="Roboto Condensed"/>
              </a:rPr>
              <a:t>từ</a:t>
            </a:r>
            <a:r>
              <a:rPr lang="en-US" sz="4800" dirty="0">
                <a:solidFill>
                  <a:srgbClr val="545454"/>
                </a:solidFill>
                <a:latin typeface="Roboto Condensed"/>
              </a:rPr>
              <a:t> </a:t>
            </a:r>
            <a:r>
              <a:rPr lang="en-US" sz="4800" dirty="0" err="1">
                <a:solidFill>
                  <a:srgbClr val="545454"/>
                </a:solidFill>
                <a:latin typeface="Roboto Condensed"/>
              </a:rPr>
              <a:t>tập</a:t>
            </a:r>
            <a:r>
              <a:rPr lang="en-US" sz="4800" dirty="0">
                <a:solidFill>
                  <a:srgbClr val="545454"/>
                </a:solidFill>
                <a:latin typeface="Roboto Condensed"/>
              </a:rPr>
              <a:t> </a:t>
            </a:r>
            <a:r>
              <a:rPr lang="en-US" sz="4800" dirty="0" err="1">
                <a:solidFill>
                  <a:srgbClr val="545454"/>
                </a:solidFill>
                <a:latin typeface="Roboto Condensed Italics"/>
              </a:rPr>
              <a:t>Thơ</a:t>
            </a:r>
            <a:r>
              <a:rPr lang="en-US" sz="4800" dirty="0">
                <a:solidFill>
                  <a:srgbClr val="545454"/>
                </a:solidFill>
                <a:latin typeface="Roboto Condensed Italics"/>
              </a:rPr>
              <a:t> Mai </a:t>
            </a:r>
            <a:r>
              <a:rPr lang="en-US" sz="4800" dirty="0" err="1">
                <a:solidFill>
                  <a:srgbClr val="545454"/>
                </a:solidFill>
                <a:latin typeface="Roboto Condensed Italics"/>
              </a:rPr>
              <a:t>Liễu</a:t>
            </a:r>
            <a:r>
              <a:rPr lang="en-US" sz="4800" dirty="0">
                <a:solidFill>
                  <a:srgbClr val="545454"/>
                </a:solidFill>
                <a:latin typeface="Roboto Condensed"/>
              </a:rPr>
              <a:t>, NXB </a:t>
            </a:r>
            <a:r>
              <a:rPr lang="en-US" sz="4800" dirty="0" err="1">
                <a:solidFill>
                  <a:srgbClr val="545454"/>
                </a:solidFill>
                <a:latin typeface="Roboto Condensed"/>
              </a:rPr>
              <a:t>Hội</a:t>
            </a:r>
            <a:r>
              <a:rPr lang="en-US" sz="4800" dirty="0">
                <a:solidFill>
                  <a:srgbClr val="545454"/>
                </a:solidFill>
                <a:latin typeface="Roboto Condensed"/>
              </a:rPr>
              <a:t> </a:t>
            </a:r>
            <a:r>
              <a:rPr lang="en-US" sz="4800" dirty="0" err="1">
                <a:solidFill>
                  <a:srgbClr val="545454"/>
                </a:solidFill>
                <a:latin typeface="Roboto Condensed"/>
              </a:rPr>
              <a:t>Nhà</a:t>
            </a:r>
            <a:r>
              <a:rPr lang="en-US" sz="4800" dirty="0">
                <a:solidFill>
                  <a:srgbClr val="545454"/>
                </a:solidFill>
                <a:latin typeface="Roboto Condensed"/>
              </a:rPr>
              <a:t> Văn, Hà </a:t>
            </a:r>
            <a:r>
              <a:rPr lang="en-US" sz="4800" dirty="0" err="1">
                <a:solidFill>
                  <a:srgbClr val="545454"/>
                </a:solidFill>
                <a:latin typeface="Roboto Condensed"/>
              </a:rPr>
              <a:t>Nội</a:t>
            </a:r>
            <a:r>
              <a:rPr lang="en-US" sz="4800" dirty="0">
                <a:solidFill>
                  <a:srgbClr val="545454"/>
                </a:solidFill>
                <a:latin typeface="Roboto Condensed"/>
              </a:rPr>
              <a:t>, 2015</a:t>
            </a:r>
          </a:p>
        </p:txBody>
      </p:sp>
      <p:sp>
        <p:nvSpPr>
          <p:cNvPr id="7" name="Freeform 7"/>
          <p:cNvSpPr/>
          <p:nvPr/>
        </p:nvSpPr>
        <p:spPr>
          <a:xfrm>
            <a:off x="-512283" y="6909310"/>
            <a:ext cx="19147813" cy="3470541"/>
          </a:xfrm>
          <a:custGeom>
            <a:avLst/>
            <a:gdLst/>
            <a:ahLst/>
            <a:cxnLst/>
            <a:rect l="l" t="t" r="r" b="b"/>
            <a:pathLst>
              <a:path w="19147813" h="3470541">
                <a:moveTo>
                  <a:pt x="0" y="0"/>
                </a:moveTo>
                <a:lnTo>
                  <a:pt x="19147813" y="0"/>
                </a:lnTo>
                <a:lnTo>
                  <a:pt x="19147813" y="3470541"/>
                </a:lnTo>
                <a:lnTo>
                  <a:pt x="0" y="3470541"/>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2556021" y="6008554"/>
            <a:ext cx="22220486" cy="6499492"/>
          </a:xfrm>
          <a:custGeom>
            <a:avLst/>
            <a:gdLst/>
            <a:ahLst/>
            <a:cxnLst/>
            <a:rect l="l" t="t" r="r" b="b"/>
            <a:pathLst>
              <a:path w="22220486" h="6499492">
                <a:moveTo>
                  <a:pt x="0" y="0"/>
                </a:moveTo>
                <a:lnTo>
                  <a:pt x="22220486" y="0"/>
                </a:lnTo>
                <a:lnTo>
                  <a:pt x="22220486" y="6499492"/>
                </a:lnTo>
                <a:lnTo>
                  <a:pt x="0" y="6499492"/>
                </a:lnTo>
                <a:lnTo>
                  <a:pt x="0" y="0"/>
                </a:lnTo>
                <a:close/>
              </a:path>
            </a:pathLst>
          </a:custGeom>
          <a:blipFill>
            <a:blip r:embed="rId3">
              <a:alphaModFix amt="7999"/>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304801" y="2808512"/>
            <a:ext cx="10134600" cy="6233525"/>
          </a:xfrm>
          <a:custGeom>
            <a:avLst/>
            <a:gdLst/>
            <a:ahLst/>
            <a:cxnLst/>
            <a:rect l="l" t="t" r="r" b="b"/>
            <a:pathLst>
              <a:path w="13645385" h="6233525">
                <a:moveTo>
                  <a:pt x="0" y="0"/>
                </a:moveTo>
                <a:lnTo>
                  <a:pt x="13645386" y="0"/>
                </a:lnTo>
                <a:lnTo>
                  <a:pt x="13645386" y="6233525"/>
                </a:lnTo>
                <a:lnTo>
                  <a:pt x="0" y="6233525"/>
                </a:lnTo>
                <a:lnTo>
                  <a:pt x="0" y="0"/>
                </a:lnTo>
                <a:close/>
              </a:path>
            </a:pathLst>
          </a:custGeom>
          <a:blipFill>
            <a:blip r:embed="rId5"/>
            <a:stretch>
              <a:fillRect l="-32146" r="-41468"/>
            </a:stretch>
          </a:blipFill>
        </p:spPr>
        <p:txBody>
          <a:bodyPr/>
          <a:lstStyle/>
          <a:p>
            <a:endParaRPr lang="en-US"/>
          </a:p>
        </p:txBody>
      </p:sp>
      <p:sp>
        <p:nvSpPr>
          <p:cNvPr id="5" name="TextBox 5"/>
          <p:cNvSpPr txBox="1"/>
          <p:nvPr/>
        </p:nvSpPr>
        <p:spPr>
          <a:xfrm>
            <a:off x="838200" y="3461363"/>
            <a:ext cx="8827190" cy="5892639"/>
          </a:xfrm>
          <a:prstGeom prst="rect">
            <a:avLst/>
          </a:prstGeom>
        </p:spPr>
        <p:txBody>
          <a:bodyPr wrap="square" lIns="0" tIns="0" rIns="0" bIns="0" rtlCol="0" anchor="t">
            <a:spAutoFit/>
          </a:bodyPr>
          <a:lstStyle/>
          <a:p>
            <a:pPr algn="just">
              <a:lnSpc>
                <a:spcPts val="7840"/>
              </a:lnSpc>
            </a:pPr>
            <a:r>
              <a:rPr lang="en-US" sz="4400" dirty="0" err="1">
                <a:solidFill>
                  <a:srgbClr val="545454"/>
                </a:solidFill>
                <a:latin typeface="Roboto Condensed Bold"/>
              </a:rPr>
              <a:t>Nhiệm</a:t>
            </a:r>
            <a:r>
              <a:rPr lang="en-US" sz="4400" dirty="0">
                <a:solidFill>
                  <a:srgbClr val="545454"/>
                </a:solidFill>
                <a:latin typeface="Roboto Condensed Bold"/>
              </a:rPr>
              <a:t> </a:t>
            </a:r>
            <a:r>
              <a:rPr lang="en-US" sz="4400" dirty="0" err="1">
                <a:solidFill>
                  <a:srgbClr val="545454"/>
                </a:solidFill>
                <a:latin typeface="Roboto Condensed Bold"/>
              </a:rPr>
              <a:t>vụ</a:t>
            </a:r>
            <a:r>
              <a:rPr lang="en-US" sz="4400" dirty="0">
                <a:solidFill>
                  <a:srgbClr val="545454"/>
                </a:solidFill>
                <a:latin typeface="Roboto Condensed Bold"/>
              </a:rPr>
              <a:t> 1: </a:t>
            </a:r>
            <a:r>
              <a:rPr lang="en-US" sz="4400" dirty="0">
                <a:solidFill>
                  <a:srgbClr val="545454"/>
                </a:solidFill>
                <a:latin typeface="Roboto Condensed"/>
              </a:rPr>
              <a:t>HS </a:t>
            </a:r>
            <a:r>
              <a:rPr lang="en-US" sz="4400" dirty="0" err="1">
                <a:solidFill>
                  <a:srgbClr val="545454"/>
                </a:solidFill>
                <a:latin typeface="Roboto Condensed"/>
              </a:rPr>
              <a:t>làm</a:t>
            </a:r>
            <a:r>
              <a:rPr lang="en-US" sz="4400" dirty="0">
                <a:solidFill>
                  <a:srgbClr val="545454"/>
                </a:solidFill>
                <a:latin typeface="Roboto Condensed"/>
              </a:rPr>
              <a:t> </a:t>
            </a:r>
            <a:r>
              <a:rPr lang="en-US" sz="4400" dirty="0" err="1">
                <a:solidFill>
                  <a:srgbClr val="545454"/>
                </a:solidFill>
                <a:latin typeface="Roboto Condensed"/>
              </a:rPr>
              <a:t>việc</a:t>
            </a:r>
            <a:r>
              <a:rPr lang="en-US" sz="4400" dirty="0">
                <a:solidFill>
                  <a:srgbClr val="545454"/>
                </a:solidFill>
                <a:latin typeface="Roboto Condensed"/>
              </a:rPr>
              <a:t> </a:t>
            </a:r>
            <a:r>
              <a:rPr lang="en-US" sz="4400" dirty="0" err="1">
                <a:solidFill>
                  <a:srgbClr val="545454"/>
                </a:solidFill>
                <a:latin typeface="Roboto Condensed"/>
              </a:rPr>
              <a:t>theo</a:t>
            </a:r>
            <a:r>
              <a:rPr lang="en-US" sz="4400" dirty="0">
                <a:solidFill>
                  <a:srgbClr val="545454"/>
                </a:solidFill>
                <a:latin typeface="Roboto Condensed"/>
              </a:rPr>
              <a:t> </a:t>
            </a:r>
            <a:r>
              <a:rPr lang="en-US" sz="4400" dirty="0" err="1">
                <a:solidFill>
                  <a:srgbClr val="545454"/>
                </a:solidFill>
                <a:latin typeface="Roboto Condensed"/>
              </a:rPr>
              <a:t>nhóm</a:t>
            </a:r>
            <a:r>
              <a:rPr lang="en-US" sz="4400" dirty="0">
                <a:solidFill>
                  <a:srgbClr val="545454"/>
                </a:solidFill>
                <a:latin typeface="Roboto Condensed"/>
              </a:rPr>
              <a:t> </a:t>
            </a:r>
            <a:r>
              <a:rPr lang="en-US" sz="4400" dirty="0" err="1">
                <a:solidFill>
                  <a:srgbClr val="545454"/>
                </a:solidFill>
                <a:latin typeface="Roboto Condensed"/>
              </a:rPr>
              <a:t>đôi</a:t>
            </a:r>
            <a:r>
              <a:rPr lang="en-US" sz="4400" dirty="0">
                <a:solidFill>
                  <a:srgbClr val="545454"/>
                </a:solidFill>
                <a:latin typeface="Roboto Condensed"/>
              </a:rPr>
              <a:t>, </a:t>
            </a:r>
            <a:r>
              <a:rPr lang="en-US" sz="4400" dirty="0" err="1">
                <a:solidFill>
                  <a:srgbClr val="545454"/>
                </a:solidFill>
                <a:latin typeface="Roboto Condensed"/>
              </a:rPr>
              <a:t>thực</a:t>
            </a:r>
            <a:r>
              <a:rPr lang="en-US" sz="4400" dirty="0">
                <a:solidFill>
                  <a:srgbClr val="545454"/>
                </a:solidFill>
                <a:latin typeface="Roboto Condensed"/>
              </a:rPr>
              <a:t> </a:t>
            </a:r>
            <a:r>
              <a:rPr lang="en-US" sz="4400" dirty="0" err="1">
                <a:solidFill>
                  <a:srgbClr val="545454"/>
                </a:solidFill>
                <a:latin typeface="Roboto Condensed"/>
              </a:rPr>
              <a:t>hiện</a:t>
            </a:r>
            <a:r>
              <a:rPr lang="en-US" sz="4400" dirty="0">
                <a:solidFill>
                  <a:srgbClr val="545454"/>
                </a:solidFill>
                <a:latin typeface="Roboto Condensed"/>
              </a:rPr>
              <a:t> </a:t>
            </a:r>
            <a:r>
              <a:rPr lang="en-US" sz="4400" dirty="0" err="1">
                <a:solidFill>
                  <a:srgbClr val="545454"/>
                </a:solidFill>
                <a:latin typeface="Roboto Condensed Bold"/>
              </a:rPr>
              <a:t>Phiếu</a:t>
            </a:r>
            <a:r>
              <a:rPr lang="en-US" sz="4400" dirty="0">
                <a:solidFill>
                  <a:srgbClr val="545454"/>
                </a:solidFill>
                <a:latin typeface="Roboto Condensed Bold"/>
              </a:rPr>
              <a:t> </a:t>
            </a:r>
            <a:r>
              <a:rPr lang="en-US" sz="4400" dirty="0" err="1">
                <a:solidFill>
                  <a:srgbClr val="545454"/>
                </a:solidFill>
                <a:latin typeface="Roboto Condensed Bold"/>
              </a:rPr>
              <a:t>học</a:t>
            </a:r>
            <a:r>
              <a:rPr lang="en-US" sz="4400" dirty="0">
                <a:solidFill>
                  <a:srgbClr val="545454"/>
                </a:solidFill>
                <a:latin typeface="Roboto Condensed Bold"/>
              </a:rPr>
              <a:t> </a:t>
            </a:r>
            <a:r>
              <a:rPr lang="en-US" sz="4400" dirty="0" err="1">
                <a:solidFill>
                  <a:srgbClr val="545454"/>
                </a:solidFill>
                <a:latin typeface="Roboto Condensed Bold"/>
              </a:rPr>
              <a:t>tập</a:t>
            </a:r>
            <a:r>
              <a:rPr lang="en-US" sz="4400" dirty="0">
                <a:solidFill>
                  <a:srgbClr val="545454"/>
                </a:solidFill>
                <a:latin typeface="Roboto Condensed Bold"/>
              </a:rPr>
              <a:t> 2</a:t>
            </a:r>
            <a:r>
              <a:rPr lang="en-US" sz="4400" dirty="0">
                <a:solidFill>
                  <a:srgbClr val="545454"/>
                </a:solidFill>
                <a:latin typeface="Roboto Condensed"/>
              </a:rPr>
              <a:t> </a:t>
            </a:r>
            <a:r>
              <a:rPr lang="en-US" sz="4400" dirty="0" err="1">
                <a:solidFill>
                  <a:srgbClr val="545454"/>
                </a:solidFill>
                <a:latin typeface="Roboto Condensed"/>
              </a:rPr>
              <a:t>tìm</a:t>
            </a:r>
            <a:r>
              <a:rPr lang="en-US" sz="4400" dirty="0">
                <a:solidFill>
                  <a:srgbClr val="545454"/>
                </a:solidFill>
                <a:latin typeface="Roboto Condensed"/>
              </a:rPr>
              <a:t> </a:t>
            </a:r>
            <a:r>
              <a:rPr lang="en-US" sz="4400" dirty="0" err="1">
                <a:solidFill>
                  <a:srgbClr val="545454"/>
                </a:solidFill>
                <a:latin typeface="Roboto Condensed"/>
              </a:rPr>
              <a:t>hiểu</a:t>
            </a:r>
            <a:r>
              <a:rPr lang="en-US" sz="4400" dirty="0">
                <a:solidFill>
                  <a:srgbClr val="545454"/>
                </a:solidFill>
                <a:latin typeface="Roboto Condensed"/>
              </a:rPr>
              <a:t> </a:t>
            </a:r>
            <a:r>
              <a:rPr lang="en-US" sz="4400" dirty="0" err="1">
                <a:solidFill>
                  <a:srgbClr val="545454"/>
                </a:solidFill>
                <a:latin typeface="Roboto Condensed"/>
              </a:rPr>
              <a:t>về</a:t>
            </a:r>
            <a:r>
              <a:rPr lang="en-US" sz="4400" dirty="0">
                <a:solidFill>
                  <a:srgbClr val="545454"/>
                </a:solidFill>
                <a:latin typeface="Roboto Condensed"/>
              </a:rPr>
              <a:t> </a:t>
            </a:r>
            <a:r>
              <a:rPr lang="en-US" sz="4400" dirty="0" err="1">
                <a:solidFill>
                  <a:srgbClr val="545454"/>
                </a:solidFill>
                <a:latin typeface="Roboto Condensed Bold"/>
              </a:rPr>
              <a:t>Đặc</a:t>
            </a:r>
            <a:r>
              <a:rPr lang="en-US" sz="4400" dirty="0">
                <a:solidFill>
                  <a:srgbClr val="545454"/>
                </a:solidFill>
                <a:latin typeface="Roboto Condensed Bold"/>
              </a:rPr>
              <a:t> </a:t>
            </a:r>
            <a:r>
              <a:rPr lang="en-US" sz="4400" dirty="0" err="1">
                <a:solidFill>
                  <a:srgbClr val="545454"/>
                </a:solidFill>
                <a:latin typeface="Roboto Condensed Bold"/>
              </a:rPr>
              <a:t>điểm</a:t>
            </a:r>
            <a:r>
              <a:rPr lang="en-US" sz="4400" dirty="0">
                <a:solidFill>
                  <a:srgbClr val="545454"/>
                </a:solidFill>
                <a:latin typeface="Roboto Condensed Bold"/>
              </a:rPr>
              <a:t> </a:t>
            </a:r>
            <a:r>
              <a:rPr lang="en-US" sz="4400" dirty="0" err="1">
                <a:solidFill>
                  <a:srgbClr val="545454"/>
                </a:solidFill>
                <a:latin typeface="Roboto Condensed Bold"/>
              </a:rPr>
              <a:t>thơ</a:t>
            </a:r>
            <a:r>
              <a:rPr lang="en-US" sz="4400" dirty="0">
                <a:solidFill>
                  <a:srgbClr val="545454"/>
                </a:solidFill>
                <a:latin typeface="Roboto Condensed Bold"/>
              </a:rPr>
              <a:t> </a:t>
            </a:r>
            <a:r>
              <a:rPr lang="en-US" sz="4400" dirty="0">
                <a:solidFill>
                  <a:srgbClr val="545454"/>
                </a:solidFill>
                <a:latin typeface="Roboto Condensed"/>
              </a:rPr>
              <a:t>qua </a:t>
            </a:r>
            <a:r>
              <a:rPr lang="en-US" sz="4400" dirty="0" err="1">
                <a:solidFill>
                  <a:srgbClr val="545454"/>
                </a:solidFill>
                <a:latin typeface="Roboto Condensed"/>
              </a:rPr>
              <a:t>bài</a:t>
            </a:r>
            <a:r>
              <a:rPr lang="en-US" sz="4400" dirty="0">
                <a:solidFill>
                  <a:srgbClr val="545454"/>
                </a:solidFill>
                <a:latin typeface="Roboto Condensed"/>
              </a:rPr>
              <a:t> </a:t>
            </a:r>
            <a:r>
              <a:rPr lang="en-US" sz="4400" dirty="0" err="1">
                <a:solidFill>
                  <a:srgbClr val="545454"/>
                </a:solidFill>
                <a:latin typeface="Roboto Condensed Italics"/>
              </a:rPr>
              <a:t>Nếu</a:t>
            </a:r>
            <a:r>
              <a:rPr lang="en-US" sz="4400" dirty="0">
                <a:solidFill>
                  <a:srgbClr val="545454"/>
                </a:solidFill>
                <a:latin typeface="Roboto Condensed Italics"/>
              </a:rPr>
              <a:t> </a:t>
            </a:r>
            <a:r>
              <a:rPr lang="en-US" sz="4400" dirty="0" err="1">
                <a:solidFill>
                  <a:srgbClr val="545454"/>
                </a:solidFill>
                <a:latin typeface="Roboto Condensed Italics"/>
              </a:rPr>
              <a:t>mai</a:t>
            </a:r>
            <a:r>
              <a:rPr lang="en-US" sz="4400" dirty="0">
                <a:solidFill>
                  <a:srgbClr val="545454"/>
                </a:solidFill>
                <a:latin typeface="Roboto Condensed Italics"/>
              </a:rPr>
              <a:t> </a:t>
            </a:r>
            <a:r>
              <a:rPr lang="en-US" sz="4400" dirty="0" err="1">
                <a:solidFill>
                  <a:srgbClr val="545454"/>
                </a:solidFill>
                <a:latin typeface="Roboto Condensed Italics"/>
              </a:rPr>
              <a:t>em</a:t>
            </a:r>
            <a:r>
              <a:rPr lang="en-US" sz="4400" dirty="0">
                <a:solidFill>
                  <a:srgbClr val="545454"/>
                </a:solidFill>
                <a:latin typeface="Roboto Condensed Italics"/>
              </a:rPr>
              <a:t> </a:t>
            </a:r>
            <a:r>
              <a:rPr lang="en-US" sz="4400" dirty="0" err="1">
                <a:solidFill>
                  <a:srgbClr val="545454"/>
                </a:solidFill>
                <a:latin typeface="Roboto Condensed Italics"/>
              </a:rPr>
              <a:t>về</a:t>
            </a:r>
            <a:r>
              <a:rPr lang="en-US" sz="4400" dirty="0">
                <a:solidFill>
                  <a:srgbClr val="545454"/>
                </a:solidFill>
                <a:latin typeface="Roboto Condensed Italics"/>
              </a:rPr>
              <a:t> </a:t>
            </a:r>
            <a:r>
              <a:rPr lang="en-US" sz="4400" dirty="0" err="1">
                <a:solidFill>
                  <a:srgbClr val="545454"/>
                </a:solidFill>
                <a:latin typeface="Roboto Condensed Italics"/>
              </a:rPr>
              <a:t>Chiêm</a:t>
            </a:r>
            <a:r>
              <a:rPr lang="en-US" sz="4400" dirty="0">
                <a:solidFill>
                  <a:srgbClr val="545454"/>
                </a:solidFill>
                <a:latin typeface="Roboto Condensed Italics"/>
              </a:rPr>
              <a:t> </a:t>
            </a:r>
            <a:r>
              <a:rPr lang="en-US" sz="4400" dirty="0" err="1">
                <a:solidFill>
                  <a:srgbClr val="545454"/>
                </a:solidFill>
                <a:latin typeface="Roboto Condensed Italics"/>
              </a:rPr>
              <a:t>Hóa</a:t>
            </a:r>
            <a:r>
              <a:rPr lang="en-US" sz="4400" dirty="0">
                <a:solidFill>
                  <a:srgbClr val="545454"/>
                </a:solidFill>
                <a:latin typeface="Roboto Condensed"/>
              </a:rPr>
              <a:t>.</a:t>
            </a:r>
          </a:p>
          <a:p>
            <a:pPr algn="just">
              <a:lnSpc>
                <a:spcPts val="7840"/>
              </a:lnSpc>
            </a:pPr>
            <a:r>
              <a:rPr lang="en-US" sz="4400" dirty="0" err="1">
                <a:solidFill>
                  <a:srgbClr val="545454"/>
                </a:solidFill>
                <a:latin typeface="Roboto Condensed Bold"/>
              </a:rPr>
              <a:t>Thời</a:t>
            </a:r>
            <a:r>
              <a:rPr lang="en-US" sz="4400" dirty="0">
                <a:solidFill>
                  <a:srgbClr val="545454"/>
                </a:solidFill>
                <a:latin typeface="Roboto Condensed Bold"/>
              </a:rPr>
              <a:t> </a:t>
            </a:r>
            <a:r>
              <a:rPr lang="en-US" sz="4400" dirty="0" err="1">
                <a:solidFill>
                  <a:srgbClr val="545454"/>
                </a:solidFill>
                <a:latin typeface="Roboto Condensed Bold"/>
              </a:rPr>
              <a:t>gian</a:t>
            </a:r>
            <a:r>
              <a:rPr lang="en-US" sz="4400" dirty="0">
                <a:solidFill>
                  <a:srgbClr val="545454"/>
                </a:solidFill>
                <a:latin typeface="Roboto Condensed Bold"/>
              </a:rPr>
              <a:t>:</a:t>
            </a:r>
            <a:r>
              <a:rPr lang="en-US" sz="4400" dirty="0">
                <a:solidFill>
                  <a:srgbClr val="545454"/>
                </a:solidFill>
                <a:latin typeface="Roboto Condensed"/>
              </a:rPr>
              <a:t> </a:t>
            </a:r>
            <a:r>
              <a:rPr lang="en-US" sz="4400" dirty="0">
                <a:solidFill>
                  <a:srgbClr val="545454"/>
                </a:solidFill>
                <a:latin typeface="Roboto Condensed Bold"/>
              </a:rPr>
              <a:t>5</a:t>
            </a:r>
            <a:r>
              <a:rPr lang="en-US" sz="4400" dirty="0">
                <a:solidFill>
                  <a:srgbClr val="545454"/>
                </a:solidFill>
                <a:latin typeface="Roboto Condensed"/>
              </a:rPr>
              <a:t> </a:t>
            </a:r>
            <a:r>
              <a:rPr lang="en-US" sz="4400" dirty="0" err="1">
                <a:solidFill>
                  <a:srgbClr val="545454"/>
                </a:solidFill>
                <a:latin typeface="Roboto Condensed"/>
              </a:rPr>
              <a:t>phút</a:t>
            </a:r>
            <a:endParaRPr lang="en-US" sz="4400" dirty="0">
              <a:solidFill>
                <a:srgbClr val="545454"/>
              </a:solidFill>
              <a:latin typeface="Roboto Condensed"/>
            </a:endParaRPr>
          </a:p>
          <a:p>
            <a:pPr algn="just">
              <a:lnSpc>
                <a:spcPts val="7840"/>
              </a:lnSpc>
            </a:pPr>
            <a:endParaRPr lang="en-US" sz="4400" dirty="0">
              <a:solidFill>
                <a:srgbClr val="545454"/>
              </a:solidFill>
              <a:latin typeface="Roboto Condensed"/>
            </a:endParaRPr>
          </a:p>
        </p:txBody>
      </p:sp>
      <p:sp>
        <p:nvSpPr>
          <p:cNvPr id="6" name="TextBox 6"/>
          <p:cNvSpPr txBox="1"/>
          <p:nvPr/>
        </p:nvSpPr>
        <p:spPr>
          <a:xfrm>
            <a:off x="-473376" y="685213"/>
            <a:ext cx="11701665" cy="1061797"/>
          </a:xfrm>
          <a:prstGeom prst="rect">
            <a:avLst/>
          </a:prstGeom>
        </p:spPr>
        <p:txBody>
          <a:bodyPr lIns="0" tIns="0" rIns="0" bIns="0" rtlCol="0" anchor="t">
            <a:spAutoFit/>
          </a:bodyPr>
          <a:lstStyle/>
          <a:p>
            <a:pPr algn="ctr">
              <a:lnSpc>
                <a:spcPts val="8679"/>
              </a:lnSpc>
            </a:pPr>
            <a:r>
              <a:rPr lang="en-US" sz="6200" dirty="0">
                <a:solidFill>
                  <a:srgbClr val="286F3B"/>
                </a:solidFill>
                <a:latin typeface="Fraunces Heavy"/>
              </a:rPr>
              <a:t>3. KHÁM PHÁ VĂN BẢN</a:t>
            </a:r>
          </a:p>
        </p:txBody>
      </p:sp>
      <p:pic>
        <p:nvPicPr>
          <p:cNvPr id="8" name="Picture 7" descr="A white rectangular form with a cartoon character on it&#10;&#10;Description automatically generated">
            <a:extLst>
              <a:ext uri="{FF2B5EF4-FFF2-40B4-BE49-F238E27FC236}">
                <a16:creationId xmlns:a16="http://schemas.microsoft.com/office/drawing/2014/main" id="{7F2AB7C7-6D54-9063-1216-F240D4C9A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4254">
            <a:off x="10733830" y="476563"/>
            <a:ext cx="6890971" cy="9746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1307</Words>
  <Application>Microsoft Office PowerPoint</Application>
  <PresentationFormat>Custom</PresentationFormat>
  <Paragraphs>124</Paragraphs>
  <Slides>27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Roboto Condensed Bold</vt:lpstr>
      <vt:lpstr>Fraunces Semi-Bold</vt:lpstr>
      <vt:lpstr>Roboto Condensed Italics</vt:lpstr>
      <vt:lpstr>#9Slide06 SVNSlow Attack</vt:lpstr>
      <vt:lpstr>#9Slide07 SVNUT Triumph Press</vt:lpstr>
      <vt:lpstr>Roboto Condensed</vt:lpstr>
      <vt:lpstr>Fraunces Heavy</vt:lpstr>
      <vt:lpstr>#9Slide05 VL Fadilla</vt:lpstr>
      <vt:lpstr>Fraunces Bold</vt:lpstr>
      <vt:lpstr>#9Slide07 Crocante</vt:lpstr>
      <vt:lpstr>Calibri</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Doc2_Neu mai em ve Chiem Hoa</dc:title>
  <dc:creator>Hai Anh</dc:creator>
  <cp:lastModifiedBy>Admin</cp:lastModifiedBy>
  <cp:revision>3</cp:revision>
  <dcterms:created xsi:type="dcterms:W3CDTF">2006-08-16T00:00:00Z</dcterms:created>
  <dcterms:modified xsi:type="dcterms:W3CDTF">2023-09-06T03:41:24Z</dcterms:modified>
  <dc:identifier>DAFoLwZaE7E</dc:identifier>
</cp:coreProperties>
</file>