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71" r:id="rId2"/>
    <p:sldId id="256" r:id="rId3"/>
    <p:sldId id="279" r:id="rId4"/>
    <p:sldId id="316" r:id="rId5"/>
    <p:sldId id="327" r:id="rId6"/>
    <p:sldId id="355" r:id="rId7"/>
    <p:sldId id="354" r:id="rId8"/>
    <p:sldId id="353" r:id="rId9"/>
    <p:sldId id="276" r:id="rId10"/>
    <p:sldId id="356" r:id="rId11"/>
    <p:sldId id="298" r:id="rId12"/>
    <p:sldId id="314" r:id="rId13"/>
    <p:sldId id="330" r:id="rId14"/>
    <p:sldId id="350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87B2"/>
    <a:srgbClr val="F26648"/>
    <a:srgbClr val="6D9FB1"/>
    <a:srgbClr val="F7931D"/>
    <a:srgbClr val="FBC864"/>
    <a:srgbClr val="F8B417"/>
    <a:srgbClr val="FEE3AF"/>
    <a:srgbClr val="77ADC0"/>
    <a:srgbClr val="F1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643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52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4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62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36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72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79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0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2785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using the correct form of a phrasal verb in 3.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D6E744-46AA-F162-8EC9-38D35EF81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198" y="2148384"/>
            <a:ext cx="11288699" cy="417435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1.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dirty="0"/>
              <a:t>We _______________ from our home town last Saturday.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2. </a:t>
            </a:r>
            <a:r>
              <a:rPr lang="en-US" sz="3100" dirty="0"/>
              <a:t>The artisans in my village usually _______________ their skills to their eldest children.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3. </a:t>
            </a:r>
            <a:r>
              <a:rPr lang="en-US" sz="3100" dirty="0"/>
              <a:t>If you want to ______________ about our community, you can go to the local museum.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4. </a:t>
            </a:r>
            <a:r>
              <a:rPr lang="en-US" sz="3100" dirty="0"/>
              <a:t>When we aren’t at home, our </a:t>
            </a:r>
            <a:r>
              <a:rPr lang="en-US" sz="3100" dirty="0" err="1"/>
              <a:t>neighbour</a:t>
            </a:r>
            <a:r>
              <a:rPr lang="en-US" sz="3100" dirty="0"/>
              <a:t> _____________ our cats.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5. </a:t>
            </a:r>
            <a:r>
              <a:rPr lang="en-US" sz="3100" dirty="0"/>
              <a:t>Whenever I go to a new place, I spend time _____________.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1131589" y="2106166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came back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27C8BD0-B3A7-DFF6-03CD-6852DD45D1C3}"/>
              </a:ext>
            </a:extLst>
          </p:cNvPr>
          <p:cNvSpPr txBox="1"/>
          <p:nvPr/>
        </p:nvSpPr>
        <p:spPr>
          <a:xfrm>
            <a:off x="6094828" y="2688111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 down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043EF96A-BD0D-230E-8044-89BA1385120F}"/>
              </a:ext>
            </a:extLst>
          </p:cNvPr>
          <p:cNvSpPr txBox="1"/>
          <p:nvPr/>
        </p:nvSpPr>
        <p:spPr>
          <a:xfrm>
            <a:off x="2954813" y="3815805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out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B7D71CD3-BCDF-70AD-8C9A-30E854B462BF}"/>
              </a:ext>
            </a:extLst>
          </p:cNvPr>
          <p:cNvSpPr txBox="1"/>
          <p:nvPr/>
        </p:nvSpPr>
        <p:spPr>
          <a:xfrm>
            <a:off x="6946949" y="4864020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takes care of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76D52C1D-6286-5625-CAE2-B463E38FADEE}"/>
              </a:ext>
            </a:extLst>
          </p:cNvPr>
          <p:cNvSpPr txBox="1"/>
          <p:nvPr/>
        </p:nvSpPr>
        <p:spPr>
          <a:xfrm>
            <a:off x="7506549" y="5491013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 around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754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15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8" y="1217916"/>
            <a:ext cx="9988166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Find someone who … Ask as many friends as you can the following questions. Then write their names in the table if they say “yes”.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3645383-7041-C277-28B1-603FBA0B6F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351" y="2465181"/>
            <a:ext cx="3624536" cy="37088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9250C3-EF20-4BB2-5BEB-8A9CEA3311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4839" y="2070177"/>
            <a:ext cx="5011254" cy="41038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7954406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- Use questions words before </a:t>
            </a:r>
            <a:r>
              <a:rPr lang="en-US" sz="3600" i="1" dirty="0"/>
              <a:t>to</a:t>
            </a:r>
            <a:r>
              <a:rPr lang="en-US" sz="3600" dirty="0"/>
              <a:t>-infinitives and some phrasal verbs.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066" y="2190450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594765"/>
            <a:ext cx="8149852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- Make 5 sentences using phrasal verbs.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651" y="2395778"/>
            <a:ext cx="3044282" cy="30442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LOCAL COMMUNITY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41DDAE9-C9B2-E4A9-6902-E9AF52CE7C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31" y="2872228"/>
            <a:ext cx="3773794" cy="29105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120919" y="3665910"/>
            <a:ext cx="5217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BRAINSTORMING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29AD98B-1BF4-8D7A-B304-6945A80AD8F8}"/>
              </a:ext>
            </a:extLst>
          </p:cNvPr>
          <p:cNvSpPr txBox="1"/>
          <p:nvPr/>
        </p:nvSpPr>
        <p:spPr>
          <a:xfrm>
            <a:off x="5200824" y="3260330"/>
            <a:ext cx="68122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effectLst/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What do you do when you don’t know how to get to a place in your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neighbourhood</a:t>
            </a:r>
            <a:r>
              <a:rPr lang="en-US" sz="4000" b="1" dirty="0">
                <a:solidFill>
                  <a:srgbClr val="000000"/>
                </a:solidFill>
                <a:effectLst/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? </a:t>
            </a:r>
            <a:endParaRPr lang="vi-VN" sz="4000" b="1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AFBB44FE-EC47-448A-4012-61481C894FE1}"/>
              </a:ext>
            </a:extLst>
          </p:cNvPr>
          <p:cNvSpPr/>
          <p:nvPr/>
        </p:nvSpPr>
        <p:spPr>
          <a:xfrm>
            <a:off x="8240750" y="3872987"/>
            <a:ext cx="2943923" cy="62095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400175C0-D0CC-1638-E80B-86A8D65E76A9}"/>
              </a:ext>
            </a:extLst>
          </p:cNvPr>
          <p:cNvSpPr txBox="1"/>
          <p:nvPr/>
        </p:nvSpPr>
        <p:spPr>
          <a:xfrm>
            <a:off x="5215812" y="1413602"/>
            <a:ext cx="599517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 WORDS BEFORE </a:t>
            </a:r>
            <a:r>
              <a:rPr lang="en-US" sz="3600" b="1" i="1" dirty="0"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-INFINITIVES</a:t>
            </a:r>
          </a:p>
        </p:txBody>
      </p:sp>
      <p:cxnSp>
        <p:nvCxnSpPr>
          <p:cNvPr id="10" name="Đường kết nối Mũi tên Thẳng 9">
            <a:extLst>
              <a:ext uri="{FF2B5EF4-FFF2-40B4-BE49-F238E27FC236}">
                <a16:creationId xmlns:a16="http://schemas.microsoft.com/office/drawing/2014/main" id="{0F2BD1C7-84D4-B00E-D1BC-A93A7525CDD6}"/>
              </a:ext>
            </a:extLst>
          </p:cNvPr>
          <p:cNvCxnSpPr>
            <a:cxnSpLocks/>
          </p:cNvCxnSpPr>
          <p:nvPr/>
        </p:nvCxnSpPr>
        <p:spPr>
          <a:xfrm>
            <a:off x="8920976" y="2542396"/>
            <a:ext cx="369149" cy="133059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E771DC9-488B-AE75-A724-CABFCDBC07F9}"/>
              </a:ext>
            </a:extLst>
          </p:cNvPr>
          <p:cNvSpPr txBox="1"/>
          <p:nvPr/>
        </p:nvSpPr>
        <p:spPr>
          <a:xfrm>
            <a:off x="657757" y="2090970"/>
            <a:ext cx="1079159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– We use a question word such as </a:t>
            </a:r>
            <a:r>
              <a:rPr lang="en-US" sz="2800" b="0" i="1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who, what, where, when, or how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before a to-infinitive 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to express an indirect question about what we should do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</a:b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– We often use a verb such as </a:t>
            </a:r>
            <a:r>
              <a:rPr lang="en-US" sz="2800" b="0" i="1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ask, wonder, (not) decide, (not) tell, or (not) know </a:t>
            </a:r>
            <a:r>
              <a:rPr lang="en-US" sz="2800" b="0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before the question word </a:t>
            </a:r>
            <a:r>
              <a:rPr lang="en-US" sz="2800" b="0" i="1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+ to-</a:t>
            </a:r>
            <a:r>
              <a:rPr lang="en-US" sz="2800" b="0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infinitive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.</a:t>
            </a:r>
            <a:r>
              <a:rPr lang="en-US" sz="2800" dirty="0">
                <a:latin typeface="Aptos Narrow" panose="020B0004020202020204" pitchFamily="34" charset="0"/>
              </a:rPr>
              <a:t> </a:t>
            </a:r>
            <a:endParaRPr lang="vi-VN" sz="2800" dirty="0">
              <a:latin typeface="Aptos Narrow" panose="020B0004020202020204" pitchFamily="34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781AF605-3F35-594A-116E-50B7D0C230F3}"/>
              </a:ext>
            </a:extLst>
          </p:cNvPr>
          <p:cNvSpPr txBox="1"/>
          <p:nvPr/>
        </p:nvSpPr>
        <p:spPr>
          <a:xfrm>
            <a:off x="981014" y="1260164"/>
            <a:ext cx="102262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 WORDS BEFORE TO-INFINITIVES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248DE82-9D11-9D6D-06FC-00DC244308DF}"/>
              </a:ext>
            </a:extLst>
          </p:cNvPr>
          <p:cNvSpPr txBox="1"/>
          <p:nvPr/>
        </p:nvSpPr>
        <p:spPr>
          <a:xfrm>
            <a:off x="981014" y="4399963"/>
            <a:ext cx="92112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chemeClr val="accent1">
                    <a:lumMod val="75000"/>
                  </a:schemeClr>
                </a:solidFill>
                <a:effectLst/>
                <a:latin typeface="Aptos Narrow" panose="020B0004020202020204" pitchFamily="34" charset="0"/>
              </a:rPr>
              <a:t>Example: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- We don’t know </a:t>
            </a:r>
            <a:r>
              <a:rPr lang="en-US" sz="28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what to do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to help the community.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- She asked </a:t>
            </a:r>
            <a:r>
              <a:rPr lang="en-US" sz="28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how to get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to the nearest shopping mall.</a:t>
            </a:r>
            <a:endParaRPr lang="vi-VN" sz="2800" dirty="0">
              <a:latin typeface="Aptos Narrow" panose="020B00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Fill in each blank with a suitable question word.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D6E744-46AA-F162-8EC9-38D35EF81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197" y="2332692"/>
            <a:ext cx="11371209" cy="371127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1.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dirty="0"/>
              <a:t>I don’t know ______ to deal with this problem.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2. </a:t>
            </a:r>
            <a:r>
              <a:rPr lang="en-US" sz="3100" dirty="0"/>
              <a:t>My sister wondered ______ to buy the best cakes.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3. </a:t>
            </a:r>
            <a:r>
              <a:rPr lang="en-US" sz="3100" dirty="0"/>
              <a:t>Could you tell me ______ to do to get on well with my new </a:t>
            </a:r>
            <a:r>
              <a:rPr lang="en-US" sz="3100" dirty="0" err="1"/>
              <a:t>neighbours</a:t>
            </a:r>
            <a:r>
              <a:rPr lang="en-US" sz="3100" dirty="0"/>
              <a:t>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4. </a:t>
            </a:r>
            <a:r>
              <a:rPr lang="en-US" sz="3100" dirty="0"/>
              <a:t>They asked ______ to take out the rubbish, at 5 or 6 p.m.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5. </a:t>
            </a:r>
            <a:r>
              <a:rPr lang="en-US" sz="3100" dirty="0"/>
              <a:t>He can’t decide ______ to give his books to.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1914343" y="2300709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9629CA-66F7-01B9-D060-4C876C4958AD}"/>
              </a:ext>
            </a:extLst>
          </p:cNvPr>
          <p:cNvSpPr txBox="1"/>
          <p:nvPr/>
        </p:nvSpPr>
        <p:spPr>
          <a:xfrm>
            <a:off x="3062919" y="2885484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E01FB19A-B886-06EE-7085-EF810C9EFA60}"/>
              </a:ext>
            </a:extLst>
          </p:cNvPr>
          <p:cNvSpPr txBox="1"/>
          <p:nvPr/>
        </p:nvSpPr>
        <p:spPr>
          <a:xfrm>
            <a:off x="2717231" y="3490434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E532E8F9-AACF-BA3F-9C1F-32180731DC93}"/>
              </a:ext>
            </a:extLst>
          </p:cNvPr>
          <p:cNvSpPr txBox="1"/>
          <p:nvPr/>
        </p:nvSpPr>
        <p:spPr>
          <a:xfrm>
            <a:off x="1657866" y="4609259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A18F9BB6-4800-0357-9F13-DB9AF4988446}"/>
              </a:ext>
            </a:extLst>
          </p:cNvPr>
          <p:cNvSpPr txBox="1"/>
          <p:nvPr/>
        </p:nvSpPr>
        <p:spPr>
          <a:xfrm>
            <a:off x="2407104" y="5202751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Rewrite the sentences using question words +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to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-infinitives.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D6E744-46AA-F162-8EC9-38D35EF81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199" y="2131969"/>
            <a:ext cx="10909557" cy="453106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1.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dirty="0"/>
              <a:t>I don’t know how I can get to the swimming pool.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100" b="1" dirty="0">
              <a:solidFill>
                <a:srgbClr val="F26648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2. </a:t>
            </a:r>
            <a:r>
              <a:rPr lang="en-US" sz="3100" dirty="0"/>
              <a:t>They are wondering where they can buy traditional handicrafts.</a:t>
            </a:r>
            <a:endParaRPr lang="en-US" sz="3100" b="1" dirty="0">
              <a:solidFill>
                <a:srgbClr val="F26648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3100" b="1" dirty="0">
              <a:solidFill>
                <a:srgbClr val="F26648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3. </a:t>
            </a:r>
            <a:r>
              <a:rPr lang="en-US" sz="3100" dirty="0"/>
              <a:t>She asked what she should give to her new </a:t>
            </a:r>
            <a:r>
              <a:rPr lang="en-US" sz="3100" dirty="0" err="1"/>
              <a:t>neighbour</a:t>
            </a:r>
            <a:r>
              <a:rPr lang="en-US" sz="3100" dirty="0"/>
              <a:t> at his house-warming party?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772937" y="2660109"/>
            <a:ext cx="10021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don’t know how to get to the swimming pool.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D7BBDD-0916-C159-E1DE-38AD6482C62A}"/>
              </a:ext>
            </a:extLst>
          </p:cNvPr>
          <p:cNvSpPr txBox="1"/>
          <p:nvPr/>
        </p:nvSpPr>
        <p:spPr>
          <a:xfrm>
            <a:off x="827500" y="3897895"/>
            <a:ext cx="10021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are wondering where to buy traditional handicrafts.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E26F4873-087D-4C61-EAF1-45E83CB067CF}"/>
              </a:ext>
            </a:extLst>
          </p:cNvPr>
          <p:cNvSpPr txBox="1"/>
          <p:nvPr/>
        </p:nvSpPr>
        <p:spPr>
          <a:xfrm>
            <a:off x="772937" y="5538950"/>
            <a:ext cx="109095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asked what to give to her new </a:t>
            </a: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neighbour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his house-warming party.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518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1144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Rewrite the sentences using question words + to-infinitives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D6E744-46AA-F162-8EC9-38D35EF81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197" y="2332692"/>
            <a:ext cx="11371209" cy="371127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4. </a:t>
            </a:r>
            <a:r>
              <a:rPr lang="en-US" sz="3100" dirty="0"/>
              <a:t>I can’t decide who I should ask for advice.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100" b="1" dirty="0">
              <a:solidFill>
                <a:srgbClr val="F26648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3100" b="1" dirty="0">
              <a:solidFill>
                <a:srgbClr val="F26648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5.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Could you tell me when I have to pay the water bill?</a:t>
            </a:r>
            <a:r>
              <a:rPr lang="en-US" sz="2000" dirty="0"/>
              <a:t> </a:t>
            </a:r>
            <a:br>
              <a:rPr lang="en-US" sz="2000" dirty="0"/>
            </a:br>
            <a:endParaRPr lang="en-US" sz="3100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953749" y="3153220"/>
            <a:ext cx="10282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can’t decide who to ask for advice.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0BE724E7-8CF4-924D-0DD1-AB1409258285}"/>
              </a:ext>
            </a:extLst>
          </p:cNvPr>
          <p:cNvSpPr txBox="1"/>
          <p:nvPr/>
        </p:nvSpPr>
        <p:spPr>
          <a:xfrm>
            <a:off x="953749" y="4982254"/>
            <a:ext cx="10282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Could you tell me when to pay the water bill?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099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99188" y="4539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E771DC9-488B-AE75-A724-CABFCDBC07F9}"/>
              </a:ext>
            </a:extLst>
          </p:cNvPr>
          <p:cNvSpPr txBox="1"/>
          <p:nvPr/>
        </p:nvSpPr>
        <p:spPr>
          <a:xfrm>
            <a:off x="698344" y="2106159"/>
            <a:ext cx="1079159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– A phrasal verb consists of </a:t>
            </a:r>
            <a:r>
              <a:rPr lang="en-US" sz="2800" i="1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a verb and one or two particles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, such as </a:t>
            </a:r>
            <a:r>
              <a:rPr lang="en-US" sz="2800" b="0" i="1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up, down, back, on, round, …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– A phrasal verb usually has a </a:t>
            </a:r>
            <a:r>
              <a:rPr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special meaning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.</a:t>
            </a:r>
            <a:endParaRPr lang="vi-VN" sz="2800" dirty="0">
              <a:latin typeface="Aptos Narrow" panose="020B0004020202020204" pitchFamily="34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781AF605-3F35-594A-116E-50B7D0C230F3}"/>
              </a:ext>
            </a:extLst>
          </p:cNvPr>
          <p:cNvSpPr txBox="1"/>
          <p:nvPr/>
        </p:nvSpPr>
        <p:spPr>
          <a:xfrm>
            <a:off x="981014" y="1260164"/>
            <a:ext cx="102262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PHRASAL VERBS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248DE82-9D11-9D6D-06FC-00DC244308DF}"/>
              </a:ext>
            </a:extLst>
          </p:cNvPr>
          <p:cNvSpPr txBox="1"/>
          <p:nvPr/>
        </p:nvSpPr>
        <p:spPr>
          <a:xfrm>
            <a:off x="698344" y="4031972"/>
            <a:ext cx="921120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chemeClr val="accent1">
                    <a:lumMod val="75000"/>
                  </a:schemeClr>
                </a:solidFill>
                <a:effectLst/>
                <a:latin typeface="Aptos Narrow" panose="020B0004020202020204" pitchFamily="34" charset="0"/>
              </a:rPr>
              <a:t>Example:</a:t>
            </a:r>
          </a:p>
          <a:p>
            <a:r>
              <a:rPr lang="en-US" sz="2800" b="1" i="0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go out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= </a:t>
            </a:r>
            <a:r>
              <a:rPr lang="en-US" sz="2800" b="0" i="1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leave your house to go to a social event</a:t>
            </a:r>
          </a:p>
          <a:p>
            <a:r>
              <a:rPr lang="en-US" sz="2800" b="1" i="0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pass down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= </a:t>
            </a:r>
            <a:r>
              <a:rPr lang="en-US" sz="2800" b="0" i="1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give or teach something to your children</a:t>
            </a:r>
          </a:p>
          <a:p>
            <a:r>
              <a:rPr lang="en-US" sz="2800" b="1" i="0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cut down on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= </a:t>
            </a:r>
            <a:r>
              <a:rPr lang="en-US" sz="2800" b="0" i="1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reduce the amount or number of something</a:t>
            </a:r>
          </a:p>
          <a:p>
            <a:r>
              <a:rPr lang="en-US" sz="2800" b="1" i="0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run out of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= </a:t>
            </a:r>
            <a:r>
              <a:rPr lang="en-US" sz="2800" b="0" i="1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have no more of</a:t>
            </a:r>
            <a:endParaRPr lang="vi-VN" sz="2800" i="1" dirty="0">
              <a:latin typeface="Aptos Narrow" panose="020B00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7182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32799" y="1132484"/>
            <a:ext cx="1108713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each phrasal verb with its meaning.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2978" y="115230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64" y="10496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38035367-AD78-5157-5DDA-35D31F02A9A0}"/>
              </a:ext>
            </a:extLst>
          </p:cNvPr>
          <p:cNvSpPr txBox="1"/>
          <p:nvPr/>
        </p:nvSpPr>
        <p:spPr>
          <a:xfrm>
            <a:off x="7304049" y="2559645"/>
            <a:ext cx="275917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1-b</a:t>
            </a:r>
            <a:endParaRPr lang="vi-VN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2-d</a:t>
            </a:r>
            <a:endParaRPr lang="vi-VN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3-e</a:t>
            </a:r>
            <a:endParaRPr lang="vi-VN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4-c</a:t>
            </a:r>
            <a:endParaRPr lang="vi-VN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5-a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53F1D8-69EE-EC50-D912-DB54318A1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351" y="1930721"/>
            <a:ext cx="5486294" cy="40669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43ED6DC-3B18-4420-9114-5B2F9E8B6157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06\uFFFD\uFFFDj{859F614D-290C-45C6-8A56-9FDC1E862890}&quot;,&quot;C:\\Users\\duye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A9Unit 1 Lesson 3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68C437D-8645-4D86-88EA-2A27CA29304D}:27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CE382D8-B7B4-44C2-8A4F-8589F59811A3}:35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61810B-AABE-4005-B58F-7676FE1F5F86}:29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690F05A-64B2-4903-81B9-D6E9AE32532B}:3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4CB9990-41ED-47F5-802A-1497BDD5120C}:3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2D99FBA-5A75-4824-AD3B-ACF212226CB3}:35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BE57624-08BD-48B8-91FE-368913192A23}:27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85DB893-125F-4DD4-97A5-925B86D4B76E}: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8841116-1DB5-4369-9B24-0C17222B2E23}:27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5FCB7F-6419-458E-AF9A-D6E5EA86197E}:3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8B32759-A76C-4BC1-B69A-CBF0F8BD4F9E}:32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4203A71-847A-472C-B940-3452E8711FE0}:35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EE423C8-376D-4095-8BC2-9338A23C3F44}:35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0963BFF-3313-4E09-8C89-644B4E77AFC8}:353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4024</TotalTime>
  <Words>671</Words>
  <Application>Microsoft Office PowerPoint</Application>
  <PresentationFormat>Widescreen</PresentationFormat>
  <Paragraphs>107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Aptos Narrow</vt:lpstr>
      <vt:lpstr>Arial</vt:lpstr>
      <vt:lpstr>Calibri</vt:lpstr>
      <vt:lpstr>Calibri Light</vt:lpstr>
      <vt:lpstr>ChronicaPro-Book</vt:lpstr>
      <vt:lpstr>Myriad Pro</vt:lpstr>
      <vt:lpstr>Source Sans Pro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TA9Unit 1 Lesson 3</dc:title>
  <dc:creator>TrangDTT</dc:creator>
  <cp:lastModifiedBy>Le Duyen</cp:lastModifiedBy>
  <cp:revision>231</cp:revision>
  <dcterms:created xsi:type="dcterms:W3CDTF">2020-12-09T02:04:09Z</dcterms:created>
  <dcterms:modified xsi:type="dcterms:W3CDTF">2025-01-17T02:08:06Z</dcterms:modified>
</cp:coreProperties>
</file>