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1" r:id="rId2"/>
    <p:sldId id="256" r:id="rId3"/>
    <p:sldId id="636" r:id="rId4"/>
    <p:sldId id="531" r:id="rId5"/>
    <p:sldId id="436" r:id="rId6"/>
    <p:sldId id="446" r:id="rId7"/>
    <p:sldId id="663" r:id="rId8"/>
    <p:sldId id="624" r:id="rId9"/>
    <p:sldId id="625" r:id="rId10"/>
    <p:sldId id="626" r:id="rId11"/>
    <p:sldId id="599" r:id="rId12"/>
    <p:sldId id="664" r:id="rId13"/>
    <p:sldId id="627" r:id="rId14"/>
    <p:sldId id="683" r:id="rId15"/>
    <p:sldId id="456" r:id="rId16"/>
    <p:sldId id="684" r:id="rId17"/>
    <p:sldId id="685" r:id="rId18"/>
    <p:sldId id="686" r:id="rId19"/>
    <p:sldId id="457" r:id="rId20"/>
    <p:sldId id="605" r:id="rId21"/>
    <p:sldId id="688" r:id="rId22"/>
    <p:sldId id="631" r:id="rId23"/>
    <p:sldId id="314" r:id="rId24"/>
    <p:sldId id="330" r:id="rId25"/>
    <p:sldId id="350" r:id="rId26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858"/>
    <a:srgbClr val="FD8C04"/>
    <a:srgbClr val="93ABD3"/>
    <a:srgbClr val="F875AA"/>
    <a:srgbClr val="FFDFDF"/>
    <a:srgbClr val="FFF6F6"/>
    <a:srgbClr val="AEDEFC"/>
    <a:srgbClr val="D6C7AE"/>
    <a:srgbClr val="BFB29E"/>
    <a:srgbClr val="B3A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643" y="82"/>
      </p:cViewPr>
      <p:guideLst>
        <p:guide orient="horz" pos="2183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93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1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03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0.xml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1577340"/>
          <a:ext cx="11174730" cy="26079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leftover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/ˈleftəʊvə/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 ăn thừa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biogas (n) 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/ˈbaɪ.əʊˌɡæs/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khí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leftover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65" y="2301875"/>
            <a:ext cx="702310" cy="702310"/>
          </a:xfrm>
          <a:prstGeom prst="rect">
            <a:avLst/>
          </a:prstGeom>
        </p:spPr>
      </p:pic>
      <p:pic>
        <p:nvPicPr>
          <p:cNvPr id="5" name="biogas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70" y="3235325"/>
            <a:ext cx="687705" cy="6877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220470" y="-1108075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23570" y="78155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2564745" y="7815580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342755" y="-162115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38670" y="1657985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35160" y="165798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81374-EAFF-CE26-501B-F232E4220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13" y="2585555"/>
            <a:ext cx="5451101" cy="3288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2A8979-4120-369F-84BF-42AA5A250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670" y="2723535"/>
            <a:ext cx="4658787" cy="31692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4479 0.6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06823 0.63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59355"/>
            <a:ext cx="5064760" cy="33553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311265" y="2555240"/>
            <a:ext cx="5369560" cy="31642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494" y="106445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38670" y="1657985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35160" y="165798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4. cafeteria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707 0.6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12044 0.6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" y="1388745"/>
            <a:ext cx="7672070" cy="4935855"/>
          </a:xfrm>
          <a:prstGeom prst="rect">
            <a:avLst/>
          </a:prstGeom>
        </p:spPr>
      </p:pic>
      <p:sp>
        <p:nvSpPr>
          <p:cNvPr id="28" name="Text Box 27"/>
          <p:cNvSpPr txBox="1"/>
          <p:nvPr/>
        </p:nvSpPr>
        <p:spPr>
          <a:xfrm>
            <a:off x="8076565" y="1522730"/>
            <a:ext cx="39554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Underline the city problem that each winner has found 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052955" y="3193415"/>
            <a:ext cx="39116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8635" y="3421380"/>
            <a:ext cx="193040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8635" y="3691255"/>
            <a:ext cx="37655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555365" y="3361055"/>
            <a:ext cx="1445895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65780" y="3573780"/>
            <a:ext cx="193040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65780" y="3843655"/>
            <a:ext cx="154813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925820" y="3192780"/>
            <a:ext cx="1445895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571490" y="3406775"/>
            <a:ext cx="1776095" cy="241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Text Box 37"/>
          <p:cNvSpPr txBox="1"/>
          <p:nvPr/>
        </p:nvSpPr>
        <p:spPr>
          <a:xfrm>
            <a:off x="8076565" y="3192780"/>
            <a:ext cx="39554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If these problems are solved, how the city will be like? </a:t>
            </a: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 (p.23).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9093835" y="7262495"/>
            <a:ext cx="3574415" cy="549275"/>
          </a:xfrm>
          <a:prstGeom prst="rect">
            <a:avLst/>
          </a:prstGeom>
          <a:solidFill>
            <a:srgbClr val="DADDB1"/>
          </a:solidFill>
        </p:spPr>
        <p:txBody>
          <a:bodyPr wrap="square" rtlCol="0" anchor="t">
            <a:noAutofit/>
          </a:bodyPr>
          <a:lstStyle/>
          <a:p>
            <a:r>
              <a:rPr lang="en-US" sz="2800" b="1"/>
              <a:t>A</a:t>
            </a:r>
            <a:r>
              <a:rPr lang="en-US" sz="2800"/>
              <a:t>. The street-safe city </a:t>
            </a:r>
          </a:p>
          <a:p>
            <a:endParaRPr lang="en-US" sz="2800"/>
          </a:p>
        </p:txBody>
      </p:sp>
      <p:sp>
        <p:nvSpPr>
          <p:cNvPr id="43" name="Text Box 42"/>
          <p:cNvSpPr txBox="1"/>
          <p:nvPr/>
        </p:nvSpPr>
        <p:spPr>
          <a:xfrm>
            <a:off x="8945245" y="7289800"/>
            <a:ext cx="3871595" cy="521970"/>
          </a:xfrm>
          <a:prstGeom prst="rect">
            <a:avLst/>
          </a:prstGeom>
          <a:solidFill>
            <a:srgbClr val="B3A492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B</a:t>
            </a:r>
            <a:r>
              <a:rPr lang="en-US" sz="2800">
                <a:sym typeface="+mn-ea"/>
              </a:rPr>
              <a:t>. The teen-friendly city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9122410" y="7352030"/>
            <a:ext cx="3476625" cy="521970"/>
          </a:xfrm>
          <a:prstGeom prst="rect">
            <a:avLst/>
          </a:prstGeom>
          <a:solidFill>
            <a:srgbClr val="BFB29E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C</a:t>
            </a:r>
            <a:r>
              <a:rPr lang="en-US" sz="2800">
                <a:sym typeface="+mn-ea"/>
              </a:rPr>
              <a:t>. The food-smart city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8776335" y="7283450"/>
            <a:ext cx="3517265" cy="521970"/>
          </a:xfrm>
          <a:prstGeom prst="rect">
            <a:avLst/>
          </a:prstGeom>
          <a:solidFill>
            <a:srgbClr val="D6C7AE"/>
          </a:solidFill>
        </p:spPr>
        <p:txBody>
          <a:bodyPr wrap="square" rtlCol="0" anchor="t">
            <a:spAutoFit/>
          </a:bodyPr>
          <a:lstStyle/>
          <a:p>
            <a:r>
              <a:rPr lang="en-US" sz="2800">
                <a:sym typeface="+mn-ea"/>
              </a:rPr>
              <a:t> </a:t>
            </a:r>
            <a:r>
              <a:rPr lang="en-US" sz="2800" b="1">
                <a:sym typeface="+mn-ea"/>
              </a:rPr>
              <a:t>D</a:t>
            </a:r>
            <a:r>
              <a:rPr lang="en-US" sz="2800">
                <a:sym typeface="+mn-ea"/>
              </a:rPr>
              <a:t>. The waste-free city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8" grpId="0"/>
      <p:bldP spid="3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59485" y="121920"/>
            <a:ext cx="5245100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ym typeface="+mn-ea"/>
              </a:rPr>
              <a:t>READING</a:t>
            </a:r>
            <a:endParaRPr lang="en-US" sz="4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Now match a topic in the competition with the winner.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" y="1703705"/>
            <a:ext cx="7672070" cy="49358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8285480" y="2124710"/>
            <a:ext cx="3574415" cy="549275"/>
          </a:xfrm>
          <a:prstGeom prst="rect">
            <a:avLst/>
          </a:prstGeom>
          <a:solidFill>
            <a:srgbClr val="DADDB1"/>
          </a:solidFill>
        </p:spPr>
        <p:txBody>
          <a:bodyPr wrap="square" rtlCol="0" anchor="t">
            <a:noAutofit/>
          </a:bodyPr>
          <a:lstStyle/>
          <a:p>
            <a:r>
              <a:rPr lang="en-US" sz="2800" b="1"/>
              <a:t>A</a:t>
            </a:r>
            <a:r>
              <a:rPr lang="en-US" sz="2800"/>
              <a:t>. The street-safe city </a:t>
            </a:r>
          </a:p>
          <a:p>
            <a:endParaRPr lang="en-US" sz="2800"/>
          </a:p>
        </p:txBody>
      </p:sp>
      <p:sp>
        <p:nvSpPr>
          <p:cNvPr id="11" name="Text Box 10"/>
          <p:cNvSpPr txBox="1"/>
          <p:nvPr/>
        </p:nvSpPr>
        <p:spPr>
          <a:xfrm>
            <a:off x="8136890" y="2691130"/>
            <a:ext cx="3871595" cy="521970"/>
          </a:xfrm>
          <a:prstGeom prst="rect">
            <a:avLst/>
          </a:prstGeom>
          <a:solidFill>
            <a:srgbClr val="B3A492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B</a:t>
            </a:r>
            <a:r>
              <a:rPr lang="en-US" sz="2800">
                <a:sym typeface="+mn-ea"/>
              </a:rPr>
              <a:t>. The teen-friendly city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334375" y="3274695"/>
            <a:ext cx="3476625" cy="521970"/>
          </a:xfrm>
          <a:prstGeom prst="rect">
            <a:avLst/>
          </a:prstGeom>
          <a:solidFill>
            <a:srgbClr val="BFB29E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C</a:t>
            </a:r>
            <a:r>
              <a:rPr lang="en-US" sz="2800">
                <a:sym typeface="+mn-ea"/>
              </a:rPr>
              <a:t>. The food-smart city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314055" y="3858260"/>
            <a:ext cx="3517265" cy="521970"/>
          </a:xfrm>
          <a:prstGeom prst="rect">
            <a:avLst/>
          </a:prstGeom>
          <a:solidFill>
            <a:srgbClr val="D6C7AE"/>
          </a:solidFill>
        </p:spPr>
        <p:txBody>
          <a:bodyPr wrap="square" rtlCol="0" anchor="t">
            <a:spAutoFit/>
          </a:bodyPr>
          <a:lstStyle/>
          <a:p>
            <a:r>
              <a:rPr lang="en-US" sz="2800">
                <a:sym typeface="+mn-ea"/>
              </a:rPr>
              <a:t> </a:t>
            </a:r>
            <a:r>
              <a:rPr lang="en-US" sz="2800" b="1">
                <a:sym typeface="+mn-ea"/>
              </a:rPr>
              <a:t>D</a:t>
            </a:r>
            <a:r>
              <a:rPr lang="en-US" sz="2800">
                <a:sym typeface="+mn-ea"/>
              </a:rPr>
              <a:t>. The waste-free city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563880" y="2646045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C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180080" y="2752725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B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796280" y="2691130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A</a:t>
            </a:r>
          </a:p>
        </p:txBody>
      </p:sp>
      <p:sp>
        <p:nvSpPr>
          <p:cNvPr id="2" name="Oval 1"/>
          <p:cNvSpPr/>
          <p:nvPr/>
        </p:nvSpPr>
        <p:spPr>
          <a:xfrm>
            <a:off x="-2517775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631190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  <p:sp>
        <p:nvSpPr>
          <p:cNvPr id="5" name="Rectangles 4"/>
          <p:cNvSpPr/>
          <p:nvPr/>
        </p:nvSpPr>
        <p:spPr>
          <a:xfrm>
            <a:off x="5645785" y="1860550"/>
            <a:ext cx="5525135" cy="914400"/>
          </a:xfrm>
          <a:prstGeom prst="rect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read the questions</a:t>
            </a:r>
          </a:p>
        </p:txBody>
      </p:sp>
      <p:sp>
        <p:nvSpPr>
          <p:cNvPr id="9" name="Rectangles 8"/>
          <p:cNvSpPr/>
          <p:nvPr/>
        </p:nvSpPr>
        <p:spPr>
          <a:xfrm>
            <a:off x="5734685" y="3429000"/>
            <a:ext cx="5435600" cy="914400"/>
          </a:xfrm>
          <a:prstGeom prst="rect">
            <a:avLst/>
          </a:prstGeom>
          <a:solidFill>
            <a:srgbClr val="FFF6F6"/>
          </a:solidFill>
          <a:ln w="38100"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underline the key words in each question</a:t>
            </a:r>
          </a:p>
        </p:txBody>
      </p:sp>
      <p:sp>
        <p:nvSpPr>
          <p:cNvPr id="10" name="Rectangles 9"/>
          <p:cNvSpPr/>
          <p:nvPr/>
        </p:nvSpPr>
        <p:spPr>
          <a:xfrm>
            <a:off x="5810885" y="4648835"/>
            <a:ext cx="5360670" cy="1497330"/>
          </a:xfrm>
          <a:prstGeom prst="rect">
            <a:avLst/>
          </a:prstGeom>
          <a:solidFill>
            <a:srgbClr val="AEDEFC"/>
          </a:solidFill>
          <a:ln>
            <a:solidFill>
              <a:srgbClr val="FFDFD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locate the keywords in the text and find the information to answer the question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943985" y="2076450"/>
            <a:ext cx="1689100" cy="558800"/>
          </a:xfrm>
          <a:prstGeom prst="rightArrow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998595" y="3684270"/>
            <a:ext cx="1689100" cy="558800"/>
          </a:xfrm>
          <a:prstGeom prst="rightArrow">
            <a:avLst/>
          </a:prstGeom>
          <a:solidFill>
            <a:srgbClr val="FFF6F6"/>
          </a:solidFill>
          <a:ln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045585" y="5152390"/>
            <a:ext cx="1689100" cy="558800"/>
          </a:xfrm>
          <a:prstGeom prst="rightArrow">
            <a:avLst/>
          </a:prstGeom>
          <a:solidFill>
            <a:srgbClr val="AEDEF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701925" y="3766820"/>
            <a:ext cx="699135" cy="360680"/>
          </a:xfrm>
          <a:custGeom>
            <a:avLst/>
            <a:gdLst>
              <a:gd name="connsiteX0" fmla="*/ 70 w 1101"/>
              <a:gd name="connsiteY0" fmla="*/ 0 h 970"/>
              <a:gd name="connsiteX1" fmla="*/ 1101 w 1101"/>
              <a:gd name="connsiteY1" fmla="*/ 165 h 970"/>
              <a:gd name="connsiteX2" fmla="*/ 1101 w 1101"/>
              <a:gd name="connsiteY2" fmla="*/ 885 h 970"/>
              <a:gd name="connsiteX3" fmla="*/ 0 w 1101"/>
              <a:gd name="connsiteY3" fmla="*/ 970 h 970"/>
              <a:gd name="connsiteX4" fmla="*/ 70 w 1101"/>
              <a:gd name="connsiteY4" fmla="*/ 0 h 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" h="970">
                <a:moveTo>
                  <a:pt x="70" y="0"/>
                </a:moveTo>
                <a:lnTo>
                  <a:pt x="1101" y="165"/>
                </a:lnTo>
                <a:lnTo>
                  <a:pt x="1101" y="885"/>
                </a:lnTo>
                <a:lnTo>
                  <a:pt x="0" y="970"/>
                </a:lnTo>
                <a:lnTo>
                  <a:pt x="7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55645" y="3818890"/>
            <a:ext cx="743585" cy="280035"/>
          </a:xfrm>
          <a:custGeom>
            <a:avLst/>
            <a:gdLst>
              <a:gd name="connsiteX0" fmla="*/ 74 w 1171"/>
              <a:gd name="connsiteY0" fmla="*/ 2 h 441"/>
              <a:gd name="connsiteX1" fmla="*/ 1159 w 1171"/>
              <a:gd name="connsiteY1" fmla="*/ 0 h 441"/>
              <a:gd name="connsiteX2" fmla="*/ 1171 w 1171"/>
              <a:gd name="connsiteY2" fmla="*/ 10 h 441"/>
              <a:gd name="connsiteX3" fmla="*/ 1171 w 1171"/>
              <a:gd name="connsiteY3" fmla="*/ 440 h 441"/>
              <a:gd name="connsiteX4" fmla="*/ 0 w 1171"/>
              <a:gd name="connsiteY4" fmla="*/ 441 h 441"/>
              <a:gd name="connsiteX5" fmla="*/ 74 w 1171"/>
              <a:gd name="connsiteY5" fmla="*/ 2 h 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" h="441">
                <a:moveTo>
                  <a:pt x="74" y="2"/>
                </a:moveTo>
                <a:lnTo>
                  <a:pt x="1159" y="0"/>
                </a:lnTo>
                <a:lnTo>
                  <a:pt x="1171" y="10"/>
                </a:lnTo>
                <a:lnTo>
                  <a:pt x="1171" y="440"/>
                </a:lnTo>
                <a:lnTo>
                  <a:pt x="0" y="441"/>
                </a:lnTo>
                <a:lnTo>
                  <a:pt x="74" y="2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8120000">
            <a:off x="2610463" y="2924701"/>
            <a:ext cx="1873250" cy="279400"/>
          </a:xfrm>
          <a:custGeom>
            <a:avLst/>
            <a:gdLst>
              <a:gd name="connsiteX0" fmla="*/ 0 w 2950"/>
              <a:gd name="connsiteY0" fmla="*/ 0 h 440"/>
              <a:gd name="connsiteX1" fmla="*/ 2950 w 2950"/>
              <a:gd name="connsiteY1" fmla="*/ 53 h 440"/>
              <a:gd name="connsiteX2" fmla="*/ 2636 w 2950"/>
              <a:gd name="connsiteY2" fmla="*/ 275 h 440"/>
              <a:gd name="connsiteX3" fmla="*/ 206 w 2950"/>
              <a:gd name="connsiteY3" fmla="*/ 440 h 440"/>
              <a:gd name="connsiteX4" fmla="*/ 0 w 2950"/>
              <a:gd name="connsiteY4" fmla="*/ 0 h 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" h="440">
                <a:moveTo>
                  <a:pt x="0" y="0"/>
                </a:moveTo>
                <a:lnTo>
                  <a:pt x="2950" y="53"/>
                </a:lnTo>
                <a:lnTo>
                  <a:pt x="2636" y="275"/>
                </a:lnTo>
                <a:lnTo>
                  <a:pt x="206" y="440"/>
                </a:lnTo>
                <a:lnTo>
                  <a:pt x="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2820000">
            <a:off x="2613505" y="4578725"/>
            <a:ext cx="1868805" cy="377825"/>
          </a:xfrm>
          <a:custGeom>
            <a:avLst/>
            <a:gdLst>
              <a:gd name="connsiteX0" fmla="*/ 262 w 2943"/>
              <a:gd name="connsiteY0" fmla="*/ 0 h 595"/>
              <a:gd name="connsiteX1" fmla="*/ 2637 w 2943"/>
              <a:gd name="connsiteY1" fmla="*/ 238 h 595"/>
              <a:gd name="connsiteX2" fmla="*/ 2943 w 2943"/>
              <a:gd name="connsiteY2" fmla="*/ 595 h 595"/>
              <a:gd name="connsiteX3" fmla="*/ 0 w 2943"/>
              <a:gd name="connsiteY3" fmla="*/ 357 h 595"/>
              <a:gd name="connsiteX4" fmla="*/ 262 w 2943"/>
              <a:gd name="connsiteY4" fmla="*/ 0 h 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" h="595">
                <a:moveTo>
                  <a:pt x="262" y="0"/>
                </a:moveTo>
                <a:lnTo>
                  <a:pt x="2637" y="238"/>
                </a:lnTo>
                <a:lnTo>
                  <a:pt x="2943" y="595"/>
                </a:lnTo>
                <a:lnTo>
                  <a:pt x="0" y="357"/>
                </a:lnTo>
                <a:lnTo>
                  <a:pt x="262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5966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4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1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1. How often does the City Teen Council organise the Teenovator competition?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2. Who would partner with Central School in Topic 1?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Once a year.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Twice a year.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Every two years.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Every three years.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</a:t>
                      </a:r>
                      <a:r>
                        <a:rPr lang="en-US" sz="3200" dirty="0"/>
                        <a:t>. The city council.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 university’s canteen.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</a:t>
                      </a:r>
                      <a:r>
                        <a:rPr lang="en-US" sz="3200" dirty="0"/>
                        <a:t>. A biogas factory.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D</a:t>
                      </a:r>
                      <a:r>
                        <a:rPr lang="en-US" sz="3200" dirty="0"/>
                        <a:t>. A nearby farm.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631190" y="34861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84570" y="503047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5833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4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1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3. What does the word “them” in Topic 2 refer to?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4. Which topic has an individual winner?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Teen users.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Changes.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Learning spaces.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Libraries.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</a:t>
                      </a:r>
                      <a:r>
                        <a:rPr lang="en-US" sz="3200" dirty="0"/>
                        <a:t>. Topic 1.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</a:t>
                      </a:r>
                      <a:r>
                        <a:rPr lang="en-US" sz="3200" dirty="0"/>
                        <a:t>. Topic 2.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</a:t>
                      </a:r>
                      <a:r>
                        <a:rPr lang="en-US" sz="3200" dirty="0"/>
                        <a:t>. Topic 3.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D</a:t>
                      </a:r>
                      <a:r>
                        <a:rPr lang="en-US" sz="3200" dirty="0"/>
                        <a:t>. All topics.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631190" y="40195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09970" y="45275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30898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899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9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5. Which of the following is INCORRECT about Helena Wilson?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She suggests banning bikes at school gates.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She wants the city authorities to take action.</a:t>
                      </a:r>
                    </a:p>
                    <a:p>
                      <a:pPr algn="just">
                        <a:buNone/>
                      </a:pPr>
                      <a:r>
                        <a:rPr lang="en-US" sz="3200" b="1" dirty="0"/>
                        <a:t>C</a:t>
                      </a:r>
                      <a:r>
                        <a:rPr lang="en-US" sz="3200" dirty="0"/>
                        <a:t>. She thinks cars moving near school gates can cause accidents to children.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D</a:t>
                      </a:r>
                      <a:r>
                        <a:rPr lang="en-US" sz="3200" dirty="0"/>
                        <a:t>. Her concern is road safety around school for children.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577850" y="2800350"/>
            <a:ext cx="54102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269365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Make a list of city problems and some solutions to them.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1190" y="1957705"/>
            <a:ext cx="1116393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pairs and add as many details of problems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of city life 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and solutions.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89000" y="303403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EC5858"/>
                </a:solidFill>
              </a:rPr>
              <a:t>Example</a:t>
            </a:r>
            <a:r>
              <a:rPr lang="en-US">
                <a:solidFill>
                  <a:srgbClr val="EC5858"/>
                </a:solidFill>
              </a:rPr>
              <a:t>:</a:t>
            </a:r>
          </a:p>
        </p:txBody>
      </p:sp>
      <p:graphicFrame>
        <p:nvGraphicFramePr>
          <p:cNvPr id="4" name="Table 3"/>
          <p:cNvGraphicFramePr/>
          <p:nvPr/>
        </p:nvGraphicFramePr>
        <p:xfrm>
          <a:off x="889000" y="3810000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Problems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Solutions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Dirty streets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– Tell people to throw rubbish away properly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Lack of green spaces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/>
                        <a:t>– Plant more trees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890495" y="1684522"/>
            <a:ext cx="3249641" cy="320698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 xmlns="">
      <p:transition spd="slow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Talk to your friends about the city problems and suggest solutions to them. You can use the ideas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4067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30409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80770" y="229870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FF0000"/>
                </a:solidFill>
              </a:rPr>
              <a:t>Structures: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80770" y="2882265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I think/ In my opinion/I would say that...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28065" y="34658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First, Second, Third.....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28065" y="45580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On one hand, On the other hand.....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51865" y="3974465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Then, After that,......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951865" y="1805940"/>
            <a:ext cx="10565765" cy="4030980"/>
          </a:xfrm>
          <a:prstGeom prst="rect">
            <a:avLst/>
          </a:prstGeom>
          <a:solidFill>
            <a:srgbClr val="93ABD3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 think that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there are several problems in our city.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, some streets are dirty. Many people put rubbish on the pavements or near the walls.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Second,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 city looks like a concrete jungle. It lacks green space and the air is not fresh. To solve these problems, the city authority should instruct people to throw rubbish properly. 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Another solution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is to plant more trees even on the roof of high buildings. By doing so, the city can be a more </a:t>
            </a:r>
            <a:r>
              <a:rPr lang="en-US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place.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69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48945" y="1090295"/>
            <a:ext cx="1139888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five groups and teacher assigns one of the following roles for each group: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local authority, the school board, the local television channel, the local newspaper, and the student association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6240" y="3046095"/>
            <a:ext cx="1139888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There are two city problems.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Example: food waste and crowded traffic in front of school gates.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07340" y="4227195"/>
            <a:ext cx="113988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Think of solutions to these problems.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7340" y="4810760"/>
            <a:ext cx="113988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-  Call a meeting of the group representatives after a certain time. Present your answers to the class as a group, and develop a plan of action to solve the problems.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Read for main idea and specific information in </a:t>
            </a:r>
            <a:r>
              <a:rPr lang="en-US" sz="3600">
                <a:sym typeface="+mn-ea"/>
              </a:rPr>
              <a:t>an announcement </a:t>
            </a:r>
            <a:r>
              <a:rPr lang="en-US" sz="3600" dirty="0">
                <a:sym typeface="+mn-ea"/>
              </a:rPr>
              <a:t>about a competition to find solutions to city problems.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Talk about city problems and their solutions.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75971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pic>
        <p:nvPicPr>
          <p:cNvPr id="2" name="Picture 1" descr="3883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224" t="1649" b="99"/>
          <a:stretch>
            <a:fillRect/>
          </a:stretch>
        </p:blipFill>
        <p:spPr>
          <a:xfrm>
            <a:off x="5373605" y="65612"/>
            <a:ext cx="6800164" cy="68579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222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29159" y="1445161"/>
            <a:ext cx="4712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78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5313741" y="32767"/>
            <a:ext cx="6949217" cy="6858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588260"/>
            <a:ext cx="23806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5635" y="4480560"/>
            <a:ext cx="23158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Mind map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Survey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09140"/>
            <a:ext cx="6329680" cy="22834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Vocabulary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Match the words / phrases with their pictures.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Read part of an announcement about the Teenovator competition. Match the topics in the competition with their winners. There is one extra topic.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Read the announcement again. Choose the correct answer.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4452620"/>
            <a:ext cx="6327775" cy="8261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a list of city problems and some solutions to them.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Work in pairs. Talk to your friends about the city problems and suggest solutions to them. You can use the ideas in 4.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572895" cy="11791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93875" y="2897505"/>
            <a:ext cx="1093470" cy="158305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51291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951480" y="4781550"/>
            <a:ext cx="918210" cy="73152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1650" y="551307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659130"/>
            <a:ext cx="799020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List some problems of living 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660" y="2787015"/>
            <a:ext cx="4696460" cy="2134235"/>
          </a:xfrm>
          <a:prstGeom prst="roundRect">
            <a:avLst/>
          </a:prstGeom>
          <a:solidFill>
            <a:srgbClr val="45FFCA"/>
          </a:solidFill>
          <a:ln>
            <a:solidFill>
              <a:srgbClr val="D67B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CITY PROBLEMS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240405" y="2068830"/>
            <a:ext cx="2356485" cy="71818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945120" y="3876040"/>
            <a:ext cx="2382520" cy="365760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4" idx="2"/>
          </p:cNvCxnSpPr>
          <p:nvPr/>
        </p:nvCxnSpPr>
        <p:spPr>
          <a:xfrm flipH="1" flipV="1">
            <a:off x="5596890" y="4921250"/>
            <a:ext cx="86995" cy="1275080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55065" y="3966845"/>
            <a:ext cx="2093595" cy="55689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73736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Survey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12665" y="3020060"/>
            <a:ext cx="2715260" cy="27152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2465" y="3429000"/>
            <a:ext cx="1946275" cy="1946275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148330" y="1303020"/>
            <a:ext cx="88646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- Conduct a survey among your classmates about city problems.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619625" y="245554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Questions: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3065780" y="3284220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is the biggest problem in your city?”</a:t>
            </a:r>
          </a:p>
          <a:p>
            <a:pPr algn="ctr"/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3065780" y="39414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“How does it affect you or your family?”</a:t>
            </a:r>
          </a:p>
        </p:txBody>
      </p:sp>
      <p:sp>
        <p:nvSpPr>
          <p:cNvPr id="11" name="TextBox 20"/>
          <p:cNvSpPr txBox="1"/>
          <p:nvPr/>
        </p:nvSpPr>
        <p:spPr>
          <a:xfrm>
            <a:off x="3218180" y="45637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do you think is the best solution to it?”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leftover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thức ăn thừa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0009" y="3082855"/>
            <a:ext cx="29978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/ˈleftəʊvə/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58230" y="1370965"/>
            <a:ext cx="54165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food remaining after meal.</a:t>
            </a:r>
          </a:p>
        </p:txBody>
      </p:sp>
      <p:pic>
        <p:nvPicPr>
          <p:cNvPr id="14" name="Content Placeholder 13" descr="Leftovers-08122016"/>
          <p:cNvPicPr>
            <a:picLocks noGrp="1" noChangeAspect="1"/>
          </p:cNvPicPr>
          <p:nvPr>
            <p:ph idx="1"/>
          </p:nvPr>
        </p:nvPicPr>
        <p:blipFill>
          <a:blip r:embed="rId6"/>
          <a:srcRect l="32056"/>
          <a:stretch>
            <a:fillRect/>
          </a:stretch>
        </p:blipFill>
        <p:spPr>
          <a:xfrm>
            <a:off x="6158230" y="2188210"/>
            <a:ext cx="5024120" cy="4159250"/>
          </a:xfrm>
          <a:prstGeom prst="rect">
            <a:avLst/>
          </a:prstGeom>
        </p:spPr>
      </p:pic>
      <p:pic>
        <p:nvPicPr>
          <p:cNvPr id="17" name="leftover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065" y="3000375"/>
            <a:ext cx="994410" cy="9944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biogas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khí sinh học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10914" y="3082855"/>
            <a:ext cx="37560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/ˈbaɪ.əʊˌɡæs/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68720" y="1771650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gas containing methane (CH</a:t>
            </a:r>
            <a:r>
              <a:rPr lang="en-US" sz="3600" b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) that can be burned as a fuel, produced by dead plants and animals as they decay.</a:t>
            </a:r>
          </a:p>
        </p:txBody>
      </p:sp>
      <p:pic>
        <p:nvPicPr>
          <p:cNvPr id="6" name="biogas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" y="3082925"/>
            <a:ext cx="840105" cy="8401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95FD47-0D59-43E6-98FB-7F45CB98B38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06\uFFFD\uFFFDj{859F614D-290C-45C6-8A56-9FDC1E862890}&quot;,&quot;C:\\Users\\duye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A9Unit 2 Lesson 5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64D2F5-33B2-49EE-B594-9B2C87EE93A5}:6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65BFD1-349C-4AD2-9CCD-A12A1337916D}:6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2FC891-46AC-4F29-9550-A2A313F219E5}:5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BD618F-C8FB-417E-A8F6-23A557813536}:6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907414-DC4C-4508-8860-FE5207CCDA4B}:6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4D24F8-FC21-4AE3-8DBF-FC5358DCFB7B}:6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6613AE-B2F9-429E-9828-E835C1019AE2}:4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1A81AA-1B05-4D44-865F-1F484A572154}:6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9A8C19-86CA-4E61-BF30-A1244F6DD902}:6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21E649-F9E0-436F-970D-6FB5CE1EFEE2}:6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F83EF0-04C5-4C42-94A5-1BFDCCAE9B2F}:27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730595-001D-4599-AB5F-12F9710A4900}:45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71A64C-8C96-4DCA-B12F-B38B7B50EDA2}:6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A6290F-9EFF-4621-9EEB-E87730A5AD1B}:6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538BE5-B2C8-4AE4-A719-D133486F444F}:6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D1B89A-A4E7-4BEF-AED0-0FB78F5298E8}:3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39B38-0376-4C87-BD23-D511EE6BD312}:3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571409-DF27-472C-B372-4BEEA4DAD67A}:3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74EC12-EB17-4087-957D-7C15E479BEBA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18D18A-F5E3-4EE1-B763-29344945E2B0}:63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ADC230-8B86-49C4-9C25-95E604B5317A}:5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26C638-39E1-421B-9EFE-DB6B89F61507}:43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7BCEE9-B974-4DA2-AD92-9BE3A1D4D674}:4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559CFA-4701-45BD-AFD2-CD715C481145}:6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1942E8-B2BB-4FED-9369-1D811192E8FB}:62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1153</Words>
  <Application>Microsoft Office PowerPoint</Application>
  <PresentationFormat>Widescreen</PresentationFormat>
  <Paragraphs>196</Paragraphs>
  <Slides>25</Slides>
  <Notes>25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TA9Unit 2 Lesson 5</dc:title>
  <dc:creator>TrangDTT</dc:creator>
  <cp:lastModifiedBy>Le Duyen</cp:lastModifiedBy>
  <cp:revision>298</cp:revision>
  <dcterms:created xsi:type="dcterms:W3CDTF">2020-12-09T02:04:00Z</dcterms:created>
  <dcterms:modified xsi:type="dcterms:W3CDTF">2025-08-21T13:52:23Z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6481EDBCA75342C29885665D34052603_13</vt:lpwstr>
  </property>
  <property fmtid="{D5CDD505-2E9C-101B-9397-08002B2CF9AE}" pid="3" name="KSOProductBuildVer">
    <vt:lpwstr>1033-12.2.0.13266</vt:lpwstr>
  </property>
</Properties>
</file>