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8" r:id="rId4"/>
    <p:sldId id="260" r:id="rId5"/>
    <p:sldId id="259" r:id="rId6"/>
    <p:sldId id="269" r:id="rId7"/>
    <p:sldId id="270" r:id="rId8"/>
    <p:sldId id="271" r:id="rId9"/>
    <p:sldId id="272" r:id="rId10"/>
  </p:sldIdLst>
  <p:sldSz cx="18288000" cy="10287000"/>
  <p:notesSz cx="6858000" cy="9144000"/>
  <p:embeddedFontLst>
    <p:embeddedFont>
      <p:font typeface="Cooper Black" panose="0208090404030B020404" pitchFamily="18" charset="0"/>
      <p:regular r:id="rId12"/>
    </p:embeddedFont>
    <p:embeddedFont>
      <p:font typeface="Noto Sans Bold" panose="020B0802040504020204" pitchFamily="34" charset="0"/>
      <p:regular r:id="rId13"/>
      <p:bold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Kiểu Trung bình 1 - Màu chủ đề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8" d="100"/>
          <a:sy n="58" d="100"/>
        </p:scale>
        <p:origin x="514" y="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10806-0E17-43A2-8970-87E7036DE5B0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388E7-4B1B-40EE-A8F1-2B511A89D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416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388E7-4B1B-40EE-A8F1-2B511A89DDD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98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audio" Target="../media/audio5.wav"/><Relationship Id="rId10" Type="http://schemas.openxmlformats.org/officeDocument/2006/relationships/audio" Target="../media/audio4.wav"/><Relationship Id="rId4" Type="http://schemas.openxmlformats.org/officeDocument/2006/relationships/audio" Target="../media/audio4.wav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động vật có vú, trang phục, văn bản, hình vẽ&#10;&#10;Mô tả được tạo tự động">
            <a:extLst>
              <a:ext uri="{FF2B5EF4-FFF2-40B4-BE49-F238E27FC236}">
                <a16:creationId xmlns:a16="http://schemas.microsoft.com/office/drawing/2014/main" id="{76012983-4DFC-A453-147B-B5FB9F658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B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8F2807B-601E-5F9C-7827-D31EE22E0D2A}"/>
              </a:ext>
            </a:extLst>
          </p:cNvPr>
          <p:cNvSpPr txBox="1"/>
          <p:nvPr/>
        </p:nvSpPr>
        <p:spPr>
          <a:xfrm>
            <a:off x="4819650" y="3413337"/>
            <a:ext cx="8648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Cooper Black" panose="0208090404030B020404" pitchFamily="18" charset="0"/>
              </a:rPr>
              <a:t>GRAMMAR</a:t>
            </a:r>
            <a:endParaRPr lang="vi-VN" sz="115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7A36098-608D-0E6F-F7C7-70E811929296}"/>
              </a:ext>
            </a:extLst>
          </p:cNvPr>
          <p:cNvSpPr txBox="1"/>
          <p:nvPr/>
        </p:nvSpPr>
        <p:spPr>
          <a:xfrm>
            <a:off x="4267200" y="5143500"/>
            <a:ext cx="975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Verb of liking/disliking + </a:t>
            </a:r>
            <a:r>
              <a:rPr lang="en-US" sz="4800" b="1" dirty="0">
                <a:solidFill>
                  <a:srgbClr val="C00000"/>
                </a:solidFill>
              </a:rPr>
              <a:t>gerunds</a:t>
            </a:r>
            <a:r>
              <a:rPr lang="en-US" sz="4800" b="1" dirty="0"/>
              <a:t>.</a:t>
            </a:r>
          </a:p>
          <a:p>
            <a:pPr algn="ctr"/>
            <a:r>
              <a:rPr lang="en-US" sz="4800" b="1" dirty="0"/>
              <a:t>Verb of liking/disliking + </a:t>
            </a:r>
            <a:r>
              <a:rPr lang="en-US" sz="4800" b="1" dirty="0" err="1">
                <a:solidFill>
                  <a:schemeClr val="accent4">
                    <a:lumMod val="50000"/>
                  </a:schemeClr>
                </a:solidFill>
              </a:rPr>
              <a:t>to_infinitive</a:t>
            </a:r>
            <a:r>
              <a:rPr lang="en-US" sz="4800" b="1" dirty="0"/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B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7A36098-608D-0E6F-F7C7-70E811929296}"/>
              </a:ext>
            </a:extLst>
          </p:cNvPr>
          <p:cNvSpPr txBox="1"/>
          <p:nvPr/>
        </p:nvSpPr>
        <p:spPr>
          <a:xfrm>
            <a:off x="4267200" y="342900"/>
            <a:ext cx="975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Verb of liking/disliking + </a:t>
            </a:r>
            <a:r>
              <a:rPr lang="en-US" sz="4800" b="1" dirty="0">
                <a:solidFill>
                  <a:srgbClr val="C00000"/>
                </a:solidFill>
              </a:rPr>
              <a:t>gerunds</a:t>
            </a:r>
            <a:r>
              <a:rPr lang="en-US" sz="4800" b="1" dirty="0"/>
              <a:t>.</a:t>
            </a:r>
          </a:p>
          <a:p>
            <a:pPr algn="ctr"/>
            <a:r>
              <a:rPr lang="en-US" sz="4800" b="1" dirty="0"/>
              <a:t>Verb of liking/disliking + </a:t>
            </a:r>
            <a:r>
              <a:rPr lang="en-US" sz="4800" b="1" dirty="0" err="1">
                <a:solidFill>
                  <a:schemeClr val="accent4">
                    <a:lumMod val="50000"/>
                  </a:schemeClr>
                </a:solidFill>
              </a:rPr>
              <a:t>to_infinitive</a:t>
            </a:r>
            <a:r>
              <a:rPr lang="en-US" sz="4800" b="1" dirty="0"/>
              <a:t>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F9F900C-CF12-6931-2EF1-A2BCEDC3C9F5}"/>
              </a:ext>
            </a:extLst>
          </p:cNvPr>
          <p:cNvSpPr txBox="1"/>
          <p:nvPr/>
        </p:nvSpPr>
        <p:spPr>
          <a:xfrm>
            <a:off x="952500" y="2781300"/>
            <a:ext cx="1638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/>
              <a:t>Lưu</a:t>
            </a:r>
            <a:r>
              <a:rPr lang="en-US" sz="4400" b="1" u="sng" dirty="0"/>
              <a:t> ý:</a:t>
            </a:r>
            <a:r>
              <a:rPr lang="en-US" sz="4400" dirty="0"/>
              <a:t> </a:t>
            </a:r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số</a:t>
            </a:r>
            <a:r>
              <a:rPr lang="en-US" sz="4400" dirty="0"/>
              <a:t> </a:t>
            </a:r>
            <a:r>
              <a:rPr lang="en-US" sz="4400" dirty="0" err="1"/>
              <a:t>từ</a:t>
            </a:r>
            <a:r>
              <a:rPr lang="en-US" sz="4400" dirty="0"/>
              <a:t> </a:t>
            </a:r>
            <a:r>
              <a:rPr lang="en-US" sz="4400" dirty="0" err="1"/>
              <a:t>vựng</a:t>
            </a:r>
            <a:r>
              <a:rPr lang="en-US" sz="4400" dirty="0"/>
              <a:t> </a:t>
            </a:r>
            <a:r>
              <a:rPr lang="en-US" sz="4400" dirty="0" err="1"/>
              <a:t>chỉ</a:t>
            </a:r>
            <a:r>
              <a:rPr lang="en-US" sz="4400" dirty="0"/>
              <a:t> </a:t>
            </a:r>
            <a:r>
              <a:rPr lang="en-US" sz="4400" b="1" i="1" dirty="0" err="1"/>
              <a:t>sự</a:t>
            </a:r>
            <a:r>
              <a:rPr lang="en-US" sz="4400" b="1" i="1" dirty="0"/>
              <a:t> </a:t>
            </a:r>
            <a:r>
              <a:rPr lang="en-US" sz="4400" b="1" i="1" dirty="0" err="1"/>
              <a:t>thích</a:t>
            </a:r>
            <a:r>
              <a:rPr lang="en-US" sz="4400" b="1" i="1" dirty="0"/>
              <a:t> / </a:t>
            </a:r>
            <a:r>
              <a:rPr lang="en-US" sz="4400" b="1" i="1" dirty="0" err="1"/>
              <a:t>không</a:t>
            </a:r>
            <a:r>
              <a:rPr lang="en-US" sz="4400" b="1" i="1" dirty="0"/>
              <a:t> </a:t>
            </a:r>
            <a:r>
              <a:rPr lang="en-US" sz="4400" b="1" i="1" dirty="0" err="1"/>
              <a:t>thích</a:t>
            </a:r>
            <a:r>
              <a:rPr lang="en-US" sz="4400" dirty="0"/>
              <a:t> </a:t>
            </a:r>
            <a:r>
              <a:rPr lang="en-US" sz="4400" b="1" u="sng" dirty="0" err="1">
                <a:solidFill>
                  <a:srgbClr val="C00000"/>
                </a:solidFill>
              </a:rPr>
              <a:t>chỉ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thể</a:t>
            </a:r>
            <a:r>
              <a:rPr lang="en-US" sz="4400" dirty="0"/>
              <a:t> </a:t>
            </a:r>
            <a:r>
              <a:rPr lang="en-US" sz="4400" dirty="0" err="1"/>
              <a:t>đi</a:t>
            </a:r>
            <a:r>
              <a:rPr lang="en-US" sz="4400" dirty="0"/>
              <a:t> </a:t>
            </a:r>
            <a:r>
              <a:rPr lang="en-US" sz="4400" dirty="0" err="1"/>
              <a:t>với</a:t>
            </a:r>
            <a:r>
              <a:rPr lang="en-US" sz="4400" dirty="0"/>
              <a:t> </a:t>
            </a:r>
            <a:r>
              <a:rPr lang="en-US" sz="4400" b="1" dirty="0" err="1">
                <a:solidFill>
                  <a:srgbClr val="003300"/>
                </a:solidFill>
              </a:rPr>
              <a:t>động</a:t>
            </a:r>
            <a:r>
              <a:rPr lang="en-US" sz="4400" b="1" dirty="0">
                <a:solidFill>
                  <a:srgbClr val="003300"/>
                </a:solidFill>
              </a:rPr>
              <a:t> </a:t>
            </a:r>
            <a:r>
              <a:rPr lang="en-US" sz="4400" b="1" dirty="0" err="1">
                <a:solidFill>
                  <a:srgbClr val="003300"/>
                </a:solidFill>
              </a:rPr>
              <a:t>từ</a:t>
            </a:r>
            <a:r>
              <a:rPr lang="en-US" sz="4400" b="1" dirty="0">
                <a:solidFill>
                  <a:srgbClr val="003300"/>
                </a:solidFill>
              </a:rPr>
              <a:t> </a:t>
            </a:r>
            <a:r>
              <a:rPr lang="en-US" sz="4400" b="1" dirty="0" err="1">
                <a:solidFill>
                  <a:srgbClr val="003300"/>
                </a:solidFill>
              </a:rPr>
              <a:t>đuôi</a:t>
            </a:r>
            <a:r>
              <a:rPr lang="en-US" sz="4400" b="1" dirty="0">
                <a:solidFill>
                  <a:srgbClr val="003300"/>
                </a:solidFill>
              </a:rPr>
              <a:t> – </a:t>
            </a:r>
            <a:r>
              <a:rPr lang="en-US" sz="4400" b="1" dirty="0" err="1">
                <a:solidFill>
                  <a:srgbClr val="003300"/>
                </a:solidFill>
              </a:rPr>
              <a:t>ing</a:t>
            </a:r>
            <a:r>
              <a:rPr lang="en-US" sz="4400" b="1" dirty="0">
                <a:solidFill>
                  <a:srgbClr val="003300"/>
                </a:solidFill>
              </a:rPr>
              <a:t> (gerunds).</a:t>
            </a:r>
            <a:endParaRPr lang="vi-VN" sz="4400" b="1" dirty="0">
              <a:solidFill>
                <a:srgbClr val="003399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FDFC03F-1773-759A-487B-D96CD0EB6250}"/>
              </a:ext>
            </a:extLst>
          </p:cNvPr>
          <p:cNvSpPr txBox="1"/>
          <p:nvPr/>
        </p:nvSpPr>
        <p:spPr>
          <a:xfrm>
            <a:off x="6172200" y="43125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e.g. They </a:t>
            </a:r>
            <a:r>
              <a:rPr lang="en-US" sz="4800" b="1" dirty="0">
                <a:solidFill>
                  <a:schemeClr val="tx2"/>
                </a:solidFill>
              </a:rPr>
              <a:t>dislike</a:t>
            </a:r>
            <a:r>
              <a:rPr lang="en-US" sz="4800" b="1" dirty="0"/>
              <a:t> </a:t>
            </a:r>
            <a:r>
              <a:rPr lang="en-US" sz="4800" b="1" dirty="0">
                <a:solidFill>
                  <a:schemeClr val="accent1"/>
                </a:solidFill>
              </a:rPr>
              <a:t>cooking</a:t>
            </a:r>
            <a:r>
              <a:rPr lang="en-US" sz="4800" b="1" dirty="0"/>
              <a:t>. </a:t>
            </a:r>
            <a:endParaRPr lang="vi-VN" sz="4800" b="1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39909E4-5A54-5E0C-C28C-A54A47EEC5B2}"/>
              </a:ext>
            </a:extLst>
          </p:cNvPr>
          <p:cNvSpPr txBox="1"/>
          <p:nvPr/>
        </p:nvSpPr>
        <p:spPr>
          <a:xfrm>
            <a:off x="975946" y="5600700"/>
            <a:ext cx="1638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TUY NHIÊN</a:t>
            </a:r>
            <a:r>
              <a:rPr lang="en-US" sz="4400" dirty="0"/>
              <a:t>, </a:t>
            </a:r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số</a:t>
            </a:r>
            <a:r>
              <a:rPr lang="en-US" sz="4400" dirty="0"/>
              <a:t> </a:t>
            </a:r>
            <a:r>
              <a:rPr lang="en-US" sz="4400" dirty="0" err="1"/>
              <a:t>từ</a:t>
            </a:r>
            <a:r>
              <a:rPr lang="en-US" sz="4400" dirty="0"/>
              <a:t> </a:t>
            </a:r>
            <a:r>
              <a:rPr lang="en-US" sz="4400" dirty="0" err="1"/>
              <a:t>vựng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thể</a:t>
            </a:r>
            <a:r>
              <a:rPr lang="en-US" sz="4400" dirty="0"/>
              <a:t> </a:t>
            </a:r>
            <a:r>
              <a:rPr lang="en-US" sz="4400" dirty="0" err="1"/>
              <a:t>đi</a:t>
            </a:r>
            <a:r>
              <a:rPr lang="en-US" sz="4400" dirty="0"/>
              <a:t> </a:t>
            </a:r>
            <a:r>
              <a:rPr lang="en-US" sz="4400" dirty="0" err="1"/>
              <a:t>với</a:t>
            </a:r>
            <a:r>
              <a:rPr lang="en-US" sz="4400" dirty="0"/>
              <a:t> </a:t>
            </a:r>
            <a:r>
              <a:rPr lang="en-US" sz="4400" dirty="0" err="1"/>
              <a:t>cả</a:t>
            </a:r>
            <a:r>
              <a:rPr lang="en-US" sz="4400" dirty="0"/>
              <a:t> </a:t>
            </a:r>
            <a:r>
              <a:rPr lang="en-US" sz="4400" b="1" dirty="0" err="1">
                <a:solidFill>
                  <a:srgbClr val="003300"/>
                </a:solidFill>
              </a:rPr>
              <a:t>động</a:t>
            </a:r>
            <a:r>
              <a:rPr lang="en-US" sz="4400" b="1" dirty="0">
                <a:solidFill>
                  <a:srgbClr val="003300"/>
                </a:solidFill>
              </a:rPr>
              <a:t> </a:t>
            </a:r>
            <a:r>
              <a:rPr lang="en-US" sz="4400" b="1" dirty="0" err="1">
                <a:solidFill>
                  <a:srgbClr val="003300"/>
                </a:solidFill>
              </a:rPr>
              <a:t>từ</a:t>
            </a:r>
            <a:r>
              <a:rPr lang="en-US" sz="4400" b="1" dirty="0">
                <a:solidFill>
                  <a:srgbClr val="003300"/>
                </a:solidFill>
              </a:rPr>
              <a:t> </a:t>
            </a:r>
            <a:r>
              <a:rPr lang="en-US" sz="4400" b="1" dirty="0" err="1">
                <a:solidFill>
                  <a:srgbClr val="003300"/>
                </a:solidFill>
              </a:rPr>
              <a:t>đuôi</a:t>
            </a:r>
            <a:r>
              <a:rPr lang="en-US" sz="4400" b="1" dirty="0">
                <a:solidFill>
                  <a:srgbClr val="003300"/>
                </a:solidFill>
              </a:rPr>
              <a:t> – </a:t>
            </a:r>
            <a:r>
              <a:rPr lang="en-US" sz="4400" b="1" dirty="0" err="1">
                <a:solidFill>
                  <a:srgbClr val="003300"/>
                </a:solidFill>
              </a:rPr>
              <a:t>ing</a:t>
            </a:r>
            <a:r>
              <a:rPr lang="en-US" sz="4400" b="1" dirty="0">
                <a:solidFill>
                  <a:srgbClr val="003300"/>
                </a:solidFill>
              </a:rPr>
              <a:t> (gerunds) </a:t>
            </a:r>
            <a:r>
              <a:rPr lang="en-US" sz="4400" dirty="0" err="1"/>
              <a:t>và</a:t>
            </a:r>
            <a:r>
              <a:rPr lang="en-US" sz="4400" b="1" dirty="0">
                <a:solidFill>
                  <a:srgbClr val="003300"/>
                </a:solidFill>
              </a:rPr>
              <a:t> </a:t>
            </a:r>
            <a:r>
              <a:rPr lang="en-US" sz="4400" b="1" dirty="0" err="1">
                <a:solidFill>
                  <a:srgbClr val="003399"/>
                </a:solidFill>
              </a:rPr>
              <a:t>động</a:t>
            </a:r>
            <a:r>
              <a:rPr lang="en-US" sz="4400" b="1" dirty="0">
                <a:solidFill>
                  <a:srgbClr val="003399"/>
                </a:solidFill>
              </a:rPr>
              <a:t> </a:t>
            </a:r>
            <a:r>
              <a:rPr lang="en-US" sz="4400" b="1" dirty="0" err="1">
                <a:solidFill>
                  <a:srgbClr val="003399"/>
                </a:solidFill>
              </a:rPr>
              <a:t>từ</a:t>
            </a:r>
            <a:r>
              <a:rPr lang="en-US" sz="4400" b="1" dirty="0">
                <a:solidFill>
                  <a:srgbClr val="003399"/>
                </a:solidFill>
              </a:rPr>
              <a:t> </a:t>
            </a:r>
            <a:r>
              <a:rPr lang="en-US" sz="4400" b="1" dirty="0" err="1">
                <a:solidFill>
                  <a:srgbClr val="003399"/>
                </a:solidFill>
              </a:rPr>
              <a:t>có</a:t>
            </a:r>
            <a:r>
              <a:rPr lang="en-US" sz="4400" b="1" dirty="0">
                <a:solidFill>
                  <a:srgbClr val="003399"/>
                </a:solidFill>
              </a:rPr>
              <a:t> “to” (</a:t>
            </a:r>
            <a:r>
              <a:rPr lang="en-US" sz="4400" b="1" dirty="0" err="1">
                <a:solidFill>
                  <a:srgbClr val="003399"/>
                </a:solidFill>
              </a:rPr>
              <a:t>to_infinitive</a:t>
            </a:r>
            <a:r>
              <a:rPr lang="en-US" sz="4400" b="1" dirty="0">
                <a:solidFill>
                  <a:srgbClr val="003399"/>
                </a:solidFill>
              </a:rPr>
              <a:t>).</a:t>
            </a:r>
            <a:endParaRPr lang="vi-VN" sz="4400" b="1" dirty="0">
              <a:solidFill>
                <a:srgbClr val="003399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F6FDCDB-C20A-260F-69F6-8E7CB81C338C}"/>
              </a:ext>
            </a:extLst>
          </p:cNvPr>
          <p:cNvSpPr txBox="1"/>
          <p:nvPr/>
        </p:nvSpPr>
        <p:spPr>
          <a:xfrm>
            <a:off x="6172200" y="7483935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e.g. They </a:t>
            </a:r>
            <a:r>
              <a:rPr lang="en-US" sz="4800" b="1" dirty="0">
                <a:solidFill>
                  <a:schemeClr val="tx2"/>
                </a:solidFill>
              </a:rPr>
              <a:t>love</a:t>
            </a:r>
            <a:r>
              <a:rPr lang="en-US" sz="4800" b="1" dirty="0"/>
              <a:t> </a:t>
            </a:r>
            <a:r>
              <a:rPr lang="en-US" sz="4800" b="1" dirty="0">
                <a:solidFill>
                  <a:schemeClr val="accent1"/>
                </a:solidFill>
              </a:rPr>
              <a:t>cooking</a:t>
            </a:r>
            <a:r>
              <a:rPr lang="en-US" sz="4800" b="1" dirty="0"/>
              <a:t>. </a:t>
            </a:r>
          </a:p>
          <a:p>
            <a:r>
              <a:rPr lang="en-US" sz="4800" b="1" dirty="0"/>
              <a:t>                           </a:t>
            </a:r>
            <a:r>
              <a:rPr lang="en-US" sz="4800" b="1" dirty="0">
                <a:solidFill>
                  <a:schemeClr val="accent1"/>
                </a:solidFill>
              </a:rPr>
              <a:t>to cook</a:t>
            </a:r>
            <a:endParaRPr lang="vi-VN" sz="4800" b="1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716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D6CB9A0-1C5B-BF25-5C4E-416F5D91A2E7}"/>
              </a:ext>
            </a:extLst>
          </p:cNvPr>
          <p:cNvSpPr txBox="1"/>
          <p:nvPr/>
        </p:nvSpPr>
        <p:spPr>
          <a:xfrm>
            <a:off x="2095500" y="342900"/>
            <a:ext cx="14097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Work in pairs. Put the verbs in the appropriate column.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3EA9A28-5C8D-0C0D-1C1A-68C2CC82A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096" y="1638300"/>
            <a:ext cx="11011808" cy="1976479"/>
          </a:xfrm>
          <a:prstGeom prst="roundRect">
            <a:avLst>
              <a:gd name="adj" fmla="val 26157"/>
            </a:avLst>
          </a:prstGeom>
        </p:spPr>
      </p:pic>
      <p:graphicFrame>
        <p:nvGraphicFramePr>
          <p:cNvPr id="9" name="Bảng 10">
            <a:extLst>
              <a:ext uri="{FF2B5EF4-FFF2-40B4-BE49-F238E27FC236}">
                <a16:creationId xmlns:a16="http://schemas.microsoft.com/office/drawing/2014/main" id="{192B4341-54D4-0BB6-5421-D49AB7323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392437"/>
              </p:ext>
            </p:extLst>
          </p:nvPr>
        </p:nvGraphicFramePr>
        <p:xfrm>
          <a:off x="3638096" y="4261338"/>
          <a:ext cx="11011808" cy="44196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505904">
                  <a:extLst>
                    <a:ext uri="{9D8B030D-6E8A-4147-A177-3AD203B41FA5}">
                      <a16:colId xmlns:a16="http://schemas.microsoft.com/office/drawing/2014/main" val="1927187824"/>
                    </a:ext>
                  </a:extLst>
                </a:gridCol>
                <a:gridCol w="5505904">
                  <a:extLst>
                    <a:ext uri="{9D8B030D-6E8A-4147-A177-3AD203B41FA5}">
                      <a16:colId xmlns:a16="http://schemas.microsoft.com/office/drawing/2014/main" val="3139990533"/>
                    </a:ext>
                  </a:extLst>
                </a:gridCol>
              </a:tblGrid>
              <a:tr h="9539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Verbs followed by gerunds only.</a:t>
                      </a:r>
                      <a:endParaRPr lang="vi-VN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Verbs followed by both gerunds and to-inf.</a:t>
                      </a:r>
                      <a:endParaRPr lang="vi-VN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295453"/>
                  </a:ext>
                </a:extLst>
              </a:tr>
              <a:tr h="346568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620195"/>
                  </a:ext>
                </a:extLst>
              </a:tr>
            </a:tbl>
          </a:graphicData>
        </a:graphic>
      </p:graphicFrame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1FB61AE-D129-B104-2D43-0D28620D9A62}"/>
              </a:ext>
            </a:extLst>
          </p:cNvPr>
          <p:cNvSpPr txBox="1"/>
          <p:nvPr/>
        </p:nvSpPr>
        <p:spPr>
          <a:xfrm>
            <a:off x="5562600" y="5448300"/>
            <a:ext cx="18288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 err="1"/>
              <a:t>detest</a:t>
            </a:r>
            <a:endParaRPr lang="vi-VN" sz="4000" b="1" dirty="0"/>
          </a:p>
          <a:p>
            <a:r>
              <a:rPr lang="vi-VN" sz="4000" b="1" dirty="0" err="1"/>
              <a:t>fancy</a:t>
            </a:r>
            <a:endParaRPr lang="vi-VN" sz="4000" b="1" dirty="0"/>
          </a:p>
          <a:p>
            <a:r>
              <a:rPr lang="vi-VN" sz="4000" b="1" dirty="0" err="1"/>
              <a:t>dislike</a:t>
            </a:r>
            <a:endParaRPr lang="vi-VN" sz="4000" b="1" dirty="0"/>
          </a:p>
          <a:p>
            <a:r>
              <a:rPr lang="vi-VN" sz="4000" b="1" dirty="0" err="1"/>
              <a:t>enjoy</a:t>
            </a:r>
            <a:endParaRPr lang="vi-VN" sz="4000" b="1" dirty="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28E573D-7C84-284F-3B32-1C697A2250E6}"/>
              </a:ext>
            </a:extLst>
          </p:cNvPr>
          <p:cNvSpPr txBox="1"/>
          <p:nvPr/>
        </p:nvSpPr>
        <p:spPr>
          <a:xfrm>
            <a:off x="11353800" y="5448300"/>
            <a:ext cx="18288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 err="1"/>
              <a:t>love</a:t>
            </a:r>
            <a:r>
              <a:rPr lang="vi-VN" sz="4000" b="1" dirty="0"/>
              <a:t> </a:t>
            </a:r>
          </a:p>
          <a:p>
            <a:r>
              <a:rPr lang="vi-VN" sz="4000" b="1" dirty="0" err="1"/>
              <a:t>like</a:t>
            </a:r>
            <a:r>
              <a:rPr lang="vi-VN" sz="4000" b="1" dirty="0"/>
              <a:t> </a:t>
            </a:r>
          </a:p>
          <a:p>
            <a:r>
              <a:rPr lang="vi-VN" sz="4000" b="1" dirty="0" err="1"/>
              <a:t>hate</a:t>
            </a:r>
            <a:endParaRPr lang="vi-VN" sz="4000" b="1" dirty="0"/>
          </a:p>
          <a:p>
            <a:r>
              <a:rPr lang="vi-VN" sz="4000" b="1" dirty="0" err="1"/>
              <a:t>prefer</a:t>
            </a:r>
            <a:endParaRPr lang="vi-VN" sz="4000" b="1" dirty="0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uiExpand="1" build="p"/>
      <p:bldP spid="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B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248511"/>
            <a:ext cx="16230600" cy="1789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800" indent="-685800">
              <a:lnSpc>
                <a:spcPts val="7279"/>
              </a:lnSpc>
              <a:buFont typeface="Arial" panose="020B0604020202020204" pitchFamily="34" charset="0"/>
              <a:buChar char="•"/>
            </a:pPr>
            <a:r>
              <a:rPr lang="en-US" sz="5199" b="1" dirty="0">
                <a:solidFill>
                  <a:srgbClr val="1D0E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detest; dislike; hate (v) </a:t>
            </a:r>
            <a:r>
              <a:rPr lang="en-US" sz="5199" b="1" dirty="0" err="1">
                <a:solidFill>
                  <a:srgbClr val="1D0E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ghét</a:t>
            </a:r>
            <a:r>
              <a:rPr lang="en-US" sz="5199" b="1" dirty="0">
                <a:solidFill>
                  <a:srgbClr val="1D0E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199" b="1" dirty="0" err="1">
                <a:solidFill>
                  <a:srgbClr val="1D0E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5199" b="1" dirty="0">
                <a:solidFill>
                  <a:srgbClr val="1D0E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99" b="1" dirty="0" err="1">
                <a:solidFill>
                  <a:srgbClr val="1D0E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5199" b="1" dirty="0">
                <a:solidFill>
                  <a:srgbClr val="1D0E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0" indent="-685800">
              <a:lnSpc>
                <a:spcPts val="7279"/>
              </a:lnSpc>
              <a:buFont typeface="Arial" panose="020B0604020202020204" pitchFamily="34" charset="0"/>
              <a:buChar char="•"/>
            </a:pPr>
            <a:r>
              <a:rPr lang="en-US" sz="5199" b="1" dirty="0">
                <a:solidFill>
                  <a:srgbClr val="1D0E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like, love, fancy, enjoy, prefer (v) </a:t>
            </a:r>
            <a:r>
              <a:rPr lang="en-US" sz="5199" b="1" dirty="0" err="1">
                <a:solidFill>
                  <a:srgbClr val="1D0E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5199" b="1" dirty="0">
                <a:solidFill>
                  <a:srgbClr val="1D0E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199" dirty="0">
              <a:solidFill>
                <a:srgbClr val="1D0E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760F903-B486-6FD8-DDDC-31CAEC6D0455}"/>
              </a:ext>
            </a:extLst>
          </p:cNvPr>
          <p:cNvSpPr txBox="1"/>
          <p:nvPr/>
        </p:nvSpPr>
        <p:spPr>
          <a:xfrm>
            <a:off x="609600" y="2171700"/>
            <a:ext cx="17373600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1. I love …, so in my leisure time, I go to some villages near Ha </a:t>
            </a:r>
            <a:r>
              <a:rPr lang="en-US" sz="3600" b="1" dirty="0" err="1"/>
              <a:t>Noi</a:t>
            </a:r>
            <a:r>
              <a:rPr lang="en-US" sz="3600" b="1" dirty="0"/>
              <a:t> to relax and enjoy the outdoors.</a:t>
            </a:r>
          </a:p>
          <a:p>
            <a:endParaRPr lang="en-US" sz="3600" b="1" dirty="0"/>
          </a:p>
          <a:p>
            <a:r>
              <a:rPr lang="en-US" sz="3600" b="1" dirty="0"/>
              <a:t>A. travelling                     B. travel                           C. to travel</a:t>
            </a:r>
          </a:p>
          <a:p>
            <a:endParaRPr lang="en-US" sz="3200" b="1" dirty="0"/>
          </a:p>
          <a:p>
            <a:r>
              <a:rPr lang="en-US" sz="3600" b="1" dirty="0"/>
              <a:t>2. Tom enjoys … puzzles, especially Sudoku.         A. doing            B. do                 C. to do</a:t>
            </a:r>
            <a:endParaRPr lang="en-US" sz="3200" b="1" dirty="0"/>
          </a:p>
          <a:p>
            <a:endParaRPr lang="en-US" sz="3200" b="1" dirty="0"/>
          </a:p>
          <a:p>
            <a:r>
              <a:rPr lang="en-US" sz="3600" b="1" dirty="0"/>
              <a:t>3. When do you like … TV?                                         A. to watch      B. watch           C. watching</a:t>
            </a:r>
            <a:endParaRPr lang="en-US" sz="3200" b="1" dirty="0"/>
          </a:p>
          <a:p>
            <a:endParaRPr lang="en-US" sz="3200" b="1" dirty="0"/>
          </a:p>
          <a:p>
            <a:r>
              <a:rPr lang="en-US" sz="3600" b="1" dirty="0"/>
              <a:t>4. Do you fancy … to the cinema this weekend?   A. go                  B. going            C. to go</a:t>
            </a:r>
            <a:endParaRPr lang="en-US" sz="3200" b="1" dirty="0"/>
          </a:p>
          <a:p>
            <a:endParaRPr lang="en-US" sz="3200" b="1" dirty="0"/>
          </a:p>
          <a:p>
            <a:r>
              <a:rPr lang="en-US" sz="3600" b="1" dirty="0"/>
              <a:t>5. I detest … I think it's cruel to harm animals.      A. hunting        B. to hunt         C. hunt</a:t>
            </a:r>
            <a:endParaRPr lang="vi-VN" sz="3200" b="1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35A6F0F-0178-E439-C51F-F07100F8B1C2}"/>
              </a:ext>
            </a:extLst>
          </p:cNvPr>
          <p:cNvSpPr txBox="1"/>
          <p:nvPr/>
        </p:nvSpPr>
        <p:spPr>
          <a:xfrm>
            <a:off x="5562600" y="647700"/>
            <a:ext cx="7467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Choose the correct answer(s).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0566A259-57CA-7F3D-19AE-8F431D755E3A}"/>
              </a:ext>
            </a:extLst>
          </p:cNvPr>
          <p:cNvSpPr/>
          <p:nvPr/>
        </p:nvSpPr>
        <p:spPr>
          <a:xfrm>
            <a:off x="580292" y="3771900"/>
            <a:ext cx="762000" cy="7078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B4F46E7-D706-95BA-09F8-F46BED82EDEC}"/>
              </a:ext>
            </a:extLst>
          </p:cNvPr>
          <p:cNvSpPr/>
          <p:nvPr/>
        </p:nvSpPr>
        <p:spPr>
          <a:xfrm>
            <a:off x="9296400" y="3771900"/>
            <a:ext cx="762000" cy="7078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09EE7226-CE7E-F8CF-5749-514BE5DA7D06}"/>
              </a:ext>
            </a:extLst>
          </p:cNvPr>
          <p:cNvSpPr/>
          <p:nvPr/>
        </p:nvSpPr>
        <p:spPr>
          <a:xfrm>
            <a:off x="9677400" y="5834122"/>
            <a:ext cx="762000" cy="7078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2940C793-FCB1-430B-F3AF-CB82A6A40A3D}"/>
              </a:ext>
            </a:extLst>
          </p:cNvPr>
          <p:cNvSpPr/>
          <p:nvPr/>
        </p:nvSpPr>
        <p:spPr>
          <a:xfrm>
            <a:off x="9677400" y="4941957"/>
            <a:ext cx="762000" cy="7078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F405C163-200B-9BC1-70C6-DC7D39E68333}"/>
              </a:ext>
            </a:extLst>
          </p:cNvPr>
          <p:cNvSpPr/>
          <p:nvPr/>
        </p:nvSpPr>
        <p:spPr>
          <a:xfrm>
            <a:off x="15240000" y="5866360"/>
            <a:ext cx="762000" cy="7078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926C0AA1-823B-6F2A-9721-754A3237FDB2}"/>
              </a:ext>
            </a:extLst>
          </p:cNvPr>
          <p:cNvSpPr/>
          <p:nvPr/>
        </p:nvSpPr>
        <p:spPr>
          <a:xfrm>
            <a:off x="12438105" y="6896100"/>
            <a:ext cx="762000" cy="7078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75485E45-77F5-1513-D2E5-21F313BD843A}"/>
              </a:ext>
            </a:extLst>
          </p:cNvPr>
          <p:cNvSpPr/>
          <p:nvPr/>
        </p:nvSpPr>
        <p:spPr>
          <a:xfrm>
            <a:off x="9677400" y="7988484"/>
            <a:ext cx="762000" cy="7078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1703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ú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ú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ú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ú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ú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ú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ú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27CEDA4-4A5A-9B81-9B71-093842CE3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0601" y="0"/>
            <a:ext cx="5867400" cy="10293684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9EBBD8B-6676-FB14-4900-636D63D79A7C}"/>
              </a:ext>
            </a:extLst>
          </p:cNvPr>
          <p:cNvSpPr txBox="1"/>
          <p:nvPr/>
        </p:nvSpPr>
        <p:spPr>
          <a:xfrm>
            <a:off x="533400" y="419100"/>
            <a:ext cx="118872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Look at the pictures and complete the sentences, using the verbs in brackets in their suitable form.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1E76452-1A6F-137C-6516-C576D2782FF1}"/>
              </a:ext>
            </a:extLst>
          </p:cNvPr>
          <p:cNvSpPr txBox="1"/>
          <p:nvPr/>
        </p:nvSpPr>
        <p:spPr>
          <a:xfrm>
            <a:off x="533400" y="2006291"/>
            <a:ext cx="11658600" cy="6071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4000" dirty="0"/>
              <a:t>Mark (like) _____________________________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4000" dirty="0"/>
              <a:t>The girls (enjoy) _________________________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4000" dirty="0"/>
              <a:t>My cousin (dislike) _______________________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4000" dirty="0"/>
              <a:t>My father (hate)_________________________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4000" dirty="0"/>
              <a:t>Tom and his sister (prefer) ___________________</a:t>
            </a:r>
            <a:endParaRPr lang="vi-VN" sz="4000" dirty="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066D14C6-E8B0-3D1D-908C-884A4D71E72E}"/>
              </a:ext>
            </a:extLst>
          </p:cNvPr>
          <p:cNvSpPr txBox="1"/>
          <p:nvPr/>
        </p:nvSpPr>
        <p:spPr>
          <a:xfrm>
            <a:off x="3810000" y="2476500"/>
            <a:ext cx="6400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 likes surfing / to surf the net</a:t>
            </a:r>
            <a:endParaRPr lang="vi-VN" sz="4000" b="1" dirty="0">
              <a:solidFill>
                <a:srgbClr val="C00000"/>
              </a:solidFill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FE10C429-B82A-621F-5CB6-1FDFC5726C33}"/>
              </a:ext>
            </a:extLst>
          </p:cNvPr>
          <p:cNvSpPr txBox="1"/>
          <p:nvPr/>
        </p:nvSpPr>
        <p:spPr>
          <a:xfrm>
            <a:off x="5105400" y="3674105"/>
            <a:ext cx="381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 enjoy doing DIY</a:t>
            </a:r>
            <a:endParaRPr lang="vi-VN" sz="4000" b="1" dirty="0">
              <a:solidFill>
                <a:srgbClr val="C00000"/>
              </a:solidFill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2C8D4173-CCE3-86EC-5046-215424D45C71}"/>
              </a:ext>
            </a:extLst>
          </p:cNvPr>
          <p:cNvSpPr txBox="1"/>
          <p:nvPr/>
        </p:nvSpPr>
        <p:spPr>
          <a:xfrm>
            <a:off x="5105400" y="4871710"/>
            <a:ext cx="381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 dislikes cooking</a:t>
            </a:r>
            <a:endParaRPr lang="vi-VN" sz="4000" b="1" dirty="0">
              <a:solidFill>
                <a:srgbClr val="C00000"/>
              </a:solidFill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3F4156FE-C414-B444-0595-25184469ED3C}"/>
              </a:ext>
            </a:extLst>
          </p:cNvPr>
          <p:cNvSpPr txBox="1"/>
          <p:nvPr/>
        </p:nvSpPr>
        <p:spPr>
          <a:xfrm>
            <a:off x="4495800" y="6120824"/>
            <a:ext cx="6400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hates going / to go shopping</a:t>
            </a:r>
            <a:endParaRPr lang="vi-VN" sz="4000" b="1" dirty="0">
              <a:solidFill>
                <a:srgbClr val="C00000"/>
              </a:solidFill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07015F7-1F7B-38D8-B043-07F012B983F1}"/>
              </a:ext>
            </a:extLst>
          </p:cNvPr>
          <p:cNvSpPr txBox="1"/>
          <p:nvPr/>
        </p:nvSpPr>
        <p:spPr>
          <a:xfrm>
            <a:off x="6362700" y="7327942"/>
            <a:ext cx="6400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prefer doing / to do puzzles</a:t>
            </a:r>
            <a:endParaRPr lang="vi-VN" sz="40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6597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C677C8B-4C18-4C11-5A17-F887FF764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-9022"/>
            <a:ext cx="11724527" cy="102960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796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92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84454" y="6172200"/>
            <a:ext cx="2603546" cy="4114800"/>
          </a:xfrm>
          <a:custGeom>
            <a:avLst/>
            <a:gdLst/>
            <a:ahLst/>
            <a:cxnLst/>
            <a:rect l="l" t="t" r="r" b="b"/>
            <a:pathLst>
              <a:path w="2603546" h="4114800">
                <a:moveTo>
                  <a:pt x="0" y="0"/>
                </a:moveTo>
                <a:lnTo>
                  <a:pt x="2603546" y="0"/>
                </a:lnTo>
                <a:lnTo>
                  <a:pt x="26035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6172200"/>
            <a:ext cx="2985100" cy="41148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0" y="0"/>
                </a:moveTo>
                <a:lnTo>
                  <a:pt x="2985100" y="0"/>
                </a:lnTo>
                <a:lnTo>
                  <a:pt x="2985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081101" y="2976881"/>
            <a:ext cx="14125798" cy="3195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Bold"/>
                <a:ea typeface="+mn-ea"/>
                <a:cs typeface="+mn-cs"/>
              </a:rPr>
              <a:t>Good bye class!</a:t>
            </a:r>
          </a:p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Bold"/>
                <a:ea typeface="+mn-ea"/>
                <a:cs typeface="+mn-cs"/>
              </a:rPr>
              <a:t>See you in next lessons!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47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  <p:sndAc>
          <p:stSnd>
            <p:snd r:embed="rId4" name="drumroll.wav"/>
          </p:stSnd>
        </p:sndAc>
      </p:transition>
    </mc:Choice>
    <mc:Fallback xmlns="">
      <p:transition spd="slow">
        <p:split orient="vert" dir="in"/>
        <p:sndAc>
          <p:stSnd>
            <p:snd r:embed="rId10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BC35F58-8DFA-467C-8227-70292973FB4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06\uFFFD\uFFFDj{859F614D-290C-45C6-8A56-9FDC1E862890}&quot;,&quot;C:\\Users\\duye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eng Anh 8 Global Success Unit 1 Leisure time Lesson 3 A closer look 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A81034-FD09-4407-85A8-5F229AB2E160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DA1090-BC8F-4A2C-B600-15455A5DE5CB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BB9F7D-D7B2-4FE5-A70C-340C406635B0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73AA96-D54C-48F7-82A2-68CB26145CA3}:2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152B13-E050-42F3-B833-765B1A1068B4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34B906-31DB-4BF0-8758-BA1C1947F994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B978C8-79D9-4529-923B-6C3D4057CACF}:2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BF811F-1FB7-45CA-9380-CEEDF6636AB0}:2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6BBDFD-AACF-4B8C-96DB-C3FD35BFD27A}:2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395</Words>
  <Application>Microsoft Office PowerPoint</Application>
  <PresentationFormat>Custom</PresentationFormat>
  <Paragraphs>49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Cooper Black</vt:lpstr>
      <vt:lpstr>Noto Sans Bold</vt:lpstr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Tieng Anh 8 Global Success Unit 1 Leisure time Lesson 3 A closer look 2</dc:title>
  <cp:lastModifiedBy>Le Duyen</cp:lastModifiedBy>
  <cp:revision>6</cp:revision>
  <dcterms:created xsi:type="dcterms:W3CDTF">2006-08-16T00:00:00Z</dcterms:created>
  <dcterms:modified xsi:type="dcterms:W3CDTF">2025-08-21T13:05:47Z</dcterms:modified>
  <dc:identifier>DAFow3fh_po</dc:identifier>
</cp:coreProperties>
</file>