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304" r:id="rId12"/>
    <p:sldId id="305" r:id="rId13"/>
    <p:sldId id="306" r:id="rId14"/>
    <p:sldId id="264" r:id="rId15"/>
    <p:sldId id="265" r:id="rId16"/>
    <p:sldId id="266" r:id="rId17"/>
    <p:sldId id="267" r:id="rId18"/>
    <p:sldId id="268" r:id="rId19"/>
    <p:sldId id="270" r:id="rId20"/>
    <p:sldId id="295" r:id="rId21"/>
    <p:sldId id="296" r:id="rId22"/>
    <p:sldId id="303" r:id="rId23"/>
    <p:sldId id="273" r:id="rId24"/>
    <p:sldId id="297" r:id="rId25"/>
    <p:sldId id="298" r:id="rId26"/>
    <p:sldId id="301" r:id="rId27"/>
    <p:sldId id="302" r:id="rId28"/>
    <p:sldId id="299" r:id="rId29"/>
    <p:sldId id="300" r:id="rId30"/>
    <p:sldId id="278" r:id="rId31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6"/>
    </p:embeddedFont>
    <p:embeddedFont>
      <p:font typeface="Inter-Regular" panose="020B0502030000000004"/>
      <p:bold r:id="rId37"/>
    </p:embeddedFont>
    <p:embeddedFont>
      <p:font typeface="Calibri" panose="020F0502020204030204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Microsoft YaHei" panose="020B0503020204020204" charset="-122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Roboto Condensed" panose="02000000000000000000"/>
      <p:regular r:id="rId49"/>
    </p:embeddedFont>
  </p:embeddedFontLst>
  <p:custDataLst>
    <p:tags r:id="rId5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D-TRANG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4B8CE54-D7E4-4D6C-B30F-6A91B47CCF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gs" Target="tags/tag29.xml"/><Relationship Id="rId5" Type="http://schemas.openxmlformats.org/officeDocument/2006/relationships/slide" Target="slides/slide2.xml"/><Relationship Id="rId49" Type="http://schemas.openxmlformats.org/officeDocument/2006/relationships/font" Target="fonts/font14.fntdata"/><Relationship Id="rId48" Type="http://schemas.openxmlformats.org/officeDocument/2006/relationships/font" Target="fonts/font13.fntdata"/><Relationship Id="rId47" Type="http://schemas.openxmlformats.org/officeDocument/2006/relationships/font" Target="fonts/font12.fntdata"/><Relationship Id="rId46" Type="http://schemas.openxmlformats.org/officeDocument/2006/relationships/font" Target="fonts/font11.fntdata"/><Relationship Id="rId45" Type="http://schemas.openxmlformats.org/officeDocument/2006/relationships/font" Target="fonts/font10.fntdata"/><Relationship Id="rId44" Type="http://schemas.openxmlformats.org/officeDocument/2006/relationships/font" Target="fonts/font9.fntdata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20T14:53:30.194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A0E3E-6621-4EDA-9D70-C465CB629A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45B020-7235-44B4-A3AC-D53607E0F99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/>
            <a:t>- Thư có thể chứa virus khiến các thiết bị điện tử bị nhiễm virus.</a:t>
          </a:r>
          <a:endParaRPr lang="en-US" sz="1800"/>
        </a:p>
      </dgm:t>
    </dgm:pt>
    <dgm:pt modelId="{64D17B21-C552-4C50-AE26-B155D688DFBD}" cxnId="{6383ABAF-57B6-4ABF-B20C-611A4AA978E3}" type="parTrans">
      <dgm:prSet/>
      <dgm:spPr/>
      <dgm:t>
        <a:bodyPr/>
        <a:lstStyle/>
        <a:p>
          <a:endParaRPr lang="en-US"/>
        </a:p>
      </dgm:t>
    </dgm:pt>
    <dgm:pt modelId="{DAC0A483-79CF-4AC8-82C5-63838A5557FD}" cxnId="{6383ABAF-57B6-4ABF-B20C-611A4AA978E3}" type="sibTrans">
      <dgm:prSet/>
      <dgm:spPr/>
      <dgm:t>
        <a:bodyPr/>
        <a:lstStyle/>
        <a:p>
          <a:endParaRPr lang="en-US"/>
        </a:p>
      </dgm:t>
    </dgm:pt>
    <dgm:pt modelId="{F11D2320-FAC0-4262-9F90-7EEF20F862BA}">
      <dgm:prSet phldrT="[Text]" custT="1"/>
      <dgm:spPr/>
      <dgm:t>
        <a:bodyPr/>
        <a:lstStyle/>
        <a:p>
          <a:r>
            <a:rPr lang="en-US" sz="1800" smtClean="0"/>
            <a:t>- Có những thư giả mạo, thư lừa đảo</a:t>
          </a:r>
          <a:endParaRPr lang="en-US" sz="1800"/>
        </a:p>
      </dgm:t>
    </dgm:pt>
    <dgm:pt modelId="{37EFF4E5-9407-4E6A-99A3-D13D54B2719D}" cxnId="{B4690EFA-E8F1-4641-B01C-DED1AEBCA50A}" type="parTrans">
      <dgm:prSet/>
      <dgm:spPr/>
      <dgm:t>
        <a:bodyPr/>
        <a:lstStyle/>
        <a:p>
          <a:endParaRPr lang="en-US"/>
        </a:p>
      </dgm:t>
    </dgm:pt>
    <dgm:pt modelId="{F077C283-300C-4301-B390-AFA941AE56C0}" cxnId="{B4690EFA-E8F1-4641-B01C-DED1AEBCA50A}" type="sibTrans">
      <dgm:prSet/>
      <dgm:spPr/>
      <dgm:t>
        <a:bodyPr/>
        <a:lstStyle/>
        <a:p>
          <a:endParaRPr lang="en-US"/>
        </a:p>
      </dgm:t>
    </dgm:pt>
    <dgm:pt modelId="{DC635AF1-9B33-413A-8F22-34B24D91AA00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/>
            <a:t>- Thư rác làm người nhận mất thời gian, công sức để lọc bỏ</a:t>
          </a:r>
          <a:endParaRPr lang="en-US" sz="1800"/>
        </a:p>
      </dgm:t>
    </dgm:pt>
    <dgm:pt modelId="{3BC3F229-667F-469C-8014-5B47E68A92C4}" cxnId="{103E462F-A01D-40A7-BD0D-6231CEEA51F0}" type="parTrans">
      <dgm:prSet/>
      <dgm:spPr/>
      <dgm:t>
        <a:bodyPr/>
        <a:lstStyle/>
        <a:p>
          <a:endParaRPr lang="en-US"/>
        </a:p>
      </dgm:t>
    </dgm:pt>
    <dgm:pt modelId="{46871F32-6C99-485B-9169-43A8E9CBCF8E}" cxnId="{103E462F-A01D-40A7-BD0D-6231CEEA51F0}" type="sibTrans">
      <dgm:prSet/>
      <dgm:spPr/>
      <dgm:t>
        <a:bodyPr/>
        <a:lstStyle/>
        <a:p>
          <a:endParaRPr lang="en-US"/>
        </a:p>
      </dgm:t>
    </dgm:pt>
    <dgm:pt modelId="{92187D45-C9E2-470D-9C3E-577CE350AF21}" type="pres">
      <dgm:prSet presAssocID="{7E2A0E3E-6621-4EDA-9D70-C465CB629A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A95245-18B5-45A1-A251-DDBB9B418786}" type="pres">
      <dgm:prSet presAssocID="{B445B020-7235-44B4-A3AC-D53607E0F99C}" presName="parentLin" presStyleCnt="0"/>
      <dgm:spPr/>
    </dgm:pt>
    <dgm:pt modelId="{8EA4B465-8064-4D16-8A14-9252FA82CAC5}" type="pres">
      <dgm:prSet presAssocID="{B445B020-7235-44B4-A3AC-D53607E0F99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0408A28-C280-40CD-BBDE-61798AF5BE3E}" type="pres">
      <dgm:prSet presAssocID="{B445B020-7235-44B4-A3AC-D53607E0F99C}" presName="parentText" presStyleLbl="node1" presStyleIdx="0" presStyleCnt="3" custScaleX="125000" custScaleY="1176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2B514-9526-4634-BEE8-86A794272E3E}" type="pres">
      <dgm:prSet presAssocID="{B445B020-7235-44B4-A3AC-D53607E0F99C}" presName="negativeSpace" presStyleCnt="0"/>
      <dgm:spPr/>
    </dgm:pt>
    <dgm:pt modelId="{40F3C46F-81C8-4C64-BBAD-8EE9D2AD95D6}" type="pres">
      <dgm:prSet presAssocID="{B445B020-7235-44B4-A3AC-D53607E0F99C}" presName="childText" presStyleLbl="conFgAcc1" presStyleIdx="0" presStyleCnt="3">
        <dgm:presLayoutVars>
          <dgm:bulletEnabled val="1"/>
        </dgm:presLayoutVars>
      </dgm:prSet>
      <dgm:spPr/>
    </dgm:pt>
    <dgm:pt modelId="{5569D4D1-81C5-4F93-B18E-2D91DFFBF5D8}" type="pres">
      <dgm:prSet presAssocID="{DAC0A483-79CF-4AC8-82C5-63838A5557FD}" presName="spaceBetweenRectangles" presStyleCnt="0"/>
      <dgm:spPr/>
    </dgm:pt>
    <dgm:pt modelId="{83CAC123-475C-4FB4-B827-C6C11E764F5F}" type="pres">
      <dgm:prSet presAssocID="{F11D2320-FAC0-4262-9F90-7EEF20F862BA}" presName="parentLin" presStyleCnt="0"/>
      <dgm:spPr/>
    </dgm:pt>
    <dgm:pt modelId="{E431C7A6-AEC4-4AE6-AEC3-AD5814BF929B}" type="pres">
      <dgm:prSet presAssocID="{F11D2320-FAC0-4262-9F90-7EEF20F862B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75AC57B-4C8F-4330-AC0B-70D62AF14577}" type="pres">
      <dgm:prSet presAssocID="{F11D2320-FAC0-4262-9F90-7EEF20F862BA}" presName="parentText" presStyleLbl="node1" presStyleIdx="1" presStyleCnt="3" custScaleX="125644" custScaleY="1252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3F7F6-9DF7-4F31-9783-D816F19F7F6D}" type="pres">
      <dgm:prSet presAssocID="{F11D2320-FAC0-4262-9F90-7EEF20F862BA}" presName="negativeSpace" presStyleCnt="0"/>
      <dgm:spPr/>
    </dgm:pt>
    <dgm:pt modelId="{519B699D-59FB-4AFE-A07F-1F5C834D7B49}" type="pres">
      <dgm:prSet presAssocID="{F11D2320-FAC0-4262-9F90-7EEF20F862BA}" presName="childText" presStyleLbl="conFgAcc1" presStyleIdx="1" presStyleCnt="3">
        <dgm:presLayoutVars>
          <dgm:bulletEnabled val="1"/>
        </dgm:presLayoutVars>
      </dgm:prSet>
      <dgm:spPr/>
    </dgm:pt>
    <dgm:pt modelId="{25BE73CF-24E5-4B2B-ABD0-FCBAAC2085BC}" type="pres">
      <dgm:prSet presAssocID="{F077C283-300C-4301-B390-AFA941AE56C0}" presName="spaceBetweenRectangles" presStyleCnt="0"/>
      <dgm:spPr/>
    </dgm:pt>
    <dgm:pt modelId="{B4933EE4-B37A-481F-9624-A14F4A008561}" type="pres">
      <dgm:prSet presAssocID="{DC635AF1-9B33-413A-8F22-34B24D91AA00}" presName="parentLin" presStyleCnt="0"/>
      <dgm:spPr/>
    </dgm:pt>
    <dgm:pt modelId="{15ADE7DB-D140-4E90-B5B8-9BA9D1510CD3}" type="pres">
      <dgm:prSet presAssocID="{DC635AF1-9B33-413A-8F22-34B24D91AA0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6DD4936-2A9D-4B1A-8751-18045768945A}" type="pres">
      <dgm:prSet presAssocID="{DC635AF1-9B33-413A-8F22-34B24D91AA00}" presName="parentText" presStyleLbl="node1" presStyleIdx="2" presStyleCnt="3" custScaleX="125000" custScaleY="1176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77C46-9132-4A88-BFC3-E43E43FD1ED2}" type="pres">
      <dgm:prSet presAssocID="{DC635AF1-9B33-413A-8F22-34B24D91AA00}" presName="negativeSpace" presStyleCnt="0"/>
      <dgm:spPr/>
    </dgm:pt>
    <dgm:pt modelId="{B6E08EE5-EA4B-479D-8AC9-A600745823BF}" type="pres">
      <dgm:prSet presAssocID="{DC635AF1-9B33-413A-8F22-34B24D91AA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6F48050-4F5A-4B9E-9782-FDF8471EAAE0}" type="presOf" srcId="{B445B020-7235-44B4-A3AC-D53607E0F99C}" destId="{E0408A28-C280-40CD-BBDE-61798AF5BE3E}" srcOrd="1" destOrd="0" presId="urn:microsoft.com/office/officeart/2005/8/layout/list1"/>
    <dgm:cxn modelId="{86CADEE0-7CF4-4B4C-989D-86CB24127034}" type="presOf" srcId="{F11D2320-FAC0-4262-9F90-7EEF20F862BA}" destId="{475AC57B-4C8F-4330-AC0B-70D62AF14577}" srcOrd="1" destOrd="0" presId="urn:microsoft.com/office/officeart/2005/8/layout/list1"/>
    <dgm:cxn modelId="{F5F7BE67-D8FB-4926-959A-86F09A529EA1}" type="presOf" srcId="{DC635AF1-9B33-413A-8F22-34B24D91AA00}" destId="{F6DD4936-2A9D-4B1A-8751-18045768945A}" srcOrd="1" destOrd="0" presId="urn:microsoft.com/office/officeart/2005/8/layout/list1"/>
    <dgm:cxn modelId="{D7A31A62-08B6-4A0A-9AE9-19294B38DFE2}" type="presOf" srcId="{B445B020-7235-44B4-A3AC-D53607E0F99C}" destId="{8EA4B465-8064-4D16-8A14-9252FA82CAC5}" srcOrd="0" destOrd="0" presId="urn:microsoft.com/office/officeart/2005/8/layout/list1"/>
    <dgm:cxn modelId="{452D302D-B9C7-4303-A085-B425A15CCC64}" type="presOf" srcId="{F11D2320-FAC0-4262-9F90-7EEF20F862BA}" destId="{E431C7A6-AEC4-4AE6-AEC3-AD5814BF929B}" srcOrd="0" destOrd="0" presId="urn:microsoft.com/office/officeart/2005/8/layout/list1"/>
    <dgm:cxn modelId="{8568BD70-30CA-494F-BEAC-1FFBA330128E}" type="presOf" srcId="{DC635AF1-9B33-413A-8F22-34B24D91AA00}" destId="{15ADE7DB-D140-4E90-B5B8-9BA9D1510CD3}" srcOrd="0" destOrd="0" presId="urn:microsoft.com/office/officeart/2005/8/layout/list1"/>
    <dgm:cxn modelId="{103E462F-A01D-40A7-BD0D-6231CEEA51F0}" srcId="{7E2A0E3E-6621-4EDA-9D70-C465CB629A88}" destId="{DC635AF1-9B33-413A-8F22-34B24D91AA00}" srcOrd="2" destOrd="0" parTransId="{3BC3F229-667F-469C-8014-5B47E68A92C4}" sibTransId="{46871F32-6C99-485B-9169-43A8E9CBCF8E}"/>
    <dgm:cxn modelId="{6383ABAF-57B6-4ABF-B20C-611A4AA978E3}" srcId="{7E2A0E3E-6621-4EDA-9D70-C465CB629A88}" destId="{B445B020-7235-44B4-A3AC-D53607E0F99C}" srcOrd="0" destOrd="0" parTransId="{64D17B21-C552-4C50-AE26-B155D688DFBD}" sibTransId="{DAC0A483-79CF-4AC8-82C5-63838A5557FD}"/>
    <dgm:cxn modelId="{A1037376-1D97-4A47-9272-1780DCD8598B}" type="presOf" srcId="{7E2A0E3E-6621-4EDA-9D70-C465CB629A88}" destId="{92187D45-C9E2-470D-9C3E-577CE350AF21}" srcOrd="0" destOrd="0" presId="urn:microsoft.com/office/officeart/2005/8/layout/list1"/>
    <dgm:cxn modelId="{B4690EFA-E8F1-4641-B01C-DED1AEBCA50A}" srcId="{7E2A0E3E-6621-4EDA-9D70-C465CB629A88}" destId="{F11D2320-FAC0-4262-9F90-7EEF20F862BA}" srcOrd="1" destOrd="0" parTransId="{37EFF4E5-9407-4E6A-99A3-D13D54B2719D}" sibTransId="{F077C283-300C-4301-B390-AFA941AE56C0}"/>
    <dgm:cxn modelId="{6A3FD5C7-1A5A-45A9-A318-828241B75628}" type="presParOf" srcId="{92187D45-C9E2-470D-9C3E-577CE350AF21}" destId="{BEA95245-18B5-45A1-A251-DDBB9B418786}" srcOrd="0" destOrd="0" presId="urn:microsoft.com/office/officeart/2005/8/layout/list1"/>
    <dgm:cxn modelId="{893C1CE7-3676-461B-90FA-E103F78FDED5}" type="presParOf" srcId="{BEA95245-18B5-45A1-A251-DDBB9B418786}" destId="{8EA4B465-8064-4D16-8A14-9252FA82CAC5}" srcOrd="0" destOrd="0" presId="urn:microsoft.com/office/officeart/2005/8/layout/list1"/>
    <dgm:cxn modelId="{C843ACB3-58CA-49DA-86E8-CC7F5D1E8EBD}" type="presParOf" srcId="{BEA95245-18B5-45A1-A251-DDBB9B418786}" destId="{E0408A28-C280-40CD-BBDE-61798AF5BE3E}" srcOrd="1" destOrd="0" presId="urn:microsoft.com/office/officeart/2005/8/layout/list1"/>
    <dgm:cxn modelId="{27D6B5C1-CA80-4C24-8535-A2FDF05F06FD}" type="presParOf" srcId="{92187D45-C9E2-470D-9C3E-577CE350AF21}" destId="{7502B514-9526-4634-BEE8-86A794272E3E}" srcOrd="1" destOrd="0" presId="urn:microsoft.com/office/officeart/2005/8/layout/list1"/>
    <dgm:cxn modelId="{4651A2D5-C878-442C-B385-DCF675065024}" type="presParOf" srcId="{92187D45-C9E2-470D-9C3E-577CE350AF21}" destId="{40F3C46F-81C8-4C64-BBAD-8EE9D2AD95D6}" srcOrd="2" destOrd="0" presId="urn:microsoft.com/office/officeart/2005/8/layout/list1"/>
    <dgm:cxn modelId="{7DC7FE57-6825-432B-A822-E3DCBC2F2F31}" type="presParOf" srcId="{92187D45-C9E2-470D-9C3E-577CE350AF21}" destId="{5569D4D1-81C5-4F93-B18E-2D91DFFBF5D8}" srcOrd="3" destOrd="0" presId="urn:microsoft.com/office/officeart/2005/8/layout/list1"/>
    <dgm:cxn modelId="{374669DC-D0F1-4FE7-A9E6-AA84DD3289BC}" type="presParOf" srcId="{92187D45-C9E2-470D-9C3E-577CE350AF21}" destId="{83CAC123-475C-4FB4-B827-C6C11E764F5F}" srcOrd="4" destOrd="0" presId="urn:microsoft.com/office/officeart/2005/8/layout/list1"/>
    <dgm:cxn modelId="{27053D65-B16E-4B8F-B62B-2E2B30B391A6}" type="presParOf" srcId="{83CAC123-475C-4FB4-B827-C6C11E764F5F}" destId="{E431C7A6-AEC4-4AE6-AEC3-AD5814BF929B}" srcOrd="0" destOrd="0" presId="urn:microsoft.com/office/officeart/2005/8/layout/list1"/>
    <dgm:cxn modelId="{2FF39C28-0605-44B7-9C66-657112D699A5}" type="presParOf" srcId="{83CAC123-475C-4FB4-B827-C6C11E764F5F}" destId="{475AC57B-4C8F-4330-AC0B-70D62AF14577}" srcOrd="1" destOrd="0" presId="urn:microsoft.com/office/officeart/2005/8/layout/list1"/>
    <dgm:cxn modelId="{6810F39B-A396-47B4-B2D2-C4A686158C75}" type="presParOf" srcId="{92187D45-C9E2-470D-9C3E-577CE350AF21}" destId="{6143F7F6-9DF7-4F31-9783-D816F19F7F6D}" srcOrd="5" destOrd="0" presId="urn:microsoft.com/office/officeart/2005/8/layout/list1"/>
    <dgm:cxn modelId="{3EFAD01D-A9A0-41D1-81D7-14FF738A1FA6}" type="presParOf" srcId="{92187D45-C9E2-470D-9C3E-577CE350AF21}" destId="{519B699D-59FB-4AFE-A07F-1F5C834D7B49}" srcOrd="6" destOrd="0" presId="urn:microsoft.com/office/officeart/2005/8/layout/list1"/>
    <dgm:cxn modelId="{653461EB-C6F2-4527-9A80-0D61830791C0}" type="presParOf" srcId="{92187D45-C9E2-470D-9C3E-577CE350AF21}" destId="{25BE73CF-24E5-4B2B-ABD0-FCBAAC2085BC}" srcOrd="7" destOrd="0" presId="urn:microsoft.com/office/officeart/2005/8/layout/list1"/>
    <dgm:cxn modelId="{24467718-5658-46C4-9B3C-F7959B37B8EB}" type="presParOf" srcId="{92187D45-C9E2-470D-9C3E-577CE350AF21}" destId="{B4933EE4-B37A-481F-9624-A14F4A008561}" srcOrd="8" destOrd="0" presId="urn:microsoft.com/office/officeart/2005/8/layout/list1"/>
    <dgm:cxn modelId="{8FCFEB97-EF85-4600-A7B0-322E6BF8A63E}" type="presParOf" srcId="{B4933EE4-B37A-481F-9624-A14F4A008561}" destId="{15ADE7DB-D140-4E90-B5B8-9BA9D1510CD3}" srcOrd="0" destOrd="0" presId="urn:microsoft.com/office/officeart/2005/8/layout/list1"/>
    <dgm:cxn modelId="{3737D1E3-5BF6-4F6F-9831-F3FC8A10B0F7}" type="presParOf" srcId="{B4933EE4-B37A-481F-9624-A14F4A008561}" destId="{F6DD4936-2A9D-4B1A-8751-18045768945A}" srcOrd="1" destOrd="0" presId="urn:microsoft.com/office/officeart/2005/8/layout/list1"/>
    <dgm:cxn modelId="{1D5BBCA3-DFFC-48BB-BB6D-E2B68087CF75}" type="presParOf" srcId="{92187D45-C9E2-470D-9C3E-577CE350AF21}" destId="{B0977C46-9132-4A88-BFC3-E43E43FD1ED2}" srcOrd="9" destOrd="0" presId="urn:microsoft.com/office/officeart/2005/8/layout/list1"/>
    <dgm:cxn modelId="{0287872B-366C-48E6-9688-82453E989857}" type="presParOf" srcId="{92187D45-C9E2-470D-9C3E-577CE350AF21}" destId="{B6E08EE5-EA4B-479D-8AC9-A600745823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3C46F-81C8-4C64-BBAD-8EE9D2AD95D6}">
      <dsp:nvSpPr>
        <dsp:cNvPr id="0" name=""/>
        <dsp:cNvSpPr/>
      </dsp:nvSpPr>
      <dsp:spPr>
        <a:xfrm>
          <a:off x="0" y="490637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08A28-C280-40CD-BBDE-61798AF5BE3E}">
      <dsp:nvSpPr>
        <dsp:cNvPr id="0" name=""/>
        <dsp:cNvSpPr/>
      </dsp:nvSpPr>
      <dsp:spPr>
        <a:xfrm>
          <a:off x="304800" y="31327"/>
          <a:ext cx="5334000" cy="798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- Thư có thể chứa virus khiến các thiết bị điện tử bị nhiễm virus.</a:t>
          </a:r>
          <a:endParaRPr lang="en-US" sz="1800" kern="1200"/>
        </a:p>
      </dsp:txBody>
      <dsp:txXfrm>
        <a:off x="343794" y="70321"/>
        <a:ext cx="5256012" cy="720801"/>
      </dsp:txXfrm>
    </dsp:sp>
    <dsp:sp modelId="{519B699D-59FB-4AFE-A07F-1F5C834D7B49}">
      <dsp:nvSpPr>
        <dsp:cNvPr id="0" name=""/>
        <dsp:cNvSpPr/>
      </dsp:nvSpPr>
      <dsp:spPr>
        <a:xfrm>
          <a:off x="0" y="1705497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AC57B-4C8F-4330-AC0B-70D62AF14577}">
      <dsp:nvSpPr>
        <dsp:cNvPr id="0" name=""/>
        <dsp:cNvSpPr/>
      </dsp:nvSpPr>
      <dsp:spPr>
        <a:xfrm>
          <a:off x="304800" y="1194437"/>
          <a:ext cx="5361480" cy="850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- Có những thư giả mạo, thư lừa đảo</a:t>
          </a:r>
          <a:endParaRPr lang="en-US" sz="1800" kern="1200"/>
        </a:p>
      </dsp:txBody>
      <dsp:txXfrm>
        <a:off x="346320" y="1235957"/>
        <a:ext cx="5278440" cy="767499"/>
      </dsp:txXfrm>
    </dsp:sp>
    <dsp:sp modelId="{B6E08EE5-EA4B-479D-8AC9-A600745823BF}">
      <dsp:nvSpPr>
        <dsp:cNvPr id="0" name=""/>
        <dsp:cNvSpPr/>
      </dsp:nvSpPr>
      <dsp:spPr>
        <a:xfrm>
          <a:off x="0" y="2868872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D4936-2A9D-4B1A-8751-18045768945A}">
      <dsp:nvSpPr>
        <dsp:cNvPr id="0" name=""/>
        <dsp:cNvSpPr/>
      </dsp:nvSpPr>
      <dsp:spPr>
        <a:xfrm>
          <a:off x="304800" y="2409297"/>
          <a:ext cx="5334000" cy="799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- Thư rác làm người nhận mất thời gian, công sức để lọc bỏ</a:t>
          </a:r>
          <a:endParaRPr lang="en-US" sz="1800" kern="1200"/>
        </a:p>
      </dsp:txBody>
      <dsp:txXfrm>
        <a:off x="343807" y="2448304"/>
        <a:ext cx="5255986" cy="721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8881348-C329-4190-995C-758421D3B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8881348-C329-4190-995C-758421D3B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08BB01-496F-49B6-AC4A-1FCC8C16E3B0}" type="slidenum">
              <a:rPr lang="en-US" altLang="en-US">
                <a:solidFill>
                  <a:prstClr val="black"/>
                </a:solidFill>
              </a:rPr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d9ad39b82_2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d9ad39b82_2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8881348-C329-4190-995C-758421D3B6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gradFill>
          <a:gsLst>
            <a:gs pos="0">
              <a:schemeClr val="accent2"/>
            </a:gs>
            <a:gs pos="100000">
              <a:schemeClr val="dk1"/>
            </a:gs>
          </a:gsLst>
          <a:lin ang="8100019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" y="234877"/>
            <a:ext cx="9144000" cy="4673746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37875" y="1662450"/>
            <a:ext cx="7068300" cy="181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49ED60E-3B8D-47C1-9682-1C12509BF9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" y="234877"/>
            <a:ext cx="9144000" cy="4673746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lt2"/>
            </a:gs>
            <a:gs pos="50000">
              <a:schemeClr val="accent1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037875" y="1323600"/>
            <a:ext cx="5654700" cy="297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2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 panose="020B0502030000000004"/>
              <a:buChar char="●"/>
              <a:defRPr sz="2900">
                <a:solidFill>
                  <a:schemeClr val="l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1pPr>
            <a:lvl2pPr marL="914400" lvl="1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 panose="020B0502030000000004"/>
              <a:buChar char="○"/>
              <a:defRPr sz="2900">
                <a:solidFill>
                  <a:schemeClr val="l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2pPr>
            <a:lvl3pPr marL="1371600" lvl="2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 panose="020B0502030000000004"/>
              <a:buChar char="■"/>
              <a:defRPr sz="2900">
                <a:solidFill>
                  <a:schemeClr val="l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3pPr>
            <a:lvl4pPr marL="1828800" lvl="3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 panose="020B0502030000000004"/>
              <a:buChar char="●"/>
              <a:defRPr sz="2900">
                <a:solidFill>
                  <a:schemeClr val="l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4pPr>
            <a:lvl5pPr marL="2286000" lvl="4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 panose="020B0502030000000004"/>
              <a:buChar char="○"/>
              <a:defRPr sz="2900">
                <a:solidFill>
                  <a:schemeClr val="l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5pPr>
            <a:lvl6pPr marL="2743200" lvl="5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 panose="020B0502030000000004"/>
              <a:buChar char="■"/>
              <a:defRPr sz="2900">
                <a:solidFill>
                  <a:schemeClr val="l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6pPr>
            <a:lvl7pPr marL="3200400" lvl="6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 panose="020B0502030000000004"/>
              <a:buChar char="●"/>
              <a:defRPr sz="2900">
                <a:solidFill>
                  <a:schemeClr val="l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7pPr>
            <a:lvl8pPr marL="3657600" lvl="7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 panose="020B0502030000000004"/>
              <a:buChar char="○"/>
              <a:defRPr sz="2900">
                <a:solidFill>
                  <a:schemeClr val="l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8pPr>
            <a:lvl9pPr marL="4114800" lvl="8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 panose="020B0502030000000004"/>
              <a:buChar char="■"/>
              <a:defRPr sz="2900">
                <a:solidFill>
                  <a:schemeClr val="l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9pPr>
          </a:lstStyle>
          <a:p/>
        </p:txBody>
      </p:sp>
      <p:sp>
        <p:nvSpPr>
          <p:cNvPr id="18" name="Google Shape;18;p4"/>
          <p:cNvSpPr txBox="1"/>
          <p:nvPr/>
        </p:nvSpPr>
        <p:spPr>
          <a:xfrm>
            <a:off x="961675" y="5279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>
                <a:solidFill>
                  <a:schemeClr val="accent2"/>
                </a:solidFill>
              </a:rPr>
              <a:t>“</a:t>
            </a:r>
            <a:endParaRPr sz="9600" b="1">
              <a:solidFill>
                <a:schemeClr val="accent2"/>
              </a:solidFill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0" name="Google Shape;20;p4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037875" y="1353950"/>
            <a:ext cx="2191800" cy="30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460026" y="1353950"/>
            <a:ext cx="2191800" cy="30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882177" y="1353950"/>
            <a:ext cx="2191800" cy="30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 - Light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0" y="1455585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63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1455585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 panose="020B0502030000000004"/>
              <a:buNone/>
              <a:defRPr sz="32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 panose="020B0502030000000004"/>
              <a:buNone/>
              <a:defRPr sz="32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 panose="020B0502030000000004"/>
              <a:buNone/>
              <a:defRPr sz="32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 panose="020B0502030000000004"/>
              <a:buNone/>
              <a:defRPr sz="32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 panose="020B0502030000000004"/>
              <a:buNone/>
              <a:defRPr sz="32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 panose="020B0502030000000004"/>
              <a:buNone/>
              <a:defRPr sz="32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 panose="020B0502030000000004"/>
              <a:buNone/>
              <a:defRPr sz="32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 panose="020B0502030000000004"/>
              <a:buNone/>
              <a:defRPr sz="32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 panose="020B0502030000000004"/>
              <a:buNone/>
              <a:defRPr sz="32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 panose="020B0502030000000004"/>
              <a:buChar char="●"/>
              <a:defRPr sz="2400">
                <a:solidFill>
                  <a:schemeClr val="dk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 panose="020B0502030000000004"/>
              <a:buChar char="○"/>
              <a:defRPr sz="2400">
                <a:solidFill>
                  <a:schemeClr val="dk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 panose="020B0502030000000004"/>
              <a:buChar char="■"/>
              <a:defRPr sz="2400">
                <a:solidFill>
                  <a:schemeClr val="dk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 panose="020B0502030000000004"/>
              <a:buChar char="●"/>
              <a:defRPr sz="2400">
                <a:solidFill>
                  <a:schemeClr val="dk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 panose="020B0502030000000004"/>
              <a:buChar char="○"/>
              <a:defRPr sz="2400">
                <a:solidFill>
                  <a:schemeClr val="dk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 panose="020B0502030000000004"/>
              <a:buChar char="■"/>
              <a:defRPr sz="2400">
                <a:solidFill>
                  <a:schemeClr val="dk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 panose="020B0502030000000004"/>
              <a:buChar char="●"/>
              <a:defRPr sz="2400">
                <a:solidFill>
                  <a:schemeClr val="dk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 panose="020B0502030000000004"/>
              <a:buChar char="○"/>
              <a:defRPr sz="2400">
                <a:solidFill>
                  <a:schemeClr val="dk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 panose="020B0502030000000004"/>
              <a:buChar char="■"/>
              <a:defRPr sz="2400">
                <a:solidFill>
                  <a:schemeClr val="dk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Inter-Regular" panose="020B0502030000000004"/>
                <a:ea typeface="Inter-Regular" panose="020B0502030000000004"/>
                <a:cs typeface="Inter-Regular" panose="020B0502030000000004"/>
                <a:sym typeface="Inter-Regular" panose="020B05020300000000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0.xml"/><Relationship Id="rId4" Type="http://schemas.openxmlformats.org/officeDocument/2006/relationships/image" Target="../media/image14.sv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.xml"/><Relationship Id="rId4" Type="http://schemas.openxmlformats.org/officeDocument/2006/relationships/image" Target="../media/image14.svg"/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9.xml"/><Relationship Id="rId6" Type="http://schemas.openxmlformats.org/officeDocument/2006/relationships/tags" Target="../tags/tag1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7.xml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hyperlink" Target="http://gmail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tags" Target="../tags/tag2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24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25.xml"/><Relationship Id="rId4" Type="http://schemas.openxmlformats.org/officeDocument/2006/relationships/image" Target="../media/image38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28.xml"/><Relationship Id="rId1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.xml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9.xml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9.xml"/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3124200" y="270245"/>
            <a:ext cx="6611100" cy="144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TIN HỌC 6</a:t>
            </a:r>
            <a:endParaRPr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5649" y="1347821"/>
            <a:ext cx="514115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</a:rPr>
              <a:t>Chào mừng các em </a:t>
            </a:r>
            <a:endParaRPr lang="en-US" sz="3200" b="1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</a:rPr>
              <a:t>đến với bài học hôm nay!</a:t>
            </a:r>
            <a:endParaRPr lang="en-US" sz="3200" b="1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27124" y="1345100"/>
            <a:ext cx="34290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818" y="3291"/>
            <a:ext cx="455718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2. 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LỢI ÍCH CỦA TH</a:t>
            </a:r>
            <a:r>
              <a:rPr lang="vi-VN" altLang="zh-CN" sz="2400" b="1">
                <a:solidFill>
                  <a:srgbClr val="002060"/>
                </a:solidFill>
                <a:latin typeface="+mn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 ĐIỆN TỬ</a:t>
            </a:r>
            <a:endParaRPr lang="zh-CN" altLang="en-US" sz="2400" b="1">
              <a:solidFill>
                <a:srgbClr val="002060"/>
              </a:solidFill>
              <a:latin typeface="+mj-lt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2" name="矩形: 圆角 1"/>
          <p:cNvSpPr/>
          <p:nvPr/>
        </p:nvSpPr>
        <p:spPr>
          <a:xfrm>
            <a:off x="2286922" y="733171"/>
            <a:ext cx="2132678" cy="15335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3" name="矩形: 圆角 14"/>
          <p:cNvSpPr/>
          <p:nvPr/>
        </p:nvSpPr>
        <p:spPr>
          <a:xfrm>
            <a:off x="2286921" y="2555260"/>
            <a:ext cx="2132679" cy="153358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32" name="矩形 34"/>
          <p:cNvSpPr/>
          <p:nvPr/>
        </p:nvSpPr>
        <p:spPr>
          <a:xfrm>
            <a:off x="2341775" y="786247"/>
            <a:ext cx="2001625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Có thể chuyển th</a:t>
            </a:r>
            <a:r>
              <a:rPr lang="vi-VN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 bằng các ph</a:t>
            </a:r>
            <a:r>
              <a:rPr lang="vi-VN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ươ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ng tiện khác nhau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矩形 34"/>
          <p:cNvSpPr/>
          <p:nvPr/>
        </p:nvSpPr>
        <p:spPr>
          <a:xfrm>
            <a:off x="2341775" y="2623836"/>
            <a:ext cx="2077825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Viết trên giấy, vải…, kèm vật liệu hàm chứa ý nghĩa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矩形: 圆角 15"/>
          <p:cNvSpPr/>
          <p:nvPr/>
        </p:nvSpPr>
        <p:spPr>
          <a:xfrm>
            <a:off x="5181600" y="733170"/>
            <a:ext cx="1981200" cy="1533582"/>
          </a:xfrm>
          <a:prstGeom prst="round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37" name="矩形: 圆角 16"/>
          <p:cNvSpPr/>
          <p:nvPr/>
        </p:nvSpPr>
        <p:spPr>
          <a:xfrm>
            <a:off x="5181600" y="2555260"/>
            <a:ext cx="1981200" cy="1533582"/>
          </a:xfrm>
          <a:prstGeom prst="round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44" name="文本框 31"/>
          <p:cNvSpPr txBox="1"/>
          <p:nvPr/>
        </p:nvSpPr>
        <p:spPr>
          <a:xfrm>
            <a:off x="5181600" y="856915"/>
            <a:ext cx="1864031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bg1"/>
                </a:solidFill>
                <a:latin typeface="+mj-lt"/>
              </a:rPr>
              <a:t>Gửi th</a:t>
            </a:r>
            <a:r>
              <a:rPr lang="vi-VN" altLang="zh-CN" sz="2000" smtClean="0">
                <a:solidFill>
                  <a:schemeClr val="bg1"/>
                </a:solidFill>
                <a:latin typeface="+mj-lt"/>
              </a:rPr>
              <a:t>ư</a:t>
            </a:r>
            <a:r>
              <a:rPr lang="en-US" altLang="zh-CN" sz="2000">
                <a:solidFill>
                  <a:schemeClr val="bg1"/>
                </a:solidFill>
                <a:latin typeface="+mj-lt"/>
              </a:rPr>
              <a:t> qua kết </a:t>
            </a:r>
            <a:r>
              <a:rPr lang="en-US" altLang="zh-CN" sz="2000" smtClean="0">
                <a:solidFill>
                  <a:schemeClr val="bg1"/>
                </a:solidFill>
                <a:latin typeface="+mj-lt"/>
              </a:rPr>
              <a:t>nối Internet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文本框 32"/>
          <p:cNvSpPr txBox="1"/>
          <p:nvPr/>
        </p:nvSpPr>
        <p:spPr>
          <a:xfrm>
            <a:off x="5181600" y="2671916"/>
            <a:ext cx="1981200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  <a:latin typeface="+mj-lt"/>
              </a:rPr>
              <a:t>Có thể gửi kèm các tệp văn bản, </a:t>
            </a:r>
            <a:r>
              <a:rPr lang="en-US" altLang="zh-CN" sz="2000" smtClean="0">
                <a:solidFill>
                  <a:schemeClr val="bg1"/>
                </a:solidFill>
                <a:latin typeface="+mj-lt"/>
              </a:rPr>
              <a:t>âm </a:t>
            </a:r>
            <a:r>
              <a:rPr lang="en-US" altLang="zh-CN" sz="2000">
                <a:solidFill>
                  <a:schemeClr val="bg1"/>
                </a:solidFill>
                <a:latin typeface="+mj-lt"/>
              </a:rPr>
              <a:t>thanh…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495800" y="1310511"/>
            <a:ext cx="603050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>
            <a:off x="4495800" y="3116089"/>
            <a:ext cx="603050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22935" y="560046"/>
            <a:ext cx="189891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>
                <a:latin typeface="+mj-lt"/>
              </a:rPr>
              <a:t>* </a:t>
            </a:r>
            <a:r>
              <a:rPr lang="vi-VN" sz="2400" b="1" smtClean="0">
                <a:latin typeface="+mn-lt"/>
              </a:rPr>
              <a:t>Ư</a:t>
            </a:r>
            <a:r>
              <a:rPr lang="en-US" sz="2400" b="1" smtClean="0">
                <a:latin typeface="+mj-lt"/>
                <a:cs typeface="Times New Roman" panose="02020603050405020304" pitchFamily="18" charset="0"/>
              </a:rPr>
              <a:t>u</a:t>
            </a:r>
            <a:r>
              <a:rPr lang="en-US" sz="2400" b="1" smtClean="0">
                <a:latin typeface="+mj-lt"/>
              </a:rPr>
              <a:t> </a:t>
            </a:r>
            <a:r>
              <a:rPr lang="en-US" sz="2400" b="1">
                <a:latin typeface="+mj-lt"/>
                <a:cs typeface="Times New Roman" panose="02020603050405020304" pitchFamily="18" charset="0"/>
              </a:rPr>
              <a:t>điểm:</a:t>
            </a:r>
            <a:endParaRPr lang="en-GB" sz="2400" b="1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8" name="Picture 4" descr="Writing Letter Stock Illustrations – 96,595 Writing Letter Stock  Illustrations, Vectors &amp;amp; Clipart - Dreamstim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6" y="1514828"/>
            <a:ext cx="2093807" cy="17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N_student-at-desk-sending-email-clipart.jpg (220×21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96" y="1374900"/>
            <a:ext cx="1808364" cy="17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7289" y="3224426"/>
            <a:ext cx="1884564" cy="935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Dịch vụ th</a:t>
            </a:r>
            <a:r>
              <a:rPr lang="vi-VN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truyền thống</a:t>
            </a:r>
            <a:endParaRPr lang="en-GB" sz="2000" b="1">
              <a:solidFill>
                <a:srgbClr val="002060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3227" y="3224426"/>
            <a:ext cx="167532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Dịch vụ th</a:t>
            </a:r>
            <a:r>
              <a:rPr lang="vi-VN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điện tử</a:t>
            </a:r>
            <a:endParaRPr lang="en-GB" sz="2000" b="1">
              <a:solidFill>
                <a:srgbClr val="002060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3032166" y="1444584"/>
            <a:ext cx="3079668" cy="9144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2" grpId="0"/>
      <p:bldP spid="34" grpId="0"/>
      <p:bldP spid="36" grpId="0" animBg="1"/>
      <p:bldP spid="37" grpId="0" animBg="1"/>
      <p:bldP spid="44" grpId="0"/>
      <p:bldP spid="45" grpId="0"/>
      <p:bldP spid="3" grpId="0" animBg="1"/>
      <p:bldP spid="47" grpId="0" animBg="1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818" y="3291"/>
            <a:ext cx="455718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2. 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LỢI ÍCH CỦA TH</a:t>
            </a:r>
            <a:r>
              <a:rPr lang="vi-VN" altLang="zh-CN" sz="2400" b="1">
                <a:solidFill>
                  <a:srgbClr val="002060"/>
                </a:solidFill>
                <a:latin typeface="+mn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 ĐIỆN TỬ</a:t>
            </a:r>
            <a:endParaRPr lang="zh-CN" altLang="en-US" sz="2400" b="1">
              <a:solidFill>
                <a:srgbClr val="002060"/>
              </a:solidFill>
              <a:latin typeface="+mj-lt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2" name="矩形: 圆角 1"/>
          <p:cNvSpPr/>
          <p:nvPr/>
        </p:nvSpPr>
        <p:spPr>
          <a:xfrm>
            <a:off x="2293410" y="587229"/>
            <a:ext cx="1897590" cy="91273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3" name="矩形: 圆角 14"/>
          <p:cNvSpPr/>
          <p:nvPr/>
        </p:nvSpPr>
        <p:spPr>
          <a:xfrm>
            <a:off x="2293410" y="1561935"/>
            <a:ext cx="1897590" cy="94416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32" name="矩形 34"/>
          <p:cNvSpPr/>
          <p:nvPr/>
        </p:nvSpPr>
        <p:spPr>
          <a:xfrm>
            <a:off x="2341775" y="786248"/>
            <a:ext cx="1520809" cy="3711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Chi phí cao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矩形 34"/>
          <p:cNvSpPr/>
          <p:nvPr/>
        </p:nvSpPr>
        <p:spPr>
          <a:xfrm>
            <a:off x="2357583" y="1578251"/>
            <a:ext cx="1825640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Thời gian chuyển th</a:t>
            </a:r>
            <a:r>
              <a:rPr lang="vi-VN" altLang="zh-CN" sz="1800">
                <a:solidFill>
                  <a:prstClr val="white"/>
                </a:solidFill>
                <a:latin typeface="+mn-lt"/>
                <a:ea typeface="华文细黑" panose="02010600040101010101" pitchFamily="2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 dài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矩形: 圆角 15"/>
          <p:cNvSpPr/>
          <p:nvPr/>
        </p:nvSpPr>
        <p:spPr>
          <a:xfrm>
            <a:off x="5029200" y="587229"/>
            <a:ext cx="1988576" cy="912733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37" name="矩形: 圆角 16"/>
          <p:cNvSpPr/>
          <p:nvPr/>
        </p:nvSpPr>
        <p:spPr>
          <a:xfrm>
            <a:off x="5029200" y="1546783"/>
            <a:ext cx="1988576" cy="952415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44" name="文本框 31"/>
          <p:cNvSpPr txBox="1"/>
          <p:nvPr/>
        </p:nvSpPr>
        <p:spPr>
          <a:xfrm>
            <a:off x="5082591" y="805241"/>
            <a:ext cx="183259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2000">
                <a:latin typeface="+mj-lt"/>
              </a:rPr>
              <a:t>Chi phí </a:t>
            </a:r>
            <a:r>
              <a:rPr lang="en-US" altLang="zh-CN" sz="2000" smtClean="0">
                <a:latin typeface="+mj-lt"/>
              </a:rPr>
              <a:t>thấp</a:t>
            </a:r>
            <a:endParaRPr lang="zh-CN" altLang="en-US" sz="2000" dirty="0">
              <a:latin typeface="+mj-lt"/>
            </a:endParaRPr>
          </a:p>
        </p:txBody>
      </p:sp>
      <p:sp>
        <p:nvSpPr>
          <p:cNvPr id="45" name="文本框 32"/>
          <p:cNvSpPr txBox="1"/>
          <p:nvPr/>
        </p:nvSpPr>
        <p:spPr>
          <a:xfrm>
            <a:off x="5181601" y="1549920"/>
            <a:ext cx="1761580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>
                <a:latin typeface="+mj-lt"/>
              </a:rPr>
              <a:t>Thời gian gửi, </a:t>
            </a:r>
            <a:r>
              <a:rPr lang="en-US" altLang="zh-CN" sz="2000" smtClean="0">
                <a:latin typeface="+mj-lt"/>
              </a:rPr>
              <a:t>nhận nhanh</a:t>
            </a:r>
            <a:endParaRPr lang="zh-CN" altLang="en-US" sz="2000" dirty="0">
              <a:latin typeface="+mj-lt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267878" y="3811372"/>
            <a:ext cx="608922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>
            <a:off x="4267878" y="2829704"/>
            <a:ext cx="608922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48" name="矩形: 圆角 1"/>
          <p:cNvSpPr/>
          <p:nvPr/>
        </p:nvSpPr>
        <p:spPr>
          <a:xfrm>
            <a:off x="2293410" y="2574680"/>
            <a:ext cx="1897590" cy="91273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49" name="矩形 34"/>
          <p:cNvSpPr/>
          <p:nvPr/>
        </p:nvSpPr>
        <p:spPr>
          <a:xfrm>
            <a:off x="2357583" y="2571251"/>
            <a:ext cx="1769241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Số l</a:t>
            </a:r>
            <a:r>
              <a:rPr lang="vi-VN" altLang="zh-CN" sz="1800">
                <a:solidFill>
                  <a:prstClr val="white"/>
                </a:solidFill>
                <a:latin typeface="+mn-lt"/>
                <a:ea typeface="华文细黑" panose="02010600040101010101" pitchFamily="2" charset="-122"/>
                <a:cs typeface="Times New Roman" panose="02020603050405020304" pitchFamily="18" charset="0"/>
              </a:rPr>
              <a:t>ượn</a:t>
            </a:r>
            <a:r>
              <a:rPr lang="en-US" altLang="zh-CN" sz="1800">
                <a:solidFill>
                  <a:prstClr val="white"/>
                </a:solidFill>
                <a:latin typeface="+mn-lt"/>
                <a:ea typeface="华文细黑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 th</a:t>
            </a:r>
            <a:r>
              <a:rPr lang="vi-VN" altLang="zh-CN" sz="1800">
                <a:solidFill>
                  <a:prstClr val="white"/>
                </a:solidFill>
                <a:latin typeface="+mn-lt"/>
                <a:ea typeface="华文细黑" panose="02010600040101010101" pitchFamily="2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 hạn chế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矩形: 圆角 14"/>
          <p:cNvSpPr/>
          <p:nvPr/>
        </p:nvSpPr>
        <p:spPr>
          <a:xfrm>
            <a:off x="2293410" y="3555990"/>
            <a:ext cx="1897590" cy="94416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53" name="矩形 34"/>
          <p:cNvSpPr/>
          <p:nvPr/>
        </p:nvSpPr>
        <p:spPr>
          <a:xfrm>
            <a:off x="2293410" y="3579797"/>
            <a:ext cx="1889813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>
                <a:solidFill>
                  <a:prstClr val="white"/>
                </a:solidFill>
                <a:latin typeface="+mj-lt"/>
                <a:ea typeface="华文细黑" panose="02010600040101010101" pitchFamily="2" charset="-122"/>
                <a:cs typeface="Times New Roman" panose="02020603050405020304" pitchFamily="18" charset="0"/>
              </a:rPr>
              <a:t>Có thể bị chuyển nhầm, tẩm độc…</a:t>
            </a:r>
            <a:endParaRPr lang="zh-CN" altLang="en-US" sz="1800" dirty="0">
              <a:solidFill>
                <a:prstClr val="white"/>
              </a:solidFill>
              <a:latin typeface="+mj-lt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4240107" y="832863"/>
            <a:ext cx="560493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55" name="Right Arrow 54"/>
          <p:cNvSpPr/>
          <p:nvPr/>
        </p:nvSpPr>
        <p:spPr>
          <a:xfrm>
            <a:off x="4267878" y="1805865"/>
            <a:ext cx="608922" cy="3833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56" name="矩形: 圆角 15"/>
          <p:cNvSpPr/>
          <p:nvPr/>
        </p:nvSpPr>
        <p:spPr>
          <a:xfrm>
            <a:off x="5029200" y="2565008"/>
            <a:ext cx="1988576" cy="912733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57" name="文本框 31"/>
          <p:cNvSpPr txBox="1"/>
          <p:nvPr/>
        </p:nvSpPr>
        <p:spPr>
          <a:xfrm>
            <a:off x="5029200" y="2542499"/>
            <a:ext cx="1970522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>
                <a:latin typeface="+mj-lt"/>
              </a:rPr>
              <a:t>Có thể gửi cho nhiều </a:t>
            </a:r>
            <a:r>
              <a:rPr lang="en-US" altLang="zh-CN" sz="2000" smtClean="0">
                <a:latin typeface="+mj-lt"/>
              </a:rPr>
              <a:t>ng</a:t>
            </a:r>
            <a:r>
              <a:rPr lang="vi-VN" altLang="zh-CN" sz="2000">
                <a:latin typeface="+mn-lt"/>
              </a:rPr>
              <a:t>ư</a:t>
            </a:r>
            <a:r>
              <a:rPr lang="en-US" altLang="zh-CN" sz="2000" smtClean="0">
                <a:latin typeface="+mj-lt"/>
              </a:rPr>
              <a:t>ời</a:t>
            </a:r>
            <a:endParaRPr lang="zh-CN" altLang="en-US" sz="2000" dirty="0">
              <a:latin typeface="+mj-lt"/>
            </a:endParaRPr>
          </a:p>
        </p:txBody>
      </p:sp>
      <p:sp>
        <p:nvSpPr>
          <p:cNvPr id="58" name="矩形: 圆角 16"/>
          <p:cNvSpPr/>
          <p:nvPr/>
        </p:nvSpPr>
        <p:spPr>
          <a:xfrm>
            <a:off x="5029201" y="3553713"/>
            <a:ext cx="2018452" cy="952415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59" name="文本框 32"/>
          <p:cNvSpPr txBox="1"/>
          <p:nvPr/>
        </p:nvSpPr>
        <p:spPr>
          <a:xfrm>
            <a:off x="5090463" y="3609420"/>
            <a:ext cx="1895927" cy="8817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2000" smtClean="0">
                <a:latin typeface="+mj-lt"/>
              </a:rPr>
              <a:t>L</a:t>
            </a:r>
            <a:r>
              <a:rPr lang="vi-VN" altLang="zh-CN" sz="2000" smtClean="0">
                <a:latin typeface="+mn-lt"/>
              </a:rPr>
              <a:t>ư</a:t>
            </a:r>
            <a:r>
              <a:rPr lang="en-US" altLang="zh-CN" sz="2000">
                <a:latin typeface="+mj-lt"/>
              </a:rPr>
              <a:t>u trữ và tìm kiếm dễ</a:t>
            </a:r>
            <a:r>
              <a:rPr lang="en-US" altLang="zh-CN">
                <a:latin typeface="+mj-lt"/>
              </a:rPr>
              <a:t> </a:t>
            </a:r>
            <a:r>
              <a:rPr lang="en-US" altLang="zh-CN" sz="2000" smtClean="0">
                <a:latin typeface="+mj-lt"/>
              </a:rPr>
              <a:t>dàng</a:t>
            </a:r>
            <a:endParaRPr lang="zh-CN" altLang="en-US" sz="2000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5490" y="706630"/>
            <a:ext cx="1898917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b="1">
                <a:latin typeface="+mj-lt"/>
              </a:rPr>
              <a:t>* </a:t>
            </a:r>
            <a:r>
              <a:rPr lang="en-US" sz="2000" b="1">
                <a:latin typeface="+mj-lt"/>
                <a:cs typeface="Times New Roman" panose="02020603050405020304" pitchFamily="18" charset="0"/>
              </a:rPr>
              <a:t>Nh</a:t>
            </a:r>
            <a:r>
              <a:rPr lang="vi-VN" sz="2000" b="1">
                <a:latin typeface="+mn-lt"/>
                <a:cs typeface="Times New Roman" panose="02020603050405020304" pitchFamily="18" charset="0"/>
              </a:rPr>
              <a:t>ược</a:t>
            </a:r>
            <a:r>
              <a:rPr lang="en-US" sz="2000" b="1">
                <a:latin typeface="+mj-lt"/>
                <a:cs typeface="Times New Roman" panose="02020603050405020304" pitchFamily="18" charset="0"/>
              </a:rPr>
              <a:t> điểm:</a:t>
            </a:r>
            <a:endParaRPr lang="en-GB" sz="2000" b="1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1" name="Picture 4" descr="Writing Letter Stock Illustrations – 96,595 Writing Letter Stock  Illustrations, Vectors &amp;amp; Clipart - Dreamstim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6" y="1514828"/>
            <a:ext cx="2093807" cy="17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N_student-at-desk-sending-email-clipart.jpg (220×21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05" y="1440721"/>
            <a:ext cx="1808364" cy="17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37289" y="3224426"/>
            <a:ext cx="1675321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Dịch vụ th</a:t>
            </a:r>
            <a:r>
              <a:rPr lang="vi-VN" sz="18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18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truyền thống</a:t>
            </a:r>
            <a:endParaRPr lang="en-GB" sz="1800" b="1">
              <a:solidFill>
                <a:srgbClr val="002060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3227" y="3260539"/>
            <a:ext cx="167532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Dịch vụ th</a:t>
            </a:r>
            <a:r>
              <a:rPr lang="vi-VN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điện tử</a:t>
            </a:r>
            <a:endParaRPr lang="en-GB" sz="2000" b="1">
              <a:solidFill>
                <a:srgbClr val="002060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3032166" y="1538756"/>
            <a:ext cx="3079668" cy="9144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2" grpId="0"/>
      <p:bldP spid="34" grpId="0"/>
      <p:bldP spid="36" grpId="0" animBg="1"/>
      <p:bldP spid="37" grpId="0" animBg="1"/>
      <p:bldP spid="44" grpId="0"/>
      <p:bldP spid="45" grpId="0"/>
      <p:bldP spid="3" grpId="0" animBg="1"/>
      <p:bldP spid="47" grpId="0" animBg="1"/>
      <p:bldP spid="48" grpId="0" animBg="1"/>
      <p:bldP spid="49" grpId="0"/>
      <p:bldP spid="52" grpId="0" animBg="1"/>
      <p:bldP spid="53" grpId="0"/>
      <p:bldP spid="54" grpId="0" animBg="1"/>
      <p:bldP spid="55" grpId="0" animBg="1"/>
      <p:bldP spid="56" grpId="0" animBg="1"/>
      <p:bldP spid="57" grpId="0"/>
      <p:bldP spid="58" grpId="0" animBg="1"/>
      <p:bldP spid="59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smtClean="0">
                <a:latin typeface="+mj-lt"/>
              </a:rPr>
              <a:t>2. Lợi ích của thư điện tử</a:t>
            </a:r>
            <a:endParaRPr sz="2800" b="1">
              <a:latin typeface="+mj-lt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Cloud Callout 4"/>
          <p:cNvSpPr/>
          <p:nvPr/>
        </p:nvSpPr>
        <p:spPr>
          <a:xfrm>
            <a:off x="533400" y="819150"/>
            <a:ext cx="4114800" cy="1828800"/>
          </a:xfrm>
          <a:prstGeom prst="cloudCallout">
            <a:avLst/>
          </a:prstGeom>
          <a:solidFill>
            <a:schemeClr val="tx2">
              <a:lumMod val="9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Bằng hiểu biết của mình, em hãy cho biết thư điện tử có lợi ích gì?</a:t>
            </a:r>
            <a:endParaRPr lang="en-US" sz="180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" y="666750"/>
            <a:ext cx="3733800" cy="3787449"/>
            <a:chOff x="533400" y="666750"/>
            <a:chExt cx="3733800" cy="37874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666750"/>
              <a:ext cx="3733800" cy="3276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00200" y="4084867"/>
              <a:ext cx="1343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FF0000"/>
                  </a:solidFill>
                </a:rPr>
                <a:t>ĐƠN GIẢN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10878" y="694353"/>
            <a:ext cx="3810000" cy="3738080"/>
            <a:chOff x="4610878" y="694353"/>
            <a:chExt cx="3810000" cy="37380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78" y="694353"/>
              <a:ext cx="3810000" cy="324899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844059" y="4063101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FF0000"/>
                  </a:solidFill>
                </a:rPr>
                <a:t>NHANH CHÓNG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438" y="666750"/>
            <a:ext cx="3761762" cy="3816610"/>
            <a:chOff x="505438" y="666750"/>
            <a:chExt cx="3761762" cy="38166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38" y="666750"/>
              <a:ext cx="3761762" cy="3276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472545" y="4114028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FF0000"/>
                  </a:solidFill>
                </a:rPr>
                <a:t>TIẾT KIỆM CHI PHÍ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95800" y="828873"/>
            <a:ext cx="3836140" cy="3630779"/>
            <a:chOff x="4495800" y="828873"/>
            <a:chExt cx="3836140" cy="363077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828873"/>
              <a:ext cx="3836140" cy="311447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334000" y="4090320"/>
              <a:ext cx="2675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FF0000"/>
                  </a:solidFill>
                </a:rPr>
                <a:t>BẢO VỆ MÔI TRƯỜNG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</p:grpSp>
    </p:spTree>
    <p:custDataLst>
      <p:tags r:id="rId5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228600" y="285750"/>
            <a:ext cx="4572000" cy="12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smtClean="0">
                <a:latin typeface="+mj-lt"/>
              </a:rPr>
              <a:t>3. Mặt trái của thư điện tử</a:t>
            </a:r>
            <a:endParaRPr sz="2800" b="1">
              <a:latin typeface="+mj-lt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804765"/>
            <a:ext cx="2743200" cy="3239275"/>
            <a:chOff x="228600" y="804765"/>
            <a:chExt cx="2743200" cy="3239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804765"/>
              <a:ext cx="2743200" cy="272648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6372" y="3674708"/>
              <a:ext cx="2207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FF0000"/>
                  </a:solidFill>
                </a:rPr>
                <a:t>THƯ CHỨA VIRUS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76825" y="788048"/>
            <a:ext cx="2964273" cy="3218663"/>
            <a:chOff x="3176825" y="788048"/>
            <a:chExt cx="2964273" cy="32186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788048"/>
              <a:ext cx="2743200" cy="2743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176825" y="3637379"/>
              <a:ext cx="2964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FF0000"/>
                  </a:solidFill>
                </a:rPr>
                <a:t>THƯ LỪA ĐẢO, GIẢ MẠO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51984" y="810597"/>
            <a:ext cx="2743200" cy="3196114"/>
            <a:chOff x="6151984" y="810597"/>
            <a:chExt cx="2743200" cy="31961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984" y="810597"/>
              <a:ext cx="2743200" cy="2743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010400" y="3637379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FF0000"/>
                  </a:solidFill>
                </a:rPr>
                <a:t>THƯ RÁC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 idx="4294967295"/>
          </p:nvPr>
        </p:nvSpPr>
        <p:spPr>
          <a:xfrm>
            <a:off x="457200" y="285750"/>
            <a:ext cx="4754100" cy="431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smtClean="0">
                <a:solidFill>
                  <a:srgbClr val="002060"/>
                </a:solidFill>
              </a:rPr>
              <a:t>Kết luận:</a:t>
            </a:r>
            <a:endParaRPr sz="2400" b="1" u="sng">
              <a:solidFill>
                <a:srgbClr val="002060"/>
              </a:solidFill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600200" y="819150"/>
          <a:ext cx="60960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  <p:custDataLst>
      <p:tags r:id="rId6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latin typeface="+mj-lt"/>
              </a:rPr>
              <a:t>4. Sử dụng thư điện tử</a:t>
            </a:r>
            <a:endParaRPr sz="2800" b="1">
              <a:latin typeface="+mj-lt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75861" y="666750"/>
            <a:ext cx="3558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B0F0"/>
                </a:solidFill>
              </a:rPr>
              <a:t>a. Tạo tài khoản thư điện tử</a:t>
            </a:r>
            <a:endParaRPr lang="en-US" sz="2000" b="1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457" y="1123950"/>
            <a:ext cx="440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/>
              <a:t>Bước 1: </a:t>
            </a:r>
            <a:r>
              <a:rPr lang="en-US" sz="1800" smtClean="0"/>
              <a:t>Truy cập vào htpp://gmail.com</a:t>
            </a:r>
            <a:endParaRPr lang="en-US" sz="180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98580" y="1581150"/>
            <a:ext cx="381065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Bước 2: </a:t>
            </a:r>
            <a:r>
              <a:rPr lang="en-US" sz="1800" smtClean="0"/>
              <a:t>Click vào ô “tạo tài khoản”</a:t>
            </a:r>
            <a:endParaRPr lang="en-US" sz="1800" smtClean="0"/>
          </a:p>
          <a:p>
            <a:pPr>
              <a:lnSpc>
                <a:spcPct val="150000"/>
              </a:lnSpc>
            </a:pPr>
            <a:r>
              <a:rPr lang="en-US" sz="1800" smtClean="0"/>
              <a:t> và điền các thông tin cần thiết rồi</a:t>
            </a:r>
            <a:endParaRPr lang="en-US" sz="1800" smtClean="0"/>
          </a:p>
          <a:p>
            <a:pPr>
              <a:lnSpc>
                <a:spcPct val="150000"/>
              </a:lnSpc>
            </a:pPr>
            <a:r>
              <a:rPr lang="en-US" sz="1800"/>
              <a:t>n</a:t>
            </a:r>
            <a:r>
              <a:rPr lang="en-US" sz="1800" smtClean="0"/>
              <a:t>hấn tiếp vào nút “tiếp theo”.</a:t>
            </a:r>
            <a:endParaRPr lang="en-US" sz="18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39" y="1432253"/>
            <a:ext cx="4942371" cy="3516337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2" grpId="0"/>
      <p:bldP spid="3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317241" y="438150"/>
            <a:ext cx="3200400" cy="16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smtClean="0">
                <a:solidFill>
                  <a:schemeClr val="tx1"/>
                </a:solidFill>
                <a:latin typeface="+mj-lt"/>
              </a:rPr>
              <a:t>Bước 3: </a:t>
            </a:r>
            <a:r>
              <a:rPr lang="en-GB" sz="1800" smtClean="0">
                <a:solidFill>
                  <a:schemeClr val="tx1"/>
                </a:solidFill>
                <a:latin typeface="+mj-lt"/>
              </a:rPr>
              <a:t>Điền thêm một số thông tin về ngày thánh, giới tính sau đó tiếp tục ấn “tiếp theo”</a:t>
            </a:r>
            <a:endParaRPr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61950"/>
            <a:ext cx="5357446" cy="4248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419350"/>
            <a:ext cx="3477234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Bước 4</a:t>
            </a:r>
            <a:r>
              <a:rPr lang="en-US" sz="1800" smtClean="0"/>
              <a:t>: Đồng ý các điều khoản</a:t>
            </a:r>
            <a:endParaRPr lang="en-US" sz="1800" smtClean="0"/>
          </a:p>
          <a:p>
            <a:pPr>
              <a:lnSpc>
                <a:spcPct val="150000"/>
              </a:lnSpc>
            </a:pPr>
            <a:r>
              <a:rPr lang="en-US" sz="1800" smtClean="0"/>
              <a:t>Của gmail là tạo thành công.</a:t>
            </a:r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4" y="2190750"/>
            <a:ext cx="4086796" cy="158137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  <p:custDataLst>
      <p:tags r:id="rId2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latin typeface="+mj-lt"/>
              </a:rPr>
              <a:t>4. Sử dụng thư điện tử</a:t>
            </a:r>
            <a:endParaRPr sz="2800" b="1">
              <a:latin typeface="+mj-lt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75861" y="666750"/>
            <a:ext cx="3903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B0F0"/>
                </a:solidFill>
              </a:rPr>
              <a:t>b. Đăng nhập, nhận và gửi thư</a:t>
            </a:r>
            <a:endParaRPr lang="en-US" sz="2000" b="1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861" y="1080467"/>
            <a:ext cx="455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Đăng nhập: </a:t>
            </a:r>
            <a:r>
              <a:rPr lang="en-US" sz="1800" smtClean="0"/>
              <a:t>Truy cập vào </a:t>
            </a:r>
            <a:r>
              <a:rPr lang="en-US" sz="1800" smtClean="0">
                <a:hlinkClick r:id="rId1"/>
              </a:rPr>
              <a:t>http://gmail.com</a:t>
            </a:r>
            <a:r>
              <a:rPr lang="en-US" sz="1800" smtClean="0"/>
              <a:t> </a:t>
            </a:r>
            <a:endParaRPr lang="en-US" sz="1800" smtClean="0"/>
          </a:p>
          <a:p>
            <a:pPr>
              <a:lnSpc>
                <a:spcPct val="150000"/>
              </a:lnSpc>
            </a:pPr>
            <a:r>
              <a:rPr lang="en-US" sz="1800" smtClean="0"/>
              <a:t>điền tên đăng nhập và mật khẩu.</a:t>
            </a:r>
            <a:endParaRPr lang="en-US" sz="1800" smtClean="0"/>
          </a:p>
          <a:p>
            <a:pPr marL="285750" indent="-285750">
              <a:buFontTx/>
              <a:buChar char="-"/>
            </a:pPr>
            <a:endParaRPr lang="en-US" sz="18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8056"/>
            <a:ext cx="3124200" cy="2367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5861" y="2170145"/>
            <a:ext cx="455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Nhận thư: </a:t>
            </a:r>
            <a:r>
              <a:rPr lang="en-US" sz="1800" smtClean="0"/>
              <a:t>Truy cập vào gmail và chọn vào mục “Hộp thư đến” và mở thư.</a:t>
            </a:r>
            <a:endParaRPr lang="en-US" sz="1800" smtClean="0"/>
          </a:p>
          <a:p>
            <a:pPr marL="285750" indent="-285750">
              <a:buFontTx/>
              <a:buChar char="-"/>
            </a:pPr>
            <a:endParaRPr lang="en-US" sz="180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75860" y="3181350"/>
            <a:ext cx="455333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Gửi thư: </a:t>
            </a:r>
            <a:r>
              <a:rPr lang="en-US" sz="1800" smtClean="0"/>
              <a:t>Click vào “Thư mới” điền địa chỉ mail người nhận, chủ đề email và nội dung rồi bấm “gửi” là xong.</a:t>
            </a:r>
            <a:endParaRPr lang="en-US" sz="1800" smtClean="0"/>
          </a:p>
          <a:p>
            <a:pPr marL="285750" indent="-285750">
              <a:buFontTx/>
              <a:buChar char="-"/>
            </a:pPr>
            <a:endParaRPr lang="en-US" sz="18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25098"/>
            <a:ext cx="3124200" cy="2248214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2" grpId="0"/>
      <p:bldP spid="3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latin typeface="+mj-lt"/>
              </a:rPr>
              <a:t>4. Sử dụng thư điện tử</a:t>
            </a:r>
            <a:endParaRPr sz="2800" b="1">
              <a:latin typeface="+mj-lt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75861" y="742950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solidFill>
                  <a:srgbClr val="00B0F0"/>
                </a:solidFill>
              </a:rPr>
              <a:t>Lưu ý</a:t>
            </a:r>
            <a:r>
              <a:rPr lang="en-US" sz="2000" b="1" smtClean="0">
                <a:solidFill>
                  <a:srgbClr val="00B0F0"/>
                </a:solidFill>
              </a:rPr>
              <a:t>: </a:t>
            </a:r>
            <a:endParaRPr lang="en-US" sz="2000" b="1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76350"/>
            <a:ext cx="8013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1. Khi tạo tài khoản thư điện tử (gmail) nên đặt mật khẩu khó với người khác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dễ với mình, mật khẩu phải được bảo mật, không được nói người khác.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620" y="2225350"/>
            <a:ext cx="7106433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2. Cần phải ghi nhớ địa chỉ gmail và mật khẩu đăng nhập của mình.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061" y="2800350"/>
            <a:ext cx="782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3. Khi đăng nhập gmail của mình vào thiết bị khác, sử dụng xong cần phải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đăng xuất.</a:t>
            </a:r>
            <a:endParaRPr lang="en-US" sz="180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2" grpId="0"/>
      <p:bldP spid="4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501159" y="2095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smtClean="0">
                <a:latin typeface="+mj-lt"/>
              </a:rPr>
              <a:t>Khởi động</a:t>
            </a:r>
            <a:endParaRPr sz="2800" b="1">
              <a:latin typeface="+mj-lt"/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Cloud Callout 4"/>
          <p:cNvSpPr/>
          <p:nvPr/>
        </p:nvSpPr>
        <p:spPr>
          <a:xfrm>
            <a:off x="2286000" y="983018"/>
            <a:ext cx="4343400" cy="287713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11457"/>
            <a:ext cx="3657600" cy="2150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27813"/>
            <a:ext cx="3819177" cy="213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9" y="2970209"/>
            <a:ext cx="3657600" cy="1992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75" y="2920313"/>
            <a:ext cx="3819177" cy="20421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14520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>
                <a:solidFill>
                  <a:schemeClr val="tx1"/>
                </a:solidFill>
              </a:rPr>
              <a:t>Từ xa xưa đến nay, chúng ta </a:t>
            </a:r>
            <a:endParaRPr lang="en-US" sz="2000" i="1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i="1" smtClean="0">
                <a:solidFill>
                  <a:schemeClr val="tx1"/>
                </a:solidFill>
              </a:rPr>
              <a:t>gửi </a:t>
            </a:r>
            <a:r>
              <a:rPr lang="en-US" sz="2000" i="1">
                <a:solidFill>
                  <a:schemeClr val="tx1"/>
                </a:solidFill>
              </a:rPr>
              <a:t>thư bằng những cách nào? </a:t>
            </a:r>
            <a:endParaRPr lang="en-US" sz="2000" i="1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i="1" smtClean="0">
                <a:solidFill>
                  <a:schemeClr val="tx1"/>
                </a:solidFill>
              </a:rPr>
              <a:t>Theo </a:t>
            </a:r>
            <a:r>
              <a:rPr lang="en-US" sz="2000" i="1">
                <a:solidFill>
                  <a:schemeClr val="tx1"/>
                </a:solidFill>
              </a:rPr>
              <a:t>em, cách nào nhanh và </a:t>
            </a:r>
            <a:endParaRPr lang="en-US" sz="2000" i="1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i="1" smtClean="0">
                <a:solidFill>
                  <a:schemeClr val="tx1"/>
                </a:solidFill>
              </a:rPr>
              <a:t>thuận </a:t>
            </a:r>
            <a:r>
              <a:rPr lang="en-US" sz="2000" i="1">
                <a:solidFill>
                  <a:schemeClr val="tx1"/>
                </a:solidFill>
              </a:rPr>
              <a:t>tiện nhất?</a:t>
            </a:r>
            <a:endParaRPr lang="en-US" sz="200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 animBg="1"/>
      <p:bldP spid="5" grpId="1" animBg="1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497976">
            <a:off x="2653743" y="3184905"/>
            <a:ext cx="1830508" cy="674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13724">
            <a:off x="2403232" y="1688953"/>
            <a:ext cx="1481986" cy="1059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2858">
            <a:off x="4912189" y="881360"/>
            <a:ext cx="1546880" cy="659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3493">
            <a:off x="5363342" y="2709635"/>
            <a:ext cx="1228238" cy="70151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212774" y="761163"/>
            <a:ext cx="2550224" cy="1869642"/>
            <a:chOff x="6931414" y="539235"/>
            <a:chExt cx="2551011" cy="1870218"/>
          </a:xfrm>
        </p:grpSpPr>
        <p:grpSp>
          <p:nvGrpSpPr>
            <p:cNvPr id="8" name="组合 64"/>
            <p:cNvGrpSpPr/>
            <p:nvPr/>
          </p:nvGrpSpPr>
          <p:grpSpPr>
            <a:xfrm>
              <a:off x="6931414" y="539235"/>
              <a:ext cx="2551011" cy="1870218"/>
              <a:chOff x="304800" y="673100"/>
              <a:chExt cx="4593541" cy="4240915"/>
            </a:xfrm>
            <a:solidFill>
              <a:srgbClr val="92D050"/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65"/>
              <p:cNvSpPr/>
              <p:nvPr/>
            </p:nvSpPr>
            <p:spPr>
              <a:xfrm>
                <a:off x="304800" y="673100"/>
                <a:ext cx="4000500" cy="4000500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sz="1800" dirty="0">
                  <a:solidFill>
                    <a:sysClr val="windowText" lastClr="000000"/>
                  </a:solidFill>
                  <a:latin typeface="Microsoft YaHei" panose="020B0503020204020204" charset="-122"/>
                  <a:ea typeface="Microsoft YaHei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椭圆 66"/>
              <p:cNvSpPr/>
              <p:nvPr/>
            </p:nvSpPr>
            <p:spPr>
              <a:xfrm>
                <a:off x="392111" y="721521"/>
                <a:ext cx="4506230" cy="4192494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sz="1800" dirty="0">
                  <a:solidFill>
                    <a:sysClr val="window" lastClr="FFFFFF"/>
                  </a:solidFill>
                  <a:latin typeface="Microsoft YaHei" panose="020B0503020204020204" charset="-122"/>
                  <a:ea typeface="Microsoft YaHei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231303" y="636261"/>
              <a:ext cx="2098677" cy="1570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vi-VN" altLang="zh-CN" sz="1600">
                  <a:solidFill>
                    <a:schemeClr val="accent2">
                      <a:lumMod val="50000"/>
                    </a:schemeClr>
                  </a:solidFill>
                  <a:latin typeface="+mn-lt"/>
                  <a:ea typeface="Microsoft YaHei" panose="020B0503020204020204" charset="-122"/>
                  <a:cs typeface="Times New Roman" panose="02020603050405020304" pitchFamily="18" charset="0"/>
                  <a:sym typeface="+mn-lt"/>
                </a:rPr>
                <a:t>Đơn giản, nhanh chóng, bảo vệ môi trường, tiết kiệm thời gian, chi phí thấp. </a:t>
              </a:r>
              <a:endParaRPr lang="zh-CN" altLang="en-US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Microsoft YaHei" panose="020B050302020402020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2" name="椭圆 69"/>
          <p:cNvSpPr/>
          <p:nvPr/>
        </p:nvSpPr>
        <p:spPr>
          <a:xfrm>
            <a:off x="6177792" y="2992045"/>
            <a:ext cx="2813808" cy="2017559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Phải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sử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dụng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phương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tiện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điện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nối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mạng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nguy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cơ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phiền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toái</a:t>
            </a:r>
            <a:r>
              <a:rPr lang="en-US" altLang="zh-CN" sz="1600" dirty="0">
                <a:solidFill>
                  <a:schemeClr val="bg1"/>
                </a:solidFill>
                <a:latin typeface="+mj-lt"/>
                <a:ea typeface="Microsoft YaHei" panose="020B0503020204020204" charset="-122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1600" dirty="0">
              <a:solidFill>
                <a:schemeClr val="bg1"/>
              </a:solidFill>
              <a:latin typeface="+mj-lt"/>
              <a:ea typeface="Microsoft YaHei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10033" y="4289754"/>
            <a:ext cx="4435226" cy="839524"/>
            <a:chOff x="398114" y="4300782"/>
            <a:chExt cx="5971091" cy="971580"/>
          </a:xfrm>
        </p:grpSpPr>
        <p:grpSp>
          <p:nvGrpSpPr>
            <p:cNvPr id="13" name="组合 70"/>
            <p:cNvGrpSpPr/>
            <p:nvPr/>
          </p:nvGrpSpPr>
          <p:grpSpPr>
            <a:xfrm>
              <a:off x="398114" y="4300782"/>
              <a:ext cx="5971091" cy="731281"/>
              <a:chOff x="304800" y="673100"/>
              <a:chExt cx="4000500" cy="4000500"/>
            </a:xfrm>
            <a:solidFill>
              <a:srgbClr val="7030A0"/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71"/>
              <p:cNvSpPr/>
              <p:nvPr/>
            </p:nvSpPr>
            <p:spPr>
              <a:xfrm>
                <a:off x="304800" y="673100"/>
                <a:ext cx="4000500" cy="4000500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sz="1800" dirty="0">
                  <a:solidFill>
                    <a:sysClr val="windowText" lastClr="000000"/>
                  </a:solidFill>
                  <a:latin typeface="Microsoft YaHei" panose="020B0503020204020204" charset="-122"/>
                  <a:ea typeface="Microsoft YaHei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椭圆 72"/>
              <p:cNvSpPr/>
              <p:nvPr/>
            </p:nvSpPr>
            <p:spPr>
              <a:xfrm>
                <a:off x="392112" y="760412"/>
                <a:ext cx="3825874" cy="3825876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sz="1800" dirty="0">
                  <a:solidFill>
                    <a:sysClr val="window" lastClr="FFFFFF"/>
                  </a:solidFill>
                  <a:latin typeface="Microsoft YaHei" panose="020B0503020204020204" charset="-122"/>
                  <a:ea typeface="Microsoft YaHei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14930" y="4472271"/>
              <a:ext cx="5954275" cy="800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700" dirty="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&lt;</a:t>
              </a:r>
              <a:r>
                <a:rPr lang="en-US" sz="1700" err="1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tên</a:t>
              </a:r>
              <a:r>
                <a:rPr lang="en-US" sz="170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 đăng nhập</a:t>
              </a:r>
              <a:r>
                <a:rPr lang="en-US" sz="1700" dirty="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&gt;@&lt;</a:t>
              </a:r>
              <a:r>
                <a:rPr lang="en-US" sz="1700" dirty="0" err="1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địa</a:t>
              </a:r>
              <a:r>
                <a:rPr lang="en-US" sz="1700" dirty="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700" err="1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chỉ</a:t>
              </a:r>
              <a:r>
                <a:rPr lang="en-US" sz="170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 dịch vụ email&gt;</a:t>
              </a:r>
              <a:endParaRPr lang="en-US" sz="17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76200" y="2120260"/>
            <a:ext cx="2885265" cy="2090271"/>
            <a:chOff x="56149" y="2108652"/>
            <a:chExt cx="2751655" cy="2086727"/>
          </a:xfrm>
        </p:grpSpPr>
        <p:grpSp>
          <p:nvGrpSpPr>
            <p:cNvPr id="17" name="组合 70"/>
            <p:cNvGrpSpPr/>
            <p:nvPr/>
          </p:nvGrpSpPr>
          <p:grpSpPr>
            <a:xfrm>
              <a:off x="56149" y="2108652"/>
              <a:ext cx="2751655" cy="2086727"/>
              <a:chOff x="304799" y="673100"/>
              <a:chExt cx="4000501" cy="4000501"/>
            </a:xfrm>
            <a:solidFill>
              <a:srgbClr val="0070C0"/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71"/>
              <p:cNvSpPr/>
              <p:nvPr/>
            </p:nvSpPr>
            <p:spPr>
              <a:xfrm>
                <a:off x="304800" y="673100"/>
                <a:ext cx="4000500" cy="4000500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sz="1800" dirty="0">
                  <a:solidFill>
                    <a:sysClr val="windowText" lastClr="000000"/>
                  </a:solidFill>
                  <a:latin typeface="Microsoft YaHei" panose="020B0503020204020204" charset="-122"/>
                  <a:ea typeface="Microsoft YaHei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椭圆 72"/>
              <p:cNvSpPr/>
              <p:nvPr/>
            </p:nvSpPr>
            <p:spPr>
              <a:xfrm>
                <a:off x="392112" y="760412"/>
                <a:ext cx="3825874" cy="3825874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sz="1800" dirty="0">
                  <a:solidFill>
                    <a:sysClr val="window" lastClr="FFFFFF"/>
                  </a:solidFill>
                  <a:latin typeface="Microsoft YaHei" panose="020B0503020204020204" charset="-122"/>
                  <a:ea typeface="Microsoft YaHei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51769" y="2205308"/>
              <a:ext cx="2337016" cy="1820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Là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dịch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vụ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cung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cấp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các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chức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năng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soạn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thảo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,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gửi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,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nhận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,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chuyển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tiếp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,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lưu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trữ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và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quản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lý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thư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điện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tử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cho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người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sử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dụng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.</a:t>
              </a:r>
              <a:endParaRPr lang="en-US" sz="15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674" y="622177"/>
            <a:ext cx="2926880" cy="1377386"/>
            <a:chOff x="52234" y="650896"/>
            <a:chExt cx="2927783" cy="1377809"/>
          </a:xfrm>
        </p:grpSpPr>
        <p:grpSp>
          <p:nvGrpSpPr>
            <p:cNvPr id="21" name="组合 58"/>
            <p:cNvGrpSpPr/>
            <p:nvPr/>
          </p:nvGrpSpPr>
          <p:grpSpPr>
            <a:xfrm>
              <a:off x="52234" y="650896"/>
              <a:ext cx="2927783" cy="1377809"/>
              <a:chOff x="304800" y="673100"/>
              <a:chExt cx="4000500" cy="4000500"/>
            </a:xfrm>
            <a:solidFill>
              <a:srgbClr val="002060"/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59"/>
              <p:cNvSpPr/>
              <p:nvPr/>
            </p:nvSpPr>
            <p:spPr>
              <a:xfrm>
                <a:off x="304800" y="673100"/>
                <a:ext cx="4000500" cy="4000500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sz="1800" dirty="0">
                  <a:solidFill>
                    <a:sysClr val="windowText" lastClr="000000"/>
                  </a:solidFill>
                  <a:latin typeface="Microsoft YaHei" panose="020B0503020204020204" charset="-122"/>
                  <a:ea typeface="Microsoft YaHei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sz="1800" dirty="0">
                  <a:solidFill>
                    <a:sysClr val="window" lastClr="FFFFFF"/>
                  </a:solidFill>
                  <a:latin typeface="Microsoft YaHei" panose="020B0503020204020204" charset="-122"/>
                  <a:ea typeface="Microsoft YaHei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26450" y="717029"/>
              <a:ext cx="2497025" cy="120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79705" algn="l"/>
                  <a:tab pos="1710055" algn="l"/>
                  <a:tab pos="3329305" algn="l"/>
                  <a:tab pos="4949190" algn="l"/>
                </a:tabLst>
              </a:pPr>
              <a:r>
                <a:rPr lang="pt-BR" sz="160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Là ph</a:t>
              </a:r>
              <a:r>
                <a:rPr lang="vi-VN" sz="160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ươ</a:t>
              </a:r>
              <a:r>
                <a:rPr lang="en-US" sz="1600">
                  <a:solidFill>
                    <a:srgbClr val="FFFF00"/>
                  </a:solidFill>
                  <a:latin typeface="+mj-lt"/>
                  <a:ea typeface="Calibri" panose="020F0502020204030204" pitchFamily="34" charset="0"/>
                </a:rPr>
                <a:t>ng tiện gửi và nhận thông điệp qua mạng máy tính.</a:t>
              </a:r>
              <a:endParaRPr lang="en-US" sz="16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46755" y="124868"/>
            <a:ext cx="4428788" cy="4999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TỔNG KẾT BÀI HỌC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39652">
            <a:off x="3043855" y="742050"/>
            <a:ext cx="961149" cy="1092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1327" y="1274395"/>
            <a:ext cx="1799645" cy="1799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2667000" y="285750"/>
            <a:ext cx="470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smtClean="0">
                <a:latin typeface="+mj-lt"/>
              </a:rPr>
              <a:t>BÀI TẬP LUYỆN TẬP</a:t>
            </a:r>
            <a:endParaRPr sz="2800" b="1">
              <a:latin typeface="+mj-lt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38200" y="807876"/>
            <a:ext cx="663515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/>
              <a:t>BT1. </a:t>
            </a:r>
            <a:r>
              <a:rPr lang="en-US" sz="1800"/>
              <a:t>Trong các câu sau đây, những câu nào là đúng khi mô tả </a:t>
            </a:r>
            <a:endParaRPr lang="en-US" sz="1800" smtClean="0"/>
          </a:p>
          <a:p>
            <a:pPr>
              <a:lnSpc>
                <a:spcPct val="200000"/>
              </a:lnSpc>
            </a:pPr>
            <a:r>
              <a:rPr lang="en-US" sz="1800" smtClean="0"/>
              <a:t>khái </a:t>
            </a:r>
            <a:r>
              <a:rPr lang="en-US" sz="1800"/>
              <a:t>niệm thư điện tử?</a:t>
            </a:r>
            <a:endParaRPr lang="en-US" sz="1800"/>
          </a:p>
          <a:p>
            <a:pPr>
              <a:lnSpc>
                <a:spcPct val="200000"/>
              </a:lnSpc>
            </a:pPr>
            <a:r>
              <a:rPr lang="en-US" sz="1800"/>
              <a:t>A. Website của dịch vụ thư điện tử.</a:t>
            </a:r>
            <a:endParaRPr lang="en-US" sz="1800"/>
          </a:p>
          <a:p>
            <a:pPr>
              <a:lnSpc>
                <a:spcPct val="200000"/>
              </a:lnSpc>
            </a:pPr>
            <a:r>
              <a:rPr lang="en-US" sz="1800"/>
              <a:t>B. Trình duyệt web.</a:t>
            </a:r>
            <a:endParaRPr lang="en-US" sz="1800"/>
          </a:p>
          <a:p>
            <a:pPr>
              <a:lnSpc>
                <a:spcPct val="200000"/>
              </a:lnSpc>
            </a:pPr>
            <a:r>
              <a:rPr lang="en-US" sz="1800"/>
              <a:t>C. Là dịch vụ chuyển thư dưới dạng số trên máy tính.</a:t>
            </a:r>
            <a:endParaRPr lang="en-US" sz="1800"/>
          </a:p>
          <a:p>
            <a:pPr>
              <a:lnSpc>
                <a:spcPct val="200000"/>
              </a:lnSpc>
            </a:pPr>
            <a:r>
              <a:rPr lang="en-US" sz="1800"/>
              <a:t>D. Là trang web.</a:t>
            </a:r>
            <a:endParaRPr lang="en-US" sz="1800"/>
          </a:p>
          <a:p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304800" y="3105150"/>
            <a:ext cx="533400" cy="533400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2667000" y="285750"/>
            <a:ext cx="470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smtClean="0">
                <a:latin typeface="+mj-lt"/>
              </a:rPr>
              <a:t>BÀI TẬP LUYỆN TẬP</a:t>
            </a:r>
            <a:endParaRPr sz="2800" b="1">
              <a:latin typeface="+mj-lt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38200" y="666750"/>
            <a:ext cx="6942926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BT2. </a:t>
            </a:r>
            <a:r>
              <a:rPr lang="en-US" sz="1800"/>
              <a:t>Trong các dòng sau đây, những dòng nào là địa chỉ </a:t>
            </a:r>
            <a:r>
              <a:rPr lang="en-US" sz="1800" smtClean="0"/>
              <a:t>hộp </a:t>
            </a:r>
            <a:r>
              <a:rPr lang="en-US" sz="1800"/>
              <a:t>thư </a:t>
            </a:r>
            <a:endParaRPr lang="en-US" sz="1800" smtClean="0"/>
          </a:p>
          <a:p>
            <a:pPr>
              <a:lnSpc>
                <a:spcPct val="150000"/>
              </a:lnSpc>
            </a:pPr>
            <a:r>
              <a:rPr lang="en-US" sz="1800" smtClean="0"/>
              <a:t>điện </a:t>
            </a:r>
            <a:r>
              <a:rPr lang="en-US" sz="1800"/>
              <a:t>tử hợp lệ?</a:t>
            </a:r>
            <a:endParaRPr lang="en-US" sz="1800"/>
          </a:p>
          <a:p>
            <a:pPr>
              <a:lnSpc>
                <a:spcPct val="200000"/>
              </a:lnSpc>
            </a:pPr>
            <a:r>
              <a:rPr lang="en-US" sz="1800" smtClean="0"/>
              <a:t>          A</a:t>
            </a:r>
            <a:r>
              <a:rPr lang="en-US" sz="1800"/>
              <a:t>. Nguyen trung anh @ gmail.com</a:t>
            </a:r>
            <a:endParaRPr lang="en-US" sz="1800"/>
          </a:p>
          <a:p>
            <a:pPr>
              <a:lnSpc>
                <a:spcPct val="200000"/>
              </a:lnSpc>
            </a:pPr>
            <a:r>
              <a:rPr lang="en-US" sz="1800" smtClean="0"/>
              <a:t>          B</a:t>
            </a:r>
            <a:r>
              <a:rPr lang="en-US" sz="1800"/>
              <a:t>. nguyenanh@yahoo.com</a:t>
            </a:r>
            <a:endParaRPr lang="en-US" sz="1800"/>
          </a:p>
          <a:p>
            <a:pPr>
              <a:lnSpc>
                <a:spcPct val="200000"/>
              </a:lnSpc>
            </a:pPr>
            <a:r>
              <a:rPr lang="en-US" sz="1800" smtClean="0"/>
              <a:t>          C</a:t>
            </a:r>
            <a:r>
              <a:rPr lang="en-US" sz="1800"/>
              <a:t>. nguyenanh@ gmail.com</a:t>
            </a:r>
            <a:endParaRPr lang="en-US" sz="1800"/>
          </a:p>
          <a:p>
            <a:pPr>
              <a:lnSpc>
                <a:spcPct val="200000"/>
              </a:lnSpc>
            </a:pPr>
            <a:r>
              <a:rPr lang="en-US" sz="1800" smtClean="0"/>
              <a:t>          D</a:t>
            </a:r>
            <a:r>
              <a:rPr lang="en-US" sz="1800"/>
              <a:t>. lớp6a@gmail.com</a:t>
            </a:r>
            <a:endParaRPr lang="en-US" sz="1800"/>
          </a:p>
          <a:p>
            <a:pPr>
              <a:lnSpc>
                <a:spcPct val="200000"/>
              </a:lnSpc>
            </a:pPr>
            <a:r>
              <a:rPr lang="en-US" sz="1800" smtClean="0"/>
              <a:t>          E</a:t>
            </a:r>
            <a:r>
              <a:rPr lang="en-US" sz="1800"/>
              <a:t>. Lop6A@gmail.com</a:t>
            </a:r>
            <a:endParaRPr lang="en-US" sz="1800"/>
          </a:p>
          <a:p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914400" y="3719027"/>
            <a:ext cx="533400" cy="533400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914400" y="2097552"/>
            <a:ext cx="533400" cy="533400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8" grpId="0"/>
      <p:bldP spid="9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2667000" y="285750"/>
            <a:ext cx="470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smtClean="0">
                <a:latin typeface="+mj-lt"/>
              </a:rPr>
              <a:t>BÀI TẬP LUYỆN TẬP</a:t>
            </a:r>
            <a:endParaRPr sz="2800" b="1">
              <a:latin typeface="+mj-lt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62000" y="627440"/>
            <a:ext cx="8153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BT3</a:t>
            </a:r>
            <a:r>
              <a:rPr lang="en-US" sz="1800"/>
              <a:t>. Trong các câu sau đây, câu nào là sai khi nói về khái niệm </a:t>
            </a:r>
            <a:r>
              <a:rPr lang="en-US" sz="1800" smtClean="0"/>
              <a:t>dịch </a:t>
            </a:r>
            <a:r>
              <a:rPr lang="en-US" sz="1800"/>
              <a:t>vụ </a:t>
            </a:r>
            <a:endParaRPr lang="en-US" sz="1800" smtClean="0"/>
          </a:p>
          <a:p>
            <a:pPr>
              <a:lnSpc>
                <a:spcPct val="150000"/>
              </a:lnSpc>
            </a:pPr>
            <a:r>
              <a:rPr lang="en-US" sz="1800" smtClean="0"/>
              <a:t>thư </a:t>
            </a:r>
            <a:r>
              <a:rPr lang="en-US" sz="1800"/>
              <a:t>điện tử?</a:t>
            </a:r>
            <a:endParaRPr lang="en-US" sz="1800"/>
          </a:p>
          <a:p>
            <a:pPr>
              <a:lnSpc>
                <a:spcPct val="200000"/>
              </a:lnSpc>
            </a:pPr>
            <a:r>
              <a:rPr lang="en-US" sz="1800"/>
              <a:t>A. Lây lan virus giữa email người gửi và email người nhận.</a:t>
            </a:r>
            <a:endParaRPr lang="en-US" sz="1800"/>
          </a:p>
          <a:p>
            <a:pPr>
              <a:lnSpc>
                <a:spcPct val="200000"/>
              </a:lnSpc>
            </a:pPr>
            <a:r>
              <a:rPr lang="en-US" sz="1800"/>
              <a:t>B. Một người có thể gửi email đến nhiều địa chỉ email khác nhau cùng một lúc.</a:t>
            </a:r>
            <a:endParaRPr lang="en-US" sz="1800"/>
          </a:p>
          <a:p>
            <a:pPr>
              <a:lnSpc>
                <a:spcPct val="200000"/>
              </a:lnSpc>
            </a:pPr>
            <a:r>
              <a:rPr lang="en-US" sz="1800"/>
              <a:t>C. Một người có thể gửi email đến địa chỉ email của chính mình.</a:t>
            </a:r>
            <a:endParaRPr lang="en-US" sz="1800"/>
          </a:p>
          <a:p>
            <a:pPr>
              <a:lnSpc>
                <a:spcPct val="200000"/>
              </a:lnSpc>
            </a:pPr>
            <a:r>
              <a:rPr lang="en-US" sz="1800"/>
              <a:t>D. Có thể đăng kí hai địa chỉ email giống nhau.</a:t>
            </a:r>
            <a:endParaRPr lang="en-US" sz="1800"/>
          </a:p>
          <a:p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228600" y="3166966"/>
            <a:ext cx="533400" cy="533400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8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907911" y="5431437"/>
            <a:ext cx="3950260" cy="847435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Microsoft YaHei" panose="020B0503020204020204" charset="-122"/>
                  <a:ea typeface="Microsoft YaHei" panose="020B050302020402020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0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Microsoft YaHei" panose="020B0503020204020204" charset="-122"/>
                  <a:ea typeface="Microsoft YaHei" panose="020B0503020204020204" charset="-122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Microsoft YaHei" panose="020B0503020204020204" charset="-122"/>
                  <a:ea typeface="Microsoft YaHei" panose="020B0503020204020204" charset="-122"/>
                  <a:cs typeface="+mn-ea"/>
                  <a:sym typeface="+mn-lt"/>
                </a:rPr>
                <a:t>字以内。</a:t>
              </a:r>
              <a:endParaRPr lang="en-US" altLang="zh-CN" sz="100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sp>
        <p:nvSpPr>
          <p:cNvPr id="6" name="Rectangle 5"/>
          <p:cNvSpPr/>
          <p:nvPr/>
        </p:nvSpPr>
        <p:spPr>
          <a:xfrm>
            <a:off x="3605702" y="699574"/>
            <a:ext cx="5052733" cy="4384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4400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LUẬT CHƠI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 descr="Tổng hợp hình nền powerpoint đẹp mê ly cho máy tính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4989" b="12793"/>
          <a:stretch>
            <a:fillRect/>
          </a:stretch>
        </p:blipFill>
        <p:spPr bwMode="auto">
          <a:xfrm>
            <a:off x="3200400" y="1252444"/>
            <a:ext cx="5715000" cy="368150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1548204"/>
            <a:ext cx="5486400" cy="324390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+mj-lt"/>
                <a:ea typeface="Calibri" panose="020F0502020204030204" pitchFamily="34" charset="0"/>
              </a:rPr>
              <a:t>Có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9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mỗi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chọn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>
                <a:latin typeface="+mj-lt"/>
                <a:ea typeface="Calibri" panose="020F0502020204030204" pitchFamily="34" charset="0"/>
              </a:rPr>
              <a:t> hỏi. Hãy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suy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nghĩ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vòng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30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giây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Nếu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đúng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sẽ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nhận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quà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Nếu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sai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sẽ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nhường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quyền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khác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nào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nhanh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nhất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tìm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ra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từ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khóa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cột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dọc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màu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xanh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ô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chữ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sẽ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1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thưởng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lớn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nhất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5702" y="100188"/>
            <a:ext cx="5052733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4400">
              <a:defRPr/>
            </a:pPr>
            <a:r>
              <a:rPr lang="en-US" sz="33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TRÒ CHƠI GIẢI Ô </a:t>
            </a:r>
            <a:r>
              <a:rPr lang="en-US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CHỮ</a:t>
            </a:r>
            <a:endParaRPr lang="en-US" sz="33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0" y="388728"/>
            <a:ext cx="2967782" cy="49216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58333E-6 7.40741E-7 L 0.03671 7.40741E-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: Shape 11"/>
          <p:cNvSpPr/>
          <p:nvPr/>
        </p:nvSpPr>
        <p:spPr>
          <a:xfrm rot="5400000">
            <a:off x="-1596423" y="2523353"/>
            <a:ext cx="4382692" cy="590906"/>
          </a:xfrm>
          <a:custGeom>
            <a:avLst/>
            <a:gdLst>
              <a:gd name="connsiteX0" fmla="*/ 6591 w 3393989"/>
              <a:gd name="connsiteY0" fmla="*/ 0 h 708454"/>
              <a:gd name="connsiteX1" fmla="*/ 3393989 w 3393989"/>
              <a:gd name="connsiteY1" fmla="*/ 0 h 708454"/>
              <a:gd name="connsiteX2" fmla="*/ 2547140 w 3393989"/>
              <a:gd name="connsiteY2" fmla="*/ 708454 h 708454"/>
              <a:gd name="connsiteX3" fmla="*/ 0 w 3393989"/>
              <a:gd name="connsiteY3" fmla="*/ 708454 h 708454"/>
              <a:gd name="connsiteX4" fmla="*/ 0 w 3393989"/>
              <a:gd name="connsiteY4" fmla="*/ 5514 h 708454"/>
              <a:gd name="connsiteX5" fmla="*/ 6591 w 3393989"/>
              <a:gd name="connsiteY5" fmla="*/ 0 h 70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3989" h="708454">
                <a:moveTo>
                  <a:pt x="6591" y="0"/>
                </a:moveTo>
                <a:lnTo>
                  <a:pt x="3393989" y="0"/>
                </a:lnTo>
                <a:lnTo>
                  <a:pt x="2547140" y="708454"/>
                </a:lnTo>
                <a:lnTo>
                  <a:pt x="0" y="708454"/>
                </a:lnTo>
                <a:lnTo>
                  <a:pt x="0" y="5514"/>
                </a:lnTo>
                <a:lnTo>
                  <a:pt x="6591" y="0"/>
                </a:lnTo>
                <a:close/>
              </a:path>
            </a:pathLst>
          </a:custGeom>
          <a:solidFill>
            <a:srgbClr val="F4920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defRPr/>
            </a:pPr>
            <a:endParaRPr lang="en-GB" sz="130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9001" y="1029891"/>
          <a:ext cx="3611166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96"/>
                <a:gridCol w="451396"/>
                <a:gridCol w="451396"/>
                <a:gridCol w="423617"/>
                <a:gridCol w="479173"/>
                <a:gridCol w="451396"/>
                <a:gridCol w="451396"/>
                <a:gridCol w="451396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625203" y="1404938"/>
          <a:ext cx="3159917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17"/>
                <a:gridCol w="451417"/>
                <a:gridCol w="451417"/>
                <a:gridCol w="449217"/>
                <a:gridCol w="446690"/>
                <a:gridCol w="458342"/>
                <a:gridCol w="451417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514600" y="1783556"/>
          <a:ext cx="4057649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850"/>
                <a:gridCol w="450850"/>
                <a:gridCol w="450850"/>
                <a:gridCol w="423106"/>
                <a:gridCol w="478593"/>
                <a:gridCol w="450850"/>
                <a:gridCol w="450850"/>
                <a:gridCol w="450850"/>
                <a:gridCol w="45085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418286" y="2158604"/>
          <a:ext cx="3611167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96"/>
                <a:gridCol w="451396"/>
                <a:gridCol w="451396"/>
                <a:gridCol w="428094"/>
                <a:gridCol w="474697"/>
                <a:gridCol w="451396"/>
                <a:gridCol w="451396"/>
                <a:gridCol w="451396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961085" y="2547938"/>
          <a:ext cx="2708675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46"/>
                <a:gridCol w="451446"/>
                <a:gridCol w="451446"/>
                <a:gridCol w="423665"/>
                <a:gridCol w="479226"/>
                <a:gridCol w="451446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961085" y="2921794"/>
          <a:ext cx="1353741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247"/>
                <a:gridCol w="451247"/>
                <a:gridCol w="451247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519363" y="3301604"/>
          <a:ext cx="3611166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96"/>
                <a:gridCol w="451396"/>
                <a:gridCol w="451396"/>
                <a:gridCol w="423617"/>
                <a:gridCol w="479173"/>
                <a:gridCol w="451396"/>
                <a:gridCol w="451396"/>
                <a:gridCol w="451396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057401" y="3680222"/>
          <a:ext cx="2708676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46"/>
                <a:gridCol w="451446"/>
                <a:gridCol w="451446"/>
                <a:gridCol w="474748"/>
                <a:gridCol w="428144"/>
                <a:gridCol w="451446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971802" y="4054078"/>
          <a:ext cx="1270397" cy="331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154"/>
                <a:gridCol w="457154"/>
                <a:gridCol w="356089"/>
              </a:tblGrid>
              <a:tr h="331562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8" name="12-Point Star 37"/>
          <p:cNvSpPr/>
          <p:nvPr/>
        </p:nvSpPr>
        <p:spPr>
          <a:xfrm>
            <a:off x="7268766" y="994172"/>
            <a:ext cx="457200" cy="342900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1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39" name="12-Point Star 38"/>
          <p:cNvSpPr/>
          <p:nvPr/>
        </p:nvSpPr>
        <p:spPr>
          <a:xfrm>
            <a:off x="7268766" y="1362076"/>
            <a:ext cx="457200" cy="317897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2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40" name="12-Point Star 39"/>
          <p:cNvSpPr/>
          <p:nvPr/>
        </p:nvSpPr>
        <p:spPr>
          <a:xfrm>
            <a:off x="7268766" y="1757364"/>
            <a:ext cx="457200" cy="322660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3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41" name="12-Point Star 40"/>
          <p:cNvSpPr/>
          <p:nvPr/>
        </p:nvSpPr>
        <p:spPr>
          <a:xfrm>
            <a:off x="7268766" y="2135982"/>
            <a:ext cx="457200" cy="322660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4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42" name="12-Point Star 41"/>
          <p:cNvSpPr/>
          <p:nvPr/>
        </p:nvSpPr>
        <p:spPr>
          <a:xfrm>
            <a:off x="7268766" y="2511030"/>
            <a:ext cx="457200" cy="322660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5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43" name="12-Point Star 42"/>
          <p:cNvSpPr/>
          <p:nvPr/>
        </p:nvSpPr>
        <p:spPr>
          <a:xfrm>
            <a:off x="7268766" y="2880123"/>
            <a:ext cx="457200" cy="321469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6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44" name="12-Point Star 43"/>
          <p:cNvSpPr/>
          <p:nvPr/>
        </p:nvSpPr>
        <p:spPr>
          <a:xfrm>
            <a:off x="7268766" y="3265885"/>
            <a:ext cx="457200" cy="321469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7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45" name="12-Point Star 44"/>
          <p:cNvSpPr/>
          <p:nvPr/>
        </p:nvSpPr>
        <p:spPr>
          <a:xfrm>
            <a:off x="7268766" y="3631407"/>
            <a:ext cx="457200" cy="321469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8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46" name="12-Point Star 45"/>
          <p:cNvSpPr/>
          <p:nvPr/>
        </p:nvSpPr>
        <p:spPr>
          <a:xfrm>
            <a:off x="7268766" y="4023123"/>
            <a:ext cx="457200" cy="321469"/>
          </a:xfrm>
          <a:prstGeom prst="star1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</a:rPr>
              <a:t>9</a:t>
            </a:r>
            <a:endParaRPr lang="en-US" sz="2000" b="1">
              <a:solidFill>
                <a:prstClr val="black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3886201" y="1029891"/>
          <a:ext cx="3159919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17"/>
                <a:gridCol w="451417"/>
                <a:gridCol w="423638"/>
                <a:gridCol w="479196"/>
                <a:gridCol w="451417"/>
                <a:gridCol w="451417"/>
                <a:gridCol w="451417"/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91" marB="342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3429000" y="1025129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972903" y="116712"/>
            <a:ext cx="7141041" cy="651272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anose="02020603050405020304" pitchFamily="18" charset="0"/>
              </a:rPr>
              <a:t>Câu 1: Để có hộp thư điện tử người sử dụng cần đăng ký </a:t>
            </a:r>
            <a:r>
              <a:rPr lang="en-US" sz="2200">
                <a:solidFill>
                  <a:srgbClr val="FF0000"/>
                </a:solidFill>
                <a:cs typeface="Times New Roman" panose="02020603050405020304" pitchFamily="18" charset="0"/>
              </a:rPr>
              <a:t>(?)</a:t>
            </a:r>
            <a:r>
              <a:rPr lang="en-US" sz="2200">
                <a:solidFill>
                  <a:prstClr val="black"/>
                </a:solidFill>
                <a:cs typeface="Times New Roman" panose="02020603050405020304" pitchFamily="18" charset="0"/>
              </a:rPr>
              <a:t> thư điện tử với nhà cung cấp dịch vụ thư điện tử</a:t>
            </a:r>
            <a:endParaRPr lang="en-US" sz="2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1" name="5-Point Star 50"/>
          <p:cNvSpPr/>
          <p:nvPr/>
        </p:nvSpPr>
        <p:spPr>
          <a:xfrm>
            <a:off x="2971800" y="1041798"/>
            <a:ext cx="285750" cy="3107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2" name="5-Point Star 51"/>
          <p:cNvSpPr/>
          <p:nvPr/>
        </p:nvSpPr>
        <p:spPr>
          <a:xfrm>
            <a:off x="1200149" y="1368029"/>
            <a:ext cx="285750" cy="3119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3" name="5-Point Star 52"/>
          <p:cNvSpPr/>
          <p:nvPr/>
        </p:nvSpPr>
        <p:spPr>
          <a:xfrm>
            <a:off x="2114550" y="1813323"/>
            <a:ext cx="285750" cy="3107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4" name="5-Point Star 53"/>
          <p:cNvSpPr/>
          <p:nvPr/>
        </p:nvSpPr>
        <p:spPr>
          <a:xfrm>
            <a:off x="2857500" y="2174082"/>
            <a:ext cx="285750" cy="3119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5" name="5-Point Star 54"/>
          <p:cNvSpPr/>
          <p:nvPr/>
        </p:nvSpPr>
        <p:spPr>
          <a:xfrm>
            <a:off x="2514600" y="2578894"/>
            <a:ext cx="285750" cy="3119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2514600" y="2953941"/>
            <a:ext cx="285750" cy="3119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7" name="5-Point Star 56"/>
          <p:cNvSpPr/>
          <p:nvPr/>
        </p:nvSpPr>
        <p:spPr>
          <a:xfrm>
            <a:off x="2110979" y="3319464"/>
            <a:ext cx="285750" cy="3119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8" name="5-Point Star 57"/>
          <p:cNvSpPr/>
          <p:nvPr/>
        </p:nvSpPr>
        <p:spPr>
          <a:xfrm>
            <a:off x="1657351" y="3676651"/>
            <a:ext cx="285750" cy="3107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2571750" y="4048126"/>
            <a:ext cx="285750" cy="3107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anose="02020603050405020304" pitchFamily="18" charset="0"/>
              </a:rPr>
              <a:t>Câu 2: Để bảo mật cho tài khoản thư điện tử thì người</a:t>
            </a:r>
            <a:endParaRPr lang="en-US" sz="2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anose="02020603050405020304" pitchFamily="18" charset="0"/>
              </a:rPr>
              <a:t>sử dụng cần đặt </a:t>
            </a:r>
            <a:r>
              <a:rPr lang="en-US" sz="2200">
                <a:solidFill>
                  <a:srgbClr val="FF0000"/>
                </a:solidFill>
                <a:cs typeface="Times New Roman" panose="02020603050405020304" pitchFamily="18" charset="0"/>
              </a:rPr>
              <a:t>(?)</a:t>
            </a:r>
            <a:endParaRPr lang="en-US" sz="2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632348" y="1404938"/>
          <a:ext cx="3158732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248"/>
                <a:gridCol w="451248"/>
                <a:gridCol w="451248"/>
                <a:gridCol w="449048"/>
                <a:gridCol w="446522"/>
                <a:gridCol w="458170"/>
                <a:gridCol w="451248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2" name="Rectangle 61"/>
          <p:cNvSpPr/>
          <p:nvPr/>
        </p:nvSpPr>
        <p:spPr>
          <a:xfrm>
            <a:off x="3429000" y="1414463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63" name="Flowchart: Alternate Process 62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anose="02020603050405020304" pitchFamily="18" charset="0"/>
              </a:rPr>
              <a:t>Câu 3: Khi gửi thư ta cần ghi rõ địa chỉ của </a:t>
            </a:r>
            <a:r>
              <a:rPr lang="en-US" sz="2200">
                <a:solidFill>
                  <a:srgbClr val="FF0000"/>
                </a:solidFill>
                <a:cs typeface="Times New Roman" panose="02020603050405020304" pitchFamily="18" charset="0"/>
              </a:rPr>
              <a:t>(?)</a:t>
            </a:r>
            <a:endParaRPr lang="en-US" sz="2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2514600" y="1778794"/>
          <a:ext cx="4057649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850"/>
                <a:gridCol w="450850"/>
                <a:gridCol w="450850"/>
                <a:gridCol w="423106"/>
                <a:gridCol w="478593"/>
                <a:gridCol w="450850"/>
                <a:gridCol w="450850"/>
                <a:gridCol w="450850"/>
                <a:gridCol w="450850"/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3418286" y="1789511"/>
            <a:ext cx="457200" cy="3357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600" b="1">
                <a:solidFill>
                  <a:srgbClr val="FF0000"/>
                </a:solidFill>
                <a:cs typeface="Times New Roman" panose="02020603050405020304" pitchFamily="18" charset="0"/>
              </a:rPr>
              <a:t>U</a:t>
            </a:r>
            <a:endParaRPr lang="en-US" sz="1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6" name="Flowchart: Alternate Process 65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anose="02020603050405020304" pitchFamily="18" charset="0"/>
              </a:rPr>
              <a:t>Câu 4: Muốn vào hộp thư thì người sử dụng cần </a:t>
            </a:r>
            <a:r>
              <a:rPr lang="en-US" sz="2200">
                <a:solidFill>
                  <a:srgbClr val="FF0000"/>
                </a:solidFill>
                <a:cs typeface="Times New Roman" panose="02020603050405020304" pitchFamily="18" charset="0"/>
              </a:rPr>
              <a:t>(?)</a:t>
            </a:r>
            <a:endParaRPr lang="en-US" sz="2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3429000" y="2168129"/>
          <a:ext cx="3611168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96"/>
                <a:gridCol w="451396"/>
                <a:gridCol w="451396"/>
                <a:gridCol w="428094"/>
                <a:gridCol w="474698"/>
                <a:gridCol w="451396"/>
                <a:gridCol w="451396"/>
                <a:gridCol w="451396"/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8" name="Rectangle 67"/>
          <p:cNvSpPr/>
          <p:nvPr/>
        </p:nvSpPr>
        <p:spPr>
          <a:xfrm>
            <a:off x="3418286" y="2168129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69" name="Flowchart: Alternate Process 68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anose="02020603050405020304" pitchFamily="18" charset="0"/>
              </a:rPr>
              <a:t>Câu 5: Mỗi hộp thư được gắn với một </a:t>
            </a:r>
            <a:r>
              <a:rPr lang="en-US" sz="2200">
                <a:solidFill>
                  <a:srgbClr val="FF0000"/>
                </a:solidFill>
                <a:cs typeface="Times New Roman" panose="02020603050405020304" pitchFamily="18" charset="0"/>
              </a:rPr>
              <a:t>(?)</a:t>
            </a:r>
            <a:endParaRPr lang="en-US" sz="2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2961085" y="2547938"/>
          <a:ext cx="2708675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46"/>
                <a:gridCol w="451446"/>
                <a:gridCol w="451446"/>
                <a:gridCol w="423665"/>
                <a:gridCol w="479226"/>
                <a:gridCol w="451446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1" name="Rectangle 70"/>
          <p:cNvSpPr/>
          <p:nvPr/>
        </p:nvSpPr>
        <p:spPr>
          <a:xfrm>
            <a:off x="3407569" y="2547938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 bwMode="auto">
          <a:xfrm>
            <a:off x="972903" y="116711"/>
            <a:ext cx="7139178" cy="651510"/>
            <a:chOff x="18642" y="-1583187"/>
            <a:chExt cx="8458200" cy="949348"/>
          </a:xfrm>
        </p:grpSpPr>
        <p:sp>
          <p:nvSpPr>
            <p:cNvPr id="72" name="Flowchart: Alternate Process 71"/>
            <p:cNvSpPr/>
            <p:nvPr/>
          </p:nvSpPr>
          <p:spPr>
            <a:xfrm>
              <a:off x="18642" y="-1583187"/>
              <a:ext cx="8458200" cy="949348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>
                  <a:solidFill>
                    <a:prstClr val="black"/>
                  </a:solidFill>
                  <a:cs typeface="Times New Roman" panose="02020603050405020304" pitchFamily="18" charset="0"/>
                </a:rPr>
                <a:t>Câu 6: Nháy nút         (Đính kèm) nếu có gửi kèm </a:t>
              </a:r>
              <a:r>
                <a:rPr lang="en-US" sz="2200">
                  <a:solidFill>
                    <a:srgbClr val="FF0000"/>
                  </a:solidFill>
                  <a:cs typeface="Times New Roman" panose="02020603050405020304" pitchFamily="18" charset="0"/>
                </a:rPr>
                <a:t>(?)</a:t>
              </a:r>
              <a:endParaRPr lang="en-US" sz="220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2393" name="Picture 7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049" y="-1360267"/>
              <a:ext cx="503506" cy="50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2961085" y="2926556"/>
          <a:ext cx="1353741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247"/>
                <a:gridCol w="451247"/>
                <a:gridCol w="451247"/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34291" marB="342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7" name="Rectangle 76"/>
          <p:cNvSpPr/>
          <p:nvPr/>
        </p:nvSpPr>
        <p:spPr>
          <a:xfrm>
            <a:off x="3413523" y="2920604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2516982" y="3301604"/>
          <a:ext cx="3611166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396"/>
                <a:gridCol w="451396"/>
                <a:gridCol w="451396"/>
                <a:gridCol w="423617"/>
                <a:gridCol w="479173"/>
                <a:gridCol w="451396"/>
                <a:gridCol w="451396"/>
                <a:gridCol w="451396"/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34291" marB="342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2" name="Rectangle 81"/>
          <p:cNvSpPr/>
          <p:nvPr/>
        </p:nvSpPr>
        <p:spPr>
          <a:xfrm>
            <a:off x="3407569" y="3299222"/>
            <a:ext cx="45720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2057401" y="3680222"/>
          <a:ext cx="2708676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46"/>
                <a:gridCol w="451446"/>
                <a:gridCol w="451446"/>
                <a:gridCol w="474748"/>
                <a:gridCol w="428144"/>
                <a:gridCol w="451446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1" marB="342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5" name="Rectangle 84"/>
          <p:cNvSpPr/>
          <p:nvPr/>
        </p:nvSpPr>
        <p:spPr>
          <a:xfrm>
            <a:off x="3407570" y="3675460"/>
            <a:ext cx="479822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2971802" y="4054078"/>
          <a:ext cx="1270397" cy="331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154"/>
                <a:gridCol w="457154"/>
                <a:gridCol w="356089"/>
              </a:tblGrid>
              <a:tr h="331562"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34336" marB="34336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" name="Flowchart: Alternate Process 91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anose="02020603050405020304" pitchFamily="18" charset="0"/>
              </a:rPr>
              <a:t>Câu 7: Nháy nút </a:t>
            </a:r>
            <a:r>
              <a:rPr lang="en-US" sz="2200">
                <a:solidFill>
                  <a:srgbClr val="FF0000"/>
                </a:solidFill>
                <a:cs typeface="Times New Roman" panose="02020603050405020304" pitchFamily="18" charset="0"/>
              </a:rPr>
              <a:t>(?)</a:t>
            </a:r>
            <a:r>
              <a:rPr lang="en-US" sz="2200">
                <a:solidFill>
                  <a:prstClr val="black"/>
                </a:solidFill>
                <a:cs typeface="Times New Roman" panose="02020603050405020304" pitchFamily="18" charset="0"/>
              </a:rPr>
              <a:t> để đăng xuất khỏi hộp thư điện tử</a:t>
            </a:r>
            <a:endParaRPr lang="en-US" sz="2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4" name="Flowchart: Alternate Process 93"/>
          <p:cNvSpPr/>
          <p:nvPr/>
        </p:nvSpPr>
        <p:spPr>
          <a:xfrm>
            <a:off x="972903" y="116711"/>
            <a:ext cx="7139178" cy="65151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anose="02020603050405020304" pitchFamily="18" charset="0"/>
              </a:rPr>
              <a:t>Câu 8: Sau khi tạo tài khoản người sử dụng sẽ có một </a:t>
            </a:r>
            <a:r>
              <a:rPr lang="en-US" sz="2200">
                <a:solidFill>
                  <a:srgbClr val="FF0000"/>
                </a:solidFill>
                <a:cs typeface="Times New Roman" panose="02020603050405020304" pitchFamily="18" charset="0"/>
              </a:rPr>
              <a:t>(?)</a:t>
            </a:r>
            <a:endParaRPr lang="en-US" sz="2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5" name="Flowchart: Alternate Process 94"/>
          <p:cNvSpPr/>
          <p:nvPr/>
        </p:nvSpPr>
        <p:spPr>
          <a:xfrm>
            <a:off x="972903" y="116712"/>
            <a:ext cx="7139178" cy="651272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200">
                <a:solidFill>
                  <a:prstClr val="black"/>
                </a:solidFill>
                <a:cs typeface="Times New Roman" panose="02020603050405020304" pitchFamily="18" charset="0"/>
              </a:rPr>
              <a:t>Câu 9: Nháy nút </a:t>
            </a:r>
            <a:r>
              <a:rPr lang="en-US" sz="2200">
                <a:solidFill>
                  <a:srgbClr val="FF0000"/>
                </a:solidFill>
                <a:cs typeface="Times New Roman" panose="02020603050405020304" pitchFamily="18" charset="0"/>
              </a:rPr>
              <a:t>(?)</a:t>
            </a:r>
            <a:r>
              <a:rPr lang="en-US" sz="2200">
                <a:solidFill>
                  <a:prstClr val="black"/>
                </a:solidFill>
                <a:cs typeface="Times New Roman" panose="02020603050405020304" pitchFamily="18" charset="0"/>
              </a:rPr>
              <a:t> để thư được chuyển đi</a:t>
            </a:r>
            <a:endParaRPr lang="en-US" sz="2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419475" y="4058842"/>
            <a:ext cx="457200" cy="3107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97" name="5-Point Star 96"/>
          <p:cNvSpPr/>
          <p:nvPr/>
        </p:nvSpPr>
        <p:spPr>
          <a:xfrm>
            <a:off x="3514724" y="4464845"/>
            <a:ext cx="285750" cy="31075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8286" y="1025130"/>
            <a:ext cx="453628" cy="33444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73" name="Flowchart: Alternate Process 72"/>
          <p:cNvSpPr/>
          <p:nvPr/>
        </p:nvSpPr>
        <p:spPr>
          <a:xfrm>
            <a:off x="972903" y="116712"/>
            <a:ext cx="7139178" cy="651272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5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Từ</a:t>
            </a:r>
            <a:r>
              <a:rPr lang="en-US" sz="25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anose="02020603050405020304" pitchFamily="18" charset="0"/>
              </a:rPr>
              <a:t>khóa</a:t>
            </a:r>
            <a:r>
              <a:rPr lang="en-US" sz="25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anose="02020603050405020304" pitchFamily="18" charset="0"/>
              </a:rPr>
              <a:t>hàng</a:t>
            </a:r>
            <a:r>
              <a:rPr lang="en-US" sz="25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anose="02020603050405020304" pitchFamily="18" charset="0"/>
              </a:rPr>
              <a:t>dọc</a:t>
            </a:r>
            <a:r>
              <a:rPr lang="en-US" sz="2500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FF0000"/>
                </a:solidFill>
                <a:cs typeface="Times New Roman" panose="02020603050405020304" pitchFamily="18" charset="0"/>
              </a:rPr>
              <a:t>THƯ ĐIỆN TỬ</a:t>
            </a:r>
            <a:endParaRPr lang="en-US" sz="25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 rot="5400000">
            <a:off x="-1191249" y="2251915"/>
            <a:ext cx="3687493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cap="all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TRÒ CHƠI: giải </a:t>
            </a:r>
            <a:r>
              <a:rPr lang="en-US" sz="2400" b="1" cap="all" dirty="0">
                <a:ln w="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Ô CHỮ</a:t>
            </a:r>
            <a:endParaRPr lang="en-US" sz="2400" b="1" cap="all" dirty="0">
              <a:ln w="0">
                <a:solidFill>
                  <a:srgbClr val="0070C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30 Second Timer with Music for Kids! Countdown Video HD!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69077" y="3952876"/>
            <a:ext cx="1664404" cy="936227"/>
          </a:xfrm>
          <a:prstGeom prst="rect">
            <a:avLst/>
          </a:prstGeom>
          <a:ln>
            <a:noFill/>
          </a:ln>
          <a:effectLst>
            <a:outerShdw blurRad="127000" dist="190500" dir="8100000" algn="tr" rotWithShape="0">
              <a:srgbClr val="000000">
                <a:alpha val="40000"/>
              </a:srgbClr>
            </a:outerShdw>
          </a:effectLst>
          <a:scene3d>
            <a:camera prst="orthographicFront"/>
            <a:lightRig rig="flood" dir="t">
              <a:rot lat="0" lon="0" rev="8100000"/>
            </a:lightRig>
          </a:scene3d>
          <a:sp3d prstMaterial="plastic">
            <a:bevelT w="508000" h="50800" prst="cross"/>
            <a:contourClr>
              <a:srgbClr val="969696"/>
            </a:contourClr>
          </a:sp3d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7" grpId="0" animBg="1"/>
      <p:bldP spid="77" grpId="1" animBg="1"/>
      <p:bldP spid="82" grpId="0" animBg="1"/>
      <p:bldP spid="82" grpId="1" animBg="1"/>
      <p:bldP spid="85" grpId="0" animBg="1"/>
      <p:bldP spid="85" grpId="1" animBg="1"/>
      <p:bldP spid="92" grpId="0" animBg="1"/>
      <p:bldP spid="92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5" grpId="0" animBg="1"/>
      <p:bldP spid="5" grpId="1" animBg="1"/>
      <p:bldP spid="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2667000" y="285750"/>
            <a:ext cx="470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BÀI TẬP VẬN DỤNG</a:t>
            </a:r>
            <a:endParaRPr sz="2800" b="1" u="sng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343400" y="742949"/>
            <a:ext cx="439094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u="sng">
                <a:solidFill>
                  <a:srgbClr val="FF0000"/>
                </a:solidFill>
              </a:rPr>
              <a:t>Em thực hiện các bước sau</a:t>
            </a:r>
            <a:r>
              <a:rPr lang="en-US" sz="1800">
                <a:solidFill>
                  <a:srgbClr val="FF0000"/>
                </a:solidFill>
              </a:rPr>
              <a:t>:</a:t>
            </a:r>
            <a:endParaRPr lang="en-US" sz="18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B1</a:t>
            </a:r>
            <a:r>
              <a:rPr lang="en-US" sz="1800">
                <a:solidFill>
                  <a:srgbClr val="FF0000"/>
                </a:solidFill>
              </a:rPr>
              <a:t>. Đăng nhập hộp thư</a:t>
            </a:r>
            <a:endParaRPr lang="en-US" sz="18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B2</a:t>
            </a:r>
            <a:r>
              <a:rPr lang="en-US" sz="1800">
                <a:solidFill>
                  <a:srgbClr val="FF0000"/>
                </a:solidFill>
              </a:rPr>
              <a:t>. Mở email của cô giáo</a:t>
            </a:r>
            <a:endParaRPr lang="en-US" sz="18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B3</a:t>
            </a:r>
            <a:r>
              <a:rPr lang="en-US" sz="1800">
                <a:solidFill>
                  <a:srgbClr val="FF0000"/>
                </a:solidFill>
              </a:rPr>
              <a:t>. Chọn chuyển tiếp, nhập các địa chỉ </a:t>
            </a:r>
            <a:endParaRPr lang="en-US" sz="180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email </a:t>
            </a:r>
            <a:r>
              <a:rPr lang="en-US" sz="1800">
                <a:solidFill>
                  <a:srgbClr val="FF0000"/>
                </a:solidFill>
              </a:rPr>
              <a:t>của các bạn trong lớp.</a:t>
            </a:r>
            <a:endParaRPr lang="en-US" sz="18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B4</a:t>
            </a:r>
            <a:r>
              <a:rPr lang="en-US" sz="1800">
                <a:solidFill>
                  <a:srgbClr val="FF0000"/>
                </a:solidFill>
              </a:rPr>
              <a:t>. Soạn nội dung thông báo về việc </a:t>
            </a:r>
            <a:endParaRPr lang="en-US" sz="180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chuyển </a:t>
            </a:r>
            <a:r>
              <a:rPr lang="en-US" sz="1800">
                <a:solidFill>
                  <a:srgbClr val="FF0000"/>
                </a:solidFill>
              </a:rPr>
              <a:t>tiếp thư của cô giáo cho các bạn.</a:t>
            </a:r>
            <a:endParaRPr lang="en-US" sz="18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</a:rPr>
              <a:t>B5</a:t>
            </a:r>
            <a:r>
              <a:rPr lang="en-US" sz="1800">
                <a:solidFill>
                  <a:srgbClr val="FF0000"/>
                </a:solidFill>
              </a:rPr>
              <a:t>. Chọn nút “gửi”.</a:t>
            </a:r>
            <a:endParaRPr lang="en-US" sz="1800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457200" y="1085029"/>
            <a:ext cx="3581400" cy="3086101"/>
          </a:xfrm>
          <a:prstGeom prst="snipRoundRec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Cô giáo gửi yêu cầu về bài tập ở nhà qua email cho em, em hãy nêu các bước cần thực hiện để chuyển tiếp thư của cô giáo cho các bạn trong lớp?</a:t>
            </a:r>
            <a:endParaRPr lang="en-US" sz="180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3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6" scaled="0"/>
        </a:gra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2245706" y="559910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smtClean="0">
                <a:solidFill>
                  <a:srgbClr val="FF0000"/>
                </a:solidFill>
                <a:latin typeface="+mj-lt"/>
              </a:rPr>
              <a:t>CỦNG CỐ, DẶN DÒ VỀ NHÀ</a:t>
            </a:r>
            <a:endParaRPr sz="2400" b="1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420" name="Google Shape;420;p27"/>
          <p:cNvGrpSpPr/>
          <p:nvPr/>
        </p:nvGrpSpPr>
        <p:grpSpPr>
          <a:xfrm>
            <a:off x="76200" y="1596923"/>
            <a:ext cx="3168723" cy="2194028"/>
            <a:chOff x="185742" y="1697030"/>
            <a:chExt cx="5165698" cy="1658130"/>
          </a:xfrm>
          <a:solidFill>
            <a:srgbClr val="FFFF00"/>
          </a:solidFill>
        </p:grpSpPr>
        <p:sp>
          <p:nvSpPr>
            <p:cNvPr id="421" name="Google Shape;421;p27"/>
            <p:cNvSpPr/>
            <p:nvPr/>
          </p:nvSpPr>
          <p:spPr>
            <a:xfrm flipH="1">
              <a:off x="1426313" y="1697030"/>
              <a:ext cx="2693399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000" b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Ôn </a:t>
              </a:r>
              <a:r>
                <a:rPr lang="en-GB" sz="20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 các kiến thức đã </a:t>
              </a:r>
              <a:r>
                <a:rPr lang="en-GB" sz="2000" b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GB" sz="20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>
            <a:off x="2667000" y="1611579"/>
            <a:ext cx="3276600" cy="2179372"/>
            <a:chOff x="185742" y="1673787"/>
            <a:chExt cx="5519805" cy="1681373"/>
          </a:xfrm>
          <a:solidFill>
            <a:schemeClr val="accent3">
              <a:lumMod val="75000"/>
            </a:schemeClr>
          </a:solidFill>
        </p:grpSpPr>
        <p:sp>
          <p:nvSpPr>
            <p:cNvPr id="426" name="Google Shape;426;p27"/>
            <p:cNvSpPr/>
            <p:nvPr/>
          </p:nvSpPr>
          <p:spPr>
            <a:xfrm flipH="1">
              <a:off x="1426308" y="1673787"/>
              <a:ext cx="3035439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smtClean="0">
                  <a:solidFill>
                    <a:srgbClr val="002060"/>
                  </a:solidFill>
                  <a:latin typeface="+mj-lt"/>
                  <a:ea typeface="Roboto Condensed" panose="02000000000000000000"/>
                  <a:cs typeface="Roboto Condensed" panose="02000000000000000000"/>
                  <a:sym typeface="Roboto Condensed" panose="02000000000000000000"/>
                </a:rPr>
                <a:t>2. Làm bài tập còn lại trong sgk</a:t>
              </a:r>
              <a:endParaRPr sz="2000" b="1">
                <a:solidFill>
                  <a:srgbClr val="002060"/>
                </a:solidFill>
                <a:latin typeface="+mj-lt"/>
                <a:ea typeface="Roboto Condensed" panose="02000000000000000000"/>
                <a:cs typeface="Roboto Condensed" panose="02000000000000000000"/>
                <a:sym typeface="Roboto Condensed" panose="02000000000000000000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461747" y="1673788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>
            <a:off x="5345312" y="1636812"/>
            <a:ext cx="3265288" cy="2154139"/>
            <a:chOff x="185742" y="1697030"/>
            <a:chExt cx="5442834" cy="165813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31" name="Google Shape;431;p27"/>
            <p:cNvSpPr/>
            <p:nvPr/>
          </p:nvSpPr>
          <p:spPr>
            <a:xfrm flipH="1">
              <a:off x="1426310" y="1697030"/>
              <a:ext cx="2958466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smtClean="0">
                  <a:solidFill>
                    <a:srgbClr val="002060"/>
                  </a:solidFill>
                  <a:latin typeface="+mj-lt"/>
                  <a:ea typeface="Roboto Condensed" panose="02000000000000000000"/>
                  <a:cs typeface="Roboto Condensed" panose="02000000000000000000"/>
                  <a:sym typeface="Roboto Condensed" panose="02000000000000000000"/>
                </a:rPr>
                <a:t>3. Xem trước nội dung bài thực hành</a:t>
              </a:r>
              <a:endParaRPr sz="2000" b="1">
                <a:solidFill>
                  <a:srgbClr val="002060"/>
                </a:solidFill>
                <a:latin typeface="+mj-lt"/>
                <a:ea typeface="Roboto Condensed" panose="02000000000000000000"/>
                <a:cs typeface="Roboto Condensed" panose="02000000000000000000"/>
                <a:sym typeface="Roboto Condensed" panose="02000000000000000000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rot="10800000" flipH="1">
              <a:off x="4384776" y="1698134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16386" y="351745"/>
            <a:ext cx="567257" cy="722630"/>
            <a:chOff x="260057" y="287840"/>
            <a:chExt cx="567257" cy="722630"/>
          </a:xfrm>
        </p:grpSpPr>
        <p:sp>
          <p:nvSpPr>
            <p:cNvPr id="436" name="Google Shape;436;p27"/>
            <p:cNvSpPr/>
            <p:nvPr/>
          </p:nvSpPr>
          <p:spPr>
            <a:xfrm>
              <a:off x="260057" y="287840"/>
              <a:ext cx="382391" cy="65517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609733" y="637677"/>
              <a:ext cx="217581" cy="372793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4"/>
          <p:cNvPicPr preferRelativeResize="0"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1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4"/>
          <p:cNvSpPr txBox="1">
            <a:spLocks noGrp="1"/>
          </p:cNvSpPr>
          <p:nvPr>
            <p:ph type="ctrTitle" idx="4294967295"/>
          </p:nvPr>
        </p:nvSpPr>
        <p:spPr>
          <a:xfrm>
            <a:off x="457200" y="895350"/>
            <a:ext cx="3762725" cy="969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CẢM ƠN!</a:t>
            </a:r>
            <a:endParaRPr sz="40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5" name="Google Shape;325;p34"/>
          <p:cNvSpPr txBox="1">
            <a:spLocks noGrp="1"/>
          </p:cNvSpPr>
          <p:nvPr>
            <p:ph type="subTitle" idx="4294967295"/>
          </p:nvPr>
        </p:nvSpPr>
        <p:spPr>
          <a:xfrm>
            <a:off x="304800" y="2038350"/>
            <a:ext cx="4524725" cy="21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Hẹn gặp lại các em trong những bài học sau</a:t>
            </a:r>
            <a:endParaRPr sz="28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  <p:custDataLst>
      <p:tags r:id="rId2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  <p:bldP spid="3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04950"/>
            <a:ext cx="58674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1730400" y="438150"/>
            <a:ext cx="5889600" cy="969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smtClean="0">
                <a:latin typeface="+mj-lt"/>
              </a:rPr>
              <a:t>Bài 5 </a:t>
            </a:r>
            <a:br>
              <a:rPr lang="en-GB" sz="3600" b="1" smtClean="0">
                <a:latin typeface="+mj-lt"/>
              </a:rPr>
            </a:br>
            <a:r>
              <a:rPr lang="en-GB" sz="3600" b="1" smtClean="0">
                <a:latin typeface="+mj-lt"/>
              </a:rPr>
              <a:t>Giới thiệu thư điện tử</a:t>
            </a:r>
            <a:endParaRPr sz="3600" b="1">
              <a:latin typeface="+mj-lt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  <p:custDataLst>
      <p:tags r:id="rId2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3031203" y="209550"/>
            <a:ext cx="3381725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smtClean="0">
                <a:solidFill>
                  <a:schemeClr val="bg1"/>
                </a:solidFill>
                <a:latin typeface="+mj-lt"/>
              </a:rPr>
              <a:t>Nội dung bài học</a:t>
            </a:r>
            <a:endParaRPr sz="3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438399" y="968051"/>
            <a:ext cx="5257798" cy="6096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rgbClr val="002060"/>
                </a:solidFill>
              </a:rPr>
              <a:t>1. Thư điện tử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438399" y="1733550"/>
            <a:ext cx="5257799" cy="6096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rgbClr val="002060"/>
                </a:solidFill>
              </a:rPr>
              <a:t>2. Lợi ích của thư điện tử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443064" y="2495550"/>
            <a:ext cx="5253135" cy="6096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rgbClr val="002060"/>
                </a:solidFill>
              </a:rPr>
              <a:t>3. Mặt trái và lưu ý khi sử dụng thư điện tử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438399" y="3333750"/>
            <a:ext cx="5257800" cy="6096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rgbClr val="002060"/>
                </a:solidFill>
                <a:latin typeface="+mj-lt"/>
              </a:rPr>
              <a:t>4. Sử dụng thư điện tử</a:t>
            </a:r>
            <a:endParaRPr lang="en-US" sz="20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7324" y="833923"/>
            <a:ext cx="76200" cy="32618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" grpId="0" animBg="1"/>
      <p:bldP spid="7" grpId="0" animBg="1"/>
      <p:bldP spid="8" grpId="0" animBg="1"/>
      <p:bldP spid="9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609600" y="209550"/>
            <a:ext cx="56547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800" b="1" smtClean="0">
                <a:solidFill>
                  <a:schemeClr val="bg1"/>
                </a:solidFill>
                <a:latin typeface="+mj-lt"/>
              </a:rPr>
              <a:t>1. Thư điện tử</a:t>
            </a:r>
            <a:endParaRPr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" name="Google Shape;198;p12"/>
          <p:cNvPicPr preferRelativeResize="0"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4653"/>
            <a:ext cx="2590800" cy="1918993"/>
          </a:xfrm>
          <a:custGeom>
            <a:avLst/>
            <a:gdLst/>
            <a:ahLst/>
            <a:cxnLst/>
            <a:rect l="l" t="t" r="r" b="b"/>
            <a:pathLst>
              <a:path w="21598" h="21456" extrusionOk="0">
                <a:moveTo>
                  <a:pt x="10800" y="0"/>
                </a:moveTo>
                <a:cubicBezTo>
                  <a:pt x="10183" y="0"/>
                  <a:pt x="9567" y="144"/>
                  <a:pt x="9014" y="430"/>
                </a:cubicBezTo>
                <a:lnTo>
                  <a:pt x="1782" y="4189"/>
                </a:lnTo>
                <a:cubicBezTo>
                  <a:pt x="678" y="4763"/>
                  <a:pt x="0" y="5821"/>
                  <a:pt x="0" y="6968"/>
                </a:cubicBezTo>
                <a:lnTo>
                  <a:pt x="0" y="14485"/>
                </a:lnTo>
                <a:cubicBezTo>
                  <a:pt x="1" y="15633"/>
                  <a:pt x="681" y="16694"/>
                  <a:pt x="1786" y="17268"/>
                </a:cubicBezTo>
                <a:lnTo>
                  <a:pt x="9018" y="21026"/>
                </a:lnTo>
                <a:cubicBezTo>
                  <a:pt x="10122" y="21600"/>
                  <a:pt x="11480" y="21600"/>
                  <a:pt x="12585" y="21026"/>
                </a:cubicBezTo>
                <a:lnTo>
                  <a:pt x="19817" y="17268"/>
                </a:lnTo>
                <a:cubicBezTo>
                  <a:pt x="20922" y="16693"/>
                  <a:pt x="21600" y="15633"/>
                  <a:pt x="21599" y="14485"/>
                </a:cubicBezTo>
                <a:lnTo>
                  <a:pt x="21599" y="6968"/>
                </a:lnTo>
                <a:cubicBezTo>
                  <a:pt x="21599" y="5820"/>
                  <a:pt x="20922" y="4762"/>
                  <a:pt x="19817" y="4189"/>
                </a:cubicBezTo>
                <a:lnTo>
                  <a:pt x="12585" y="430"/>
                </a:lnTo>
                <a:cubicBezTo>
                  <a:pt x="12033" y="144"/>
                  <a:pt x="11416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Google Shape;198;p12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65889"/>
            <a:ext cx="2514600" cy="2137703"/>
          </a:xfrm>
          <a:custGeom>
            <a:avLst/>
            <a:gdLst/>
            <a:ahLst/>
            <a:cxnLst/>
            <a:rect l="l" t="t" r="r" b="b"/>
            <a:pathLst>
              <a:path w="21598" h="21456" extrusionOk="0">
                <a:moveTo>
                  <a:pt x="10800" y="0"/>
                </a:moveTo>
                <a:cubicBezTo>
                  <a:pt x="10183" y="0"/>
                  <a:pt x="9567" y="144"/>
                  <a:pt x="9014" y="430"/>
                </a:cubicBezTo>
                <a:lnTo>
                  <a:pt x="1782" y="4189"/>
                </a:lnTo>
                <a:cubicBezTo>
                  <a:pt x="678" y="4763"/>
                  <a:pt x="0" y="5821"/>
                  <a:pt x="0" y="6968"/>
                </a:cubicBezTo>
                <a:lnTo>
                  <a:pt x="0" y="14485"/>
                </a:lnTo>
                <a:cubicBezTo>
                  <a:pt x="1" y="15633"/>
                  <a:pt x="681" y="16694"/>
                  <a:pt x="1786" y="17268"/>
                </a:cubicBezTo>
                <a:lnTo>
                  <a:pt x="9018" y="21026"/>
                </a:lnTo>
                <a:cubicBezTo>
                  <a:pt x="10122" y="21600"/>
                  <a:pt x="11480" y="21600"/>
                  <a:pt x="12585" y="21026"/>
                </a:cubicBezTo>
                <a:lnTo>
                  <a:pt x="19817" y="17268"/>
                </a:lnTo>
                <a:cubicBezTo>
                  <a:pt x="20922" y="16693"/>
                  <a:pt x="21600" y="15633"/>
                  <a:pt x="21599" y="14485"/>
                </a:cubicBezTo>
                <a:lnTo>
                  <a:pt x="21599" y="6968"/>
                </a:lnTo>
                <a:cubicBezTo>
                  <a:pt x="21599" y="5820"/>
                  <a:pt x="20922" y="4762"/>
                  <a:pt x="19817" y="4189"/>
                </a:cubicBezTo>
                <a:lnTo>
                  <a:pt x="12585" y="430"/>
                </a:lnTo>
                <a:cubicBezTo>
                  <a:pt x="12033" y="144"/>
                  <a:pt x="11416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3400" y="814685"/>
            <a:ext cx="5157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* Thư điện tử (gmail) là phương tiện gửi và nhận</a:t>
            </a:r>
            <a:endParaRPr lang="en-US" sz="18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thông điệp qua mạng máy tính.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9" y="1785360"/>
            <a:ext cx="5044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* Nội dung của email là: văn bản, tệp hình ảnh, </a:t>
            </a:r>
            <a:endParaRPr lang="en-US" sz="18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video, âm thanh…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711411"/>
            <a:ext cx="5051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* Địa chỉ email có dạng: </a:t>
            </a:r>
            <a:endParaRPr lang="en-US" sz="18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chemeClr val="bg1"/>
                </a:solidFill>
              </a:rPr>
              <a:t>   &lt;Tên đăng nhập&gt;@&lt;địa chỉ dịch vụ gmail&gt;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878" y="3634741"/>
            <a:ext cx="6211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u="sng" smtClean="0">
                <a:solidFill>
                  <a:schemeClr val="bg1"/>
                </a:solidFill>
              </a:rPr>
              <a:t>Lưu ý:</a:t>
            </a:r>
            <a:r>
              <a:rPr lang="en-US" sz="1800" b="1" smtClean="0">
                <a:solidFill>
                  <a:schemeClr val="bg1"/>
                </a:solidFill>
              </a:rPr>
              <a:t> </a:t>
            </a:r>
            <a:r>
              <a:rPr lang="en-US" sz="1800" smtClean="0">
                <a:solidFill>
                  <a:schemeClr val="bg1"/>
                </a:solidFill>
              </a:rPr>
              <a:t>&lt;Tên đăng nhập&gt; gồm các chữ không dấu, có </a:t>
            </a:r>
            <a:endParaRPr lang="en-US" sz="18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thể là chữ số, dấu chấm, viết liền nhau không có dấu cách.</a:t>
            </a:r>
            <a:endParaRPr lang="en-US" sz="18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533400" y="2857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smtClean="0">
                <a:latin typeface="+mj-lt"/>
              </a:rPr>
              <a:t>Ví dụ thư điện tử:</a:t>
            </a:r>
            <a:endParaRPr sz="2400" b="1">
              <a:latin typeface="+mj-lt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33600" y="923895"/>
            <a:ext cx="4177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thanhmai25041993@gmail.com</a:t>
            </a:r>
            <a:endParaRPr lang="en-US" sz="2200"/>
          </a:p>
        </p:txBody>
      </p:sp>
      <p:grpSp>
        <p:nvGrpSpPr>
          <p:cNvPr id="9" name="Group 8"/>
          <p:cNvGrpSpPr/>
          <p:nvPr/>
        </p:nvGrpSpPr>
        <p:grpSpPr>
          <a:xfrm>
            <a:off x="2209800" y="1276350"/>
            <a:ext cx="2438400" cy="654528"/>
            <a:chOff x="2209800" y="1276350"/>
            <a:chExt cx="2438400" cy="654528"/>
          </a:xfrm>
        </p:grpSpPr>
        <p:sp>
          <p:nvSpPr>
            <p:cNvPr id="4" name="Right Brace 3"/>
            <p:cNvSpPr/>
            <p:nvPr/>
          </p:nvSpPr>
          <p:spPr>
            <a:xfrm rot="5400000">
              <a:off x="3276600" y="209550"/>
              <a:ext cx="304800" cy="2438400"/>
            </a:xfrm>
            <a:prstGeom prst="rightBrac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95090" y="1592324"/>
              <a:ext cx="18678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rgbClr val="FF0000"/>
                  </a:solidFill>
                </a:rPr>
                <a:t>TÊN ĐĂNG NHẬP</a:t>
              </a:r>
              <a:endParaRPr 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13988" y="1287524"/>
            <a:ext cx="2509020" cy="643354"/>
            <a:chOff x="4613988" y="1287524"/>
            <a:chExt cx="2509020" cy="643354"/>
          </a:xfrm>
        </p:grpSpPr>
        <p:sp>
          <p:nvSpPr>
            <p:cNvPr id="8" name="Right Brace 7"/>
            <p:cNvSpPr/>
            <p:nvPr/>
          </p:nvSpPr>
          <p:spPr>
            <a:xfrm rot="5400000">
              <a:off x="5410200" y="830324"/>
              <a:ext cx="304800" cy="1219200"/>
            </a:xfrm>
            <a:prstGeom prst="rightBrac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13988" y="1592324"/>
              <a:ext cx="2509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rgbClr val="FF0000"/>
                  </a:solidFill>
                </a:rPr>
                <a:t>ĐỊA CHỈ DỊCH VỤ EMAIL</a:t>
              </a:r>
              <a:endParaRPr lang="en-US" sz="160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09600" y="2419350"/>
            <a:ext cx="687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</a:rPr>
              <a:t>Bài tập nhanh: </a:t>
            </a:r>
            <a:r>
              <a:rPr lang="en-US" sz="2000" smtClean="0">
                <a:solidFill>
                  <a:srgbClr val="0070C0"/>
                </a:solidFill>
              </a:rPr>
              <a:t>Chỉ ra các thành phần của gmail dưới đây: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680" y="3127086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thanhhoai1503@gmail.com</a:t>
            </a:r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4834019" y="3159519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Buingocmai@gmail.com</a:t>
            </a:r>
            <a:endParaRPr lang="en-US" sz="2000"/>
          </a:p>
        </p:txBody>
      </p:sp>
      <p:grpSp>
        <p:nvGrpSpPr>
          <p:cNvPr id="12" name="Group 11"/>
          <p:cNvGrpSpPr/>
          <p:nvPr/>
        </p:nvGrpSpPr>
        <p:grpSpPr>
          <a:xfrm>
            <a:off x="737680" y="3510319"/>
            <a:ext cx="3382374" cy="1043464"/>
            <a:chOff x="737680" y="3510319"/>
            <a:chExt cx="3382374" cy="1043464"/>
          </a:xfrm>
        </p:grpSpPr>
        <p:grpSp>
          <p:nvGrpSpPr>
            <p:cNvPr id="15" name="Group 14"/>
            <p:cNvGrpSpPr/>
            <p:nvPr/>
          </p:nvGrpSpPr>
          <p:grpSpPr>
            <a:xfrm>
              <a:off x="737680" y="3527196"/>
              <a:ext cx="1757410" cy="623751"/>
              <a:chOff x="2209800" y="1276350"/>
              <a:chExt cx="2438400" cy="623751"/>
            </a:xfrm>
          </p:grpSpPr>
          <p:sp>
            <p:nvSpPr>
              <p:cNvPr id="16" name="Right Brace 15"/>
              <p:cNvSpPr/>
              <p:nvPr/>
            </p:nvSpPr>
            <p:spPr>
              <a:xfrm rot="5400000">
                <a:off x="3276600" y="209550"/>
                <a:ext cx="304800" cy="2438400"/>
              </a:xfrm>
              <a:prstGeom prst="rightBrac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42134" y="1592324"/>
                <a:ext cx="2306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TÊN ĐĂNG NHẬP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737944" y="3510319"/>
              <a:ext cx="1382110" cy="1043464"/>
              <a:chOff x="4856842" y="1287524"/>
              <a:chExt cx="1382110" cy="1043464"/>
            </a:xfrm>
          </p:grpSpPr>
          <p:sp>
            <p:nvSpPr>
              <p:cNvPr id="20" name="Right Brace 19"/>
              <p:cNvSpPr/>
              <p:nvPr/>
            </p:nvSpPr>
            <p:spPr>
              <a:xfrm rot="5400000">
                <a:off x="5326649" y="913875"/>
                <a:ext cx="304800" cy="1052098"/>
              </a:xfrm>
              <a:prstGeom prst="rightBrac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856842" y="1592324"/>
                <a:ext cx="138211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mtClean="0"/>
                  <a:t>ĐỊA CHỈ DỊCH </a:t>
                </a:r>
                <a:endParaRPr lang="en-US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smtClean="0"/>
                  <a:t>VỤ EMAIL</a:t>
                </a:r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818449" y="3558140"/>
            <a:ext cx="3235490" cy="1043464"/>
            <a:chOff x="4818449" y="3558140"/>
            <a:chExt cx="3235490" cy="1043464"/>
          </a:xfrm>
        </p:grpSpPr>
        <p:grpSp>
          <p:nvGrpSpPr>
            <p:cNvPr id="22" name="Group 21"/>
            <p:cNvGrpSpPr/>
            <p:nvPr/>
          </p:nvGrpSpPr>
          <p:grpSpPr>
            <a:xfrm>
              <a:off x="4818449" y="3559629"/>
              <a:ext cx="1492898" cy="623751"/>
              <a:chOff x="2209800" y="1276350"/>
              <a:chExt cx="2438400" cy="623751"/>
            </a:xfrm>
          </p:grpSpPr>
          <p:sp>
            <p:nvSpPr>
              <p:cNvPr id="23" name="Right Brace 22"/>
              <p:cNvSpPr/>
              <p:nvPr/>
            </p:nvSpPr>
            <p:spPr>
              <a:xfrm rot="5400000">
                <a:off x="3276600" y="209550"/>
                <a:ext cx="304800" cy="2438400"/>
              </a:xfrm>
              <a:prstGeom prst="rightBrac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42134" y="1592324"/>
                <a:ext cx="2306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TÊN ĐĂNG NHẬP</a:t>
                </a:r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337784" y="3558140"/>
              <a:ext cx="1716155" cy="1043464"/>
              <a:chOff x="4701139" y="1287524"/>
              <a:chExt cx="1716155" cy="1043464"/>
            </a:xfrm>
          </p:grpSpPr>
          <p:sp>
            <p:nvSpPr>
              <p:cNvPr id="26" name="Right Brace 25"/>
              <p:cNvSpPr/>
              <p:nvPr/>
            </p:nvSpPr>
            <p:spPr>
              <a:xfrm rot="5400000">
                <a:off x="5326649" y="913875"/>
                <a:ext cx="304800" cy="1052098"/>
              </a:xfrm>
              <a:prstGeom prst="rightBrac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01139" y="1592324"/>
                <a:ext cx="171615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mtClean="0"/>
                  <a:t>ĐỊA CHỈ DỊCH </a:t>
                </a:r>
                <a:endParaRPr lang="en-US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smtClean="0"/>
                  <a:t>VỤ EMAIL</a:t>
                </a:r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3" grpId="0"/>
      <p:bldP spid="6" grpId="0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665" y="170812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Các mục chính trong cấu trúc email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66750"/>
            <a:ext cx="6479976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2510" y="1622473"/>
            <a:ext cx="21210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bg1"/>
                </a:solidFill>
              </a:rPr>
              <a:t>1. Địa chỉ Email </a:t>
            </a:r>
            <a:endParaRPr lang="en-US" sz="1800" b="1" smtClean="0">
              <a:solidFill>
                <a:schemeClr val="bg1"/>
              </a:solidFill>
            </a:endParaRPr>
          </a:p>
          <a:p>
            <a:endParaRPr lang="en-US" sz="1800" b="1">
              <a:solidFill>
                <a:schemeClr val="bg1"/>
              </a:solidFill>
            </a:endParaRPr>
          </a:p>
          <a:p>
            <a:r>
              <a:rPr lang="en-US" sz="1800" b="1" smtClean="0">
                <a:solidFill>
                  <a:schemeClr val="bg1"/>
                </a:solidFill>
              </a:rPr>
              <a:t>2. Chủ đề Email</a:t>
            </a:r>
            <a:endParaRPr lang="en-US" sz="1800" b="1" smtClean="0">
              <a:solidFill>
                <a:schemeClr val="bg1"/>
              </a:solidFill>
            </a:endParaRPr>
          </a:p>
          <a:p>
            <a:endParaRPr lang="en-US" sz="1800" b="1">
              <a:solidFill>
                <a:schemeClr val="bg1"/>
              </a:solidFill>
            </a:endParaRPr>
          </a:p>
          <a:p>
            <a:r>
              <a:rPr lang="en-US" sz="1800" b="1" smtClean="0">
                <a:solidFill>
                  <a:schemeClr val="bg1"/>
                </a:solidFill>
              </a:rPr>
              <a:t>3. Nội dung Email</a:t>
            </a:r>
            <a:endParaRPr lang="en-US" sz="1800" b="1" smtClean="0">
              <a:solidFill>
                <a:schemeClr val="bg1"/>
              </a:solidFill>
            </a:endParaRPr>
          </a:p>
          <a:p>
            <a:endParaRPr lang="en-US" sz="1800" b="1">
              <a:solidFill>
                <a:schemeClr val="bg1"/>
              </a:solidFill>
            </a:endParaRPr>
          </a:p>
          <a:p>
            <a:r>
              <a:rPr lang="en-US" sz="1800" b="1" smtClean="0">
                <a:solidFill>
                  <a:schemeClr val="bg1"/>
                </a:solidFill>
              </a:rPr>
              <a:t>4. Tệp đính kèm</a:t>
            </a:r>
            <a:endParaRPr lang="en-US" sz="18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04800" y="28575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latin typeface="+mj-lt"/>
              </a:rPr>
              <a:t>Thảo luận cặp đôi:</a:t>
            </a:r>
            <a:endParaRPr sz="2400" b="1">
              <a:latin typeface="+mj-lt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1000" y="742950"/>
            <a:ext cx="843841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Một bạn học lớp em đã cùng gia đình chuyển đến thành phố khác sinh sống và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rgbClr val="002060"/>
                </a:solidFill>
              </a:rPr>
              <a:t>học </a:t>
            </a:r>
            <a:r>
              <a:rPr lang="vi-VN" sz="1800">
                <a:solidFill>
                  <a:srgbClr val="002060"/>
                </a:solidFill>
              </a:rPr>
              <a:t>tập. </a:t>
            </a:r>
            <a:r>
              <a:rPr lang="vi-VN" sz="1800" smtClean="0">
                <a:solidFill>
                  <a:srgbClr val="002060"/>
                </a:solidFill>
              </a:rPr>
              <a:t>Các </a:t>
            </a:r>
            <a:r>
              <a:rPr lang="vi-VN" sz="1800">
                <a:solidFill>
                  <a:srgbClr val="002060"/>
                </a:solidFill>
              </a:rPr>
              <a:t>bạn trong lớp muốn liên lạc với bạn ấy và đã nêu ra các cách liên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rgbClr val="002060"/>
                </a:solidFill>
              </a:rPr>
              <a:t>lạc </a:t>
            </a:r>
            <a:r>
              <a:rPr lang="vi-VN" sz="1800">
                <a:solidFill>
                  <a:srgbClr val="002060"/>
                </a:solidFill>
              </a:rPr>
              <a:t>sau:</a:t>
            </a:r>
            <a:endParaRPr lang="vi-VN" sz="18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smtClean="0">
                <a:solidFill>
                  <a:srgbClr val="002060"/>
                </a:solidFill>
              </a:rPr>
              <a:t>Nhờ </a:t>
            </a:r>
            <a:r>
              <a:rPr lang="vi-VN" sz="1800">
                <a:solidFill>
                  <a:srgbClr val="002060"/>
                </a:solidFill>
              </a:rPr>
              <a:t>bố mẹ gọi điện thoại cho bạn</a:t>
            </a:r>
            <a:endParaRPr lang="vi-VN" sz="18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smtClean="0">
                <a:solidFill>
                  <a:srgbClr val="002060"/>
                </a:solidFill>
              </a:rPr>
              <a:t>Viết </a:t>
            </a:r>
            <a:r>
              <a:rPr lang="vi-VN" sz="1800">
                <a:solidFill>
                  <a:srgbClr val="002060"/>
                </a:solidFill>
              </a:rPr>
              <a:t>thư và gửi qua bưu điện</a:t>
            </a:r>
            <a:endParaRPr lang="vi-VN" sz="18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smtClean="0">
                <a:solidFill>
                  <a:srgbClr val="002060"/>
                </a:solidFill>
              </a:rPr>
              <a:t>Soạn </a:t>
            </a:r>
            <a:r>
              <a:rPr lang="vi-VN" sz="1800">
                <a:solidFill>
                  <a:srgbClr val="002060"/>
                </a:solidFill>
              </a:rPr>
              <a:t>thư điện tử và gửi qua internet</a:t>
            </a:r>
            <a:endParaRPr lang="vi-VN" sz="18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Em hãy thảo luận với các bạn để tạo ra ưu, nhược điểm của mỗi cách liên lạc </a:t>
            </a:r>
            <a:r>
              <a:rPr lang="vi-VN" sz="1800" smtClean="0">
                <a:solidFill>
                  <a:srgbClr val="002060"/>
                </a:solidFill>
              </a:rPr>
              <a:t>trên</a:t>
            </a:r>
            <a:r>
              <a:rPr lang="en-US" sz="1800">
                <a:solidFill>
                  <a:srgbClr val="002060"/>
                </a:solidFill>
              </a:rPr>
              <a:t>.</a:t>
            </a:r>
            <a:endParaRPr lang="vi-VN" sz="1800">
              <a:solidFill>
                <a:srgbClr val="002060"/>
              </a:solidFill>
            </a:endParaRPr>
          </a:p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895350"/>
          <a:ext cx="8305800" cy="3886201"/>
        </p:xfrm>
        <a:graphic>
          <a:graphicData uri="http://schemas.openxmlformats.org/drawingml/2006/table">
            <a:tbl>
              <a:tblPr firstRow="1" bandRow="1">
                <a:tableStyleId>{E4B8CE54-D7E4-4D6C-B30F-6A91B47CCFBE}</a:tableStyleId>
              </a:tblPr>
              <a:tblGrid>
                <a:gridCol w="2768600"/>
                <a:gridCol w="2768600"/>
                <a:gridCol w="2768600"/>
              </a:tblGrid>
              <a:tr h="594550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Hình</a:t>
                      </a:r>
                      <a:r>
                        <a:rPr lang="en-US" sz="1600" b="1" baseline="0" smtClean="0"/>
                        <a:t> thức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Ưu</a:t>
                      </a:r>
                      <a:r>
                        <a:rPr lang="en-US" sz="1600" b="1" baseline="0" smtClean="0"/>
                        <a:t> điểm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Nhược</a:t>
                      </a:r>
                      <a:r>
                        <a:rPr lang="en-US" sz="1600" b="1" baseline="0" smtClean="0"/>
                        <a:t> điểm</a:t>
                      </a:r>
                      <a:endParaRPr lang="en-US" sz="1600" b="1"/>
                    </a:p>
                  </a:txBody>
                  <a:tcPr/>
                </a:tc>
              </a:tr>
              <a:tr h="1097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smtClean="0"/>
                        <a:t>Nhờ</a:t>
                      </a:r>
                      <a:r>
                        <a:rPr lang="en-US" sz="1600" baseline="0" smtClean="0"/>
                        <a:t> bố mẹ gọi điện thoại cho bạn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1097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smtClean="0"/>
                        <a:t>Viết</a:t>
                      </a:r>
                      <a:r>
                        <a:rPr lang="en-US" sz="1600" baseline="0" smtClean="0"/>
                        <a:t> thư và gửi qua bưu điện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7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smtClean="0"/>
                        <a:t>Soạn</a:t>
                      </a:r>
                      <a:r>
                        <a:rPr lang="en-US" sz="1600" baseline="0" smtClean="0"/>
                        <a:t> thư điện tử và gửi qua Internet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67242" y="1402908"/>
            <a:ext cx="27525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>
                <a:solidFill>
                  <a:srgbClr val="FF0000"/>
                </a:solidFill>
              </a:rPr>
              <a:t>Nhanh gọn, nói </a:t>
            </a:r>
            <a:r>
              <a:rPr lang="vi-VN" sz="1600" smtClean="0">
                <a:solidFill>
                  <a:srgbClr val="FF0000"/>
                </a:solidFill>
              </a:rPr>
              <a:t>chuyện</a:t>
            </a:r>
            <a:r>
              <a:rPr lang="en-US" sz="1600" smtClean="0">
                <a:solidFill>
                  <a:srgbClr val="FF0000"/>
                </a:solidFill>
              </a:rPr>
              <a:t> </a:t>
            </a:r>
            <a:r>
              <a:rPr lang="vi-VN" sz="1600" smtClean="0">
                <a:solidFill>
                  <a:srgbClr val="FF0000"/>
                </a:solidFill>
              </a:rPr>
              <a:t>được </a:t>
            </a:r>
            <a:r>
              <a:rPr lang="vi-VN" sz="1600">
                <a:solidFill>
                  <a:srgbClr val="FF0000"/>
                </a:solidFill>
              </a:rPr>
              <a:t>nhiều </a:t>
            </a:r>
            <a:r>
              <a:rPr lang="vi-VN" sz="1600" smtClean="0">
                <a:solidFill>
                  <a:srgbClr val="FF0000"/>
                </a:solidFill>
              </a:rPr>
              <a:t>hơn</a:t>
            </a:r>
            <a:r>
              <a:rPr lang="vi-VN" sz="1600">
                <a:solidFill>
                  <a:srgbClr val="FF0000"/>
                </a:solidFill>
              </a:rPr>
              <a:t>, lúc nào cũng </a:t>
            </a:r>
            <a:r>
              <a:rPr lang="vi-VN" sz="1600" smtClean="0">
                <a:solidFill>
                  <a:srgbClr val="FF0000"/>
                </a:solidFill>
              </a:rPr>
              <a:t>có </a:t>
            </a:r>
            <a:r>
              <a:rPr lang="vi-VN" sz="1600">
                <a:solidFill>
                  <a:srgbClr val="FF0000"/>
                </a:solidFill>
              </a:rPr>
              <a:t>thể gọi được</a:t>
            </a:r>
            <a:endParaRPr lang="en-US" sz="1600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35324" y="1723077"/>
            <a:ext cx="16450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Tốn kém chi phí</a:t>
            </a:r>
            <a:endParaRPr lang="en-US" sz="1600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67241" y="2732897"/>
            <a:ext cx="259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>
                <a:solidFill>
                  <a:srgbClr val="FF0000"/>
                </a:solidFill>
              </a:rPr>
              <a:t>Chi phí rẻ, viết được </a:t>
            </a:r>
            <a:endParaRPr lang="en-US" sz="160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600" smtClean="0">
                <a:solidFill>
                  <a:srgbClr val="FF0000"/>
                </a:solidFill>
              </a:rPr>
              <a:t>nhiều </a:t>
            </a:r>
            <a:r>
              <a:rPr lang="vi-VN" sz="1600">
                <a:solidFill>
                  <a:srgbClr val="FF0000"/>
                </a:solidFill>
              </a:rPr>
              <a:t>nội dung..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5324" y="2810328"/>
            <a:ext cx="26452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smtClean="0">
                <a:solidFill>
                  <a:srgbClr val="FF0000"/>
                </a:solidFill>
              </a:rPr>
              <a:t>Thời gian chờ phản hồi lâu</a:t>
            </a:r>
            <a:endParaRPr lang="en-US" sz="1600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67241" y="3790950"/>
            <a:ext cx="2743201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>
                <a:solidFill>
                  <a:srgbClr val="FF0000"/>
                </a:solidFill>
              </a:rPr>
              <a:t>Nhanh chóng, </a:t>
            </a:r>
            <a:r>
              <a:rPr lang="vi-VN" sz="1600" smtClean="0">
                <a:solidFill>
                  <a:srgbClr val="FF0000"/>
                </a:solidFill>
              </a:rPr>
              <a:t>miễn phí</a:t>
            </a:r>
            <a:r>
              <a:rPr lang="vi-VN" sz="1600">
                <a:solidFill>
                  <a:srgbClr val="FF0000"/>
                </a:solidFill>
              </a:rPr>
              <a:t>, có thể </a:t>
            </a:r>
            <a:r>
              <a:rPr lang="vi-VN" sz="1600" smtClean="0">
                <a:solidFill>
                  <a:srgbClr val="FF0000"/>
                </a:solidFill>
              </a:rPr>
              <a:t>gửi được </a:t>
            </a:r>
            <a:r>
              <a:rPr lang="vi-VN" sz="1600">
                <a:solidFill>
                  <a:srgbClr val="FF0000"/>
                </a:solidFill>
              </a:rPr>
              <a:t>cả hình ảnh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3714750"/>
            <a:ext cx="266700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>
                <a:solidFill>
                  <a:srgbClr val="FF0000"/>
                </a:solidFill>
              </a:rPr>
              <a:t>Phải có internet, </a:t>
            </a:r>
            <a:r>
              <a:rPr lang="vi-VN" sz="1600" smtClean="0">
                <a:solidFill>
                  <a:srgbClr val="FF0000"/>
                </a:solidFill>
              </a:rPr>
              <a:t>người bạn</a:t>
            </a:r>
            <a:r>
              <a:rPr lang="en-US" sz="1600" smtClean="0">
                <a:solidFill>
                  <a:srgbClr val="FF0000"/>
                </a:solidFill>
              </a:rPr>
              <a:t> phải có Gmail và internet</a:t>
            </a:r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200" y="83467"/>
            <a:ext cx="455718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2. 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LỢI ÍCH CỦA TH</a:t>
            </a:r>
            <a:r>
              <a:rPr lang="vi-VN" altLang="zh-CN" sz="2400" b="1">
                <a:solidFill>
                  <a:srgbClr val="002060"/>
                </a:solidFill>
                <a:latin typeface="+mn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2400" b="1">
                <a:solidFill>
                  <a:srgbClr val="002060"/>
                </a:solidFill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 ĐIỆN TỬ</a:t>
            </a:r>
            <a:endParaRPr lang="zh-CN" altLang="en-US" sz="2400" b="1">
              <a:solidFill>
                <a:srgbClr val="002060"/>
              </a:solidFill>
              <a:latin typeface="+mj-lt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3828748" y="717938"/>
            <a:ext cx="5169515" cy="33073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altLang="zh-CN" sz="1800" b="1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NHÓM 1, 3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vi-VN" altLang="zh-CN" sz="1800">
                <a:latin typeface="+mn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u điểm của dịch vụ th</a:t>
            </a:r>
            <a:r>
              <a:rPr lang="vi-VN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 truyền thống? </a:t>
            </a:r>
            <a:r>
              <a:rPr lang="vi-VN" sz="1800">
                <a:latin typeface="+mn-lt"/>
              </a:rPr>
              <a:t>Các điểm đó đã thay đổi như thế nào khi ta sử dụng dịch vụ thư điện tử?</a:t>
            </a:r>
            <a:endParaRPr lang="en-US" altLang="zh-CN" sz="1100">
              <a:latin typeface="+mn-lt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vi-VN" altLang="zh-CN" sz="1800" b="1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NHÓM </a:t>
            </a:r>
            <a:r>
              <a:rPr lang="en-US" altLang="zh-CN" sz="1800" b="1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vi-VN" altLang="zh-CN" sz="1800" b="1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1800" b="1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vi-VN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Hạn chế của dịch vụ th</a:t>
            </a:r>
            <a:r>
              <a:rPr lang="vi-VN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ư</a:t>
            </a:r>
            <a:r>
              <a:rPr lang="en-US" altLang="zh-CN" sz="1800">
                <a:latin typeface="+mj-lt"/>
                <a:ea typeface="方正卡通简体" panose="03000509000000000000" pitchFamily="65" charset="-122"/>
                <a:cs typeface="Times New Roman" panose="02020603050405020304" pitchFamily="18" charset="0"/>
              </a:rPr>
              <a:t> truyền thống</a:t>
            </a:r>
            <a:r>
              <a:rPr lang="en-US" altLang="zh-CN" sz="1800">
                <a:latin typeface="+mj-lt"/>
                <a:cs typeface="Times New Roman" panose="02020603050405020304" pitchFamily="18" charset="0"/>
              </a:rPr>
              <a:t>? </a:t>
            </a:r>
            <a:r>
              <a:rPr lang="vi-VN" sz="1800">
                <a:latin typeface="+mn-lt"/>
                <a:cs typeface="Times New Roman" panose="02020603050405020304" pitchFamily="18" charset="0"/>
              </a:rPr>
              <a:t>Các điểm đó đã thay đổi như thế nào khi ta sử dụng dịch vụ thư điện tử?</a:t>
            </a:r>
            <a:endParaRPr lang="en-US" altLang="zh-CN" sz="180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1" name="组合 18"/>
          <p:cNvGrpSpPr/>
          <p:nvPr/>
        </p:nvGrpSpPr>
        <p:grpSpPr>
          <a:xfrm>
            <a:off x="4972051" y="360850"/>
            <a:ext cx="3993776" cy="428626"/>
            <a:chOff x="4784886" y="704849"/>
            <a:chExt cx="3133507" cy="571501"/>
          </a:xfrm>
          <a:solidFill>
            <a:schemeClr val="bg1"/>
          </a:solidFill>
        </p:grpSpPr>
        <p:sp>
          <p:nvSpPr>
            <p:cNvPr id="12" name="矩形 19"/>
            <p:cNvSpPr/>
            <p:nvPr/>
          </p:nvSpPr>
          <p:spPr>
            <a:xfrm>
              <a:off x="4814169" y="704849"/>
              <a:ext cx="2727448" cy="571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tx1"/>
                  </a:solidFill>
                  <a:latin typeface="+mj-lt"/>
                  <a:ea typeface="康熙字典" pitchFamily="2" charset="-120"/>
                  <a:cs typeface="Times New Roman" panose="02020603050405020304" pitchFamily="18" charset="0"/>
                </a:rPr>
                <a:t>HOẠT ĐỘNG NHÓM</a:t>
              </a:r>
              <a:endParaRPr lang="zh-CN" altLang="en-US" sz="2000" b="1" dirty="0">
                <a:solidFill>
                  <a:schemeClr val="tx1"/>
                </a:solidFill>
                <a:latin typeface="+mj-lt"/>
                <a:ea typeface="康熙字典" pitchFamily="2" charset="-12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20"/>
            <p:cNvSpPr/>
            <p:nvPr/>
          </p:nvSpPr>
          <p:spPr>
            <a:xfrm>
              <a:off x="4784886" y="704850"/>
              <a:ext cx="204717" cy="571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latin typeface="康熙字典" pitchFamily="2" charset="-120"/>
                <a:ea typeface="康熙字典" pitchFamily="2" charset="-120"/>
              </a:endParaRPr>
            </a:p>
          </p:txBody>
        </p:sp>
        <p:sp>
          <p:nvSpPr>
            <p:cNvPr id="14" name="矩形 22"/>
            <p:cNvSpPr/>
            <p:nvPr/>
          </p:nvSpPr>
          <p:spPr>
            <a:xfrm>
              <a:off x="7713676" y="704850"/>
              <a:ext cx="204717" cy="571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latin typeface="康熙字典" pitchFamily="2" charset="-120"/>
                <a:ea typeface="康熙字典" pitchFamily="2" charset="-120"/>
              </a:endParaRPr>
            </a:p>
          </p:txBody>
        </p:sp>
      </p:grpSp>
      <p:pic>
        <p:nvPicPr>
          <p:cNvPr id="15" name="Picture 14" descr="A picture containing toy, doll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26539"/>
            <a:ext cx="3548831" cy="28956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4019550"/>
            <a:ext cx="9144000" cy="3630999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p="http://schemas.openxmlformats.org/presentationml/2006/main">
  <p:tag name="GENSWF_SLIDE_UID" val="{773F5884-51D4-4497-AB9E-76CB2C3B1067}:256"/>
</p:tagLst>
</file>

<file path=ppt/tags/tag10.xml><?xml version="1.0" encoding="utf-8"?>
<p:tagLst xmlns:p="http://schemas.openxmlformats.org/presentationml/2006/main">
  <p:tag name="GENSWF_SLIDE_UID" val="{63DA0A97-4AD1-44B1-BA45-A7651BB48F6C}:305"/>
</p:tagLst>
</file>

<file path=ppt/tags/tag11.xml><?xml version="1.0" encoding="utf-8"?>
<p:tagLst xmlns:p="http://schemas.openxmlformats.org/presentationml/2006/main">
  <p:tag name="GENSWF_SLIDE_UID" val="{A293C6C2-E91A-49AD-A285-0E909D3A328D}:306"/>
</p:tagLst>
</file>

<file path=ppt/tags/tag12.xml><?xml version="1.0" encoding="utf-8"?>
<p:tagLst xmlns:p="http://schemas.openxmlformats.org/presentationml/2006/main">
  <p:tag name="GENSWF_SLIDE_UID" val="{75FBBC30-F5F2-4A5B-99F3-F31AE43D834F}:264"/>
</p:tagLst>
</file>

<file path=ppt/tags/tag13.xml><?xml version="1.0" encoding="utf-8"?>
<p:tagLst xmlns:p="http://schemas.openxmlformats.org/presentationml/2006/main">
  <p:tag name="GENSWF_SLIDE_UID" val="{02F5E104-882F-422B-ADD1-C8B189B7FA8E}:265"/>
</p:tagLst>
</file>

<file path=ppt/tags/tag14.xml><?xml version="1.0" encoding="utf-8"?>
<p:tagLst xmlns:p="http://schemas.openxmlformats.org/presentationml/2006/main">
  <p:tag name="GENSWF_SLIDE_UID" val="{E2FA66FF-8ED5-446E-9C7F-3039F470B8CC}:266"/>
</p:tagLst>
</file>

<file path=ppt/tags/tag15.xml><?xml version="1.0" encoding="utf-8"?>
<p:tagLst xmlns:p="http://schemas.openxmlformats.org/presentationml/2006/main">
  <p:tag name="GENSWF_SLIDE_UID" val="{B24DD210-ACB9-4D93-8062-AF5B16B762CD}:267"/>
</p:tagLst>
</file>

<file path=ppt/tags/tag16.xml><?xml version="1.0" encoding="utf-8"?>
<p:tagLst xmlns:p="http://schemas.openxmlformats.org/presentationml/2006/main">
  <p:tag name="GENSWF_SLIDE_UID" val="{436D2909-BFC1-4557-844A-6AEA30987650}:268"/>
</p:tagLst>
</file>

<file path=ppt/tags/tag17.xml><?xml version="1.0" encoding="utf-8"?>
<p:tagLst xmlns:p="http://schemas.openxmlformats.org/presentationml/2006/main">
  <p:tag name="GENSWF_SLIDE_UID" val="{70C66159-3A3F-42BC-9DD2-CDDAC5D02833}:270"/>
</p:tagLst>
</file>

<file path=ppt/tags/tag18.xml><?xml version="1.0" encoding="utf-8"?>
<p:tagLst xmlns:p="http://schemas.openxmlformats.org/presentationml/2006/main">
  <p:tag name="GENSWF_SLIDE_UID" val="{3CEE660C-89D8-408E-A617-A3E7AB1DD557}:295"/>
</p:tagLst>
</file>

<file path=ppt/tags/tag19.xml><?xml version="1.0" encoding="utf-8"?>
<p:tagLst xmlns:p="http://schemas.openxmlformats.org/presentationml/2006/main">
  <p:tag name="GENSWF_SLIDE_UID" val="{413FB8AA-F6BD-457B-AD56-5CB220FCB1AC}:296"/>
</p:tagLst>
</file>

<file path=ppt/tags/tag2.xml><?xml version="1.0" encoding="utf-8"?>
<p:tagLst xmlns:p="http://schemas.openxmlformats.org/presentationml/2006/main">
  <p:tag name="GENSWF_SLIDE_UID" val="{1089E151-97B4-4979-9A2F-BF8A4E328D59}:257"/>
</p:tagLst>
</file>

<file path=ppt/tags/tag20.xml><?xml version="1.0" encoding="utf-8"?>
<p:tagLst xmlns:p="http://schemas.openxmlformats.org/presentationml/2006/main">
  <p:tag name="GENSWF_SLIDE_UID" val="{4A5088CA-2630-4DF9-BE81-96EAA4B44197}:303"/>
</p:tagLst>
</file>

<file path=ppt/tags/tag21.xml><?xml version="1.0" encoding="utf-8"?>
<p:tagLst xmlns:p="http://schemas.openxmlformats.org/presentationml/2006/main">
  <p:tag name="GENSWF_SLIDE_UID" val="{8A928D26-2121-42A3-BA88-AA97ABEF48A0}:273"/>
</p:tagLst>
</file>

<file path=ppt/tags/tag22.xml><?xml version="1.0" encoding="utf-8"?>
<p:tagLst xmlns:p="http://schemas.openxmlformats.org/presentationml/2006/main">
  <p:tag name="GENSWF_SLIDE_UID" val="{1B6F18B8-6375-4A7B-9B66-C3A8109A2D7D}:297"/>
</p:tagLst>
</file>

<file path=ppt/tags/tag23.xml><?xml version="1.0" encoding="utf-8"?>
<p:tagLst xmlns:p="http://schemas.openxmlformats.org/presentationml/2006/main">
  <p:tag name="GENSWF_SLIDE_UID" val="{0853DC69-A651-486B-B3D1-4E9D9DBC3123}:298"/>
</p:tagLst>
</file>

<file path=ppt/tags/tag24.xml><?xml version="1.0" encoding="utf-8"?>
<p:tagLst xmlns:p="http://schemas.openxmlformats.org/presentationml/2006/main">
  <p:tag name="GENSWF_SLIDE_UID" val="{B5D5AB4D-31E5-4D7D-993F-371146E64C32}:301"/>
</p:tagLst>
</file>

<file path=ppt/tags/tag25.xml><?xml version="1.0" encoding="utf-8"?>
<p:tagLst xmlns:p="http://schemas.openxmlformats.org/presentationml/2006/main">
  <p:tag name="GENSWF_SLIDE_UID" val="{C160D396-BB84-474C-8D98-4E1E697DF6B3}:302"/>
</p:tagLst>
</file>

<file path=ppt/tags/tag26.xml><?xml version="1.0" encoding="utf-8"?>
<p:tagLst xmlns:p="http://schemas.openxmlformats.org/presentationml/2006/main">
  <p:tag name="GENSWF_SLIDE_UID" val="{A542A8CC-17DA-4DF8-99ED-25A594E72F44}:299"/>
</p:tagLst>
</file>

<file path=ppt/tags/tag27.xml><?xml version="1.0" encoding="utf-8"?>
<p:tagLst xmlns:p="http://schemas.openxmlformats.org/presentationml/2006/main">
  <p:tag name="GENSWF_SLIDE_UID" val="{B16ADB80-E98F-42AA-BD22-E9D6C8A35BCC}:300"/>
</p:tagLst>
</file>

<file path=ppt/tags/tag28.xml><?xml version="1.0" encoding="utf-8"?>
<p:tagLst xmlns:p="http://schemas.openxmlformats.org/presentationml/2006/main">
  <p:tag name="GENSWF_SLIDE_UID" val="{4BA92239-57A1-48E8-864D-34824A91713A}:278"/>
</p:tagLst>
</file>

<file path=ppt/tags/tag29.xml><?xml version="1.0" encoding="utf-8"?>
<p:tagLst xmlns:p="http://schemas.openxmlformats.org/presentationml/2006/main">
  <p:tag name="ISPRING_LMS_API_VERSION" val="SCORM 2004 (4th edition)"/>
  <p:tag name="ISPRING_ULTRA_SCORM_COURSE_ID" val="AA4FD03D-5C6C-48F3-A66B-CBD48E35168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*1\uFFFD{EC092C35-68D7-4E4B-BA60-64E915D1E594}&quot;,&quot;D:\\24-25\\GIÁO ÁN\\GADT TIN 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Đ C _Bài 5_ Giới thiệu thư điện tử"/>
</p:tagLst>
</file>

<file path=ppt/tags/tag3.xml><?xml version="1.0" encoding="utf-8"?>
<p:tagLst xmlns:p="http://schemas.openxmlformats.org/presentationml/2006/main">
  <p:tag name="GENSWF_SLIDE_UID" val="{B0E307DB-C904-47D7-92A2-B3E3AD5B8B93}:258"/>
</p:tagLst>
</file>

<file path=ppt/tags/tag4.xml><?xml version="1.0" encoding="utf-8"?>
<p:tagLst xmlns:p="http://schemas.openxmlformats.org/presentationml/2006/main">
  <p:tag name="GENSWF_SLIDE_UID" val="{D8905BF0-684A-4D38-AA38-B5FB9A88BC2E}:259"/>
</p:tagLst>
</file>

<file path=ppt/tags/tag5.xml><?xml version="1.0" encoding="utf-8"?>
<p:tagLst xmlns:p="http://schemas.openxmlformats.org/presentationml/2006/main">
  <p:tag name="GENSWF_SLIDE_UID" val="{D2718852-25BF-4B0E-9A59-B35AA24D627F}:260"/>
</p:tagLst>
</file>

<file path=ppt/tags/tag6.xml><?xml version="1.0" encoding="utf-8"?>
<p:tagLst xmlns:p="http://schemas.openxmlformats.org/presentationml/2006/main">
  <p:tag name="GENSWF_SLIDE_UID" val="{A4C0CBCC-0235-49C8-8FC6-94206A5CBC37}:261"/>
</p:tagLst>
</file>

<file path=ppt/tags/tag7.xml><?xml version="1.0" encoding="utf-8"?>
<p:tagLst xmlns:p="http://schemas.openxmlformats.org/presentationml/2006/main">
  <p:tag name="GENSWF_SLIDE_UID" val="{19CBE156-5A82-4277-8072-1C12F21C2F1E}:262"/>
</p:tagLst>
</file>

<file path=ppt/tags/tag8.xml><?xml version="1.0" encoding="utf-8"?>
<p:tagLst xmlns:p="http://schemas.openxmlformats.org/presentationml/2006/main">
  <p:tag name="GENSWF_SLIDE_UID" val="{33583D06-731C-414F-82AF-5C79AAE62516}:263"/>
</p:tagLst>
</file>

<file path=ppt/tags/tag9.xml><?xml version="1.0" encoding="utf-8"?>
<p:tagLst xmlns:p="http://schemas.openxmlformats.org/presentationml/2006/main">
  <p:tag name="GENSWF_SLIDE_UID" val="{9DE0F472-8AC4-4FFD-B5EF-E33EE87E22BD}:304"/>
</p:tagLst>
</file>

<file path=ppt/theme/theme1.xml><?xml version="1.0" encoding="utf-8"?>
<a:theme xmlns:a="http://schemas.openxmlformats.org/drawingml/2006/main" name="Joan template">
  <a:themeElements>
    <a:clrScheme name="Custom 347">
      <a:dk1>
        <a:srgbClr val="000C18"/>
      </a:dk1>
      <a:lt1>
        <a:srgbClr val="FFFFFF"/>
      </a:lt1>
      <a:dk2>
        <a:srgbClr val="85939C"/>
      </a:dk2>
      <a:lt2>
        <a:srgbClr val="E3F2F8"/>
      </a:lt2>
      <a:accent1>
        <a:srgbClr val="25A6E0"/>
      </a:accent1>
      <a:accent2>
        <a:srgbClr val="104499"/>
      </a:accent2>
      <a:accent3>
        <a:srgbClr val="94E277"/>
      </a:accent3>
      <a:accent4>
        <a:srgbClr val="4FB974"/>
      </a:accent4>
      <a:accent5>
        <a:srgbClr val="E9AB2D"/>
      </a:accent5>
      <a:accent6>
        <a:srgbClr val="D67309"/>
      </a:accent6>
      <a:hlink>
        <a:srgbClr val="10449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6479</Words>
  <Application>WPS Presentation</Application>
  <PresentationFormat>On-screen Show (16:9)</PresentationFormat>
  <Paragraphs>515</Paragraphs>
  <Slides>28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Arial</vt:lpstr>
      <vt:lpstr>SimSun</vt:lpstr>
      <vt:lpstr>Wingdings</vt:lpstr>
      <vt:lpstr>Arial</vt:lpstr>
      <vt:lpstr>Inter-Regular</vt:lpstr>
      <vt:lpstr>Calibri</vt:lpstr>
      <vt:lpstr>方正卡通简体</vt:lpstr>
      <vt:lpstr>Times New Roman</vt:lpstr>
      <vt:lpstr>康熙字典</vt:lpstr>
      <vt:lpstr>华文细黑</vt:lpstr>
      <vt:lpstr>Tahoma</vt:lpstr>
      <vt:lpstr>Microsoft YaHei</vt:lpstr>
      <vt:lpstr>Arial Unicode MS</vt:lpstr>
      <vt:lpstr>Calibri</vt:lpstr>
      <vt:lpstr>Roboto Condensed</vt:lpstr>
      <vt:lpstr>MingLiU-ExtB</vt:lpstr>
      <vt:lpstr>Joan template</vt:lpstr>
      <vt:lpstr>TIN HỌC 6</vt:lpstr>
      <vt:lpstr>Khởi động</vt:lpstr>
      <vt:lpstr>Bài 5  Giới thiệu thư điện tử</vt:lpstr>
      <vt:lpstr>Nội dung bài học</vt:lpstr>
      <vt:lpstr>PowerPoint 演示文稿</vt:lpstr>
      <vt:lpstr>Ví dụ thư điện tử:</vt:lpstr>
      <vt:lpstr>PowerPoint 演示文稿</vt:lpstr>
      <vt:lpstr>Thảo luận cặp đôi:</vt:lpstr>
      <vt:lpstr>PowerPoint 演示文稿</vt:lpstr>
      <vt:lpstr>PowerPoint 演示文稿</vt:lpstr>
      <vt:lpstr>PowerPoint 演示文稿</vt:lpstr>
      <vt:lpstr>2. Lợi ích của thư điện tử</vt:lpstr>
      <vt:lpstr>3. Mặt trái của thư điện tử</vt:lpstr>
      <vt:lpstr>Kết luận:</vt:lpstr>
      <vt:lpstr>4. Sử dụng thư điện tử</vt:lpstr>
      <vt:lpstr>Bước 3: Điền thêm một số thông tin về ngày thánh, giới tính sau đó tiếp tục ấn “tiếp theo”</vt:lpstr>
      <vt:lpstr>PowerPoint 演示文稿</vt:lpstr>
      <vt:lpstr>4. Sử dụng thư điện tử</vt:lpstr>
      <vt:lpstr>4. Sử dụng thư điện tử</vt:lpstr>
      <vt:lpstr>PowerPoint 演示文稿</vt:lpstr>
      <vt:lpstr>BÀI TẬP LUYỆN TẬP</vt:lpstr>
      <vt:lpstr>BÀI TẬP LUYỆN TẬP</vt:lpstr>
      <vt:lpstr>BÀI TẬP LUYỆN TẬP</vt:lpstr>
      <vt:lpstr>PowerPoint 演示文稿</vt:lpstr>
      <vt:lpstr>PowerPoint 演示文稿</vt:lpstr>
      <vt:lpstr>BÀI TẬP VẬN DỤNG</vt:lpstr>
      <vt:lpstr>CỦNG CỐ, DẶN DÒ VỀ NHÀ</vt:lpstr>
      <vt:lpstr>CẢM ƠN!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 C _Bài 5_ Giới thiệu thư điện tử</dc:title>
  <dc:creator>Hoai Ham Hap</dc:creator>
  <cp:lastModifiedBy>STD-TRANG</cp:lastModifiedBy>
  <cp:revision>23</cp:revision>
  <dcterms:created xsi:type="dcterms:W3CDTF">2025-08-20T07:52:48Z</dcterms:created>
  <dcterms:modified xsi:type="dcterms:W3CDTF">2025-08-20T07:53:50Z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0CF4E5801A0241B1AF26B28C8C4D0EEC_12</vt:lpwstr>
  </property>
  <property fmtid="{D5CDD505-2E9C-101B-9397-08002B2CF9AE}" pid="3" name="KSOProductBuildVer">
    <vt:lpwstr>2057-12.2.0.21931</vt:lpwstr>
  </property>
</Properties>
</file>