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350" r:id="rId5"/>
    <p:sldId id="279" r:id="rId6"/>
    <p:sldId id="353" r:id="rId7"/>
    <p:sldId id="316" r:id="rId8"/>
    <p:sldId id="347" r:id="rId9"/>
    <p:sldId id="352" r:id="rId10"/>
    <p:sldId id="283" r:id="rId11"/>
    <p:sldId id="276" r:id="rId12"/>
    <p:sldId id="298" r:id="rId13"/>
    <p:sldId id="327" r:id="rId14"/>
    <p:sldId id="348" r:id="rId15"/>
    <p:sldId id="349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3B4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99"/>
  </p:normalViewPr>
  <p:slideViewPr>
    <p:cSldViewPr snapToGrid="0" showGuides="1">
      <p:cViewPr varScale="1">
        <p:scale>
          <a:sx n="81" d="100"/>
          <a:sy n="81" d="100"/>
        </p:scale>
        <p:origin x="75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" userId="f8dc18d65100b201" providerId="LiveId" clId="{3E92891A-5892-4887-A36E-7BB041E5AA90}"/>
    <pc:docChg chg="custSel modSld">
      <pc:chgData name="Anna B" userId="f8dc18d65100b201" providerId="LiveId" clId="{3E92891A-5892-4887-A36E-7BB041E5AA90}" dt="2025-09-18T10:25:53.684" v="8" actId="14100"/>
      <pc:docMkLst>
        <pc:docMk/>
      </pc:docMkLst>
      <pc:sldChg chg="addSp delSp modSp mod">
        <pc:chgData name="Anna B" userId="f8dc18d65100b201" providerId="LiveId" clId="{3E92891A-5892-4887-A36E-7BB041E5AA90}" dt="2025-09-18T10:25:53.684" v="8" actId="14100"/>
        <pc:sldMkLst>
          <pc:docMk/>
          <pc:sldMk cId="2454362919" sldId="271"/>
        </pc:sldMkLst>
        <pc:graphicFrameChg chg="add mod">
          <ac:chgData name="Anna B" userId="f8dc18d65100b201" providerId="LiveId" clId="{3E92891A-5892-4887-A36E-7BB041E5AA90}" dt="2025-09-18T10:24:55.462" v="2"/>
          <ac:graphicFrameMkLst>
            <pc:docMk/>
            <pc:sldMk cId="2454362919" sldId="271"/>
            <ac:graphicFrameMk id="2" creationId="{758E801F-0EC3-2C54-6F3C-9391262A1A34}"/>
          </ac:graphicFrameMkLst>
        </pc:graphicFrameChg>
        <pc:picChg chg="del">
          <ac:chgData name="Anna B" userId="f8dc18d65100b201" providerId="LiveId" clId="{3E92891A-5892-4887-A36E-7BB041E5AA90}" dt="2025-09-18T10:24:42.976" v="0" actId="478"/>
          <ac:picMkLst>
            <pc:docMk/>
            <pc:sldMk cId="2454362919" sldId="271"/>
            <ac:picMk id="3" creationId="{00000000-0000-0000-0000-000000000000}"/>
          </ac:picMkLst>
        </pc:picChg>
        <pc:picChg chg="add mod">
          <ac:chgData name="Anna B" userId="f8dc18d65100b201" providerId="LiveId" clId="{3E92891A-5892-4887-A36E-7BB041E5AA90}" dt="2025-09-18T10:25:53.684" v="8" actId="14100"/>
          <ac:picMkLst>
            <pc:docMk/>
            <pc:sldMk cId="2454362919" sldId="271"/>
            <ac:picMk id="5" creationId="{B98CB2BF-DFC3-7970-7D87-1CBECC4C7C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5.wav"/><Relationship Id="rId16" Type="http://schemas.openxmlformats.org/officeDocument/2006/relationships/image" Target="../media/image21.png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CB2BF-DFC3-7970-7D87-1CBECC4C7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548"/>
            <a:ext cx="12192000" cy="69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4036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subject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ˈsʌbdʒekt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môn 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uniform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ˈjuːnɪfɔːm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đồng phục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calculator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ˈkælkjəleɪtə(r)/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tính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2621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ubject">
            <a:hlinkClick r:id="" action="ppaction://media"/>
            <a:extLst>
              <a:ext uri="{FF2B5EF4-FFF2-40B4-BE49-F238E27FC236}">
                <a16:creationId xmlns:a16="http://schemas.microsoft.com/office/drawing/2014/main" id="{C54D4F74-FC87-0357-0616-CCCD17679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2893102"/>
            <a:ext cx="576351" cy="576351"/>
          </a:xfrm>
          <a:prstGeom prst="rect">
            <a:avLst/>
          </a:prstGeom>
          <a:ln>
            <a:noFill/>
          </a:ln>
        </p:spPr>
      </p:pic>
      <p:pic>
        <p:nvPicPr>
          <p:cNvPr id="3" name="uniform">
            <a:hlinkClick r:id="" action="ppaction://media"/>
            <a:extLst>
              <a:ext uri="{FF2B5EF4-FFF2-40B4-BE49-F238E27FC236}">
                <a16:creationId xmlns:a16="http://schemas.microsoft.com/office/drawing/2014/main" id="{A6F078F3-6901-BFB1-B784-5AAA8FB0B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3690819"/>
            <a:ext cx="576352" cy="576352"/>
          </a:xfrm>
          <a:prstGeom prst="rect">
            <a:avLst/>
          </a:prstGeom>
        </p:spPr>
      </p:pic>
      <p:pic>
        <p:nvPicPr>
          <p:cNvPr id="4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6C75385E-BDDD-CA1D-28DB-C7F333F203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3" y="4488537"/>
            <a:ext cx="576353" cy="5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9301" y="1211034"/>
            <a:ext cx="2482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41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815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936888" y="1686780"/>
            <a:ext cx="8409336" cy="493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</a:t>
            </a:r>
            <a:r>
              <a:rPr lang="en-US" sz="240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Phong! Are you ready?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Just a minute.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Oh, this is Duy, my new friend.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Duy. Nice to meet you.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Phong. I live near here, and we go to the same school!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Good. Hmm, your school bag looks heavy.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Yes! I have new books, and we have new subjects to study.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And a new uniform, Duy! You look smart!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Thanks, Phong. We always look smart in our uniforms.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Let me put on my uniform. Then we can go.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U1 L1 listen&amp;read">
            <a:hlinkClick r:id="" action="ppaction://media"/>
            <a:extLst>
              <a:ext uri="{FF2B5EF4-FFF2-40B4-BE49-F238E27FC236}">
                <a16:creationId xmlns:a16="http://schemas.microsoft.com/office/drawing/2014/main" id="{2408A4DF-EF3E-0090-EF7C-5553A7A7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588" y="1035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00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477" y="120175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81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2F760FB-4150-C400-7579-EC53DEC7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92903"/>
              </p:ext>
            </p:extLst>
          </p:nvPr>
        </p:nvGraphicFramePr>
        <p:xfrm>
          <a:off x="237503" y="1933710"/>
          <a:ext cx="11652107" cy="4253852"/>
        </p:xfrm>
        <a:graphic>
          <a:graphicData uri="http://schemas.openxmlformats.org/drawingml/2006/table">
            <a:tbl>
              <a:tblPr/>
              <a:tblGrid>
                <a:gridCol w="9321755">
                  <a:extLst>
                    <a:ext uri="{9D8B030D-6E8A-4147-A177-3AD203B41FA5}">
                      <a16:colId xmlns:a16="http://schemas.microsoft.com/office/drawing/2014/main" val="2995057496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1072872718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359187871"/>
                    </a:ext>
                  </a:extLst>
                </a:gridCol>
              </a:tblGrid>
              <a:tr h="558152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26514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1.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Vy, Phong, and Duy go to the same school.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18252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2.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Duy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</a:t>
                      </a:r>
                      <a:r>
                        <a:rPr lang="en-US" sz="3600" dirty="0" err="1">
                          <a:solidFill>
                            <a:srgbClr val="333333"/>
                          </a:solidFill>
                          <a:effectLst/>
                        </a:rPr>
                        <a:t>Phong's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 friend.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7281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3.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says Duy looks smart in his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9264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4.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have new subjects to study.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8003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5. 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wearing a school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46815"/>
                  </a:ext>
                </a:extLst>
              </a:tr>
            </a:tbl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id="{5431813C-C136-ABBD-CB65-A6C80FF5F7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" y="2299467"/>
            <a:ext cx="1343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VN" altLang="en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3133B-5FC9-B10A-B32B-B9CFB588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2585444"/>
            <a:ext cx="520178" cy="520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CB8BC4-C3B7-4FE6-5748-A43B853DF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3311555"/>
            <a:ext cx="520178" cy="520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DF5CF-0A24-6E41-9008-582489398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91" y="4810724"/>
            <a:ext cx="520178" cy="520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4A1D8D-A437-B8D9-D58D-3413F6094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3952703"/>
            <a:ext cx="520178" cy="520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8171C3-B26E-006C-61CF-CC727FDFE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5564113"/>
            <a:ext cx="520178" cy="5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73532"/>
            <a:ext cx="66232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259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824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12000-2D35-3089-4273-F3EAFEBE3175}"/>
              </a:ext>
            </a:extLst>
          </p:cNvPr>
          <p:cNvSpPr txBox="1"/>
          <p:nvPr/>
        </p:nvSpPr>
        <p:spPr>
          <a:xfrm>
            <a:off x="1070987" y="1793816"/>
            <a:ext cx="1004768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g</a:t>
            </a:r>
            <a:r>
              <a:rPr lang="en-VN" sz="3000" dirty="0"/>
              <a:t>o 		subjects	</a:t>
            </a:r>
            <a:r>
              <a:rPr lang="en-VN" sz="3000"/>
              <a:t>	has</a:t>
            </a:r>
            <a:r>
              <a:rPr lang="en-GB" sz="3000"/>
              <a:t>		</a:t>
            </a:r>
            <a:r>
              <a:rPr lang="en-VN" sz="3000"/>
              <a:t>wear </a:t>
            </a:r>
            <a:r>
              <a:rPr lang="en-VN" sz="3000" dirty="0"/>
              <a:t>		uniforms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70E38-74E3-2E84-7246-2941B71EA523}"/>
              </a:ext>
            </a:extLst>
          </p:cNvPr>
          <p:cNvSpPr/>
          <p:nvPr/>
        </p:nvSpPr>
        <p:spPr>
          <a:xfrm>
            <a:off x="1171525" y="2742698"/>
            <a:ext cx="99471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1. </a:t>
            </a:r>
            <a:r>
              <a:rPr lang="en-US" sz="3400"/>
              <a:t>Students ________ </a:t>
            </a:r>
            <a:r>
              <a:rPr lang="en-US" sz="3400" dirty="0"/>
              <a:t>their uniforms on Monday.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2. </a:t>
            </a:r>
            <a:r>
              <a:rPr lang="en-US" sz="3400" err="1"/>
              <a:t>Vy</a:t>
            </a:r>
            <a:r>
              <a:rPr lang="en-US" sz="3400"/>
              <a:t> ______ </a:t>
            </a:r>
            <a:r>
              <a:rPr lang="en-US" sz="3400" dirty="0"/>
              <a:t>a new friend, Duy.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3. </a:t>
            </a:r>
            <a:r>
              <a:rPr lang="en-US" sz="3400" dirty="0"/>
              <a:t>– Do Phong, </a:t>
            </a:r>
            <a:r>
              <a:rPr lang="en-US" sz="3400" dirty="0" err="1"/>
              <a:t>Vy</a:t>
            </a:r>
            <a:r>
              <a:rPr lang="en-US" sz="3400" dirty="0"/>
              <a:t>, and </a:t>
            </a:r>
            <a:r>
              <a:rPr lang="en-US" sz="3400"/>
              <a:t>Duy ______ </a:t>
            </a:r>
            <a:r>
              <a:rPr lang="en-US" sz="3400" dirty="0"/>
              <a:t>to the same school? </a:t>
            </a:r>
          </a:p>
          <a:p>
            <a:pPr lvl="0" algn="just"/>
            <a:r>
              <a:rPr lang="en-US" sz="3400" dirty="0"/>
              <a:t>    – Yes, they do.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4. </a:t>
            </a:r>
            <a:r>
              <a:rPr lang="en-US" sz="3400" dirty="0"/>
              <a:t>Students always look smart in </a:t>
            </a:r>
            <a:r>
              <a:rPr lang="en-US" sz="3400"/>
              <a:t>their _________. </a:t>
            </a:r>
            <a:endParaRPr lang="en-US" sz="3400" dirty="0"/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5. </a:t>
            </a:r>
            <a:r>
              <a:rPr lang="en-US" sz="3400" dirty="0"/>
              <a:t>– </a:t>
            </a:r>
            <a:r>
              <a:rPr lang="en-US" sz="3400"/>
              <a:t>What _________ </a:t>
            </a:r>
            <a:r>
              <a:rPr lang="en-US" sz="3400" dirty="0"/>
              <a:t>do you like to study? </a:t>
            </a:r>
          </a:p>
          <a:p>
            <a:pPr lvl="0" algn="just"/>
            <a:r>
              <a:rPr lang="en-US" sz="3400" dirty="0"/>
              <a:t>    – I like to study English and history.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D7F95-E88B-915A-B5ED-06386CF0A1DF}"/>
              </a:ext>
            </a:extLst>
          </p:cNvPr>
          <p:cNvSpPr txBox="1"/>
          <p:nvPr/>
        </p:nvSpPr>
        <p:spPr>
          <a:xfrm>
            <a:off x="3534552" y="2759781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wear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726E5-8202-9ECB-D8FB-CB9A88887A65}"/>
              </a:ext>
            </a:extLst>
          </p:cNvPr>
          <p:cNvSpPr txBox="1"/>
          <p:nvPr/>
        </p:nvSpPr>
        <p:spPr>
          <a:xfrm>
            <a:off x="2269182" y="3282557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31BB1-05B0-8480-E43B-98C793AB46FB}"/>
              </a:ext>
            </a:extLst>
          </p:cNvPr>
          <p:cNvSpPr txBox="1"/>
          <p:nvPr/>
        </p:nvSpPr>
        <p:spPr>
          <a:xfrm>
            <a:off x="6035205" y="3784245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929DF-D4D5-B24D-038B-62083ABA1650}"/>
              </a:ext>
            </a:extLst>
          </p:cNvPr>
          <p:cNvSpPr txBox="1"/>
          <p:nvPr/>
        </p:nvSpPr>
        <p:spPr>
          <a:xfrm>
            <a:off x="7871553" y="4812437"/>
            <a:ext cx="1973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uniforms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7E029-5E25-1538-0ACD-3B0BD41DB8A0}"/>
              </a:ext>
            </a:extLst>
          </p:cNvPr>
          <p:cNvSpPr txBox="1"/>
          <p:nvPr/>
        </p:nvSpPr>
        <p:spPr>
          <a:xfrm>
            <a:off x="3029369" y="5331232"/>
            <a:ext cx="1890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29405" y="4983133"/>
            <a:ext cx="1988234" cy="1680702"/>
            <a:chOff x="9265920" y="4267200"/>
            <a:chExt cx="2118360" cy="17907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54" t="2389" r="5843" b="-1"/>
            <a:stretch/>
          </p:blipFill>
          <p:spPr>
            <a:xfrm>
              <a:off x="9265920" y="4267200"/>
              <a:ext cx="2118360" cy="1626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7806" r="15195"/>
            <a:stretch/>
          </p:blipFill>
          <p:spPr>
            <a:xfrm>
              <a:off x="10550258" y="5519496"/>
              <a:ext cx="533401" cy="53840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17145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with the school things.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905249" y="1755922"/>
            <a:ext cx="3396713" cy="667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/>
              <a:t>pencil sharpener</a:t>
            </a:r>
          </a:p>
        </p:txBody>
      </p:sp>
      <p:pic>
        <p:nvPicPr>
          <p:cNvPr id="2" name="U1 L1 match">
            <a:hlinkClick r:id="" action="ppaction://media"/>
            <a:extLst>
              <a:ext uri="{FF2B5EF4-FFF2-40B4-BE49-F238E27FC236}">
                <a16:creationId xmlns:a16="http://schemas.microsoft.com/office/drawing/2014/main" id="{59A00918-591D-7ECE-864A-FBFFDC81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0" y="84455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37463" y="1839738"/>
            <a:ext cx="2101362" cy="1460549"/>
            <a:chOff x="9152792" y="3638048"/>
            <a:chExt cx="2101362" cy="14605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7287" r="4726"/>
            <a:stretch/>
          </p:blipFill>
          <p:spPr>
            <a:xfrm>
              <a:off x="9152792" y="3638048"/>
              <a:ext cx="2101362" cy="14605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4911" t="1784" r="6230" b="4503"/>
            <a:stretch/>
          </p:blipFill>
          <p:spPr>
            <a:xfrm>
              <a:off x="9191625" y="3647590"/>
              <a:ext cx="530225" cy="52705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288822" y="3391587"/>
            <a:ext cx="2732998" cy="1874703"/>
            <a:chOff x="7297444" y="4388879"/>
            <a:chExt cx="2732998" cy="18747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7444" y="4388879"/>
              <a:ext cx="2538413" cy="15660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5440" y="5646303"/>
              <a:ext cx="655002" cy="61727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877222" y="5243989"/>
            <a:ext cx="2421844" cy="1577234"/>
            <a:chOff x="7830871" y="5154071"/>
            <a:chExt cx="2421844" cy="1577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30871" y="5154071"/>
              <a:ext cx="2046904" cy="1169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4022" y="6168895"/>
              <a:ext cx="548693" cy="5624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802753" y="3248115"/>
            <a:ext cx="2439259" cy="1580774"/>
            <a:chOff x="1669294" y="3300287"/>
            <a:chExt cx="2439259" cy="1580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/>
            <a:srcRect l="1303" r="1651" b="2926"/>
            <a:stretch/>
          </p:blipFill>
          <p:spPr>
            <a:xfrm>
              <a:off x="1669294" y="3300287"/>
              <a:ext cx="2439259" cy="15658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/>
            <a:srcRect l="-1" r="8905"/>
            <a:stretch/>
          </p:blipFill>
          <p:spPr>
            <a:xfrm>
              <a:off x="1981738" y="4328939"/>
              <a:ext cx="571677" cy="55212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6541" y="1735122"/>
            <a:ext cx="1242763" cy="2112119"/>
            <a:chOff x="898457" y="1686669"/>
            <a:chExt cx="1242763" cy="2112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r="2122"/>
            <a:stretch/>
          </p:blipFill>
          <p:spPr>
            <a:xfrm>
              <a:off x="898457" y="1686669"/>
              <a:ext cx="1242763" cy="1606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05594" y="3274101"/>
              <a:ext cx="637855" cy="524687"/>
            </a:xfrm>
            <a:prstGeom prst="rect">
              <a:avLst/>
            </a:prstGeom>
          </p:spPr>
        </p:pic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3905248" y="2485586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compass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905247" y="3215250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school bag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3905245" y="3977779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calculator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905246" y="4674578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rubber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3860521" y="5412817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2517 -0.1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2735 0.1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2513 0.6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72 -0.3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35039 -0.13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901 0.3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build="p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7134" y="1176777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names of the things you can see around the class in your notebook.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1BA3D-0EF6-DC9D-B27A-AA6A319A6BDA}"/>
              </a:ext>
            </a:extLst>
          </p:cNvPr>
          <p:cNvSpPr txBox="1"/>
          <p:nvPr/>
        </p:nvSpPr>
        <p:spPr>
          <a:xfrm>
            <a:off x="994949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VN" sz="3600" dirty="0"/>
              <a:t>ork in groups of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225BF-0F13-FB08-2133-5E293BAEB122}"/>
              </a:ext>
            </a:extLst>
          </p:cNvPr>
          <p:cNvSpPr txBox="1"/>
          <p:nvPr/>
        </p:nvSpPr>
        <p:spPr>
          <a:xfrm>
            <a:off x="6698925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600" dirty="0"/>
              <a:t>Look around the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9E025-5E0B-3E54-37BC-047CE0ACC9CE}"/>
              </a:ext>
            </a:extLst>
          </p:cNvPr>
          <p:cNvSpPr txBox="1"/>
          <p:nvPr/>
        </p:nvSpPr>
        <p:spPr>
          <a:xfrm>
            <a:off x="989673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Write down </a:t>
            </a:r>
            <a:r>
              <a:rPr lang="en-US" sz="3600"/>
              <a:t>things you </a:t>
            </a:r>
            <a:r>
              <a:rPr lang="en-US" sz="3600" dirty="0"/>
              <a:t>can see in the class </a:t>
            </a:r>
            <a:endParaRPr lang="en-V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8D8EB-7E40-F947-C7C3-CB7FAF5AD0D8}"/>
              </a:ext>
            </a:extLst>
          </p:cNvPr>
          <p:cNvSpPr txBox="1"/>
          <p:nvPr/>
        </p:nvSpPr>
        <p:spPr>
          <a:xfrm>
            <a:off x="6698926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Each group shares with the whole class</a:t>
            </a:r>
            <a:endParaRPr lang="en-VN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60DD0-C57F-7A1A-D0BF-8BFBDF4D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15062"/>
          <a:stretch/>
        </p:blipFill>
        <p:spPr>
          <a:xfrm>
            <a:off x="2150745" y="4797480"/>
            <a:ext cx="77724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</a:t>
            </a:r>
            <a:r>
              <a:rPr lang="en-US" sz="3600"/>
              <a:t>the unit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New words </a:t>
            </a:r>
            <a:r>
              <a:rPr lang="en-US" sz="3600" dirty="0"/>
              <a:t>of </a:t>
            </a:r>
            <a:r>
              <a:rPr lang="en-US" sz="3600"/>
              <a:t>school things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933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 </a:t>
            </a:r>
          </a:p>
          <a:p>
            <a:pPr>
              <a:lnSpc>
                <a:spcPct val="150000"/>
              </a:lnSpc>
            </a:pPr>
            <a:r>
              <a:rPr lang="en-US" sz="3600"/>
              <a:t>- Think </a:t>
            </a:r>
            <a:r>
              <a:rPr lang="en-US" sz="3600" dirty="0"/>
              <a:t>of activities students can do at </a:t>
            </a:r>
            <a:r>
              <a:rPr lang="en-US" sz="3600"/>
              <a:t>school.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0" y="4094020"/>
            <a:ext cx="2514056" cy="2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special 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118437" y="3417094"/>
            <a:ext cx="5871704" cy="3307182"/>
            <a:chOff x="101985" y="1248136"/>
            <a:chExt cx="10874528" cy="61543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2947" b="1385"/>
            <a:stretch/>
          </p:blipFill>
          <p:spPr>
            <a:xfrm>
              <a:off x="101985" y="1248136"/>
              <a:ext cx="5562600" cy="61508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t="9792" r="1934" b="11668"/>
            <a:stretch/>
          </p:blipFill>
          <p:spPr>
            <a:xfrm>
              <a:off x="5664588" y="1252569"/>
              <a:ext cx="5311925" cy="6149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225237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6742" y="204045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6742" y="501426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Memorising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83" y="2857703"/>
            <a:ext cx="5755112" cy="186355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ONE word from the box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 with the school things. Then listen and repeat.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712" y="4987546"/>
            <a:ext cx="5743692" cy="66292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names of the things you can see around the class in your notebook.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531340"/>
            <a:ext cx="1229624" cy="50911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49261"/>
            <a:ext cx="1229624" cy="11382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229624" cy="122602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4236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314985"/>
            <a:ext cx="1229624" cy="5273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88096" y="92298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429000"/>
            <a:ext cx="4283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REMEMBER?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602FB-6AB1-8364-E6D1-F44791FEA6AC}"/>
              </a:ext>
            </a:extLst>
          </p:cNvPr>
          <p:cNvSpPr txBox="1"/>
          <p:nvPr/>
        </p:nvSpPr>
        <p:spPr>
          <a:xfrm>
            <a:off x="4865568" y="1684327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3A1DC-14A7-8B53-15AE-A82CD3C70C12}"/>
              </a:ext>
            </a:extLst>
          </p:cNvPr>
          <p:cNvSpPr txBox="1"/>
          <p:nvPr/>
        </p:nvSpPr>
        <p:spPr>
          <a:xfrm>
            <a:off x="5384362" y="2464225"/>
            <a:ext cx="308989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Close </a:t>
            </a:r>
            <a:r>
              <a:rPr lang="en-VN" sz="3200"/>
              <a:t>your books</a:t>
            </a:r>
            <a:r>
              <a:rPr lang="en-US" sz="3200"/>
              <a:t>.</a:t>
            </a:r>
            <a:endParaRPr lang="en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900DA-305C-03F8-222B-CBB1FB9FC542}"/>
              </a:ext>
            </a:extLst>
          </p:cNvPr>
          <p:cNvSpPr txBox="1"/>
          <p:nvPr/>
        </p:nvSpPr>
        <p:spPr>
          <a:xfrm>
            <a:off x="5956671" y="3244123"/>
            <a:ext cx="353535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Look at </a:t>
            </a:r>
            <a:r>
              <a:rPr lang="en-VN" sz="3200"/>
              <a:t>the picture</a:t>
            </a:r>
            <a:r>
              <a:rPr lang="en-US" sz="3200"/>
              <a:t>.</a:t>
            </a:r>
            <a:endParaRPr lang="en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883D0-4860-9582-AD07-047DF18679A6}"/>
              </a:ext>
            </a:extLst>
          </p:cNvPr>
          <p:cNvSpPr txBox="1"/>
          <p:nvPr/>
        </p:nvSpPr>
        <p:spPr>
          <a:xfrm>
            <a:off x="6505815" y="4024021"/>
            <a:ext cx="444304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Remember every detail in the picture in 1 minute.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7C688-BD37-8C57-78A5-76646699C76B}"/>
              </a:ext>
            </a:extLst>
          </p:cNvPr>
          <p:cNvSpPr txBox="1"/>
          <p:nvPr/>
        </p:nvSpPr>
        <p:spPr>
          <a:xfrm>
            <a:off x="7125077" y="5296362"/>
            <a:ext cx="48891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Try to answer </a:t>
            </a:r>
            <a:r>
              <a:rPr lang="en-US" sz="3200"/>
              <a:t>the questions.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473" y="1203640"/>
            <a:ext cx="12087447" cy="6835459"/>
            <a:chOff x="101985" y="1221867"/>
            <a:chExt cx="10886881" cy="61860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2720" b="1385"/>
            <a:stretch/>
          </p:blipFill>
          <p:spPr>
            <a:xfrm>
              <a:off x="101985" y="1233586"/>
              <a:ext cx="5562599" cy="61654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9515" r="1934" b="11668"/>
            <a:stretch/>
          </p:blipFill>
          <p:spPr>
            <a:xfrm>
              <a:off x="5664586" y="1221867"/>
              <a:ext cx="5324280" cy="6186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882452" y="14270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9782" y="935553"/>
            <a:ext cx="6058285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 How many people can you see in the picture?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2. Who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3. Where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4. What are the two students carrying on their backs?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5. Where are they going to?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C5FF2-AADE-5DB8-A6B6-13CE2FC3C16E}"/>
              </a:ext>
            </a:extLst>
          </p:cNvPr>
          <p:cNvSpPr txBox="1"/>
          <p:nvPr/>
        </p:nvSpPr>
        <p:spPr>
          <a:xfrm>
            <a:off x="6265766" y="1486704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I can see three people.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925B5-8FB4-8595-2EC1-99D018C27E42}"/>
              </a:ext>
            </a:extLst>
          </p:cNvPr>
          <p:cNvSpPr txBox="1"/>
          <p:nvPr/>
        </p:nvSpPr>
        <p:spPr>
          <a:xfrm>
            <a:off x="6265766" y="2553366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students.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116E6-1A38-BEC1-6986-0C3F9968E7C5}"/>
              </a:ext>
            </a:extLst>
          </p:cNvPr>
          <p:cNvSpPr txBox="1"/>
          <p:nvPr/>
        </p:nvSpPr>
        <p:spPr>
          <a:xfrm>
            <a:off x="6265766" y="3405086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at one of the boys’ homes.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C67769-B1F9-9B07-8112-899E92A561D6}"/>
              </a:ext>
            </a:extLst>
          </p:cNvPr>
          <p:cNvSpPr txBox="1"/>
          <p:nvPr/>
        </p:nvSpPr>
        <p:spPr>
          <a:xfrm>
            <a:off x="6265766" y="4612610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carrying school bags/ backpacks.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1702A-0E92-4FF2-B755-A474C4BEE4BC}"/>
              </a:ext>
            </a:extLst>
          </p:cNvPr>
          <p:cNvSpPr txBox="1"/>
          <p:nvPr/>
        </p:nvSpPr>
        <p:spPr>
          <a:xfrm>
            <a:off x="6265765" y="6153007"/>
            <a:ext cx="53786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going to school.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8557" y="12370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subject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2980" y="48842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môn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41281" y="3278275"/>
            <a:ext cx="3185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ˈsʌbdʒekt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9685" y="1882593"/>
            <a:ext cx="6454685" cy="4353379"/>
            <a:chOff x="5567135" y="1302300"/>
            <a:chExt cx="6454685" cy="4353379"/>
          </a:xfrm>
        </p:grpSpPr>
        <p:pic>
          <p:nvPicPr>
            <p:cNvPr id="4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B48866B5-A75F-FC77-1892-A4E6FF4CF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" t="33804" r="50006" b="44634"/>
            <a:stretch/>
          </p:blipFill>
          <p:spPr bwMode="auto">
            <a:xfrm>
              <a:off x="5567135" y="1302300"/>
              <a:ext cx="6454685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47F32E54-F8D0-3C5D-9A3B-FB8F1F0AA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7" t="33804" r="3415" b="44634"/>
            <a:stretch/>
          </p:blipFill>
          <p:spPr bwMode="auto">
            <a:xfrm>
              <a:off x="5706208" y="3429000"/>
              <a:ext cx="6315612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subject">
            <a:hlinkClick r:id="" action="ppaction://media"/>
            <a:extLst>
              <a:ext uri="{FF2B5EF4-FFF2-40B4-BE49-F238E27FC236}">
                <a16:creationId xmlns:a16="http://schemas.microsoft.com/office/drawing/2014/main" id="{7FAB0D93-3123-F4D8-CF7C-52CAE54F4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047" y="3287373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83253" y="137142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uniform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1868" y="488550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đồng </a:t>
            </a:r>
            <a:r>
              <a:rPr lang="en-US" sz="4800" dirty="0" err="1"/>
              <a:t>phục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67337" y="3377487"/>
            <a:ext cx="3211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ˈjuːnɪfɔːm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oth School Uniform, Rs 250 /piece Rakesh Narula Enterprises | ID:  14342683930">
            <a:extLst>
              <a:ext uri="{FF2B5EF4-FFF2-40B4-BE49-F238E27FC236}">
                <a16:creationId xmlns:a16="http://schemas.microsoft.com/office/drawing/2014/main" id="{4DB8DEB4-2823-0CDB-DB54-6A288D1D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15" y="1393524"/>
            <a:ext cx="5135905" cy="51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72EBC427-0C60-3EA6-75FE-BD3824CD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95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calculator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tính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23668" y="3130480"/>
            <a:ext cx="4357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ˈkælkjəleɪtə(r)/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exas Instruments Ti-30xa Scientific Calculator : Target">
            <a:extLst>
              <a:ext uri="{FF2B5EF4-FFF2-40B4-BE49-F238E27FC236}">
                <a16:creationId xmlns:a16="http://schemas.microsoft.com/office/drawing/2014/main" id="{2581C40D-F045-DCAD-D732-5F4631F85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 b="593"/>
          <a:stretch/>
        </p:blipFill>
        <p:spPr bwMode="auto">
          <a:xfrm>
            <a:off x="6991336" y="1388083"/>
            <a:ext cx="4931033" cy="4959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E7EF09F8-B5C9-86A3-4715-0FFA5245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1" y="3130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5246</TotalTime>
  <Words>769</Words>
  <Application>Microsoft Office PowerPoint</Application>
  <PresentationFormat>Widescreen</PresentationFormat>
  <Paragraphs>154</Paragraphs>
  <Slides>18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Anna B</cp:lastModifiedBy>
  <cp:revision>289</cp:revision>
  <dcterms:created xsi:type="dcterms:W3CDTF">2020-12-09T02:04:09Z</dcterms:created>
  <dcterms:modified xsi:type="dcterms:W3CDTF">2025-09-18T10:26:04Z</dcterms:modified>
</cp:coreProperties>
</file>