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5"/>
  </p:notesMasterIdLst>
  <p:sldIdLst>
    <p:sldId id="309" r:id="rId4"/>
    <p:sldId id="270" r:id="rId5"/>
    <p:sldId id="268" r:id="rId6"/>
    <p:sldId id="261" r:id="rId7"/>
    <p:sldId id="265" r:id="rId8"/>
    <p:sldId id="269" r:id="rId9"/>
    <p:sldId id="302" r:id="rId10"/>
    <p:sldId id="273" r:id="rId11"/>
    <p:sldId id="284" r:id="rId12"/>
    <p:sldId id="310" r:id="rId13"/>
    <p:sldId id="276" r:id="rId14"/>
    <p:sldId id="307" r:id="rId15"/>
    <p:sldId id="306" r:id="rId16"/>
    <p:sldId id="282" r:id="rId17"/>
    <p:sldId id="303" r:id="rId18"/>
    <p:sldId id="304" r:id="rId19"/>
    <p:sldId id="305" r:id="rId20"/>
    <p:sldId id="271" r:id="rId21"/>
    <p:sldId id="290" r:id="rId22"/>
    <p:sldId id="301" r:id="rId23"/>
    <p:sldId id="287" r:id="rId24"/>
  </p:sldIdLst>
  <p:sldSz cx="9144000" cy="5143500" type="screen16x9"/>
  <p:notesSz cx="6858000" cy="9144000"/>
  <p:custDataLst>
    <p:tags r:id="rId26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2AEB8"/>
    <a:srgbClr val="FFCCCC"/>
    <a:srgbClr val="FFFFFF"/>
    <a:srgbClr val="F2A40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26" autoAdjust="0"/>
    <p:restoredTop sz="98934" autoAdjust="0"/>
  </p:normalViewPr>
  <p:slideViewPr>
    <p:cSldViewPr>
      <p:cViewPr varScale="1">
        <p:scale>
          <a:sx n="95" d="100"/>
          <a:sy n="95" d="100"/>
        </p:scale>
        <p:origin x="-714" y="-96"/>
      </p:cViewPr>
      <p:guideLst>
        <p:guide orient="horz" pos="13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16D8-6F8E-444D-AC4F-79ADCB94A62D}" type="datetimeFigureOut">
              <a:rPr lang="en-US" smtClean="0"/>
              <a:t>19/08/2024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2429F-72CA-4253-A3AA-1674F29191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2429F-72CA-4253-A3AA-1674F2919183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794902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2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640" y="657349"/>
            <a:ext cx="17653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759754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208" y="1042230"/>
            <a:ext cx="2869272" cy="34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80312" y="1175233"/>
            <a:ext cx="1008112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43269" y="1261134"/>
            <a:ext cx="1654766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0013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860032" y="0"/>
            <a:ext cx="3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344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95063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181632"/>
            <a:ext cx="601216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31840" y="757696"/>
            <a:ext cx="60121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146470" y="1131590"/>
            <a:ext cx="3059832" cy="4011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8887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223854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2086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4213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0939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291830"/>
            <a:ext cx="8748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867894"/>
            <a:ext cx="8748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339502"/>
            <a:ext cx="3312128" cy="280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95936" y="339502"/>
            <a:ext cx="468052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652426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xmlns="" val="310690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18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0" y="737642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351" y="1139211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35" y="2931790"/>
            <a:ext cx="945499" cy="2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599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399842"/>
            <a:ext cx="9144000" cy="174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043561" y="2859782"/>
            <a:ext cx="1080120" cy="108012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057" y="3010192"/>
            <a:ext cx="351128" cy="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686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96085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3508" y="92609"/>
            <a:ext cx="8856984" cy="4958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32792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584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98376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328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56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984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32113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7230270" cy="36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13480" y="1626257"/>
            <a:ext cx="3465217" cy="2562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67544" y="3363838"/>
            <a:ext cx="30243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260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0" r:id="rId3"/>
    <p:sldLayoutId id="2147483652" r:id="rId4"/>
    <p:sldLayoutId id="2147483671" r:id="rId5"/>
    <p:sldLayoutId id="2147483655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4" r:id="rId12"/>
    <p:sldLayoutId id="2147483668" r:id="rId13"/>
    <p:sldLayoutId id="2147483669" r:id="rId14"/>
    <p:sldLayoutId id="2147483673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hyperlink" Target="V-TIN%206B.pptx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hyperlink" Target="V-TIN%206A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hyperlink" Target="http://password.kaspersky.com/" TargetMode="External"/><Relationship Id="rId4" Type="http://schemas.openxmlformats.org/officeDocument/2006/relationships/hyperlink" Target="http://howsecureismypassword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hyperlink" Target="http://password.kaspersky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slide" Target="slide20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microsoft.com/office/2007/relationships/media" Target="../media/media1.wmv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47;p93"/>
          <p:cNvSpPr/>
          <p:nvPr/>
        </p:nvSpPr>
        <p:spPr>
          <a:xfrm>
            <a:off x="341580" y="411510"/>
            <a:ext cx="8081818" cy="4248472"/>
          </a:xfrm>
          <a:prstGeom prst="ellipse">
            <a:avLst/>
          </a:prstGeom>
          <a:solidFill>
            <a:srgbClr val="F9E2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5" name="Google Shape;2051;p93"/>
          <p:cNvGrpSpPr/>
          <p:nvPr/>
        </p:nvGrpSpPr>
        <p:grpSpPr>
          <a:xfrm>
            <a:off x="251302" y="48882"/>
            <a:ext cx="2376264" cy="1624434"/>
            <a:chOff x="-181017" y="1569415"/>
            <a:chExt cx="1552729" cy="1184567"/>
          </a:xfrm>
        </p:grpSpPr>
        <p:pic>
          <p:nvPicPr>
            <p:cNvPr id="6" name="Google Shape;2052;p93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 rot="1933117">
              <a:off x="723925" y="1648315"/>
              <a:ext cx="498893" cy="70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53;p93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 rot="-6880700" flipH="1">
              <a:off x="-7074" y="2029315"/>
              <a:ext cx="498894" cy="702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54;p93"/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 rot="10800000">
              <a:off x="-1" y="1646702"/>
              <a:ext cx="1034851" cy="869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2055;p93"/>
          <p:cNvGrpSpPr/>
          <p:nvPr/>
        </p:nvGrpSpPr>
        <p:grpSpPr>
          <a:xfrm rot="11105533" flipH="1">
            <a:off x="34167" y="3246985"/>
            <a:ext cx="1897536" cy="1588007"/>
            <a:chOff x="-145306" y="1569415"/>
            <a:chExt cx="1517017" cy="1115228"/>
          </a:xfrm>
        </p:grpSpPr>
        <p:pic>
          <p:nvPicPr>
            <p:cNvPr id="10" name="Google Shape;2056;p93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 rot="1933117">
              <a:off x="723925" y="1648315"/>
              <a:ext cx="498893" cy="70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057;p93"/>
            <p:cNvPicPr preferRelativeResize="0"/>
            <p:nvPr/>
          </p:nvPicPr>
          <p:blipFill>
            <a:blip r:embed="rId8" cstate="print">
              <a:alphaModFix/>
            </a:blip>
            <a:stretch>
              <a:fillRect/>
            </a:stretch>
          </p:blipFill>
          <p:spPr>
            <a:xfrm rot="-5970007" flipH="1">
              <a:off x="-7074" y="2029315"/>
              <a:ext cx="498894" cy="702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058;p93"/>
            <p:cNvPicPr preferRelativeResize="0"/>
            <p:nvPr/>
          </p:nvPicPr>
          <p:blipFill>
            <a:blip r:embed="rId9" cstate="print">
              <a:alphaModFix/>
            </a:blip>
            <a:stretch>
              <a:fillRect/>
            </a:stretch>
          </p:blipFill>
          <p:spPr>
            <a:xfrm rot="10800000">
              <a:off x="-1" y="1646702"/>
              <a:ext cx="1034851" cy="869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516;p49"/>
          <p:cNvSpPr txBox="1">
            <a:spLocks/>
          </p:cNvSpPr>
          <p:nvPr/>
        </p:nvSpPr>
        <p:spPr>
          <a:xfrm>
            <a:off x="743484" y="1500606"/>
            <a:ext cx="7679914" cy="130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SzPts val="1100"/>
              <a:buFont typeface="Arial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1100"/>
              <a:buFont typeface="Arial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BÀI HỌC HÔM NAY!</a:t>
            </a:r>
          </a:p>
        </p:txBody>
      </p:sp>
      <p:grpSp>
        <p:nvGrpSpPr>
          <p:cNvPr id="16" name="Google Shape;618;p55"/>
          <p:cNvGrpSpPr/>
          <p:nvPr/>
        </p:nvGrpSpPr>
        <p:grpSpPr>
          <a:xfrm>
            <a:off x="5883875" y="2211710"/>
            <a:ext cx="3777681" cy="4069091"/>
            <a:chOff x="395551" y="-262634"/>
            <a:chExt cx="3777681" cy="4069091"/>
          </a:xfrm>
        </p:grpSpPr>
        <p:pic>
          <p:nvPicPr>
            <p:cNvPr id="17" name="Google Shape;619;p55"/>
            <p:cNvPicPr preferRelativeResize="0"/>
            <p:nvPr/>
          </p:nvPicPr>
          <p:blipFill>
            <a:blip r:embed="rId10" cstate="print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620;p55"/>
            <p:cNvPicPr preferRelativeResize="0"/>
            <p:nvPr/>
          </p:nvPicPr>
          <p:blipFill>
            <a:blip r:embed="rId10" cstate="print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621;p55"/>
            <p:cNvPicPr preferRelativeResize="0"/>
            <p:nvPr/>
          </p:nvPicPr>
          <p:blipFill>
            <a:blip r:embed="rId11" cstate="print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622;p55"/>
            <p:cNvPicPr preferRelativeResize="0"/>
            <p:nvPr/>
          </p:nvPicPr>
          <p:blipFill>
            <a:blip r:embed="rId12" cstate="print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623;p55"/>
            <p:cNvPicPr preferRelativeResize="0"/>
            <p:nvPr/>
          </p:nvPicPr>
          <p:blipFill>
            <a:blip r:embed="rId13" cstate="print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ight Arrow 22">
            <a:hlinkClick r:id="rId14" action="ppaction://hlinkpres?slideindex=1&amp;slidetitle="/>
          </p:cNvPr>
          <p:cNvSpPr/>
          <p:nvPr/>
        </p:nvSpPr>
        <p:spPr>
          <a:xfrm>
            <a:off x="5985691" y="4865017"/>
            <a:ext cx="432048" cy="246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hlinkClick r:id="rId15" action="ppaction://hlinkpres?slideindex=1&amp;slidetitle="/>
          </p:cNvPr>
          <p:cNvSpPr/>
          <p:nvPr/>
        </p:nvSpPr>
        <p:spPr>
          <a:xfrm>
            <a:off x="5216336" y="4897433"/>
            <a:ext cx="504056" cy="180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855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6" y="14642"/>
            <a:ext cx="8334672" cy="3968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rgbClr val="002060"/>
                </a:solidFill>
              </a:rPr>
              <a:t>K</a:t>
            </a:r>
            <a:r>
              <a:rPr lang="en-US" sz="1800" b="1" dirty="0" err="1" smtClean="0">
                <a:solidFill>
                  <a:srgbClr val="002060"/>
                </a:solidFill>
              </a:rPr>
              <a:t>ích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hoạt</a:t>
            </a:r>
            <a:r>
              <a:rPr lang="en-US" sz="1800" b="1" dirty="0">
                <a:solidFill>
                  <a:srgbClr val="002060"/>
                </a:solidFill>
              </a:rPr>
              <a:t>, </a:t>
            </a:r>
            <a:r>
              <a:rPr lang="en-US" sz="1800" b="1" dirty="0" err="1" smtClean="0">
                <a:solidFill>
                  <a:srgbClr val="002060"/>
                </a:solidFill>
              </a:rPr>
              <a:t>sử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dụng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và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quan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sát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hoạt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động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của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phần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mềm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diệt</a:t>
            </a:r>
            <a:r>
              <a:rPr lang="en-US" sz="1800" b="1" dirty="0">
                <a:solidFill>
                  <a:srgbClr val="002060"/>
                </a:solidFill>
              </a:rPr>
              <a:t> virus BKAV</a:t>
            </a:r>
            <a:endParaRPr lang="ko-KR" altLang="en-US" sz="1800" b="1" dirty="0">
              <a:solidFill>
                <a:srgbClr val="002060"/>
              </a:solidFill>
            </a:endParaRPr>
          </a:p>
        </p:txBody>
      </p:sp>
      <p:sp>
        <p:nvSpPr>
          <p:cNvPr id="9" name="Oval 21"/>
          <p:cNvSpPr>
            <a:spLocks noChangeAspect="1"/>
          </p:cNvSpPr>
          <p:nvPr/>
        </p:nvSpPr>
        <p:spPr>
          <a:xfrm>
            <a:off x="7393223" y="1906808"/>
            <a:ext cx="405329" cy="4087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251520" y="429994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err="1" smtClean="0"/>
              <a:t>Lưu</a:t>
            </a:r>
            <a:r>
              <a:rPr lang="en-US" b="1" i="1" u="sng" dirty="0" smtClean="0"/>
              <a:t> ý</a:t>
            </a:r>
            <a:r>
              <a:rPr lang="en-US" b="1" i="1" dirty="0" smtClean="0"/>
              <a:t>: </a:t>
            </a:r>
            <a:r>
              <a:rPr lang="en-US" i="1" dirty="0" err="1" smtClean="0"/>
              <a:t>Không</a:t>
            </a:r>
            <a:r>
              <a:rPr lang="en-US" i="1" dirty="0" smtClean="0"/>
              <a:t> </a:t>
            </a:r>
            <a:r>
              <a:rPr lang="en-US" i="1" dirty="0" err="1" smtClean="0"/>
              <a:t>có</a:t>
            </a:r>
            <a:r>
              <a:rPr lang="en-US" i="1" dirty="0" smtClean="0"/>
              <a:t> </a:t>
            </a:r>
            <a:r>
              <a:rPr lang="en-US" i="1" dirty="0" err="1" smtClean="0"/>
              <a:t>phần</a:t>
            </a:r>
            <a:r>
              <a:rPr lang="en-US" i="1" dirty="0" smtClean="0"/>
              <a:t> </a:t>
            </a:r>
            <a:r>
              <a:rPr lang="en-US" i="1" dirty="0" err="1" smtClean="0"/>
              <a:t>mềm</a:t>
            </a:r>
            <a:r>
              <a:rPr lang="en-US" i="1" dirty="0" smtClean="0"/>
              <a:t> </a:t>
            </a:r>
            <a:r>
              <a:rPr lang="en-US" i="1" dirty="0" err="1" smtClean="0"/>
              <a:t>diệt</a:t>
            </a:r>
            <a:r>
              <a:rPr lang="en-US" i="1" dirty="0" smtClean="0"/>
              <a:t> virus </a:t>
            </a:r>
            <a:r>
              <a:rPr lang="en-US" i="1" dirty="0" err="1" smtClean="0"/>
              <a:t>vạn</a:t>
            </a:r>
            <a:r>
              <a:rPr lang="en-US" i="1" dirty="0" smtClean="0"/>
              <a:t> </a:t>
            </a:r>
            <a:r>
              <a:rPr lang="en-US" i="1" dirty="0" err="1" smtClean="0"/>
              <a:t>năng</a:t>
            </a:r>
            <a:r>
              <a:rPr lang="en-US" i="1" dirty="0" smtClean="0"/>
              <a:t> </a:t>
            </a:r>
            <a:r>
              <a:rPr lang="en-US" i="1" dirty="0" err="1" smtClean="0"/>
              <a:t>diệt</a:t>
            </a:r>
            <a:r>
              <a:rPr lang="en-US" i="1" dirty="0" smtClean="0"/>
              <a:t> </a:t>
            </a:r>
            <a:r>
              <a:rPr lang="en-US" i="1" dirty="0" err="1" smtClean="0"/>
              <a:t>được</a:t>
            </a:r>
            <a:r>
              <a:rPr lang="en-US" i="1" dirty="0" smtClean="0"/>
              <a:t> </a:t>
            </a:r>
            <a:r>
              <a:rPr lang="en-US" i="1" dirty="0" err="1" smtClean="0"/>
              <a:t>mọi</a:t>
            </a:r>
            <a:r>
              <a:rPr lang="en-US" i="1" dirty="0" smtClean="0"/>
              <a:t> virus, </a:t>
            </a:r>
            <a:r>
              <a:rPr lang="en-US" i="1" dirty="0" err="1" smtClean="0"/>
              <a:t>vì</a:t>
            </a:r>
            <a:r>
              <a:rPr lang="en-US" i="1" dirty="0" smtClean="0"/>
              <a:t> </a:t>
            </a:r>
            <a:r>
              <a:rPr lang="en-US" i="1" dirty="0" err="1" smtClean="0"/>
              <a:t>thế</a:t>
            </a:r>
            <a:r>
              <a:rPr lang="en-US" i="1" dirty="0" smtClean="0"/>
              <a:t> ý </a:t>
            </a:r>
            <a:r>
              <a:rPr lang="en-US" i="1" dirty="0" err="1" smtClean="0"/>
              <a:t>thức</a:t>
            </a:r>
            <a:r>
              <a:rPr lang="en-US" i="1" dirty="0" smtClean="0"/>
              <a:t> </a:t>
            </a:r>
            <a:r>
              <a:rPr lang="en-US" i="1" dirty="0" err="1" smtClean="0"/>
              <a:t>cảnh</a:t>
            </a:r>
            <a:r>
              <a:rPr lang="en-US" i="1" dirty="0" smtClean="0"/>
              <a:t> </a:t>
            </a:r>
            <a:r>
              <a:rPr lang="en-US" i="1" dirty="0" err="1" smtClean="0"/>
              <a:t>giác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hiểu</a:t>
            </a:r>
            <a:r>
              <a:rPr lang="en-US" i="1" dirty="0" smtClean="0"/>
              <a:t> </a:t>
            </a:r>
            <a:r>
              <a:rPr lang="en-US" i="1" dirty="0" err="1" smtClean="0"/>
              <a:t>biết</a:t>
            </a:r>
            <a:r>
              <a:rPr lang="en-US" i="1" dirty="0" smtClean="0"/>
              <a:t> </a:t>
            </a:r>
            <a:r>
              <a:rPr lang="en-US" i="1" dirty="0" err="1"/>
              <a:t>của</a:t>
            </a:r>
            <a:r>
              <a:rPr lang="en-US" i="1" dirty="0"/>
              <a:t> con </a:t>
            </a:r>
            <a:r>
              <a:rPr lang="en-US" i="1" dirty="0" err="1" smtClean="0"/>
              <a:t>người</a:t>
            </a:r>
            <a:r>
              <a:rPr lang="en-US" i="1" dirty="0" smtClean="0"/>
              <a:t> </a:t>
            </a:r>
            <a:r>
              <a:rPr lang="en-US" i="1" dirty="0" err="1"/>
              <a:t>sử</a:t>
            </a:r>
            <a:r>
              <a:rPr lang="en-US" i="1" dirty="0"/>
              <a:t> </a:t>
            </a:r>
            <a:r>
              <a:rPr lang="en-US" i="1" dirty="0" err="1"/>
              <a:t>dụng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yếu</a:t>
            </a:r>
            <a:r>
              <a:rPr lang="en-US" i="1" dirty="0"/>
              <a:t> </a:t>
            </a:r>
            <a:r>
              <a:rPr lang="en-US" i="1" dirty="0" err="1"/>
              <a:t>tố</a:t>
            </a:r>
            <a:r>
              <a:rPr lang="en-US" i="1" dirty="0"/>
              <a:t> </a:t>
            </a:r>
            <a:r>
              <a:rPr lang="en-US" i="1" dirty="0" err="1"/>
              <a:t>quyết</a:t>
            </a:r>
            <a:r>
              <a:rPr lang="en-US" i="1" dirty="0"/>
              <a:t> </a:t>
            </a:r>
            <a:r>
              <a:rPr lang="en-US" i="1" dirty="0" err="1"/>
              <a:t>định</a:t>
            </a:r>
            <a:r>
              <a:rPr lang="en-US" i="1" dirty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454376"/>
            <a:ext cx="7992888" cy="3845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404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entagon 24"/>
          <p:cNvSpPr/>
          <p:nvPr/>
        </p:nvSpPr>
        <p:spPr>
          <a:xfrm>
            <a:off x="1846" y="-25164"/>
            <a:ext cx="3635896" cy="504056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3.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Tạo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mật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khẩu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mạnh</a:t>
            </a:r>
            <a:endParaRPr lang="en-US" sz="2400" b="1" u="sng" dirty="0">
              <a:solidFill>
                <a:srgbClr val="002060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211960" y="159482"/>
            <a:ext cx="5040560" cy="3132348"/>
          </a:xfrm>
          <a:prstGeom prst="cloudCallout">
            <a:avLst>
              <a:gd name="adj1" fmla="val -21712"/>
              <a:gd name="adj2" fmla="val 4130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-72008" y="699542"/>
            <a:ext cx="4283968" cy="2016224"/>
          </a:xfrm>
          <a:prstGeom prst="cloudCallout">
            <a:avLst>
              <a:gd name="adj1" fmla="val 53973"/>
              <a:gd name="adj2" fmla="val 146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512" y="2808083"/>
            <a:ext cx="4860032" cy="188710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mật</a:t>
            </a:r>
            <a:r>
              <a:rPr lang="en-US" dirty="0" smtClean="0"/>
              <a:t> </a:t>
            </a:r>
            <a:r>
              <a:rPr lang="en-US" dirty="0" err="1" smtClean="0"/>
              <a:t>khẩu</a:t>
            </a:r>
            <a:r>
              <a:rPr lang="en-US" dirty="0" smtClean="0"/>
              <a:t>, ta </a:t>
            </a:r>
            <a:r>
              <a:rPr lang="en-US" dirty="0" err="1" smtClean="0"/>
              <a:t>truy</a:t>
            </a:r>
            <a:r>
              <a:rPr lang="en-US" dirty="0" smtClean="0"/>
              <a:t> </a:t>
            </a:r>
            <a:r>
              <a:rPr lang="en-US" dirty="0" err="1" smtClean="0"/>
              <a:t>cập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web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u="sng" dirty="0">
                <a:hlinkClick r:id="rId4"/>
              </a:rPr>
              <a:t>http://howsecureismypassword.net/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u="sng" dirty="0">
                <a:hlinkClick r:id="rId5"/>
              </a:rPr>
              <a:t>http://password.kaspersky.com/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84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57162"/>
            <a:ext cx="7753350" cy="4829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142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41011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kết quả kiểm tra thường gặp trên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Kaspersky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132059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password 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change: </a:t>
            </a:r>
            <a:r>
              <a:rPr lang="en-US" sz="2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2114765"/>
            <a:ext cx="8406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Nice </a:t>
            </a:r>
            <a:r>
              <a:rPr lang="vi-VN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password</a:t>
            </a:r>
            <a:r>
              <a:rPr lang="en-US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được thông báo này hãy yên tâm vì mật khẩu của bạn khá tốt.</a:t>
            </a:r>
            <a:endParaRPr lang="vi-VN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63838"/>
            <a:ext cx="649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</a:rPr>
              <a:t>Truy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cập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vào</a:t>
            </a:r>
            <a:r>
              <a:rPr lang="en-US" sz="2400" dirty="0" smtClean="0">
                <a:solidFill>
                  <a:srgbClr val="002060"/>
                </a:solidFill>
              </a:rPr>
              <a:t>: </a:t>
            </a:r>
            <a:r>
              <a:rPr lang="en-US" sz="2400" u="sng" dirty="0">
                <a:solidFill>
                  <a:srgbClr val="002060"/>
                </a:solidFill>
                <a:hlinkClick r:id="rId4"/>
              </a:rPr>
              <a:t>http://password.kaspersky.com/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438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 txBox="1">
            <a:spLocks/>
          </p:cNvSpPr>
          <p:nvPr/>
        </p:nvSpPr>
        <p:spPr>
          <a:xfrm>
            <a:off x="755576" y="2557120"/>
            <a:ext cx="3168352" cy="4861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62" b="21962"/>
          <a:stretch>
            <a:fillRect/>
          </a:stretch>
        </p:blipFill>
        <p:spPr>
          <a:xfrm>
            <a:off x="0" y="-1"/>
            <a:ext cx="9144000" cy="3507855"/>
          </a:xfrm>
        </p:spPr>
      </p:pic>
      <p:sp>
        <p:nvSpPr>
          <p:cNvPr id="7" name="Rectangle 6"/>
          <p:cNvSpPr/>
          <p:nvPr/>
        </p:nvSpPr>
        <p:spPr>
          <a:xfrm>
            <a:off x="528837" y="3112647"/>
            <a:ext cx="3395091" cy="115212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LUYỆN TẬP</a:t>
            </a:r>
            <a:endParaRPr lang="ko-KR" altLang="en-US" sz="3200" b="1"/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3779912" y="3651870"/>
            <a:ext cx="504056" cy="21602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691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9" name="Group 13318"/>
          <p:cNvGrpSpPr/>
          <p:nvPr/>
        </p:nvGrpSpPr>
        <p:grpSpPr>
          <a:xfrm rot="19917947">
            <a:off x="1397353" y="1179727"/>
            <a:ext cx="1665869" cy="3558872"/>
            <a:chOff x="1359132" y="345882"/>
            <a:chExt cx="1966239" cy="4200564"/>
          </a:xfrm>
        </p:grpSpPr>
        <p:grpSp>
          <p:nvGrpSpPr>
            <p:cNvPr id="24" name="Group 23"/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7" name="Rectangle 8"/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ectangle 2"/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Rectangle 2"/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Rectangle 2"/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/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rapezoid 24"/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313" name="Freeform 13312"/>
          <p:cNvSpPr/>
          <p:nvPr/>
        </p:nvSpPr>
        <p:spPr>
          <a:xfrm>
            <a:off x="-15861" y="2530131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Oval 49"/>
          <p:cNvSpPr/>
          <p:nvPr/>
        </p:nvSpPr>
        <p:spPr>
          <a:xfrm>
            <a:off x="3137215" y="141274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37215" y="2271504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37215" y="311312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03811" y="146994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  <a:cs typeface="Arial" pitchFamily="34" charset="0"/>
              </a:rPr>
              <a:t>A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03811" y="2328704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B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03811" y="317032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C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37215" y="3963313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03811" y="402051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D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6723" y="1400760"/>
            <a:ext cx="505736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Gửi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địa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6723" y="2327172"/>
            <a:ext cx="3581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Tiêu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xưng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hô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chung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chung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7473" y="3243711"/>
            <a:ext cx="2686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mời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chào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hấp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dẫn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3092" y="4065099"/>
            <a:ext cx="3374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ba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án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đúng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-15861" y="483518"/>
            <a:ext cx="914400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1.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Đâu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diện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gmail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quảng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cáo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03811" y="3867895"/>
            <a:ext cx="4284470" cy="760670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582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2" grpId="0"/>
      <p:bldP spid="63" grpId="0"/>
      <p:bldP spid="64" grpId="0"/>
      <p:bldP spid="68" grpId="0" animBg="1"/>
      <p:bldP spid="69" grpId="0"/>
      <p:bldP spid="10" grpId="0"/>
      <p:bldP spid="14" grpId="0"/>
      <p:bldP spid="15" grpId="0"/>
      <p:bldP spid="16" grpId="0"/>
      <p:bldP spid="39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9" name="Group 13318"/>
          <p:cNvGrpSpPr/>
          <p:nvPr/>
        </p:nvGrpSpPr>
        <p:grpSpPr>
          <a:xfrm rot="19917947">
            <a:off x="1397353" y="1179727"/>
            <a:ext cx="1665869" cy="3558872"/>
            <a:chOff x="1359132" y="345882"/>
            <a:chExt cx="1966239" cy="4200564"/>
          </a:xfrm>
        </p:grpSpPr>
        <p:grpSp>
          <p:nvGrpSpPr>
            <p:cNvPr id="24" name="Group 23"/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7" name="Rectangle 8"/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ectangle 2"/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Rectangle 2"/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Rectangle 2"/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/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rapezoid 24"/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313" name="Freeform 13312"/>
          <p:cNvSpPr/>
          <p:nvPr/>
        </p:nvSpPr>
        <p:spPr>
          <a:xfrm>
            <a:off x="-15861" y="2530131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Oval 49"/>
          <p:cNvSpPr/>
          <p:nvPr/>
        </p:nvSpPr>
        <p:spPr>
          <a:xfrm>
            <a:off x="3137215" y="141274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37215" y="2271504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37215" y="311312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03811" y="146994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  <a:cs typeface="Arial" pitchFamily="34" charset="0"/>
              </a:rPr>
              <a:t>A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03811" y="2328704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B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03811" y="317032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C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37215" y="3963313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03811" y="402051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D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6723" y="1400760"/>
            <a:ext cx="505736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Trêu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đùa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mọi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người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6723" y="2327172"/>
            <a:ext cx="3531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đoạt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tin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nhân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9190" y="4007972"/>
            <a:ext cx="4472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Lừa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đảo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tham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3092" y="3099271"/>
            <a:ext cx="36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đoạt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tài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khoản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khác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-15861" y="455017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2.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sai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: “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Mục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đích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thông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điệp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lừa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đảo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”</a:t>
            </a:r>
            <a:endParaRPr lang="en-US" sz="2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77039" y="1337507"/>
            <a:ext cx="4284470" cy="760670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875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2" grpId="0"/>
      <p:bldP spid="63" grpId="0"/>
      <p:bldP spid="64" grpId="0"/>
      <p:bldP spid="68" grpId="0" animBg="1"/>
      <p:bldP spid="69" grpId="0"/>
      <p:bldP spid="10" grpId="0"/>
      <p:bldP spid="14" grpId="0"/>
      <p:bldP spid="15" grpId="0"/>
      <p:bldP spid="16" grpId="0"/>
      <p:bldP spid="39" grpId="0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9" name="Group 13318"/>
          <p:cNvGrpSpPr/>
          <p:nvPr/>
        </p:nvGrpSpPr>
        <p:grpSpPr>
          <a:xfrm rot="19917947">
            <a:off x="1397353" y="1179727"/>
            <a:ext cx="1665869" cy="3558872"/>
            <a:chOff x="1359132" y="345882"/>
            <a:chExt cx="1966239" cy="4200564"/>
          </a:xfrm>
        </p:grpSpPr>
        <p:grpSp>
          <p:nvGrpSpPr>
            <p:cNvPr id="24" name="Group 23"/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7" name="Rectangle 8"/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Rectangle 8"/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ectangle 2"/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Rectangle 2"/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Rectangle 2"/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18" name="Teardrop 30"/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rapezoid 24"/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313" name="Freeform 13312"/>
          <p:cNvSpPr/>
          <p:nvPr/>
        </p:nvSpPr>
        <p:spPr>
          <a:xfrm>
            <a:off x="-15861" y="2530131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  <a:lumOff val="5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Oval 49"/>
          <p:cNvSpPr/>
          <p:nvPr/>
        </p:nvSpPr>
        <p:spPr>
          <a:xfrm>
            <a:off x="3137215" y="141274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37215" y="2271504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137215" y="3113123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103811" y="146994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  <a:cs typeface="Arial" pitchFamily="34" charset="0"/>
              </a:rPr>
              <a:t>A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103811" y="2328704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B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03811" y="317032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C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37215" y="3963313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AEB8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03811" y="402051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D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6723" y="1400760"/>
            <a:ext cx="1989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hoa@123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6723" y="2327172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hoa2004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9190" y="4007972"/>
            <a:ext cx="1826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Thuhien$1852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3092" y="3099271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nguyenngoc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-15861" y="455017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3. 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Theo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mật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khẩu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mật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khẩu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mạnh</a:t>
            </a:r>
            <a:endParaRPr lang="en-US" sz="2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38295" y="3870265"/>
            <a:ext cx="3297108" cy="760670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2179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2" grpId="0"/>
      <p:bldP spid="63" grpId="0"/>
      <p:bldP spid="64" grpId="0"/>
      <p:bldP spid="68" grpId="0" animBg="1"/>
      <p:bldP spid="69" grpId="0"/>
      <p:bldP spid="10" grpId="0"/>
      <p:bldP spid="14" grpId="0"/>
      <p:bldP spid="15" grpId="0"/>
      <p:bldP spid="16" grpId="0"/>
      <p:bldP spid="39" grpId="0" build="p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448" y="195486"/>
            <a:ext cx="7612158" cy="864096"/>
            <a:chOff x="0" y="1270545"/>
            <a:chExt cx="4355976" cy="504056"/>
          </a:xfrm>
        </p:grpSpPr>
        <p:sp>
          <p:nvSpPr>
            <p:cNvPr id="5" name="Rectangle 4"/>
            <p:cNvSpPr/>
            <p:nvPr/>
          </p:nvSpPr>
          <p:spPr>
            <a:xfrm>
              <a:off x="323528" y="1270545"/>
              <a:ext cx="4032448" cy="5040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270545"/>
              <a:ext cx="323528" cy="504056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2" name="Left Arrow 11"/>
          <p:cNvSpPr/>
          <p:nvPr/>
        </p:nvSpPr>
        <p:spPr>
          <a:xfrm rot="20722497">
            <a:off x="7857165" y="483134"/>
            <a:ext cx="1850950" cy="894796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Left Arrow 17"/>
          <p:cNvSpPr/>
          <p:nvPr/>
        </p:nvSpPr>
        <p:spPr>
          <a:xfrm rot="20722497">
            <a:off x="7529908" y="1476278"/>
            <a:ext cx="2183595" cy="894796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3" name="Left Arrow 22"/>
          <p:cNvSpPr/>
          <p:nvPr/>
        </p:nvSpPr>
        <p:spPr>
          <a:xfrm rot="20722497">
            <a:off x="7290878" y="2519099"/>
            <a:ext cx="2549659" cy="894796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Left Arrow 27"/>
          <p:cNvSpPr/>
          <p:nvPr/>
        </p:nvSpPr>
        <p:spPr>
          <a:xfrm rot="20722497">
            <a:off x="7159688" y="3560336"/>
            <a:ext cx="2812043" cy="894796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/>
        </p:nvSpPr>
        <p:spPr>
          <a:xfrm>
            <a:off x="561924" y="56504"/>
            <a:ext cx="6818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4. </a:t>
            </a:r>
            <a:r>
              <a:rPr lang="vi-VN" sz="2000" b="1" dirty="0">
                <a:solidFill>
                  <a:schemeClr val="bg1"/>
                </a:solidFill>
              </a:rPr>
              <a:t>Khi nhận được email mới, em nên làm việc nào trong các việc sau?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173405"/>
            <a:ext cx="432048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1</a:t>
            </a:r>
            <a:r>
              <a:rPr lang="en-US" smtClean="0">
                <a:solidFill>
                  <a:srgbClr val="002060"/>
                </a:solidFill>
              </a:rPr>
              <a:t>.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Mở thử ra xem</a:t>
            </a:r>
            <a:r>
              <a:rPr lang="vi-VN" smtClean="0">
                <a:solidFill>
                  <a:srgbClr val="002060"/>
                </a:solidFill>
              </a:rPr>
              <a:t>.</a:t>
            </a:r>
            <a:endParaRPr lang="vi-VN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2</a:t>
            </a:r>
            <a:r>
              <a:rPr lang="en-US">
                <a:solidFill>
                  <a:srgbClr val="002060"/>
                </a:solidFill>
              </a:rPr>
              <a:t>.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Quan sát kĩ địa chỉ gửi và tiêu </a:t>
            </a:r>
            <a:r>
              <a:rPr lang="vi-VN" smtClean="0">
                <a:solidFill>
                  <a:srgbClr val="002060"/>
                </a:solidFill>
              </a:rPr>
              <a:t>đ</a:t>
            </a:r>
            <a:r>
              <a:rPr lang="en-US" smtClean="0">
                <a:solidFill>
                  <a:srgbClr val="002060"/>
                </a:solidFill>
              </a:rPr>
              <a:t>ề</a:t>
            </a:r>
            <a:r>
              <a:rPr lang="vi-VN" smtClean="0">
                <a:solidFill>
                  <a:srgbClr val="002060"/>
                </a:solidFill>
              </a:rPr>
              <a:t> n</a:t>
            </a:r>
            <a:r>
              <a:rPr lang="en-US" smtClean="0">
                <a:solidFill>
                  <a:srgbClr val="002060"/>
                </a:solidFill>
              </a:rPr>
              <a:t>ế</a:t>
            </a:r>
            <a:r>
              <a:rPr lang="vi-VN" smtClean="0">
                <a:solidFill>
                  <a:srgbClr val="002060"/>
                </a:solidFill>
              </a:rPr>
              <a:t>u </a:t>
            </a:r>
            <a:r>
              <a:rPr lang="vi-VN">
                <a:solidFill>
                  <a:srgbClr val="002060"/>
                </a:solidFill>
              </a:rPr>
              <a:t>thấy email khả </a:t>
            </a:r>
            <a:r>
              <a:rPr lang="vi-VN" smtClean="0">
                <a:solidFill>
                  <a:srgbClr val="002060"/>
                </a:solidFill>
              </a:rPr>
              <a:t>ngh</a:t>
            </a:r>
            <a:r>
              <a:rPr lang="en-US" smtClean="0">
                <a:solidFill>
                  <a:srgbClr val="002060"/>
                </a:solidFill>
              </a:rPr>
              <a:t>i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thì </a:t>
            </a:r>
            <a:r>
              <a:rPr lang="en-US" smtClean="0">
                <a:solidFill>
                  <a:srgbClr val="002060"/>
                </a:solidFill>
              </a:rPr>
              <a:t>d</a:t>
            </a:r>
            <a:r>
              <a:rPr lang="vi-VN" smtClean="0">
                <a:solidFill>
                  <a:srgbClr val="002060"/>
                </a:solidFill>
              </a:rPr>
              <a:t>ứt khoát không</a:t>
            </a:r>
            <a:r>
              <a:rPr lang="en-US" smtClean="0">
                <a:solidFill>
                  <a:srgbClr val="002060"/>
                </a:solidFill>
              </a:rPr>
              <a:t> </a:t>
            </a:r>
            <a:r>
              <a:rPr lang="vi-VN" smtClean="0">
                <a:solidFill>
                  <a:srgbClr val="002060"/>
                </a:solidFill>
              </a:rPr>
              <a:t>mở m</a:t>
            </a:r>
            <a:r>
              <a:rPr lang="en-US">
                <a:solidFill>
                  <a:srgbClr val="002060"/>
                </a:solidFill>
              </a:rPr>
              <a:t>à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xoá ngay</a:t>
            </a:r>
            <a:r>
              <a:rPr lang="vi-VN" smtClean="0">
                <a:solidFill>
                  <a:srgbClr val="002060"/>
                </a:solidFill>
              </a:rPr>
              <a:t>.</a:t>
            </a:r>
            <a:endParaRPr lang="vi-VN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3</a:t>
            </a:r>
            <a:r>
              <a:rPr lang="en-US" smtClean="0">
                <a:solidFill>
                  <a:srgbClr val="002060"/>
                </a:solidFill>
              </a:rPr>
              <a:t>.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Yên tâm mở ra xem vì tin tưởng vào </a:t>
            </a:r>
            <a:endParaRPr lang="en-US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chế </a:t>
            </a:r>
            <a:r>
              <a:rPr lang="vi-VN">
                <a:solidFill>
                  <a:srgbClr val="002060"/>
                </a:solidFill>
              </a:rPr>
              <a:t>độ chống virus của </a:t>
            </a:r>
            <a:r>
              <a:rPr lang="vi-VN" smtClean="0">
                <a:solidFill>
                  <a:srgbClr val="002060"/>
                </a:solidFill>
              </a:rPr>
              <a:t>Google</a:t>
            </a:r>
            <a:endParaRPr lang="vi-VN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4</a:t>
            </a:r>
            <a:r>
              <a:rPr lang="en-US" smtClean="0">
                <a:solidFill>
                  <a:srgbClr val="002060"/>
                </a:solidFill>
              </a:rPr>
              <a:t>.</a:t>
            </a:r>
            <a:r>
              <a:rPr lang="vi-VN" smtClean="0">
                <a:solidFill>
                  <a:srgbClr val="002060"/>
                </a:solidFill>
              </a:rPr>
              <a:t> </a:t>
            </a:r>
            <a:r>
              <a:rPr lang="vi-VN">
                <a:solidFill>
                  <a:srgbClr val="002060"/>
                </a:solidFill>
              </a:rPr>
              <a:t>Báo cáo rằng email là Spam (thư rác) bằng cách nháy chuột vào </a:t>
            </a:r>
            <a:r>
              <a:rPr lang="en-US" smtClean="0">
                <a:solidFill>
                  <a:srgbClr val="002060"/>
                </a:solidFill>
              </a:rPr>
              <a:t>n</a:t>
            </a:r>
            <a:r>
              <a:rPr lang="vi-VN" smtClean="0">
                <a:solidFill>
                  <a:srgbClr val="002060"/>
                </a:solidFill>
              </a:rPr>
              <a:t>út</a:t>
            </a:r>
            <a:r>
              <a:rPr lang="en-US" smtClean="0">
                <a:solidFill>
                  <a:srgbClr val="002060"/>
                </a:solidFill>
              </a:rPr>
              <a:t> </a:t>
            </a:r>
            <a:r>
              <a:rPr lang="vi-VN" smtClean="0">
                <a:solidFill>
                  <a:srgbClr val="002060"/>
                </a:solidFill>
              </a:rPr>
              <a:t>trong </a:t>
            </a:r>
            <a:endParaRPr lang="en-US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vi-VN" smtClean="0">
                <a:solidFill>
                  <a:srgbClr val="002060"/>
                </a:solidFill>
              </a:rPr>
              <a:t>Gmail</a:t>
            </a:r>
            <a:r>
              <a:rPr lang="vi-VN">
                <a:solidFill>
                  <a:srgbClr val="002060"/>
                </a:solidFill>
              </a:rPr>
              <a:t>.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173404"/>
            <a:ext cx="4532010" cy="3702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04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9512" y="189959"/>
            <a:ext cx="8784976" cy="4680520"/>
          </a:xfrm>
          <a:prstGeom prst="round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u="sng" smtClean="0">
                <a:latin typeface="+mj-lt"/>
                <a:cs typeface="Times New Roman" pitchFamily="18" charset="0"/>
              </a:rPr>
              <a:t>ĐÁP ÁN: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1. Không nên làm như vậy vì em có thể bị dụ dỗ bởi nội dung bên trongemail, ngoài ra có khả năng bị lây nhiễm virus máy tính.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2. Cách này nên làm theo vì sẽ hoàn toàn tránh được email xấu, độc 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hại. Tuy nhiên cách này có nhược điểm là xóa nhầm một số email tốt.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3. Không nên làm như vậy vì chế độ kiểm tra virus không thể đảm bảo an toàn phát hiện ra được mọi virus.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4. Cách này nên làm theo vì vừa đảm bảo an toàn vừa không xóa 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latin typeface="+mj-lt"/>
                <a:cs typeface="Times New Roman" pitchFamily="18" charset="0"/>
              </a:rPr>
              <a:t>nhầm email tốt.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000"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025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7100" y="11511"/>
            <a:ext cx="9144000" cy="576064"/>
          </a:xfrm>
        </p:spPr>
        <p:txBody>
          <a:bodyPr/>
          <a:lstStyle/>
          <a:p>
            <a:r>
              <a:rPr lang="en-US" altLang="ko-KR" sz="2000" u="sng" smtClean="0">
                <a:solidFill>
                  <a:srgbClr val="00B0F0"/>
                </a:solidFill>
              </a:rPr>
              <a:t>Tìm hiểu chiêu thức lừa đảo đánh cắp tài khoản Facebook</a:t>
            </a:r>
            <a:endParaRPr lang="ko-KR" altLang="en-US" sz="2000" u="sng" dirty="0">
              <a:solidFill>
                <a:srgbClr val="00B0F0"/>
              </a:solidFill>
            </a:endParaRPr>
          </a:p>
        </p:txBody>
      </p:sp>
      <p:pic>
        <p:nvPicPr>
          <p:cNvPr id="3" name="chieu-thuc-lua-dao-danh-cap-tai-khoan-facebook-xuat-hien-tro-lai-voi-cap-do-tinh-vi-hon-_online-v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55526"/>
            <a:ext cx="7678528" cy="432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903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236"/>
          </a:xfrm>
        </p:spPr>
      </p:pic>
      <p:sp>
        <p:nvSpPr>
          <p:cNvPr id="5" name="Rectangle 4"/>
          <p:cNvSpPr/>
          <p:nvPr/>
        </p:nvSpPr>
        <p:spPr>
          <a:xfrm>
            <a:off x="251520" y="2355726"/>
            <a:ext cx="3395091" cy="1152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mtClean="0"/>
              <a:t>VẬN DỤNG</a:t>
            </a:r>
            <a:endParaRPr lang="ko-KR" altLang="en-US" sz="3200" b="1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755576" y="2557120"/>
            <a:ext cx="3168352" cy="4861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291830"/>
            <a:ext cx="82553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bg1"/>
                </a:solidFill>
              </a:rPr>
              <a:t>Hầu hết những email quảng cáo sẽ bị bộ lọc tự động của Gmail hay Yahoo xếp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bg1"/>
                </a:solidFill>
              </a:rPr>
              <a:t>vào hộp Spam. Em hãy mở hộp Spam, quan sát những Email trong đó và cho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bg1"/>
                </a:solidFill>
              </a:rPr>
              <a:t>biết những dấu hiệu của một email quảng cáo (Chú ý: Không nên thử mở ra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bg1"/>
                </a:solidFill>
              </a:rPr>
              <a:t>xem nội dung bên trong).</a:t>
            </a:r>
            <a:endParaRPr lang="en-US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804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16718"/>
            <a:ext cx="9144000" cy="2983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6" name="그룹 305">
            <a:extLst>
              <a:ext uri="{FF2B5EF4-FFF2-40B4-BE49-F238E27FC236}">
                <a16:creationId xmlns:a16="http://schemas.microsoft.com/office/drawing/2014/main" xmlns="" id="{ECE61CD3-8F4B-4A40-BC31-D5BBB3A6BA29}"/>
              </a:ext>
            </a:extLst>
          </p:cNvPr>
          <p:cNvGrpSpPr/>
          <p:nvPr/>
        </p:nvGrpSpPr>
        <p:grpSpPr>
          <a:xfrm>
            <a:off x="380218" y="1757103"/>
            <a:ext cx="3326084" cy="1940385"/>
            <a:chOff x="635000" y="1382713"/>
            <a:chExt cx="7869238" cy="4572000"/>
          </a:xfrm>
          <a:solidFill>
            <a:schemeClr val="bg1"/>
          </a:solidFill>
        </p:grpSpPr>
        <p:sp>
          <p:nvSpPr>
            <p:cNvPr id="307" name="Freeform 8">
              <a:extLst>
                <a:ext uri="{FF2B5EF4-FFF2-40B4-BE49-F238E27FC236}">
                  <a16:creationId xmlns:a16="http://schemas.microsoft.com/office/drawing/2014/main" xmlns="" id="{6BBF56F4-E711-416E-A076-208EC9A11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8" name="Freeform 9">
              <a:extLst>
                <a:ext uri="{FF2B5EF4-FFF2-40B4-BE49-F238E27FC236}">
                  <a16:creationId xmlns:a16="http://schemas.microsoft.com/office/drawing/2014/main" xmlns="" id="{735AC350-C62C-4F99-B83E-2F75A304D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9" name="Freeform 10">
              <a:extLst>
                <a:ext uri="{FF2B5EF4-FFF2-40B4-BE49-F238E27FC236}">
                  <a16:creationId xmlns:a16="http://schemas.microsoft.com/office/drawing/2014/main" xmlns="" id="{B8852F81-1CAE-4872-BB07-90E21A8BA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0" name="Freeform 11">
              <a:extLst>
                <a:ext uri="{FF2B5EF4-FFF2-40B4-BE49-F238E27FC236}">
                  <a16:creationId xmlns:a16="http://schemas.microsoft.com/office/drawing/2014/main" xmlns="" id="{F5E1AC79-EBC7-403F-9B0C-E002749EE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83518"/>
            <a:ext cx="9144000" cy="576064"/>
          </a:xfrm>
        </p:spPr>
        <p:txBody>
          <a:bodyPr/>
          <a:lstStyle/>
          <a:p>
            <a:r>
              <a:rPr lang="en-US" altLang="ko-KR" sz="2400" b="1" smtClean="0">
                <a:solidFill>
                  <a:srgbClr val="002060"/>
                </a:solidFill>
              </a:rPr>
              <a:t>HƯỚNG DẪN VỀ NHÀ</a:t>
            </a:r>
            <a:endParaRPr lang="ko-KR" alt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57530" y="1770690"/>
            <a:ext cx="74916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mtClean="0">
                <a:solidFill>
                  <a:srgbClr val="002060"/>
                </a:solidFill>
              </a:rPr>
              <a:t>1</a:t>
            </a:r>
            <a:endParaRPr lang="ko-KR" altLang="en-US" sz="2000" b="1">
              <a:solidFill>
                <a:srgbClr val="00206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27090" y="1761854"/>
            <a:ext cx="74916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mtClean="0">
                <a:solidFill>
                  <a:srgbClr val="002060"/>
                </a:solidFill>
              </a:rPr>
              <a:t>2</a:t>
            </a:r>
            <a:endParaRPr lang="ko-KR" altLang="en-US" sz="2000" b="1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11266" y="1777152"/>
            <a:ext cx="74916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smtClean="0">
                <a:solidFill>
                  <a:srgbClr val="002060"/>
                </a:solidFill>
              </a:rPr>
              <a:t>3</a:t>
            </a:r>
            <a:endParaRPr lang="ko-KR" altLang="en-US" sz="2000" b="1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3968" y="2499945"/>
            <a:ext cx="1407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b="1" smtClean="0">
                <a:solidFill>
                  <a:schemeClr val="bg1"/>
                </a:solidFill>
                <a:cs typeface="Arial" pitchFamily="34" charset="0"/>
              </a:rPr>
              <a:t>Xem lại nội dung bài học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1818" y="2499944"/>
            <a:ext cx="16571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smtClean="0">
                <a:solidFill>
                  <a:schemeClr val="bg1"/>
                </a:solidFill>
                <a:cs typeface="Arial" pitchFamily="34" charset="0"/>
              </a:rPr>
              <a:t>Hoàn thành bài tập sgk và sbt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9952" y="2499945"/>
            <a:ext cx="19145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smtClean="0">
                <a:solidFill>
                  <a:schemeClr val="bg1"/>
                </a:solidFill>
                <a:cs typeface="Arial" pitchFamily="34" charset="0"/>
              </a:rPr>
              <a:t>Xem trước nội dung bài 1 chủ đề E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70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12" grpId="0" animBg="1"/>
      <p:bldP spid="14" grpId="0" animBg="1"/>
      <p:bldP spid="24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7504" y="915566"/>
            <a:ext cx="86914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800" b="1" dirty="0" smtClean="0">
                <a:solidFill>
                  <a:srgbClr val="FF0000"/>
                </a:solidFill>
              </a:rPr>
              <a:t>TIẾT 20 -  BÀI </a:t>
            </a:r>
            <a:r>
              <a:rPr lang="nl-NL" sz="2800" b="1" dirty="0">
                <a:solidFill>
                  <a:srgbClr val="FF0000"/>
                </a:solidFill>
              </a:rPr>
              <a:t>3. THỰC </a:t>
            </a:r>
            <a:r>
              <a:rPr lang="nl-NL" sz="2800" b="1" dirty="0" smtClean="0">
                <a:solidFill>
                  <a:srgbClr val="FF0000"/>
                </a:solidFill>
              </a:rPr>
              <a:t>HÀNH </a:t>
            </a:r>
          </a:p>
          <a:p>
            <a:pPr algn="ctr">
              <a:lnSpc>
                <a:spcPct val="150000"/>
              </a:lnSpc>
            </a:pPr>
            <a:r>
              <a:rPr lang="nl-NL" sz="2600" b="1" dirty="0" smtClean="0">
                <a:solidFill>
                  <a:srgbClr val="FF0000"/>
                </a:solidFill>
              </a:rPr>
              <a:t>PHÒNG </a:t>
            </a:r>
            <a:r>
              <a:rPr lang="nl-NL" sz="2600" b="1" dirty="0">
                <a:solidFill>
                  <a:srgbClr val="FF0000"/>
                </a:solidFill>
              </a:rPr>
              <a:t>VỆ </a:t>
            </a:r>
            <a:r>
              <a:rPr lang="nl-NL" sz="2600" b="1" dirty="0" smtClean="0">
                <a:solidFill>
                  <a:srgbClr val="FF0000"/>
                </a:solidFill>
              </a:rPr>
              <a:t>TRƯỚC ẢNH HƯỞNG XẤU TỪ INTERNET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667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3314885" y="428854"/>
            <a:ext cx="4291066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smtClean="0">
                <a:solidFill>
                  <a:srgbClr val="FF0000"/>
                </a:solidFill>
                <a:cs typeface="Arial" pitchFamily="34" charset="0"/>
              </a:rPr>
              <a:t>NỘI DUNG BÀI HỌC</a:t>
            </a:r>
            <a:endParaRPr lang="en-US" sz="2800" b="1" u="sng" dirty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54445" y="1335265"/>
            <a:ext cx="5759684" cy="928927"/>
            <a:chOff x="3131840" y="1491630"/>
            <a:chExt cx="5256584" cy="576064"/>
          </a:xfrm>
        </p:grpSpPr>
        <p:sp>
          <p:nvSpPr>
            <p:cNvPr id="2" name="Rectangle 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528939" y="1324185"/>
            <a:ext cx="533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6680" y="4708738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15816" y="1203598"/>
            <a:ext cx="549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Phòng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ngừa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hại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khi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gia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internet</a:t>
            </a:r>
            <a:endParaRPr lang="ko-KR" altLang="en-US" sz="2400" b="1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76282" y="2448761"/>
            <a:ext cx="5768272" cy="843070"/>
            <a:chOff x="3131840" y="1491630"/>
            <a:chExt cx="5256584" cy="576064"/>
          </a:xfrm>
        </p:grpSpPr>
        <p:sp>
          <p:nvSpPr>
            <p:cNvPr id="22" name="Rectangle 2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3" name="Right Triangle 22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540838" y="2448661"/>
            <a:ext cx="58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16452" y="2663904"/>
            <a:ext cx="464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Sử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dụng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phần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mềm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diệt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virus</a:t>
            </a:r>
            <a:endParaRPr lang="ko-KR" altLang="en-US" sz="2400" b="1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566833" y="3576823"/>
            <a:ext cx="5768272" cy="843070"/>
            <a:chOff x="3131840" y="1491630"/>
            <a:chExt cx="5256584" cy="576064"/>
          </a:xfrm>
        </p:grpSpPr>
        <p:sp>
          <p:nvSpPr>
            <p:cNvPr id="53" name="Rectangle 52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4" name="Right Triangle 53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531389" y="3576723"/>
            <a:ext cx="58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mtClean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78353" y="3661454"/>
            <a:ext cx="464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Tạo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mật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khẩu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mạnh</a:t>
            </a:r>
            <a:endParaRPr lang="ko-KR" altLang="en-US" sz="2400" b="1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Trapezoid 56"/>
          <p:cNvSpPr/>
          <p:nvPr/>
        </p:nvSpPr>
        <p:spPr>
          <a:xfrm rot="4094915">
            <a:off x="6539839" y="3517707"/>
            <a:ext cx="1943340" cy="1155482"/>
          </a:xfrm>
          <a:prstGeom prst="trapezoid">
            <a:avLst>
              <a:gd name="adj" fmla="val 72234"/>
            </a:avLst>
          </a:pr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Oval 57"/>
          <p:cNvSpPr/>
          <p:nvPr/>
        </p:nvSpPr>
        <p:spPr>
          <a:xfrm>
            <a:off x="7941822" y="3307720"/>
            <a:ext cx="817582" cy="843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9" name="Group 58"/>
          <p:cNvGrpSpPr/>
          <p:nvPr/>
        </p:nvGrpSpPr>
        <p:grpSpPr>
          <a:xfrm rot="3411746">
            <a:off x="8069321" y="3369009"/>
            <a:ext cx="480665" cy="679136"/>
            <a:chOff x="6777274" y="1831284"/>
            <a:chExt cx="552841" cy="1177414"/>
          </a:xfrm>
        </p:grpSpPr>
        <p:grpSp>
          <p:nvGrpSpPr>
            <p:cNvPr id="60" name="Group 59"/>
            <p:cNvGrpSpPr/>
            <p:nvPr/>
          </p:nvGrpSpPr>
          <p:grpSpPr>
            <a:xfrm>
              <a:off x="6939980" y="1831284"/>
              <a:ext cx="385719" cy="718117"/>
              <a:chOff x="6783521" y="1654812"/>
              <a:chExt cx="726841" cy="1353205"/>
            </a:xfrm>
          </p:grpSpPr>
          <p:sp>
            <p:nvSpPr>
              <p:cNvPr id="62" name="Freeform 61"/>
              <p:cNvSpPr/>
              <p:nvPr/>
            </p:nvSpPr>
            <p:spPr>
              <a:xfrm>
                <a:off x="6783521" y="1886618"/>
                <a:ext cx="726841" cy="1121399"/>
              </a:xfrm>
              <a:custGeom>
                <a:avLst/>
                <a:gdLst/>
                <a:ahLst/>
                <a:cxnLst/>
                <a:rect l="l" t="t" r="r" b="b"/>
                <a:pathLst>
                  <a:path w="726841" h="1121399">
                    <a:moveTo>
                      <a:pt x="236325" y="1049494"/>
                    </a:moveTo>
                    <a:lnTo>
                      <a:pt x="495287" y="1049494"/>
                    </a:lnTo>
                    <a:cubicBezTo>
                      <a:pt x="491080" y="1064561"/>
                      <a:pt x="487966" y="1079199"/>
                      <a:pt x="485273" y="1093187"/>
                    </a:cubicBezTo>
                    <a:lnTo>
                      <a:pt x="245258" y="1092728"/>
                    </a:lnTo>
                    <a:close/>
                    <a:moveTo>
                      <a:pt x="363421" y="203844"/>
                    </a:moveTo>
                    <a:cubicBezTo>
                      <a:pt x="401307" y="203844"/>
                      <a:pt x="432020" y="234557"/>
                      <a:pt x="432020" y="272443"/>
                    </a:cubicBezTo>
                    <a:cubicBezTo>
                      <a:pt x="432020" y="310329"/>
                      <a:pt x="401307" y="341042"/>
                      <a:pt x="363421" y="341042"/>
                    </a:cubicBezTo>
                    <a:cubicBezTo>
                      <a:pt x="325534" y="341042"/>
                      <a:pt x="294821" y="310329"/>
                      <a:pt x="294821" y="272443"/>
                    </a:cubicBezTo>
                    <a:cubicBezTo>
                      <a:pt x="294821" y="234557"/>
                      <a:pt x="325534" y="203844"/>
                      <a:pt x="363421" y="203844"/>
                    </a:cubicBezTo>
                    <a:close/>
                    <a:moveTo>
                      <a:pt x="363421" y="135244"/>
                    </a:moveTo>
                    <a:cubicBezTo>
                      <a:pt x="287648" y="135244"/>
                      <a:pt x="226222" y="196671"/>
                      <a:pt x="226222" y="272443"/>
                    </a:cubicBezTo>
                    <a:cubicBezTo>
                      <a:pt x="226222" y="348216"/>
                      <a:pt x="287648" y="409642"/>
                      <a:pt x="363421" y="409642"/>
                    </a:cubicBezTo>
                    <a:cubicBezTo>
                      <a:pt x="439193" y="409642"/>
                      <a:pt x="500619" y="348216"/>
                      <a:pt x="500619" y="272443"/>
                    </a:cubicBezTo>
                    <a:cubicBezTo>
                      <a:pt x="500619" y="196671"/>
                      <a:pt x="439193" y="135244"/>
                      <a:pt x="363421" y="135244"/>
                    </a:cubicBezTo>
                    <a:close/>
                    <a:moveTo>
                      <a:pt x="196200" y="0"/>
                    </a:moveTo>
                    <a:cubicBezTo>
                      <a:pt x="300307" y="58658"/>
                      <a:pt x="427219" y="59450"/>
                      <a:pt x="531959" y="2129"/>
                    </a:cubicBezTo>
                    <a:cubicBezTo>
                      <a:pt x="645195" y="251105"/>
                      <a:pt x="615578" y="521951"/>
                      <a:pt x="565642" y="749813"/>
                    </a:cubicBezTo>
                    <a:lnTo>
                      <a:pt x="726841" y="904479"/>
                    </a:lnTo>
                    <a:lnTo>
                      <a:pt x="700460" y="1113326"/>
                    </a:lnTo>
                    <a:lnTo>
                      <a:pt x="510728" y="982128"/>
                    </a:lnTo>
                    <a:lnTo>
                      <a:pt x="503274" y="1014651"/>
                    </a:lnTo>
                    <a:lnTo>
                      <a:pt x="228241" y="1014651"/>
                    </a:lnTo>
                    <a:cubicBezTo>
                      <a:pt x="226194" y="1005458"/>
                      <a:pt x="223902" y="996068"/>
                      <a:pt x="221524" y="986461"/>
                    </a:cubicBezTo>
                    <a:lnTo>
                      <a:pt x="26381" y="1121399"/>
                    </a:lnTo>
                    <a:lnTo>
                      <a:pt x="0" y="912552"/>
                    </a:lnTo>
                    <a:lnTo>
                      <a:pt x="162681" y="756465"/>
                    </a:lnTo>
                    <a:lnTo>
                      <a:pt x="163137" y="757906"/>
                    </a:lnTo>
                    <a:lnTo>
                      <a:pt x="165881" y="748957"/>
                    </a:lnTo>
                    <a:cubicBezTo>
                      <a:pt x="117348" y="521774"/>
                      <a:pt x="87568" y="246912"/>
                      <a:pt x="1962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6997804" y="1654812"/>
                <a:ext cx="298274" cy="244742"/>
              </a:xfrm>
              <a:custGeom>
                <a:avLst/>
                <a:gdLst/>
                <a:ahLst/>
                <a:cxnLst/>
                <a:rect l="l" t="t" r="r" b="b"/>
                <a:pathLst>
                  <a:path w="298274" h="244742">
                    <a:moveTo>
                      <a:pt x="147328" y="0"/>
                    </a:moveTo>
                    <a:cubicBezTo>
                      <a:pt x="212319" y="65590"/>
                      <a:pt x="261867" y="134854"/>
                      <a:pt x="298274" y="206570"/>
                    </a:cubicBezTo>
                    <a:cubicBezTo>
                      <a:pt x="205418" y="258299"/>
                      <a:pt x="92251" y="257374"/>
                      <a:pt x="0" y="204273"/>
                    </a:cubicBezTo>
                    <a:cubicBezTo>
                      <a:pt x="35363" y="132633"/>
                      <a:pt x="83678" y="64016"/>
                      <a:pt x="1473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1" name="Freeform 60"/>
            <p:cNvSpPr/>
            <p:nvPr/>
          </p:nvSpPr>
          <p:spPr>
            <a:xfrm>
              <a:off x="6777274" y="2572267"/>
              <a:ext cx="552841" cy="436431"/>
            </a:xfrm>
            <a:custGeom>
              <a:avLst/>
              <a:gdLst/>
              <a:ahLst/>
              <a:cxnLst/>
              <a:rect l="l" t="t" r="r" b="b"/>
              <a:pathLst>
                <a:path w="935319" h="738371">
                  <a:moveTo>
                    <a:pt x="570246" y="5904"/>
                  </a:moveTo>
                  <a:cubicBezTo>
                    <a:pt x="462283" y="64891"/>
                    <a:pt x="426421" y="317189"/>
                    <a:pt x="649701" y="474399"/>
                  </a:cubicBezTo>
                  <a:cubicBezTo>
                    <a:pt x="593836" y="327977"/>
                    <a:pt x="630970" y="255746"/>
                    <a:pt x="667057" y="182470"/>
                  </a:cubicBezTo>
                  <a:cubicBezTo>
                    <a:pt x="667659" y="219721"/>
                    <a:pt x="629598" y="299814"/>
                    <a:pt x="723199" y="346469"/>
                  </a:cubicBezTo>
                  <a:cubicBezTo>
                    <a:pt x="679394" y="206128"/>
                    <a:pt x="864427" y="161920"/>
                    <a:pt x="670152" y="6949"/>
                  </a:cubicBezTo>
                  <a:cubicBezTo>
                    <a:pt x="951156" y="47548"/>
                    <a:pt x="868526" y="190548"/>
                    <a:pt x="935319" y="334595"/>
                  </a:cubicBezTo>
                  <a:cubicBezTo>
                    <a:pt x="886447" y="343095"/>
                    <a:pt x="815632" y="212619"/>
                    <a:pt x="831546" y="274410"/>
                  </a:cubicBezTo>
                  <a:cubicBezTo>
                    <a:pt x="915063" y="518579"/>
                    <a:pt x="665249" y="525551"/>
                    <a:pt x="744586" y="738371"/>
                  </a:cubicBezTo>
                  <a:cubicBezTo>
                    <a:pt x="498005" y="724435"/>
                    <a:pt x="570128" y="495242"/>
                    <a:pt x="454164" y="439509"/>
                  </a:cubicBezTo>
                  <a:cubicBezTo>
                    <a:pt x="422689" y="433882"/>
                    <a:pt x="384944" y="459601"/>
                    <a:pt x="454829" y="574141"/>
                  </a:cubicBezTo>
                  <a:cubicBezTo>
                    <a:pt x="47812" y="270832"/>
                    <a:pt x="333584" y="22904"/>
                    <a:pt x="570246" y="5904"/>
                  </a:cubicBezTo>
                  <a:close/>
                  <a:moveTo>
                    <a:pt x="0" y="0"/>
                  </a:moveTo>
                  <a:lnTo>
                    <a:pt x="9284" y="0"/>
                  </a:lnTo>
                  <a:lnTo>
                    <a:pt x="746" y="59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095055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30" grpId="0"/>
      <p:bldP spid="24" grpId="0"/>
      <p:bldP spid="25" grpId="0"/>
      <p:bldP spid="55" grpId="0"/>
      <p:bldP spid="56" grpId="0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80528" y="39652"/>
            <a:ext cx="8136935" cy="4827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sz="2400" b="1" u="sng" dirty="0" err="1" smtClean="0">
                <a:solidFill>
                  <a:schemeClr val="accent5">
                    <a:lumMod val="75000"/>
                  </a:schemeClr>
                </a:solidFill>
              </a:rPr>
              <a:t>Phòng</a:t>
            </a: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ngừa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hại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khi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75000"/>
                  </a:schemeClr>
                </a:solidFill>
              </a:rPr>
              <a:t>tham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5">
                    <a:lumMod val="75000"/>
                  </a:schemeClr>
                </a:solidFill>
              </a:rPr>
              <a:t>gia</a:t>
            </a:r>
            <a:r>
              <a:rPr lang="en-US" sz="2400" b="1" u="sng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internet</a:t>
            </a:r>
            <a:endParaRPr lang="ko-KR" altLang="en-US" sz="24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6422" y="823285"/>
            <a:ext cx="9144000" cy="393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5280924" y="1203888"/>
            <a:ext cx="45719" cy="3151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5217690" y="1779662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04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1972" y="2779391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05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1972" y="3787503"/>
            <a:ext cx="64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1"/>
                </a:solidFill>
                <a:cs typeface="Arial" pitchFamily="34" charset="0"/>
              </a:rPr>
              <a:t>06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023310"/>
            <a:ext cx="5323939" cy="369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1. </a:t>
            </a:r>
            <a:r>
              <a:rPr lang="en-US" sz="1600" b="1" dirty="0" err="1" smtClean="0">
                <a:solidFill>
                  <a:srgbClr val="002060"/>
                </a:solidFill>
              </a:rPr>
              <a:t>Những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Mail </a:t>
            </a:r>
            <a:r>
              <a:rPr lang="en-US" sz="1600" b="1" dirty="0" err="1">
                <a:solidFill>
                  <a:srgbClr val="002060"/>
                </a:solidFill>
              </a:rPr>
              <a:t>trong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hình</a:t>
            </a:r>
            <a:r>
              <a:rPr lang="en-US" sz="1600" b="1" dirty="0">
                <a:solidFill>
                  <a:srgbClr val="002060"/>
                </a:solidFill>
              </a:rPr>
              <a:t> 1 </a:t>
            </a:r>
            <a:r>
              <a:rPr lang="en-US" sz="1600" b="1" dirty="0" err="1">
                <a:solidFill>
                  <a:srgbClr val="002060"/>
                </a:solidFill>
              </a:rPr>
              <a:t>có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mục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đích</a:t>
            </a:r>
            <a:r>
              <a:rPr lang="en-US" sz="1600" b="1" dirty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gì</a:t>
            </a:r>
            <a:r>
              <a:rPr lang="en-US" sz="1600" b="1" dirty="0">
                <a:solidFill>
                  <a:srgbClr val="002060"/>
                </a:solidFill>
              </a:rPr>
              <a:t>, </a:t>
            </a:r>
            <a:r>
              <a:rPr lang="en-US" sz="1600" b="1" dirty="0" err="1">
                <a:solidFill>
                  <a:srgbClr val="002060"/>
                </a:solidFill>
              </a:rPr>
              <a:t>là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thông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tin </a:t>
            </a:r>
            <a:r>
              <a:rPr lang="en-US" sz="1600" b="1" dirty="0" err="1">
                <a:solidFill>
                  <a:srgbClr val="002060"/>
                </a:solidFill>
              </a:rPr>
              <a:t>tốt</a:t>
            </a:r>
            <a:r>
              <a:rPr lang="en-US" sz="1600" b="1" dirty="0">
                <a:solidFill>
                  <a:srgbClr val="002060"/>
                </a:solidFill>
              </a:rPr>
              <a:t> hay </a:t>
            </a:r>
            <a:r>
              <a:rPr lang="en-US" sz="1600" b="1" dirty="0" err="1">
                <a:solidFill>
                  <a:srgbClr val="002060"/>
                </a:solidFill>
              </a:rPr>
              <a:t>xấu</a:t>
            </a:r>
            <a:r>
              <a:rPr lang="en-US" sz="1600" b="1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2. </a:t>
            </a:r>
            <a:r>
              <a:rPr lang="en-US" sz="1600" b="1" dirty="0" err="1">
                <a:solidFill>
                  <a:srgbClr val="002060"/>
                </a:solidFill>
              </a:rPr>
              <a:t>Hành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động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thích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hợp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trong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trường</a:t>
            </a:r>
            <a:r>
              <a:rPr lang="en-US" sz="1600" b="1" dirty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hợp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này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là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gì</a:t>
            </a:r>
            <a:r>
              <a:rPr lang="en-US" sz="1600" b="1" dirty="0" smtClean="0">
                <a:solidFill>
                  <a:srgbClr val="002060"/>
                </a:solidFill>
              </a:rPr>
              <a:t>?</a:t>
            </a:r>
            <a:endParaRPr lang="en-US" sz="16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3608" y="590878"/>
            <a:ext cx="2448272" cy="464814"/>
          </a:xfrm>
          <a:prstGeom prst="round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/>
              <a:t>HOẠT ĐỘNG CẶP ĐÔI</a:t>
            </a:r>
            <a:endParaRPr lang="en-US" sz="1600" b="1"/>
          </a:p>
        </p:txBody>
      </p:sp>
      <p:sp>
        <p:nvSpPr>
          <p:cNvPr id="39" name="Rectangle 38"/>
          <p:cNvSpPr/>
          <p:nvPr/>
        </p:nvSpPr>
        <p:spPr>
          <a:xfrm>
            <a:off x="5436751" y="1055692"/>
            <a:ext cx="3573150" cy="369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945480" y="610719"/>
            <a:ext cx="2304256" cy="464814"/>
          </a:xfrm>
          <a:prstGeom prst="round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/>
              <a:t>ĐÁP ÁN</a:t>
            </a:r>
            <a:endParaRPr lang="en-US" sz="16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88" y="2355726"/>
            <a:ext cx="5003507" cy="25510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5864" y="1164928"/>
            <a:ext cx="3514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</a:rPr>
              <a:t>Tất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mail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hình</a:t>
            </a:r>
            <a:r>
              <a:rPr lang="en-US" dirty="0" smtClean="0">
                <a:solidFill>
                  <a:srgbClr val="002060"/>
                </a:solidFill>
              </a:rPr>
              <a:t> 1 </a:t>
            </a:r>
            <a:r>
              <a:rPr lang="en-US" dirty="0" err="1" smtClean="0">
                <a:solidFill>
                  <a:srgbClr val="002060"/>
                </a:solidFill>
              </a:rPr>
              <a:t>gửi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đến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nhằm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mục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đích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quảng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cáo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có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còn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mang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theo</a:t>
            </a:r>
            <a:r>
              <a:rPr lang="en-US" dirty="0" smtClean="0">
                <a:solidFill>
                  <a:srgbClr val="002060"/>
                </a:solidFill>
              </a:rPr>
              <a:t> virus.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=&gt; </a:t>
            </a:r>
            <a:r>
              <a:rPr lang="en-US" b="1" dirty="0" err="1" smtClean="0">
                <a:solidFill>
                  <a:srgbClr val="FF0000"/>
                </a:solidFill>
              </a:rPr>
              <a:t>Thông</a:t>
            </a:r>
            <a:r>
              <a:rPr lang="en-US" b="1" dirty="0" smtClean="0">
                <a:solidFill>
                  <a:srgbClr val="FF0000"/>
                </a:solidFill>
              </a:rPr>
              <a:t> tin </a:t>
            </a:r>
            <a:r>
              <a:rPr lang="en-US" b="1" dirty="0" err="1" smtClean="0">
                <a:solidFill>
                  <a:srgbClr val="FF0000"/>
                </a:solidFill>
              </a:rPr>
              <a:t>xấu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4486" y="2706110"/>
            <a:ext cx="36330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rgbClr val="002060"/>
                </a:solidFill>
              </a:rPr>
              <a:t>Hành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động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lúc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này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là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dirty="0" err="1" smtClean="0">
                <a:solidFill>
                  <a:srgbClr val="002060"/>
                </a:solidFill>
              </a:rPr>
              <a:t>Không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</a:rPr>
              <a:t>xem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nội</a:t>
            </a:r>
            <a:r>
              <a:rPr lang="en-US" dirty="0" smtClean="0">
                <a:solidFill>
                  <a:srgbClr val="002060"/>
                </a:solidFill>
              </a:rPr>
              <a:t> dung </a:t>
            </a:r>
            <a:r>
              <a:rPr lang="en-US" dirty="0" err="1" smtClean="0">
                <a:solidFill>
                  <a:srgbClr val="002060"/>
                </a:solidFill>
              </a:rPr>
              <a:t>mà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xóa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ngay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hoặc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nháy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nút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bấm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cáo</a:t>
            </a:r>
            <a:r>
              <a:rPr lang="en-US" dirty="0" smtClean="0">
                <a:solidFill>
                  <a:srgbClr val="002060"/>
                </a:solidFill>
              </a:rPr>
              <a:t> Spam </a:t>
            </a:r>
            <a:r>
              <a:rPr lang="en-US" dirty="0" err="1" smtClean="0">
                <a:solidFill>
                  <a:srgbClr val="002060"/>
                </a:solidFill>
              </a:rPr>
              <a:t>để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chuyểnbức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vào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hộp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Spam.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84399" y="29211"/>
            <a:ext cx="1226800" cy="937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build="p"/>
      <p:bldP spid="8" grpId="0" animBg="1"/>
      <p:bldP spid="4" grpId="0" animBg="1"/>
      <p:bldP spid="5" grpId="0" animBg="1"/>
      <p:bldP spid="39" grpId="0" animBg="1"/>
      <p:bldP spid="40" grpId="0" animBg="1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29266"/>
            <a:ext cx="840593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diện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gmail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cáo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78" y="3147814"/>
            <a:ext cx="891641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3528" y="3929712"/>
            <a:ext cx="8496944" cy="972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002060"/>
                </a:solidFill>
              </a:rPr>
              <a:t>Thư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thường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có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các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đặc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điểm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</a:rPr>
              <a:t>gửi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từ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địa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chỉ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lạ</a:t>
            </a:r>
            <a:r>
              <a:rPr lang="en-US" b="1" dirty="0" smtClean="0">
                <a:solidFill>
                  <a:srgbClr val="002060"/>
                </a:solidFill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</a:rPr>
              <a:t>tiêu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đề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xưng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hô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chung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b="1" dirty="0" err="1" smtClean="0">
                <a:solidFill>
                  <a:srgbClr val="002060"/>
                </a:solidFill>
              </a:rPr>
              <a:t>chung</a:t>
            </a:r>
            <a:r>
              <a:rPr lang="en-US" b="1" dirty="0" smtClean="0">
                <a:solidFill>
                  <a:srgbClr val="002060"/>
                </a:solidFill>
              </a:rPr>
              <a:t> (“</a:t>
            </a:r>
            <a:r>
              <a:rPr lang="en-US" b="1" dirty="0" err="1" smtClean="0">
                <a:solidFill>
                  <a:srgbClr val="002060"/>
                </a:solidFill>
              </a:rPr>
              <a:t>bạn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thân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mến</a:t>
            </a:r>
            <a:r>
              <a:rPr lang="en-US" b="1" dirty="0" smtClean="0">
                <a:solidFill>
                  <a:srgbClr val="002060"/>
                </a:solidFill>
              </a:rPr>
              <a:t>”, “</a:t>
            </a:r>
            <a:r>
              <a:rPr lang="en-US" b="1" dirty="0" err="1" smtClean="0">
                <a:solidFill>
                  <a:srgbClr val="002060"/>
                </a:solidFill>
              </a:rPr>
              <a:t>quý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khách</a:t>
            </a:r>
            <a:r>
              <a:rPr lang="en-US" b="1" dirty="0" smtClean="0">
                <a:solidFill>
                  <a:srgbClr val="002060"/>
                </a:solidFill>
              </a:rPr>
              <a:t>”) </a:t>
            </a:r>
            <a:r>
              <a:rPr lang="en-US" b="1" dirty="0" err="1" smtClean="0">
                <a:solidFill>
                  <a:srgbClr val="002060"/>
                </a:solidFill>
              </a:rPr>
              <a:t>và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mời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chào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hấp</a:t>
            </a:r>
            <a:r>
              <a:rPr lang="en-US" b="1" dirty="0" smtClean="0">
                <a:solidFill>
                  <a:srgbClr val="002060"/>
                </a:solidFill>
              </a:rPr>
              <a:t> dẫn.</a:t>
            </a:r>
            <a:r>
              <a:rPr lang="en-US" b="1" dirty="0" smtClean="0"/>
              <a:t>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987574"/>
            <a:ext cx="7857256" cy="303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496596"/>
            <a:ext cx="87464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diện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thư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rác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email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cáo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?</a:t>
            </a:r>
            <a:endParaRPr lang="en-US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603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431155"/>
            <a:ext cx="8503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ây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lừa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nhằm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chiếm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đoạt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tin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23" y="3147814"/>
            <a:ext cx="885383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83568" y="4151604"/>
            <a:ext cx="7986601" cy="828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2060"/>
                </a:solidFill>
              </a:rPr>
              <a:t>-&gt; </a:t>
            </a:r>
            <a:r>
              <a:rPr lang="en-US" sz="2200" dirty="0" err="1" smtClean="0">
                <a:solidFill>
                  <a:srgbClr val="002060"/>
                </a:solidFill>
              </a:rPr>
              <a:t>hình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thức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lừa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đảo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nhằm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chiếm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đoạt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thông</a:t>
            </a:r>
            <a:r>
              <a:rPr lang="en-US" sz="2200" dirty="0" smtClean="0">
                <a:solidFill>
                  <a:srgbClr val="002060"/>
                </a:solidFill>
              </a:rPr>
              <a:t> tin </a:t>
            </a:r>
            <a:r>
              <a:rPr lang="en-US" sz="2200" dirty="0" err="1" smtClean="0">
                <a:solidFill>
                  <a:srgbClr val="002060"/>
                </a:solidFill>
              </a:rPr>
              <a:t>cá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nhân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2060"/>
                </a:solidFill>
              </a:rPr>
              <a:t>(</a:t>
            </a:r>
            <a:r>
              <a:rPr lang="en-US" sz="2200" dirty="0" err="1" smtClean="0">
                <a:solidFill>
                  <a:srgbClr val="002060"/>
                </a:solidFill>
              </a:rPr>
              <a:t>địa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chỉ</a:t>
            </a:r>
            <a:r>
              <a:rPr lang="en-US" sz="2200" dirty="0" smtClean="0">
                <a:solidFill>
                  <a:srgbClr val="002060"/>
                </a:solidFill>
              </a:rPr>
              <a:t> email, </a:t>
            </a:r>
            <a:r>
              <a:rPr lang="en-US" sz="2200" dirty="0" err="1" smtClean="0">
                <a:solidFill>
                  <a:srgbClr val="002060"/>
                </a:solidFill>
              </a:rPr>
              <a:t>mật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khẩu</a:t>
            </a:r>
            <a:r>
              <a:rPr lang="en-US" sz="2200" dirty="0" smtClean="0">
                <a:solidFill>
                  <a:srgbClr val="002060"/>
                </a:solidFill>
              </a:rPr>
              <a:t>) =&gt; </a:t>
            </a:r>
            <a:r>
              <a:rPr lang="en-US" sz="2200" dirty="0" err="1" smtClean="0">
                <a:solidFill>
                  <a:srgbClr val="FF0000"/>
                </a:solidFill>
              </a:rPr>
              <a:t>Đóng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ngay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trang</a:t>
            </a:r>
            <a:r>
              <a:rPr lang="en-US" sz="2200" dirty="0" smtClean="0">
                <a:solidFill>
                  <a:srgbClr val="FF0000"/>
                </a:solidFill>
              </a:rPr>
              <a:t> web </a:t>
            </a:r>
            <a:r>
              <a:rPr lang="en-US" sz="2200" dirty="0" err="1" smtClean="0">
                <a:solidFill>
                  <a:srgbClr val="FF0000"/>
                </a:solidFill>
              </a:rPr>
              <a:t>đang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xem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7" y="1059582"/>
            <a:ext cx="5374395" cy="30243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561" y="0"/>
            <a:ext cx="798264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diện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điệp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lừa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đảo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227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286972" y="610855"/>
            <a:ext cx="7605508" cy="4337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Thông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thường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,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kẻ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xấu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sẽ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đưa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ra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mồi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nhử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hấp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dẫn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(may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mắn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trúng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thưởng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, tri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khách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hàng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),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nếu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nạn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nổi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lòng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tham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thì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thực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hiện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bước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tiếp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theo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là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yêu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cầu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đăng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nhập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(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để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chiếm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đoạt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tài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khoản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)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hoặc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đóng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phí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bưu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điện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(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để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chiếm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đoạt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tiền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sz="2200" b="1" dirty="0" err="1" smtClean="0">
                <a:solidFill>
                  <a:schemeClr val="tx1"/>
                </a:solidFill>
              </a:rPr>
              <a:t>Kẻ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xấu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cũng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có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thể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giả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danh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cơ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quan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công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an,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bưu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điện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,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ngân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hàng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đe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dọa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nạn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,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nếu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nạn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tỏ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ra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sợ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hãi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thì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buộc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họ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tiết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lộ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thông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tin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cá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nhân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hoặc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chuyển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200" b="1" dirty="0" err="1" smtClean="0">
                <a:solidFill>
                  <a:schemeClr val="tx1"/>
                </a:solidFill>
              </a:rPr>
              <a:t>tiền</a:t>
            </a:r>
            <a:r>
              <a:rPr lang="en-US" altLang="ko-KR" sz="2200" b="1" dirty="0" smtClean="0">
                <a:solidFill>
                  <a:schemeClr val="tx1"/>
                </a:solidFill>
              </a:rPr>
              <a:t>.</a:t>
            </a:r>
            <a:endParaRPr lang="ko-KR" altLang="en-US" sz="2200" b="1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504" y="1049241"/>
            <a:ext cx="1052368" cy="3696329"/>
            <a:chOff x="4058860" y="987781"/>
            <a:chExt cx="1052368" cy="3696329"/>
          </a:xfrm>
        </p:grpSpPr>
        <p:sp>
          <p:nvSpPr>
            <p:cNvPr id="6" name="Rectangle 8"/>
            <p:cNvSpPr/>
            <p:nvPr/>
          </p:nvSpPr>
          <p:spPr>
            <a:xfrm rot="36931">
              <a:off x="4276045" y="3801165"/>
              <a:ext cx="592195" cy="863021"/>
            </a:xfrm>
            <a:custGeom>
              <a:avLst/>
              <a:gdLst/>
              <a:ahLst/>
              <a:cxnLst/>
              <a:rect l="l" t="t" r="r" b="b"/>
              <a:pathLst>
                <a:path w="1802378" h="1800199">
                  <a:moveTo>
                    <a:pt x="0" y="0"/>
                  </a:moveTo>
                  <a:lnTo>
                    <a:pt x="1802378" y="0"/>
                  </a:lnTo>
                  <a:lnTo>
                    <a:pt x="1802378" y="289727"/>
                  </a:lnTo>
                  <a:lnTo>
                    <a:pt x="1801366" y="289727"/>
                  </a:lnTo>
                  <a:lnTo>
                    <a:pt x="901188" y="1800199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0000"/>
                    <a:lumOff val="30000"/>
                  </a:schemeClr>
                </a:gs>
                <a:gs pos="100000">
                  <a:schemeClr val="accent2">
                    <a:lumMod val="70000"/>
                    <a:lumOff val="3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Rectangle 8"/>
            <p:cNvSpPr/>
            <p:nvPr/>
          </p:nvSpPr>
          <p:spPr>
            <a:xfrm>
              <a:off x="4468857" y="3793500"/>
              <a:ext cx="200342" cy="872829"/>
            </a:xfrm>
            <a:custGeom>
              <a:avLst/>
              <a:gdLst>
                <a:gd name="connsiteX0" fmla="*/ 0 w 1359043"/>
                <a:gd name="connsiteY0" fmla="*/ 0 h 1813992"/>
                <a:gd name="connsiteX1" fmla="*/ 1359043 w 1359043"/>
                <a:gd name="connsiteY1" fmla="*/ 0 h 1813992"/>
                <a:gd name="connsiteX2" fmla="*/ 1359043 w 1359043"/>
                <a:gd name="connsiteY2" fmla="*/ 212596 h 1813992"/>
                <a:gd name="connsiteX3" fmla="*/ 806822 w 1359043"/>
                <a:gd name="connsiteY3" fmla="*/ 1813992 h 1813992"/>
                <a:gd name="connsiteX4" fmla="*/ 1012 w 1359043"/>
                <a:gd name="connsiteY4" fmla="*/ 289727 h 1813992"/>
                <a:gd name="connsiteX5" fmla="*/ 0 w 1359043"/>
                <a:gd name="connsiteY5" fmla="*/ 289727 h 1813992"/>
                <a:gd name="connsiteX6" fmla="*/ 0 w 1359043"/>
                <a:gd name="connsiteY6" fmla="*/ 288030 h 1813992"/>
                <a:gd name="connsiteX7" fmla="*/ 0 w 1359043"/>
                <a:gd name="connsiteY7" fmla="*/ 0 h 1813992"/>
                <a:gd name="connsiteX0" fmla="*/ 0 w 1359043"/>
                <a:gd name="connsiteY0" fmla="*/ 0 h 1820658"/>
                <a:gd name="connsiteX1" fmla="*/ 1359043 w 1359043"/>
                <a:gd name="connsiteY1" fmla="*/ 0 h 1820658"/>
                <a:gd name="connsiteX2" fmla="*/ 1359043 w 1359043"/>
                <a:gd name="connsiteY2" fmla="*/ 212596 h 1820658"/>
                <a:gd name="connsiteX3" fmla="*/ 720119 w 1359043"/>
                <a:gd name="connsiteY3" fmla="*/ 1820658 h 1820658"/>
                <a:gd name="connsiteX4" fmla="*/ 1012 w 1359043"/>
                <a:gd name="connsiteY4" fmla="*/ 289727 h 1820658"/>
                <a:gd name="connsiteX5" fmla="*/ 0 w 1359043"/>
                <a:gd name="connsiteY5" fmla="*/ 289727 h 1820658"/>
                <a:gd name="connsiteX6" fmla="*/ 0 w 1359043"/>
                <a:gd name="connsiteY6" fmla="*/ 288030 h 1820658"/>
                <a:gd name="connsiteX7" fmla="*/ 0 w 1359043"/>
                <a:gd name="connsiteY7" fmla="*/ 0 h 182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043" h="1820658">
                  <a:moveTo>
                    <a:pt x="0" y="0"/>
                  </a:moveTo>
                  <a:lnTo>
                    <a:pt x="1359043" y="0"/>
                  </a:lnTo>
                  <a:lnTo>
                    <a:pt x="1359043" y="212596"/>
                  </a:lnTo>
                  <a:lnTo>
                    <a:pt x="720119" y="1820658"/>
                  </a:lnTo>
                  <a:lnTo>
                    <a:pt x="1012" y="289727"/>
                  </a:lnTo>
                  <a:lnTo>
                    <a:pt x="0" y="289727"/>
                  </a:lnTo>
                  <a:lnTo>
                    <a:pt x="0" y="28803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50000"/>
                    <a:lumOff val="5000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2"/>
            <p:cNvSpPr/>
            <p:nvPr/>
          </p:nvSpPr>
          <p:spPr>
            <a:xfrm>
              <a:off x="4291066" y="1891296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0" y="0"/>
                  </a:moveTo>
                  <a:lnTo>
                    <a:pt x="99616" y="0"/>
                  </a:lnTo>
                  <a:lnTo>
                    <a:pt x="196906" y="63491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30000"/>
                    <a:lumOff val="7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2"/>
            <p:cNvSpPr/>
            <p:nvPr/>
          </p:nvSpPr>
          <p:spPr>
            <a:xfrm>
              <a:off x="4486591" y="1953886"/>
              <a:ext cx="196906" cy="1950905"/>
            </a:xfrm>
            <a:custGeom>
              <a:avLst/>
              <a:gdLst/>
              <a:ahLst/>
              <a:cxnLst/>
              <a:rect l="l" t="t" r="r" b="b"/>
              <a:pathLst>
                <a:path w="196906" h="1950905">
                  <a:moveTo>
                    <a:pt x="0" y="0"/>
                  </a:moveTo>
                  <a:lnTo>
                    <a:pt x="101941" y="66527"/>
                  </a:lnTo>
                  <a:lnTo>
                    <a:pt x="196906" y="4552"/>
                  </a:lnTo>
                  <a:lnTo>
                    <a:pt x="196906" y="1950905"/>
                  </a:lnTo>
                  <a:lnTo>
                    <a:pt x="193201" y="1950905"/>
                  </a:lnTo>
                  <a:cubicBezTo>
                    <a:pt x="183184" y="1893988"/>
                    <a:pt x="144512" y="1851984"/>
                    <a:pt x="98453" y="1851984"/>
                  </a:cubicBezTo>
                  <a:cubicBezTo>
                    <a:pt x="52394" y="1851984"/>
                    <a:pt x="13723" y="1893988"/>
                    <a:pt x="3706" y="1950905"/>
                  </a:cubicBezTo>
                  <a:lnTo>
                    <a:pt x="0" y="195090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2"/>
            <p:cNvSpPr/>
            <p:nvPr/>
          </p:nvSpPr>
          <p:spPr>
            <a:xfrm>
              <a:off x="4683483" y="1895514"/>
              <a:ext cx="196906" cy="2011393"/>
            </a:xfrm>
            <a:custGeom>
              <a:avLst/>
              <a:gdLst/>
              <a:ahLst/>
              <a:cxnLst/>
              <a:rect l="l" t="t" r="r" b="b"/>
              <a:pathLst>
                <a:path w="196906" h="2011393">
                  <a:moveTo>
                    <a:pt x="96435" y="0"/>
                  </a:moveTo>
                  <a:lnTo>
                    <a:pt x="196906" y="0"/>
                  </a:lnTo>
                  <a:lnTo>
                    <a:pt x="196906" y="2011393"/>
                  </a:lnTo>
                  <a:lnTo>
                    <a:pt x="193201" y="2011393"/>
                  </a:lnTo>
                  <a:cubicBezTo>
                    <a:pt x="183184" y="1954476"/>
                    <a:pt x="144512" y="1912472"/>
                    <a:pt x="98453" y="1912472"/>
                  </a:cubicBezTo>
                  <a:cubicBezTo>
                    <a:pt x="52394" y="1912472"/>
                    <a:pt x="13723" y="1954476"/>
                    <a:pt x="3706" y="2011393"/>
                  </a:cubicBezTo>
                  <a:lnTo>
                    <a:pt x="0" y="2011393"/>
                  </a:lnTo>
                  <a:lnTo>
                    <a:pt x="0" y="62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4468813" y="4423239"/>
              <a:ext cx="196906" cy="260871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Parallelogram 15"/>
            <p:cNvSpPr/>
            <p:nvPr/>
          </p:nvSpPr>
          <p:spPr>
            <a:xfrm rot="16200000">
              <a:off x="4098945" y="947696"/>
              <a:ext cx="972197" cy="1052368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2555776" y="123478"/>
            <a:ext cx="2232248" cy="432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smtClean="0"/>
              <a:t>LƯU Ý</a:t>
            </a:r>
            <a:endParaRPr lang="en-US" sz="2000" b="1" u="sn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62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0981"/>
            <a:ext cx="5328592" cy="504056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2.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Sử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dụng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phần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mềm</a:t>
            </a:r>
            <a:r>
              <a:rPr lang="en-US" sz="2400" b="1" u="sng" dirty="0" smtClean="0">
                <a:solidFill>
                  <a:srgbClr val="002060"/>
                </a:solidFill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diệt</a:t>
            </a:r>
            <a:r>
              <a:rPr lang="en-US" sz="2400" b="1" u="sng" dirty="0" smtClean="0">
                <a:solidFill>
                  <a:srgbClr val="002060"/>
                </a:solidFill>
              </a:rPr>
              <a:t> virus</a:t>
            </a:r>
            <a:endParaRPr 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9810" y="411510"/>
            <a:ext cx="2700337" cy="4320480"/>
          </a:xfrm>
        </p:spPr>
      </p:pic>
      <p:sp>
        <p:nvSpPr>
          <p:cNvPr id="5" name="TextBox 4"/>
          <p:cNvSpPr txBox="1"/>
          <p:nvPr/>
        </p:nvSpPr>
        <p:spPr>
          <a:xfrm>
            <a:off x="139349" y="633884"/>
            <a:ext cx="558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mềm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diệt</a:t>
            </a:r>
            <a:r>
              <a:rPr lang="en-US" sz="2400" b="1" dirty="0" smtClean="0">
                <a:solidFill>
                  <a:schemeClr val="bg1"/>
                </a:solidFill>
              </a:rPr>
              <a:t> virus </a:t>
            </a:r>
            <a:r>
              <a:rPr lang="en-US" sz="2400" b="1" dirty="0" err="1" smtClean="0">
                <a:solidFill>
                  <a:schemeClr val="bg1"/>
                </a:solidFill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</a:rPr>
              <a:t> nay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448" y="1563638"/>
            <a:ext cx="4084995" cy="266793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71600" y="1140882"/>
            <a:ext cx="1080120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</a:rPr>
              <a:t>Avast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29619" y="1153912"/>
            <a:ext cx="1150501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2060"/>
                </a:solidFill>
              </a:rPr>
              <a:t>360 Total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49901" y="1171447"/>
            <a:ext cx="1150501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2060"/>
                </a:solidFill>
              </a:rPr>
              <a:t>Kaspersky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49901" y="4294481"/>
            <a:ext cx="1216022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002060"/>
                </a:solidFill>
              </a:rPr>
              <a:t>Bkav</a:t>
            </a:r>
            <a:r>
              <a:rPr lang="en-US" sz="1400" b="1" dirty="0" smtClean="0">
                <a:solidFill>
                  <a:srgbClr val="002060"/>
                </a:solidFill>
              </a:rPr>
              <a:t> home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03649" y="4314612"/>
            <a:ext cx="1216022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rgbClr val="002060"/>
                </a:solidFill>
              </a:rPr>
              <a:t>CMC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80934" y="4314612"/>
            <a:ext cx="1216022" cy="2787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rgbClr val="002060"/>
                </a:solidFill>
              </a:rPr>
              <a:t>Trend Micro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511660" y="1397082"/>
            <a:ext cx="0" cy="3320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788945" y="1434210"/>
            <a:ext cx="0" cy="3320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67944" y="1432652"/>
            <a:ext cx="0" cy="3320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052190" y="4095286"/>
            <a:ext cx="0" cy="219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64296" y="4144392"/>
            <a:ext cx="0" cy="219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89483" y="4144392"/>
            <a:ext cx="0" cy="219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380120" y="2897605"/>
            <a:ext cx="1320282" cy="1356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8708099" y="525872"/>
            <a:ext cx="432048" cy="216024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72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2BA05C9-7719-4EB0-B443-1E371A4DF5FE}"/>
  <p:tag name="ISPRING_RESOURCE_FOLDER" val="D:\23-24\Giao an\GADT TIN 6\CĐ D. Bài 3. TIN 6\"/>
  <p:tag name="ISPRING_PRESENTATION_PATH" val="D:\23-24\Giao an\GADT TIN 6\CĐ D. Bài 3. TIN 6.pptx"/>
  <p:tag name="ISPRING_PROJECT_VERSION" val="9.32"/>
  <p:tag name="ISPRING_PROJECT_FOLDER_UPDATED" val="1"/>
  <p:tag name="ISPRING_LMS_API_VERSION" val="SCORM 2004 (4th edition)"/>
  <p:tag name="ISPRING_ULTRA_SCORM_COURSE_ID" val="D1030663-0FA1-4CE4-92E1-D65929EA679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z{89B23954-2191-4E7F-B532-7081A735F152}&quot;,&quot;D:\\23-24\\Giao an\\GADT TI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Đ D. Bài 3. TIN 6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A3C71D-FA03-42D4-B014-A79EC4F12369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C6984A-8D0A-4A31-A510-392ED92AD53A}:3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389913-388A-4D03-B2AD-F0D5415E2BE8}:2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A1515A-1EDD-485F-9712-2706FF7C8C85}: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80E0A1-56BC-4FC3-9465-8B9542A4A7A0}: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819DC3-01C5-4B58-B07C-C02B064990A3}:2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F843-F3A6-476D-B5DC-A02462E2D16F}:3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7936E-0EF7-4EF8-B435-37DB4417FB96}:3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38FA76-BA41-4951-90C5-E0864BB5C679}:3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B0F115-4F41-4AA0-B8B2-6D75E6C906CF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033C9E-E84D-495F-91F5-3F78653C7366}:3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370E56-F894-44B3-B21E-F7CCEF91BEAF}:2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C4C96-D25F-4A91-95C5-CECFA32418D6}:30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24E6ED-AFF8-440B-91CB-C9D7D9619B73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DE170A-0763-44AB-BC04-9F6A3B25054E}:2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526A2D-0CE1-4D22-9E20-B6A0430E731B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0E4B7-E42A-4CAA-A664-D5C4754DF885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BC7F8-0E31-4378-B52F-755A041E597A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F0685-5381-4007-8FEC-5F76689A2D80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9F5BD-9FB8-40A2-8832-FDCD2D012B15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D35000-D9CB-40E1-AAAE-AB91DC313E2B}:273"/>
</p:tagLst>
</file>

<file path=ppt/theme/theme1.xml><?xml version="1.0" encoding="utf-8"?>
<a:theme xmlns:a="http://schemas.openxmlformats.org/drawingml/2006/main" name="Cover and End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1013</Words>
  <Application>Microsoft Office PowerPoint</Application>
  <PresentationFormat>On-screen Show (16:9)</PresentationFormat>
  <Paragraphs>146</Paragraphs>
  <Slides>21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Cover and End Slide Master</vt:lpstr>
      <vt:lpstr>Contents Slide Master</vt:lpstr>
      <vt:lpstr>Section Break Slide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 D. Bài 3. TIN 6</dc:title>
  <dc:creator>googleslidesppt.com;allppt.com</dc:creator>
  <cp:lastModifiedBy>HP</cp:lastModifiedBy>
  <cp:revision>160</cp:revision>
  <dcterms:created xsi:type="dcterms:W3CDTF">2016-12-05T23:26:54Z</dcterms:created>
  <dcterms:modified xsi:type="dcterms:W3CDTF">2024-08-19T03:34:29Z</dcterms:modified>
</cp:coreProperties>
</file>