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65" r:id="rId2"/>
    <p:sldId id="266" r:id="rId3"/>
    <p:sldId id="269" r:id="rId4"/>
    <p:sldId id="271" r:id="rId5"/>
    <p:sldId id="272" r:id="rId6"/>
    <p:sldId id="273" r:id="rId7"/>
    <p:sldId id="276" r:id="rId8"/>
    <p:sldId id="277" r:id="rId9"/>
    <p:sldId id="279" r:id="rId10"/>
    <p:sldId id="278" r:id="rId11"/>
    <p:sldId id="286" r:id="rId12"/>
  </p:sldIdLst>
  <p:sldSz cx="18288000" cy="10287000"/>
  <p:notesSz cx="6858000" cy="9144000"/>
  <p:embeddedFontLst>
    <p:embeddedFont>
      <p:font typeface="Webdings" panose="05030102010509060703" pitchFamily="18" charset="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ill Sans MT" panose="020B0502020104020203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5F7A4E-7D6F-4EBD-8A33-D7CA207A7FC0}">
          <p14:sldIdLst>
            <p14:sldId id="265"/>
            <p14:sldId id="266"/>
            <p14:sldId id="269"/>
            <p14:sldId id="271"/>
            <p14:sldId id="272"/>
            <p14:sldId id="273"/>
            <p14:sldId id="276"/>
            <p14:sldId id="277"/>
            <p14:sldId id="279"/>
            <p14:sldId id="278"/>
            <p14:sldId id="286"/>
          </p14:sldIdLst>
        </p14:section>
        <p14:section name="Untitled Section" id="{42228AA5-311E-4FD4-9FD2-694213869E6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7C2"/>
    <a:srgbClr val="FFFFFF"/>
    <a:srgbClr val="9F8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7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89627-7E90-41B9-A710-FE1E0229A159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68E07-A6B8-41C5-96BB-DC6374786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4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68E07-A6B8-41C5-96BB-DC63747863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3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53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32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97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1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29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54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64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56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2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74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44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09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313631" y="2758033"/>
            <a:ext cx="13648345" cy="474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>
                <a:latin typeface="Arial" panose="020B0604020202020204" pitchFamily="34" charset="0"/>
                <a:cs typeface="Arial" panose="020B0604020202020204" pitchFamily="34" charset="0"/>
              </a:rPr>
              <a:t>XIN CHÀO CÁC EM!</a:t>
            </a:r>
          </a:p>
          <a:p>
            <a:pPr algn="ctr">
              <a:lnSpc>
                <a:spcPct val="150000"/>
              </a:lnSpc>
            </a:pPr>
            <a:r>
              <a:rPr lang="en-US" sz="7000" b="1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48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2" name="TextBox 31"/>
          <p:cNvSpPr txBox="1"/>
          <p:nvPr/>
        </p:nvSpPr>
        <p:spPr>
          <a:xfrm>
            <a:off x="1" y="782090"/>
            <a:ext cx="18288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THỰC HÀNH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2531" y="2110484"/>
            <a:ext cx="136914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500" b="1" i="1">
                <a:latin typeface="Arial" panose="020B0604020202020204" pitchFamily="34" charset="0"/>
                <a:cs typeface="Arial" panose="020B0604020202020204" pitchFamily="34" charset="0"/>
              </a:rPr>
              <a:t>Các em hãy thực hiện các nhiệm vụ sau đây: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30087" y="3566528"/>
            <a:ext cx="7223197" cy="61150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chemeClr val="tx1"/>
                </a:solidFill>
              </a:rPr>
              <a:t>Bài 1: </a:t>
            </a:r>
            <a:r>
              <a:rPr lang="vi-VN" sz="3600">
                <a:solidFill>
                  <a:schemeClr val="tx1"/>
                </a:solidFill>
              </a:rPr>
              <a:t>Mở tệp “ThucHanh.xlxs”, điền thêm giá trị nhỏ nhất của mỗi cột số liệu Chiều cao, Cân nặng, BMI vào các ô dưới cùng của cột tương ứng.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488500" y="3568080"/>
            <a:ext cx="7223197" cy="61134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chemeClr val="tx1"/>
                </a:solidFill>
              </a:rPr>
              <a:t>Bài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600" b="1">
                <a:solidFill>
                  <a:schemeClr val="tx1"/>
                </a:solidFill>
              </a:rPr>
              <a:t>: </a:t>
            </a:r>
            <a:r>
              <a:rPr lang="vi-VN" sz="3600">
                <a:solidFill>
                  <a:schemeClr val="tx1"/>
                </a:solidFill>
              </a:rPr>
              <a:t>Sửa lại một số ô số liệu bất kì trong 5 hàng đầu tiên của bảng để không còn là số nữa, ví dụ thêm chữ cái X vào trước. Kết quả đầu ra của các hàm gộp liên quan đến ô này thay đổi thế nào? Giải thích tại sao?</a:t>
            </a:r>
            <a:endParaRPr lang="en-US" sz="36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68543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319827" y="3034668"/>
            <a:ext cx="136483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43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798979" y="4120584"/>
            <a:ext cx="14646958" cy="3211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BÀI 8: </a:t>
            </a:r>
          </a:p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SỬ DỤNG MỘT SỐ HÀM CÓ SẴN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183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32" name="TextBox 31"/>
          <p:cNvSpPr txBox="1"/>
          <p:nvPr/>
        </p:nvSpPr>
        <p:spPr>
          <a:xfrm>
            <a:off x="152400" y="497979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1. CÁC HÀM CÓ SẴN TRONG EXCEL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8894" y="1878094"/>
            <a:ext cx="16538114" cy="1981200"/>
          </a:xfrm>
          <a:prstGeom prst="roundRect">
            <a:avLst/>
          </a:prstGeom>
          <a:solidFill>
            <a:srgbClr val="E6D7C2"/>
          </a:solidFill>
          <a:ln>
            <a:solidFill>
              <a:srgbClr val="E6D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 tác, quan sát và cho biết kết quả khi gõ dấu “=” và một chữ cái trên thanh công thức. Ví dụ gõ “=S”, gõ “A”.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48894" y="4344884"/>
            <a:ext cx="14538589" cy="56493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52800" y="6667500"/>
            <a:ext cx="2057400" cy="33267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10200" y="8343900"/>
            <a:ext cx="8382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16"/>
          <p:cNvSpPr/>
          <p:nvPr/>
        </p:nvSpPr>
        <p:spPr>
          <a:xfrm>
            <a:off x="7467600" y="4897650"/>
            <a:ext cx="10727729" cy="478389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khi gõ dấu "=" và một chữ cái trên thanh công thức sẽ hiển thị tất cả các hàm có chữ cái đầu tiên mà chúng ta đã gõ.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124457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2" name="AutoShape 22"/>
          <p:cNvSpPr/>
          <p:nvPr/>
        </p:nvSpPr>
        <p:spPr>
          <a:xfrm rot="3752">
            <a:off x="-5" y="1870773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TextBox 31"/>
          <p:cNvSpPr txBox="1"/>
          <p:nvPr/>
        </p:nvSpPr>
        <p:spPr>
          <a:xfrm>
            <a:off x="1" y="782090"/>
            <a:ext cx="18288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2. Hàm gộp SUM, AVERAGE, MAX, MIN, COUNT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4021" y="2110484"/>
            <a:ext cx="50221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 NHÓM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2920" y="2902934"/>
            <a:ext cx="15786302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Đọc thông tin mục 2 – SGK tr.54 – 57, thảo luận  và trả lời câu hỏi: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1357" y="3938593"/>
            <a:ext cx="15859790" cy="15519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1: 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khái niệm, chức năng và đầu vào của các hàm.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31357" y="5636205"/>
            <a:ext cx="15859790" cy="25867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chemeClr val="tx1"/>
                </a:solidFill>
                <a:cs typeface="Arial" panose="020B0604020202020204" pitchFamily="34" charset="0"/>
              </a:rPr>
              <a:t>Nhóm 2: </a:t>
            </a:r>
            <a:r>
              <a:rPr lang="vi-VN" sz="3600">
                <a:solidFill>
                  <a:schemeClr val="tx1"/>
                </a:solidFill>
                <a:cs typeface="Arial" panose="020B0604020202020204" pitchFamily="34" charset="0"/>
              </a:rPr>
              <a:t>Nêu dãy địa chỉ ô và địa chỉ khối ô. Nêu các bước dùng lệnh thao tác nhanh với số liệu trong khối ô là một đoạn liền trong một cột hoặc một hàng (sử dụng hàm SUM).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31357" y="8368585"/>
            <a:ext cx="15859790" cy="17718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chemeClr val="tx1"/>
                </a:solidFill>
                <a:cs typeface="Arial" panose="020B0604020202020204" pitchFamily="34" charset="0"/>
              </a:rPr>
              <a:t>Nhóm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3600" b="1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vi-VN" sz="3600">
                <a:solidFill>
                  <a:schemeClr val="tx1"/>
                </a:solidFill>
                <a:cs typeface="Arial" panose="020B0604020202020204" pitchFamily="34" charset="0"/>
              </a:rPr>
              <a:t>Nêu cách điền địa chỉ các ô rời rạc và các bước dùng lệnh thao tác nhanh sử dụng các hàm AVERAGE, MAX, MIN, COUNT.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68788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2" name="AutoShape 22"/>
          <p:cNvSpPr/>
          <p:nvPr/>
        </p:nvSpPr>
        <p:spPr>
          <a:xfrm rot="3752">
            <a:off x="-5" y="1870773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TextBox 31"/>
          <p:cNvSpPr txBox="1"/>
          <p:nvPr/>
        </p:nvSpPr>
        <p:spPr>
          <a:xfrm>
            <a:off x="1" y="782090"/>
            <a:ext cx="18288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2. Hàm gộp SUM, AVERAGE, MAX, MIN, COUNT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298" y="2334098"/>
            <a:ext cx="43293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Khái niệm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2" r="7825"/>
          <a:stretch/>
        </p:blipFill>
        <p:spPr>
          <a:xfrm>
            <a:off x="8544929" y="2726513"/>
            <a:ext cx="8265751" cy="64350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2531" y="3572730"/>
            <a:ext cx="7183734" cy="41883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Hàm gộp là tên gọi chung các hàm nhận đầu vào là một dãy nhiều số, cho kết quả đầu ra là một số.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56374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2" name="AutoShape 22"/>
          <p:cNvSpPr/>
          <p:nvPr/>
        </p:nvSpPr>
        <p:spPr>
          <a:xfrm rot="3752">
            <a:off x="-5" y="1870773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" y="782090"/>
            <a:ext cx="18288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2. Hàm gộp SUM, AVERAGE, MAX, MIN, COUNT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2531" y="2396246"/>
            <a:ext cx="66223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Chức năng của hàm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23168" y="3803961"/>
            <a:ext cx="16172733" cy="990600"/>
          </a:xfrm>
          <a:prstGeom prst="roundRect">
            <a:avLst/>
          </a:prstGeom>
          <a:solidFill>
            <a:srgbClr val="E6D7C2"/>
          </a:solidFill>
          <a:ln>
            <a:solidFill>
              <a:srgbClr val="E6D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 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tính tổng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28248" y="5402499"/>
            <a:ext cx="16172733" cy="990600"/>
          </a:xfrm>
          <a:prstGeom prst="roundRect">
            <a:avLst/>
          </a:prstGeom>
          <a:solidFill>
            <a:srgbClr val="E6D7C2"/>
          </a:solidFill>
          <a:ln>
            <a:solidFill>
              <a:srgbClr val="E6D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 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tính trung bình cộng  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18090" y="7105108"/>
            <a:ext cx="16172733" cy="990600"/>
          </a:xfrm>
          <a:prstGeom prst="roundRect">
            <a:avLst/>
          </a:prstGeom>
          <a:solidFill>
            <a:srgbClr val="E6D7C2"/>
          </a:solidFill>
          <a:ln>
            <a:solidFill>
              <a:srgbClr val="E6D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 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MIN, MAX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tìm giá trị lớn nhất, nhỏ nhất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72531" y="8703646"/>
            <a:ext cx="16172733" cy="990600"/>
          </a:xfrm>
          <a:prstGeom prst="roundRect">
            <a:avLst/>
          </a:prstGeom>
          <a:solidFill>
            <a:srgbClr val="E6D7C2"/>
          </a:solidFill>
          <a:ln>
            <a:solidFill>
              <a:srgbClr val="E6D7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 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đếm số lượng số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38493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7693288" y="349650"/>
            <a:ext cx="328824" cy="284761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7733903" y="4965110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733903" y="5110163"/>
            <a:ext cx="270338" cy="0"/>
          </a:xfrm>
          <a:prstGeom prst="line">
            <a:avLst/>
          </a:prstGeom>
          <a:ln w="66675" cap="rnd">
            <a:solidFill>
              <a:srgbClr val="845D6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rot="3752">
            <a:off x="-5" y="1870773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>
            <a:off x="463607" y="397468"/>
            <a:ext cx="309615" cy="309615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9728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03996" y="397468"/>
            <a:ext cx="309615" cy="309615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45D6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544385" y="397468"/>
            <a:ext cx="309615" cy="309615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6435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591471" y="368700"/>
            <a:ext cx="399352" cy="3993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800000">
            <a:off x="15798995" y="368700"/>
            <a:ext cx="415933" cy="41593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04687" y="2110484"/>
            <a:ext cx="96668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Dùng lệnh thao tác nhanh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04687" y="2960569"/>
            <a:ext cx="16445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b="1"/>
              <a:t>Tính tổng của các số liệu trong khối ô là một đoạn liền 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kề: </a:t>
            </a:r>
            <a:endParaRPr lang="vi-VN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àm thế nào để Tự động cộng nhiều hàng / cột / trang tính trong Excel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424367"/>
            <a:ext cx="7866399" cy="269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772531" y="4110743"/>
            <a:ext cx="16218292" cy="16361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chemeClr val="tx1"/>
                </a:solidFill>
              </a:rPr>
              <a:t>Bước 1: </a:t>
            </a:r>
            <a:r>
              <a:rPr lang="vi-VN" sz="3600">
                <a:solidFill>
                  <a:schemeClr val="tx1"/>
                </a:solidFill>
              </a:rPr>
              <a:t>Nhấn chuột vào ô đầu, kéo thả chuột đến ô cuối để chọn khối ô là một đoạn liền.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72531" y="6061992"/>
            <a:ext cx="16218292" cy="10651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chemeClr val="tx1"/>
                </a:solidFill>
              </a:rPr>
              <a:t>Bước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600" b="1">
                <a:solidFill>
                  <a:schemeClr val="tx1"/>
                </a:solidFill>
              </a:rPr>
              <a:t>: </a:t>
            </a:r>
            <a:r>
              <a:rPr lang="vi-VN" sz="3600">
                <a:solidFill>
                  <a:schemeClr val="tx1"/>
                </a:solidFill>
              </a:rPr>
              <a:t>Nháy lệnh ∑ trong nhóm </a:t>
            </a:r>
            <a:r>
              <a:rPr lang="vi-VN" sz="3600" b="1">
                <a:solidFill>
                  <a:schemeClr val="tx1"/>
                </a:solidFill>
              </a:rPr>
              <a:t>Editing</a:t>
            </a:r>
            <a:r>
              <a:rPr lang="vi-VN" sz="3600">
                <a:solidFill>
                  <a:schemeClr val="tx1"/>
                </a:solidFill>
              </a:rPr>
              <a:t> của dải lệnh </a:t>
            </a:r>
            <a:r>
              <a:rPr lang="vi-VN" sz="3600" b="1">
                <a:solidFill>
                  <a:schemeClr val="tx1"/>
                </a:solidFill>
              </a:rPr>
              <a:t>Home</a:t>
            </a:r>
            <a:r>
              <a:rPr lang="vi-VN" sz="3600">
                <a:solidFill>
                  <a:schemeClr val="tx1"/>
                </a:solidFill>
              </a:rPr>
              <a:t>.</a:t>
            </a:r>
            <a:endParaRPr lang="en-US" sz="36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669224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2" name="AutoShape 22"/>
          <p:cNvSpPr/>
          <p:nvPr/>
        </p:nvSpPr>
        <p:spPr>
          <a:xfrm rot="3752">
            <a:off x="-5" y="1870773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TextBox 31"/>
          <p:cNvSpPr txBox="1"/>
          <p:nvPr/>
        </p:nvSpPr>
        <p:spPr>
          <a:xfrm>
            <a:off x="0" y="738105"/>
            <a:ext cx="18288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2. Hàm gộp SUM, AVERAGE, MAX, MIN, COUNT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35915" y="2020737"/>
            <a:ext cx="96668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Điền địa chỉ các ô rời rạc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5915" y="3038069"/>
            <a:ext cx="15835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Nếu danh sách đầu vào là các ô rời rạc ta thực hiện như sau: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244387" y="4114806"/>
            <a:ext cx="15378313" cy="186083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chemeClr val="tx1"/>
                </a:solidFill>
              </a:rPr>
              <a:t>Bước 1: </a:t>
            </a:r>
            <a:r>
              <a:rPr lang="vi-VN" sz="3600">
                <a:solidFill>
                  <a:schemeClr val="tx1"/>
                </a:solidFill>
              </a:rPr>
              <a:t>nhập dấu “=” + kí tự đầu tiên của hàm  (ví dụ =S để hiển thị bảng chọn) → chọn tên hàm muốn sử dụng.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213159" y="6212033"/>
            <a:ext cx="15378313" cy="186083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chemeClr val="tx1"/>
                </a:solidFill>
              </a:rPr>
              <a:t>Bước 2: </a:t>
            </a:r>
            <a:r>
              <a:rPr lang="vi-VN" sz="3600">
                <a:solidFill>
                  <a:schemeClr val="tx1"/>
                </a:solidFill>
              </a:rPr>
              <a:t>Lựa chọn các địa chỉ ô muốn tính toán, giữa các địa chỉ ô ngăn cách bởi dấu “,”.</a:t>
            </a: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213158" y="8309260"/>
            <a:ext cx="15378313" cy="137228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>
                <a:solidFill>
                  <a:schemeClr val="tx1"/>
                </a:solidFill>
              </a:rPr>
              <a:t>Bước 3: </a:t>
            </a:r>
            <a:r>
              <a:rPr lang="vi-VN" sz="3600">
                <a:solidFill>
                  <a:schemeClr val="tx1"/>
                </a:solidFill>
              </a:rPr>
              <a:t>Nhập dấu “)” để kết thúc hàm → nhấn </a:t>
            </a:r>
            <a:r>
              <a:rPr lang="vi-VN" sz="3600" b="1">
                <a:solidFill>
                  <a:schemeClr val="tx1"/>
                </a:solidFill>
              </a:rPr>
              <a:t>Enter</a:t>
            </a:r>
            <a:r>
              <a:rPr lang="vi-VN" sz="3600">
                <a:solidFill>
                  <a:schemeClr val="tx1"/>
                </a:solidFill>
              </a:rPr>
              <a:t>.</a:t>
            </a:r>
            <a:endParaRPr lang="en-US" sz="360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698716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 rot="-10800000">
            <a:off x="17693288" y="9681546"/>
            <a:ext cx="328824" cy="284761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845D6F"/>
            </a:solidFill>
          </p:spPr>
        </p:sp>
      </p:grpSp>
      <p:sp>
        <p:nvSpPr>
          <p:cNvPr id="22" name="AutoShape 22"/>
          <p:cNvSpPr/>
          <p:nvPr/>
        </p:nvSpPr>
        <p:spPr>
          <a:xfrm rot="3752">
            <a:off x="-5" y="1870773"/>
            <a:ext cx="17450154" cy="0"/>
          </a:xfrm>
          <a:prstGeom prst="line">
            <a:avLst/>
          </a:prstGeom>
          <a:ln w="38100" cap="rnd">
            <a:solidFill>
              <a:srgbClr val="6643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TextBox 31"/>
          <p:cNvSpPr txBox="1"/>
          <p:nvPr/>
        </p:nvSpPr>
        <p:spPr>
          <a:xfrm>
            <a:off x="1" y="782090"/>
            <a:ext cx="18288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2. Hàm gộp SUM, AVERAGE, MAX, MIN, COUNT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35914" y="2020737"/>
            <a:ext cx="153470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Sử dụng các hàm AVERAGE, MAX, MIN, COUNT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82440" y="3467100"/>
            <a:ext cx="4249680" cy="5905500"/>
            <a:chOff x="1312920" y="3429000"/>
            <a:chExt cx="4249680" cy="5905500"/>
          </a:xfrm>
        </p:grpSpPr>
        <p:sp>
          <p:nvSpPr>
            <p:cNvPr id="12" name="Rounded Rectangle 11"/>
            <p:cNvSpPr/>
            <p:nvPr/>
          </p:nvSpPr>
          <p:spPr>
            <a:xfrm>
              <a:off x="1312920" y="3924300"/>
              <a:ext cx="4249680" cy="54102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Nhấn chuột vào ô đầu khối, kéo thả chuột để chọn khối ô là một đoạn liền.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908740" y="3429000"/>
              <a:ext cx="1058040" cy="990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263640" y="3467100"/>
            <a:ext cx="5181600" cy="5905500"/>
            <a:chOff x="742910" y="3429000"/>
            <a:chExt cx="5181600" cy="5905500"/>
          </a:xfrm>
        </p:grpSpPr>
        <p:sp>
          <p:nvSpPr>
            <p:cNvPr id="36" name="Rounded Rectangle 35"/>
            <p:cNvSpPr/>
            <p:nvPr/>
          </p:nvSpPr>
          <p:spPr>
            <a:xfrm>
              <a:off x="742910" y="3924300"/>
              <a:ext cx="5181600" cy="54102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 chuột vào dấu trỏ xuống </a:t>
              </a:r>
              <a:r>
                <a:rPr lang="en-US" sz="40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Webdings" panose="05030102010509060703" pitchFamily="18" charset="2"/>
                </a:rPr>
                <a:t></a:t>
              </a:r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bên phải nút lệnh ∑ → xuất hiện danh sách thả xuống.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2908740" y="3429000"/>
              <a:ext cx="1058040" cy="990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051509" y="3467100"/>
            <a:ext cx="4479002" cy="5905500"/>
            <a:chOff x="1312920" y="3429000"/>
            <a:chExt cx="4479002" cy="5905500"/>
          </a:xfrm>
        </p:grpSpPr>
        <p:sp>
          <p:nvSpPr>
            <p:cNvPr id="39" name="Rounded Rectangle 38"/>
            <p:cNvSpPr/>
            <p:nvPr/>
          </p:nvSpPr>
          <p:spPr>
            <a:xfrm>
              <a:off x="1312920" y="3924300"/>
              <a:ext cx="4479002" cy="54102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 chuột vào lệnh cần dùng trong danh sách. Kết quả xuất hiện ở cuối dãy.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2908740" y="3429000"/>
              <a:ext cx="1058040" cy="990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12206992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D09A008-93A5-4518-A2C0-A1C1C70A70A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*1\uFFFD{EC092C35-68D7-4E4B-BA60-64E915D1E594}&quot;,&quot;D:\\24-25\\GIÁO ÁN\\GIAO AN ĐT TIN 7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CĐ E - BÀI 8 - SỬ DỤNG MỘT SỐ HÀM CÓ SẴ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8C0D53-3588-4FB0-9BC8-8516DB2C8E31}:27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0B1035-2B97-4267-AA0A-4985488AE60E}:2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C87DF7-4892-4B81-938B-CF5543B90BF4}:2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2BB13A-C906-414D-98DA-8D552BA1606D}:2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1BACA7-5CB2-4632-8E3E-175B8AD12893}:2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BD0339-C72A-4B73-92C0-A0341C775D42}:2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B8EA58-81F5-4446-84F1-6CEAC3CEDD52}:2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5A3274-761C-4ECD-9A4D-A599365CC370}:2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A01AA0-F06A-4825-8BE1-A1B9C5E8F449}:2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AFE76D-93A4-4B6B-8C08-220F621A5F7B}:2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63841B-5E43-4036-9EF5-E6AE97349E02}:277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174</TotalTime>
  <Words>694</Words>
  <Application>Microsoft Office PowerPoint</Application>
  <PresentationFormat>Custom</PresentationFormat>
  <Paragraphs>46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Webdings</vt:lpstr>
      <vt:lpstr>Wingdings</vt:lpstr>
      <vt:lpstr>Calibri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CĐ E - BÀI 8 - SỬ DỤNG MỘT SỐ HÀM CÓ SẴN</dc:title>
  <cp:lastModifiedBy>STD-TRANG</cp:lastModifiedBy>
  <cp:revision>22</cp:revision>
  <dcterms:created xsi:type="dcterms:W3CDTF">2006-08-16T00:00:00Z</dcterms:created>
  <dcterms:modified xsi:type="dcterms:W3CDTF">2024-12-18T01:31:12Z</dcterms:modified>
  <dc:identifier>DAFRm6_dW3o</dc:identifier>
</cp:coreProperties>
</file>