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7" r:id="rId3"/>
    <p:sldId id="258" r:id="rId4"/>
    <p:sldId id="256" r:id="rId5"/>
    <p:sldId id="264" r:id="rId6"/>
    <p:sldId id="262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1" r:id="rId17"/>
    <p:sldId id="284" r:id="rId18"/>
    <p:sldId id="285" r:id="rId19"/>
    <p:sldId id="286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498" y="2194351"/>
            <a:ext cx="18806996" cy="5898298"/>
            <a:chOff x="0" y="0"/>
            <a:chExt cx="6361873" cy="1995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61873" cy="1995227"/>
            </a:xfrm>
            <a:custGeom>
              <a:avLst/>
              <a:gdLst/>
              <a:ahLst/>
              <a:cxnLst/>
              <a:rect l="l" t="t" r="r" b="b"/>
              <a:pathLst>
                <a:path w="6361873" h="1995227">
                  <a:moveTo>
                    <a:pt x="0" y="0"/>
                  </a:moveTo>
                  <a:lnTo>
                    <a:pt x="6361873" y="0"/>
                  </a:lnTo>
                  <a:lnTo>
                    <a:pt x="6361873" y="1995227"/>
                  </a:lnTo>
                  <a:lnTo>
                    <a:pt x="0" y="1995227"/>
                  </a:lnTo>
                  <a:close/>
                </a:path>
              </a:pathLst>
            </a:custGeom>
            <a:solidFill>
              <a:srgbClr val="4D7C61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222921"/>
            <a:ext cx="3440308" cy="78411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3731" y="1221215"/>
            <a:ext cx="3303088" cy="784115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67854" y="3582457"/>
            <a:ext cx="13552292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FFFD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FFFD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E3197-DA8D-1A94-97FD-DD3D585B8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099" y="-1814"/>
            <a:ext cx="1944914" cy="1944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37448" y="762294"/>
            <a:ext cx="139446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Quá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9901" y="1870022"/>
            <a:ext cx="12018034" cy="391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0425" y="7952126"/>
            <a:ext cx="48933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Giéc</a:t>
            </a:r>
            <a:r>
              <a:rPr lang="fr-FR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-man</a:t>
            </a:r>
            <a:endParaRPr lang="en-US" sz="3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01" y="2710562"/>
            <a:ext cx="5614348" cy="52415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826923" y="2837209"/>
            <a:ext cx="9067800" cy="2498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</a:rPr>
              <a:t>Xâm chiếm La Mã, lập ra những vương quốc man tộc như: </a:t>
            </a:r>
            <a:r>
              <a:rPr lang="vi-VN" sz="3200" i="1" dirty="0">
                <a:solidFill>
                  <a:schemeClr val="tx1"/>
                </a:solidFill>
              </a:rPr>
              <a:t>Vương quốc của người Ăng-glo Xắc-xông, Vương quốc Phơ-răng,…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26923" y="6044154"/>
            <a:ext cx="9067800" cy="24983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</a:rPr>
              <a:t>Các quý tộc thị người Giéc-man chiếm nhiều ruộng đất của các chủ nô La Mã, được phong tước trở thành các lãnh chúa phong kiến.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37448" y="762294"/>
            <a:ext cx="139446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Quá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9901" y="1870022"/>
            <a:ext cx="12018034" cy="391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0425" y="7952126"/>
            <a:ext cx="48933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 nô</a:t>
            </a:r>
            <a:endParaRPr lang="en-US" sz="3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1600" y="2654129"/>
            <a:ext cx="6727277" cy="1332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</a:rPr>
              <a:t>Nông dân tự do bị mất ruộng đất. 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91600" y="4267102"/>
            <a:ext cx="6727277" cy="11567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</a:rPr>
              <a:t>Các nô lệ được giải phóng.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8" y="2540298"/>
            <a:ext cx="5646193" cy="525829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12217585" y="5694374"/>
            <a:ext cx="685800" cy="6858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orizontal Scroll 14"/>
          <p:cNvSpPr/>
          <p:nvPr/>
        </p:nvSpPr>
        <p:spPr>
          <a:xfrm>
            <a:off x="7988484" y="6187313"/>
            <a:ext cx="9232715" cy="322255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nô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thuế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37448" y="762294"/>
            <a:ext cx="139446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Quá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8270" y="1339375"/>
            <a:ext cx="1633640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hệ giữa lãnh chúa phong kiến với nông nô là </a:t>
            </a:r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quan hệ bóc lột.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Sau khi Sác-lơ-ma-nhơ mất, Vương quốc Phơ-răng bị phân chia thành ba vương quốc, chính thức xác lập chế độ phong kiến ở các nước này (về sau trở thành </a:t>
            </a:r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Pháp, Đức, I-ta-li-a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6782" y="493831"/>
            <a:ext cx="15807552" cy="194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địa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hệ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05152" y="2442954"/>
            <a:ext cx="14001496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tr.10</a:t>
            </a: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,11 và trả lời câu hỏi: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1" y="3692083"/>
            <a:ext cx="10147575" cy="5653405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1734799" y="3792835"/>
            <a:ext cx="5865559" cy="3636665"/>
          </a:xfrm>
          <a:prstGeom prst="cloudCallout">
            <a:avLst>
              <a:gd name="adj1" fmla="val -51115"/>
              <a:gd name="adj2" fmla="val 5150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Nêu những đặc điểm chính của lãnh địa phong kiến ở Tây Âu. 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6782" y="493831"/>
            <a:ext cx="15807552" cy="194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địa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hệ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19200" y="3009900"/>
            <a:ext cx="13632578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828800" y="3594354"/>
            <a:ext cx="5715000" cy="29718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IX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8037193" y="3657600"/>
            <a:ext cx="6698378" cy="29718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4114800" y="6566154"/>
            <a:ext cx="5791200" cy="312886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fr-F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fr-FR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11125200" y="6719263"/>
            <a:ext cx="5715000" cy="29718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600" b="1" dirty="0">
                <a:solidFill>
                  <a:srgbClr val="FF0000"/>
                </a:solidFill>
                <a:cs typeface="Arial" panose="020B0604020202020204" pitchFamily="34" charset="0"/>
              </a:rPr>
              <a:t>Mỗi lãnh địa </a:t>
            </a:r>
            <a:r>
              <a:rPr lang="vi-VN" sz="2600" dirty="0">
                <a:solidFill>
                  <a:srgbClr val="002060"/>
                </a:solidFill>
                <a:cs typeface="Arial" panose="020B0604020202020204" pitchFamily="34" charset="0"/>
              </a:rPr>
              <a:t>có quân đội, luật pháp, tòa án, thuế khóa, tiền tệ, hệ thống đo lường riêng. 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6782" y="493831"/>
            <a:ext cx="15807552" cy="194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địa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hệ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4629" y="2445797"/>
            <a:ext cx="6200648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Quan sát Hình 4 - SGK tr.11 và trả lời câu hỏi: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5" y="2435561"/>
            <a:ext cx="9625923" cy="690690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973840" y="5476928"/>
            <a:ext cx="5865559" cy="3636665"/>
          </a:xfrm>
          <a:prstGeom prst="cloudCallout">
            <a:avLst>
              <a:gd name="adj1" fmla="val 55218"/>
              <a:gd name="adj2" fmla="val 42495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Trình bày mối quan hệ giữa lãnh chúa và nông nô trong xã hội phong kiến. 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6782" y="493831"/>
            <a:ext cx="15807552" cy="194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địa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hệ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4720043"/>
            <a:ext cx="3231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LÃNH CHÚA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53800" y="4720043"/>
            <a:ext cx="2635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NÔNG NÔ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3412" y="2518117"/>
            <a:ext cx="15163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nô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lột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lao dịch, tô hiện vật, tô tiền.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181967" y="4865752"/>
            <a:ext cx="38233" cy="3280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67334" y="5436459"/>
            <a:ext cx="746010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lột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lao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nô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nô.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65629" y="5467677"/>
            <a:ext cx="769870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Nông nô là lực lượng sản xuất chính, phải nhận ruộng từ lãnh chúa và nộp tô thuế cho lãnh chúa.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8" grpId="0"/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6782" y="493831"/>
            <a:ext cx="15807552" cy="91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Sự ra đời của Thiên chúa giáo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1404208"/>
            <a:ext cx="15773400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–</a:t>
            </a:r>
            <a:r>
              <a:rPr lang="vi-VN" sz="4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tr.11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lời câu hỏi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4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Hãy trình bày sự ra đời của Thiên chúa giáo. </a:t>
            </a:r>
            <a:endParaRPr lang="en-US" sz="4200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43301"/>
            <a:ext cx="12115800" cy="60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4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6782" y="493831"/>
            <a:ext cx="15807552" cy="91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Sự ra đời của Thiên chúa giáo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11284"/>
            <a:ext cx="6023245" cy="77790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96200" y="1951015"/>
            <a:ext cx="9468134" cy="1897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-ru-sa-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Pa-le-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xtin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26339" y="4394907"/>
            <a:ext cx="9468134" cy="1897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IV,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26339" y="6838799"/>
            <a:ext cx="9468134" cy="1897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Sang thời phong kiến, Thiên chúa giáo </a:t>
            </a:r>
            <a:r>
              <a:rPr lang="vi-VN" sz="3200" b="1" dirty="0">
                <a:solidFill>
                  <a:srgbClr val="FF0000"/>
                </a:solidFill>
                <a:cs typeface="Arial" panose="020B0604020202020204" pitchFamily="34" charset="0"/>
              </a:rPr>
              <a:t>thống trị </a:t>
            </a: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ở đời sống chính trị, văn hóa, tư tưởng ở Tây Âu.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4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6782" y="493831"/>
            <a:ext cx="15807552" cy="91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Sự xuất hiện và vai trò của thành thị trung đại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0516" y="1732614"/>
            <a:ext cx="162227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</a:t>
            </a:r>
            <a:r>
              <a:rPr lang="vi-VN" sz="4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hình 7 SGK tr12, 13 </a:t>
            </a:r>
            <a:r>
              <a:rPr lang="vi-VN" sz="4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thảo luận nhiệm vụ: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64138"/>
            <a:ext cx="7467600" cy="664656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31" y="2793922"/>
            <a:ext cx="7480110" cy="663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84595" y="1028700"/>
            <a:ext cx="10374705" cy="60692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900" y="3462490"/>
            <a:ext cx="8578184" cy="596183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245019" y="3162300"/>
            <a:ext cx="7653855" cy="1306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00"/>
              </a:lnSpc>
            </a:pPr>
            <a:r>
              <a:rPr lang="vi-VN" sz="6400" b="1" dirty="0">
                <a:solidFill>
                  <a:srgbClr val="FFFDEF"/>
                </a:solidFill>
              </a:rPr>
              <a:t>KHỞI ĐỘNG</a:t>
            </a:r>
            <a:endParaRPr lang="en-US" sz="6400" b="1" dirty="0">
              <a:solidFill>
                <a:srgbClr val="FFFDE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00300"/>
            <a:chOff x="0" y="0"/>
            <a:chExt cx="6361873" cy="1995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61873" cy="1995227"/>
            </a:xfrm>
            <a:custGeom>
              <a:avLst/>
              <a:gdLst/>
              <a:ahLst/>
              <a:cxnLst/>
              <a:rect l="l" t="t" r="r" b="b"/>
              <a:pathLst>
                <a:path w="6361873" h="1995227">
                  <a:moveTo>
                    <a:pt x="0" y="0"/>
                  </a:moveTo>
                  <a:lnTo>
                    <a:pt x="6361873" y="0"/>
                  </a:lnTo>
                  <a:lnTo>
                    <a:pt x="6361873" y="1995227"/>
                  </a:lnTo>
                  <a:lnTo>
                    <a:pt x="0" y="1995227"/>
                  </a:ln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2400" y="2857500"/>
            <a:ext cx="3276600" cy="731649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33500" y="190500"/>
            <a:ext cx="15621000" cy="183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A14D35"/>
                </a:solidFill>
              </a:rPr>
              <a:t>Quan sát Hình 1 – Tượng Hoàng đế Sác-lơ-ma-nhơ (742-814) SGK tr.9, thảo luận và trả lời câu hỏi:</a:t>
            </a:r>
            <a:endParaRPr lang="en-US" sz="4200" b="1" dirty="0">
              <a:solidFill>
                <a:srgbClr val="A14D3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3400" y="2705100"/>
            <a:ext cx="95250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lơ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-ma-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nhơ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lao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sẻ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" t="1187" r="6269" b="3531"/>
          <a:stretch/>
        </p:blipFill>
        <p:spPr>
          <a:xfrm>
            <a:off x="3657600" y="2727278"/>
            <a:ext cx="4038600" cy="696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1028700"/>
            <a:ext cx="15849600" cy="78155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31364" y="1909455"/>
            <a:ext cx="4838149" cy="1081150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46646" y="2987196"/>
            <a:ext cx="1115458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vi-VN" sz="6400" dirty="0">
                <a:solidFill>
                  <a:srgbClr val="FFFDEF"/>
                </a:solidFill>
              </a:rPr>
              <a:t>QUÁ TRÌNH HÌNH THÀNH VÀ PHÁT TRIỂN CHẾ ĐỘ PHONG KIẾN Ở TÂY ÂU</a:t>
            </a:r>
            <a:endParaRPr lang="en-US" sz="6400" dirty="0">
              <a:solidFill>
                <a:srgbClr val="FFFDEF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04736" y="2446506"/>
            <a:ext cx="7438409" cy="57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vi-VN" sz="7200" b="1" dirty="0">
                <a:solidFill>
                  <a:srgbClr val="FFFDEF"/>
                </a:solidFill>
              </a:rPr>
              <a:t>Bài 1:</a:t>
            </a:r>
            <a:endParaRPr lang="en-US" sz="7200" b="1" dirty="0">
              <a:solidFill>
                <a:srgbClr val="FFFDE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85827" y="1028700"/>
            <a:ext cx="9473473" cy="17526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988637"/>
            <a:ext cx="6372977" cy="430972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061657" y="1026974"/>
            <a:ext cx="8833312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Quá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Tây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3800" b="1" dirty="0">
              <a:solidFill>
                <a:srgbClr val="A14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14634" y="4064038"/>
            <a:ext cx="6001107" cy="215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vi-VN" sz="5600" b="1" dirty="0">
                <a:solidFill>
                  <a:srgbClr val="FFFDF0"/>
                </a:solidFill>
              </a:rPr>
              <a:t>NỘI DUNG </a:t>
            </a:r>
          </a:p>
          <a:p>
            <a:pPr algn="ctr">
              <a:lnSpc>
                <a:spcPts val="8799"/>
              </a:lnSpc>
            </a:pPr>
            <a:r>
              <a:rPr lang="vi-VN" sz="5600" b="1" dirty="0">
                <a:solidFill>
                  <a:srgbClr val="FFFDF0"/>
                </a:solidFill>
              </a:rPr>
              <a:t>BÀI HỌC</a:t>
            </a:r>
            <a:endParaRPr lang="en-US" sz="5600" b="1" dirty="0">
              <a:solidFill>
                <a:srgbClr val="FFFDF0"/>
              </a:solidFill>
            </a:endParaRPr>
          </a:p>
        </p:txBody>
      </p:sp>
      <p:grpSp>
        <p:nvGrpSpPr>
          <p:cNvPr id="16" name="Group 2"/>
          <p:cNvGrpSpPr/>
          <p:nvPr/>
        </p:nvGrpSpPr>
        <p:grpSpPr>
          <a:xfrm>
            <a:off x="7785827" y="3187738"/>
            <a:ext cx="9473473" cy="1752600"/>
            <a:chOff x="0" y="0"/>
            <a:chExt cx="3204607" cy="874205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2"/>
          <p:cNvSpPr txBox="1"/>
          <p:nvPr/>
        </p:nvSpPr>
        <p:spPr>
          <a:xfrm>
            <a:off x="8008276" y="3099770"/>
            <a:ext cx="9058143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địa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hệ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Tây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3800" b="1" dirty="0">
              <a:solidFill>
                <a:srgbClr val="A14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7800612" y="5346662"/>
            <a:ext cx="9473473" cy="1752600"/>
            <a:chOff x="0" y="0"/>
            <a:chExt cx="3204607" cy="874205"/>
          </a:xfrm>
        </p:grpSpPr>
        <p:sp>
          <p:nvSpPr>
            <p:cNvPr id="20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7949242" y="5934421"/>
            <a:ext cx="8052758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giáo</a:t>
            </a:r>
          </a:p>
        </p:txBody>
      </p:sp>
      <p:grpSp>
        <p:nvGrpSpPr>
          <p:cNvPr id="22" name="Group 2"/>
          <p:cNvGrpSpPr/>
          <p:nvPr/>
        </p:nvGrpSpPr>
        <p:grpSpPr>
          <a:xfrm>
            <a:off x="7785827" y="7505586"/>
            <a:ext cx="9473473" cy="1752600"/>
            <a:chOff x="0" y="0"/>
            <a:chExt cx="3204607" cy="874205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12"/>
          <p:cNvSpPr txBox="1"/>
          <p:nvPr/>
        </p:nvSpPr>
        <p:spPr>
          <a:xfrm>
            <a:off x="7949241" y="7503860"/>
            <a:ext cx="9117178" cy="1645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trò của thành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800" b="1" dirty="0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A14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endParaRPr lang="en-US" sz="3800" b="1" dirty="0">
              <a:solidFill>
                <a:srgbClr val="A14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37448" y="762294"/>
            <a:ext cx="139446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Quá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11960" y="1393060"/>
            <a:ext cx="140014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–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tr.10</a:t>
            </a: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trả lời câu hỏi: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8"/>
          <a:stretch/>
        </p:blipFill>
        <p:spPr>
          <a:xfrm>
            <a:off x="257030" y="2552700"/>
            <a:ext cx="11150223" cy="6781800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1434893" y="2761965"/>
            <a:ext cx="6395908" cy="4517220"/>
          </a:xfrm>
          <a:prstGeom prst="cloudCallout">
            <a:avLst>
              <a:gd name="adj1" fmla="val -51115"/>
              <a:gd name="adj2" fmla="val 5150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i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lãnh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chúa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nô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tầng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28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37448" y="762294"/>
            <a:ext cx="139446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Quá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3236" r="3605" b="23277"/>
          <a:stretch/>
        </p:blipFill>
        <p:spPr>
          <a:xfrm>
            <a:off x="1600200" y="2836438"/>
            <a:ext cx="5794645" cy="6018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7448" y="1951015"/>
            <a:ext cx="13181814" cy="397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nô: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2540892"/>
            <a:ext cx="96347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Giéc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-man (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nô La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tước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Giéc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 (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ruống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7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37448" y="762294"/>
            <a:ext cx="139446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Quá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7448" y="1951015"/>
            <a:ext cx="13181814" cy="397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chúa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nô: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2540892"/>
            <a:ext cx="9634748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Nông nô được hình thành từ nô lệ (được giải phóng) và nông dân tự do (mất ruộng đất).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55764"/>
            <a:ext cx="5943600" cy="60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342900"/>
            <a:ext cx="17449800" cy="9601200"/>
            <a:chOff x="0" y="0"/>
            <a:chExt cx="3204607" cy="87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4607" cy="874205"/>
            </a:xfrm>
            <a:custGeom>
              <a:avLst/>
              <a:gdLst/>
              <a:ahLst/>
              <a:cxnLst/>
              <a:rect l="l" t="t" r="r" b="b"/>
              <a:pathLst>
                <a:path w="3204607" h="874205">
                  <a:moveTo>
                    <a:pt x="3080147" y="874205"/>
                  </a:moveTo>
                  <a:lnTo>
                    <a:pt x="124460" y="874205"/>
                  </a:lnTo>
                  <a:cubicBezTo>
                    <a:pt x="55880" y="874205"/>
                    <a:pt x="0" y="818325"/>
                    <a:pt x="0" y="749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80147" y="0"/>
                  </a:lnTo>
                  <a:cubicBezTo>
                    <a:pt x="3148727" y="0"/>
                    <a:pt x="3204607" y="55880"/>
                    <a:pt x="3204607" y="124460"/>
                  </a:cubicBezTo>
                  <a:lnTo>
                    <a:pt x="3204607" y="749745"/>
                  </a:lnTo>
                  <a:cubicBezTo>
                    <a:pt x="3204607" y="818325"/>
                    <a:pt x="3148727" y="874205"/>
                    <a:pt x="3080147" y="874205"/>
                  </a:cubicBezTo>
                  <a:close/>
                </a:path>
              </a:pathLst>
            </a:custGeom>
            <a:solidFill>
              <a:srgbClr val="FFFD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0626" y="7952126"/>
            <a:ext cx="1888094" cy="22990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37448" y="762294"/>
            <a:ext cx="139446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Quá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Tây 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43186" flipH="1">
            <a:off x="381509" y="80100"/>
            <a:ext cx="621057" cy="1826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15270" r="14545" b="22966"/>
          <a:stretch/>
        </p:blipFill>
        <p:spPr>
          <a:xfrm>
            <a:off x="837661" y="2295054"/>
            <a:ext cx="6981371" cy="594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412456" y="1758769"/>
            <a:ext cx="5783811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4279" y="2912973"/>
            <a:ext cx="88545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sz="4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hảo</a:t>
            </a:r>
            <a:r>
              <a:rPr lang="fr-FR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fr-FR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fr-FR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fr-FR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fr-FR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endParaRPr lang="vi-VN" sz="4200" b="1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Tây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1074</Words>
  <Application>Microsoft Office PowerPoint</Application>
  <PresentationFormat>Custom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a2527</cp:lastModifiedBy>
  <cp:revision>2</cp:revision>
  <dcterms:created xsi:type="dcterms:W3CDTF">2006-08-16T00:00:00Z</dcterms:created>
  <dcterms:modified xsi:type="dcterms:W3CDTF">2025-07-30T12:39:26Z</dcterms:modified>
  <dc:identifier>DAEz_iZBoOU</dc:identifier>
</cp:coreProperties>
</file>