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Condensed" panose="020B0604020202020204" charset="0"/>
      <p:regular r:id="rId27"/>
      <p:bold r:id="rId28"/>
      <p:italic r:id="rId29"/>
      <p:boldItalic r:id="rId30"/>
    </p:embeddedFont>
    <p:embeddedFont>
      <p:font typeface="Fraunces Bold" panose="020B0604020202020204" charset="0"/>
      <p:regular r:id="rId31"/>
    </p:embeddedFont>
    <p:embeddedFont>
      <p:font typeface="Bahianita" panose="020B0604020202020204" charset="0"/>
      <p:regular r:id="rId32"/>
    </p:embeddedFont>
    <p:embeddedFont>
      <p:font typeface="Roboto Condensed Bold Italics" panose="020B0604020202020204" charset="0"/>
      <p:regular r:id="rId33"/>
    </p:embeddedFont>
    <p:embeddedFont>
      <p:font typeface="Fraunces Semi-Bold" panose="020B0604020202020204" charset="0"/>
      <p:regular r:id="rId34"/>
    </p:embeddedFont>
    <p:embeddedFont>
      <p:font typeface="Roboto Condensed Italics" panose="020B0604020202020204" charset="0"/>
      <p:regular r:id="rId35"/>
    </p:embeddedFont>
    <p:embeddedFont>
      <p:font typeface="Fraunces" panose="020B0604020202020204" charset="0"/>
      <p:regular r:id="rId36"/>
    </p:embeddedFont>
    <p:embeddedFont>
      <p:font typeface="Roboto Condensed Bold" panose="020B0604020202020204" charset="0"/>
      <p:bold r:id="rId37"/>
    </p:embeddedFont>
    <p:embeddedFont>
      <p:font typeface="UTM ThuPhap Thien An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1aD9Bn5L0U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sz="18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https://www.youtube.com/watch?v=S1aD9Bn5L0U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15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7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5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10355" y="7002172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84182" y="1265802"/>
            <a:ext cx="9319637" cy="126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84181" y="3504541"/>
            <a:ext cx="9744187" cy="367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5198" dirty="0">
                <a:solidFill>
                  <a:srgbClr val="3B3029"/>
                </a:solidFill>
                <a:latin typeface="Roboto Condensed"/>
              </a:rPr>
              <a:t>Nghe ca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khúc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“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Thương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ca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Tiếng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Việt”</a:t>
            </a:r>
          </a:p>
          <a:p>
            <a:pPr algn="ctr">
              <a:lnSpc>
                <a:spcPts val="7278"/>
              </a:lnSpc>
            </a:pPr>
            <a:r>
              <a:rPr lang="en-US" sz="5198" dirty="0">
                <a:solidFill>
                  <a:srgbClr val="3B3029"/>
                </a:solidFill>
                <a:latin typeface="Roboto Condensed"/>
              </a:rPr>
              <a:t>và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cho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biết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cảm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nhận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của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mình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về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sức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sống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,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vẻ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đẹp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của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dirty="0" err="1">
                <a:solidFill>
                  <a:srgbClr val="3B3029"/>
                </a:solidFill>
                <a:latin typeface="Roboto Condensed"/>
              </a:rPr>
              <a:t>Tiếng</a:t>
            </a:r>
            <a:r>
              <a:rPr lang="en-US" sz="5198" dirty="0">
                <a:solidFill>
                  <a:srgbClr val="3B3029"/>
                </a:solidFill>
                <a:latin typeface="Roboto Condensed"/>
              </a:rPr>
              <a:t> Việt</a:t>
            </a:r>
          </a:p>
          <a:p>
            <a:pPr algn="ctr">
              <a:lnSpc>
                <a:spcPts val="7279"/>
              </a:lnSpc>
            </a:pP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378027" y="287232"/>
            <a:ext cx="5274277" cy="3217309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48056" y="811396"/>
            <a:ext cx="8115300" cy="105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en-US" sz="6149">
                <a:solidFill>
                  <a:srgbClr val="594A47"/>
                </a:solidFill>
                <a:latin typeface="Fraunces Semi-Bold"/>
              </a:rPr>
              <a:t>II. CHỮ QUỐC NGỮ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24163" y="2456207"/>
            <a:ext cx="4956529" cy="1672179"/>
            <a:chOff x="0" y="0"/>
            <a:chExt cx="983479" cy="3317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479" cy="331795"/>
            </a:xfrm>
            <a:custGeom>
              <a:avLst/>
              <a:gdLst/>
              <a:ahLst/>
              <a:cxnLst/>
              <a:rect l="l" t="t" r="r" b="b"/>
              <a:pathLst>
                <a:path w="983479" h="331795">
                  <a:moveTo>
                    <a:pt x="79660" y="0"/>
                  </a:moveTo>
                  <a:lnTo>
                    <a:pt x="903819" y="0"/>
                  </a:lnTo>
                  <a:cubicBezTo>
                    <a:pt x="924946" y="0"/>
                    <a:pt x="945208" y="8393"/>
                    <a:pt x="960147" y="23332"/>
                  </a:cubicBezTo>
                  <a:cubicBezTo>
                    <a:pt x="975086" y="38271"/>
                    <a:pt x="983479" y="58533"/>
                    <a:pt x="983479" y="79660"/>
                  </a:cubicBezTo>
                  <a:lnTo>
                    <a:pt x="983479" y="252135"/>
                  </a:lnTo>
                  <a:cubicBezTo>
                    <a:pt x="983479" y="296130"/>
                    <a:pt x="947814" y="331795"/>
                    <a:pt x="903819" y="331795"/>
                  </a:cubicBezTo>
                  <a:lnTo>
                    <a:pt x="79660" y="331795"/>
                  </a:lnTo>
                  <a:cubicBezTo>
                    <a:pt x="35665" y="331795"/>
                    <a:pt x="0" y="296130"/>
                    <a:pt x="0" y="252135"/>
                  </a:cubicBezTo>
                  <a:lnTo>
                    <a:pt x="0" y="79660"/>
                  </a:lnTo>
                  <a:cubicBezTo>
                    <a:pt x="0" y="35665"/>
                    <a:pt x="35665" y="0"/>
                    <a:pt x="79660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3479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64324" y="2846345"/>
            <a:ext cx="3076207" cy="79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4"/>
              </a:lnSpc>
              <a:spcBef>
                <a:spcPct val="0"/>
              </a:spcBef>
            </a:pPr>
            <a:r>
              <a:rPr lang="en-US" sz="4645">
                <a:solidFill>
                  <a:srgbClr val="FBF7EE"/>
                </a:solidFill>
                <a:latin typeface="Roboto Condensed Bold Italics"/>
              </a:rPr>
              <a:t>1. Nguồn gốc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3034" y="6890034"/>
            <a:ext cx="2158305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2. Quá trình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phát triển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71499" y="9019941"/>
            <a:ext cx="5500640" cy="45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0"/>
              </a:lnSpc>
            </a:pPr>
            <a:r>
              <a:rPr lang="en-US" sz="2672">
                <a:solidFill>
                  <a:srgbClr val="FFFFFF"/>
                </a:solidFill>
                <a:latin typeface="Fraunces"/>
              </a:rPr>
              <a:t>Đơn giản, dễ học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2722" y="4128386"/>
            <a:ext cx="6158614" cy="6158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7EE"/>
            </a:solidFill>
            <a:ln w="266700" cap="sq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8549" y="4306543"/>
            <a:ext cx="5005581" cy="3918953"/>
          </a:xfrm>
          <a:custGeom>
            <a:avLst/>
            <a:gdLst/>
            <a:ahLst/>
            <a:cxnLst/>
            <a:rect l="l" t="t" r="r" b="b"/>
            <a:pathLst>
              <a:path w="5005581" h="3918953">
                <a:moveTo>
                  <a:pt x="0" y="0"/>
                </a:moveTo>
                <a:lnTo>
                  <a:pt x="5005581" y="0"/>
                </a:lnTo>
                <a:lnTo>
                  <a:pt x="5005581" y="3918952"/>
                </a:lnTo>
                <a:lnTo>
                  <a:pt x="0" y="391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 rot="-1167482">
            <a:off x="2530136" y="8273167"/>
            <a:ext cx="3438988" cy="158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en-US" sz="7114">
                <a:solidFill>
                  <a:srgbClr val="3B3029"/>
                </a:solidFill>
                <a:latin typeface="Bahianita"/>
              </a:rPr>
              <a:t>CHỮ QUỐC NGỮ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55893" y="3720941"/>
            <a:ext cx="754719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nhà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truyền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giáo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sự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hỗ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trợ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nhiều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Việt Nam,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chế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thế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kỉ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XVII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dựa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trên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hệ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cái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La-</a:t>
            </a:r>
            <a:r>
              <a:rPr lang="en-US" sz="3999" dirty="0" err="1">
                <a:solidFill>
                  <a:srgbClr val="3B3029"/>
                </a:solidFill>
                <a:latin typeface="Roboto Condensed"/>
              </a:rPr>
              <a:t>tinh</a:t>
            </a:r>
            <a:r>
              <a:rPr lang="en-US" sz="3999" dirty="0">
                <a:solidFill>
                  <a:srgbClr val="3B3029"/>
                </a:solidFill>
                <a:latin typeface="Roboto Condensed"/>
              </a:rPr>
              <a:t> (Latin)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6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 descr="preencoded.png"/>
          <p:cNvSpPr/>
          <p:nvPr/>
        </p:nvSpPr>
        <p:spPr>
          <a:xfrm>
            <a:off x="13749850" y="0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4"/>
                </a:lnTo>
                <a:lnTo>
                  <a:pt x="0" y="3744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0791" y="1110052"/>
            <a:ext cx="8115300" cy="105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en-US" sz="6149">
                <a:solidFill>
                  <a:srgbClr val="594A47"/>
                </a:solidFill>
                <a:latin typeface="Fraunces Semi-Bold"/>
              </a:rPr>
              <a:t>II. CHỮ QUỐC NGỮ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24163" y="2456207"/>
            <a:ext cx="5707173" cy="1672179"/>
            <a:chOff x="0" y="0"/>
            <a:chExt cx="1132423" cy="3317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2423" cy="331795"/>
            </a:xfrm>
            <a:custGeom>
              <a:avLst/>
              <a:gdLst/>
              <a:ahLst/>
              <a:cxnLst/>
              <a:rect l="l" t="t" r="r" b="b"/>
              <a:pathLst>
                <a:path w="1132423" h="331795">
                  <a:moveTo>
                    <a:pt x="69183" y="0"/>
                  </a:moveTo>
                  <a:lnTo>
                    <a:pt x="1063240" y="0"/>
                  </a:lnTo>
                  <a:cubicBezTo>
                    <a:pt x="1081588" y="0"/>
                    <a:pt x="1099185" y="7289"/>
                    <a:pt x="1112159" y="20263"/>
                  </a:cubicBezTo>
                  <a:cubicBezTo>
                    <a:pt x="1125134" y="33237"/>
                    <a:pt x="1132423" y="50834"/>
                    <a:pt x="1132423" y="69183"/>
                  </a:cubicBezTo>
                  <a:lnTo>
                    <a:pt x="1132423" y="262613"/>
                  </a:lnTo>
                  <a:cubicBezTo>
                    <a:pt x="1132423" y="280961"/>
                    <a:pt x="1125134" y="298558"/>
                    <a:pt x="1112159" y="311532"/>
                  </a:cubicBezTo>
                  <a:cubicBezTo>
                    <a:pt x="1099185" y="324506"/>
                    <a:pt x="1081588" y="331795"/>
                    <a:pt x="1063240" y="331795"/>
                  </a:cubicBezTo>
                  <a:lnTo>
                    <a:pt x="69183" y="331795"/>
                  </a:lnTo>
                  <a:cubicBezTo>
                    <a:pt x="50834" y="331795"/>
                    <a:pt x="33237" y="324506"/>
                    <a:pt x="20263" y="311532"/>
                  </a:cubicBezTo>
                  <a:cubicBezTo>
                    <a:pt x="7289" y="298558"/>
                    <a:pt x="0" y="280961"/>
                    <a:pt x="0" y="262613"/>
                  </a:cubicBezTo>
                  <a:lnTo>
                    <a:pt x="0" y="69183"/>
                  </a:lnTo>
                  <a:cubicBezTo>
                    <a:pt x="0" y="50834"/>
                    <a:pt x="7289" y="33237"/>
                    <a:pt x="20263" y="20263"/>
                  </a:cubicBezTo>
                  <a:cubicBezTo>
                    <a:pt x="33237" y="7289"/>
                    <a:pt x="50834" y="0"/>
                    <a:pt x="69183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32423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82470" y="2846345"/>
            <a:ext cx="5101068" cy="79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4"/>
              </a:lnSpc>
              <a:spcBef>
                <a:spcPct val="0"/>
              </a:spcBef>
            </a:pPr>
            <a:r>
              <a:rPr lang="en-US" sz="4645">
                <a:solidFill>
                  <a:srgbClr val="FBF7EE"/>
                </a:solidFill>
                <a:latin typeface="Roboto Condensed Bold Italics"/>
              </a:rPr>
              <a:t>2. Quá trình phát triển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3034" y="6890034"/>
            <a:ext cx="2158305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2. Quá trình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phát triển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71499" y="9019941"/>
            <a:ext cx="5500640" cy="45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0"/>
              </a:lnSpc>
            </a:pPr>
            <a:r>
              <a:rPr lang="en-US" sz="2672">
                <a:solidFill>
                  <a:srgbClr val="FFFFFF"/>
                </a:solidFill>
                <a:latin typeface="Fraunces"/>
              </a:rPr>
              <a:t>Đơn giản, dễ học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2722" y="4128386"/>
            <a:ext cx="6158614" cy="6158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7EE"/>
            </a:solidFill>
            <a:ln w="266700" cap="sq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8549" y="4306543"/>
            <a:ext cx="5005581" cy="3918953"/>
          </a:xfrm>
          <a:custGeom>
            <a:avLst/>
            <a:gdLst/>
            <a:ahLst/>
            <a:cxnLst/>
            <a:rect l="l" t="t" r="r" b="b"/>
            <a:pathLst>
              <a:path w="5005581" h="3918953">
                <a:moveTo>
                  <a:pt x="0" y="0"/>
                </a:moveTo>
                <a:lnTo>
                  <a:pt x="5005581" y="0"/>
                </a:lnTo>
                <a:lnTo>
                  <a:pt x="5005581" y="3918952"/>
                </a:lnTo>
                <a:lnTo>
                  <a:pt x="0" y="391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 rot="-1167482">
            <a:off x="2530136" y="8273167"/>
            <a:ext cx="3438988" cy="158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en-US" sz="7114">
                <a:solidFill>
                  <a:srgbClr val="3B3029"/>
                </a:solidFill>
                <a:latin typeface="Bahianita"/>
              </a:rPr>
              <a:t>CHỮ QUỐC NGỮ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36773" y="2509124"/>
            <a:ext cx="8417235" cy="469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3155" lvl="1" indent="-481578" algn="just">
              <a:lnSpc>
                <a:spcPts val="6245"/>
              </a:lnSpc>
              <a:buFont typeface="Arial"/>
              <a:buChar char="•"/>
            </a:pP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Là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viết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ghi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của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tiếng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Việt</a:t>
            </a:r>
          </a:p>
          <a:p>
            <a:pPr marL="963155" lvl="1" indent="-481578" algn="just">
              <a:lnSpc>
                <a:spcPts val="6245"/>
              </a:lnSpc>
              <a:buFont typeface="Arial"/>
              <a:buChar char="•"/>
            </a:pP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Được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tu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chỉnh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qua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nhiều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giai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đoạn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,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được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người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Việt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tích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cực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tiếp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nhận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,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truyền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bá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rộng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rãi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để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đạt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đến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sự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hoàn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thiện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,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ổn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định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và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vị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thế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như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461" dirty="0" err="1">
                <a:solidFill>
                  <a:srgbClr val="3B3029"/>
                </a:solidFill>
                <a:latin typeface="Roboto Condensed"/>
              </a:rPr>
              <a:t>hiện</a:t>
            </a:r>
            <a:r>
              <a:rPr lang="en-US" sz="4461" dirty="0">
                <a:solidFill>
                  <a:srgbClr val="3B3029"/>
                </a:solidFill>
                <a:latin typeface="Roboto Condensed"/>
              </a:rPr>
              <a:t> nay.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6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80343" y="916990"/>
            <a:ext cx="8115300" cy="105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en-US" sz="6149">
                <a:solidFill>
                  <a:srgbClr val="594A47"/>
                </a:solidFill>
                <a:latin typeface="Fraunces Semi-Bold"/>
              </a:rPr>
              <a:t>II. CHỮ QUỐC NGỮ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24163" y="2456207"/>
            <a:ext cx="5707173" cy="1672179"/>
            <a:chOff x="0" y="0"/>
            <a:chExt cx="1132423" cy="3317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2423" cy="331795"/>
            </a:xfrm>
            <a:custGeom>
              <a:avLst/>
              <a:gdLst/>
              <a:ahLst/>
              <a:cxnLst/>
              <a:rect l="l" t="t" r="r" b="b"/>
              <a:pathLst>
                <a:path w="1132423" h="331795">
                  <a:moveTo>
                    <a:pt x="69183" y="0"/>
                  </a:moveTo>
                  <a:lnTo>
                    <a:pt x="1063240" y="0"/>
                  </a:lnTo>
                  <a:cubicBezTo>
                    <a:pt x="1081588" y="0"/>
                    <a:pt x="1099185" y="7289"/>
                    <a:pt x="1112159" y="20263"/>
                  </a:cubicBezTo>
                  <a:cubicBezTo>
                    <a:pt x="1125134" y="33237"/>
                    <a:pt x="1132423" y="50834"/>
                    <a:pt x="1132423" y="69183"/>
                  </a:cubicBezTo>
                  <a:lnTo>
                    <a:pt x="1132423" y="262613"/>
                  </a:lnTo>
                  <a:cubicBezTo>
                    <a:pt x="1132423" y="280961"/>
                    <a:pt x="1125134" y="298558"/>
                    <a:pt x="1112159" y="311532"/>
                  </a:cubicBezTo>
                  <a:cubicBezTo>
                    <a:pt x="1099185" y="324506"/>
                    <a:pt x="1081588" y="331795"/>
                    <a:pt x="1063240" y="331795"/>
                  </a:cubicBezTo>
                  <a:lnTo>
                    <a:pt x="69183" y="331795"/>
                  </a:lnTo>
                  <a:cubicBezTo>
                    <a:pt x="50834" y="331795"/>
                    <a:pt x="33237" y="324506"/>
                    <a:pt x="20263" y="311532"/>
                  </a:cubicBezTo>
                  <a:cubicBezTo>
                    <a:pt x="7289" y="298558"/>
                    <a:pt x="0" y="280961"/>
                    <a:pt x="0" y="262613"/>
                  </a:cubicBezTo>
                  <a:lnTo>
                    <a:pt x="0" y="69183"/>
                  </a:lnTo>
                  <a:cubicBezTo>
                    <a:pt x="0" y="50834"/>
                    <a:pt x="7289" y="33237"/>
                    <a:pt x="20263" y="20263"/>
                  </a:cubicBezTo>
                  <a:cubicBezTo>
                    <a:pt x="33237" y="7289"/>
                    <a:pt x="50834" y="0"/>
                    <a:pt x="69183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32423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98136" y="2846345"/>
            <a:ext cx="2469737" cy="79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4"/>
              </a:lnSpc>
              <a:spcBef>
                <a:spcPct val="0"/>
              </a:spcBef>
            </a:pPr>
            <a:r>
              <a:rPr lang="en-US" sz="4645">
                <a:solidFill>
                  <a:srgbClr val="FBF7EE"/>
                </a:solidFill>
                <a:latin typeface="Roboto Condensed Bold Italics"/>
              </a:rPr>
              <a:t>3. Hạn chế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3034" y="6890034"/>
            <a:ext cx="2158305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2. Quá trình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phát triển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71499" y="9019941"/>
            <a:ext cx="5500640" cy="45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0"/>
              </a:lnSpc>
            </a:pPr>
            <a:r>
              <a:rPr lang="en-US" sz="2672">
                <a:solidFill>
                  <a:srgbClr val="FFFFFF"/>
                </a:solidFill>
                <a:latin typeface="Fraunces"/>
              </a:rPr>
              <a:t>Đơn giản, dễ học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2722" y="4128386"/>
            <a:ext cx="6158614" cy="6158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7EE"/>
            </a:solidFill>
            <a:ln w="266700" cap="sq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8549" y="4306543"/>
            <a:ext cx="5005581" cy="3918953"/>
          </a:xfrm>
          <a:custGeom>
            <a:avLst/>
            <a:gdLst/>
            <a:ahLst/>
            <a:cxnLst/>
            <a:rect l="l" t="t" r="r" b="b"/>
            <a:pathLst>
              <a:path w="5005581" h="3918953">
                <a:moveTo>
                  <a:pt x="0" y="0"/>
                </a:moveTo>
                <a:lnTo>
                  <a:pt x="5005581" y="0"/>
                </a:lnTo>
                <a:lnTo>
                  <a:pt x="5005581" y="3918952"/>
                </a:lnTo>
                <a:lnTo>
                  <a:pt x="0" y="391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 rot="-1167482">
            <a:off x="2530136" y="8273167"/>
            <a:ext cx="3438988" cy="158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en-US" sz="7114">
                <a:solidFill>
                  <a:srgbClr val="3B3029"/>
                </a:solidFill>
                <a:latin typeface="Bahianita"/>
              </a:rPr>
              <a:t>CHỮ QUỐC NGỮ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22743" y="2629463"/>
            <a:ext cx="9284241" cy="6508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5346" lvl="1" indent="-437673" algn="just">
              <a:lnSpc>
                <a:spcPts val="5676"/>
              </a:lnSpc>
              <a:buFont typeface="Arial"/>
              <a:buChar char="•"/>
            </a:pP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Dùng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nhiều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khác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nhau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biểu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thị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(VD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/k/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biểu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thị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bừng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ba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c, k, q) </a:t>
            </a:r>
          </a:p>
          <a:p>
            <a:pPr marL="875346" lvl="1" indent="-437673" algn="just">
              <a:lnSpc>
                <a:spcPts val="5676"/>
              </a:lnSpc>
              <a:buFont typeface="Arial"/>
              <a:buChar char="•"/>
            </a:pP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Dùng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biểu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thị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nhiều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khác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nhau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(VD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dùng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a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vừa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/a/ (ta, tai,...),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vừa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dể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/ă/ (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cau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,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tay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,...) </a:t>
            </a:r>
          </a:p>
          <a:p>
            <a:pPr marL="875346" lvl="1" indent="-437673" algn="just">
              <a:lnSpc>
                <a:spcPts val="5676"/>
              </a:lnSpc>
              <a:buFont typeface="Arial"/>
              <a:buChar char="•"/>
            </a:pP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Dùng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nhiều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dấu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phụ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(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ă, â, ô, ơ,...) </a:t>
            </a:r>
          </a:p>
          <a:p>
            <a:pPr marL="875346" lvl="1" indent="-437673" algn="just">
              <a:lnSpc>
                <a:spcPts val="5676"/>
              </a:lnSpc>
              <a:buFont typeface="Arial"/>
              <a:buChar char="•"/>
            </a:pP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Ghép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nhiều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biểu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thị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âm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(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chữ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ch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3B3029"/>
                </a:solidFill>
                <a:latin typeface="Roboto Condensed"/>
              </a:rPr>
              <a:t>kh</a:t>
            </a:r>
            <a:r>
              <a:rPr lang="en-US" sz="3500" dirty="0">
                <a:solidFill>
                  <a:srgbClr val="3B3029"/>
                </a:solidFill>
                <a:latin typeface="Roboto Condensed"/>
              </a:rPr>
              <a:t>, ng,...)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517544" y="-4108421"/>
            <a:ext cx="11976847" cy="16473615"/>
            <a:chOff x="0" y="0"/>
            <a:chExt cx="4507980" cy="6200524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6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48056" y="811396"/>
            <a:ext cx="8115300" cy="105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en-US" sz="6149">
                <a:solidFill>
                  <a:srgbClr val="594A47"/>
                </a:solidFill>
                <a:latin typeface="Fraunces Semi-Bold"/>
              </a:rPr>
              <a:t>II. CHỮ QUỐC NGỮ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24163" y="2456207"/>
            <a:ext cx="5707173" cy="1672179"/>
            <a:chOff x="0" y="0"/>
            <a:chExt cx="1132423" cy="3317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2423" cy="331795"/>
            </a:xfrm>
            <a:custGeom>
              <a:avLst/>
              <a:gdLst/>
              <a:ahLst/>
              <a:cxnLst/>
              <a:rect l="l" t="t" r="r" b="b"/>
              <a:pathLst>
                <a:path w="1132423" h="331795">
                  <a:moveTo>
                    <a:pt x="69183" y="0"/>
                  </a:moveTo>
                  <a:lnTo>
                    <a:pt x="1063240" y="0"/>
                  </a:lnTo>
                  <a:cubicBezTo>
                    <a:pt x="1081588" y="0"/>
                    <a:pt x="1099185" y="7289"/>
                    <a:pt x="1112159" y="20263"/>
                  </a:cubicBezTo>
                  <a:cubicBezTo>
                    <a:pt x="1125134" y="33237"/>
                    <a:pt x="1132423" y="50834"/>
                    <a:pt x="1132423" y="69183"/>
                  </a:cubicBezTo>
                  <a:lnTo>
                    <a:pt x="1132423" y="262613"/>
                  </a:lnTo>
                  <a:cubicBezTo>
                    <a:pt x="1132423" y="280961"/>
                    <a:pt x="1125134" y="298558"/>
                    <a:pt x="1112159" y="311532"/>
                  </a:cubicBezTo>
                  <a:cubicBezTo>
                    <a:pt x="1099185" y="324506"/>
                    <a:pt x="1081588" y="331795"/>
                    <a:pt x="1063240" y="331795"/>
                  </a:cubicBezTo>
                  <a:lnTo>
                    <a:pt x="69183" y="331795"/>
                  </a:lnTo>
                  <a:cubicBezTo>
                    <a:pt x="50834" y="331795"/>
                    <a:pt x="33237" y="324506"/>
                    <a:pt x="20263" y="311532"/>
                  </a:cubicBezTo>
                  <a:cubicBezTo>
                    <a:pt x="7289" y="298558"/>
                    <a:pt x="0" y="280961"/>
                    <a:pt x="0" y="262613"/>
                  </a:cubicBezTo>
                  <a:lnTo>
                    <a:pt x="0" y="69183"/>
                  </a:lnTo>
                  <a:cubicBezTo>
                    <a:pt x="0" y="50834"/>
                    <a:pt x="7289" y="33237"/>
                    <a:pt x="20263" y="20263"/>
                  </a:cubicBezTo>
                  <a:cubicBezTo>
                    <a:pt x="33237" y="7289"/>
                    <a:pt x="50834" y="0"/>
                    <a:pt x="69183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32423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56355" y="2846345"/>
            <a:ext cx="3378257" cy="79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4"/>
              </a:lnSpc>
              <a:spcBef>
                <a:spcPct val="0"/>
              </a:spcBef>
            </a:pPr>
            <a:r>
              <a:rPr lang="en-US" sz="4645" dirty="0">
                <a:solidFill>
                  <a:srgbClr val="FBF7EE"/>
                </a:solidFill>
                <a:latin typeface="Roboto Condensed Bold Italics"/>
              </a:rPr>
              <a:t>4. </a:t>
            </a:r>
            <a:r>
              <a:rPr lang="en-US" sz="4645" dirty="0" err="1">
                <a:solidFill>
                  <a:srgbClr val="FBF7EE"/>
                </a:solidFill>
                <a:latin typeface="Roboto Condensed Bold Italics"/>
              </a:rPr>
              <a:t>Ưu</a:t>
            </a:r>
            <a:r>
              <a:rPr lang="en-US" sz="4645" dirty="0">
                <a:solidFill>
                  <a:srgbClr val="FBF7EE"/>
                </a:solidFill>
                <a:latin typeface="Roboto Condensed Bold Italics"/>
              </a:rPr>
              <a:t> </a:t>
            </a:r>
            <a:r>
              <a:rPr lang="en-US" sz="4645" dirty="0" err="1">
                <a:solidFill>
                  <a:srgbClr val="FBF7EE"/>
                </a:solidFill>
                <a:latin typeface="Roboto Condensed Bold Italics"/>
              </a:rPr>
              <a:t>điểm</a:t>
            </a:r>
            <a:endParaRPr lang="en-US" sz="4645" dirty="0">
              <a:solidFill>
                <a:srgbClr val="FBF7EE"/>
              </a:solidFill>
              <a:latin typeface="Roboto Condensed Bol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93034" y="6890034"/>
            <a:ext cx="2158305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2. Quá trình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phát triển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71499" y="9019941"/>
            <a:ext cx="5500640" cy="45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0"/>
              </a:lnSpc>
            </a:pPr>
            <a:r>
              <a:rPr lang="en-US" sz="2672">
                <a:solidFill>
                  <a:srgbClr val="FFFFFF"/>
                </a:solidFill>
                <a:latin typeface="Fraunces"/>
              </a:rPr>
              <a:t>Đơn giản, dễ học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2722" y="4128386"/>
            <a:ext cx="6158614" cy="6158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7EE"/>
            </a:solidFill>
            <a:ln w="266700" cap="sq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8549" y="4306543"/>
            <a:ext cx="5005581" cy="3918953"/>
          </a:xfrm>
          <a:custGeom>
            <a:avLst/>
            <a:gdLst/>
            <a:ahLst/>
            <a:cxnLst/>
            <a:rect l="l" t="t" r="r" b="b"/>
            <a:pathLst>
              <a:path w="5005581" h="3918953">
                <a:moveTo>
                  <a:pt x="0" y="0"/>
                </a:moveTo>
                <a:lnTo>
                  <a:pt x="5005581" y="0"/>
                </a:lnTo>
                <a:lnTo>
                  <a:pt x="5005581" y="3918952"/>
                </a:lnTo>
                <a:lnTo>
                  <a:pt x="0" y="391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 rot="-1167482">
            <a:off x="2530136" y="8273167"/>
            <a:ext cx="3438988" cy="158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en-US" sz="7114">
                <a:solidFill>
                  <a:srgbClr val="3B3029"/>
                </a:solidFill>
                <a:latin typeface="Bahianita"/>
              </a:rPr>
              <a:t>CHỮ QUỐC NGỮ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68960" y="4461884"/>
            <a:ext cx="10219041" cy="159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6039" lvl="1" indent="-498020" algn="just">
              <a:lnSpc>
                <a:spcPts val="6458"/>
              </a:lnSpc>
              <a:buFont typeface="Arial"/>
              <a:buChar char="•"/>
            </a:pPr>
            <a:r>
              <a:rPr lang="en-US" sz="4613" dirty="0" err="1">
                <a:solidFill>
                  <a:srgbClr val="3B3029"/>
                </a:solidFill>
                <a:latin typeface="Roboto Condensed"/>
              </a:rPr>
              <a:t>Đơn</a:t>
            </a:r>
            <a:r>
              <a:rPr lang="en-US" sz="4613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613" dirty="0" err="1">
                <a:solidFill>
                  <a:srgbClr val="3B3029"/>
                </a:solidFill>
                <a:latin typeface="Roboto Condensed"/>
              </a:rPr>
              <a:t>giản</a:t>
            </a:r>
            <a:r>
              <a:rPr lang="en-US" sz="4613" dirty="0">
                <a:solidFill>
                  <a:srgbClr val="3B3029"/>
                </a:solidFill>
                <a:latin typeface="Roboto Condensed"/>
              </a:rPr>
              <a:t>, </a:t>
            </a:r>
          </a:p>
          <a:p>
            <a:pPr marL="996039" lvl="1" indent="-498020" algn="just">
              <a:lnSpc>
                <a:spcPts val="6458"/>
              </a:lnSpc>
              <a:buFont typeface="Arial"/>
              <a:buChar char="•"/>
            </a:pPr>
            <a:r>
              <a:rPr lang="en-US" sz="4613" dirty="0" err="1">
                <a:solidFill>
                  <a:srgbClr val="3B3029"/>
                </a:solidFill>
                <a:latin typeface="Roboto Condensed"/>
              </a:rPr>
              <a:t>Dễ</a:t>
            </a:r>
            <a:r>
              <a:rPr lang="en-US" sz="4613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4613" dirty="0" err="1">
                <a:solidFill>
                  <a:srgbClr val="3B3029"/>
                </a:solidFill>
                <a:latin typeface="Roboto Condensed"/>
              </a:rPr>
              <a:t>học</a:t>
            </a:r>
            <a:endParaRPr lang="en-US" sz="4613" dirty="0">
              <a:solidFill>
                <a:srgbClr val="3B3029"/>
              </a:solidFill>
              <a:latin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4546764" y="-3930265"/>
            <a:ext cx="11976847" cy="16473615"/>
            <a:chOff x="0" y="0"/>
            <a:chExt cx="4507980" cy="6200524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6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 descr="preencoded.png"/>
          <p:cNvSpPr/>
          <p:nvPr/>
        </p:nvSpPr>
        <p:spPr>
          <a:xfrm>
            <a:off x="10999530" y="1637806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4"/>
                </a:lnTo>
                <a:lnTo>
                  <a:pt x="0" y="3744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 descr="preencoded.png"/>
          <p:cNvSpPr/>
          <p:nvPr/>
        </p:nvSpPr>
        <p:spPr>
          <a:xfrm>
            <a:off x="15036929" y="1957457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 descr="preencoded.png"/>
          <p:cNvSpPr/>
          <p:nvPr/>
        </p:nvSpPr>
        <p:spPr>
          <a:xfrm>
            <a:off x="14496408" y="4356935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1" y="0"/>
                </a:lnTo>
                <a:lnTo>
                  <a:pt x="3604481" y="2850758"/>
                </a:lnTo>
                <a:lnTo>
                  <a:pt x="0" y="2850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95663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07015" y="201686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526883"/>
            <a:ext cx="4981572" cy="7295148"/>
            <a:chOff x="0" y="0"/>
            <a:chExt cx="6642096" cy="9726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263427" y="1227190"/>
            <a:ext cx="9319637" cy="116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6848">
                <a:solidFill>
                  <a:srgbClr val="594A47"/>
                </a:solidFill>
                <a:latin typeface="Fraunces Semi-Bold"/>
              </a:rPr>
              <a:t>III. THỰC HÀNH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87378" y="3018517"/>
            <a:ext cx="9619471" cy="402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HS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thảo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luận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và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hoàn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thành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bài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1, 2, 3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SGK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theo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cặp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(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như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đã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phân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cặp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ở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phần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trước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).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HS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thực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hiện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nhiệm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vụ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theo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cặp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thời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gian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tổng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: 5p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 descr="preencoded.png"/>
          <p:cNvSpPr/>
          <p:nvPr/>
        </p:nvSpPr>
        <p:spPr>
          <a:xfrm>
            <a:off x="-255949" y="328823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 descr="preencoded.png"/>
          <p:cNvSpPr/>
          <p:nvPr/>
        </p:nvSpPr>
        <p:spPr>
          <a:xfrm>
            <a:off x="3240928" y="0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3240928" y="3047952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44" cy="2411172"/>
            <a:chOff x="0" y="0"/>
            <a:chExt cx="18611659" cy="3214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611659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98831" lvl="1" indent="-399416" algn="just">
                <a:lnSpc>
                  <a:spcPts val="3996"/>
                </a:lnSpc>
                <a:buFont typeface="Arial"/>
                <a:buChar char="•"/>
              </a:pP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Viết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bằng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Hán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: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Sông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núi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nước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Nam,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Hịch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tướng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sĩ</a:t>
              </a:r>
              <a:endParaRPr lang="en-US" sz="3700" dirty="0">
                <a:solidFill>
                  <a:srgbClr val="404040"/>
                </a:solidFill>
                <a:latin typeface="Roboto Condensed Italics"/>
              </a:endParaRPr>
            </a:p>
            <a:p>
              <a:pPr marL="798831" lvl="1" indent="-399416" algn="just">
                <a:lnSpc>
                  <a:spcPts val="3996"/>
                </a:lnSpc>
                <a:buFont typeface="Arial"/>
                <a:buChar char="•"/>
              </a:pP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Viết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bằng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Nôm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: 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Quốc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âm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thi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tập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Truyện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Kiều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Truyện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Lục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Vân Tiên</a:t>
              </a:r>
            </a:p>
            <a:p>
              <a:pPr marL="798831" lvl="1" indent="-399416" algn="just">
                <a:lnSpc>
                  <a:spcPts val="3996"/>
                </a:lnSpc>
                <a:buFont typeface="Arial"/>
                <a:buChar char="•"/>
              </a:pP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Viết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bằng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 Quốc </a:t>
              </a:r>
              <a:r>
                <a:rPr lang="en-US" sz="3700" dirty="0" err="1">
                  <a:solidFill>
                    <a:srgbClr val="404040"/>
                  </a:solidFill>
                  <a:latin typeface="Roboto Condensed"/>
                </a:rPr>
                <a:t>ngữ</a:t>
              </a:r>
              <a:r>
                <a:rPr lang="en-US" sz="3700" dirty="0">
                  <a:solidFill>
                    <a:srgbClr val="404040"/>
                  </a:solidFill>
                  <a:latin typeface="Roboto Condensed"/>
                </a:rPr>
                <a:t>: 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Tuyên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ngôn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độc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lập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Nhật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kí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trong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tù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Tắt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đèn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Lão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Hạc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,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Dế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Mèn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phiêu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lưu</a:t>
              </a:r>
              <a:r>
                <a:rPr lang="en-US" sz="3700" dirty="0">
                  <a:solidFill>
                    <a:srgbClr val="404040"/>
                  </a:solidFill>
                  <a:latin typeface="Roboto Condensed Italics"/>
                </a:rPr>
                <a:t> </a:t>
              </a:r>
              <a:r>
                <a:rPr lang="en-US" sz="3700" dirty="0" err="1">
                  <a:solidFill>
                    <a:srgbClr val="404040"/>
                  </a:solidFill>
                  <a:latin typeface="Roboto Condensed Italics"/>
                </a:rPr>
                <a:t>kí</a:t>
              </a:r>
              <a:endParaRPr lang="en-US" sz="3700" dirty="0">
                <a:solidFill>
                  <a:srgbClr val="404040"/>
                </a:solidFill>
                <a:latin typeface="Roboto Condensed Itali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2549" y="1582797"/>
            <a:ext cx="14452663" cy="393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1: Trong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tác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phẩm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dưới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đây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,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tác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phẩm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nào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viết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bằng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chữ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,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tác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phẩm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nào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viết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bằng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chữ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Nôm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,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tác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phẩm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nào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viết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bằng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chữ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 Quốc </a:t>
            </a:r>
            <a:r>
              <a:rPr lang="en-US" sz="3699" dirty="0" err="1">
                <a:solidFill>
                  <a:srgbClr val="594A47"/>
                </a:solidFill>
                <a:latin typeface="Roboto Condensed Bold"/>
              </a:rPr>
              <a:t>ngữ</a:t>
            </a:r>
            <a:r>
              <a:rPr lang="en-US" sz="3699" dirty="0">
                <a:solidFill>
                  <a:srgbClr val="594A47"/>
                </a:solidFill>
                <a:latin typeface="Roboto Condensed Bold"/>
              </a:rPr>
              <a:t>?</a:t>
            </a:r>
          </a:p>
          <a:p>
            <a:pPr algn="just">
              <a:lnSpc>
                <a:spcPts val="4439"/>
              </a:lnSpc>
              <a:spcBef>
                <a:spcPct val="0"/>
              </a:spcBef>
            </a:pPr>
            <a:endParaRPr lang="en-US" sz="3699" dirty="0">
              <a:solidFill>
                <a:srgbClr val="594A47"/>
              </a:solidFill>
              <a:latin typeface="Roboto Condensed Bold"/>
            </a:endParaRPr>
          </a:p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Sông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núi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nước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Nam (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khuyết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danh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Hịch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tướng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sĩ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(Trần Quốc Tuấn), Quốc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âm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thi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tập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(Nguyễn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Trãi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Truyện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Kiều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(Nguyễn Du),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Truyện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Lục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Vân Tiên (Nguyễn Đình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Chiểu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), Tuyên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ngôn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Độc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lập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Hồ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Chí Minh),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Nhật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kí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trong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tù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Hồ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Chí Minh),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Tắt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đèn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(Ngô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Tất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Tố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Lão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Hạc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(Nam Cao),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Dế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Mèn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phiêu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lưu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kí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(</a:t>
            </a:r>
            <a:r>
              <a:rPr lang="en-US" sz="3699" dirty="0" err="1">
                <a:solidFill>
                  <a:srgbClr val="594A47"/>
                </a:solidFill>
                <a:latin typeface="Roboto Condensed Italics"/>
              </a:rPr>
              <a:t>Tô</a:t>
            </a:r>
            <a:r>
              <a:rPr lang="en-US" sz="3699" dirty="0">
                <a:solidFill>
                  <a:srgbClr val="594A47"/>
                </a:solidFill>
                <a:latin typeface="Roboto Condensed Italics"/>
              </a:rPr>
              <a:t> Hoài).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81828" y="7318503"/>
            <a:ext cx="13908758" cy="1939797"/>
            <a:chOff x="0" y="0"/>
            <a:chExt cx="18545011" cy="25863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45018" cy="2586381"/>
            </a:xfrm>
            <a:custGeom>
              <a:avLst/>
              <a:gdLst/>
              <a:ahLst/>
              <a:cxnLst/>
              <a:rect l="l" t="t" r="r" b="b"/>
              <a:pathLst>
                <a:path w="18545018" h="2586381">
                  <a:moveTo>
                    <a:pt x="0" y="0"/>
                  </a:moveTo>
                  <a:lnTo>
                    <a:pt x="18545018" y="0"/>
                  </a:lnTo>
                  <a:lnTo>
                    <a:pt x="18545018" y="2586381"/>
                  </a:lnTo>
                  <a:lnTo>
                    <a:pt x="0" y="258638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8545011" cy="255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 algn="just">
                <a:lnSpc>
                  <a:spcPts val="3780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a- 1, 2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vì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viết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bằng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Hán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cần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phải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phiên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sang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quốc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ngữ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hiểu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từ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đó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và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dịch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nghĩa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sang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tiếng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Việt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hiểu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bài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thơ</a:t>
              </a:r>
              <a:endParaRPr lang="en-US" sz="3500" dirty="0">
                <a:solidFill>
                  <a:srgbClr val="404040"/>
                </a:solidFill>
                <a:latin typeface="Roboto Condensed"/>
              </a:endParaRPr>
            </a:p>
            <a:p>
              <a:pPr marL="755651" lvl="1" indent="-377825" algn="just">
                <a:lnSpc>
                  <a:spcPts val="3780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b- 3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vì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Nôm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chỉ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cần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được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chuyển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sang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quốc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ngữ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hiểu</a:t>
              </a:r>
              <a:endParaRPr lang="en-US" sz="3500" dirty="0">
                <a:solidFill>
                  <a:srgbClr val="404040"/>
                </a:solidFill>
                <a:latin typeface="Roboto Condense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7456" y="7642253"/>
            <a:ext cx="1090185" cy="1094103"/>
            <a:chOff x="0" y="0"/>
            <a:chExt cx="809889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889" cy="812800"/>
            </a:xfrm>
            <a:custGeom>
              <a:avLst/>
              <a:gdLst/>
              <a:ahLst/>
              <a:cxnLst/>
              <a:rect l="l" t="t" r="r" b="b"/>
              <a:pathLst>
                <a:path w="809889" h="812800">
                  <a:moveTo>
                    <a:pt x="809889" y="406400"/>
                  </a:moveTo>
                  <a:lnTo>
                    <a:pt x="403489" y="0"/>
                  </a:lnTo>
                  <a:lnTo>
                    <a:pt x="403489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3489" y="609600"/>
                  </a:lnTo>
                  <a:lnTo>
                    <a:pt x="403489" y="812800"/>
                  </a:lnTo>
                  <a:lnTo>
                    <a:pt x="809889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6050"/>
              <a:ext cx="7082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7456" y="1453602"/>
            <a:ext cx="15183129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594A47"/>
                </a:solidFill>
                <a:latin typeface="Roboto Condensed Bold"/>
              </a:rPr>
              <a:t>Bài 2: Tìm cách diễn đạt phù hợp ở bên B và giải thích vì sao cách diễn đạt đó phù hợp với mỗi loại tác phẩm nêu bên A.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1607456" y="2983404"/>
          <a:ext cx="13513759" cy="3811102"/>
        </p:xfrm>
        <a:graphic>
          <a:graphicData uri="http://schemas.openxmlformats.org/drawingml/2006/table">
            <a:tbl>
              <a:tblPr/>
              <a:tblGrid>
                <a:gridCol w="575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2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984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FFFFFF"/>
                          </a:solidFill>
                          <a:latin typeface="Roboto Condensed Bold"/>
                        </a:rPr>
                        <a:t>A. Tác phẩm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BF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BF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BF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7D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FFFFFF"/>
                          </a:solidFill>
                          <a:latin typeface="Roboto Condensed Bold"/>
                        </a:rPr>
                        <a:t>B. Được dịch hay phiên âm 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FBF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BF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BF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7D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212">
                <a:tc rowSpan="2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3B3029"/>
                          </a:solidFill>
                          <a:latin typeface="Roboto Condensed"/>
                        </a:rPr>
                        <a:t>a. Tác phẩm viết bằng chữ Hán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B3029"/>
                          </a:solidFill>
                          <a:latin typeface="Roboto Condensed"/>
                        </a:rPr>
                        <a:t> 1. Được phiên âm ra chữ Quốc ngữ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938">
                <a:tc vMerge="1"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3B3029"/>
                          </a:solidFill>
                          <a:latin typeface="Roboto Condensed"/>
                        </a:rPr>
                        <a:t>a. Tác phẩm viết bằng chữ Hán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B3029"/>
                          </a:solidFill>
                          <a:latin typeface="Roboto Condensed"/>
                        </a:rPr>
                        <a:t>2. Được dịch sang tiếng Việt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968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3499">
                          <a:solidFill>
                            <a:srgbClr val="3B3029"/>
                          </a:solidFill>
                          <a:latin typeface="Roboto Condensed"/>
                        </a:rPr>
                        <a:t>b. Tác phẩm viết bằng chữ Nôm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B3029"/>
                          </a:solidFill>
                          <a:latin typeface="Roboto Condensed"/>
                        </a:rPr>
                        <a:t>3. Được dịch ra chữ Quốc ngữ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7" name="Group 17"/>
          <p:cNvGrpSpPr/>
          <p:nvPr/>
        </p:nvGrpSpPr>
        <p:grpSpPr>
          <a:xfrm>
            <a:off x="16523460" y="-4918613"/>
            <a:ext cx="11976847" cy="16473615"/>
            <a:chOff x="0" y="0"/>
            <a:chExt cx="4507980" cy="6200524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843381" y="8736356"/>
            <a:ext cx="9744161" cy="13402656"/>
            <a:chOff x="0" y="0"/>
            <a:chExt cx="4507980" cy="6200524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7456" y="2296262"/>
            <a:ext cx="13908758" cy="1939797"/>
            <a:chOff x="0" y="0"/>
            <a:chExt cx="18545011" cy="25863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45018" cy="2586381"/>
            </a:xfrm>
            <a:custGeom>
              <a:avLst/>
              <a:gdLst/>
              <a:ahLst/>
              <a:cxnLst/>
              <a:rect l="l" t="t" r="r" b="b"/>
              <a:pathLst>
                <a:path w="18545018" h="2586381">
                  <a:moveTo>
                    <a:pt x="0" y="0"/>
                  </a:moveTo>
                  <a:lnTo>
                    <a:pt x="18545018" y="0"/>
                  </a:lnTo>
                  <a:lnTo>
                    <a:pt x="18545018" y="2586381"/>
                  </a:lnTo>
                  <a:lnTo>
                    <a:pt x="0" y="258638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8545011" cy="255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780"/>
                </a:lnSpc>
              </a:pP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a)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Trường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hợp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dùng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nhiều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cái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khác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nhau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cùng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một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.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Ví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dụ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,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/k/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bằng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các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c, k, q.....</a:t>
              </a:r>
            </a:p>
            <a:p>
              <a:pPr marL="755651" lvl="1" indent="-377825" algn="just">
                <a:lnSpc>
                  <a:spcPts val="3780"/>
                </a:lnSpc>
                <a:buFont typeface="Arial"/>
                <a:buChar char="•"/>
              </a:pP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/c/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thay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cho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/k/, /q/…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07456" y="1472652"/>
            <a:ext cx="1518312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594A47"/>
                </a:solidFill>
                <a:latin typeface="Roboto Condensed Bold"/>
              </a:rPr>
              <a:t>Bài 3: Hãy tìm thêm một số ví dụ về các trường hợp sau trong chữ Quốc ngữ: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07456" y="4638784"/>
            <a:ext cx="13908758" cy="2124020"/>
            <a:chOff x="0" y="0"/>
            <a:chExt cx="18545011" cy="28320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45018" cy="2832011"/>
            </a:xfrm>
            <a:custGeom>
              <a:avLst/>
              <a:gdLst/>
              <a:ahLst/>
              <a:cxnLst/>
              <a:rect l="l" t="t" r="r" b="b"/>
              <a:pathLst>
                <a:path w="18545018" h="2832011">
                  <a:moveTo>
                    <a:pt x="0" y="0"/>
                  </a:moveTo>
                  <a:lnTo>
                    <a:pt x="18545018" y="0"/>
                  </a:lnTo>
                  <a:lnTo>
                    <a:pt x="18545018" y="2832011"/>
                  </a:lnTo>
                  <a:lnTo>
                    <a:pt x="0" y="283201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8545011" cy="2803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780"/>
                </a:lnSpc>
              </a:pP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b)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Trường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hợp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dùng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một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cái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nhiều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khác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nhau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.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Ví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dụ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,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dùng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a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vừa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/a/,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vừa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/ă/....</a:t>
              </a:r>
            </a:p>
            <a:p>
              <a:pPr marL="755651" lvl="1" indent="-377825" algn="just">
                <a:lnSpc>
                  <a:spcPts val="3780"/>
                </a:lnSpc>
                <a:buFont typeface="Arial"/>
                <a:buChar char="•"/>
              </a:pP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/â/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vừa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/â/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vừa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/ơ/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07456" y="7210480"/>
            <a:ext cx="13908758" cy="2124020"/>
            <a:chOff x="0" y="0"/>
            <a:chExt cx="18545011" cy="28320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45018" cy="2832011"/>
            </a:xfrm>
            <a:custGeom>
              <a:avLst/>
              <a:gdLst/>
              <a:ahLst/>
              <a:cxnLst/>
              <a:rect l="l" t="t" r="r" b="b"/>
              <a:pathLst>
                <a:path w="18545018" h="2832011">
                  <a:moveTo>
                    <a:pt x="0" y="0"/>
                  </a:moveTo>
                  <a:lnTo>
                    <a:pt x="18545018" y="0"/>
                  </a:lnTo>
                  <a:lnTo>
                    <a:pt x="18545018" y="2832011"/>
                  </a:lnTo>
                  <a:lnTo>
                    <a:pt x="0" y="283201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8545011" cy="2803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780"/>
                </a:lnSpc>
              </a:pP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c)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Trường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hợp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ghép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nhiều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cái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ghi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một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âm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.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Ví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dụ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: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ch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, ng,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kh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…</a:t>
              </a:r>
            </a:p>
            <a:p>
              <a:pPr marL="755651" lvl="1" indent="-377825" algn="just">
                <a:lnSpc>
                  <a:spcPts val="3780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Qu, ngh, </a:t>
              </a:r>
              <a:r>
                <a:rPr lang="en-US" sz="3500" dirty="0" err="1">
                  <a:solidFill>
                    <a:srgbClr val="404040"/>
                  </a:solidFill>
                  <a:latin typeface="Roboto Condensed"/>
                </a:rPr>
                <a:t>gh</a:t>
              </a:r>
              <a:r>
                <a:rPr lang="en-US" sz="3500" dirty="0">
                  <a:solidFill>
                    <a:srgbClr val="404040"/>
                  </a:solidFill>
                  <a:latin typeface="Roboto Condensed"/>
                </a:rPr>
                <a:t>…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843381" y="8578809"/>
            <a:ext cx="9744161" cy="13402656"/>
            <a:chOff x="0" y="0"/>
            <a:chExt cx="4507980" cy="6200524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52549" y="2957207"/>
            <a:ext cx="14045287" cy="3754896"/>
            <a:chOff x="0" y="0"/>
            <a:chExt cx="18727049" cy="50065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27057" cy="5006501"/>
            </a:xfrm>
            <a:custGeom>
              <a:avLst/>
              <a:gdLst/>
              <a:ahLst/>
              <a:cxnLst/>
              <a:rect l="l" t="t" r="r" b="b"/>
              <a:pathLst>
                <a:path w="18727057" h="5006501">
                  <a:moveTo>
                    <a:pt x="0" y="0"/>
                  </a:moveTo>
                  <a:lnTo>
                    <a:pt x="18727057" y="0"/>
                  </a:lnTo>
                  <a:lnTo>
                    <a:pt x="18727057" y="5006501"/>
                  </a:lnTo>
                  <a:lnTo>
                    <a:pt x="0" y="500650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8727049" cy="5082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319"/>
                </a:lnSpc>
              </a:pP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Viết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một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đoạn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văn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(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khoảng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6 – 8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dòng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)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trình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bày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suy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nghĩ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của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em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về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những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thuận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lợi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trong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việc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học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Quốc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ngữ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và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sử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dụng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chữ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Quốc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ngữ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để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viết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các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tên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riêng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nước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ngoài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,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các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thuật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ngữ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khoa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học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có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nguồn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gốc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nước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3799" dirty="0" err="1">
                  <a:solidFill>
                    <a:srgbClr val="404040"/>
                  </a:solidFill>
                  <a:latin typeface="Roboto Condensed"/>
                </a:rPr>
                <a:t>ngoài</a:t>
              </a:r>
              <a:r>
                <a:rPr lang="en-US" sz="3799" dirty="0">
                  <a:solidFill>
                    <a:srgbClr val="404040"/>
                  </a:solidFill>
                  <a:latin typeface="Roboto Condensed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44486" y="1215819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IV. VIẾT NGẮN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2549" y="1671089"/>
            <a:ext cx="1518312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199" dirty="0">
                <a:solidFill>
                  <a:srgbClr val="594A47"/>
                </a:solidFill>
                <a:latin typeface="Roboto Condensed Bold"/>
              </a:rPr>
              <a:t> 4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2861148" y="5425365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6898547" y="5745016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 descr="preencoded.png"/>
          <p:cNvSpPr/>
          <p:nvPr/>
        </p:nvSpPr>
        <p:spPr>
          <a:xfrm>
            <a:off x="6358026" y="8144494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48477" y="1226932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IV. VIẾT NGẮN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86657" y="2053677"/>
            <a:ext cx="1518312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79"/>
              </a:lnSpc>
              <a:spcBef>
                <a:spcPct val="0"/>
              </a:spcBef>
            </a:pPr>
            <a:r>
              <a:rPr lang="en-US" sz="3899">
                <a:solidFill>
                  <a:srgbClr val="594A47"/>
                </a:solidFill>
                <a:latin typeface="Roboto Condensed Bold"/>
              </a:rPr>
              <a:t>Bài 4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621470" y="2862454"/>
          <a:ext cx="15286841" cy="6023351"/>
        </p:xfrm>
        <a:graphic>
          <a:graphicData uri="http://schemas.openxmlformats.org/drawingml/2006/table">
            <a:tbl>
              <a:tblPr/>
              <a:tblGrid>
                <a:gridCol w="195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4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2501">
                <a:tc>
                  <a:txBody>
                    <a:bodyPr/>
                    <a:lstStyle/>
                    <a:p>
                      <a:pPr algn="ctr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MĐ</a:t>
                      </a:r>
                      <a:endParaRPr lang="en-US" sz="1100"/>
                    </a:p>
                    <a:p>
                      <a:pPr algn="ctr">
                        <a:lnSpc>
                          <a:spcPts val="4897"/>
                        </a:lnSpc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(1 câu)</a:t>
                      </a:r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7"/>
                        </a:lnSpc>
                        <a:defRPr/>
                      </a:pP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chữ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Quốc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Khái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quát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bối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cảnh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giao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lưu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hóa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bắt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gặp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nhiều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danh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riêng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tên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/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địa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danh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ngoài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;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nhiều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thuật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khoa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,...</a:t>
                      </a:r>
                      <a:endParaRPr lang="en-US" sz="1100" dirty="0"/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425">
                <a:tc>
                  <a:txBody>
                    <a:bodyPr/>
                    <a:lstStyle/>
                    <a:p>
                      <a:pPr algn="ctr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TĐ</a:t>
                      </a:r>
                      <a:endParaRPr lang="en-US" sz="1100"/>
                    </a:p>
                    <a:p>
                      <a:pPr algn="ctr">
                        <a:lnSpc>
                          <a:spcPts val="4897"/>
                        </a:lnSpc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(6 câu)</a:t>
                      </a:r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"/>
                        </a:rPr>
                        <a:t>Thuận lợi của việc sử dụng chữ Quốc ngữ- Phiên âm thuận tiện, dễ dàng- Nhiều đất nước cũng sử dụng hệ chữ Latin- Hạn chế được những sai sót</a:t>
                      </a:r>
                      <a:endParaRPr lang="en-US" sz="1100"/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425">
                <a:tc>
                  <a:txBody>
                    <a:bodyPr/>
                    <a:lstStyle/>
                    <a:p>
                      <a:pPr algn="ctr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KĐ</a:t>
                      </a:r>
                      <a:endParaRPr lang="en-US" sz="1100"/>
                    </a:p>
                    <a:p>
                      <a:pPr algn="ctr">
                        <a:lnSpc>
                          <a:spcPts val="4897"/>
                        </a:lnSpc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(1 câu)</a:t>
                      </a:r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7"/>
                        </a:lnSpc>
                        <a:defRPr/>
                      </a:pP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thiết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trau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dồi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chữ</a:t>
                      </a:r>
                      <a:r>
                        <a:rPr lang="en-US" sz="3498" dirty="0">
                          <a:solidFill>
                            <a:srgbClr val="3B3029"/>
                          </a:solidFill>
                          <a:latin typeface="Roboto Condensed"/>
                        </a:rPr>
                        <a:t> Quốc </a:t>
                      </a:r>
                      <a:r>
                        <a:rPr lang="en-US" sz="3498" dirty="0" err="1">
                          <a:solidFill>
                            <a:srgbClr val="3B3029"/>
                          </a:solidFill>
                          <a:latin typeface="Roboto Condensed"/>
                        </a:rPr>
                        <a:t>ngữ</a:t>
                      </a:r>
                      <a:endParaRPr lang="en-US" sz="1100" dirty="0"/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16295380" y="-4044305"/>
            <a:ext cx="11976847" cy="16473615"/>
            <a:chOff x="0" y="0"/>
            <a:chExt cx="4507980" cy="6200524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93368" y="1372618"/>
            <a:ext cx="12745540" cy="103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3B3029"/>
                </a:solidFill>
                <a:latin typeface="Fraunces Bold"/>
              </a:rPr>
              <a:t>BÀI 1: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1389" y="4024697"/>
            <a:ext cx="16069498" cy="259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8"/>
              </a:lnSpc>
            </a:pPr>
            <a:r>
              <a:rPr lang="en-US" sz="8400" dirty="0">
                <a:solidFill>
                  <a:srgbClr val="3B3029"/>
                </a:solidFill>
                <a:latin typeface="Bahianita"/>
              </a:rPr>
              <a:t>THỰC HÀNH TIẾNG VIỆT: </a:t>
            </a:r>
          </a:p>
          <a:p>
            <a:pPr algn="ctr">
              <a:lnSpc>
                <a:spcPts val="10248"/>
              </a:lnSpc>
            </a:pPr>
            <a:r>
              <a:rPr lang="en-US" sz="8400" dirty="0">
                <a:solidFill>
                  <a:srgbClr val="3B3029"/>
                </a:solidFill>
                <a:latin typeface="Bahianita"/>
              </a:rPr>
              <a:t>MỘT SỐ HIỂU BIẾT VỀ CHỮ NÔM VÀ CHỮ QUỐC NGỮ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2200" y="2701713"/>
            <a:ext cx="12989815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Thơ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và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thơ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song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thất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lục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bát</a:t>
            </a:r>
            <a:endParaRPr lang="en-US" sz="7199" dirty="0">
              <a:solidFill>
                <a:srgbClr val="594A47"/>
              </a:solidFill>
              <a:latin typeface="UTM ThuPhap Thien An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75576" y="5568324"/>
            <a:ext cx="3752577" cy="4369813"/>
          </a:xfrm>
          <a:custGeom>
            <a:avLst/>
            <a:gdLst/>
            <a:ahLst/>
            <a:cxnLst/>
            <a:rect l="l" t="t" r="r" b="b"/>
            <a:pathLst>
              <a:path w="3752577" h="4369813">
                <a:moveTo>
                  <a:pt x="0" y="0"/>
                </a:moveTo>
                <a:lnTo>
                  <a:pt x="3752577" y="0"/>
                </a:lnTo>
                <a:lnTo>
                  <a:pt x="3752577" y="4369813"/>
                </a:lnTo>
                <a:lnTo>
                  <a:pt x="0" y="4369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144167" y="7420319"/>
            <a:ext cx="9744161" cy="13402656"/>
            <a:chOff x="0" y="0"/>
            <a:chExt cx="4507980" cy="6200524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3065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816045" y="-2184454"/>
            <a:ext cx="14655909" cy="14655909"/>
            <a:chOff x="0" y="0"/>
            <a:chExt cx="19541212" cy="195412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41237" cy="19541237"/>
            </a:xfrm>
            <a:custGeom>
              <a:avLst/>
              <a:gdLst/>
              <a:ahLst/>
              <a:cxnLst/>
              <a:rect l="l" t="t" r="r" b="b"/>
              <a:pathLst>
                <a:path w="19541237" h="19541237">
                  <a:moveTo>
                    <a:pt x="0" y="0"/>
                  </a:moveTo>
                  <a:lnTo>
                    <a:pt x="19541237" y="0"/>
                  </a:lnTo>
                  <a:lnTo>
                    <a:pt x="19541237" y="19541237"/>
                  </a:lnTo>
                  <a:lnTo>
                    <a:pt x="0" y="1954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4099" b="-340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5870477" y="7870246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0" y="0"/>
                </a:moveTo>
                <a:lnTo>
                  <a:pt x="2416754" y="0"/>
                </a:lnTo>
                <a:lnTo>
                  <a:pt x="2416754" y="2416754"/>
                </a:lnTo>
                <a:lnTo>
                  <a:pt x="0" y="24167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32223" y="1890324"/>
            <a:ext cx="6823554" cy="300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6"/>
              </a:lnSpc>
            </a:pPr>
            <a:r>
              <a:rPr lang="en-US" sz="17576">
                <a:solidFill>
                  <a:srgbClr val="3B3029"/>
                </a:solidFill>
                <a:latin typeface="Bahianita"/>
              </a:rPr>
              <a:t>HẸN GẶP LẠI!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0" y="7834594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2416754" y="0"/>
                </a:moveTo>
                <a:lnTo>
                  <a:pt x="0" y="0"/>
                </a:lnTo>
                <a:lnTo>
                  <a:pt x="0" y="2416754"/>
                </a:lnTo>
                <a:lnTo>
                  <a:pt x="2416754" y="2416754"/>
                </a:lnTo>
                <a:lnTo>
                  <a:pt x="24167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15870477" y="-179677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0" y="2416754"/>
                </a:moveTo>
                <a:lnTo>
                  <a:pt x="2416754" y="2416754"/>
                </a:lnTo>
                <a:lnTo>
                  <a:pt x="2416754" y="0"/>
                </a:lnTo>
                <a:lnTo>
                  <a:pt x="0" y="0"/>
                </a:lnTo>
                <a:lnTo>
                  <a:pt x="0" y="2416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0" y="0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2416754" y="2416754"/>
                </a:moveTo>
                <a:lnTo>
                  <a:pt x="0" y="2416754"/>
                </a:lnTo>
                <a:lnTo>
                  <a:pt x="0" y="0"/>
                </a:lnTo>
                <a:lnTo>
                  <a:pt x="2416754" y="0"/>
                </a:lnTo>
                <a:lnTo>
                  <a:pt x="2416754" y="2416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preencoded.png"/>
          <p:cNvSpPr/>
          <p:nvPr/>
        </p:nvSpPr>
        <p:spPr>
          <a:xfrm>
            <a:off x="4913871" y="4898462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5" y="0"/>
                </a:lnTo>
                <a:lnTo>
                  <a:pt x="4871435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preencoded.png"/>
          <p:cNvSpPr/>
          <p:nvPr/>
        </p:nvSpPr>
        <p:spPr>
          <a:xfrm>
            <a:off x="8951270" y="5218113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7" y="0"/>
                </a:lnTo>
                <a:lnTo>
                  <a:pt x="3807177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 descr="preencoded.png"/>
          <p:cNvSpPr/>
          <p:nvPr/>
        </p:nvSpPr>
        <p:spPr>
          <a:xfrm>
            <a:off x="8410748" y="7617591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-3504441" y="8144770"/>
            <a:ext cx="10147045" cy="13956804"/>
            <a:chOff x="0" y="0"/>
            <a:chExt cx="4507980" cy="6200524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8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597625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13517" y="558719"/>
            <a:ext cx="6666566" cy="916956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0" y="0"/>
                  </a:moveTo>
                  <a:lnTo>
                    <a:pt x="4507992" y="0"/>
                  </a:lnTo>
                  <a:lnTo>
                    <a:pt x="4507992" y="6200521"/>
                  </a:lnTo>
                  <a:lnTo>
                    <a:pt x="0" y="6200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362205">
            <a:off x="12802148" y="3066301"/>
            <a:ext cx="606547" cy="9525"/>
            <a:chOff x="0" y="0"/>
            <a:chExt cx="808729" cy="12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8736" cy="12700"/>
            </a:xfrm>
            <a:custGeom>
              <a:avLst/>
              <a:gdLst/>
              <a:ahLst/>
              <a:cxnLst/>
              <a:rect l="l" t="t" r="r" b="b"/>
              <a:pathLst>
                <a:path w="808736" h="12700">
                  <a:moveTo>
                    <a:pt x="6350" y="0"/>
                  </a:moveTo>
                  <a:lnTo>
                    <a:pt x="802386" y="0"/>
                  </a:lnTo>
                  <a:cubicBezTo>
                    <a:pt x="805942" y="0"/>
                    <a:pt x="808736" y="2794"/>
                    <a:pt x="808736" y="6350"/>
                  </a:cubicBezTo>
                  <a:cubicBezTo>
                    <a:pt x="808736" y="9906"/>
                    <a:pt x="805942" y="12700"/>
                    <a:pt x="802386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5362205">
            <a:off x="12802148" y="6609601"/>
            <a:ext cx="606547" cy="9525"/>
            <a:chOff x="0" y="0"/>
            <a:chExt cx="808729" cy="12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8736" cy="12700"/>
            </a:xfrm>
            <a:custGeom>
              <a:avLst/>
              <a:gdLst/>
              <a:ahLst/>
              <a:cxnLst/>
              <a:rect l="l" t="t" r="r" b="b"/>
              <a:pathLst>
                <a:path w="808736" h="12700">
                  <a:moveTo>
                    <a:pt x="6350" y="0"/>
                  </a:moveTo>
                  <a:lnTo>
                    <a:pt x="802386" y="0"/>
                  </a:lnTo>
                  <a:cubicBezTo>
                    <a:pt x="805942" y="0"/>
                    <a:pt x="808736" y="2794"/>
                    <a:pt x="808736" y="6350"/>
                  </a:cubicBezTo>
                  <a:cubicBezTo>
                    <a:pt x="808736" y="9906"/>
                    <a:pt x="805942" y="12700"/>
                    <a:pt x="802386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45505" y="2157087"/>
            <a:ext cx="11300181" cy="593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9" lvl="1" indent="-474979" algn="just">
              <a:lnSpc>
                <a:spcPts val="7919"/>
              </a:lnSpc>
              <a:buFont typeface="Arial"/>
              <a:buChar char="•"/>
            </a:pP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Tìm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đọc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thông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tin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trong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mục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Tri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thức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Ngữ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văn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hoàn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thành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theo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cặp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PHT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số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1 (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các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thông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tin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cơ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bản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về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chữ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Nôm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và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chữ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Quốc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ngữ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)</a:t>
            </a:r>
          </a:p>
          <a:p>
            <a:pPr marL="949959" lvl="1" indent="-474979" algn="just">
              <a:lnSpc>
                <a:spcPts val="7919"/>
              </a:lnSpc>
              <a:buFont typeface="Arial"/>
              <a:buChar char="•"/>
            </a:pPr>
            <a:r>
              <a:rPr lang="en-US" sz="4399" dirty="0">
                <a:solidFill>
                  <a:srgbClr val="594A47"/>
                </a:solidFill>
                <a:latin typeface="Roboto Condensed"/>
              </a:rPr>
              <a:t>HS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thực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hiện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nhiệm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vụ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theo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cặp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trong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5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phút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báo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cáo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trong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2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phút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/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cặp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ngẫu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nhiên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1-2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cặp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báo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594A47"/>
                </a:solidFill>
                <a:latin typeface="Roboto Condensed"/>
              </a:rPr>
              <a:t>cáo</a:t>
            </a:r>
            <a:r>
              <a:rPr lang="en-US" sz="4399" dirty="0">
                <a:solidFill>
                  <a:srgbClr val="594A47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04875"/>
            <a:ext cx="596596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 dirty="0">
                <a:solidFill>
                  <a:srgbClr val="594A47"/>
                </a:solidFill>
                <a:latin typeface="Fraunces Semi-Bold"/>
              </a:rPr>
              <a:t>I. CHỮ NÔM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188313" y="5756585"/>
            <a:ext cx="8991144" cy="5278430"/>
          </a:xfrm>
          <a:custGeom>
            <a:avLst/>
            <a:gdLst/>
            <a:ahLst/>
            <a:cxnLst/>
            <a:rect l="l" t="t" r="r" b="b"/>
            <a:pathLst>
              <a:path w="8991144" h="5278430">
                <a:moveTo>
                  <a:pt x="0" y="0"/>
                </a:moveTo>
                <a:lnTo>
                  <a:pt x="8991144" y="0"/>
                </a:lnTo>
                <a:lnTo>
                  <a:pt x="8991144" y="5278429"/>
                </a:lnTo>
                <a:lnTo>
                  <a:pt x="0" y="5278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758141" y="2746317"/>
            <a:ext cx="733711" cy="628460"/>
          </a:xfrm>
          <a:custGeom>
            <a:avLst/>
            <a:gdLst/>
            <a:ahLst/>
            <a:cxnLst/>
            <a:rect l="l" t="t" r="r" b="b"/>
            <a:pathLst>
              <a:path w="733711" h="628460">
                <a:moveTo>
                  <a:pt x="0" y="0"/>
                </a:moveTo>
                <a:lnTo>
                  <a:pt x="733711" y="0"/>
                </a:lnTo>
                <a:lnTo>
                  <a:pt x="733711" y="628460"/>
                </a:lnTo>
                <a:lnTo>
                  <a:pt x="0" y="62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362205">
            <a:off x="13877566" y="3040047"/>
            <a:ext cx="606547" cy="9525"/>
            <a:chOff x="0" y="0"/>
            <a:chExt cx="808729" cy="12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8736" cy="12700"/>
            </a:xfrm>
            <a:custGeom>
              <a:avLst/>
              <a:gdLst/>
              <a:ahLst/>
              <a:cxnLst/>
              <a:rect l="l" t="t" r="r" b="b"/>
              <a:pathLst>
                <a:path w="808736" h="12700">
                  <a:moveTo>
                    <a:pt x="6350" y="0"/>
                  </a:moveTo>
                  <a:lnTo>
                    <a:pt x="802386" y="0"/>
                  </a:lnTo>
                  <a:cubicBezTo>
                    <a:pt x="805942" y="0"/>
                    <a:pt x="808736" y="2794"/>
                    <a:pt x="808736" y="6350"/>
                  </a:cubicBezTo>
                  <a:cubicBezTo>
                    <a:pt x="808736" y="9906"/>
                    <a:pt x="805942" y="12700"/>
                    <a:pt x="802386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4492683" y="-3600828"/>
            <a:ext cx="9357063" cy="17488654"/>
            <a:chOff x="0" y="0"/>
            <a:chExt cx="12476084" cy="23318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37794">
            <a:off x="13877566" y="3040047"/>
            <a:ext cx="606547" cy="9525"/>
            <a:chOff x="0" y="0"/>
            <a:chExt cx="808729" cy="12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8736" cy="12700"/>
            </a:xfrm>
            <a:custGeom>
              <a:avLst/>
              <a:gdLst/>
              <a:ahLst/>
              <a:cxnLst/>
              <a:rect l="l" t="t" r="r" b="b"/>
              <a:pathLst>
                <a:path w="808736" h="12700">
                  <a:moveTo>
                    <a:pt x="6350" y="0"/>
                  </a:moveTo>
                  <a:lnTo>
                    <a:pt x="802386" y="0"/>
                  </a:lnTo>
                  <a:cubicBezTo>
                    <a:pt x="805942" y="0"/>
                    <a:pt x="808736" y="2794"/>
                    <a:pt x="808736" y="6350"/>
                  </a:cubicBezTo>
                  <a:cubicBezTo>
                    <a:pt x="808736" y="9906"/>
                    <a:pt x="805942" y="12700"/>
                    <a:pt x="802386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3753945" y="3040047"/>
            <a:ext cx="853791" cy="9525"/>
            <a:chOff x="0" y="0"/>
            <a:chExt cx="1138388" cy="12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8428" cy="12700"/>
            </a:xfrm>
            <a:custGeom>
              <a:avLst/>
              <a:gdLst/>
              <a:ahLst/>
              <a:cxnLst/>
              <a:rect l="l" t="t" r="r" b="b"/>
              <a:pathLst>
                <a:path w="1138428" h="12700">
                  <a:moveTo>
                    <a:pt x="6350" y="0"/>
                  </a:moveTo>
                  <a:lnTo>
                    <a:pt x="1132078" y="0"/>
                  </a:lnTo>
                  <a:cubicBezTo>
                    <a:pt x="1135634" y="0"/>
                    <a:pt x="1138428" y="2794"/>
                    <a:pt x="1138428" y="6350"/>
                  </a:cubicBezTo>
                  <a:cubicBezTo>
                    <a:pt x="1138428" y="9906"/>
                    <a:pt x="1135634" y="12700"/>
                    <a:pt x="1132078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8099999">
            <a:off x="13753944" y="3040048"/>
            <a:ext cx="853791" cy="9525"/>
            <a:chOff x="0" y="0"/>
            <a:chExt cx="1138388" cy="12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38428" cy="12700"/>
            </a:xfrm>
            <a:custGeom>
              <a:avLst/>
              <a:gdLst/>
              <a:ahLst/>
              <a:cxnLst/>
              <a:rect l="l" t="t" r="r" b="b"/>
              <a:pathLst>
                <a:path w="1138428" h="12700">
                  <a:moveTo>
                    <a:pt x="6350" y="0"/>
                  </a:moveTo>
                  <a:lnTo>
                    <a:pt x="1132078" y="0"/>
                  </a:lnTo>
                  <a:cubicBezTo>
                    <a:pt x="1135634" y="0"/>
                    <a:pt x="1138428" y="2794"/>
                    <a:pt x="1138428" y="6350"/>
                  </a:cubicBezTo>
                  <a:cubicBezTo>
                    <a:pt x="1138428" y="9906"/>
                    <a:pt x="1135634" y="12700"/>
                    <a:pt x="1132078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47374" y="3167893"/>
            <a:ext cx="3645451" cy="2324132"/>
            <a:chOff x="0" y="0"/>
            <a:chExt cx="4860601" cy="3098843"/>
          </a:xfrm>
        </p:grpSpPr>
        <p:sp>
          <p:nvSpPr>
            <p:cNvPr id="16" name="Freeform 16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549602" y="3550009"/>
            <a:ext cx="3645451" cy="2324132"/>
            <a:chOff x="0" y="0"/>
            <a:chExt cx="4860601" cy="3098843"/>
          </a:xfrm>
        </p:grpSpPr>
        <p:sp>
          <p:nvSpPr>
            <p:cNvPr id="19" name="Freeform 19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731230" y="4479094"/>
            <a:ext cx="3282195" cy="51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699">
                <a:solidFill>
                  <a:srgbClr val="7D6B5D"/>
                </a:solidFill>
                <a:latin typeface="Roboto Condensed Bold"/>
              </a:rPr>
              <a:t>CHỮ NÔM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10613" y="6519457"/>
            <a:ext cx="3645451" cy="2324132"/>
            <a:chOff x="0" y="0"/>
            <a:chExt cx="4860601" cy="3098843"/>
          </a:xfrm>
        </p:grpSpPr>
        <p:sp>
          <p:nvSpPr>
            <p:cNvPr id="23" name="Freeform 23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12841" y="6901574"/>
            <a:ext cx="3645451" cy="2324132"/>
            <a:chOff x="0" y="0"/>
            <a:chExt cx="4860601" cy="3098843"/>
          </a:xfrm>
        </p:grpSpPr>
        <p:sp>
          <p:nvSpPr>
            <p:cNvPr id="26" name="Freeform 26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935120" y="6519457"/>
            <a:ext cx="3645451" cy="2324132"/>
            <a:chOff x="0" y="0"/>
            <a:chExt cx="4860601" cy="3098843"/>
          </a:xfrm>
        </p:grpSpPr>
        <p:sp>
          <p:nvSpPr>
            <p:cNvPr id="29" name="Freeform 29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337348" y="6901574"/>
            <a:ext cx="3645451" cy="2324132"/>
            <a:chOff x="0" y="0"/>
            <a:chExt cx="4860601" cy="3098843"/>
          </a:xfrm>
        </p:grpSpPr>
        <p:sp>
          <p:nvSpPr>
            <p:cNvPr id="32" name="Freeform 32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359627" y="6519457"/>
            <a:ext cx="3645451" cy="2324132"/>
            <a:chOff x="0" y="0"/>
            <a:chExt cx="4860601" cy="3098843"/>
          </a:xfrm>
        </p:grpSpPr>
        <p:sp>
          <p:nvSpPr>
            <p:cNvPr id="35" name="Freeform 35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761855" y="6901574"/>
            <a:ext cx="3645451" cy="2324132"/>
            <a:chOff x="0" y="0"/>
            <a:chExt cx="4860601" cy="3098843"/>
          </a:xfrm>
        </p:grpSpPr>
        <p:sp>
          <p:nvSpPr>
            <p:cNvPr id="38" name="Freeform 38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784135" y="6519457"/>
            <a:ext cx="3645451" cy="2324132"/>
            <a:chOff x="0" y="0"/>
            <a:chExt cx="4860601" cy="3098843"/>
          </a:xfrm>
        </p:grpSpPr>
        <p:sp>
          <p:nvSpPr>
            <p:cNvPr id="41" name="Freeform 41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186363" y="6901574"/>
            <a:ext cx="3645451" cy="2324132"/>
            <a:chOff x="0" y="0"/>
            <a:chExt cx="4860601" cy="3098843"/>
          </a:xfrm>
        </p:grpSpPr>
        <p:sp>
          <p:nvSpPr>
            <p:cNvPr id="44" name="Freeform 44"/>
            <p:cNvSpPr/>
            <p:nvPr/>
          </p:nvSpPr>
          <p:spPr>
            <a:xfrm>
              <a:off x="16891" y="17018"/>
              <a:ext cx="4826762" cy="3064891"/>
            </a:xfrm>
            <a:custGeom>
              <a:avLst/>
              <a:gdLst/>
              <a:ahLst/>
              <a:cxnLst/>
              <a:rect l="l" t="t" r="r" b="b"/>
              <a:pathLst>
                <a:path w="4826762" h="3064891">
                  <a:moveTo>
                    <a:pt x="0" y="306451"/>
                  </a:moveTo>
                  <a:cubicBezTo>
                    <a:pt x="0" y="137160"/>
                    <a:pt x="137795" y="0"/>
                    <a:pt x="307721" y="0"/>
                  </a:cubicBezTo>
                  <a:lnTo>
                    <a:pt x="4519041" y="0"/>
                  </a:lnTo>
                  <a:cubicBezTo>
                    <a:pt x="4688967" y="0"/>
                    <a:pt x="4826762" y="137287"/>
                    <a:pt x="4826762" y="306451"/>
                  </a:cubicBezTo>
                  <a:lnTo>
                    <a:pt x="4826762" y="2758440"/>
                  </a:lnTo>
                  <a:cubicBezTo>
                    <a:pt x="4826762" y="2927731"/>
                    <a:pt x="4688967" y="3064891"/>
                    <a:pt x="4519041" y="3064891"/>
                  </a:cubicBezTo>
                  <a:lnTo>
                    <a:pt x="307721" y="3064891"/>
                  </a:lnTo>
                  <a:cubicBezTo>
                    <a:pt x="137795" y="3064891"/>
                    <a:pt x="0" y="2927604"/>
                    <a:pt x="0" y="27584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4860544" cy="3098927"/>
            </a:xfrm>
            <a:custGeom>
              <a:avLst/>
              <a:gdLst/>
              <a:ahLst/>
              <a:cxnLst/>
              <a:rect l="l" t="t" r="r" b="b"/>
              <a:pathLst>
                <a:path w="4860544" h="3098927">
                  <a:moveTo>
                    <a:pt x="0" y="323469"/>
                  </a:moveTo>
                  <a:cubicBezTo>
                    <a:pt x="0" y="144780"/>
                    <a:pt x="145415" y="0"/>
                    <a:pt x="324612" y="0"/>
                  </a:cubicBezTo>
                  <a:lnTo>
                    <a:pt x="4535932" y="0"/>
                  </a:lnTo>
                  <a:lnTo>
                    <a:pt x="4535932" y="16891"/>
                  </a:lnTo>
                  <a:lnTo>
                    <a:pt x="4535932" y="0"/>
                  </a:lnTo>
                  <a:cubicBezTo>
                    <a:pt x="4715129" y="0"/>
                    <a:pt x="4860544" y="144780"/>
                    <a:pt x="4860544" y="323469"/>
                  </a:cubicBezTo>
                  <a:lnTo>
                    <a:pt x="4843653" y="323469"/>
                  </a:lnTo>
                  <a:lnTo>
                    <a:pt x="4860544" y="323469"/>
                  </a:lnTo>
                  <a:lnTo>
                    <a:pt x="4860544" y="2775458"/>
                  </a:lnTo>
                  <a:lnTo>
                    <a:pt x="4843653" y="2775458"/>
                  </a:lnTo>
                  <a:lnTo>
                    <a:pt x="4860544" y="2775458"/>
                  </a:lnTo>
                  <a:cubicBezTo>
                    <a:pt x="4860544" y="2954147"/>
                    <a:pt x="4715129" y="3098927"/>
                    <a:pt x="4535932" y="3098927"/>
                  </a:cubicBezTo>
                  <a:lnTo>
                    <a:pt x="4535932" y="3082036"/>
                  </a:lnTo>
                  <a:lnTo>
                    <a:pt x="4535932" y="3098800"/>
                  </a:lnTo>
                  <a:lnTo>
                    <a:pt x="324612" y="3098800"/>
                  </a:lnTo>
                  <a:lnTo>
                    <a:pt x="324612" y="3081909"/>
                  </a:lnTo>
                  <a:lnTo>
                    <a:pt x="324612" y="3098800"/>
                  </a:lnTo>
                  <a:cubicBezTo>
                    <a:pt x="145415" y="3098800"/>
                    <a:pt x="0" y="2954147"/>
                    <a:pt x="0" y="2775458"/>
                  </a:cubicBezTo>
                  <a:lnTo>
                    <a:pt x="0" y="323469"/>
                  </a:lnTo>
                  <a:lnTo>
                    <a:pt x="16891" y="323469"/>
                  </a:lnTo>
                  <a:lnTo>
                    <a:pt x="0" y="323469"/>
                  </a:lnTo>
                  <a:moveTo>
                    <a:pt x="33909" y="323469"/>
                  </a:moveTo>
                  <a:lnTo>
                    <a:pt x="33909" y="2775458"/>
                  </a:lnTo>
                  <a:lnTo>
                    <a:pt x="16891" y="2775458"/>
                  </a:lnTo>
                  <a:lnTo>
                    <a:pt x="33909" y="2775458"/>
                  </a:lnTo>
                  <a:cubicBezTo>
                    <a:pt x="33909" y="2935351"/>
                    <a:pt x="164084" y="3065018"/>
                    <a:pt x="324739" y="3065018"/>
                  </a:cubicBezTo>
                  <a:lnTo>
                    <a:pt x="4536059" y="3065018"/>
                  </a:lnTo>
                  <a:cubicBezTo>
                    <a:pt x="4696714" y="3065018"/>
                    <a:pt x="4826889" y="2935351"/>
                    <a:pt x="4826889" y="2775458"/>
                  </a:cubicBezTo>
                  <a:lnTo>
                    <a:pt x="4826889" y="323469"/>
                  </a:lnTo>
                  <a:cubicBezTo>
                    <a:pt x="4826889" y="163576"/>
                    <a:pt x="4696714" y="33909"/>
                    <a:pt x="4536059" y="33909"/>
                  </a:cubicBezTo>
                  <a:lnTo>
                    <a:pt x="324612" y="33909"/>
                  </a:lnTo>
                  <a:lnTo>
                    <a:pt x="324612" y="16891"/>
                  </a:lnTo>
                  <a:lnTo>
                    <a:pt x="324612" y="33909"/>
                  </a:lnTo>
                  <a:cubicBezTo>
                    <a:pt x="163957" y="33909"/>
                    <a:pt x="33782" y="163576"/>
                    <a:pt x="33782" y="323469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167421" y="7353376"/>
            <a:ext cx="310452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A452A"/>
                </a:solidFill>
                <a:latin typeface="Roboto Condensed Bold"/>
              </a:rPr>
              <a:t>Nguồn gốc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547982" y="7252898"/>
            <a:ext cx="334603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A452A"/>
                </a:solidFill>
                <a:latin typeface="Roboto Condensed Bold"/>
              </a:rPr>
              <a:t>Quá trình </a:t>
            </a:r>
          </a:p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A452A"/>
                </a:solidFill>
                <a:latin typeface="Roboto Condensed Bold"/>
              </a:rPr>
              <a:t>phát triển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049599" y="7324801"/>
            <a:ext cx="334603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A452A"/>
                </a:solidFill>
                <a:latin typeface="Roboto Condensed Bold"/>
              </a:rPr>
              <a:t>Cấu tạo</a:t>
            </a:r>
          </a:p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A452A"/>
                </a:solidFill>
                <a:latin typeface="Roboto Condensed Bold"/>
              </a:rPr>
              <a:t>Hạn chế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367914" y="7252898"/>
            <a:ext cx="328235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A452A"/>
                </a:solidFill>
                <a:latin typeface="Roboto Condensed Bold"/>
              </a:rPr>
              <a:t>Ý nghĩa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99819" y="904875"/>
            <a:ext cx="596596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I. CHỮ NÔM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3773432" y="-9139288"/>
            <a:ext cx="11976847" cy="16473615"/>
            <a:chOff x="0" y="0"/>
            <a:chExt cx="4507980" cy="6200524"/>
          </a:xfrm>
        </p:grpSpPr>
        <p:sp>
          <p:nvSpPr>
            <p:cNvPr id="52" name="Freeform 52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7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02061" y="4736696"/>
            <a:ext cx="3212196" cy="2246450"/>
            <a:chOff x="0" y="0"/>
            <a:chExt cx="4282928" cy="2995267"/>
          </a:xfrm>
        </p:grpSpPr>
        <p:sp>
          <p:nvSpPr>
            <p:cNvPr id="7" name="Freeform 7"/>
            <p:cNvSpPr/>
            <p:nvPr/>
          </p:nvSpPr>
          <p:spPr>
            <a:xfrm>
              <a:off x="16891" y="6197"/>
              <a:ext cx="4249039" cy="2982783"/>
            </a:xfrm>
            <a:custGeom>
              <a:avLst/>
              <a:gdLst/>
              <a:ahLst/>
              <a:cxnLst/>
              <a:rect l="l" t="t" r="r" b="b"/>
              <a:pathLst>
                <a:path w="4249039" h="2982783">
                  <a:moveTo>
                    <a:pt x="0" y="260843"/>
                  </a:moveTo>
                  <a:cubicBezTo>
                    <a:pt x="0" y="116769"/>
                    <a:pt x="317119" y="0"/>
                    <a:pt x="708279" y="0"/>
                  </a:cubicBezTo>
                  <a:lnTo>
                    <a:pt x="3540887" y="0"/>
                  </a:lnTo>
                  <a:cubicBezTo>
                    <a:pt x="3932047" y="0"/>
                    <a:pt x="4249039" y="116769"/>
                    <a:pt x="4249039" y="260797"/>
                  </a:cubicBezTo>
                  <a:lnTo>
                    <a:pt x="4249039" y="2721986"/>
                  </a:lnTo>
                  <a:cubicBezTo>
                    <a:pt x="4249039" y="2866014"/>
                    <a:pt x="3931920" y="2982783"/>
                    <a:pt x="3540887" y="2982783"/>
                  </a:cubicBezTo>
                  <a:lnTo>
                    <a:pt x="708279" y="2982783"/>
                  </a:lnTo>
                  <a:cubicBezTo>
                    <a:pt x="317119" y="2982783"/>
                    <a:pt x="127" y="2866014"/>
                    <a:pt x="127" y="2721986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282948" cy="2995277"/>
            </a:xfrm>
            <a:custGeom>
              <a:avLst/>
              <a:gdLst/>
              <a:ahLst/>
              <a:cxnLst/>
              <a:rect l="l" t="t" r="r" b="b"/>
              <a:pathLst>
                <a:path w="4282948" h="2995277">
                  <a:moveTo>
                    <a:pt x="0" y="267040"/>
                  </a:moveTo>
                  <a:cubicBezTo>
                    <a:pt x="0" y="119565"/>
                    <a:pt x="324612" y="0"/>
                    <a:pt x="725170" y="0"/>
                  </a:cubicBezTo>
                  <a:lnTo>
                    <a:pt x="3557778" y="0"/>
                  </a:lnTo>
                  <a:lnTo>
                    <a:pt x="3557778" y="6197"/>
                  </a:lnTo>
                  <a:lnTo>
                    <a:pt x="3557778" y="0"/>
                  </a:lnTo>
                  <a:lnTo>
                    <a:pt x="3557778" y="6197"/>
                  </a:lnTo>
                  <a:lnTo>
                    <a:pt x="3557778" y="0"/>
                  </a:lnTo>
                  <a:cubicBezTo>
                    <a:pt x="3958336" y="0"/>
                    <a:pt x="4282948" y="119565"/>
                    <a:pt x="4282948" y="267040"/>
                  </a:cubicBezTo>
                  <a:lnTo>
                    <a:pt x="4282948" y="2728230"/>
                  </a:lnTo>
                  <a:lnTo>
                    <a:pt x="4266057" y="2728230"/>
                  </a:lnTo>
                  <a:lnTo>
                    <a:pt x="4282948" y="2728230"/>
                  </a:lnTo>
                  <a:cubicBezTo>
                    <a:pt x="4282948" y="2875706"/>
                    <a:pt x="3958336" y="2995277"/>
                    <a:pt x="3557778" y="2995277"/>
                  </a:cubicBezTo>
                  <a:lnTo>
                    <a:pt x="3557778" y="2989073"/>
                  </a:lnTo>
                  <a:lnTo>
                    <a:pt x="3557778" y="2995277"/>
                  </a:lnTo>
                  <a:lnTo>
                    <a:pt x="725170" y="2995277"/>
                  </a:lnTo>
                  <a:lnTo>
                    <a:pt x="725170" y="2989073"/>
                  </a:lnTo>
                  <a:lnTo>
                    <a:pt x="725170" y="2995277"/>
                  </a:lnTo>
                  <a:cubicBezTo>
                    <a:pt x="324612" y="2995277"/>
                    <a:pt x="0" y="2875705"/>
                    <a:pt x="0" y="2728230"/>
                  </a:cubicBezTo>
                  <a:lnTo>
                    <a:pt x="0" y="267040"/>
                  </a:lnTo>
                  <a:lnTo>
                    <a:pt x="16891" y="267040"/>
                  </a:lnTo>
                  <a:lnTo>
                    <a:pt x="0" y="267040"/>
                  </a:lnTo>
                  <a:moveTo>
                    <a:pt x="33909" y="267040"/>
                  </a:moveTo>
                  <a:lnTo>
                    <a:pt x="33909" y="2728230"/>
                  </a:lnTo>
                  <a:lnTo>
                    <a:pt x="16891" y="2728230"/>
                  </a:lnTo>
                  <a:lnTo>
                    <a:pt x="33909" y="2728230"/>
                  </a:lnTo>
                  <a:cubicBezTo>
                    <a:pt x="33909" y="2868856"/>
                    <a:pt x="343408" y="2982829"/>
                    <a:pt x="725170" y="2982829"/>
                  </a:cubicBezTo>
                  <a:lnTo>
                    <a:pt x="3557778" y="2982829"/>
                  </a:lnTo>
                  <a:cubicBezTo>
                    <a:pt x="3939540" y="2982829"/>
                    <a:pt x="4249039" y="2868856"/>
                    <a:pt x="4249039" y="2728230"/>
                  </a:cubicBezTo>
                  <a:lnTo>
                    <a:pt x="4249039" y="267040"/>
                  </a:lnTo>
                  <a:lnTo>
                    <a:pt x="4265930" y="267040"/>
                  </a:lnTo>
                  <a:lnTo>
                    <a:pt x="4249039" y="267040"/>
                  </a:lnTo>
                  <a:cubicBezTo>
                    <a:pt x="4249039" y="126414"/>
                    <a:pt x="3939540" y="12441"/>
                    <a:pt x="3557778" y="12441"/>
                  </a:cubicBezTo>
                  <a:lnTo>
                    <a:pt x="725170" y="12441"/>
                  </a:lnTo>
                  <a:lnTo>
                    <a:pt x="725170" y="6197"/>
                  </a:lnTo>
                  <a:lnTo>
                    <a:pt x="725170" y="12441"/>
                  </a:lnTo>
                  <a:cubicBezTo>
                    <a:pt x="343408" y="12441"/>
                    <a:pt x="33909" y="126414"/>
                    <a:pt x="33909" y="267040"/>
                  </a:cubicBezTo>
                  <a:close/>
                </a:path>
              </a:pathLst>
            </a:custGeom>
            <a:solidFill>
              <a:srgbClr val="C4BD9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99020" y="2007845"/>
            <a:ext cx="8584312" cy="3483743"/>
            <a:chOff x="0" y="0"/>
            <a:chExt cx="11445750" cy="4644991"/>
          </a:xfrm>
        </p:grpSpPr>
        <p:sp>
          <p:nvSpPr>
            <p:cNvPr id="10" name="Freeform 10"/>
            <p:cNvSpPr/>
            <p:nvPr/>
          </p:nvSpPr>
          <p:spPr>
            <a:xfrm>
              <a:off x="17352" y="27237"/>
              <a:ext cx="11410985" cy="4590529"/>
            </a:xfrm>
            <a:custGeom>
              <a:avLst/>
              <a:gdLst/>
              <a:ahLst/>
              <a:cxnLst/>
              <a:rect l="l" t="t" r="r" b="b"/>
              <a:pathLst>
                <a:path w="11410985" h="4590529">
                  <a:moveTo>
                    <a:pt x="0" y="765088"/>
                  </a:moveTo>
                  <a:cubicBezTo>
                    <a:pt x="0" y="342610"/>
                    <a:pt x="220097" y="0"/>
                    <a:pt x="491728" y="0"/>
                  </a:cubicBezTo>
                  <a:lnTo>
                    <a:pt x="10919256" y="0"/>
                  </a:lnTo>
                  <a:cubicBezTo>
                    <a:pt x="11190888" y="0"/>
                    <a:pt x="11410985" y="342610"/>
                    <a:pt x="11410985" y="765088"/>
                  </a:cubicBezTo>
                  <a:lnTo>
                    <a:pt x="11410985" y="3825441"/>
                  </a:lnTo>
                  <a:cubicBezTo>
                    <a:pt x="11410985" y="4247918"/>
                    <a:pt x="11190888" y="4590529"/>
                    <a:pt x="10919256" y="4590529"/>
                  </a:cubicBezTo>
                  <a:lnTo>
                    <a:pt x="491728" y="4590529"/>
                  </a:lnTo>
                  <a:cubicBezTo>
                    <a:pt x="220097" y="4590529"/>
                    <a:pt x="0" y="4247918"/>
                    <a:pt x="0" y="3825441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445689" cy="4644998"/>
            </a:xfrm>
            <a:custGeom>
              <a:avLst/>
              <a:gdLst/>
              <a:ahLst/>
              <a:cxnLst/>
              <a:rect l="l" t="t" r="r" b="b"/>
              <a:pathLst>
                <a:path w="11445689" h="4644998">
                  <a:moveTo>
                    <a:pt x="0" y="792325"/>
                  </a:moveTo>
                  <a:cubicBezTo>
                    <a:pt x="0" y="354488"/>
                    <a:pt x="228055" y="0"/>
                    <a:pt x="509080" y="0"/>
                  </a:cubicBezTo>
                  <a:lnTo>
                    <a:pt x="10936608" y="0"/>
                  </a:lnTo>
                  <a:lnTo>
                    <a:pt x="10936608" y="27237"/>
                  </a:lnTo>
                  <a:lnTo>
                    <a:pt x="10936608" y="0"/>
                  </a:lnTo>
                  <a:cubicBezTo>
                    <a:pt x="11217633" y="0"/>
                    <a:pt x="11445689" y="354488"/>
                    <a:pt x="11445689" y="792325"/>
                  </a:cubicBezTo>
                  <a:lnTo>
                    <a:pt x="11428337" y="792325"/>
                  </a:lnTo>
                  <a:lnTo>
                    <a:pt x="11445689" y="792325"/>
                  </a:lnTo>
                  <a:lnTo>
                    <a:pt x="11445689" y="3852678"/>
                  </a:lnTo>
                  <a:lnTo>
                    <a:pt x="11428337" y="3852678"/>
                  </a:lnTo>
                  <a:lnTo>
                    <a:pt x="11445689" y="3852678"/>
                  </a:lnTo>
                  <a:cubicBezTo>
                    <a:pt x="11445689" y="4290514"/>
                    <a:pt x="11217633" y="4644998"/>
                    <a:pt x="10936608" y="4644998"/>
                  </a:cubicBezTo>
                  <a:lnTo>
                    <a:pt x="10936608" y="4617766"/>
                  </a:lnTo>
                  <a:lnTo>
                    <a:pt x="10936608" y="4644998"/>
                  </a:lnTo>
                  <a:lnTo>
                    <a:pt x="509080" y="4644998"/>
                  </a:lnTo>
                  <a:lnTo>
                    <a:pt x="509080" y="4617766"/>
                  </a:lnTo>
                  <a:lnTo>
                    <a:pt x="509080" y="4644998"/>
                  </a:lnTo>
                  <a:cubicBezTo>
                    <a:pt x="228055" y="4644998"/>
                    <a:pt x="0" y="4290514"/>
                    <a:pt x="0" y="3852678"/>
                  </a:cubicBezTo>
                  <a:lnTo>
                    <a:pt x="0" y="792325"/>
                  </a:lnTo>
                  <a:lnTo>
                    <a:pt x="17352" y="792325"/>
                  </a:lnTo>
                  <a:lnTo>
                    <a:pt x="0" y="792325"/>
                  </a:lnTo>
                  <a:moveTo>
                    <a:pt x="34835" y="792325"/>
                  </a:moveTo>
                  <a:lnTo>
                    <a:pt x="34835" y="3852678"/>
                  </a:lnTo>
                  <a:lnTo>
                    <a:pt x="17352" y="3852678"/>
                  </a:lnTo>
                  <a:lnTo>
                    <a:pt x="34835" y="3852678"/>
                  </a:lnTo>
                  <a:cubicBezTo>
                    <a:pt x="34835" y="4260001"/>
                    <a:pt x="247103" y="4590529"/>
                    <a:pt x="509210" y="4590529"/>
                  </a:cubicBezTo>
                  <a:lnTo>
                    <a:pt x="10936608" y="4590529"/>
                  </a:lnTo>
                  <a:cubicBezTo>
                    <a:pt x="11198716" y="4590529"/>
                    <a:pt x="11410984" y="4260001"/>
                    <a:pt x="11410984" y="3852678"/>
                  </a:cubicBezTo>
                  <a:lnTo>
                    <a:pt x="11410984" y="792325"/>
                  </a:lnTo>
                  <a:cubicBezTo>
                    <a:pt x="11410984" y="385002"/>
                    <a:pt x="11198716" y="54474"/>
                    <a:pt x="10936608" y="54474"/>
                  </a:cubicBezTo>
                  <a:lnTo>
                    <a:pt x="509080" y="54474"/>
                  </a:lnTo>
                  <a:lnTo>
                    <a:pt x="509080" y="27237"/>
                  </a:lnTo>
                  <a:lnTo>
                    <a:pt x="509080" y="54678"/>
                  </a:lnTo>
                  <a:cubicBezTo>
                    <a:pt x="246973" y="54678"/>
                    <a:pt x="34835" y="385206"/>
                    <a:pt x="34835" y="79232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5870" y="5482888"/>
            <a:ext cx="309598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4799"/>
              </a:lnSpc>
              <a:buAutoNum type="arabicPeriod"/>
            </a:pPr>
            <a:r>
              <a:rPr lang="en-US" sz="3999" dirty="0" err="1">
                <a:solidFill>
                  <a:srgbClr val="404040"/>
                </a:solidFill>
                <a:latin typeface="Roboto Condensed Bold"/>
              </a:rPr>
              <a:t>Nguồn</a:t>
            </a:r>
            <a:r>
              <a:rPr lang="en-US" sz="3999" dirty="0">
                <a:solidFill>
                  <a:srgbClr val="40404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404040"/>
                </a:solidFill>
                <a:latin typeface="Roboto Condensed Bold"/>
              </a:rPr>
              <a:t>gốc</a:t>
            </a:r>
            <a:endParaRPr lang="en-US" sz="3999" dirty="0">
              <a:solidFill>
                <a:srgbClr val="404040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15306" y="2224513"/>
            <a:ext cx="8017991" cy="326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dirty="0">
                <a:solidFill>
                  <a:srgbClr val="404040"/>
                </a:solidFill>
                <a:latin typeface="Roboto Condensed"/>
              </a:rPr>
              <a:t>Do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bị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phong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Trung Hoa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đô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hộ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ngay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trước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Công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nguyên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với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chính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sách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đồng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hóa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rất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khốc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liệt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suốt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hàng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nghìn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năm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VN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phải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dùng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chữ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làm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chữ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viết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chính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thức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giao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dịch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hành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chính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và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giáo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dục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320"/>
              </a:lnSpc>
            </a:pPr>
            <a:endParaRPr lang="en-US" sz="3600" dirty="0">
              <a:solidFill>
                <a:srgbClr val="404040"/>
              </a:solidFill>
              <a:latin typeface="Roboto Condense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724558" y="5859921"/>
            <a:ext cx="8558774" cy="3213307"/>
            <a:chOff x="0" y="0"/>
            <a:chExt cx="11411699" cy="4284410"/>
          </a:xfrm>
        </p:grpSpPr>
        <p:sp>
          <p:nvSpPr>
            <p:cNvPr id="15" name="Freeform 15"/>
            <p:cNvSpPr/>
            <p:nvPr/>
          </p:nvSpPr>
          <p:spPr>
            <a:xfrm>
              <a:off x="17407" y="23257"/>
              <a:ext cx="11376854" cy="4237888"/>
            </a:xfrm>
            <a:custGeom>
              <a:avLst/>
              <a:gdLst/>
              <a:ahLst/>
              <a:cxnLst/>
              <a:rect l="l" t="t" r="r" b="b"/>
              <a:pathLst>
                <a:path w="11376854" h="4237888">
                  <a:moveTo>
                    <a:pt x="0" y="706286"/>
                  </a:moveTo>
                  <a:cubicBezTo>
                    <a:pt x="0" y="316159"/>
                    <a:pt x="238591" y="0"/>
                    <a:pt x="532805" y="0"/>
                  </a:cubicBezTo>
                  <a:lnTo>
                    <a:pt x="10844049" y="0"/>
                  </a:lnTo>
                  <a:cubicBezTo>
                    <a:pt x="11138263" y="0"/>
                    <a:pt x="11376854" y="316159"/>
                    <a:pt x="11376854" y="706286"/>
                  </a:cubicBezTo>
                  <a:lnTo>
                    <a:pt x="11376854" y="3531603"/>
                  </a:lnTo>
                  <a:cubicBezTo>
                    <a:pt x="11376854" y="3921730"/>
                    <a:pt x="11138263" y="4237888"/>
                    <a:pt x="10844049" y="4237888"/>
                  </a:cubicBezTo>
                  <a:lnTo>
                    <a:pt x="532805" y="4237888"/>
                  </a:lnTo>
                  <a:cubicBezTo>
                    <a:pt x="238591" y="4237888"/>
                    <a:pt x="0" y="3921730"/>
                    <a:pt x="0" y="3531603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1411668" cy="4284402"/>
            </a:xfrm>
            <a:custGeom>
              <a:avLst/>
              <a:gdLst/>
              <a:ahLst/>
              <a:cxnLst/>
              <a:rect l="l" t="t" r="r" b="b"/>
              <a:pathLst>
                <a:path w="11411668" h="4284402">
                  <a:moveTo>
                    <a:pt x="0" y="729543"/>
                  </a:moveTo>
                  <a:cubicBezTo>
                    <a:pt x="0" y="326476"/>
                    <a:pt x="246444" y="0"/>
                    <a:pt x="550212" y="0"/>
                  </a:cubicBezTo>
                  <a:lnTo>
                    <a:pt x="10861456" y="0"/>
                  </a:lnTo>
                  <a:lnTo>
                    <a:pt x="10861456" y="23257"/>
                  </a:lnTo>
                  <a:lnTo>
                    <a:pt x="10861456" y="0"/>
                  </a:lnTo>
                  <a:cubicBezTo>
                    <a:pt x="11165225" y="0"/>
                    <a:pt x="11411668" y="326476"/>
                    <a:pt x="11411668" y="729543"/>
                  </a:cubicBezTo>
                  <a:lnTo>
                    <a:pt x="11394260" y="729543"/>
                  </a:lnTo>
                  <a:lnTo>
                    <a:pt x="11411668" y="729543"/>
                  </a:lnTo>
                  <a:lnTo>
                    <a:pt x="11411668" y="3554860"/>
                  </a:lnTo>
                  <a:lnTo>
                    <a:pt x="11394260" y="3554860"/>
                  </a:lnTo>
                  <a:lnTo>
                    <a:pt x="11411668" y="3554860"/>
                  </a:lnTo>
                  <a:cubicBezTo>
                    <a:pt x="11411668" y="3957927"/>
                    <a:pt x="11165224" y="4284402"/>
                    <a:pt x="10861455" y="4284402"/>
                  </a:cubicBezTo>
                  <a:lnTo>
                    <a:pt x="10861455" y="4261145"/>
                  </a:lnTo>
                  <a:lnTo>
                    <a:pt x="10861455" y="4284402"/>
                  </a:lnTo>
                  <a:lnTo>
                    <a:pt x="550212" y="4284402"/>
                  </a:lnTo>
                  <a:lnTo>
                    <a:pt x="550212" y="4261145"/>
                  </a:lnTo>
                  <a:lnTo>
                    <a:pt x="550212" y="4284402"/>
                  </a:lnTo>
                  <a:cubicBezTo>
                    <a:pt x="246444" y="4284402"/>
                    <a:pt x="0" y="3957927"/>
                    <a:pt x="0" y="3554860"/>
                  </a:cubicBezTo>
                  <a:lnTo>
                    <a:pt x="0" y="729543"/>
                  </a:lnTo>
                  <a:lnTo>
                    <a:pt x="17407" y="729543"/>
                  </a:lnTo>
                  <a:lnTo>
                    <a:pt x="0" y="729543"/>
                  </a:lnTo>
                  <a:moveTo>
                    <a:pt x="34944" y="729543"/>
                  </a:moveTo>
                  <a:lnTo>
                    <a:pt x="34944" y="3554860"/>
                  </a:lnTo>
                  <a:lnTo>
                    <a:pt x="17407" y="3554860"/>
                  </a:lnTo>
                  <a:lnTo>
                    <a:pt x="34944" y="3554860"/>
                  </a:lnTo>
                  <a:cubicBezTo>
                    <a:pt x="34944" y="3931872"/>
                    <a:pt x="265552" y="4237888"/>
                    <a:pt x="550343" y="4237888"/>
                  </a:cubicBezTo>
                  <a:lnTo>
                    <a:pt x="10861456" y="4237888"/>
                  </a:lnTo>
                  <a:cubicBezTo>
                    <a:pt x="11146247" y="4237888"/>
                    <a:pt x="11376854" y="3931872"/>
                    <a:pt x="11376854" y="3554860"/>
                  </a:cubicBezTo>
                  <a:lnTo>
                    <a:pt x="11376854" y="729543"/>
                  </a:lnTo>
                  <a:cubicBezTo>
                    <a:pt x="11376854" y="352531"/>
                    <a:pt x="11146247" y="46514"/>
                    <a:pt x="10861456" y="46514"/>
                  </a:cubicBezTo>
                  <a:lnTo>
                    <a:pt x="550212" y="46514"/>
                  </a:lnTo>
                  <a:lnTo>
                    <a:pt x="550212" y="23257"/>
                  </a:lnTo>
                  <a:lnTo>
                    <a:pt x="550212" y="46689"/>
                  </a:lnTo>
                  <a:cubicBezTo>
                    <a:pt x="265421" y="46689"/>
                    <a:pt x="34814" y="352706"/>
                    <a:pt x="34814" y="729718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915306" y="6099738"/>
            <a:ext cx="7892941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Chữ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Nôm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là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chữ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viết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cổ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người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Việt,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ra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đời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bối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cảnh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người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Việt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đã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liên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tục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đứng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lên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đấu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tranh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giành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quyền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độc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lập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không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chỉ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chính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trị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kinh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tế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mà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cả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văn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Roboto Condensed"/>
              </a:rPr>
              <a:t>hóa</a:t>
            </a:r>
            <a:r>
              <a:rPr lang="en-US" sz="3600" dirty="0">
                <a:solidFill>
                  <a:srgbClr val="404040"/>
                </a:solidFill>
                <a:latin typeface="Roboto Condensed"/>
              </a:rPr>
              <a:t>.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14282" y="5200250"/>
            <a:ext cx="1180838" cy="582676"/>
            <a:chOff x="0" y="0"/>
            <a:chExt cx="1574451" cy="776901"/>
          </a:xfrm>
        </p:grpSpPr>
        <p:sp>
          <p:nvSpPr>
            <p:cNvPr id="19" name="Freeform 19"/>
            <p:cNvSpPr/>
            <p:nvPr/>
          </p:nvSpPr>
          <p:spPr>
            <a:xfrm>
              <a:off x="16891" y="16891"/>
              <a:ext cx="1540637" cy="743077"/>
            </a:xfrm>
            <a:custGeom>
              <a:avLst/>
              <a:gdLst/>
              <a:ahLst/>
              <a:cxnLst/>
              <a:rect l="l" t="t" r="r" b="b"/>
              <a:pathLst>
                <a:path w="1540637" h="743077">
                  <a:moveTo>
                    <a:pt x="0" y="371602"/>
                  </a:moveTo>
                  <a:lnTo>
                    <a:pt x="380111" y="0"/>
                  </a:lnTo>
                  <a:lnTo>
                    <a:pt x="380111" y="185801"/>
                  </a:lnTo>
                  <a:lnTo>
                    <a:pt x="1160526" y="185801"/>
                  </a:lnTo>
                  <a:lnTo>
                    <a:pt x="1160526" y="0"/>
                  </a:lnTo>
                  <a:lnTo>
                    <a:pt x="1540637" y="371475"/>
                  </a:lnTo>
                  <a:lnTo>
                    <a:pt x="1160526" y="743077"/>
                  </a:lnTo>
                  <a:lnTo>
                    <a:pt x="1160526" y="557276"/>
                  </a:lnTo>
                  <a:lnTo>
                    <a:pt x="380111" y="557276"/>
                  </a:lnTo>
                  <a:lnTo>
                    <a:pt x="380111" y="743077"/>
                  </a:lnTo>
                  <a:close/>
                </a:path>
              </a:pathLst>
            </a:custGeom>
            <a:solidFill>
              <a:srgbClr val="9E8C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-1397"/>
              <a:ext cx="1574546" cy="779653"/>
            </a:xfrm>
            <a:custGeom>
              <a:avLst/>
              <a:gdLst/>
              <a:ahLst/>
              <a:cxnLst/>
              <a:rect l="l" t="t" r="r" b="b"/>
              <a:pathLst>
                <a:path w="1574546" h="779653">
                  <a:moveTo>
                    <a:pt x="5080" y="377698"/>
                  </a:moveTo>
                  <a:lnTo>
                    <a:pt x="385191" y="6223"/>
                  </a:lnTo>
                  <a:cubicBezTo>
                    <a:pt x="390017" y="1397"/>
                    <a:pt x="397256" y="127"/>
                    <a:pt x="403606" y="2667"/>
                  </a:cubicBezTo>
                  <a:cubicBezTo>
                    <a:pt x="409956" y="5207"/>
                    <a:pt x="414020" y="11430"/>
                    <a:pt x="414020" y="18288"/>
                  </a:cubicBezTo>
                  <a:lnTo>
                    <a:pt x="414020" y="204089"/>
                  </a:lnTo>
                  <a:lnTo>
                    <a:pt x="397002" y="204089"/>
                  </a:lnTo>
                  <a:lnTo>
                    <a:pt x="397002" y="187198"/>
                  </a:lnTo>
                  <a:lnTo>
                    <a:pt x="1177417" y="187198"/>
                  </a:lnTo>
                  <a:lnTo>
                    <a:pt x="1177417" y="204089"/>
                  </a:lnTo>
                  <a:lnTo>
                    <a:pt x="1160526" y="204089"/>
                  </a:lnTo>
                  <a:lnTo>
                    <a:pt x="1160526" y="18288"/>
                  </a:lnTo>
                  <a:cubicBezTo>
                    <a:pt x="1160526" y="11430"/>
                    <a:pt x="1164590" y="5334"/>
                    <a:pt x="1170940" y="2667"/>
                  </a:cubicBezTo>
                  <a:cubicBezTo>
                    <a:pt x="1177290" y="0"/>
                    <a:pt x="1184529" y="1397"/>
                    <a:pt x="1189355" y="6223"/>
                  </a:cubicBezTo>
                  <a:lnTo>
                    <a:pt x="1569466" y="377698"/>
                  </a:lnTo>
                  <a:cubicBezTo>
                    <a:pt x="1572768" y="380873"/>
                    <a:pt x="1574546" y="385191"/>
                    <a:pt x="1574546" y="389763"/>
                  </a:cubicBezTo>
                  <a:cubicBezTo>
                    <a:pt x="1574546" y="394335"/>
                    <a:pt x="1572768" y="398653"/>
                    <a:pt x="1569466" y="401828"/>
                  </a:cubicBezTo>
                  <a:lnTo>
                    <a:pt x="1189228" y="773430"/>
                  </a:lnTo>
                  <a:cubicBezTo>
                    <a:pt x="1184402" y="778256"/>
                    <a:pt x="1177163" y="779526"/>
                    <a:pt x="1170813" y="776986"/>
                  </a:cubicBezTo>
                  <a:cubicBezTo>
                    <a:pt x="1164463" y="774446"/>
                    <a:pt x="1160399" y="768223"/>
                    <a:pt x="1160399" y="761365"/>
                  </a:cubicBezTo>
                  <a:lnTo>
                    <a:pt x="1160399" y="575564"/>
                  </a:lnTo>
                  <a:lnTo>
                    <a:pt x="1177290" y="575564"/>
                  </a:lnTo>
                  <a:lnTo>
                    <a:pt x="1177290" y="592455"/>
                  </a:lnTo>
                  <a:lnTo>
                    <a:pt x="397002" y="592455"/>
                  </a:lnTo>
                  <a:lnTo>
                    <a:pt x="397002" y="575564"/>
                  </a:lnTo>
                  <a:lnTo>
                    <a:pt x="414020" y="575564"/>
                  </a:lnTo>
                  <a:lnTo>
                    <a:pt x="414020" y="761365"/>
                  </a:lnTo>
                  <a:cubicBezTo>
                    <a:pt x="414020" y="768223"/>
                    <a:pt x="409956" y="774319"/>
                    <a:pt x="403606" y="776986"/>
                  </a:cubicBezTo>
                  <a:cubicBezTo>
                    <a:pt x="397256" y="779653"/>
                    <a:pt x="390017" y="778256"/>
                    <a:pt x="385191" y="773430"/>
                  </a:cubicBezTo>
                  <a:lnTo>
                    <a:pt x="5080" y="401955"/>
                  </a:lnTo>
                  <a:cubicBezTo>
                    <a:pt x="1778" y="398780"/>
                    <a:pt x="0" y="394462"/>
                    <a:pt x="0" y="389890"/>
                  </a:cubicBezTo>
                  <a:cubicBezTo>
                    <a:pt x="0" y="385318"/>
                    <a:pt x="1778" y="381000"/>
                    <a:pt x="5080" y="377825"/>
                  </a:cubicBezTo>
                  <a:moveTo>
                    <a:pt x="28702" y="402082"/>
                  </a:moveTo>
                  <a:lnTo>
                    <a:pt x="16891" y="390017"/>
                  </a:lnTo>
                  <a:lnTo>
                    <a:pt x="28702" y="377952"/>
                  </a:lnTo>
                  <a:lnTo>
                    <a:pt x="408813" y="749300"/>
                  </a:lnTo>
                  <a:lnTo>
                    <a:pt x="397002" y="761365"/>
                  </a:lnTo>
                  <a:lnTo>
                    <a:pt x="380111" y="761365"/>
                  </a:lnTo>
                  <a:lnTo>
                    <a:pt x="380111" y="575564"/>
                  </a:lnTo>
                  <a:cubicBezTo>
                    <a:pt x="380111" y="566166"/>
                    <a:pt x="387731" y="558673"/>
                    <a:pt x="397002" y="558673"/>
                  </a:cubicBezTo>
                  <a:lnTo>
                    <a:pt x="1177417" y="558673"/>
                  </a:lnTo>
                  <a:cubicBezTo>
                    <a:pt x="1186815" y="558673"/>
                    <a:pt x="1194308" y="566293"/>
                    <a:pt x="1194308" y="575564"/>
                  </a:cubicBezTo>
                  <a:lnTo>
                    <a:pt x="1194308" y="761365"/>
                  </a:lnTo>
                  <a:lnTo>
                    <a:pt x="1177417" y="761365"/>
                  </a:lnTo>
                  <a:lnTo>
                    <a:pt x="1165606" y="749300"/>
                  </a:lnTo>
                  <a:lnTo>
                    <a:pt x="1545717" y="377825"/>
                  </a:lnTo>
                  <a:lnTo>
                    <a:pt x="1557528" y="389890"/>
                  </a:lnTo>
                  <a:lnTo>
                    <a:pt x="1545717" y="401955"/>
                  </a:lnTo>
                  <a:lnTo>
                    <a:pt x="1165606" y="30480"/>
                  </a:lnTo>
                  <a:lnTo>
                    <a:pt x="1177417" y="18415"/>
                  </a:lnTo>
                  <a:lnTo>
                    <a:pt x="1194308" y="18415"/>
                  </a:lnTo>
                  <a:lnTo>
                    <a:pt x="1194308" y="204089"/>
                  </a:lnTo>
                  <a:cubicBezTo>
                    <a:pt x="1194308" y="213487"/>
                    <a:pt x="1186688" y="220980"/>
                    <a:pt x="1177417" y="220980"/>
                  </a:cubicBezTo>
                  <a:lnTo>
                    <a:pt x="397002" y="220980"/>
                  </a:lnTo>
                  <a:cubicBezTo>
                    <a:pt x="387604" y="220980"/>
                    <a:pt x="380111" y="213360"/>
                    <a:pt x="380111" y="204089"/>
                  </a:cubicBezTo>
                  <a:lnTo>
                    <a:pt x="380111" y="18288"/>
                  </a:lnTo>
                  <a:lnTo>
                    <a:pt x="397002" y="18288"/>
                  </a:lnTo>
                  <a:lnTo>
                    <a:pt x="408813" y="30353"/>
                  </a:lnTo>
                  <a:lnTo>
                    <a:pt x="28829" y="401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904875"/>
            <a:ext cx="596596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I. CHỮ NÔM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2653786" y="7466575"/>
            <a:ext cx="9744161" cy="13402656"/>
            <a:chOff x="0" y="0"/>
            <a:chExt cx="4507980" cy="6200524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283332" y="-8236808"/>
            <a:ext cx="11976847" cy="16473615"/>
            <a:chOff x="0" y="0"/>
            <a:chExt cx="4507980" cy="6200524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967977" y="2129710"/>
            <a:ext cx="7839082" cy="7839082"/>
            <a:chOff x="0" y="0"/>
            <a:chExt cx="10452110" cy="10452110"/>
          </a:xfrm>
        </p:grpSpPr>
        <p:sp>
          <p:nvSpPr>
            <p:cNvPr id="7" name="Freeform 7"/>
            <p:cNvSpPr/>
            <p:nvPr/>
          </p:nvSpPr>
          <p:spPr>
            <a:xfrm>
              <a:off x="8861679" y="1524762"/>
              <a:ext cx="2094357" cy="7398131"/>
            </a:xfrm>
            <a:custGeom>
              <a:avLst/>
              <a:gdLst/>
              <a:ahLst/>
              <a:cxnLst/>
              <a:rect l="l" t="t" r="r" b="b"/>
              <a:pathLst>
                <a:path w="2094357" h="7398131">
                  <a:moveTo>
                    <a:pt x="54610" y="5080"/>
                  </a:moveTo>
                  <a:cubicBezTo>
                    <a:pt x="2094357" y="2044827"/>
                    <a:pt x="2094357" y="5351780"/>
                    <a:pt x="54610" y="7391527"/>
                  </a:cubicBezTo>
                  <a:cubicBezTo>
                    <a:pt x="48006" y="7398131"/>
                    <a:pt x="37338" y="7398131"/>
                    <a:pt x="30607" y="7391527"/>
                  </a:cubicBezTo>
                  <a:lnTo>
                    <a:pt x="6604" y="7367524"/>
                  </a:lnTo>
                  <a:cubicBezTo>
                    <a:pt x="0" y="7360920"/>
                    <a:pt x="0" y="7350252"/>
                    <a:pt x="6604" y="7343521"/>
                  </a:cubicBezTo>
                  <a:cubicBezTo>
                    <a:pt x="2019808" y="5330316"/>
                    <a:pt x="2019808" y="2066163"/>
                    <a:pt x="6604" y="52959"/>
                  </a:cubicBezTo>
                  <a:cubicBezTo>
                    <a:pt x="0" y="46355"/>
                    <a:pt x="0" y="35687"/>
                    <a:pt x="6604" y="28956"/>
                  </a:cubicBezTo>
                  <a:lnTo>
                    <a:pt x="30607" y="4953"/>
                  </a:lnTo>
                  <a:cubicBezTo>
                    <a:pt x="33782" y="1778"/>
                    <a:pt x="38100" y="0"/>
                    <a:pt x="42545" y="0"/>
                  </a:cubicBezTo>
                  <a:cubicBezTo>
                    <a:pt x="46990" y="0"/>
                    <a:pt x="51308" y="1778"/>
                    <a:pt x="54483" y="4953"/>
                  </a:cubicBezTo>
                  <a:moveTo>
                    <a:pt x="30480" y="28956"/>
                  </a:moveTo>
                  <a:lnTo>
                    <a:pt x="42418" y="17018"/>
                  </a:lnTo>
                  <a:lnTo>
                    <a:pt x="54356" y="28956"/>
                  </a:lnTo>
                  <a:lnTo>
                    <a:pt x="30353" y="52959"/>
                  </a:lnTo>
                  <a:lnTo>
                    <a:pt x="18415" y="41021"/>
                  </a:lnTo>
                  <a:lnTo>
                    <a:pt x="30353" y="29083"/>
                  </a:lnTo>
                  <a:cubicBezTo>
                    <a:pt x="2056765" y="2055495"/>
                    <a:pt x="2056765" y="5341112"/>
                    <a:pt x="30353" y="7367524"/>
                  </a:cubicBezTo>
                  <a:lnTo>
                    <a:pt x="18415" y="7355586"/>
                  </a:lnTo>
                  <a:lnTo>
                    <a:pt x="30353" y="7343648"/>
                  </a:lnTo>
                  <a:lnTo>
                    <a:pt x="54356" y="7367651"/>
                  </a:lnTo>
                  <a:lnTo>
                    <a:pt x="42418" y="7379589"/>
                  </a:lnTo>
                  <a:lnTo>
                    <a:pt x="30480" y="7367651"/>
                  </a:lnTo>
                  <a:cubicBezTo>
                    <a:pt x="2057019" y="5341112"/>
                    <a:pt x="2057019" y="2055622"/>
                    <a:pt x="30480" y="29083"/>
                  </a:cubicBezTo>
                  <a:close/>
                </a:path>
              </a:pathLst>
            </a:custGeom>
            <a:solidFill>
              <a:srgbClr val="4D56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84544" y="3318644"/>
            <a:ext cx="10153138" cy="2411172"/>
            <a:chOff x="0" y="0"/>
            <a:chExt cx="13537518" cy="32148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37526" cy="3214878"/>
            </a:xfrm>
            <a:custGeom>
              <a:avLst/>
              <a:gdLst/>
              <a:ahLst/>
              <a:cxnLst/>
              <a:rect l="l" t="t" r="r" b="b"/>
              <a:pathLst>
                <a:path w="13537526" h="3214878">
                  <a:moveTo>
                    <a:pt x="0" y="0"/>
                  </a:moveTo>
                  <a:lnTo>
                    <a:pt x="13537526" y="0"/>
                  </a:lnTo>
                  <a:lnTo>
                    <a:pt x="13537526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13537518" cy="3176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320"/>
                </a:lnSpc>
              </a:pPr>
              <a:r>
                <a:rPr lang="en-US" sz="4000">
                  <a:solidFill>
                    <a:srgbClr val="404040"/>
                  </a:solidFill>
                  <a:latin typeface="Roboto Condensed"/>
                </a:rPr>
                <a:t>TK XVIII-IX: Chữ Nôm manh nha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6506" y="3482865"/>
            <a:ext cx="2082730" cy="2082730"/>
            <a:chOff x="0" y="0"/>
            <a:chExt cx="2776973" cy="2776973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2761996" cy="2761996"/>
            </a:xfrm>
            <a:custGeom>
              <a:avLst/>
              <a:gdLst/>
              <a:ahLst/>
              <a:cxnLst/>
              <a:rect l="l" t="t" r="r" b="b"/>
              <a:pathLst>
                <a:path w="2761996" h="2761996">
                  <a:moveTo>
                    <a:pt x="0" y="1380998"/>
                  </a:moveTo>
                  <a:cubicBezTo>
                    <a:pt x="0" y="618236"/>
                    <a:pt x="618236" y="0"/>
                    <a:pt x="1380998" y="0"/>
                  </a:cubicBezTo>
                  <a:cubicBezTo>
                    <a:pt x="2143760" y="0"/>
                    <a:pt x="2761996" y="618236"/>
                    <a:pt x="2761996" y="1380998"/>
                  </a:cubicBezTo>
                  <a:cubicBezTo>
                    <a:pt x="2761996" y="2143760"/>
                    <a:pt x="2143760" y="2761996"/>
                    <a:pt x="1380998" y="2761996"/>
                  </a:cubicBezTo>
                  <a:cubicBezTo>
                    <a:pt x="618236" y="2761996"/>
                    <a:pt x="0" y="2143760"/>
                    <a:pt x="0" y="1380998"/>
                  </a:cubicBezTo>
                  <a:close/>
                </a:path>
              </a:pathLst>
            </a:custGeom>
            <a:solidFill>
              <a:srgbClr val="5871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2774696" cy="2774696"/>
            </a:xfrm>
            <a:custGeom>
              <a:avLst/>
              <a:gdLst/>
              <a:ahLst/>
              <a:cxnLst/>
              <a:rect l="l" t="t" r="r" b="b"/>
              <a:pathLst>
                <a:path w="2774696" h="2774696">
                  <a:moveTo>
                    <a:pt x="0" y="1387348"/>
                  </a:moveTo>
                  <a:cubicBezTo>
                    <a:pt x="0" y="621157"/>
                    <a:pt x="621157" y="0"/>
                    <a:pt x="1387348" y="0"/>
                  </a:cubicBezTo>
                  <a:lnTo>
                    <a:pt x="1387348" y="6350"/>
                  </a:lnTo>
                  <a:lnTo>
                    <a:pt x="1387348" y="0"/>
                  </a:lnTo>
                  <a:cubicBezTo>
                    <a:pt x="2153539" y="0"/>
                    <a:pt x="2774696" y="621157"/>
                    <a:pt x="2774696" y="1387348"/>
                  </a:cubicBezTo>
                  <a:lnTo>
                    <a:pt x="2768346" y="1387348"/>
                  </a:lnTo>
                  <a:lnTo>
                    <a:pt x="2774696" y="1387348"/>
                  </a:lnTo>
                  <a:cubicBezTo>
                    <a:pt x="2774696" y="2153539"/>
                    <a:pt x="2153539" y="2774696"/>
                    <a:pt x="1387348" y="2774696"/>
                  </a:cubicBezTo>
                  <a:lnTo>
                    <a:pt x="1387348" y="2768346"/>
                  </a:lnTo>
                  <a:lnTo>
                    <a:pt x="1387348" y="2774696"/>
                  </a:lnTo>
                  <a:cubicBezTo>
                    <a:pt x="621157" y="2774696"/>
                    <a:pt x="0" y="2153539"/>
                    <a:pt x="0" y="1387348"/>
                  </a:cubicBezTo>
                  <a:lnTo>
                    <a:pt x="6350" y="1387348"/>
                  </a:lnTo>
                  <a:lnTo>
                    <a:pt x="12700" y="1387348"/>
                  </a:lnTo>
                  <a:lnTo>
                    <a:pt x="6350" y="1387348"/>
                  </a:lnTo>
                  <a:lnTo>
                    <a:pt x="0" y="1387348"/>
                  </a:lnTo>
                  <a:moveTo>
                    <a:pt x="12700" y="1387348"/>
                  </a:moveTo>
                  <a:cubicBezTo>
                    <a:pt x="12700" y="1390904"/>
                    <a:pt x="9906" y="1393698"/>
                    <a:pt x="6350" y="1393698"/>
                  </a:cubicBezTo>
                  <a:cubicBezTo>
                    <a:pt x="2794" y="1393698"/>
                    <a:pt x="0" y="1390904"/>
                    <a:pt x="0" y="1387348"/>
                  </a:cubicBezTo>
                  <a:cubicBezTo>
                    <a:pt x="0" y="1383792"/>
                    <a:pt x="2794" y="1380998"/>
                    <a:pt x="6350" y="1380998"/>
                  </a:cubicBezTo>
                  <a:cubicBezTo>
                    <a:pt x="9906" y="1380998"/>
                    <a:pt x="12700" y="1383792"/>
                    <a:pt x="12700" y="1387348"/>
                  </a:cubicBezTo>
                  <a:cubicBezTo>
                    <a:pt x="12700" y="2146554"/>
                    <a:pt x="628142" y="2761996"/>
                    <a:pt x="1387348" y="2761996"/>
                  </a:cubicBezTo>
                  <a:cubicBezTo>
                    <a:pt x="2146554" y="2761996"/>
                    <a:pt x="2761996" y="2146554"/>
                    <a:pt x="2761996" y="1387348"/>
                  </a:cubicBezTo>
                  <a:cubicBezTo>
                    <a:pt x="2761996" y="628142"/>
                    <a:pt x="2146554" y="12700"/>
                    <a:pt x="1387348" y="12700"/>
                  </a:cubicBezTo>
                  <a:lnTo>
                    <a:pt x="1387348" y="6350"/>
                  </a:lnTo>
                  <a:lnTo>
                    <a:pt x="1387348" y="12700"/>
                  </a:lnTo>
                  <a:cubicBezTo>
                    <a:pt x="628142" y="12700"/>
                    <a:pt x="12700" y="628142"/>
                    <a:pt x="12700" y="1387348"/>
                  </a:cubicBezTo>
                  <a:close/>
                </a:path>
              </a:pathLst>
            </a:custGeom>
            <a:solidFill>
              <a:srgbClr val="58718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84544" y="6205806"/>
            <a:ext cx="10183738" cy="2486492"/>
            <a:chOff x="0" y="0"/>
            <a:chExt cx="13578317" cy="33153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78325" cy="3315335"/>
            </a:xfrm>
            <a:custGeom>
              <a:avLst/>
              <a:gdLst/>
              <a:ahLst/>
              <a:cxnLst/>
              <a:rect l="l" t="t" r="r" b="b"/>
              <a:pathLst>
                <a:path w="13578325" h="3315335">
                  <a:moveTo>
                    <a:pt x="0" y="0"/>
                  </a:moveTo>
                  <a:lnTo>
                    <a:pt x="13578325" y="0"/>
                  </a:lnTo>
                  <a:lnTo>
                    <a:pt x="13578325" y="3315335"/>
                  </a:lnTo>
                  <a:lnTo>
                    <a:pt x="0" y="3315335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100"/>
              <a:ext cx="13578317" cy="3277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319"/>
                </a:lnSpc>
              </a:pPr>
              <a:r>
                <a:rPr lang="en-US" sz="3999">
                  <a:solidFill>
                    <a:srgbClr val="404040"/>
                  </a:solidFill>
                  <a:latin typeface="Roboto Condensed"/>
                </a:rPr>
                <a:t>TK X-XII: Chữ Nôm hoàn thiện</a:t>
              </a:r>
            </a:p>
            <a:p>
              <a:pPr algn="just">
                <a:lnSpc>
                  <a:spcPts val="4320"/>
                </a:lnSpc>
              </a:pPr>
              <a:endParaRPr lang="en-US" sz="3999">
                <a:solidFill>
                  <a:srgbClr val="404040"/>
                </a:solidFill>
                <a:latin typeface="Roboto Condense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6506" y="6331773"/>
            <a:ext cx="2082730" cy="2082730"/>
            <a:chOff x="0" y="0"/>
            <a:chExt cx="2776973" cy="2776973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2761996" cy="2761996"/>
            </a:xfrm>
            <a:custGeom>
              <a:avLst/>
              <a:gdLst/>
              <a:ahLst/>
              <a:cxnLst/>
              <a:rect l="l" t="t" r="r" b="b"/>
              <a:pathLst>
                <a:path w="2761996" h="2761996">
                  <a:moveTo>
                    <a:pt x="0" y="1380998"/>
                  </a:moveTo>
                  <a:cubicBezTo>
                    <a:pt x="0" y="618236"/>
                    <a:pt x="618236" y="0"/>
                    <a:pt x="1380998" y="0"/>
                  </a:cubicBezTo>
                  <a:cubicBezTo>
                    <a:pt x="2143760" y="0"/>
                    <a:pt x="2761996" y="618236"/>
                    <a:pt x="2761996" y="1380998"/>
                  </a:cubicBezTo>
                  <a:cubicBezTo>
                    <a:pt x="2761996" y="2143760"/>
                    <a:pt x="2143760" y="2761996"/>
                    <a:pt x="1380998" y="2761996"/>
                  </a:cubicBezTo>
                  <a:cubicBezTo>
                    <a:pt x="618236" y="2761996"/>
                    <a:pt x="0" y="2143760"/>
                    <a:pt x="0" y="1380998"/>
                  </a:cubicBezTo>
                  <a:close/>
                </a:path>
              </a:pathLst>
            </a:custGeom>
            <a:solidFill>
              <a:srgbClr val="5871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2774696" cy="2774696"/>
            </a:xfrm>
            <a:custGeom>
              <a:avLst/>
              <a:gdLst/>
              <a:ahLst/>
              <a:cxnLst/>
              <a:rect l="l" t="t" r="r" b="b"/>
              <a:pathLst>
                <a:path w="2774696" h="2774696">
                  <a:moveTo>
                    <a:pt x="0" y="1387348"/>
                  </a:moveTo>
                  <a:cubicBezTo>
                    <a:pt x="0" y="621157"/>
                    <a:pt x="621157" y="0"/>
                    <a:pt x="1387348" y="0"/>
                  </a:cubicBezTo>
                  <a:lnTo>
                    <a:pt x="1387348" y="6350"/>
                  </a:lnTo>
                  <a:lnTo>
                    <a:pt x="1387348" y="0"/>
                  </a:lnTo>
                  <a:cubicBezTo>
                    <a:pt x="2153539" y="0"/>
                    <a:pt x="2774696" y="621157"/>
                    <a:pt x="2774696" y="1387348"/>
                  </a:cubicBezTo>
                  <a:lnTo>
                    <a:pt x="2768346" y="1387348"/>
                  </a:lnTo>
                  <a:lnTo>
                    <a:pt x="2774696" y="1387348"/>
                  </a:lnTo>
                  <a:cubicBezTo>
                    <a:pt x="2774696" y="2153539"/>
                    <a:pt x="2153539" y="2774696"/>
                    <a:pt x="1387348" y="2774696"/>
                  </a:cubicBezTo>
                  <a:lnTo>
                    <a:pt x="1387348" y="2768346"/>
                  </a:lnTo>
                  <a:lnTo>
                    <a:pt x="1387348" y="2774696"/>
                  </a:lnTo>
                  <a:cubicBezTo>
                    <a:pt x="621157" y="2774696"/>
                    <a:pt x="0" y="2153539"/>
                    <a:pt x="0" y="1387348"/>
                  </a:cubicBezTo>
                  <a:lnTo>
                    <a:pt x="6350" y="1387348"/>
                  </a:lnTo>
                  <a:lnTo>
                    <a:pt x="12700" y="1387348"/>
                  </a:lnTo>
                  <a:lnTo>
                    <a:pt x="6350" y="1387348"/>
                  </a:lnTo>
                  <a:lnTo>
                    <a:pt x="0" y="1387348"/>
                  </a:lnTo>
                  <a:moveTo>
                    <a:pt x="12700" y="1387348"/>
                  </a:moveTo>
                  <a:cubicBezTo>
                    <a:pt x="12700" y="1390904"/>
                    <a:pt x="9906" y="1393698"/>
                    <a:pt x="6350" y="1393698"/>
                  </a:cubicBezTo>
                  <a:cubicBezTo>
                    <a:pt x="2794" y="1393698"/>
                    <a:pt x="0" y="1390904"/>
                    <a:pt x="0" y="1387348"/>
                  </a:cubicBezTo>
                  <a:cubicBezTo>
                    <a:pt x="0" y="1383792"/>
                    <a:pt x="2794" y="1380998"/>
                    <a:pt x="6350" y="1380998"/>
                  </a:cubicBezTo>
                  <a:cubicBezTo>
                    <a:pt x="9906" y="1380998"/>
                    <a:pt x="12700" y="1383792"/>
                    <a:pt x="12700" y="1387348"/>
                  </a:cubicBezTo>
                  <a:cubicBezTo>
                    <a:pt x="12700" y="2146554"/>
                    <a:pt x="628142" y="2761996"/>
                    <a:pt x="1387348" y="2761996"/>
                  </a:cubicBezTo>
                  <a:cubicBezTo>
                    <a:pt x="2146554" y="2761996"/>
                    <a:pt x="2761996" y="2146554"/>
                    <a:pt x="2761996" y="1387348"/>
                  </a:cubicBezTo>
                  <a:cubicBezTo>
                    <a:pt x="2761996" y="628142"/>
                    <a:pt x="2146554" y="12700"/>
                    <a:pt x="1387348" y="12700"/>
                  </a:cubicBezTo>
                  <a:lnTo>
                    <a:pt x="1387348" y="6350"/>
                  </a:lnTo>
                  <a:lnTo>
                    <a:pt x="1387348" y="12700"/>
                  </a:lnTo>
                  <a:cubicBezTo>
                    <a:pt x="628142" y="12700"/>
                    <a:pt x="12700" y="628142"/>
                    <a:pt x="12700" y="1387348"/>
                  </a:cubicBezTo>
                  <a:close/>
                </a:path>
              </a:pathLst>
            </a:custGeom>
            <a:solidFill>
              <a:srgbClr val="58718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461227" y="2299469"/>
            <a:ext cx="4468564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3B3029"/>
                </a:solidFill>
                <a:latin typeface="Roboto Condensed Bold"/>
              </a:rPr>
              <a:t>2. Quá </a:t>
            </a:r>
            <a:r>
              <a:rPr lang="en-US" sz="3999" dirty="0" err="1">
                <a:solidFill>
                  <a:srgbClr val="3B3029"/>
                </a:solidFill>
                <a:latin typeface="Roboto Condensed Bold"/>
              </a:rPr>
              <a:t>trình</a:t>
            </a:r>
            <a:r>
              <a:rPr lang="en-US" sz="3999" dirty="0">
                <a:solidFill>
                  <a:srgbClr val="3B3029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 Bold"/>
              </a:rPr>
              <a:t>phát</a:t>
            </a:r>
            <a:r>
              <a:rPr lang="en-US" sz="3999" dirty="0">
                <a:solidFill>
                  <a:srgbClr val="3B3029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3B3029"/>
                </a:solidFill>
                <a:latin typeface="Roboto Condensed Bold"/>
              </a:rPr>
              <a:t>triển</a:t>
            </a:r>
            <a:endParaRPr lang="en-US" sz="3999" dirty="0">
              <a:solidFill>
                <a:srgbClr val="3B3029"/>
              </a:solidFill>
              <a:latin typeface="Roboto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904875"/>
            <a:ext cx="596596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I. CHỮ NÔM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3535575" y="8236807"/>
            <a:ext cx="9744161" cy="13402656"/>
            <a:chOff x="0" y="0"/>
            <a:chExt cx="4507980" cy="6200524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837682" y="-7208107"/>
            <a:ext cx="11976847" cy="16473615"/>
            <a:chOff x="0" y="0"/>
            <a:chExt cx="4507980" cy="6200524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 descr="preencoded.png"/>
          <p:cNvSpPr/>
          <p:nvPr/>
        </p:nvSpPr>
        <p:spPr>
          <a:xfrm>
            <a:off x="14378204" y="0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 descr="preencoded.png"/>
          <p:cNvSpPr/>
          <p:nvPr/>
        </p:nvSpPr>
        <p:spPr>
          <a:xfrm>
            <a:off x="13837682" y="2399478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57401" y="1267221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12121" y="3117226"/>
            <a:ext cx="5429444" cy="5012253"/>
            <a:chOff x="0" y="0"/>
            <a:chExt cx="7239259" cy="6683004"/>
          </a:xfrm>
        </p:grpSpPr>
        <p:sp>
          <p:nvSpPr>
            <p:cNvPr id="9" name="Freeform 9"/>
            <p:cNvSpPr/>
            <p:nvPr/>
          </p:nvSpPr>
          <p:spPr>
            <a:xfrm>
              <a:off x="14515" y="14312"/>
              <a:ext cx="7210169" cy="6654342"/>
            </a:xfrm>
            <a:custGeom>
              <a:avLst/>
              <a:gdLst/>
              <a:ahLst/>
              <a:cxnLst/>
              <a:rect l="l" t="t" r="r" b="b"/>
              <a:pathLst>
                <a:path w="7210169" h="6654342">
                  <a:moveTo>
                    <a:pt x="0" y="1109058"/>
                  </a:moveTo>
                  <a:cubicBezTo>
                    <a:pt x="0" y="496633"/>
                    <a:pt x="503755" y="0"/>
                    <a:pt x="1125047" y="0"/>
                  </a:cubicBezTo>
                  <a:lnTo>
                    <a:pt x="6085121" y="0"/>
                  </a:lnTo>
                  <a:cubicBezTo>
                    <a:pt x="6706413" y="0"/>
                    <a:pt x="7210169" y="496526"/>
                    <a:pt x="7210169" y="1109058"/>
                  </a:cubicBezTo>
                  <a:lnTo>
                    <a:pt x="7210169" y="5545286"/>
                  </a:lnTo>
                  <a:cubicBezTo>
                    <a:pt x="7210169" y="6157817"/>
                    <a:pt x="6706522" y="6654343"/>
                    <a:pt x="6085121" y="6654343"/>
                  </a:cubicBezTo>
                  <a:lnTo>
                    <a:pt x="1125047" y="6654343"/>
                  </a:lnTo>
                  <a:cubicBezTo>
                    <a:pt x="503755" y="6654343"/>
                    <a:pt x="0" y="6157817"/>
                    <a:pt x="0" y="5545286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7239198" cy="6682967"/>
            </a:xfrm>
            <a:custGeom>
              <a:avLst/>
              <a:gdLst/>
              <a:ahLst/>
              <a:cxnLst/>
              <a:rect l="l" t="t" r="r" b="b"/>
              <a:pathLst>
                <a:path w="7239198" h="6682967">
                  <a:moveTo>
                    <a:pt x="0" y="1123370"/>
                  </a:moveTo>
                  <a:cubicBezTo>
                    <a:pt x="0" y="502982"/>
                    <a:pt x="510195" y="0"/>
                    <a:pt x="1139562" y="0"/>
                  </a:cubicBezTo>
                  <a:lnTo>
                    <a:pt x="6099636" y="0"/>
                  </a:lnTo>
                  <a:lnTo>
                    <a:pt x="6099636" y="14312"/>
                  </a:lnTo>
                  <a:lnTo>
                    <a:pt x="6099636" y="0"/>
                  </a:lnTo>
                  <a:lnTo>
                    <a:pt x="6099636" y="14312"/>
                  </a:lnTo>
                  <a:lnTo>
                    <a:pt x="6099636" y="0"/>
                  </a:lnTo>
                  <a:cubicBezTo>
                    <a:pt x="6729004" y="0"/>
                    <a:pt x="7239198" y="502982"/>
                    <a:pt x="7239198" y="1123370"/>
                  </a:cubicBezTo>
                  <a:lnTo>
                    <a:pt x="7239198" y="5559598"/>
                  </a:lnTo>
                  <a:lnTo>
                    <a:pt x="7224684" y="5559598"/>
                  </a:lnTo>
                  <a:lnTo>
                    <a:pt x="7239198" y="5559598"/>
                  </a:lnTo>
                  <a:cubicBezTo>
                    <a:pt x="7239198" y="6180093"/>
                    <a:pt x="6729004" y="6682967"/>
                    <a:pt x="6099636" y="6682967"/>
                  </a:cubicBezTo>
                  <a:lnTo>
                    <a:pt x="6099636" y="6668655"/>
                  </a:lnTo>
                  <a:lnTo>
                    <a:pt x="6099636" y="6682967"/>
                  </a:lnTo>
                  <a:lnTo>
                    <a:pt x="1139562" y="6682967"/>
                  </a:lnTo>
                  <a:lnTo>
                    <a:pt x="1139562" y="6668655"/>
                  </a:lnTo>
                  <a:lnTo>
                    <a:pt x="1139562" y="6682967"/>
                  </a:lnTo>
                  <a:cubicBezTo>
                    <a:pt x="510195" y="6682967"/>
                    <a:pt x="0" y="6179986"/>
                    <a:pt x="0" y="5559598"/>
                  </a:cubicBezTo>
                  <a:lnTo>
                    <a:pt x="0" y="1123370"/>
                  </a:lnTo>
                  <a:lnTo>
                    <a:pt x="14515" y="1123370"/>
                  </a:lnTo>
                  <a:lnTo>
                    <a:pt x="0" y="1123370"/>
                  </a:lnTo>
                  <a:moveTo>
                    <a:pt x="29138" y="1123370"/>
                  </a:moveTo>
                  <a:lnTo>
                    <a:pt x="29138" y="5559598"/>
                  </a:lnTo>
                  <a:lnTo>
                    <a:pt x="14515" y="5559598"/>
                  </a:lnTo>
                  <a:lnTo>
                    <a:pt x="29138" y="5559598"/>
                  </a:lnTo>
                  <a:cubicBezTo>
                    <a:pt x="29138" y="6164166"/>
                    <a:pt x="526346" y="6654342"/>
                    <a:pt x="1139671" y="6654342"/>
                  </a:cubicBezTo>
                  <a:lnTo>
                    <a:pt x="6099746" y="6654342"/>
                  </a:lnTo>
                  <a:cubicBezTo>
                    <a:pt x="6713070" y="6654342"/>
                    <a:pt x="7210278" y="6164166"/>
                    <a:pt x="7210278" y="5559598"/>
                  </a:cubicBezTo>
                  <a:lnTo>
                    <a:pt x="7210278" y="1123370"/>
                  </a:lnTo>
                  <a:lnTo>
                    <a:pt x="7224793" y="1123370"/>
                  </a:lnTo>
                  <a:lnTo>
                    <a:pt x="7210278" y="1123370"/>
                  </a:lnTo>
                  <a:cubicBezTo>
                    <a:pt x="7210278" y="518801"/>
                    <a:pt x="6713070" y="28625"/>
                    <a:pt x="6099746" y="28625"/>
                  </a:cubicBezTo>
                  <a:lnTo>
                    <a:pt x="1139562" y="28625"/>
                  </a:lnTo>
                  <a:lnTo>
                    <a:pt x="1139562" y="14312"/>
                  </a:lnTo>
                  <a:lnTo>
                    <a:pt x="1139562" y="28733"/>
                  </a:lnTo>
                  <a:cubicBezTo>
                    <a:pt x="526237" y="28733"/>
                    <a:pt x="29138" y="518801"/>
                    <a:pt x="29138" y="112337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21212" y="3003395"/>
            <a:ext cx="3589236" cy="5012253"/>
            <a:chOff x="0" y="0"/>
            <a:chExt cx="4785648" cy="6683004"/>
          </a:xfrm>
        </p:grpSpPr>
        <p:sp>
          <p:nvSpPr>
            <p:cNvPr id="12" name="Freeform 12"/>
            <p:cNvSpPr/>
            <p:nvPr/>
          </p:nvSpPr>
          <p:spPr>
            <a:xfrm>
              <a:off x="11655" y="15624"/>
              <a:ext cx="4762327" cy="6651768"/>
            </a:xfrm>
            <a:custGeom>
              <a:avLst/>
              <a:gdLst/>
              <a:ahLst/>
              <a:cxnLst/>
              <a:rect l="l" t="t" r="r" b="b"/>
              <a:pathLst>
                <a:path w="4762327" h="6651768">
                  <a:moveTo>
                    <a:pt x="0" y="1064321"/>
                  </a:moveTo>
                  <a:cubicBezTo>
                    <a:pt x="0" y="476595"/>
                    <a:pt x="355338" y="0"/>
                    <a:pt x="793750" y="0"/>
                  </a:cubicBezTo>
                  <a:lnTo>
                    <a:pt x="3968576" y="0"/>
                  </a:lnTo>
                  <a:cubicBezTo>
                    <a:pt x="4406900" y="0"/>
                    <a:pt x="4762327" y="476477"/>
                    <a:pt x="4762327" y="1064321"/>
                  </a:cubicBezTo>
                  <a:lnTo>
                    <a:pt x="4762327" y="5587448"/>
                  </a:lnTo>
                  <a:cubicBezTo>
                    <a:pt x="4762327" y="6175174"/>
                    <a:pt x="4406988" y="6651768"/>
                    <a:pt x="3968576" y="6651768"/>
                  </a:cubicBezTo>
                  <a:lnTo>
                    <a:pt x="793750" y="6651768"/>
                  </a:lnTo>
                  <a:cubicBezTo>
                    <a:pt x="355426" y="6651768"/>
                    <a:pt x="0" y="6175291"/>
                    <a:pt x="0" y="5587448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4785637" cy="6683018"/>
            </a:xfrm>
            <a:custGeom>
              <a:avLst/>
              <a:gdLst/>
              <a:ahLst/>
              <a:cxnLst/>
              <a:rect l="l" t="t" r="r" b="b"/>
              <a:pathLst>
                <a:path w="4785637" h="6683018">
                  <a:moveTo>
                    <a:pt x="0" y="1079945"/>
                  </a:moveTo>
                  <a:cubicBezTo>
                    <a:pt x="0" y="483526"/>
                    <a:pt x="360596" y="0"/>
                    <a:pt x="805405" y="0"/>
                  </a:cubicBezTo>
                  <a:lnTo>
                    <a:pt x="3980231" y="0"/>
                  </a:lnTo>
                  <a:lnTo>
                    <a:pt x="3980231" y="15624"/>
                  </a:lnTo>
                  <a:lnTo>
                    <a:pt x="3980231" y="0"/>
                  </a:lnTo>
                  <a:cubicBezTo>
                    <a:pt x="4425040" y="0"/>
                    <a:pt x="4785637" y="483526"/>
                    <a:pt x="4785637" y="1079945"/>
                  </a:cubicBezTo>
                  <a:lnTo>
                    <a:pt x="4773982" y="1079945"/>
                  </a:lnTo>
                  <a:lnTo>
                    <a:pt x="4785637" y="1079945"/>
                  </a:lnTo>
                  <a:lnTo>
                    <a:pt x="4785637" y="5603072"/>
                  </a:lnTo>
                  <a:lnTo>
                    <a:pt x="4773982" y="5603072"/>
                  </a:lnTo>
                  <a:lnTo>
                    <a:pt x="4785637" y="5603072"/>
                  </a:lnTo>
                  <a:cubicBezTo>
                    <a:pt x="4785637" y="6199491"/>
                    <a:pt x="4425040" y="6683018"/>
                    <a:pt x="3980231" y="6683018"/>
                  </a:cubicBezTo>
                  <a:lnTo>
                    <a:pt x="3980231" y="6667392"/>
                  </a:lnTo>
                  <a:lnTo>
                    <a:pt x="3980231" y="6683018"/>
                  </a:lnTo>
                  <a:lnTo>
                    <a:pt x="805405" y="6683018"/>
                  </a:lnTo>
                  <a:lnTo>
                    <a:pt x="805405" y="6667392"/>
                  </a:lnTo>
                  <a:lnTo>
                    <a:pt x="805405" y="6683018"/>
                  </a:lnTo>
                  <a:cubicBezTo>
                    <a:pt x="360596" y="6683018"/>
                    <a:pt x="0" y="6199491"/>
                    <a:pt x="0" y="5603072"/>
                  </a:cubicBezTo>
                  <a:lnTo>
                    <a:pt x="0" y="1079945"/>
                  </a:lnTo>
                  <a:lnTo>
                    <a:pt x="11655" y="1079945"/>
                  </a:lnTo>
                  <a:lnTo>
                    <a:pt x="0" y="1079945"/>
                  </a:lnTo>
                  <a:moveTo>
                    <a:pt x="23397" y="1079945"/>
                  </a:moveTo>
                  <a:lnTo>
                    <a:pt x="23397" y="5603072"/>
                  </a:lnTo>
                  <a:lnTo>
                    <a:pt x="11655" y="5603072"/>
                  </a:lnTo>
                  <a:lnTo>
                    <a:pt x="23397" y="5603072"/>
                  </a:lnTo>
                  <a:cubicBezTo>
                    <a:pt x="23397" y="6182222"/>
                    <a:pt x="373566" y="6651651"/>
                    <a:pt x="805405" y="6651651"/>
                  </a:cubicBezTo>
                  <a:lnTo>
                    <a:pt x="3980231" y="6651651"/>
                  </a:lnTo>
                  <a:cubicBezTo>
                    <a:pt x="4412159" y="6651651"/>
                    <a:pt x="4762240" y="6182222"/>
                    <a:pt x="4762240" y="5603072"/>
                  </a:cubicBezTo>
                  <a:lnTo>
                    <a:pt x="4762240" y="1079945"/>
                  </a:lnTo>
                  <a:cubicBezTo>
                    <a:pt x="4762240" y="500795"/>
                    <a:pt x="4412071" y="31366"/>
                    <a:pt x="3980231" y="31366"/>
                  </a:cubicBezTo>
                  <a:lnTo>
                    <a:pt x="805405" y="31366"/>
                  </a:lnTo>
                  <a:lnTo>
                    <a:pt x="805405" y="15624"/>
                  </a:lnTo>
                  <a:lnTo>
                    <a:pt x="805405" y="31366"/>
                  </a:lnTo>
                  <a:cubicBezTo>
                    <a:pt x="373478" y="31366"/>
                    <a:pt x="23397" y="500795"/>
                    <a:pt x="23397" y="107994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85160" y="3678348"/>
            <a:ext cx="3883366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883" lvl="1" indent="-216941" algn="just">
              <a:lnSpc>
                <a:spcPts val="5040"/>
              </a:lnSpc>
              <a:buFont typeface="Arial"/>
              <a:buChar char="•"/>
            </a:pP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Một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số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chữ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mượn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y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nguyên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chữ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Hán</a:t>
            </a:r>
            <a:endParaRPr lang="en-US" sz="3600" spc="3" dirty="0">
              <a:solidFill>
                <a:srgbClr val="0D0D0D"/>
              </a:solidFill>
              <a:latin typeface="Roboto Condensed"/>
            </a:endParaRPr>
          </a:p>
          <a:p>
            <a:pPr marL="433883" lvl="1" indent="-216941" algn="just">
              <a:lnSpc>
                <a:spcPts val="5040"/>
              </a:lnSpc>
              <a:buFont typeface="Arial"/>
              <a:buChar char="•"/>
            </a:pP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Phần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lớn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là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những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chữ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do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người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Việt tạo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ra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trên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cơ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sở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chữ</a:t>
            </a:r>
            <a:r>
              <a:rPr lang="en-US" sz="3600" spc="3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0D0D0D"/>
                </a:solidFill>
                <a:latin typeface="Roboto Condensed"/>
              </a:rPr>
              <a:t>Hán</a:t>
            </a:r>
            <a:endParaRPr lang="en-US" sz="3600" spc="3" dirty="0">
              <a:solidFill>
                <a:srgbClr val="0D0D0D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03925" y="4088237"/>
            <a:ext cx="2698192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883" lvl="1" indent="-216941" algn="just">
              <a:lnSpc>
                <a:spcPts val="5040"/>
              </a:lnSpc>
              <a:buFont typeface="Arial"/>
              <a:buChar char="•"/>
            </a:pP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Khó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học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(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vì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phải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biết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chữ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mới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học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3600" spc="3" dirty="0" err="1">
                <a:solidFill>
                  <a:srgbClr val="404040"/>
                </a:solidFill>
                <a:latin typeface="Roboto Condensed"/>
              </a:rPr>
              <a:t>được</a:t>
            </a:r>
            <a:r>
              <a:rPr lang="en-US" sz="3600" spc="3" dirty="0">
                <a:solidFill>
                  <a:srgbClr val="404040"/>
                </a:solidFill>
                <a:latin typeface="Roboto Condensed"/>
              </a:rPr>
              <a:t>)</a:t>
            </a:r>
          </a:p>
          <a:p>
            <a:pPr algn="just">
              <a:lnSpc>
                <a:spcPts val="5040"/>
              </a:lnSpc>
            </a:pPr>
            <a:endParaRPr lang="en-US" sz="3600" spc="3" dirty="0">
              <a:solidFill>
                <a:srgbClr val="404040"/>
              </a:solidFill>
              <a:latin typeface="Roboto Condense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408463" y="1625739"/>
            <a:ext cx="2747751" cy="1288280"/>
            <a:chOff x="0" y="0"/>
            <a:chExt cx="3663668" cy="1717707"/>
          </a:xfrm>
        </p:grpSpPr>
        <p:sp>
          <p:nvSpPr>
            <p:cNvPr id="17" name="Freeform 17"/>
            <p:cNvSpPr/>
            <p:nvPr/>
          </p:nvSpPr>
          <p:spPr>
            <a:xfrm>
              <a:off x="16891" y="17018"/>
              <a:ext cx="3629787" cy="1683766"/>
            </a:xfrm>
            <a:custGeom>
              <a:avLst/>
              <a:gdLst/>
              <a:ahLst/>
              <a:cxnLst/>
              <a:rect l="l" t="t" r="r" b="b"/>
              <a:pathLst>
                <a:path w="3629787" h="1683766">
                  <a:moveTo>
                    <a:pt x="0" y="841883"/>
                  </a:moveTo>
                  <a:cubicBezTo>
                    <a:pt x="0" y="376936"/>
                    <a:pt x="812546" y="0"/>
                    <a:pt x="1814957" y="0"/>
                  </a:cubicBezTo>
                  <a:cubicBezTo>
                    <a:pt x="2817368" y="0"/>
                    <a:pt x="3629787" y="376809"/>
                    <a:pt x="3629787" y="841883"/>
                  </a:cubicBezTo>
                  <a:cubicBezTo>
                    <a:pt x="3629787" y="1306957"/>
                    <a:pt x="2817241" y="1683766"/>
                    <a:pt x="1814830" y="1683766"/>
                  </a:cubicBezTo>
                  <a:cubicBezTo>
                    <a:pt x="812419" y="1683766"/>
                    <a:pt x="0" y="1306830"/>
                    <a:pt x="0" y="841883"/>
                  </a:cubicBez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663696" cy="1717802"/>
            </a:xfrm>
            <a:custGeom>
              <a:avLst/>
              <a:gdLst/>
              <a:ahLst/>
              <a:cxnLst/>
              <a:rect l="l" t="t" r="r" b="b"/>
              <a:pathLst>
                <a:path w="3663696" h="1717802">
                  <a:moveTo>
                    <a:pt x="0" y="858901"/>
                  </a:moveTo>
                  <a:cubicBezTo>
                    <a:pt x="0" y="375539"/>
                    <a:pt x="833120" y="0"/>
                    <a:pt x="1831848" y="0"/>
                  </a:cubicBezTo>
                  <a:cubicBezTo>
                    <a:pt x="2830576" y="0"/>
                    <a:pt x="3663696" y="375539"/>
                    <a:pt x="3663696" y="858901"/>
                  </a:cubicBezTo>
                  <a:lnTo>
                    <a:pt x="3646805" y="858901"/>
                  </a:lnTo>
                  <a:lnTo>
                    <a:pt x="3663696" y="858901"/>
                  </a:lnTo>
                  <a:cubicBezTo>
                    <a:pt x="3663696" y="1342263"/>
                    <a:pt x="2830576" y="1717802"/>
                    <a:pt x="1831848" y="1717802"/>
                  </a:cubicBezTo>
                  <a:lnTo>
                    <a:pt x="1831848" y="1700911"/>
                  </a:lnTo>
                  <a:lnTo>
                    <a:pt x="1831848" y="1717802"/>
                  </a:lnTo>
                  <a:cubicBezTo>
                    <a:pt x="833120" y="1717675"/>
                    <a:pt x="0" y="1342263"/>
                    <a:pt x="0" y="858901"/>
                  </a:cubicBezTo>
                  <a:lnTo>
                    <a:pt x="16891" y="858901"/>
                  </a:lnTo>
                  <a:lnTo>
                    <a:pt x="33909" y="858901"/>
                  </a:lnTo>
                  <a:lnTo>
                    <a:pt x="16891" y="858901"/>
                  </a:lnTo>
                  <a:lnTo>
                    <a:pt x="0" y="858901"/>
                  </a:lnTo>
                  <a:moveTo>
                    <a:pt x="33909" y="858901"/>
                  </a:moveTo>
                  <a:cubicBezTo>
                    <a:pt x="33909" y="868299"/>
                    <a:pt x="26289" y="875792"/>
                    <a:pt x="17018" y="875792"/>
                  </a:cubicBezTo>
                  <a:cubicBezTo>
                    <a:pt x="7747" y="875792"/>
                    <a:pt x="0" y="868172"/>
                    <a:pt x="0" y="858901"/>
                  </a:cubicBezTo>
                  <a:cubicBezTo>
                    <a:pt x="0" y="849630"/>
                    <a:pt x="7620" y="842010"/>
                    <a:pt x="16891" y="842010"/>
                  </a:cubicBezTo>
                  <a:cubicBezTo>
                    <a:pt x="26162" y="842010"/>
                    <a:pt x="33782" y="849630"/>
                    <a:pt x="33782" y="858901"/>
                  </a:cubicBezTo>
                  <a:cubicBezTo>
                    <a:pt x="33782" y="1305433"/>
                    <a:pt x="825881" y="1683893"/>
                    <a:pt x="1831721" y="1683893"/>
                  </a:cubicBezTo>
                  <a:cubicBezTo>
                    <a:pt x="2837561" y="1683893"/>
                    <a:pt x="3629660" y="1305560"/>
                    <a:pt x="3629660" y="858901"/>
                  </a:cubicBezTo>
                  <a:cubicBezTo>
                    <a:pt x="3629660" y="412242"/>
                    <a:pt x="2837688" y="33909"/>
                    <a:pt x="1831848" y="33909"/>
                  </a:cubicBezTo>
                  <a:lnTo>
                    <a:pt x="1831848" y="16891"/>
                  </a:lnTo>
                  <a:lnTo>
                    <a:pt x="1831848" y="33909"/>
                  </a:lnTo>
                  <a:cubicBezTo>
                    <a:pt x="825881" y="33909"/>
                    <a:pt x="33909" y="412242"/>
                    <a:pt x="33909" y="85890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97399" y="1513892"/>
            <a:ext cx="3115869" cy="1400127"/>
            <a:chOff x="0" y="0"/>
            <a:chExt cx="4154492" cy="1866836"/>
          </a:xfrm>
        </p:grpSpPr>
        <p:sp>
          <p:nvSpPr>
            <p:cNvPr id="20" name="Freeform 20"/>
            <p:cNvSpPr/>
            <p:nvPr/>
          </p:nvSpPr>
          <p:spPr>
            <a:xfrm>
              <a:off x="16891" y="17018"/>
              <a:ext cx="4120642" cy="1832864"/>
            </a:xfrm>
            <a:custGeom>
              <a:avLst/>
              <a:gdLst/>
              <a:ahLst/>
              <a:cxnLst/>
              <a:rect l="l" t="t" r="r" b="b"/>
              <a:pathLst>
                <a:path w="4120642" h="1832864">
                  <a:moveTo>
                    <a:pt x="0" y="916432"/>
                  </a:moveTo>
                  <a:cubicBezTo>
                    <a:pt x="0" y="410210"/>
                    <a:pt x="922401" y="0"/>
                    <a:pt x="2060321" y="0"/>
                  </a:cubicBezTo>
                  <a:cubicBezTo>
                    <a:pt x="3198241" y="0"/>
                    <a:pt x="4120642" y="410210"/>
                    <a:pt x="4120642" y="916432"/>
                  </a:cubicBezTo>
                  <a:cubicBezTo>
                    <a:pt x="4120642" y="1422654"/>
                    <a:pt x="3198241" y="1832864"/>
                    <a:pt x="2060321" y="1832864"/>
                  </a:cubicBezTo>
                  <a:cubicBezTo>
                    <a:pt x="922401" y="1832864"/>
                    <a:pt x="0" y="1422527"/>
                    <a:pt x="0" y="916432"/>
                  </a:cubicBez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154424" cy="1866900"/>
            </a:xfrm>
            <a:custGeom>
              <a:avLst/>
              <a:gdLst/>
              <a:ahLst/>
              <a:cxnLst/>
              <a:rect l="l" t="t" r="r" b="b"/>
              <a:pathLst>
                <a:path w="4154424" h="1866900">
                  <a:moveTo>
                    <a:pt x="0" y="933450"/>
                  </a:moveTo>
                  <a:cubicBezTo>
                    <a:pt x="0" y="408559"/>
                    <a:pt x="943610" y="0"/>
                    <a:pt x="2077212" y="0"/>
                  </a:cubicBezTo>
                  <a:lnTo>
                    <a:pt x="2077212" y="16891"/>
                  </a:lnTo>
                  <a:lnTo>
                    <a:pt x="2077212" y="33909"/>
                  </a:lnTo>
                  <a:lnTo>
                    <a:pt x="2077212" y="16891"/>
                  </a:lnTo>
                  <a:lnTo>
                    <a:pt x="2077212" y="0"/>
                  </a:lnTo>
                  <a:cubicBezTo>
                    <a:pt x="3210814" y="0"/>
                    <a:pt x="4154424" y="408559"/>
                    <a:pt x="4154424" y="933450"/>
                  </a:cubicBezTo>
                  <a:cubicBezTo>
                    <a:pt x="4154424" y="1458341"/>
                    <a:pt x="3210814" y="1866900"/>
                    <a:pt x="2077212" y="1866900"/>
                  </a:cubicBezTo>
                  <a:lnTo>
                    <a:pt x="2077212" y="1850009"/>
                  </a:lnTo>
                  <a:lnTo>
                    <a:pt x="2077212" y="1866900"/>
                  </a:lnTo>
                  <a:cubicBezTo>
                    <a:pt x="943610" y="1866773"/>
                    <a:pt x="0" y="1458214"/>
                    <a:pt x="0" y="933450"/>
                  </a:cubicBezTo>
                  <a:lnTo>
                    <a:pt x="16891" y="933450"/>
                  </a:lnTo>
                  <a:lnTo>
                    <a:pt x="33909" y="933450"/>
                  </a:lnTo>
                  <a:lnTo>
                    <a:pt x="16891" y="933450"/>
                  </a:lnTo>
                  <a:lnTo>
                    <a:pt x="0" y="933450"/>
                  </a:lnTo>
                  <a:moveTo>
                    <a:pt x="33909" y="933450"/>
                  </a:moveTo>
                  <a:cubicBezTo>
                    <a:pt x="33909" y="942848"/>
                    <a:pt x="26289" y="950341"/>
                    <a:pt x="17018" y="950341"/>
                  </a:cubicBezTo>
                  <a:cubicBezTo>
                    <a:pt x="7747" y="950341"/>
                    <a:pt x="0" y="942721"/>
                    <a:pt x="0" y="933450"/>
                  </a:cubicBezTo>
                  <a:cubicBezTo>
                    <a:pt x="0" y="924179"/>
                    <a:pt x="7620" y="916559"/>
                    <a:pt x="16891" y="916559"/>
                  </a:cubicBezTo>
                  <a:cubicBezTo>
                    <a:pt x="26162" y="916559"/>
                    <a:pt x="33782" y="924179"/>
                    <a:pt x="33782" y="933450"/>
                  </a:cubicBezTo>
                  <a:cubicBezTo>
                    <a:pt x="33782" y="1420876"/>
                    <a:pt x="935101" y="1832991"/>
                    <a:pt x="2077212" y="1832991"/>
                  </a:cubicBezTo>
                  <a:cubicBezTo>
                    <a:pt x="3219323" y="1832991"/>
                    <a:pt x="4120642" y="1420876"/>
                    <a:pt x="4120642" y="933450"/>
                  </a:cubicBezTo>
                  <a:lnTo>
                    <a:pt x="4137533" y="933450"/>
                  </a:lnTo>
                  <a:lnTo>
                    <a:pt x="4120642" y="933450"/>
                  </a:lnTo>
                  <a:cubicBezTo>
                    <a:pt x="4120642" y="446024"/>
                    <a:pt x="3219323" y="33909"/>
                    <a:pt x="2077212" y="33909"/>
                  </a:cubicBezTo>
                  <a:cubicBezTo>
                    <a:pt x="2067814" y="33909"/>
                    <a:pt x="2060321" y="26289"/>
                    <a:pt x="2060321" y="17018"/>
                  </a:cubicBezTo>
                  <a:cubicBezTo>
                    <a:pt x="2060321" y="7747"/>
                    <a:pt x="2067941" y="0"/>
                    <a:pt x="2077212" y="0"/>
                  </a:cubicBezTo>
                  <a:cubicBezTo>
                    <a:pt x="2086483" y="0"/>
                    <a:pt x="2094103" y="7620"/>
                    <a:pt x="2094103" y="16891"/>
                  </a:cubicBezTo>
                  <a:cubicBezTo>
                    <a:pt x="2094103" y="26162"/>
                    <a:pt x="2086483" y="33782"/>
                    <a:pt x="2077212" y="33782"/>
                  </a:cubicBezTo>
                  <a:cubicBezTo>
                    <a:pt x="935101" y="33909"/>
                    <a:pt x="33909" y="445897"/>
                    <a:pt x="33909" y="9334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831465" y="1960317"/>
            <a:ext cx="28029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404040"/>
                </a:solidFill>
                <a:latin typeface="Roboto Condensed Bold"/>
              </a:rPr>
              <a:t>3. Cấu tạo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10271" y="1904393"/>
            <a:ext cx="28029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404040"/>
                </a:solidFill>
                <a:latin typeface="Roboto Condensed Bold"/>
              </a:rPr>
              <a:t>4. Hạn chế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110865" y="5040677"/>
            <a:ext cx="1180838" cy="582676"/>
            <a:chOff x="0" y="0"/>
            <a:chExt cx="1574451" cy="776901"/>
          </a:xfrm>
        </p:grpSpPr>
        <p:sp>
          <p:nvSpPr>
            <p:cNvPr id="25" name="Freeform 25"/>
            <p:cNvSpPr/>
            <p:nvPr/>
          </p:nvSpPr>
          <p:spPr>
            <a:xfrm>
              <a:off x="16891" y="16891"/>
              <a:ext cx="1540637" cy="743077"/>
            </a:xfrm>
            <a:custGeom>
              <a:avLst/>
              <a:gdLst/>
              <a:ahLst/>
              <a:cxnLst/>
              <a:rect l="l" t="t" r="r" b="b"/>
              <a:pathLst>
                <a:path w="1540637" h="743077">
                  <a:moveTo>
                    <a:pt x="0" y="371602"/>
                  </a:moveTo>
                  <a:lnTo>
                    <a:pt x="380111" y="0"/>
                  </a:lnTo>
                  <a:lnTo>
                    <a:pt x="380111" y="185801"/>
                  </a:lnTo>
                  <a:lnTo>
                    <a:pt x="1160526" y="185801"/>
                  </a:lnTo>
                  <a:lnTo>
                    <a:pt x="1160526" y="0"/>
                  </a:lnTo>
                  <a:lnTo>
                    <a:pt x="1540637" y="371475"/>
                  </a:lnTo>
                  <a:lnTo>
                    <a:pt x="1160526" y="743077"/>
                  </a:lnTo>
                  <a:lnTo>
                    <a:pt x="1160526" y="557276"/>
                  </a:lnTo>
                  <a:lnTo>
                    <a:pt x="380111" y="557276"/>
                  </a:lnTo>
                  <a:lnTo>
                    <a:pt x="380111" y="743077"/>
                  </a:lnTo>
                  <a:close/>
                </a:path>
              </a:pathLst>
            </a:custGeom>
            <a:solidFill>
              <a:srgbClr val="9E8C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-1397"/>
              <a:ext cx="1574546" cy="779653"/>
            </a:xfrm>
            <a:custGeom>
              <a:avLst/>
              <a:gdLst/>
              <a:ahLst/>
              <a:cxnLst/>
              <a:rect l="l" t="t" r="r" b="b"/>
              <a:pathLst>
                <a:path w="1574546" h="779653">
                  <a:moveTo>
                    <a:pt x="5080" y="377698"/>
                  </a:moveTo>
                  <a:lnTo>
                    <a:pt x="385191" y="6223"/>
                  </a:lnTo>
                  <a:cubicBezTo>
                    <a:pt x="390017" y="1397"/>
                    <a:pt x="397256" y="127"/>
                    <a:pt x="403606" y="2667"/>
                  </a:cubicBezTo>
                  <a:cubicBezTo>
                    <a:pt x="409956" y="5207"/>
                    <a:pt x="414020" y="11430"/>
                    <a:pt x="414020" y="18288"/>
                  </a:cubicBezTo>
                  <a:lnTo>
                    <a:pt x="414020" y="204089"/>
                  </a:lnTo>
                  <a:lnTo>
                    <a:pt x="397002" y="204089"/>
                  </a:lnTo>
                  <a:lnTo>
                    <a:pt x="397002" y="187198"/>
                  </a:lnTo>
                  <a:lnTo>
                    <a:pt x="1177417" y="187198"/>
                  </a:lnTo>
                  <a:lnTo>
                    <a:pt x="1177417" y="204089"/>
                  </a:lnTo>
                  <a:lnTo>
                    <a:pt x="1160526" y="204089"/>
                  </a:lnTo>
                  <a:lnTo>
                    <a:pt x="1160526" y="18288"/>
                  </a:lnTo>
                  <a:cubicBezTo>
                    <a:pt x="1160526" y="11430"/>
                    <a:pt x="1164590" y="5334"/>
                    <a:pt x="1170940" y="2667"/>
                  </a:cubicBezTo>
                  <a:cubicBezTo>
                    <a:pt x="1177290" y="0"/>
                    <a:pt x="1184529" y="1397"/>
                    <a:pt x="1189355" y="6223"/>
                  </a:cubicBezTo>
                  <a:lnTo>
                    <a:pt x="1569466" y="377698"/>
                  </a:lnTo>
                  <a:cubicBezTo>
                    <a:pt x="1572768" y="380873"/>
                    <a:pt x="1574546" y="385191"/>
                    <a:pt x="1574546" y="389763"/>
                  </a:cubicBezTo>
                  <a:cubicBezTo>
                    <a:pt x="1574546" y="394335"/>
                    <a:pt x="1572768" y="398653"/>
                    <a:pt x="1569466" y="401828"/>
                  </a:cubicBezTo>
                  <a:lnTo>
                    <a:pt x="1189228" y="773430"/>
                  </a:lnTo>
                  <a:cubicBezTo>
                    <a:pt x="1184402" y="778256"/>
                    <a:pt x="1177163" y="779526"/>
                    <a:pt x="1170813" y="776986"/>
                  </a:cubicBezTo>
                  <a:cubicBezTo>
                    <a:pt x="1164463" y="774446"/>
                    <a:pt x="1160399" y="768223"/>
                    <a:pt x="1160399" y="761365"/>
                  </a:cubicBezTo>
                  <a:lnTo>
                    <a:pt x="1160399" y="575564"/>
                  </a:lnTo>
                  <a:lnTo>
                    <a:pt x="1177290" y="575564"/>
                  </a:lnTo>
                  <a:lnTo>
                    <a:pt x="1177290" y="592455"/>
                  </a:lnTo>
                  <a:lnTo>
                    <a:pt x="397002" y="592455"/>
                  </a:lnTo>
                  <a:lnTo>
                    <a:pt x="397002" y="575564"/>
                  </a:lnTo>
                  <a:lnTo>
                    <a:pt x="414020" y="575564"/>
                  </a:lnTo>
                  <a:lnTo>
                    <a:pt x="414020" y="761365"/>
                  </a:lnTo>
                  <a:cubicBezTo>
                    <a:pt x="414020" y="768223"/>
                    <a:pt x="409956" y="774319"/>
                    <a:pt x="403606" y="776986"/>
                  </a:cubicBezTo>
                  <a:cubicBezTo>
                    <a:pt x="397256" y="779653"/>
                    <a:pt x="390017" y="778256"/>
                    <a:pt x="385191" y="773430"/>
                  </a:cubicBezTo>
                  <a:lnTo>
                    <a:pt x="5080" y="401955"/>
                  </a:lnTo>
                  <a:cubicBezTo>
                    <a:pt x="1778" y="398780"/>
                    <a:pt x="0" y="394462"/>
                    <a:pt x="0" y="389890"/>
                  </a:cubicBezTo>
                  <a:cubicBezTo>
                    <a:pt x="0" y="385318"/>
                    <a:pt x="1778" y="381000"/>
                    <a:pt x="5080" y="377825"/>
                  </a:cubicBezTo>
                  <a:moveTo>
                    <a:pt x="28702" y="402082"/>
                  </a:moveTo>
                  <a:lnTo>
                    <a:pt x="16891" y="390017"/>
                  </a:lnTo>
                  <a:lnTo>
                    <a:pt x="28702" y="377952"/>
                  </a:lnTo>
                  <a:lnTo>
                    <a:pt x="408813" y="749300"/>
                  </a:lnTo>
                  <a:lnTo>
                    <a:pt x="397002" y="761365"/>
                  </a:lnTo>
                  <a:lnTo>
                    <a:pt x="380111" y="761365"/>
                  </a:lnTo>
                  <a:lnTo>
                    <a:pt x="380111" y="575564"/>
                  </a:lnTo>
                  <a:cubicBezTo>
                    <a:pt x="380111" y="566166"/>
                    <a:pt x="387731" y="558673"/>
                    <a:pt x="397002" y="558673"/>
                  </a:cubicBezTo>
                  <a:lnTo>
                    <a:pt x="1177417" y="558673"/>
                  </a:lnTo>
                  <a:cubicBezTo>
                    <a:pt x="1186815" y="558673"/>
                    <a:pt x="1194308" y="566293"/>
                    <a:pt x="1194308" y="575564"/>
                  </a:cubicBezTo>
                  <a:lnTo>
                    <a:pt x="1194308" y="761365"/>
                  </a:lnTo>
                  <a:lnTo>
                    <a:pt x="1177417" y="761365"/>
                  </a:lnTo>
                  <a:lnTo>
                    <a:pt x="1165606" y="749300"/>
                  </a:lnTo>
                  <a:lnTo>
                    <a:pt x="1545717" y="377825"/>
                  </a:lnTo>
                  <a:lnTo>
                    <a:pt x="1557528" y="389890"/>
                  </a:lnTo>
                  <a:lnTo>
                    <a:pt x="1545717" y="401955"/>
                  </a:lnTo>
                  <a:lnTo>
                    <a:pt x="1165606" y="30480"/>
                  </a:lnTo>
                  <a:lnTo>
                    <a:pt x="1177417" y="18415"/>
                  </a:lnTo>
                  <a:lnTo>
                    <a:pt x="1194308" y="18415"/>
                  </a:lnTo>
                  <a:lnTo>
                    <a:pt x="1194308" y="204089"/>
                  </a:lnTo>
                  <a:cubicBezTo>
                    <a:pt x="1194308" y="213487"/>
                    <a:pt x="1186688" y="220980"/>
                    <a:pt x="1177417" y="220980"/>
                  </a:cubicBezTo>
                  <a:lnTo>
                    <a:pt x="397002" y="220980"/>
                  </a:lnTo>
                  <a:cubicBezTo>
                    <a:pt x="387604" y="220980"/>
                    <a:pt x="380111" y="213360"/>
                    <a:pt x="380111" y="204089"/>
                  </a:cubicBezTo>
                  <a:lnTo>
                    <a:pt x="380111" y="18288"/>
                  </a:lnTo>
                  <a:lnTo>
                    <a:pt x="397002" y="18288"/>
                  </a:lnTo>
                  <a:lnTo>
                    <a:pt x="408813" y="30353"/>
                  </a:lnTo>
                  <a:lnTo>
                    <a:pt x="28829" y="401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77384" y="607491"/>
            <a:ext cx="596596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I. CHỮ NÔM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-2946712" y="7580615"/>
            <a:ext cx="9744161" cy="13402656"/>
            <a:chOff x="0" y="0"/>
            <a:chExt cx="4507980" cy="6200524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079968" y="-7860794"/>
            <a:ext cx="11976847" cy="16473615"/>
            <a:chOff x="0" y="0"/>
            <a:chExt cx="4507980" cy="6200524"/>
          </a:xfrm>
        </p:grpSpPr>
        <p:sp>
          <p:nvSpPr>
            <p:cNvPr id="31" name="Freeform 31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 descr="preencoded.png"/>
          <p:cNvSpPr/>
          <p:nvPr/>
        </p:nvSpPr>
        <p:spPr>
          <a:xfrm>
            <a:off x="115109" y="2216338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 descr="preencoded.png"/>
          <p:cNvSpPr/>
          <p:nvPr/>
        </p:nvSpPr>
        <p:spPr>
          <a:xfrm>
            <a:off x="-425412" y="4615816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57401" y="1267221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81422" y="3117226"/>
            <a:ext cx="4471413" cy="5012253"/>
            <a:chOff x="0" y="0"/>
            <a:chExt cx="5961884" cy="6683004"/>
          </a:xfrm>
        </p:grpSpPr>
        <p:sp>
          <p:nvSpPr>
            <p:cNvPr id="9" name="Freeform 9"/>
            <p:cNvSpPr/>
            <p:nvPr/>
          </p:nvSpPr>
          <p:spPr>
            <a:xfrm>
              <a:off x="11954" y="14312"/>
              <a:ext cx="5937928" cy="6654342"/>
            </a:xfrm>
            <a:custGeom>
              <a:avLst/>
              <a:gdLst/>
              <a:ahLst/>
              <a:cxnLst/>
              <a:rect l="l" t="t" r="r" b="b"/>
              <a:pathLst>
                <a:path w="5937928" h="6654342">
                  <a:moveTo>
                    <a:pt x="0" y="1109058"/>
                  </a:moveTo>
                  <a:cubicBezTo>
                    <a:pt x="0" y="496633"/>
                    <a:pt x="414867" y="0"/>
                    <a:pt x="926531" y="0"/>
                  </a:cubicBezTo>
                  <a:lnTo>
                    <a:pt x="5011395" y="0"/>
                  </a:lnTo>
                  <a:cubicBezTo>
                    <a:pt x="5523059" y="0"/>
                    <a:pt x="5937927" y="496526"/>
                    <a:pt x="5937927" y="1109058"/>
                  </a:cubicBezTo>
                  <a:lnTo>
                    <a:pt x="5937927" y="5545286"/>
                  </a:lnTo>
                  <a:cubicBezTo>
                    <a:pt x="5937927" y="6157817"/>
                    <a:pt x="5523149" y="6654343"/>
                    <a:pt x="5011395" y="6654343"/>
                  </a:cubicBezTo>
                  <a:lnTo>
                    <a:pt x="926531" y="6654343"/>
                  </a:lnTo>
                  <a:cubicBezTo>
                    <a:pt x="414867" y="6654343"/>
                    <a:pt x="0" y="6157817"/>
                    <a:pt x="0" y="5545286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5961835" cy="6682967"/>
            </a:xfrm>
            <a:custGeom>
              <a:avLst/>
              <a:gdLst/>
              <a:ahLst/>
              <a:cxnLst/>
              <a:rect l="l" t="t" r="r" b="b"/>
              <a:pathLst>
                <a:path w="5961835" h="6682967">
                  <a:moveTo>
                    <a:pt x="0" y="1123370"/>
                  </a:moveTo>
                  <a:cubicBezTo>
                    <a:pt x="0" y="502982"/>
                    <a:pt x="420170" y="0"/>
                    <a:pt x="938485" y="0"/>
                  </a:cubicBezTo>
                  <a:lnTo>
                    <a:pt x="5023349" y="0"/>
                  </a:lnTo>
                  <a:lnTo>
                    <a:pt x="5023349" y="14312"/>
                  </a:lnTo>
                  <a:lnTo>
                    <a:pt x="5023349" y="0"/>
                  </a:lnTo>
                  <a:lnTo>
                    <a:pt x="5023349" y="14312"/>
                  </a:lnTo>
                  <a:lnTo>
                    <a:pt x="5023349" y="0"/>
                  </a:lnTo>
                  <a:cubicBezTo>
                    <a:pt x="5541664" y="0"/>
                    <a:pt x="5961835" y="502982"/>
                    <a:pt x="5961835" y="1123370"/>
                  </a:cubicBezTo>
                  <a:lnTo>
                    <a:pt x="5961835" y="5559598"/>
                  </a:lnTo>
                  <a:lnTo>
                    <a:pt x="5949881" y="5559598"/>
                  </a:lnTo>
                  <a:lnTo>
                    <a:pt x="5961835" y="5559598"/>
                  </a:lnTo>
                  <a:cubicBezTo>
                    <a:pt x="5961835" y="6180093"/>
                    <a:pt x="5541664" y="6682967"/>
                    <a:pt x="5023349" y="6682967"/>
                  </a:cubicBezTo>
                  <a:lnTo>
                    <a:pt x="5023349" y="6668655"/>
                  </a:lnTo>
                  <a:lnTo>
                    <a:pt x="5023349" y="6682967"/>
                  </a:lnTo>
                  <a:lnTo>
                    <a:pt x="938485" y="6682967"/>
                  </a:lnTo>
                  <a:lnTo>
                    <a:pt x="938485" y="6668655"/>
                  </a:lnTo>
                  <a:lnTo>
                    <a:pt x="938485" y="6682967"/>
                  </a:lnTo>
                  <a:cubicBezTo>
                    <a:pt x="420170" y="6682967"/>
                    <a:pt x="0" y="6179986"/>
                    <a:pt x="0" y="5559598"/>
                  </a:cubicBezTo>
                  <a:lnTo>
                    <a:pt x="0" y="1123370"/>
                  </a:lnTo>
                  <a:lnTo>
                    <a:pt x="11954" y="1123370"/>
                  </a:lnTo>
                  <a:lnTo>
                    <a:pt x="0" y="1123370"/>
                  </a:lnTo>
                  <a:moveTo>
                    <a:pt x="23997" y="1123370"/>
                  </a:moveTo>
                  <a:lnTo>
                    <a:pt x="23997" y="5559598"/>
                  </a:lnTo>
                  <a:lnTo>
                    <a:pt x="11954" y="5559598"/>
                  </a:lnTo>
                  <a:lnTo>
                    <a:pt x="23997" y="5559598"/>
                  </a:lnTo>
                  <a:cubicBezTo>
                    <a:pt x="23997" y="6164166"/>
                    <a:pt x="433472" y="6654342"/>
                    <a:pt x="938575" y="6654342"/>
                  </a:cubicBezTo>
                  <a:lnTo>
                    <a:pt x="5023439" y="6654342"/>
                  </a:lnTo>
                  <a:cubicBezTo>
                    <a:pt x="5528542" y="6654342"/>
                    <a:pt x="5938017" y="6164166"/>
                    <a:pt x="5938017" y="5559598"/>
                  </a:cubicBezTo>
                  <a:lnTo>
                    <a:pt x="5938017" y="1123370"/>
                  </a:lnTo>
                  <a:lnTo>
                    <a:pt x="5949971" y="1123370"/>
                  </a:lnTo>
                  <a:lnTo>
                    <a:pt x="5938017" y="1123370"/>
                  </a:lnTo>
                  <a:cubicBezTo>
                    <a:pt x="5938017" y="518801"/>
                    <a:pt x="5528542" y="28625"/>
                    <a:pt x="5023439" y="28625"/>
                  </a:cubicBezTo>
                  <a:lnTo>
                    <a:pt x="938485" y="28625"/>
                  </a:lnTo>
                  <a:lnTo>
                    <a:pt x="938485" y="14312"/>
                  </a:lnTo>
                  <a:lnTo>
                    <a:pt x="938485" y="28733"/>
                  </a:lnTo>
                  <a:cubicBezTo>
                    <a:pt x="433382" y="28733"/>
                    <a:pt x="23997" y="518801"/>
                    <a:pt x="23997" y="1123370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44688" y="2914019"/>
            <a:ext cx="6079682" cy="5937714"/>
            <a:chOff x="0" y="0"/>
            <a:chExt cx="8106242" cy="7916952"/>
          </a:xfrm>
        </p:grpSpPr>
        <p:sp>
          <p:nvSpPr>
            <p:cNvPr id="12" name="Freeform 12"/>
            <p:cNvSpPr/>
            <p:nvPr/>
          </p:nvSpPr>
          <p:spPr>
            <a:xfrm>
              <a:off x="19742" y="18509"/>
              <a:ext cx="8066740" cy="7879949"/>
            </a:xfrm>
            <a:custGeom>
              <a:avLst/>
              <a:gdLst/>
              <a:ahLst/>
              <a:cxnLst/>
              <a:rect l="l" t="t" r="r" b="b"/>
              <a:pathLst>
                <a:path w="8066740" h="7879949">
                  <a:moveTo>
                    <a:pt x="0" y="1260836"/>
                  </a:moveTo>
                  <a:cubicBezTo>
                    <a:pt x="0" y="564593"/>
                    <a:pt x="601895" y="0"/>
                    <a:pt x="1344506" y="0"/>
                  </a:cubicBezTo>
                  <a:lnTo>
                    <a:pt x="6722234" y="0"/>
                  </a:lnTo>
                  <a:cubicBezTo>
                    <a:pt x="7464696" y="0"/>
                    <a:pt x="8066740" y="564454"/>
                    <a:pt x="8066740" y="1260836"/>
                  </a:cubicBezTo>
                  <a:lnTo>
                    <a:pt x="8066740" y="6619113"/>
                  </a:lnTo>
                  <a:cubicBezTo>
                    <a:pt x="8066740" y="7315356"/>
                    <a:pt x="7464844" y="7879949"/>
                    <a:pt x="6722234" y="7879949"/>
                  </a:cubicBezTo>
                  <a:lnTo>
                    <a:pt x="1344506" y="7879949"/>
                  </a:lnTo>
                  <a:cubicBezTo>
                    <a:pt x="602044" y="7879949"/>
                    <a:pt x="0" y="7315495"/>
                    <a:pt x="0" y="6619113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8106224" cy="7916966"/>
            </a:xfrm>
            <a:custGeom>
              <a:avLst/>
              <a:gdLst/>
              <a:ahLst/>
              <a:cxnLst/>
              <a:rect l="l" t="t" r="r" b="b"/>
              <a:pathLst>
                <a:path w="8106224" h="7916966">
                  <a:moveTo>
                    <a:pt x="0" y="1279345"/>
                  </a:moveTo>
                  <a:cubicBezTo>
                    <a:pt x="0" y="572804"/>
                    <a:pt x="610802" y="0"/>
                    <a:pt x="1364248" y="0"/>
                  </a:cubicBezTo>
                  <a:lnTo>
                    <a:pt x="6741976" y="0"/>
                  </a:lnTo>
                  <a:lnTo>
                    <a:pt x="6741976" y="18509"/>
                  </a:lnTo>
                  <a:lnTo>
                    <a:pt x="6741976" y="0"/>
                  </a:lnTo>
                  <a:cubicBezTo>
                    <a:pt x="7495422" y="0"/>
                    <a:pt x="8106224" y="572804"/>
                    <a:pt x="8106224" y="1279345"/>
                  </a:cubicBezTo>
                  <a:lnTo>
                    <a:pt x="8086482" y="1279345"/>
                  </a:lnTo>
                  <a:lnTo>
                    <a:pt x="8106224" y="1279345"/>
                  </a:lnTo>
                  <a:lnTo>
                    <a:pt x="8106224" y="6637622"/>
                  </a:lnTo>
                  <a:lnTo>
                    <a:pt x="8086482" y="6637622"/>
                  </a:lnTo>
                  <a:lnTo>
                    <a:pt x="8106224" y="6637622"/>
                  </a:lnTo>
                  <a:cubicBezTo>
                    <a:pt x="8106224" y="7344163"/>
                    <a:pt x="7495422" y="7916966"/>
                    <a:pt x="6741976" y="7916966"/>
                  </a:cubicBezTo>
                  <a:lnTo>
                    <a:pt x="6741976" y="7898458"/>
                  </a:lnTo>
                  <a:lnTo>
                    <a:pt x="6741976" y="7916966"/>
                  </a:lnTo>
                  <a:lnTo>
                    <a:pt x="1364248" y="7916966"/>
                  </a:lnTo>
                  <a:lnTo>
                    <a:pt x="1364248" y="7898458"/>
                  </a:lnTo>
                  <a:lnTo>
                    <a:pt x="1364248" y="7916966"/>
                  </a:lnTo>
                  <a:cubicBezTo>
                    <a:pt x="610802" y="7916966"/>
                    <a:pt x="0" y="7344163"/>
                    <a:pt x="0" y="6637622"/>
                  </a:cubicBezTo>
                  <a:lnTo>
                    <a:pt x="0" y="1279345"/>
                  </a:lnTo>
                  <a:lnTo>
                    <a:pt x="19742" y="1279345"/>
                  </a:lnTo>
                  <a:lnTo>
                    <a:pt x="0" y="1279345"/>
                  </a:lnTo>
                  <a:moveTo>
                    <a:pt x="39632" y="1279345"/>
                  </a:moveTo>
                  <a:lnTo>
                    <a:pt x="39632" y="6637622"/>
                  </a:lnTo>
                  <a:lnTo>
                    <a:pt x="19742" y="6637622"/>
                  </a:lnTo>
                  <a:lnTo>
                    <a:pt x="39632" y="6637622"/>
                  </a:lnTo>
                  <a:cubicBezTo>
                    <a:pt x="39632" y="7323706"/>
                    <a:pt x="632770" y="7879810"/>
                    <a:pt x="1364248" y="7879810"/>
                  </a:cubicBezTo>
                  <a:lnTo>
                    <a:pt x="6741976" y="7879810"/>
                  </a:lnTo>
                  <a:cubicBezTo>
                    <a:pt x="7473602" y="7879810"/>
                    <a:pt x="8066592" y="7323706"/>
                    <a:pt x="8066592" y="6637622"/>
                  </a:cubicBezTo>
                  <a:lnTo>
                    <a:pt x="8066592" y="1279345"/>
                  </a:lnTo>
                  <a:cubicBezTo>
                    <a:pt x="8066592" y="593261"/>
                    <a:pt x="7473454" y="37157"/>
                    <a:pt x="6741976" y="37157"/>
                  </a:cubicBezTo>
                  <a:lnTo>
                    <a:pt x="1364248" y="37157"/>
                  </a:lnTo>
                  <a:lnTo>
                    <a:pt x="1364248" y="18509"/>
                  </a:lnTo>
                  <a:lnTo>
                    <a:pt x="1364248" y="37157"/>
                  </a:lnTo>
                  <a:cubicBezTo>
                    <a:pt x="632622" y="37157"/>
                    <a:pt x="39632" y="593261"/>
                    <a:pt x="39632" y="127934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70160" y="3678348"/>
            <a:ext cx="3649001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6942" lvl="1" algn="just">
              <a:lnSpc>
                <a:spcPts val="5040"/>
              </a:lnSpc>
            </a:pPr>
            <a:r>
              <a:rPr lang="en-US" sz="3600" dirty="0">
                <a:solidFill>
                  <a:srgbClr val="0D0D0D"/>
                </a:solidFill>
                <a:latin typeface="Roboto Condensed"/>
              </a:rPr>
              <a:t>Thành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tựu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quan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trọng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ngôn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ngữ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;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thể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hiện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chí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độc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lập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tự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chủ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tự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cường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dân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Roboto Condensed"/>
              </a:rPr>
              <a:t>tộc</a:t>
            </a:r>
            <a:r>
              <a:rPr lang="en-US" sz="3600" dirty="0">
                <a:solidFill>
                  <a:srgbClr val="0D0D0D"/>
                </a:solidFill>
                <a:latin typeface="Roboto Condense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78063" y="3506692"/>
            <a:ext cx="5469831" cy="509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dirty="0" err="1">
                <a:latin typeface="Roboto Condensed"/>
              </a:rPr>
              <a:t>Là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công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cụ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ghi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lại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những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tác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phẩm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nổi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tiếng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của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văn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học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cổ</a:t>
            </a:r>
            <a:r>
              <a:rPr lang="en-US" sz="3600" dirty="0">
                <a:latin typeface="Roboto Condensed"/>
              </a:rPr>
              <a:t> VN </a:t>
            </a:r>
            <a:r>
              <a:rPr lang="en-US" sz="3600" dirty="0" err="1">
                <a:latin typeface="Roboto Condensed"/>
              </a:rPr>
              <a:t>như</a:t>
            </a:r>
            <a:r>
              <a:rPr lang="en-US" sz="3600" dirty="0">
                <a:latin typeface="Roboto Condensed"/>
              </a:rPr>
              <a:t>: Quốc </a:t>
            </a:r>
            <a:r>
              <a:rPr lang="en-US" sz="3600" dirty="0" err="1">
                <a:latin typeface="Roboto Condensed"/>
              </a:rPr>
              <a:t>âm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thi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tập</a:t>
            </a:r>
            <a:r>
              <a:rPr lang="en-US" sz="3600" dirty="0">
                <a:latin typeface="Roboto Condensed"/>
              </a:rPr>
              <a:t> (Nguyễn </a:t>
            </a:r>
            <a:r>
              <a:rPr lang="en-US" sz="3600" dirty="0" err="1">
                <a:latin typeface="Roboto Condensed"/>
              </a:rPr>
              <a:t>Trãi</a:t>
            </a:r>
            <a:r>
              <a:rPr lang="en-US" sz="3600" dirty="0">
                <a:latin typeface="Roboto Condensed"/>
              </a:rPr>
              <a:t>), “Hồng Đức </a:t>
            </a:r>
            <a:r>
              <a:rPr lang="en-US" sz="3600" dirty="0" err="1">
                <a:latin typeface="Roboto Condensed"/>
              </a:rPr>
              <a:t>quốc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âm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thi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tập</a:t>
            </a:r>
            <a:r>
              <a:rPr lang="en-US" sz="3600" dirty="0">
                <a:latin typeface="Roboto Condensed"/>
              </a:rPr>
              <a:t>” (Lê </a:t>
            </a:r>
            <a:r>
              <a:rPr lang="en-US" sz="3600" dirty="0" err="1">
                <a:latin typeface="Roboto Condensed"/>
              </a:rPr>
              <a:t>Thánh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Tông</a:t>
            </a:r>
            <a:r>
              <a:rPr lang="en-US" sz="3600" dirty="0">
                <a:latin typeface="Roboto Condensed"/>
              </a:rPr>
              <a:t> và </a:t>
            </a:r>
            <a:r>
              <a:rPr lang="en-US" sz="3600" dirty="0" err="1">
                <a:latin typeface="Roboto Condensed"/>
              </a:rPr>
              <a:t>Hội</a:t>
            </a:r>
            <a:r>
              <a:rPr lang="en-US" sz="3600" dirty="0">
                <a:latin typeface="Roboto Condensed"/>
              </a:rPr>
              <a:t> Tao </a:t>
            </a:r>
            <a:r>
              <a:rPr lang="en-US" sz="3600" dirty="0" err="1">
                <a:latin typeface="Roboto Condensed"/>
              </a:rPr>
              <a:t>Đàn</a:t>
            </a:r>
            <a:r>
              <a:rPr lang="en-US" sz="3600" dirty="0">
                <a:latin typeface="Roboto Condensed"/>
              </a:rPr>
              <a:t>), “</a:t>
            </a:r>
            <a:r>
              <a:rPr lang="en-US" sz="3600" dirty="0" err="1">
                <a:latin typeface="Roboto Condensed"/>
              </a:rPr>
              <a:t>Truyện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Kiều</a:t>
            </a:r>
            <a:r>
              <a:rPr lang="en-US" sz="3600" dirty="0">
                <a:latin typeface="Roboto Condensed"/>
              </a:rPr>
              <a:t>” (Nguyễn Du), </a:t>
            </a:r>
            <a:r>
              <a:rPr lang="en-US" sz="3600" dirty="0" err="1">
                <a:latin typeface="Roboto Condensed"/>
              </a:rPr>
              <a:t>thơ</a:t>
            </a:r>
            <a:r>
              <a:rPr lang="en-US" sz="3600" dirty="0">
                <a:latin typeface="Roboto Condensed"/>
              </a:rPr>
              <a:t> </a:t>
            </a:r>
            <a:r>
              <a:rPr lang="en-US" sz="3600" dirty="0" err="1">
                <a:latin typeface="Roboto Condensed"/>
              </a:rPr>
              <a:t>Hồ</a:t>
            </a:r>
            <a:r>
              <a:rPr lang="en-US" sz="3600" dirty="0">
                <a:latin typeface="Roboto Condensed"/>
              </a:rPr>
              <a:t> Xuân Hương,...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497866" y="1625739"/>
            <a:ext cx="3225999" cy="1288280"/>
            <a:chOff x="0" y="0"/>
            <a:chExt cx="4301332" cy="1717707"/>
          </a:xfrm>
        </p:grpSpPr>
        <p:sp>
          <p:nvSpPr>
            <p:cNvPr id="17" name="Freeform 17"/>
            <p:cNvSpPr/>
            <p:nvPr/>
          </p:nvSpPr>
          <p:spPr>
            <a:xfrm>
              <a:off x="19831" y="17018"/>
              <a:ext cx="4261554" cy="1683766"/>
            </a:xfrm>
            <a:custGeom>
              <a:avLst/>
              <a:gdLst/>
              <a:ahLst/>
              <a:cxnLst/>
              <a:rect l="l" t="t" r="r" b="b"/>
              <a:pathLst>
                <a:path w="4261554" h="1683766">
                  <a:moveTo>
                    <a:pt x="0" y="841883"/>
                  </a:moveTo>
                  <a:cubicBezTo>
                    <a:pt x="0" y="376936"/>
                    <a:pt x="953970" y="0"/>
                    <a:pt x="2130851" y="0"/>
                  </a:cubicBezTo>
                  <a:cubicBezTo>
                    <a:pt x="3307733" y="0"/>
                    <a:pt x="4261554" y="376809"/>
                    <a:pt x="4261554" y="841883"/>
                  </a:cubicBezTo>
                  <a:cubicBezTo>
                    <a:pt x="4261554" y="1306957"/>
                    <a:pt x="3307584" y="1683766"/>
                    <a:pt x="2130702" y="1683766"/>
                  </a:cubicBezTo>
                  <a:cubicBezTo>
                    <a:pt x="953821" y="1683766"/>
                    <a:pt x="0" y="1306830"/>
                    <a:pt x="0" y="841883"/>
                  </a:cubicBez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4301360" cy="1717802"/>
            </a:xfrm>
            <a:custGeom>
              <a:avLst/>
              <a:gdLst/>
              <a:ahLst/>
              <a:cxnLst/>
              <a:rect l="l" t="t" r="r" b="b"/>
              <a:pathLst>
                <a:path w="4301360" h="1717802">
                  <a:moveTo>
                    <a:pt x="0" y="858901"/>
                  </a:moveTo>
                  <a:cubicBezTo>
                    <a:pt x="0" y="375539"/>
                    <a:pt x="978125" y="0"/>
                    <a:pt x="2150682" y="0"/>
                  </a:cubicBezTo>
                  <a:cubicBezTo>
                    <a:pt x="3323240" y="0"/>
                    <a:pt x="4301360" y="375539"/>
                    <a:pt x="4301360" y="858901"/>
                  </a:cubicBezTo>
                  <a:lnTo>
                    <a:pt x="4281534" y="858901"/>
                  </a:lnTo>
                  <a:lnTo>
                    <a:pt x="4301360" y="858901"/>
                  </a:lnTo>
                  <a:cubicBezTo>
                    <a:pt x="4301360" y="1342263"/>
                    <a:pt x="3323240" y="1717802"/>
                    <a:pt x="2150682" y="1717802"/>
                  </a:cubicBezTo>
                  <a:lnTo>
                    <a:pt x="2150682" y="1700911"/>
                  </a:lnTo>
                  <a:lnTo>
                    <a:pt x="2150682" y="1717802"/>
                  </a:lnTo>
                  <a:cubicBezTo>
                    <a:pt x="978125" y="1717675"/>
                    <a:pt x="0" y="1342263"/>
                    <a:pt x="0" y="858901"/>
                  </a:cubicBezTo>
                  <a:lnTo>
                    <a:pt x="19831" y="858901"/>
                  </a:lnTo>
                  <a:lnTo>
                    <a:pt x="39811" y="858901"/>
                  </a:lnTo>
                  <a:lnTo>
                    <a:pt x="19831" y="858901"/>
                  </a:lnTo>
                  <a:lnTo>
                    <a:pt x="0" y="858901"/>
                  </a:lnTo>
                  <a:moveTo>
                    <a:pt x="39811" y="858901"/>
                  </a:moveTo>
                  <a:cubicBezTo>
                    <a:pt x="39811" y="868299"/>
                    <a:pt x="30865" y="875792"/>
                    <a:pt x="19980" y="875792"/>
                  </a:cubicBezTo>
                  <a:cubicBezTo>
                    <a:pt x="9095" y="875792"/>
                    <a:pt x="0" y="868172"/>
                    <a:pt x="0" y="858901"/>
                  </a:cubicBezTo>
                  <a:cubicBezTo>
                    <a:pt x="0" y="849630"/>
                    <a:pt x="8946" y="842010"/>
                    <a:pt x="19831" y="842010"/>
                  </a:cubicBezTo>
                  <a:cubicBezTo>
                    <a:pt x="30716" y="842010"/>
                    <a:pt x="39662" y="849630"/>
                    <a:pt x="39662" y="858901"/>
                  </a:cubicBezTo>
                  <a:cubicBezTo>
                    <a:pt x="39662" y="1305433"/>
                    <a:pt x="969626" y="1683893"/>
                    <a:pt x="2150533" y="1683893"/>
                  </a:cubicBezTo>
                  <a:cubicBezTo>
                    <a:pt x="3331441" y="1683893"/>
                    <a:pt x="4261405" y="1305560"/>
                    <a:pt x="4261405" y="858901"/>
                  </a:cubicBezTo>
                  <a:cubicBezTo>
                    <a:pt x="4261405" y="412242"/>
                    <a:pt x="3331589" y="33909"/>
                    <a:pt x="2150682" y="33909"/>
                  </a:cubicBezTo>
                  <a:lnTo>
                    <a:pt x="2150682" y="16891"/>
                  </a:lnTo>
                  <a:lnTo>
                    <a:pt x="2150682" y="33909"/>
                  </a:lnTo>
                  <a:cubicBezTo>
                    <a:pt x="969626" y="33909"/>
                    <a:pt x="39811" y="412242"/>
                    <a:pt x="39811" y="85890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920868" y="1960317"/>
            <a:ext cx="28029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dirty="0">
                <a:solidFill>
                  <a:srgbClr val="404040"/>
                </a:solidFill>
                <a:latin typeface="Roboto Condensed Bold"/>
              </a:rPr>
              <a:t>5. Ý </a:t>
            </a:r>
            <a:r>
              <a:rPr lang="en-US" sz="4000" dirty="0" err="1">
                <a:solidFill>
                  <a:srgbClr val="404040"/>
                </a:solidFill>
                <a:latin typeface="Roboto Condensed Bold"/>
              </a:rPr>
              <a:t>nghĩa</a:t>
            </a:r>
            <a:endParaRPr lang="en-US" sz="4000" dirty="0">
              <a:solidFill>
                <a:srgbClr val="404040"/>
              </a:solidFill>
              <a:latin typeface="Roboto Condensed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259075" y="5040677"/>
            <a:ext cx="1180838" cy="582676"/>
            <a:chOff x="0" y="0"/>
            <a:chExt cx="1574451" cy="776901"/>
          </a:xfrm>
        </p:grpSpPr>
        <p:sp>
          <p:nvSpPr>
            <p:cNvPr id="21" name="Freeform 21"/>
            <p:cNvSpPr/>
            <p:nvPr/>
          </p:nvSpPr>
          <p:spPr>
            <a:xfrm>
              <a:off x="16891" y="16891"/>
              <a:ext cx="1540637" cy="743077"/>
            </a:xfrm>
            <a:custGeom>
              <a:avLst/>
              <a:gdLst/>
              <a:ahLst/>
              <a:cxnLst/>
              <a:rect l="l" t="t" r="r" b="b"/>
              <a:pathLst>
                <a:path w="1540637" h="743077">
                  <a:moveTo>
                    <a:pt x="0" y="371602"/>
                  </a:moveTo>
                  <a:lnTo>
                    <a:pt x="380111" y="0"/>
                  </a:lnTo>
                  <a:lnTo>
                    <a:pt x="380111" y="185801"/>
                  </a:lnTo>
                  <a:lnTo>
                    <a:pt x="1160526" y="185801"/>
                  </a:lnTo>
                  <a:lnTo>
                    <a:pt x="1160526" y="0"/>
                  </a:lnTo>
                  <a:lnTo>
                    <a:pt x="1540637" y="371475"/>
                  </a:lnTo>
                  <a:lnTo>
                    <a:pt x="1160526" y="743077"/>
                  </a:lnTo>
                  <a:lnTo>
                    <a:pt x="1160526" y="557276"/>
                  </a:lnTo>
                  <a:lnTo>
                    <a:pt x="380111" y="557276"/>
                  </a:lnTo>
                  <a:lnTo>
                    <a:pt x="380111" y="743077"/>
                  </a:lnTo>
                  <a:close/>
                </a:path>
              </a:pathLst>
            </a:custGeom>
            <a:solidFill>
              <a:srgbClr val="9E8C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397"/>
              <a:ext cx="1574546" cy="779653"/>
            </a:xfrm>
            <a:custGeom>
              <a:avLst/>
              <a:gdLst/>
              <a:ahLst/>
              <a:cxnLst/>
              <a:rect l="l" t="t" r="r" b="b"/>
              <a:pathLst>
                <a:path w="1574546" h="779653">
                  <a:moveTo>
                    <a:pt x="5080" y="377698"/>
                  </a:moveTo>
                  <a:lnTo>
                    <a:pt x="385191" y="6223"/>
                  </a:lnTo>
                  <a:cubicBezTo>
                    <a:pt x="390017" y="1397"/>
                    <a:pt x="397256" y="127"/>
                    <a:pt x="403606" y="2667"/>
                  </a:cubicBezTo>
                  <a:cubicBezTo>
                    <a:pt x="409956" y="5207"/>
                    <a:pt x="414020" y="11430"/>
                    <a:pt x="414020" y="18288"/>
                  </a:cubicBezTo>
                  <a:lnTo>
                    <a:pt x="414020" y="204089"/>
                  </a:lnTo>
                  <a:lnTo>
                    <a:pt x="397002" y="204089"/>
                  </a:lnTo>
                  <a:lnTo>
                    <a:pt x="397002" y="187198"/>
                  </a:lnTo>
                  <a:lnTo>
                    <a:pt x="1177417" y="187198"/>
                  </a:lnTo>
                  <a:lnTo>
                    <a:pt x="1177417" y="204089"/>
                  </a:lnTo>
                  <a:lnTo>
                    <a:pt x="1160526" y="204089"/>
                  </a:lnTo>
                  <a:lnTo>
                    <a:pt x="1160526" y="18288"/>
                  </a:lnTo>
                  <a:cubicBezTo>
                    <a:pt x="1160526" y="11430"/>
                    <a:pt x="1164590" y="5334"/>
                    <a:pt x="1170940" y="2667"/>
                  </a:cubicBezTo>
                  <a:cubicBezTo>
                    <a:pt x="1177290" y="0"/>
                    <a:pt x="1184529" y="1397"/>
                    <a:pt x="1189355" y="6223"/>
                  </a:cubicBezTo>
                  <a:lnTo>
                    <a:pt x="1569466" y="377698"/>
                  </a:lnTo>
                  <a:cubicBezTo>
                    <a:pt x="1572768" y="380873"/>
                    <a:pt x="1574546" y="385191"/>
                    <a:pt x="1574546" y="389763"/>
                  </a:cubicBezTo>
                  <a:cubicBezTo>
                    <a:pt x="1574546" y="394335"/>
                    <a:pt x="1572768" y="398653"/>
                    <a:pt x="1569466" y="401828"/>
                  </a:cubicBezTo>
                  <a:lnTo>
                    <a:pt x="1189228" y="773430"/>
                  </a:lnTo>
                  <a:cubicBezTo>
                    <a:pt x="1184402" y="778256"/>
                    <a:pt x="1177163" y="779526"/>
                    <a:pt x="1170813" y="776986"/>
                  </a:cubicBezTo>
                  <a:cubicBezTo>
                    <a:pt x="1164463" y="774446"/>
                    <a:pt x="1160399" y="768223"/>
                    <a:pt x="1160399" y="761365"/>
                  </a:cubicBezTo>
                  <a:lnTo>
                    <a:pt x="1160399" y="575564"/>
                  </a:lnTo>
                  <a:lnTo>
                    <a:pt x="1177290" y="575564"/>
                  </a:lnTo>
                  <a:lnTo>
                    <a:pt x="1177290" y="592455"/>
                  </a:lnTo>
                  <a:lnTo>
                    <a:pt x="397002" y="592455"/>
                  </a:lnTo>
                  <a:lnTo>
                    <a:pt x="397002" y="575564"/>
                  </a:lnTo>
                  <a:lnTo>
                    <a:pt x="414020" y="575564"/>
                  </a:lnTo>
                  <a:lnTo>
                    <a:pt x="414020" y="761365"/>
                  </a:lnTo>
                  <a:cubicBezTo>
                    <a:pt x="414020" y="768223"/>
                    <a:pt x="409956" y="774319"/>
                    <a:pt x="403606" y="776986"/>
                  </a:cubicBezTo>
                  <a:cubicBezTo>
                    <a:pt x="397256" y="779653"/>
                    <a:pt x="390017" y="778256"/>
                    <a:pt x="385191" y="773430"/>
                  </a:cubicBezTo>
                  <a:lnTo>
                    <a:pt x="5080" y="401955"/>
                  </a:lnTo>
                  <a:cubicBezTo>
                    <a:pt x="1778" y="398780"/>
                    <a:pt x="0" y="394462"/>
                    <a:pt x="0" y="389890"/>
                  </a:cubicBezTo>
                  <a:cubicBezTo>
                    <a:pt x="0" y="385318"/>
                    <a:pt x="1778" y="381000"/>
                    <a:pt x="5080" y="377825"/>
                  </a:cubicBezTo>
                  <a:moveTo>
                    <a:pt x="28702" y="402082"/>
                  </a:moveTo>
                  <a:lnTo>
                    <a:pt x="16891" y="390017"/>
                  </a:lnTo>
                  <a:lnTo>
                    <a:pt x="28702" y="377952"/>
                  </a:lnTo>
                  <a:lnTo>
                    <a:pt x="408813" y="749300"/>
                  </a:lnTo>
                  <a:lnTo>
                    <a:pt x="397002" y="761365"/>
                  </a:lnTo>
                  <a:lnTo>
                    <a:pt x="380111" y="761365"/>
                  </a:lnTo>
                  <a:lnTo>
                    <a:pt x="380111" y="575564"/>
                  </a:lnTo>
                  <a:cubicBezTo>
                    <a:pt x="380111" y="566166"/>
                    <a:pt x="387731" y="558673"/>
                    <a:pt x="397002" y="558673"/>
                  </a:cubicBezTo>
                  <a:lnTo>
                    <a:pt x="1177417" y="558673"/>
                  </a:lnTo>
                  <a:cubicBezTo>
                    <a:pt x="1186815" y="558673"/>
                    <a:pt x="1194308" y="566293"/>
                    <a:pt x="1194308" y="575564"/>
                  </a:cubicBezTo>
                  <a:lnTo>
                    <a:pt x="1194308" y="761365"/>
                  </a:lnTo>
                  <a:lnTo>
                    <a:pt x="1177417" y="761365"/>
                  </a:lnTo>
                  <a:lnTo>
                    <a:pt x="1165606" y="749300"/>
                  </a:lnTo>
                  <a:lnTo>
                    <a:pt x="1545717" y="377825"/>
                  </a:lnTo>
                  <a:lnTo>
                    <a:pt x="1557528" y="389890"/>
                  </a:lnTo>
                  <a:lnTo>
                    <a:pt x="1545717" y="401955"/>
                  </a:lnTo>
                  <a:lnTo>
                    <a:pt x="1165606" y="30480"/>
                  </a:lnTo>
                  <a:lnTo>
                    <a:pt x="1177417" y="18415"/>
                  </a:lnTo>
                  <a:lnTo>
                    <a:pt x="1194308" y="18415"/>
                  </a:lnTo>
                  <a:lnTo>
                    <a:pt x="1194308" y="204089"/>
                  </a:lnTo>
                  <a:cubicBezTo>
                    <a:pt x="1194308" y="213487"/>
                    <a:pt x="1186688" y="220980"/>
                    <a:pt x="1177417" y="220980"/>
                  </a:cubicBezTo>
                  <a:lnTo>
                    <a:pt x="397002" y="220980"/>
                  </a:lnTo>
                  <a:cubicBezTo>
                    <a:pt x="387604" y="220980"/>
                    <a:pt x="380111" y="213360"/>
                    <a:pt x="380111" y="204089"/>
                  </a:cubicBezTo>
                  <a:lnTo>
                    <a:pt x="380111" y="18288"/>
                  </a:lnTo>
                  <a:lnTo>
                    <a:pt x="397002" y="18288"/>
                  </a:lnTo>
                  <a:lnTo>
                    <a:pt x="408813" y="30353"/>
                  </a:lnTo>
                  <a:lnTo>
                    <a:pt x="28829" y="401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904875"/>
            <a:ext cx="596596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I. CHỮ NÔM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2653786" y="7466575"/>
            <a:ext cx="9744161" cy="13402656"/>
            <a:chOff x="0" y="0"/>
            <a:chExt cx="4507980" cy="6200524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452668" y="-3751229"/>
            <a:ext cx="11976847" cy="16473615"/>
            <a:chOff x="0" y="0"/>
            <a:chExt cx="4507980" cy="620052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 descr="preencoded.png"/>
          <p:cNvSpPr/>
          <p:nvPr/>
        </p:nvSpPr>
        <p:spPr>
          <a:xfrm>
            <a:off x="115109" y="2216338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 descr="preencoded.png"/>
          <p:cNvSpPr/>
          <p:nvPr/>
        </p:nvSpPr>
        <p:spPr>
          <a:xfrm>
            <a:off x="-425412" y="4615816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48056" y="811396"/>
            <a:ext cx="8115300" cy="105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en-US" sz="6149">
                <a:solidFill>
                  <a:srgbClr val="594A47"/>
                </a:solidFill>
                <a:latin typeface="Fraunces Semi-Bold"/>
              </a:rPr>
              <a:t>II. CHỮ QUỐC NGỮ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773874" y="2064193"/>
            <a:ext cx="6158614" cy="615861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7EE"/>
            </a:solidFill>
            <a:ln w="266700" cap="sq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75466" y="3086100"/>
            <a:ext cx="5005581" cy="3918953"/>
          </a:xfrm>
          <a:custGeom>
            <a:avLst/>
            <a:gdLst/>
            <a:ahLst/>
            <a:cxnLst/>
            <a:rect l="l" t="t" r="r" b="b"/>
            <a:pathLst>
              <a:path w="5005581" h="3918953">
                <a:moveTo>
                  <a:pt x="0" y="0"/>
                </a:moveTo>
                <a:lnTo>
                  <a:pt x="5005581" y="0"/>
                </a:lnTo>
                <a:lnTo>
                  <a:pt x="5005581" y="3918953"/>
                </a:lnTo>
                <a:lnTo>
                  <a:pt x="0" y="3918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24163" y="2456207"/>
            <a:ext cx="3734147" cy="1259785"/>
            <a:chOff x="0" y="0"/>
            <a:chExt cx="983479" cy="3317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3479" cy="331795"/>
            </a:xfrm>
            <a:custGeom>
              <a:avLst/>
              <a:gdLst/>
              <a:ahLst/>
              <a:cxnLst/>
              <a:rect l="l" t="t" r="r" b="b"/>
              <a:pathLst>
                <a:path w="983479" h="331795">
                  <a:moveTo>
                    <a:pt x="105737" y="0"/>
                  </a:moveTo>
                  <a:lnTo>
                    <a:pt x="877742" y="0"/>
                  </a:lnTo>
                  <a:cubicBezTo>
                    <a:pt x="936139" y="0"/>
                    <a:pt x="983479" y="47340"/>
                    <a:pt x="983479" y="105737"/>
                  </a:cubicBezTo>
                  <a:lnTo>
                    <a:pt x="983479" y="226058"/>
                  </a:lnTo>
                  <a:cubicBezTo>
                    <a:pt x="983479" y="284455"/>
                    <a:pt x="936139" y="331795"/>
                    <a:pt x="877742" y="331795"/>
                  </a:cubicBezTo>
                  <a:lnTo>
                    <a:pt x="105737" y="331795"/>
                  </a:lnTo>
                  <a:cubicBezTo>
                    <a:pt x="47340" y="331795"/>
                    <a:pt x="0" y="284455"/>
                    <a:pt x="0" y="226058"/>
                  </a:cubicBezTo>
                  <a:lnTo>
                    <a:pt x="0" y="105737"/>
                  </a:lnTo>
                  <a:cubicBezTo>
                    <a:pt x="0" y="47340"/>
                    <a:pt x="47340" y="0"/>
                    <a:pt x="105737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983479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4163" y="6627467"/>
            <a:ext cx="3734147" cy="1747740"/>
            <a:chOff x="0" y="0"/>
            <a:chExt cx="983479" cy="4603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479" cy="460310"/>
            </a:xfrm>
            <a:custGeom>
              <a:avLst/>
              <a:gdLst/>
              <a:ahLst/>
              <a:cxnLst/>
              <a:rect l="l" t="t" r="r" b="b"/>
              <a:pathLst>
                <a:path w="983479" h="460310">
                  <a:moveTo>
                    <a:pt x="105737" y="0"/>
                  </a:moveTo>
                  <a:lnTo>
                    <a:pt x="877742" y="0"/>
                  </a:lnTo>
                  <a:cubicBezTo>
                    <a:pt x="936139" y="0"/>
                    <a:pt x="983479" y="47340"/>
                    <a:pt x="983479" y="105737"/>
                  </a:cubicBezTo>
                  <a:lnTo>
                    <a:pt x="983479" y="354573"/>
                  </a:lnTo>
                  <a:cubicBezTo>
                    <a:pt x="983479" y="412970"/>
                    <a:pt x="936139" y="460310"/>
                    <a:pt x="877742" y="460310"/>
                  </a:cubicBezTo>
                  <a:lnTo>
                    <a:pt x="105737" y="460310"/>
                  </a:lnTo>
                  <a:cubicBezTo>
                    <a:pt x="47340" y="460310"/>
                    <a:pt x="0" y="412970"/>
                    <a:pt x="0" y="354573"/>
                  </a:cubicBezTo>
                  <a:lnTo>
                    <a:pt x="0" y="105737"/>
                  </a:lnTo>
                  <a:cubicBezTo>
                    <a:pt x="0" y="47340"/>
                    <a:pt x="47340" y="0"/>
                    <a:pt x="105737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983479" cy="517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14484" y="2278825"/>
            <a:ext cx="3614670" cy="1219477"/>
            <a:chOff x="0" y="0"/>
            <a:chExt cx="983479" cy="3317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83479" cy="331795"/>
            </a:xfrm>
            <a:custGeom>
              <a:avLst/>
              <a:gdLst/>
              <a:ahLst/>
              <a:cxnLst/>
              <a:rect l="l" t="t" r="r" b="b"/>
              <a:pathLst>
                <a:path w="983479" h="331795">
                  <a:moveTo>
                    <a:pt x="109232" y="0"/>
                  </a:moveTo>
                  <a:lnTo>
                    <a:pt x="874247" y="0"/>
                  </a:lnTo>
                  <a:cubicBezTo>
                    <a:pt x="903217" y="0"/>
                    <a:pt x="931001" y="11508"/>
                    <a:pt x="951486" y="31993"/>
                  </a:cubicBezTo>
                  <a:cubicBezTo>
                    <a:pt x="971971" y="52478"/>
                    <a:pt x="983479" y="80262"/>
                    <a:pt x="983479" y="109232"/>
                  </a:cubicBezTo>
                  <a:lnTo>
                    <a:pt x="983479" y="222563"/>
                  </a:lnTo>
                  <a:cubicBezTo>
                    <a:pt x="983479" y="282890"/>
                    <a:pt x="934574" y="331795"/>
                    <a:pt x="874247" y="331795"/>
                  </a:cubicBezTo>
                  <a:lnTo>
                    <a:pt x="109232" y="331795"/>
                  </a:lnTo>
                  <a:cubicBezTo>
                    <a:pt x="80262" y="331795"/>
                    <a:pt x="52478" y="320287"/>
                    <a:pt x="31993" y="299802"/>
                  </a:cubicBezTo>
                  <a:cubicBezTo>
                    <a:pt x="11508" y="279317"/>
                    <a:pt x="0" y="251533"/>
                    <a:pt x="0" y="222563"/>
                  </a:cubicBezTo>
                  <a:lnTo>
                    <a:pt x="0" y="109232"/>
                  </a:lnTo>
                  <a:cubicBezTo>
                    <a:pt x="0" y="80262"/>
                    <a:pt x="11508" y="52478"/>
                    <a:pt x="31993" y="31993"/>
                  </a:cubicBezTo>
                  <a:cubicBezTo>
                    <a:pt x="52478" y="11508"/>
                    <a:pt x="80262" y="0"/>
                    <a:pt x="109232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983479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32461" y="2736163"/>
            <a:ext cx="2317552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FBF7EE"/>
                </a:solidFill>
                <a:latin typeface="Roboto Condensed Bold Italics"/>
              </a:rPr>
              <a:t>1. </a:t>
            </a:r>
            <a:r>
              <a:rPr lang="en-US" sz="3500" dirty="0" err="1">
                <a:solidFill>
                  <a:srgbClr val="FBF7EE"/>
                </a:solidFill>
                <a:latin typeface="Roboto Condensed Bold Italics"/>
              </a:rPr>
              <a:t>Nguồn</a:t>
            </a:r>
            <a:r>
              <a:rPr lang="en-US" sz="3500" dirty="0">
                <a:solidFill>
                  <a:srgbClr val="FBF7EE"/>
                </a:solidFill>
                <a:latin typeface="Roboto Condensed Bold Italics"/>
              </a:rPr>
              <a:t> </a:t>
            </a:r>
            <a:r>
              <a:rPr lang="en-US" sz="3500" dirty="0" err="1">
                <a:solidFill>
                  <a:srgbClr val="FBF7EE"/>
                </a:solidFill>
                <a:latin typeface="Roboto Condensed Bold Italics"/>
              </a:rPr>
              <a:t>gốc</a:t>
            </a:r>
            <a:endParaRPr lang="en-US" sz="3500" dirty="0">
              <a:solidFill>
                <a:srgbClr val="FBF7EE"/>
              </a:solidFill>
              <a:latin typeface="Roboto Condensed Bold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93034" y="6890034"/>
            <a:ext cx="2158305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2. Quá trình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phát triển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91494" y="2547081"/>
            <a:ext cx="1860649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FBF7EE"/>
                </a:solidFill>
                <a:latin typeface="Roboto Condensed Bold Italics"/>
              </a:rPr>
              <a:t>3. </a:t>
            </a:r>
            <a:r>
              <a:rPr lang="en-US" sz="3500" dirty="0" err="1">
                <a:solidFill>
                  <a:srgbClr val="FBF7EE"/>
                </a:solidFill>
                <a:latin typeface="Roboto Condensed Bold Italics"/>
              </a:rPr>
              <a:t>Hạn</a:t>
            </a:r>
            <a:r>
              <a:rPr lang="en-US" sz="3500" dirty="0">
                <a:solidFill>
                  <a:srgbClr val="FBF7EE"/>
                </a:solidFill>
                <a:latin typeface="Roboto Condensed Bold Italics"/>
              </a:rPr>
              <a:t> </a:t>
            </a:r>
            <a:r>
              <a:rPr lang="en-US" sz="3500" dirty="0" err="1">
                <a:solidFill>
                  <a:srgbClr val="FBF7EE"/>
                </a:solidFill>
                <a:latin typeface="Roboto Condensed Bold Italics"/>
              </a:rPr>
              <a:t>chế</a:t>
            </a:r>
            <a:endParaRPr lang="en-US" sz="3500" dirty="0">
              <a:solidFill>
                <a:srgbClr val="FBF7EE"/>
              </a:solidFill>
              <a:latin typeface="Roboto Condensed Bold Itali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171499" y="9019941"/>
            <a:ext cx="5500640" cy="45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0"/>
              </a:lnSpc>
            </a:pPr>
            <a:r>
              <a:rPr lang="en-US" sz="2672">
                <a:solidFill>
                  <a:srgbClr val="FFFFFF"/>
                </a:solidFill>
                <a:latin typeface="Fraunces"/>
              </a:rPr>
              <a:t>Đơn giản, dễ học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926274" y="2216593"/>
            <a:ext cx="6158614" cy="615861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7EE"/>
            </a:solidFill>
            <a:ln w="266700" cap="sq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6627866" y="3238500"/>
            <a:ext cx="5005581" cy="3918953"/>
          </a:xfrm>
          <a:custGeom>
            <a:avLst/>
            <a:gdLst/>
            <a:ahLst/>
            <a:cxnLst/>
            <a:rect l="l" t="t" r="r" b="b"/>
            <a:pathLst>
              <a:path w="5005581" h="3918953">
                <a:moveTo>
                  <a:pt x="0" y="0"/>
                </a:moveTo>
                <a:lnTo>
                  <a:pt x="5005581" y="0"/>
                </a:lnTo>
                <a:lnTo>
                  <a:pt x="5005581" y="3918953"/>
                </a:lnTo>
                <a:lnTo>
                  <a:pt x="0" y="3918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3056438" y="6975759"/>
            <a:ext cx="3734147" cy="1259785"/>
            <a:chOff x="0" y="0"/>
            <a:chExt cx="983479" cy="33179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3479" cy="331795"/>
            </a:xfrm>
            <a:custGeom>
              <a:avLst/>
              <a:gdLst/>
              <a:ahLst/>
              <a:cxnLst/>
              <a:rect l="l" t="t" r="r" b="b"/>
              <a:pathLst>
                <a:path w="983479" h="331795">
                  <a:moveTo>
                    <a:pt x="105737" y="0"/>
                  </a:moveTo>
                  <a:lnTo>
                    <a:pt x="877742" y="0"/>
                  </a:lnTo>
                  <a:cubicBezTo>
                    <a:pt x="936139" y="0"/>
                    <a:pt x="983479" y="47340"/>
                    <a:pt x="983479" y="105737"/>
                  </a:cubicBezTo>
                  <a:lnTo>
                    <a:pt x="983479" y="226058"/>
                  </a:lnTo>
                  <a:cubicBezTo>
                    <a:pt x="983479" y="284455"/>
                    <a:pt x="936139" y="331795"/>
                    <a:pt x="877742" y="331795"/>
                  </a:cubicBezTo>
                  <a:lnTo>
                    <a:pt x="105737" y="331795"/>
                  </a:lnTo>
                  <a:cubicBezTo>
                    <a:pt x="47340" y="331795"/>
                    <a:pt x="0" y="284455"/>
                    <a:pt x="0" y="226058"/>
                  </a:cubicBezTo>
                  <a:lnTo>
                    <a:pt x="0" y="105737"/>
                  </a:lnTo>
                  <a:cubicBezTo>
                    <a:pt x="0" y="47340"/>
                    <a:pt x="47340" y="0"/>
                    <a:pt x="105737" y="0"/>
                  </a:cubicBezTo>
                  <a:close/>
                </a:path>
              </a:pathLst>
            </a:custGeom>
            <a:solidFill>
              <a:srgbClr val="C85550"/>
            </a:solidFill>
            <a:ln w="85725" cap="rnd">
              <a:gradFill>
                <a:gsLst>
                  <a:gs pos="0">
                    <a:srgbClr val="C6A055">
                      <a:alpha val="100000"/>
                    </a:srgbClr>
                  </a:gs>
                  <a:gs pos="50000">
                    <a:srgbClr val="F6E9C3">
                      <a:alpha val="100000"/>
                    </a:srgbClr>
                  </a:gs>
                  <a:gs pos="100000">
                    <a:srgbClr val="C6A055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983479" cy="38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961709" y="7263915"/>
            <a:ext cx="192360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BF7EE"/>
                </a:solidFill>
                <a:latin typeface="Roboto Condensed Bold Italics"/>
              </a:rPr>
              <a:t>4. Ưu điểm</a:t>
            </a:r>
          </a:p>
        </p:txBody>
      </p:sp>
      <p:sp>
        <p:nvSpPr>
          <p:cNvPr id="32" name="TextBox 32"/>
          <p:cNvSpPr txBox="1"/>
          <p:nvPr/>
        </p:nvSpPr>
        <p:spPr>
          <a:xfrm rot="-1167482">
            <a:off x="7727000" y="6182391"/>
            <a:ext cx="3585312" cy="161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en-US" sz="7114">
                <a:solidFill>
                  <a:srgbClr val="3B3029"/>
                </a:solidFill>
                <a:latin typeface="Bahianita"/>
              </a:rPr>
              <a:t> CHỮ QUỐC NGỮ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-3268696" y="8222807"/>
            <a:ext cx="9744161" cy="13402656"/>
            <a:chOff x="0" y="0"/>
            <a:chExt cx="4507980" cy="6200524"/>
          </a:xfrm>
        </p:grpSpPr>
        <p:sp>
          <p:nvSpPr>
            <p:cNvPr id="34" name="Freeform 34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6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801619" y="-11731158"/>
            <a:ext cx="11976879" cy="16473607"/>
            <a:chOff x="35020" y="0"/>
            <a:chExt cx="4507992" cy="6200521"/>
          </a:xfrm>
        </p:grpSpPr>
        <p:sp>
          <p:nvSpPr>
            <p:cNvPr id="36" name="Freeform 36"/>
            <p:cNvSpPr/>
            <p:nvPr/>
          </p:nvSpPr>
          <p:spPr>
            <a:xfrm flipH="1">
              <a:off x="3502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6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1411</Words>
  <Application>Microsoft Office PowerPoint</Application>
  <PresentationFormat>Custom</PresentationFormat>
  <Paragraphs>187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Calibri</vt:lpstr>
      <vt:lpstr>Times New Roman</vt:lpstr>
      <vt:lpstr>Roboto Condensed</vt:lpstr>
      <vt:lpstr>Fraunces Bold</vt:lpstr>
      <vt:lpstr>Bahianita</vt:lpstr>
      <vt:lpstr>Arial</vt:lpstr>
      <vt:lpstr>Roboto Condensed Bold Italics</vt:lpstr>
      <vt:lpstr>Fraunces Semi-Bold</vt:lpstr>
      <vt:lpstr>Roboto Condensed Italics</vt:lpstr>
      <vt:lpstr>Fraunces</vt:lpstr>
      <vt:lpstr>Roboto Condensed Bold</vt:lpstr>
      <vt:lpstr>UTM ThuPhap Thien 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9CD - B1 - Thuc hanh Tieng Viet</dc:title>
  <dc:creator>This MC</dc:creator>
  <cp:lastModifiedBy>Admin</cp:lastModifiedBy>
  <cp:revision>3</cp:revision>
  <dcterms:created xsi:type="dcterms:W3CDTF">2006-08-16T00:00:00Z</dcterms:created>
  <dcterms:modified xsi:type="dcterms:W3CDTF">2024-06-22T14:16:47Z</dcterms:modified>
  <dc:identifier>DAGIMU7Hk0g</dc:identifier>
</cp:coreProperties>
</file>