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9Slide05 Dear Saturday 2" panose="020B0604020202020204" charset="0"/>
      <p:regular r:id="rId26"/>
    </p:embeddedFont>
    <p:embeddedFont>
      <p:font typeface="UTM ThuPhap Thien An" panose="02040603050506020204" pitchFamily="18" charset="0"/>
      <p:regular r:id="rId27"/>
    </p:embeddedFont>
    <p:embeddedFont>
      <p:font typeface="#9Slide05 Dear Saturday 1" panose="020B0604020202020204" charset="0"/>
      <p:regular r:id="rId28"/>
    </p:embeddedFont>
    <p:embeddedFont>
      <p:font typeface="Roboto Condensed Italics" panose="020B0604020202020204" charset="0"/>
      <p:regular r:id="rId29"/>
    </p:embeddedFont>
    <p:embeddedFont>
      <p:font typeface="Calibri" panose="020F0502020204030204" pitchFamily="34" charset="0"/>
      <p:regular r:id="rId30"/>
      <p:bold r:id="rId31"/>
      <p:italic r:id="rId32"/>
      <p:boldItalic r:id="rId33"/>
    </p:embeddedFont>
    <p:embeddedFont>
      <p:font typeface="Roboto Condensed Bold" panose="020B0604020202020204" charset="0"/>
      <p:bold r:id="rId34"/>
    </p:embeddedFont>
    <p:embeddedFont>
      <p:font typeface="Fraunces Bold" panose="020B0604020202020204" charset="0"/>
      <p:regular r:id="rId35"/>
    </p:embeddedFont>
    <p:embeddedFont>
      <p:font typeface="Roboto Condensed" panose="020B0604020202020204" charset="0"/>
      <p:regular r:id="rId36"/>
      <p:bold r:id="rId37"/>
      <p:italic r:id="rId38"/>
      <p:boldItalic r:id="rId39"/>
    </p:embeddedFont>
    <p:embeddedFont>
      <p:font typeface="Roboto Condensed Bold Italics" panose="020B0604020202020204" charset="0"/>
      <p:regular r:id="rId40"/>
    </p:embeddedFont>
    <p:embeddedFont>
      <p:font typeface="Bahianita"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60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25898" y="727633"/>
            <a:ext cx="3022701" cy="1077708"/>
          </a:xfrm>
          <a:prstGeom prst="rect">
            <a:avLst/>
          </a:prstGeom>
        </p:spPr>
        <p:txBody>
          <a:bodyPr wrap="square" lIns="0" tIns="0" rIns="0" bIns="0" rtlCol="0" anchor="t">
            <a:spAutoFit/>
          </a:bodyPr>
          <a:lstStyle/>
          <a:p>
            <a:pPr algn="ctr">
              <a:lnSpc>
                <a:spcPts val="8806"/>
              </a:lnSpc>
            </a:pPr>
            <a:r>
              <a:rPr lang="en-US" sz="6290">
                <a:solidFill>
                  <a:srgbClr val="FBF7EE"/>
                </a:solidFill>
                <a:latin typeface="Fraunces Bold"/>
              </a:rPr>
              <a:t>BÀI 1:</a:t>
            </a:r>
          </a:p>
        </p:txBody>
      </p:sp>
      <p:sp>
        <p:nvSpPr>
          <p:cNvPr id="6" name="TextBox 6"/>
          <p:cNvSpPr txBox="1"/>
          <p:nvPr/>
        </p:nvSpPr>
        <p:spPr>
          <a:xfrm>
            <a:off x="4443201" y="2116248"/>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
        <p:nvSpPr>
          <p:cNvPr id="8" name="Freeform 8"/>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9" name="Freeform 9"/>
          <p:cNvSpPr/>
          <p:nvPr/>
        </p:nvSpPr>
        <p:spPr>
          <a:xfrm>
            <a:off x="-408895" y="3502350"/>
            <a:ext cx="6741842" cy="7338059"/>
          </a:xfrm>
          <a:custGeom>
            <a:avLst/>
            <a:gdLst/>
            <a:ahLst/>
            <a:cxnLst/>
            <a:rect l="l" t="t" r="r" b="b"/>
            <a:pathLst>
              <a:path w="6741842" h="7338059">
                <a:moveTo>
                  <a:pt x="0" y="0"/>
                </a:moveTo>
                <a:lnTo>
                  <a:pt x="6741842" y="0"/>
                </a:lnTo>
                <a:lnTo>
                  <a:pt x="6741842" y="7338060"/>
                </a:lnTo>
                <a:lnTo>
                  <a:pt x="0" y="7338060"/>
                </a:lnTo>
                <a:lnTo>
                  <a:pt x="0" y="0"/>
                </a:lnTo>
                <a:close/>
              </a:path>
            </a:pathLst>
          </a:custGeom>
          <a:blipFill>
            <a:blip r:embed="rId3"/>
            <a:stretch>
              <a:fillRect/>
            </a:stretch>
          </a:blipFill>
        </p:spPr>
        <p:txBody>
          <a:bodyPr/>
          <a:lstStyle/>
          <a:p>
            <a:endParaRPr lang="en-US"/>
          </a:p>
        </p:txBody>
      </p:sp>
      <p:sp>
        <p:nvSpPr>
          <p:cNvPr id="10" name="Freeform 10"/>
          <p:cNvSpPr/>
          <p:nvPr/>
        </p:nvSpPr>
        <p:spPr>
          <a:xfrm>
            <a:off x="16872793" y="-1003684"/>
            <a:ext cx="7701306" cy="7701306"/>
          </a:xfrm>
          <a:custGeom>
            <a:avLst/>
            <a:gdLst/>
            <a:ahLst/>
            <a:cxnLst/>
            <a:rect l="l" t="t" r="r" b="b"/>
            <a:pathLst>
              <a:path w="7701306" h="7701306">
                <a:moveTo>
                  <a:pt x="0" y="0"/>
                </a:moveTo>
                <a:lnTo>
                  <a:pt x="7701306" y="0"/>
                </a:lnTo>
                <a:lnTo>
                  <a:pt x="7701306" y="7701306"/>
                </a:lnTo>
                <a:lnTo>
                  <a:pt x="0" y="770130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6872793" y="3820007"/>
            <a:ext cx="7701306" cy="7701306"/>
          </a:xfrm>
          <a:custGeom>
            <a:avLst/>
            <a:gdLst/>
            <a:ahLst/>
            <a:cxnLst/>
            <a:rect l="l" t="t" r="r" b="b"/>
            <a:pathLst>
              <a:path w="7701306" h="7701306">
                <a:moveTo>
                  <a:pt x="0" y="0"/>
                </a:moveTo>
                <a:lnTo>
                  <a:pt x="7701306" y="0"/>
                </a:lnTo>
                <a:lnTo>
                  <a:pt x="7701306" y="7701306"/>
                </a:lnTo>
                <a:lnTo>
                  <a:pt x="0" y="770130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53366" y="1671142"/>
            <a:ext cx="4176277" cy="2836832"/>
            <a:chOff x="0" y="0"/>
            <a:chExt cx="1099925" cy="747149"/>
          </a:xfrm>
        </p:grpSpPr>
        <p:sp>
          <p:nvSpPr>
            <p:cNvPr id="3" name="Freeform 3"/>
            <p:cNvSpPr/>
            <p:nvPr/>
          </p:nvSpPr>
          <p:spPr>
            <a:xfrm>
              <a:off x="0" y="0"/>
              <a:ext cx="1099925" cy="747149"/>
            </a:xfrm>
            <a:custGeom>
              <a:avLst/>
              <a:gdLst/>
              <a:ahLst/>
              <a:cxnLst/>
              <a:rect l="l" t="t" r="r" b="b"/>
              <a:pathLst>
                <a:path w="1099925" h="747149">
                  <a:moveTo>
                    <a:pt x="94543" y="0"/>
                  </a:moveTo>
                  <a:lnTo>
                    <a:pt x="1005382" y="0"/>
                  </a:lnTo>
                  <a:cubicBezTo>
                    <a:pt x="1030456" y="0"/>
                    <a:pt x="1054503" y="9961"/>
                    <a:pt x="1072234" y="27691"/>
                  </a:cubicBezTo>
                  <a:cubicBezTo>
                    <a:pt x="1089964" y="45421"/>
                    <a:pt x="1099925" y="69469"/>
                    <a:pt x="1099925" y="94543"/>
                  </a:cubicBezTo>
                  <a:lnTo>
                    <a:pt x="1099925" y="652606"/>
                  </a:lnTo>
                  <a:cubicBezTo>
                    <a:pt x="1099925" y="677681"/>
                    <a:pt x="1089964" y="701728"/>
                    <a:pt x="1072234" y="719458"/>
                  </a:cubicBezTo>
                  <a:cubicBezTo>
                    <a:pt x="1054503" y="737188"/>
                    <a:pt x="1030456" y="747149"/>
                    <a:pt x="1005382" y="747149"/>
                  </a:cubicBezTo>
                  <a:lnTo>
                    <a:pt x="94543" y="747149"/>
                  </a:lnTo>
                  <a:cubicBezTo>
                    <a:pt x="69469" y="747149"/>
                    <a:pt x="45421" y="737188"/>
                    <a:pt x="27691" y="719458"/>
                  </a:cubicBezTo>
                  <a:cubicBezTo>
                    <a:pt x="9961" y="701728"/>
                    <a:pt x="0" y="677681"/>
                    <a:pt x="0" y="652606"/>
                  </a:cubicBezTo>
                  <a:lnTo>
                    <a:pt x="0" y="94543"/>
                  </a:lnTo>
                  <a:cubicBezTo>
                    <a:pt x="0" y="69469"/>
                    <a:pt x="9961" y="45421"/>
                    <a:pt x="27691" y="27691"/>
                  </a:cubicBezTo>
                  <a:cubicBezTo>
                    <a:pt x="45421" y="9961"/>
                    <a:pt x="69469" y="0"/>
                    <a:pt x="9454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099925" cy="785249"/>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444923" y="2296807"/>
            <a:ext cx="3277421" cy="1597660"/>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6" name="Freeform 6"/>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7" name="Freeform 7"/>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
        <p:nvSpPr>
          <p:cNvPr id="8" name="Freeform 8"/>
          <p:cNvSpPr/>
          <p:nvPr/>
        </p:nvSpPr>
        <p:spPr>
          <a:xfrm rot="362334">
            <a:off x="6029624" y="786733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
        <p:nvSpPr>
          <p:cNvPr id="9" name="Freeform 9"/>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
        <p:nvSpPr>
          <p:cNvPr id="10" name="Freeform 10"/>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3"/>
            <a:stretch>
              <a:fillRect/>
            </a:stretch>
          </a:blipFill>
        </p:spPr>
        <p:txBody>
          <a:bodyPr/>
          <a:lstStyle/>
          <a:p>
            <a:endParaRPr lang="en-US"/>
          </a:p>
        </p:txBody>
      </p:sp>
      <p:sp>
        <p:nvSpPr>
          <p:cNvPr id="11" name="Freeform 11"/>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3"/>
            <a:stretch>
              <a:fillRect/>
            </a:stretch>
          </a:blipFill>
        </p:spPr>
        <p:txBody>
          <a:bodyPr/>
          <a:lstStyle/>
          <a:p>
            <a:endParaRPr lang="en-US"/>
          </a:p>
        </p:txBody>
      </p:sp>
      <p:sp>
        <p:nvSpPr>
          <p:cNvPr id="12" name="Freeform 12"/>
          <p:cNvSpPr/>
          <p:nvPr/>
        </p:nvSpPr>
        <p:spPr>
          <a:xfrm>
            <a:off x="10976051" y="7620497"/>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0" y="133841"/>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grpSp>
        <p:nvGrpSpPr>
          <p:cNvPr id="14" name="Group 14"/>
          <p:cNvGrpSpPr/>
          <p:nvPr/>
        </p:nvGrpSpPr>
        <p:grpSpPr>
          <a:xfrm>
            <a:off x="5474906" y="1671142"/>
            <a:ext cx="11784394" cy="7587158"/>
            <a:chOff x="0" y="0"/>
            <a:chExt cx="3103709" cy="1998264"/>
          </a:xfrm>
        </p:grpSpPr>
        <p:sp>
          <p:nvSpPr>
            <p:cNvPr id="15" name="Freeform 15"/>
            <p:cNvSpPr/>
            <p:nvPr/>
          </p:nvSpPr>
          <p:spPr>
            <a:xfrm>
              <a:off x="0" y="0"/>
              <a:ext cx="3103709" cy="1998264"/>
            </a:xfrm>
            <a:custGeom>
              <a:avLst/>
              <a:gdLst/>
              <a:ahLst/>
              <a:cxnLst/>
              <a:rect l="l" t="t" r="r" b="b"/>
              <a:pathLst>
                <a:path w="3103709" h="1998264">
                  <a:moveTo>
                    <a:pt x="33505" y="0"/>
                  </a:moveTo>
                  <a:lnTo>
                    <a:pt x="3070204" y="0"/>
                  </a:lnTo>
                  <a:cubicBezTo>
                    <a:pt x="3079090" y="0"/>
                    <a:pt x="3087612" y="3530"/>
                    <a:pt x="3093895" y="9813"/>
                  </a:cubicBezTo>
                  <a:cubicBezTo>
                    <a:pt x="3100179" y="16097"/>
                    <a:pt x="3103709" y="24619"/>
                    <a:pt x="3103709" y="33505"/>
                  </a:cubicBezTo>
                  <a:lnTo>
                    <a:pt x="3103709" y="1964759"/>
                  </a:lnTo>
                  <a:cubicBezTo>
                    <a:pt x="3103709" y="1973645"/>
                    <a:pt x="3100179" y="1982167"/>
                    <a:pt x="3093895" y="1988451"/>
                  </a:cubicBezTo>
                  <a:cubicBezTo>
                    <a:pt x="3087612" y="1994734"/>
                    <a:pt x="3079090" y="1998264"/>
                    <a:pt x="3070204" y="1998264"/>
                  </a:cubicBezTo>
                  <a:lnTo>
                    <a:pt x="33505" y="1998264"/>
                  </a:lnTo>
                  <a:cubicBezTo>
                    <a:pt x="24619" y="1998264"/>
                    <a:pt x="16097" y="1994734"/>
                    <a:pt x="9813" y="1988451"/>
                  </a:cubicBezTo>
                  <a:cubicBezTo>
                    <a:pt x="3530" y="1982167"/>
                    <a:pt x="0" y="1973645"/>
                    <a:pt x="0" y="1964759"/>
                  </a:cubicBezTo>
                  <a:lnTo>
                    <a:pt x="0" y="33505"/>
                  </a:lnTo>
                  <a:cubicBezTo>
                    <a:pt x="0" y="24619"/>
                    <a:pt x="3530" y="16097"/>
                    <a:pt x="9813" y="9813"/>
                  </a:cubicBezTo>
                  <a:cubicBezTo>
                    <a:pt x="16097" y="3530"/>
                    <a:pt x="24619" y="0"/>
                    <a:pt x="33505"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6" name="TextBox 16"/>
            <p:cNvSpPr txBox="1"/>
            <p:nvPr/>
          </p:nvSpPr>
          <p:spPr>
            <a:xfrm>
              <a:off x="0" y="-38100"/>
              <a:ext cx="3103709" cy="203636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5741963" y="1937027"/>
            <a:ext cx="11074409" cy="702310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a. Tìm ý</a:t>
            </a:r>
          </a:p>
          <a:p>
            <a:pPr marL="863599" lvl="1" indent="-431800" algn="just">
              <a:lnSpc>
                <a:spcPts val="5599"/>
              </a:lnSpc>
              <a:buFont typeface="Arial"/>
              <a:buChar char="•"/>
            </a:pPr>
            <a:r>
              <a:rPr lang="en-US" sz="3999">
                <a:solidFill>
                  <a:srgbClr val="000000"/>
                </a:solidFill>
                <a:latin typeface="Roboto Condensed"/>
              </a:rPr>
              <a:t>Tìm những nét đặc sắc về nội dung và hình thức nghệ thuật của bài thơ (về nội dung thì cần chú ý đặc điểm nổi bật của hình tượng thiên nhiên, hình tượng con người; những cảm xúc, tâm trạng của nhà thơ; chủ đề bài thơ;…Về nghệ thuật thì lưu ý cách sử dụng các yếu tố thi luật của thể thơ; từ ngữ, hình ảnh, nghệ thuật tả cảnh ngụ tình,…chú ý các từ gợi hình ảnh, âm thanh, biểu cảm và các biện pháp tu từ)</a:t>
            </a:r>
          </a:p>
        </p:txBody>
      </p:sp>
      <p:sp>
        <p:nvSpPr>
          <p:cNvPr id="18" name="Freeform 18"/>
          <p:cNvSpPr/>
          <p:nvPr/>
        </p:nvSpPr>
        <p:spPr>
          <a:xfrm rot="362334">
            <a:off x="14948523" y="6549005"/>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98629" y="1742251"/>
            <a:ext cx="15690742" cy="7110945"/>
            <a:chOff x="0" y="0"/>
            <a:chExt cx="4132541" cy="1872841"/>
          </a:xfrm>
        </p:grpSpPr>
        <p:sp>
          <p:nvSpPr>
            <p:cNvPr id="3" name="Freeform 3"/>
            <p:cNvSpPr/>
            <p:nvPr/>
          </p:nvSpPr>
          <p:spPr>
            <a:xfrm>
              <a:off x="0" y="0"/>
              <a:ext cx="4132541" cy="1872841"/>
            </a:xfrm>
            <a:custGeom>
              <a:avLst/>
              <a:gdLst/>
              <a:ahLst/>
              <a:cxnLst/>
              <a:rect l="l" t="t" r="r" b="b"/>
              <a:pathLst>
                <a:path w="4132541" h="1872841">
                  <a:moveTo>
                    <a:pt x="25164" y="0"/>
                  </a:moveTo>
                  <a:lnTo>
                    <a:pt x="4107378" y="0"/>
                  </a:lnTo>
                  <a:cubicBezTo>
                    <a:pt x="4114051" y="0"/>
                    <a:pt x="4120452" y="2651"/>
                    <a:pt x="4125171" y="7370"/>
                  </a:cubicBezTo>
                  <a:cubicBezTo>
                    <a:pt x="4129890" y="12089"/>
                    <a:pt x="4132541" y="18490"/>
                    <a:pt x="4132541" y="25164"/>
                  </a:cubicBezTo>
                  <a:lnTo>
                    <a:pt x="4132541" y="1847678"/>
                  </a:lnTo>
                  <a:cubicBezTo>
                    <a:pt x="4132541" y="1861575"/>
                    <a:pt x="4121275" y="1872841"/>
                    <a:pt x="4107378" y="1872841"/>
                  </a:cubicBezTo>
                  <a:lnTo>
                    <a:pt x="25164" y="1872841"/>
                  </a:lnTo>
                  <a:cubicBezTo>
                    <a:pt x="18490" y="1872841"/>
                    <a:pt x="12089" y="1870190"/>
                    <a:pt x="7370" y="1865471"/>
                  </a:cubicBezTo>
                  <a:cubicBezTo>
                    <a:pt x="2651" y="1860752"/>
                    <a:pt x="0" y="1854351"/>
                    <a:pt x="0" y="1847678"/>
                  </a:cubicBezTo>
                  <a:lnTo>
                    <a:pt x="0" y="25164"/>
                  </a:lnTo>
                  <a:cubicBezTo>
                    <a:pt x="0" y="11266"/>
                    <a:pt x="11266" y="0"/>
                    <a:pt x="25164"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4132541" cy="191094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Freeform 6"/>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7" name="Freeform 7"/>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8" name="Freeform 8"/>
          <p:cNvSpPr/>
          <p:nvPr/>
        </p:nvSpPr>
        <p:spPr>
          <a:xfrm rot="362334">
            <a:off x="6029624"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1" name="Freeform 11"/>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a:off x="10993080"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2087386" y="2041145"/>
            <a:ext cx="6431402" cy="53136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Bold Italics"/>
              </a:rPr>
              <a:t>b. Lập dàn ý</a:t>
            </a:r>
          </a:p>
          <a:p>
            <a:pPr marL="820421" lvl="1" indent="-410210" algn="just">
              <a:lnSpc>
                <a:spcPts val="5320"/>
              </a:lnSpc>
              <a:buFont typeface="Arial"/>
              <a:buChar char="•"/>
            </a:pPr>
            <a:r>
              <a:rPr lang="en-US" sz="3800">
                <a:solidFill>
                  <a:srgbClr val="000000"/>
                </a:solidFill>
                <a:latin typeface="Roboto Condensed"/>
              </a:rPr>
              <a:t> Mở bài: Giới thiệu ngắn gọn về bài thơ, tác giả; nêu ý kiến chung về bài thơ</a:t>
            </a:r>
          </a:p>
          <a:p>
            <a:pPr marL="820421" lvl="1" indent="-410210" algn="just">
              <a:lnSpc>
                <a:spcPts val="5320"/>
              </a:lnSpc>
              <a:buFont typeface="Arial"/>
              <a:buChar char="•"/>
            </a:pPr>
            <a:r>
              <a:rPr lang="en-US" sz="3800">
                <a:solidFill>
                  <a:srgbClr val="000000"/>
                </a:solidFill>
                <a:latin typeface="Roboto Condensed"/>
              </a:rPr>
              <a:t>Thân bài: Chú ý bối cảnh ra đời (nếu cần thiết) của tác phẩm.</a:t>
            </a:r>
          </a:p>
          <a:p>
            <a:pPr algn="just">
              <a:lnSpc>
                <a:spcPts val="5320"/>
              </a:lnSpc>
            </a:pPr>
            <a:endParaRPr lang="en-US" sz="3800">
              <a:solidFill>
                <a:srgbClr val="000000"/>
              </a:solidFill>
              <a:latin typeface="Roboto Condensed"/>
            </a:endParaRPr>
          </a:p>
        </p:txBody>
      </p:sp>
      <p:sp>
        <p:nvSpPr>
          <p:cNvPr id="14" name="TextBox 14"/>
          <p:cNvSpPr txBox="1"/>
          <p:nvPr/>
        </p:nvSpPr>
        <p:spPr>
          <a:xfrm>
            <a:off x="9456866" y="2041145"/>
            <a:ext cx="6827409" cy="53136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Bold"/>
              </a:rPr>
              <a:t>*Ý 1:  </a:t>
            </a:r>
            <a:r>
              <a:rPr lang="en-US" sz="3800">
                <a:solidFill>
                  <a:srgbClr val="000000"/>
                </a:solidFill>
                <a:latin typeface="Roboto Condensed"/>
              </a:rPr>
              <a:t>Phân tích đặc điểm nội dung</a:t>
            </a:r>
          </a:p>
          <a:p>
            <a:pPr algn="just">
              <a:lnSpc>
                <a:spcPts val="5320"/>
              </a:lnSpc>
            </a:pPr>
            <a:r>
              <a:rPr lang="en-US" sz="3800">
                <a:solidFill>
                  <a:srgbClr val="000000"/>
                </a:solidFill>
                <a:latin typeface="Roboto Condensed"/>
              </a:rPr>
              <a:t> + Phân tích hình tượng thơ (hình tượng thiên nhiên, hình tượng con người)</a:t>
            </a:r>
          </a:p>
          <a:p>
            <a:pPr algn="just">
              <a:lnSpc>
                <a:spcPts val="5320"/>
              </a:lnSpc>
            </a:pPr>
            <a:r>
              <a:rPr lang="en-US" sz="3800">
                <a:solidFill>
                  <a:srgbClr val="000000"/>
                </a:solidFill>
                <a:latin typeface="Roboto Condensed"/>
              </a:rPr>
              <a:t> + Phân tích cảm xúc, tâm trạng của nhà thơ</a:t>
            </a:r>
          </a:p>
          <a:p>
            <a:pPr algn="just">
              <a:lnSpc>
                <a:spcPts val="5320"/>
              </a:lnSpc>
            </a:pPr>
            <a:r>
              <a:rPr lang="en-US" sz="3800">
                <a:solidFill>
                  <a:srgbClr val="000000"/>
                </a:solidFill>
                <a:latin typeface="Roboto Condensed"/>
              </a:rPr>
              <a:t>  + Khái quát chủ đề của bài thơ</a:t>
            </a:r>
          </a:p>
          <a:p>
            <a:pPr algn="just">
              <a:lnSpc>
                <a:spcPts val="5320"/>
              </a:lnSpc>
            </a:pPr>
            <a:endParaRPr lang="en-US" sz="3800">
              <a:solidFill>
                <a:srgbClr val="000000"/>
              </a:solidFill>
              <a:latin typeface="Roboto Condensed"/>
            </a:endParaRPr>
          </a:p>
        </p:txBody>
      </p:sp>
      <p:grpSp>
        <p:nvGrpSpPr>
          <p:cNvPr id="15" name="Group 15"/>
          <p:cNvGrpSpPr/>
          <p:nvPr/>
        </p:nvGrpSpPr>
        <p:grpSpPr>
          <a:xfrm>
            <a:off x="1582132" y="6982295"/>
            <a:ext cx="6936656" cy="1426204"/>
            <a:chOff x="0" y="0"/>
            <a:chExt cx="1826938" cy="375626"/>
          </a:xfrm>
        </p:grpSpPr>
        <p:sp>
          <p:nvSpPr>
            <p:cNvPr id="16" name="Freeform 16"/>
            <p:cNvSpPr/>
            <p:nvPr/>
          </p:nvSpPr>
          <p:spPr>
            <a:xfrm>
              <a:off x="0" y="0"/>
              <a:ext cx="1826938" cy="375626"/>
            </a:xfrm>
            <a:custGeom>
              <a:avLst/>
              <a:gdLst/>
              <a:ahLst/>
              <a:cxnLst/>
              <a:rect l="l" t="t" r="r" b="b"/>
              <a:pathLst>
                <a:path w="1826938" h="375626">
                  <a:moveTo>
                    <a:pt x="56920" y="0"/>
                  </a:moveTo>
                  <a:lnTo>
                    <a:pt x="1770018" y="0"/>
                  </a:lnTo>
                  <a:cubicBezTo>
                    <a:pt x="1801454" y="0"/>
                    <a:pt x="1826938" y="25484"/>
                    <a:pt x="1826938" y="56920"/>
                  </a:cubicBezTo>
                  <a:lnTo>
                    <a:pt x="1826938" y="318705"/>
                  </a:lnTo>
                  <a:cubicBezTo>
                    <a:pt x="1826938" y="333802"/>
                    <a:pt x="1820941" y="348280"/>
                    <a:pt x="1810267" y="358954"/>
                  </a:cubicBezTo>
                  <a:cubicBezTo>
                    <a:pt x="1799592" y="369629"/>
                    <a:pt x="1785114" y="375626"/>
                    <a:pt x="1770018" y="375626"/>
                  </a:cubicBezTo>
                  <a:lnTo>
                    <a:pt x="56920" y="375626"/>
                  </a:lnTo>
                  <a:cubicBezTo>
                    <a:pt x="41824" y="375626"/>
                    <a:pt x="27346" y="369629"/>
                    <a:pt x="16672" y="358954"/>
                  </a:cubicBezTo>
                  <a:cubicBezTo>
                    <a:pt x="5997" y="348280"/>
                    <a:pt x="0" y="333802"/>
                    <a:pt x="0" y="318705"/>
                  </a:cubicBezTo>
                  <a:lnTo>
                    <a:pt x="0" y="56920"/>
                  </a:lnTo>
                  <a:cubicBezTo>
                    <a:pt x="0" y="41824"/>
                    <a:pt x="5997" y="27346"/>
                    <a:pt x="16672" y="16672"/>
                  </a:cubicBezTo>
                  <a:cubicBezTo>
                    <a:pt x="27346" y="5997"/>
                    <a:pt x="41824" y="0"/>
                    <a:pt x="56920"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1826938" cy="41372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25666" y="7288150"/>
            <a:ext cx="6493122"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19" name="TextBox 19"/>
          <p:cNvSpPr txBox="1"/>
          <p:nvPr/>
        </p:nvSpPr>
        <p:spPr>
          <a:xfrm>
            <a:off x="0" y="457200"/>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anim calcmode="lin" valueType="num">
                                      <p:cBhvr>
                                        <p:cTn id="21"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additive="base">
                                        <p:cTn id="3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1000"/>
                                        <p:tgtEl>
                                          <p:spTgt spid="14">
                                            <p:txEl>
                                              <p:pRg st="2" end="2"/>
                                            </p:txEl>
                                          </p:spTgt>
                                        </p:tgtEl>
                                      </p:cBhvr>
                                    </p:animEffect>
                                    <p:anim calcmode="lin" valueType="num">
                                      <p:cBhvr>
                                        <p:cTn id="4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fade">
                                      <p:cBhvr>
                                        <p:cTn id="46" dur="1000"/>
                                        <p:tgtEl>
                                          <p:spTgt spid="14">
                                            <p:txEl>
                                              <p:pRg st="3" end="3"/>
                                            </p:txEl>
                                          </p:spTgt>
                                        </p:tgtEl>
                                      </p:cBhvr>
                                    </p:animEffect>
                                    <p:anim calcmode="lin" valueType="num">
                                      <p:cBhvr>
                                        <p:cTn id="47"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98629" y="1563863"/>
            <a:ext cx="15690742" cy="7289332"/>
            <a:chOff x="0" y="0"/>
            <a:chExt cx="4132541" cy="1919824"/>
          </a:xfrm>
        </p:grpSpPr>
        <p:sp>
          <p:nvSpPr>
            <p:cNvPr id="3" name="Freeform 3"/>
            <p:cNvSpPr/>
            <p:nvPr/>
          </p:nvSpPr>
          <p:spPr>
            <a:xfrm>
              <a:off x="0" y="0"/>
              <a:ext cx="4132541" cy="1919824"/>
            </a:xfrm>
            <a:custGeom>
              <a:avLst/>
              <a:gdLst/>
              <a:ahLst/>
              <a:cxnLst/>
              <a:rect l="l" t="t" r="r" b="b"/>
              <a:pathLst>
                <a:path w="4132541" h="1919824">
                  <a:moveTo>
                    <a:pt x="25164" y="0"/>
                  </a:moveTo>
                  <a:lnTo>
                    <a:pt x="4107378" y="0"/>
                  </a:lnTo>
                  <a:cubicBezTo>
                    <a:pt x="4114051" y="0"/>
                    <a:pt x="4120452" y="2651"/>
                    <a:pt x="4125171" y="7370"/>
                  </a:cubicBezTo>
                  <a:cubicBezTo>
                    <a:pt x="4129890" y="12089"/>
                    <a:pt x="4132541" y="18490"/>
                    <a:pt x="4132541" y="25164"/>
                  </a:cubicBezTo>
                  <a:lnTo>
                    <a:pt x="4132541" y="1894660"/>
                  </a:lnTo>
                  <a:cubicBezTo>
                    <a:pt x="4132541" y="1901334"/>
                    <a:pt x="4129890" y="1907735"/>
                    <a:pt x="4125171" y="1912454"/>
                  </a:cubicBezTo>
                  <a:cubicBezTo>
                    <a:pt x="4120452" y="1917173"/>
                    <a:pt x="4114051" y="1919824"/>
                    <a:pt x="4107378" y="1919824"/>
                  </a:cubicBezTo>
                  <a:lnTo>
                    <a:pt x="25164" y="1919824"/>
                  </a:lnTo>
                  <a:cubicBezTo>
                    <a:pt x="11266" y="1919824"/>
                    <a:pt x="0" y="1908558"/>
                    <a:pt x="0" y="1894660"/>
                  </a:cubicBezTo>
                  <a:lnTo>
                    <a:pt x="0" y="25164"/>
                  </a:lnTo>
                  <a:cubicBezTo>
                    <a:pt x="0" y="11266"/>
                    <a:pt x="11266" y="0"/>
                    <a:pt x="25164"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4132541" cy="195792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Freeform 6"/>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7" name="Freeform 7"/>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8" name="Freeform 8"/>
          <p:cNvSpPr/>
          <p:nvPr/>
        </p:nvSpPr>
        <p:spPr>
          <a:xfrm rot="362334">
            <a:off x="6029624"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1" name="Freeform 11"/>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a:off x="10993080"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9144000" y="2208273"/>
            <a:ext cx="6827409" cy="5389150"/>
          </a:xfrm>
          <a:prstGeom prst="rect">
            <a:avLst/>
          </a:prstGeom>
        </p:spPr>
        <p:txBody>
          <a:bodyPr lIns="0" tIns="0" rIns="0" bIns="0" rtlCol="0" anchor="t">
            <a:spAutoFit/>
          </a:bodyPr>
          <a:lstStyle/>
          <a:p>
            <a:pPr algn="just">
              <a:lnSpc>
                <a:spcPts val="5360"/>
              </a:lnSpc>
            </a:pPr>
            <a:r>
              <a:rPr lang="en-US" sz="3828">
                <a:solidFill>
                  <a:srgbClr val="000000"/>
                </a:solidFill>
                <a:latin typeface="Roboto Condensed Bold"/>
              </a:rPr>
              <a:t>Ý 2: Phân tích một số nét đặc sắc về nghệ thuật</a:t>
            </a:r>
          </a:p>
          <a:p>
            <a:pPr algn="just">
              <a:lnSpc>
                <a:spcPts val="5360"/>
              </a:lnSpc>
            </a:pPr>
            <a:r>
              <a:rPr lang="en-US" sz="3828">
                <a:solidFill>
                  <a:srgbClr val="000000"/>
                </a:solidFill>
                <a:latin typeface="Roboto Condensed Bold"/>
              </a:rPr>
              <a:t> </a:t>
            </a:r>
            <a:r>
              <a:rPr lang="en-US" sz="3828">
                <a:solidFill>
                  <a:srgbClr val="000000"/>
                </a:solidFill>
                <a:latin typeface="Roboto Condensed"/>
              </a:rPr>
              <a:t>+ Cách sử dụng thể thơ thất ngôn bát cú hoặc tứ tuyệt Đường luật (theo mô hình chuẩn mực hay có sự cách tân)</a:t>
            </a:r>
          </a:p>
          <a:p>
            <a:pPr algn="just">
              <a:lnSpc>
                <a:spcPts val="5360"/>
              </a:lnSpc>
            </a:pPr>
            <a:r>
              <a:rPr lang="en-US" sz="3828">
                <a:solidFill>
                  <a:srgbClr val="000000"/>
                </a:solidFill>
                <a:latin typeface="Roboto Condensed"/>
              </a:rPr>
              <a:t> + Những nét đặc sắc trong nghệ thuật tả cảnh, tả tình</a:t>
            </a:r>
          </a:p>
        </p:txBody>
      </p:sp>
      <p:sp>
        <p:nvSpPr>
          <p:cNvPr id="14" name="TextBox 14"/>
          <p:cNvSpPr txBox="1"/>
          <p:nvPr/>
        </p:nvSpPr>
        <p:spPr>
          <a:xfrm>
            <a:off x="2087386" y="2041145"/>
            <a:ext cx="6431402" cy="53136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Bold Italics"/>
              </a:rPr>
              <a:t>b. Lập dàn ý</a:t>
            </a:r>
          </a:p>
          <a:p>
            <a:pPr marL="820421" lvl="1" indent="-410210" algn="just">
              <a:lnSpc>
                <a:spcPts val="5320"/>
              </a:lnSpc>
              <a:buFont typeface="Arial"/>
              <a:buChar char="•"/>
            </a:pPr>
            <a:r>
              <a:rPr lang="en-US" sz="3800">
                <a:solidFill>
                  <a:srgbClr val="000000"/>
                </a:solidFill>
                <a:latin typeface="Roboto Condensed"/>
              </a:rPr>
              <a:t> Mở bài: Giới thiệu ngắn gọn về bài thơ, tác giả; nêu ý kiến chung về bài thơ</a:t>
            </a:r>
          </a:p>
          <a:p>
            <a:pPr marL="820421" lvl="1" indent="-410210" algn="just">
              <a:lnSpc>
                <a:spcPts val="5320"/>
              </a:lnSpc>
              <a:buFont typeface="Arial"/>
              <a:buChar char="•"/>
            </a:pPr>
            <a:r>
              <a:rPr lang="en-US" sz="3800">
                <a:solidFill>
                  <a:srgbClr val="000000"/>
                </a:solidFill>
                <a:latin typeface="Roboto Condensed"/>
              </a:rPr>
              <a:t>Thân bài: Chú ý bối cảnh ra đời (nếu cần thiết) của tác phẩm.</a:t>
            </a:r>
          </a:p>
          <a:p>
            <a:pPr algn="just">
              <a:lnSpc>
                <a:spcPts val="5320"/>
              </a:lnSpc>
            </a:pPr>
            <a:endParaRPr lang="en-US" sz="3800">
              <a:solidFill>
                <a:srgbClr val="000000"/>
              </a:solidFill>
              <a:latin typeface="Roboto Condensed"/>
            </a:endParaRPr>
          </a:p>
        </p:txBody>
      </p:sp>
      <p:grpSp>
        <p:nvGrpSpPr>
          <p:cNvPr id="15" name="Group 15"/>
          <p:cNvGrpSpPr/>
          <p:nvPr/>
        </p:nvGrpSpPr>
        <p:grpSpPr>
          <a:xfrm>
            <a:off x="1582132" y="6982295"/>
            <a:ext cx="6936656" cy="1426204"/>
            <a:chOff x="0" y="0"/>
            <a:chExt cx="1826938" cy="375626"/>
          </a:xfrm>
        </p:grpSpPr>
        <p:sp>
          <p:nvSpPr>
            <p:cNvPr id="16" name="Freeform 16"/>
            <p:cNvSpPr/>
            <p:nvPr/>
          </p:nvSpPr>
          <p:spPr>
            <a:xfrm>
              <a:off x="0" y="0"/>
              <a:ext cx="1826938" cy="375626"/>
            </a:xfrm>
            <a:custGeom>
              <a:avLst/>
              <a:gdLst/>
              <a:ahLst/>
              <a:cxnLst/>
              <a:rect l="l" t="t" r="r" b="b"/>
              <a:pathLst>
                <a:path w="1826938" h="375626">
                  <a:moveTo>
                    <a:pt x="56920" y="0"/>
                  </a:moveTo>
                  <a:lnTo>
                    <a:pt x="1770018" y="0"/>
                  </a:lnTo>
                  <a:cubicBezTo>
                    <a:pt x="1801454" y="0"/>
                    <a:pt x="1826938" y="25484"/>
                    <a:pt x="1826938" y="56920"/>
                  </a:cubicBezTo>
                  <a:lnTo>
                    <a:pt x="1826938" y="318705"/>
                  </a:lnTo>
                  <a:cubicBezTo>
                    <a:pt x="1826938" y="333802"/>
                    <a:pt x="1820941" y="348280"/>
                    <a:pt x="1810267" y="358954"/>
                  </a:cubicBezTo>
                  <a:cubicBezTo>
                    <a:pt x="1799592" y="369629"/>
                    <a:pt x="1785114" y="375626"/>
                    <a:pt x="1770018" y="375626"/>
                  </a:cubicBezTo>
                  <a:lnTo>
                    <a:pt x="56920" y="375626"/>
                  </a:lnTo>
                  <a:cubicBezTo>
                    <a:pt x="41824" y="375626"/>
                    <a:pt x="27346" y="369629"/>
                    <a:pt x="16672" y="358954"/>
                  </a:cubicBezTo>
                  <a:cubicBezTo>
                    <a:pt x="5997" y="348280"/>
                    <a:pt x="0" y="333802"/>
                    <a:pt x="0" y="318705"/>
                  </a:cubicBezTo>
                  <a:lnTo>
                    <a:pt x="0" y="56920"/>
                  </a:lnTo>
                  <a:cubicBezTo>
                    <a:pt x="0" y="41824"/>
                    <a:pt x="5997" y="27346"/>
                    <a:pt x="16672" y="16672"/>
                  </a:cubicBezTo>
                  <a:cubicBezTo>
                    <a:pt x="27346" y="5997"/>
                    <a:pt x="41824" y="0"/>
                    <a:pt x="56920"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1826938" cy="41372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25666" y="7288150"/>
            <a:ext cx="6493122"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19" name="TextBox 19"/>
          <p:cNvSpPr txBox="1"/>
          <p:nvPr/>
        </p:nvSpPr>
        <p:spPr>
          <a:xfrm>
            <a:off x="434096" y="182738"/>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barn(inVertical)">
                                      <p:cBhvr>
                                        <p:cTn id="14" dur="5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98629" y="1534132"/>
            <a:ext cx="15690742" cy="7319064"/>
            <a:chOff x="0" y="0"/>
            <a:chExt cx="4132541" cy="1927655"/>
          </a:xfrm>
        </p:grpSpPr>
        <p:sp>
          <p:nvSpPr>
            <p:cNvPr id="3" name="Freeform 3"/>
            <p:cNvSpPr/>
            <p:nvPr/>
          </p:nvSpPr>
          <p:spPr>
            <a:xfrm>
              <a:off x="0" y="0"/>
              <a:ext cx="4132541" cy="1927655"/>
            </a:xfrm>
            <a:custGeom>
              <a:avLst/>
              <a:gdLst/>
              <a:ahLst/>
              <a:cxnLst/>
              <a:rect l="l" t="t" r="r" b="b"/>
              <a:pathLst>
                <a:path w="4132541" h="1927655">
                  <a:moveTo>
                    <a:pt x="25164" y="0"/>
                  </a:moveTo>
                  <a:lnTo>
                    <a:pt x="4107378" y="0"/>
                  </a:lnTo>
                  <a:cubicBezTo>
                    <a:pt x="4114051" y="0"/>
                    <a:pt x="4120452" y="2651"/>
                    <a:pt x="4125171" y="7370"/>
                  </a:cubicBezTo>
                  <a:cubicBezTo>
                    <a:pt x="4129890" y="12089"/>
                    <a:pt x="4132541" y="18490"/>
                    <a:pt x="4132541" y="25164"/>
                  </a:cubicBezTo>
                  <a:lnTo>
                    <a:pt x="4132541" y="1902491"/>
                  </a:lnTo>
                  <a:cubicBezTo>
                    <a:pt x="4132541" y="1909165"/>
                    <a:pt x="4129890" y="1915565"/>
                    <a:pt x="4125171" y="1920284"/>
                  </a:cubicBezTo>
                  <a:cubicBezTo>
                    <a:pt x="4120452" y="1925003"/>
                    <a:pt x="4114051" y="1927655"/>
                    <a:pt x="4107378" y="1927655"/>
                  </a:cubicBezTo>
                  <a:lnTo>
                    <a:pt x="25164" y="1927655"/>
                  </a:lnTo>
                  <a:cubicBezTo>
                    <a:pt x="11266" y="1927655"/>
                    <a:pt x="0" y="1916388"/>
                    <a:pt x="0" y="1902491"/>
                  </a:cubicBezTo>
                  <a:lnTo>
                    <a:pt x="0" y="25164"/>
                  </a:lnTo>
                  <a:cubicBezTo>
                    <a:pt x="0" y="11266"/>
                    <a:pt x="11266" y="0"/>
                    <a:pt x="25164"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4132541" cy="196575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Freeform 6"/>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7" name="Freeform 7"/>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8" name="Freeform 8"/>
          <p:cNvSpPr/>
          <p:nvPr/>
        </p:nvSpPr>
        <p:spPr>
          <a:xfrm rot="362334">
            <a:off x="6029624"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1" name="Freeform 11"/>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a:off x="10993080"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9144000" y="1870135"/>
            <a:ext cx="7487096" cy="6065425"/>
          </a:xfrm>
          <a:prstGeom prst="rect">
            <a:avLst/>
          </a:prstGeom>
        </p:spPr>
        <p:txBody>
          <a:bodyPr lIns="0" tIns="0" rIns="0" bIns="0" rtlCol="0" anchor="t">
            <a:spAutoFit/>
          </a:bodyPr>
          <a:lstStyle/>
          <a:p>
            <a:pPr algn="just">
              <a:lnSpc>
                <a:spcPts val="5360"/>
              </a:lnSpc>
            </a:pPr>
            <a:r>
              <a:rPr lang="en-US" sz="3828">
                <a:solidFill>
                  <a:srgbClr val="000000"/>
                </a:solidFill>
                <a:latin typeface="Roboto Condensed Bold"/>
              </a:rPr>
              <a:t>Ý 2: Phân tích một số nét đặc sắc về nghệ thuật</a:t>
            </a:r>
          </a:p>
          <a:p>
            <a:pPr algn="just">
              <a:lnSpc>
                <a:spcPts val="5360"/>
              </a:lnSpc>
            </a:pPr>
            <a:r>
              <a:rPr lang="en-US" sz="3828">
                <a:solidFill>
                  <a:srgbClr val="000000"/>
                </a:solidFill>
                <a:latin typeface="Roboto Condensed"/>
              </a:rPr>
              <a:t>+ Nghệ thuật sử dụng ngôn ngữ (từ ngữ, cấu trúc câu thơ, biện pháp tu từ,…)</a:t>
            </a:r>
          </a:p>
          <a:p>
            <a:pPr algn="just">
              <a:lnSpc>
                <a:spcPts val="5360"/>
              </a:lnSpc>
            </a:pPr>
            <a:r>
              <a:rPr lang="en-US" sz="3828">
                <a:solidFill>
                  <a:srgbClr val="000000"/>
                </a:solidFill>
                <a:latin typeface="Roboto Condensed"/>
              </a:rPr>
              <a:t>+ Chỉ ra mối quan hệ giữa hình thức và nội dung, từ đó làm rõ giá trị của các yếu tố hình thức trong việc thể hiện nội dung, chủ đề của tác phẩm.</a:t>
            </a:r>
          </a:p>
        </p:txBody>
      </p:sp>
      <p:sp>
        <p:nvSpPr>
          <p:cNvPr id="14" name="TextBox 14"/>
          <p:cNvSpPr txBox="1"/>
          <p:nvPr/>
        </p:nvSpPr>
        <p:spPr>
          <a:xfrm>
            <a:off x="2087386" y="2041145"/>
            <a:ext cx="6431402" cy="53136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Bold Italics"/>
              </a:rPr>
              <a:t>b. Lập dàn ý</a:t>
            </a:r>
          </a:p>
          <a:p>
            <a:pPr marL="820421" lvl="1" indent="-410210" algn="just">
              <a:lnSpc>
                <a:spcPts val="5320"/>
              </a:lnSpc>
              <a:buFont typeface="Arial"/>
              <a:buChar char="•"/>
            </a:pPr>
            <a:r>
              <a:rPr lang="en-US" sz="3800">
                <a:solidFill>
                  <a:srgbClr val="000000"/>
                </a:solidFill>
                <a:latin typeface="Roboto Condensed"/>
              </a:rPr>
              <a:t> Mở bài: Giới thiệu ngắn gọn về bài thơ, tác giả; nêu ý kiến chung về bài thơ</a:t>
            </a:r>
          </a:p>
          <a:p>
            <a:pPr marL="820421" lvl="1" indent="-410210" algn="just">
              <a:lnSpc>
                <a:spcPts val="5320"/>
              </a:lnSpc>
              <a:buFont typeface="Arial"/>
              <a:buChar char="•"/>
            </a:pPr>
            <a:r>
              <a:rPr lang="en-US" sz="3800">
                <a:solidFill>
                  <a:srgbClr val="000000"/>
                </a:solidFill>
                <a:latin typeface="Roboto Condensed"/>
              </a:rPr>
              <a:t>Thân bài: Chú ý bối cảnh ra đời (nếu cần thiết) của tác phẩm.</a:t>
            </a:r>
          </a:p>
          <a:p>
            <a:pPr algn="just">
              <a:lnSpc>
                <a:spcPts val="5320"/>
              </a:lnSpc>
            </a:pPr>
            <a:endParaRPr lang="en-US" sz="3800">
              <a:solidFill>
                <a:srgbClr val="000000"/>
              </a:solidFill>
              <a:latin typeface="Roboto Condensed"/>
            </a:endParaRPr>
          </a:p>
        </p:txBody>
      </p:sp>
      <p:grpSp>
        <p:nvGrpSpPr>
          <p:cNvPr id="15" name="Group 15"/>
          <p:cNvGrpSpPr/>
          <p:nvPr/>
        </p:nvGrpSpPr>
        <p:grpSpPr>
          <a:xfrm>
            <a:off x="1582132" y="6982295"/>
            <a:ext cx="6936656" cy="1426204"/>
            <a:chOff x="0" y="0"/>
            <a:chExt cx="1826938" cy="375626"/>
          </a:xfrm>
        </p:grpSpPr>
        <p:sp>
          <p:nvSpPr>
            <p:cNvPr id="16" name="Freeform 16"/>
            <p:cNvSpPr/>
            <p:nvPr/>
          </p:nvSpPr>
          <p:spPr>
            <a:xfrm>
              <a:off x="0" y="0"/>
              <a:ext cx="1826938" cy="375626"/>
            </a:xfrm>
            <a:custGeom>
              <a:avLst/>
              <a:gdLst/>
              <a:ahLst/>
              <a:cxnLst/>
              <a:rect l="l" t="t" r="r" b="b"/>
              <a:pathLst>
                <a:path w="1826938" h="375626">
                  <a:moveTo>
                    <a:pt x="56920" y="0"/>
                  </a:moveTo>
                  <a:lnTo>
                    <a:pt x="1770018" y="0"/>
                  </a:lnTo>
                  <a:cubicBezTo>
                    <a:pt x="1801454" y="0"/>
                    <a:pt x="1826938" y="25484"/>
                    <a:pt x="1826938" y="56920"/>
                  </a:cubicBezTo>
                  <a:lnTo>
                    <a:pt x="1826938" y="318705"/>
                  </a:lnTo>
                  <a:cubicBezTo>
                    <a:pt x="1826938" y="333802"/>
                    <a:pt x="1820941" y="348280"/>
                    <a:pt x="1810267" y="358954"/>
                  </a:cubicBezTo>
                  <a:cubicBezTo>
                    <a:pt x="1799592" y="369629"/>
                    <a:pt x="1785114" y="375626"/>
                    <a:pt x="1770018" y="375626"/>
                  </a:cubicBezTo>
                  <a:lnTo>
                    <a:pt x="56920" y="375626"/>
                  </a:lnTo>
                  <a:cubicBezTo>
                    <a:pt x="41824" y="375626"/>
                    <a:pt x="27346" y="369629"/>
                    <a:pt x="16672" y="358954"/>
                  </a:cubicBezTo>
                  <a:cubicBezTo>
                    <a:pt x="5997" y="348280"/>
                    <a:pt x="0" y="333802"/>
                    <a:pt x="0" y="318705"/>
                  </a:cubicBezTo>
                  <a:lnTo>
                    <a:pt x="0" y="56920"/>
                  </a:lnTo>
                  <a:cubicBezTo>
                    <a:pt x="0" y="41824"/>
                    <a:pt x="5997" y="27346"/>
                    <a:pt x="16672" y="16672"/>
                  </a:cubicBezTo>
                  <a:cubicBezTo>
                    <a:pt x="27346" y="5997"/>
                    <a:pt x="41824" y="0"/>
                    <a:pt x="56920"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1826938" cy="41372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25666" y="7288150"/>
            <a:ext cx="6493122"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19" name="TextBox 19"/>
          <p:cNvSpPr txBox="1"/>
          <p:nvPr/>
        </p:nvSpPr>
        <p:spPr>
          <a:xfrm>
            <a:off x="0" y="200632"/>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arn(inVertical)">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98629" y="1392220"/>
            <a:ext cx="15690742" cy="7497451"/>
            <a:chOff x="0" y="0"/>
            <a:chExt cx="4132541" cy="1974637"/>
          </a:xfrm>
        </p:grpSpPr>
        <p:sp>
          <p:nvSpPr>
            <p:cNvPr id="3" name="Freeform 3"/>
            <p:cNvSpPr/>
            <p:nvPr/>
          </p:nvSpPr>
          <p:spPr>
            <a:xfrm>
              <a:off x="0" y="0"/>
              <a:ext cx="4132541" cy="1974637"/>
            </a:xfrm>
            <a:custGeom>
              <a:avLst/>
              <a:gdLst/>
              <a:ahLst/>
              <a:cxnLst/>
              <a:rect l="l" t="t" r="r" b="b"/>
              <a:pathLst>
                <a:path w="4132541" h="1974637">
                  <a:moveTo>
                    <a:pt x="25164" y="0"/>
                  </a:moveTo>
                  <a:lnTo>
                    <a:pt x="4107378" y="0"/>
                  </a:lnTo>
                  <a:cubicBezTo>
                    <a:pt x="4114051" y="0"/>
                    <a:pt x="4120452" y="2651"/>
                    <a:pt x="4125171" y="7370"/>
                  </a:cubicBezTo>
                  <a:cubicBezTo>
                    <a:pt x="4129890" y="12089"/>
                    <a:pt x="4132541" y="18490"/>
                    <a:pt x="4132541" y="25164"/>
                  </a:cubicBezTo>
                  <a:lnTo>
                    <a:pt x="4132541" y="1949474"/>
                  </a:lnTo>
                  <a:cubicBezTo>
                    <a:pt x="4132541" y="1963371"/>
                    <a:pt x="4121275" y="1974637"/>
                    <a:pt x="4107378" y="1974637"/>
                  </a:cubicBezTo>
                  <a:lnTo>
                    <a:pt x="25164" y="1974637"/>
                  </a:lnTo>
                  <a:cubicBezTo>
                    <a:pt x="11266" y="1974637"/>
                    <a:pt x="0" y="1963371"/>
                    <a:pt x="0" y="1949474"/>
                  </a:cubicBezTo>
                  <a:lnTo>
                    <a:pt x="0" y="25164"/>
                  </a:lnTo>
                  <a:cubicBezTo>
                    <a:pt x="0" y="11266"/>
                    <a:pt x="11266" y="0"/>
                    <a:pt x="25164"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4132541" cy="201273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Freeform 6"/>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7" name="Freeform 7"/>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8" name="Freeform 8"/>
          <p:cNvSpPr/>
          <p:nvPr/>
        </p:nvSpPr>
        <p:spPr>
          <a:xfrm rot="362334">
            <a:off x="6029624"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1" name="Freeform 11"/>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a:off x="10993080" y="8217894"/>
            <a:ext cx="4978329" cy="5418590"/>
          </a:xfrm>
          <a:custGeom>
            <a:avLst/>
            <a:gdLst/>
            <a:ahLst/>
            <a:cxnLst/>
            <a:rect l="l" t="t" r="r" b="b"/>
            <a:pathLst>
              <a:path w="4978329" h="5418590">
                <a:moveTo>
                  <a:pt x="0" y="0"/>
                </a:moveTo>
                <a:lnTo>
                  <a:pt x="4978329" y="0"/>
                </a:lnTo>
                <a:lnTo>
                  <a:pt x="4978329" y="5418589"/>
                </a:lnTo>
                <a:lnTo>
                  <a:pt x="0" y="5418589"/>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2087386" y="3187717"/>
            <a:ext cx="6431402" cy="7810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Italics"/>
              </a:rPr>
              <a:t>b. Lập dàn ý</a:t>
            </a:r>
          </a:p>
        </p:txBody>
      </p:sp>
      <p:grpSp>
        <p:nvGrpSpPr>
          <p:cNvPr id="14" name="Group 14"/>
          <p:cNvGrpSpPr/>
          <p:nvPr/>
        </p:nvGrpSpPr>
        <p:grpSpPr>
          <a:xfrm>
            <a:off x="1582132" y="1649715"/>
            <a:ext cx="6936656" cy="1299658"/>
            <a:chOff x="0" y="0"/>
            <a:chExt cx="1826938" cy="342297"/>
          </a:xfrm>
        </p:grpSpPr>
        <p:sp>
          <p:nvSpPr>
            <p:cNvPr id="15" name="Freeform 15"/>
            <p:cNvSpPr/>
            <p:nvPr/>
          </p:nvSpPr>
          <p:spPr>
            <a:xfrm>
              <a:off x="0" y="0"/>
              <a:ext cx="1826938" cy="342297"/>
            </a:xfrm>
            <a:custGeom>
              <a:avLst/>
              <a:gdLst/>
              <a:ahLst/>
              <a:cxnLst/>
              <a:rect l="l" t="t" r="r" b="b"/>
              <a:pathLst>
                <a:path w="1826938" h="342297">
                  <a:moveTo>
                    <a:pt x="56920" y="0"/>
                  </a:moveTo>
                  <a:lnTo>
                    <a:pt x="1770018" y="0"/>
                  </a:lnTo>
                  <a:cubicBezTo>
                    <a:pt x="1801454" y="0"/>
                    <a:pt x="1826938" y="25484"/>
                    <a:pt x="1826938" y="56920"/>
                  </a:cubicBezTo>
                  <a:lnTo>
                    <a:pt x="1826938" y="285376"/>
                  </a:lnTo>
                  <a:cubicBezTo>
                    <a:pt x="1826938" y="300472"/>
                    <a:pt x="1820941" y="314950"/>
                    <a:pt x="1810267" y="325625"/>
                  </a:cubicBezTo>
                  <a:cubicBezTo>
                    <a:pt x="1799592" y="336300"/>
                    <a:pt x="1785114" y="342297"/>
                    <a:pt x="1770018" y="342297"/>
                  </a:cubicBezTo>
                  <a:lnTo>
                    <a:pt x="56920" y="342297"/>
                  </a:lnTo>
                  <a:cubicBezTo>
                    <a:pt x="41824" y="342297"/>
                    <a:pt x="27346" y="336300"/>
                    <a:pt x="16672" y="325625"/>
                  </a:cubicBezTo>
                  <a:cubicBezTo>
                    <a:pt x="5997" y="314950"/>
                    <a:pt x="0" y="300472"/>
                    <a:pt x="0" y="285376"/>
                  </a:cubicBezTo>
                  <a:lnTo>
                    <a:pt x="0" y="56920"/>
                  </a:lnTo>
                  <a:cubicBezTo>
                    <a:pt x="0" y="41824"/>
                    <a:pt x="5997" y="27346"/>
                    <a:pt x="16672" y="16672"/>
                  </a:cubicBezTo>
                  <a:cubicBezTo>
                    <a:pt x="27346" y="5997"/>
                    <a:pt x="41824" y="0"/>
                    <a:pt x="56920"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6" name="TextBox 16"/>
            <p:cNvSpPr txBox="1"/>
            <p:nvPr/>
          </p:nvSpPr>
          <p:spPr>
            <a:xfrm>
              <a:off x="0" y="-38100"/>
              <a:ext cx="1826938" cy="380397"/>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025666" y="2004245"/>
            <a:ext cx="6493122"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18" name="TextBox 18"/>
          <p:cNvSpPr txBox="1"/>
          <p:nvPr/>
        </p:nvSpPr>
        <p:spPr>
          <a:xfrm>
            <a:off x="1662148" y="4284870"/>
            <a:ext cx="14963705" cy="2950115"/>
          </a:xfrm>
          <a:prstGeom prst="rect">
            <a:avLst/>
          </a:prstGeom>
        </p:spPr>
        <p:txBody>
          <a:bodyPr lIns="0" tIns="0" rIns="0" bIns="0" rtlCol="0" anchor="t">
            <a:spAutoFit/>
          </a:bodyPr>
          <a:lstStyle/>
          <a:p>
            <a:pPr marL="912985" lvl="1" indent="-456492" algn="just">
              <a:lnSpc>
                <a:spcPts val="5920"/>
              </a:lnSpc>
              <a:buFont typeface="Arial"/>
              <a:buChar char="•"/>
            </a:pPr>
            <a:r>
              <a:rPr lang="en-US" sz="4228">
                <a:solidFill>
                  <a:srgbClr val="000000"/>
                </a:solidFill>
                <a:latin typeface="Roboto Condensed"/>
              </a:rPr>
              <a:t>Mở bài: Giới thiệu ngắn gọn về bài thơ, tác giả; nêu ý kiến chung về bài thơ</a:t>
            </a:r>
          </a:p>
          <a:p>
            <a:pPr marL="912985" lvl="1" indent="-456492" algn="just">
              <a:lnSpc>
                <a:spcPts val="5920"/>
              </a:lnSpc>
              <a:buFont typeface="Arial"/>
              <a:buChar char="•"/>
            </a:pPr>
            <a:r>
              <a:rPr lang="en-US" sz="4228">
                <a:solidFill>
                  <a:srgbClr val="000000"/>
                </a:solidFill>
                <a:latin typeface="Roboto Condensed"/>
              </a:rPr>
              <a:t>Thân bài: Chú ý bối cảnh ra đời (nếu cần thiết) của tác phẩm.</a:t>
            </a:r>
          </a:p>
          <a:p>
            <a:pPr marL="912985" lvl="1" indent="-456492" algn="just">
              <a:lnSpc>
                <a:spcPts val="5920"/>
              </a:lnSpc>
              <a:buFont typeface="Arial"/>
              <a:buChar char="•"/>
            </a:pPr>
            <a:r>
              <a:rPr lang="en-US" sz="4228">
                <a:solidFill>
                  <a:srgbClr val="000000"/>
                </a:solidFill>
                <a:latin typeface="Roboto Condensed"/>
              </a:rPr>
              <a:t>Kết bài: Khẳng định vị trí và ý nghĩa của bài thơ.</a:t>
            </a:r>
          </a:p>
        </p:txBody>
      </p:sp>
      <p:sp>
        <p:nvSpPr>
          <p:cNvPr id="19" name="TextBox 19"/>
          <p:cNvSpPr txBox="1"/>
          <p:nvPr/>
        </p:nvSpPr>
        <p:spPr>
          <a:xfrm>
            <a:off x="0" y="180975"/>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 calcmode="lin" valueType="num">
                                      <p:cBhvr additive="base">
                                        <p:cTn id="7"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16889" y="1641923"/>
            <a:ext cx="12379363" cy="7616377"/>
            <a:chOff x="0" y="0"/>
            <a:chExt cx="3260408" cy="2005959"/>
          </a:xfrm>
        </p:grpSpPr>
        <p:sp>
          <p:nvSpPr>
            <p:cNvPr id="3" name="Freeform 3"/>
            <p:cNvSpPr/>
            <p:nvPr/>
          </p:nvSpPr>
          <p:spPr>
            <a:xfrm>
              <a:off x="0" y="0"/>
              <a:ext cx="3260408" cy="2005959"/>
            </a:xfrm>
            <a:custGeom>
              <a:avLst/>
              <a:gdLst/>
              <a:ahLst/>
              <a:cxnLst/>
              <a:rect l="l" t="t" r="r" b="b"/>
              <a:pathLst>
                <a:path w="3260408" h="2005959">
                  <a:moveTo>
                    <a:pt x="31895" y="0"/>
                  </a:moveTo>
                  <a:lnTo>
                    <a:pt x="3228514" y="0"/>
                  </a:lnTo>
                  <a:cubicBezTo>
                    <a:pt x="3246129" y="0"/>
                    <a:pt x="3260408" y="14280"/>
                    <a:pt x="3260408" y="31895"/>
                  </a:cubicBezTo>
                  <a:lnTo>
                    <a:pt x="3260408" y="1974065"/>
                  </a:lnTo>
                  <a:cubicBezTo>
                    <a:pt x="3260408" y="1991680"/>
                    <a:pt x="3246129" y="2005959"/>
                    <a:pt x="3228514" y="2005959"/>
                  </a:cubicBezTo>
                  <a:lnTo>
                    <a:pt x="31895" y="2005959"/>
                  </a:lnTo>
                  <a:cubicBezTo>
                    <a:pt x="14280" y="2005959"/>
                    <a:pt x="0" y="1991680"/>
                    <a:pt x="0" y="1974065"/>
                  </a:cubicBezTo>
                  <a:lnTo>
                    <a:pt x="0" y="31895"/>
                  </a:lnTo>
                  <a:cubicBezTo>
                    <a:pt x="0" y="14280"/>
                    <a:pt x="14280" y="0"/>
                    <a:pt x="31895"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260408" cy="2044059"/>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760380" y="3397430"/>
            <a:ext cx="11292382" cy="5547742"/>
          </a:xfrm>
          <a:prstGeom prst="rect">
            <a:avLst/>
          </a:prstGeom>
        </p:spPr>
        <p:txBody>
          <a:bodyPr lIns="0" tIns="0" rIns="0" bIns="0" rtlCol="0" anchor="t">
            <a:spAutoFit/>
          </a:bodyPr>
          <a:lstStyle/>
          <a:p>
            <a:pPr marL="854958" lvl="1" indent="-427479" algn="just">
              <a:lnSpc>
                <a:spcPts val="5543"/>
              </a:lnSpc>
              <a:buFont typeface="Arial"/>
              <a:buChar char="•"/>
            </a:pPr>
            <a:r>
              <a:rPr lang="en-US" sz="3959">
                <a:solidFill>
                  <a:srgbClr val="000000"/>
                </a:solidFill>
                <a:latin typeface="Roboto Condensed"/>
              </a:rPr>
              <a:t>Bám sát dàn ý đã lập; sử dụng đa dạng các hình thức trích dẫn; kết hợp phân tích với nhận xét, đánh giá.</a:t>
            </a:r>
          </a:p>
          <a:p>
            <a:pPr marL="854958" lvl="1" indent="-427479" algn="just">
              <a:lnSpc>
                <a:spcPts val="5543"/>
              </a:lnSpc>
              <a:buFont typeface="Arial"/>
              <a:buChar char="•"/>
            </a:pPr>
            <a:r>
              <a:rPr lang="en-US" sz="3959">
                <a:solidFill>
                  <a:srgbClr val="000000"/>
                </a:solidFill>
                <a:latin typeface="Roboto Condensed"/>
              </a:rPr>
              <a:t>Sử dụng từ ngữ chính xác, chọn lọc; diễn đạt sáng rõ, thể hiện được cảm xúc của người viết</a:t>
            </a:r>
          </a:p>
          <a:p>
            <a:pPr marL="854958" lvl="1" indent="-427479" algn="just">
              <a:lnSpc>
                <a:spcPts val="5543"/>
              </a:lnSpc>
              <a:buFont typeface="Arial"/>
              <a:buChar char="•"/>
            </a:pPr>
            <a:r>
              <a:rPr lang="en-US" sz="3959">
                <a:solidFill>
                  <a:srgbClr val="000000"/>
                </a:solidFill>
                <a:latin typeface="Roboto Condensed"/>
              </a:rPr>
              <a:t> Chú ý sự khác nhau về yêu cầu, mục đích của kiểu bài ghi lại cảm xúc sau khi đọc một bài thơ và kiểu bài phân tích một bài thơ.</a:t>
            </a:r>
          </a:p>
        </p:txBody>
      </p:sp>
      <p:sp>
        <p:nvSpPr>
          <p:cNvPr id="6" name="Freeform 6"/>
          <p:cNvSpPr/>
          <p:nvPr/>
        </p:nvSpPr>
        <p:spPr>
          <a:xfrm>
            <a:off x="12207472" y="1831445"/>
            <a:ext cx="9575142" cy="11536315"/>
          </a:xfrm>
          <a:custGeom>
            <a:avLst/>
            <a:gdLst/>
            <a:ahLst/>
            <a:cxnLst/>
            <a:rect l="l" t="t" r="r" b="b"/>
            <a:pathLst>
              <a:path w="9575142" h="11536315">
                <a:moveTo>
                  <a:pt x="0" y="0"/>
                </a:moveTo>
                <a:lnTo>
                  <a:pt x="9575142" y="0"/>
                </a:lnTo>
                <a:lnTo>
                  <a:pt x="9575142" y="11536315"/>
                </a:lnTo>
                <a:lnTo>
                  <a:pt x="0" y="11536315"/>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1582132" y="2069295"/>
            <a:ext cx="4290571" cy="1232884"/>
            <a:chOff x="0" y="0"/>
            <a:chExt cx="1130027" cy="324710"/>
          </a:xfrm>
        </p:grpSpPr>
        <p:sp>
          <p:nvSpPr>
            <p:cNvPr id="8" name="Freeform 8"/>
            <p:cNvSpPr/>
            <p:nvPr/>
          </p:nvSpPr>
          <p:spPr>
            <a:xfrm>
              <a:off x="0" y="0"/>
              <a:ext cx="1130027" cy="324710"/>
            </a:xfrm>
            <a:custGeom>
              <a:avLst/>
              <a:gdLst/>
              <a:ahLst/>
              <a:cxnLst/>
              <a:rect l="l" t="t" r="r" b="b"/>
              <a:pathLst>
                <a:path w="1130027" h="324710">
                  <a:moveTo>
                    <a:pt x="92025" y="0"/>
                  </a:moveTo>
                  <a:lnTo>
                    <a:pt x="1038002" y="0"/>
                  </a:lnTo>
                  <a:cubicBezTo>
                    <a:pt x="1062409" y="0"/>
                    <a:pt x="1085816" y="9695"/>
                    <a:pt x="1103073" y="26953"/>
                  </a:cubicBezTo>
                  <a:cubicBezTo>
                    <a:pt x="1120331" y="44211"/>
                    <a:pt x="1130027" y="67618"/>
                    <a:pt x="1130027" y="92025"/>
                  </a:cubicBezTo>
                  <a:lnTo>
                    <a:pt x="1130027" y="232686"/>
                  </a:lnTo>
                  <a:cubicBezTo>
                    <a:pt x="1130027" y="283509"/>
                    <a:pt x="1088826" y="324710"/>
                    <a:pt x="1038002" y="324710"/>
                  </a:cubicBezTo>
                  <a:lnTo>
                    <a:pt x="92025" y="324710"/>
                  </a:lnTo>
                  <a:cubicBezTo>
                    <a:pt x="67618" y="324710"/>
                    <a:pt x="44211" y="315015"/>
                    <a:pt x="26953" y="297757"/>
                  </a:cubicBezTo>
                  <a:cubicBezTo>
                    <a:pt x="9695" y="280499"/>
                    <a:pt x="0" y="257092"/>
                    <a:pt x="0" y="232686"/>
                  </a:cubicBezTo>
                  <a:lnTo>
                    <a:pt x="0" y="92025"/>
                  </a:lnTo>
                  <a:cubicBezTo>
                    <a:pt x="0" y="67618"/>
                    <a:pt x="9695" y="44211"/>
                    <a:pt x="26953" y="26953"/>
                  </a:cubicBezTo>
                  <a:cubicBezTo>
                    <a:pt x="44211" y="9695"/>
                    <a:pt x="67618" y="0"/>
                    <a:pt x="92025"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9" name="TextBox 9"/>
            <p:cNvSpPr txBox="1"/>
            <p:nvPr/>
          </p:nvSpPr>
          <p:spPr>
            <a:xfrm>
              <a:off x="0" y="-38100"/>
              <a:ext cx="1130027" cy="3628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025666" y="2248995"/>
            <a:ext cx="3609186"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3. Viết bài</a:t>
            </a:r>
          </a:p>
        </p:txBody>
      </p:sp>
      <p:sp>
        <p:nvSpPr>
          <p:cNvPr id="11" name="TextBox 11"/>
          <p:cNvSpPr txBox="1"/>
          <p:nvPr/>
        </p:nvSpPr>
        <p:spPr>
          <a:xfrm>
            <a:off x="0" y="175073"/>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8613843" y="1062265"/>
            <a:ext cx="8131879" cy="8686346"/>
            <a:chOff x="0" y="0"/>
            <a:chExt cx="1929229" cy="2060773"/>
          </a:xfrm>
        </p:grpSpPr>
        <p:sp>
          <p:nvSpPr>
            <p:cNvPr id="3" name="Freeform 3"/>
            <p:cNvSpPr/>
            <p:nvPr/>
          </p:nvSpPr>
          <p:spPr>
            <a:xfrm>
              <a:off x="0" y="0"/>
              <a:ext cx="1929229" cy="2060772"/>
            </a:xfrm>
            <a:custGeom>
              <a:avLst/>
              <a:gdLst/>
              <a:ahLst/>
              <a:cxnLst/>
              <a:rect l="l" t="t" r="r" b="b"/>
              <a:pathLst>
                <a:path w="1929229" h="2060772">
                  <a:moveTo>
                    <a:pt x="48554" y="0"/>
                  </a:moveTo>
                  <a:lnTo>
                    <a:pt x="1880675" y="0"/>
                  </a:lnTo>
                  <a:cubicBezTo>
                    <a:pt x="1893552" y="0"/>
                    <a:pt x="1905902" y="5116"/>
                    <a:pt x="1915008" y="14221"/>
                  </a:cubicBezTo>
                  <a:cubicBezTo>
                    <a:pt x="1924114" y="23327"/>
                    <a:pt x="1929229" y="35677"/>
                    <a:pt x="1929229" y="48554"/>
                  </a:cubicBezTo>
                  <a:lnTo>
                    <a:pt x="1929229" y="2012218"/>
                  </a:lnTo>
                  <a:cubicBezTo>
                    <a:pt x="1929229" y="2039034"/>
                    <a:pt x="1907491" y="2060772"/>
                    <a:pt x="1880675" y="2060772"/>
                  </a:cubicBezTo>
                  <a:lnTo>
                    <a:pt x="48554" y="2060772"/>
                  </a:lnTo>
                  <a:cubicBezTo>
                    <a:pt x="21739" y="2060772"/>
                    <a:pt x="0" y="2039034"/>
                    <a:pt x="0" y="2012218"/>
                  </a:cubicBezTo>
                  <a:lnTo>
                    <a:pt x="0" y="48554"/>
                  </a:lnTo>
                  <a:cubicBezTo>
                    <a:pt x="0" y="35677"/>
                    <a:pt x="5116" y="23327"/>
                    <a:pt x="14221" y="14221"/>
                  </a:cubicBezTo>
                  <a:cubicBezTo>
                    <a:pt x="23327" y="5116"/>
                    <a:pt x="35677" y="0"/>
                    <a:pt x="48554"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929229" cy="209887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144000" y="1850944"/>
            <a:ext cx="7061814" cy="7407356"/>
          </a:xfrm>
          <a:prstGeom prst="rect">
            <a:avLst/>
          </a:prstGeom>
        </p:spPr>
        <p:txBody>
          <a:bodyPr lIns="0" tIns="0" rIns="0" bIns="0" rtlCol="0" anchor="t">
            <a:spAutoFit/>
          </a:bodyPr>
          <a:lstStyle/>
          <a:p>
            <a:pPr marL="754958" lvl="1" indent="-377479" algn="just">
              <a:lnSpc>
                <a:spcPts val="4895"/>
              </a:lnSpc>
              <a:buFont typeface="Arial"/>
              <a:buChar char="•"/>
            </a:pPr>
            <a:r>
              <a:rPr lang="en-US" sz="3496">
                <a:solidFill>
                  <a:srgbClr val="000000"/>
                </a:solidFill>
                <a:latin typeface="Roboto Condensed"/>
              </a:rPr>
              <a:t> Đọc lại bài viết, đối chiếu với yêu cầu của kiểu bài và dàn ý đã lập để chỉnh sửa, tập trung vào một số nội dung sau:</a:t>
            </a:r>
          </a:p>
          <a:p>
            <a:pPr marL="754958" lvl="1" indent="-377479" algn="just">
              <a:lnSpc>
                <a:spcPts val="4895"/>
              </a:lnSpc>
              <a:buFont typeface="Arial"/>
              <a:buChar char="•"/>
            </a:pPr>
            <a:r>
              <a:rPr lang="en-US" sz="3496">
                <a:solidFill>
                  <a:srgbClr val="000000"/>
                </a:solidFill>
                <a:latin typeface="Roboto Condensed"/>
              </a:rPr>
              <a:t> Các thông tin về nhan đề bài thơ, tên tác giả, đề tài, thể thơ và giá trị của bài thơ.</a:t>
            </a:r>
          </a:p>
          <a:p>
            <a:pPr marL="754958" lvl="1" indent="-377479" algn="just">
              <a:lnSpc>
                <a:spcPts val="4895"/>
              </a:lnSpc>
              <a:buFont typeface="Arial"/>
              <a:buChar char="•"/>
            </a:pPr>
            <a:r>
              <a:rPr lang="en-US" sz="3496">
                <a:solidFill>
                  <a:srgbClr val="000000"/>
                </a:solidFill>
                <a:latin typeface="Roboto Condensed"/>
              </a:rPr>
              <a:t> Các ý chính thể hiện đặc điểm nội dung và một số đặc sắc nghệ thuật của bài thơ.</a:t>
            </a:r>
          </a:p>
          <a:p>
            <a:pPr marL="754958" lvl="1" indent="-377479" algn="just">
              <a:lnSpc>
                <a:spcPts val="4895"/>
              </a:lnSpc>
              <a:buFont typeface="Arial"/>
              <a:buChar char="•"/>
            </a:pPr>
            <a:r>
              <a:rPr lang="en-US" sz="3496">
                <a:solidFill>
                  <a:srgbClr val="000000"/>
                </a:solidFill>
                <a:latin typeface="Roboto Condensed"/>
              </a:rPr>
              <a:t>Những nhận xét, đánh giá về vị trí, ý nghĩa của bài thơ.</a:t>
            </a:r>
          </a:p>
        </p:txBody>
      </p:sp>
      <p:sp>
        <p:nvSpPr>
          <p:cNvPr id="6" name="Freeform 6"/>
          <p:cNvSpPr/>
          <p:nvPr/>
        </p:nvSpPr>
        <p:spPr>
          <a:xfrm>
            <a:off x="-108171" y="2550944"/>
            <a:ext cx="8722014" cy="10287000"/>
          </a:xfrm>
          <a:custGeom>
            <a:avLst/>
            <a:gdLst/>
            <a:ahLst/>
            <a:cxnLst/>
            <a:rect l="l" t="t" r="r" b="b"/>
            <a:pathLst>
              <a:path w="8722014" h="10287000">
                <a:moveTo>
                  <a:pt x="0" y="0"/>
                </a:moveTo>
                <a:lnTo>
                  <a:pt x="8722014" y="0"/>
                </a:lnTo>
                <a:lnTo>
                  <a:pt x="8722014" y="10287000"/>
                </a:lnTo>
                <a:lnTo>
                  <a:pt x="0" y="10287000"/>
                </a:lnTo>
                <a:lnTo>
                  <a:pt x="0" y="0"/>
                </a:lnTo>
                <a:close/>
              </a:path>
            </a:pathLst>
          </a:custGeom>
          <a:blipFill>
            <a:blip r:embed="rId2"/>
            <a:stretch>
              <a:fillRect l="-4180" r="-4180"/>
            </a:stretch>
          </a:blipFill>
        </p:spPr>
        <p:txBody>
          <a:bodyPr/>
          <a:lstStyle/>
          <a:p>
            <a:endParaRPr lang="en-US"/>
          </a:p>
        </p:txBody>
      </p:sp>
      <p:grpSp>
        <p:nvGrpSpPr>
          <p:cNvPr id="7" name="Group 7"/>
          <p:cNvGrpSpPr/>
          <p:nvPr/>
        </p:nvGrpSpPr>
        <p:grpSpPr>
          <a:xfrm>
            <a:off x="9144000" y="124749"/>
            <a:ext cx="6936656" cy="1664055"/>
            <a:chOff x="0" y="0"/>
            <a:chExt cx="1826938" cy="438270"/>
          </a:xfrm>
        </p:grpSpPr>
        <p:sp>
          <p:nvSpPr>
            <p:cNvPr id="8" name="Freeform 8"/>
            <p:cNvSpPr/>
            <p:nvPr/>
          </p:nvSpPr>
          <p:spPr>
            <a:xfrm>
              <a:off x="0" y="0"/>
              <a:ext cx="1826938" cy="438270"/>
            </a:xfrm>
            <a:custGeom>
              <a:avLst/>
              <a:gdLst/>
              <a:ahLst/>
              <a:cxnLst/>
              <a:rect l="l" t="t" r="r" b="b"/>
              <a:pathLst>
                <a:path w="1826938" h="438270">
                  <a:moveTo>
                    <a:pt x="56920" y="0"/>
                  </a:moveTo>
                  <a:lnTo>
                    <a:pt x="1770018" y="0"/>
                  </a:lnTo>
                  <a:cubicBezTo>
                    <a:pt x="1801454" y="0"/>
                    <a:pt x="1826938" y="25484"/>
                    <a:pt x="1826938" y="56920"/>
                  </a:cubicBezTo>
                  <a:lnTo>
                    <a:pt x="1826938" y="381349"/>
                  </a:lnTo>
                  <a:cubicBezTo>
                    <a:pt x="1826938" y="396445"/>
                    <a:pt x="1820941" y="410923"/>
                    <a:pt x="1810267" y="421598"/>
                  </a:cubicBezTo>
                  <a:cubicBezTo>
                    <a:pt x="1799592" y="432273"/>
                    <a:pt x="1785114" y="438270"/>
                    <a:pt x="1770018" y="438270"/>
                  </a:cubicBezTo>
                  <a:lnTo>
                    <a:pt x="56920" y="438270"/>
                  </a:lnTo>
                  <a:cubicBezTo>
                    <a:pt x="41824" y="438270"/>
                    <a:pt x="27346" y="432273"/>
                    <a:pt x="16672" y="421598"/>
                  </a:cubicBezTo>
                  <a:cubicBezTo>
                    <a:pt x="5997" y="410923"/>
                    <a:pt x="0" y="396445"/>
                    <a:pt x="0" y="381349"/>
                  </a:cubicBezTo>
                  <a:lnTo>
                    <a:pt x="0" y="56920"/>
                  </a:lnTo>
                  <a:cubicBezTo>
                    <a:pt x="0" y="41824"/>
                    <a:pt x="5997" y="27346"/>
                    <a:pt x="16672" y="16672"/>
                  </a:cubicBezTo>
                  <a:cubicBezTo>
                    <a:pt x="27346" y="5997"/>
                    <a:pt x="41824" y="0"/>
                    <a:pt x="56920"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9" name="TextBox 9"/>
            <p:cNvSpPr txBox="1"/>
            <p:nvPr/>
          </p:nvSpPr>
          <p:spPr>
            <a:xfrm>
              <a:off x="0" y="-38100"/>
              <a:ext cx="1826938" cy="47637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587534" y="572284"/>
            <a:ext cx="6493122"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4. Chỉnh sửa bài viết</a:t>
            </a:r>
          </a:p>
        </p:txBody>
      </p:sp>
      <p:sp>
        <p:nvSpPr>
          <p:cNvPr id="11" name="TextBox 11"/>
          <p:cNvSpPr txBox="1"/>
          <p:nvPr/>
        </p:nvSpPr>
        <p:spPr>
          <a:xfrm>
            <a:off x="616898" y="255419"/>
            <a:ext cx="7271875" cy="20955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875613" y="1906164"/>
            <a:ext cx="10536775" cy="5068592"/>
            <a:chOff x="0" y="0"/>
            <a:chExt cx="2305163" cy="1108872"/>
          </a:xfrm>
        </p:grpSpPr>
        <p:sp>
          <p:nvSpPr>
            <p:cNvPr id="3" name="Freeform 3"/>
            <p:cNvSpPr/>
            <p:nvPr/>
          </p:nvSpPr>
          <p:spPr>
            <a:xfrm>
              <a:off x="0" y="0"/>
              <a:ext cx="2305163" cy="1108872"/>
            </a:xfrm>
            <a:custGeom>
              <a:avLst/>
              <a:gdLst/>
              <a:ahLst/>
              <a:cxnLst/>
              <a:rect l="l" t="t" r="r" b="b"/>
              <a:pathLst>
                <a:path w="2305163" h="1108872">
                  <a:moveTo>
                    <a:pt x="37472" y="0"/>
                  </a:moveTo>
                  <a:lnTo>
                    <a:pt x="2267690" y="0"/>
                  </a:lnTo>
                  <a:cubicBezTo>
                    <a:pt x="2277629" y="0"/>
                    <a:pt x="2287160" y="3948"/>
                    <a:pt x="2294187" y="10975"/>
                  </a:cubicBezTo>
                  <a:cubicBezTo>
                    <a:pt x="2301215" y="18003"/>
                    <a:pt x="2305163" y="27534"/>
                    <a:pt x="2305163" y="37472"/>
                  </a:cubicBezTo>
                  <a:lnTo>
                    <a:pt x="2305163" y="1071399"/>
                  </a:lnTo>
                  <a:cubicBezTo>
                    <a:pt x="2305163" y="1081338"/>
                    <a:pt x="2301215" y="1090869"/>
                    <a:pt x="2294187" y="1097896"/>
                  </a:cubicBezTo>
                  <a:cubicBezTo>
                    <a:pt x="2287160" y="1104924"/>
                    <a:pt x="2277629" y="1108872"/>
                    <a:pt x="2267690" y="1108872"/>
                  </a:cubicBezTo>
                  <a:lnTo>
                    <a:pt x="37472" y="1108872"/>
                  </a:lnTo>
                  <a:cubicBezTo>
                    <a:pt x="27534" y="1108872"/>
                    <a:pt x="18003" y="1104924"/>
                    <a:pt x="10975" y="1097896"/>
                  </a:cubicBezTo>
                  <a:cubicBezTo>
                    <a:pt x="3948" y="1090869"/>
                    <a:pt x="0" y="1081338"/>
                    <a:pt x="0" y="1071399"/>
                  </a:cubicBezTo>
                  <a:lnTo>
                    <a:pt x="0" y="37472"/>
                  </a:lnTo>
                  <a:cubicBezTo>
                    <a:pt x="0" y="27534"/>
                    <a:pt x="3948" y="18003"/>
                    <a:pt x="10975" y="10975"/>
                  </a:cubicBezTo>
                  <a:cubicBezTo>
                    <a:pt x="18003" y="3948"/>
                    <a:pt x="27534" y="0"/>
                    <a:pt x="37472" y="0"/>
                  </a:cubicBezTo>
                  <a:close/>
                </a:path>
              </a:pathLst>
            </a:custGeom>
            <a:solidFill>
              <a:srgbClr val="FBF7EE"/>
            </a:solidFill>
          </p:spPr>
          <p:txBody>
            <a:bodyPr/>
            <a:lstStyle/>
            <a:p>
              <a:endParaRPr lang="en-US"/>
            </a:p>
          </p:txBody>
        </p:sp>
        <p:sp>
          <p:nvSpPr>
            <p:cNvPr id="4" name="TextBox 4"/>
            <p:cNvSpPr txBox="1"/>
            <p:nvPr/>
          </p:nvSpPr>
          <p:spPr>
            <a:xfrm>
              <a:off x="0" y="-38100"/>
              <a:ext cx="2305163" cy="11469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297315" y="2320847"/>
            <a:ext cx="9693369" cy="4203700"/>
          </a:xfrm>
          <a:prstGeom prst="rect">
            <a:avLst/>
          </a:prstGeom>
        </p:spPr>
        <p:txBody>
          <a:bodyPr lIns="0" tIns="0" rIns="0" bIns="0" rtlCol="0" anchor="t">
            <a:spAutoFit/>
          </a:bodyPr>
          <a:lstStyle/>
          <a:p>
            <a:pPr marL="863598" lvl="1" indent="-431799" algn="just">
              <a:lnSpc>
                <a:spcPts val="5599"/>
              </a:lnSpc>
              <a:buFont typeface="Arial"/>
              <a:buChar char="•"/>
            </a:pPr>
            <a:r>
              <a:rPr lang="en-US" sz="3999" spc="19">
                <a:solidFill>
                  <a:srgbClr val="000000"/>
                </a:solidFill>
                <a:latin typeface="Roboto Condensed"/>
              </a:rPr>
              <a:t>Lớp chia 4 nhóm. Mỗi nhóm lập dàn ý cho bài văn phân tích một tác phẩm văn học (bài thơ </a:t>
            </a:r>
            <a:r>
              <a:rPr lang="en-US" sz="3999" spc="19">
                <a:solidFill>
                  <a:srgbClr val="000000"/>
                </a:solidFill>
                <a:latin typeface="Roboto Condensed Italics"/>
              </a:rPr>
              <a:t>Khóc Dương Khuê</a:t>
            </a:r>
            <a:r>
              <a:rPr lang="en-US" sz="3999" spc="19">
                <a:solidFill>
                  <a:srgbClr val="000000"/>
                </a:solidFill>
                <a:latin typeface="Roboto Condensed"/>
              </a:rPr>
              <a:t>) (PHT số 2). Cụ thể: </a:t>
            </a:r>
          </a:p>
          <a:p>
            <a:pPr marL="863598" lvl="1" indent="-431799" algn="just">
              <a:lnSpc>
                <a:spcPts val="5599"/>
              </a:lnSpc>
              <a:buFont typeface="Arial"/>
              <a:buChar char="•"/>
            </a:pPr>
            <a:r>
              <a:rPr lang="en-US" sz="3999" spc="19">
                <a:solidFill>
                  <a:srgbClr val="000000"/>
                </a:solidFill>
                <a:latin typeface="Roboto Condensed"/>
              </a:rPr>
              <a:t>Thời gian thảo luận lập dàn ý: 10 phút </a:t>
            </a:r>
          </a:p>
          <a:p>
            <a:pPr marL="863598" lvl="1" indent="-431799" algn="just">
              <a:lnSpc>
                <a:spcPts val="5599"/>
              </a:lnSpc>
              <a:buFont typeface="Arial"/>
              <a:buChar char="•"/>
            </a:pPr>
            <a:r>
              <a:rPr lang="en-US" sz="3999" spc="19">
                <a:solidFill>
                  <a:srgbClr val="000000"/>
                </a:solidFill>
                <a:latin typeface="Roboto Condensed"/>
              </a:rPr>
              <a:t>Thời gian trình bày: 2 phút / nhóm </a:t>
            </a:r>
          </a:p>
        </p:txBody>
      </p:sp>
      <p:sp>
        <p:nvSpPr>
          <p:cNvPr id="6" name="TextBox 6"/>
          <p:cNvSpPr txBox="1"/>
          <p:nvPr/>
        </p:nvSpPr>
        <p:spPr>
          <a:xfrm>
            <a:off x="245623" y="457200"/>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III. LUYỆN TẬP</a:t>
            </a:r>
          </a:p>
        </p:txBody>
      </p:sp>
      <p:sp>
        <p:nvSpPr>
          <p:cNvPr id="7" name="Freeform 7"/>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9" name="Freeform 9"/>
          <p:cNvSpPr/>
          <p:nvPr/>
        </p:nvSpPr>
        <p:spPr>
          <a:xfrm>
            <a:off x="-408895" y="542182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833592"/>
            <a:chOff x="0" y="0"/>
            <a:chExt cx="3850592" cy="2095706"/>
          </a:xfrm>
        </p:grpSpPr>
        <p:sp>
          <p:nvSpPr>
            <p:cNvPr id="3" name="Freeform 3"/>
            <p:cNvSpPr/>
            <p:nvPr/>
          </p:nvSpPr>
          <p:spPr>
            <a:xfrm>
              <a:off x="0" y="0"/>
              <a:ext cx="3850592" cy="2095706"/>
            </a:xfrm>
            <a:custGeom>
              <a:avLst/>
              <a:gdLst/>
              <a:ahLst/>
              <a:cxnLst/>
              <a:rect l="l" t="t" r="r" b="b"/>
              <a:pathLst>
                <a:path w="3850592" h="2095706">
                  <a:moveTo>
                    <a:pt x="24327" y="0"/>
                  </a:moveTo>
                  <a:lnTo>
                    <a:pt x="3826265" y="0"/>
                  </a:lnTo>
                  <a:cubicBezTo>
                    <a:pt x="3832717" y="0"/>
                    <a:pt x="3838905" y="2563"/>
                    <a:pt x="3843467" y="7125"/>
                  </a:cubicBezTo>
                  <a:cubicBezTo>
                    <a:pt x="3848029" y="11687"/>
                    <a:pt x="3850592" y="17875"/>
                    <a:pt x="3850592" y="24327"/>
                  </a:cubicBezTo>
                  <a:lnTo>
                    <a:pt x="3850592" y="2071379"/>
                  </a:lnTo>
                  <a:cubicBezTo>
                    <a:pt x="3850592" y="2084814"/>
                    <a:pt x="3839701" y="2095706"/>
                    <a:pt x="3826265" y="2095706"/>
                  </a:cubicBezTo>
                  <a:lnTo>
                    <a:pt x="24327" y="2095706"/>
                  </a:lnTo>
                  <a:cubicBezTo>
                    <a:pt x="10891" y="2095706"/>
                    <a:pt x="0" y="2084814"/>
                    <a:pt x="0" y="2071379"/>
                  </a:cubicBezTo>
                  <a:lnTo>
                    <a:pt x="0" y="24327"/>
                  </a:lnTo>
                  <a:cubicBezTo>
                    <a:pt x="0" y="10891"/>
                    <a:pt x="10891" y="0"/>
                    <a:pt x="24327"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850592" cy="2133806"/>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nvGraphicFramePr>
        <p:xfrm>
          <a:off x="1426316" y="1269275"/>
          <a:ext cx="15337589" cy="8106129"/>
        </p:xfrm>
        <a:graphic>
          <a:graphicData uri="http://schemas.openxmlformats.org/drawingml/2006/table">
            <a:tbl>
              <a:tblPr/>
              <a:tblGrid>
                <a:gridCol w="1320397">
                  <a:extLst>
                    <a:ext uri="{9D8B030D-6E8A-4147-A177-3AD203B41FA5}">
                      <a16:colId xmlns:a16="http://schemas.microsoft.com/office/drawing/2014/main" val="20000"/>
                    </a:ext>
                  </a:extLst>
                </a:gridCol>
                <a:gridCol w="14017192">
                  <a:extLst>
                    <a:ext uri="{9D8B030D-6E8A-4147-A177-3AD203B41FA5}">
                      <a16:colId xmlns:a16="http://schemas.microsoft.com/office/drawing/2014/main" val="20001"/>
                    </a:ext>
                  </a:extLst>
                </a:gridCol>
              </a:tblGrid>
              <a:tr h="1245924">
                <a:tc>
                  <a:txBody>
                    <a:bodyPr/>
                    <a:lstStyle/>
                    <a:p>
                      <a:pPr algn="l">
                        <a:lnSpc>
                          <a:spcPts val="5115"/>
                        </a:lnSpc>
                        <a:defRPr/>
                      </a:pPr>
                      <a:r>
                        <a:rPr lang="en-US" sz="3654">
                          <a:solidFill>
                            <a:srgbClr val="000000"/>
                          </a:solidFill>
                          <a:latin typeface="Roboto Condensed Bold"/>
                        </a:rPr>
                        <a:t>MB</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tc>
                  <a:txBody>
                    <a:bodyPr/>
                    <a:lstStyle/>
                    <a:p>
                      <a:pPr algn="just">
                        <a:lnSpc>
                          <a:spcPts val="5115"/>
                        </a:lnSpc>
                        <a:defRPr/>
                      </a:pPr>
                      <a:r>
                        <a:rPr lang="en-US" sz="3654">
                          <a:solidFill>
                            <a:srgbClr val="000000"/>
                          </a:solidFill>
                          <a:latin typeface="Roboto Condensed"/>
                        </a:rPr>
                        <a:t>Giới thiệu khái quát về đề tài và giá trị của bài thơ “Khóc Dương Khuê”</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58922">
                <a:tc>
                  <a:txBody>
                    <a:bodyPr/>
                    <a:lstStyle/>
                    <a:p>
                      <a:pPr algn="l">
                        <a:lnSpc>
                          <a:spcPts val="5115"/>
                        </a:lnSpc>
                        <a:defRPr/>
                      </a:pPr>
                      <a:r>
                        <a:rPr lang="en-US" sz="3654">
                          <a:solidFill>
                            <a:srgbClr val="000000"/>
                          </a:solidFill>
                          <a:latin typeface="Roboto Condensed Bold"/>
                        </a:rPr>
                        <a:t>TB</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tc>
                  <a:txBody>
                    <a:bodyPr/>
                    <a:lstStyle/>
                    <a:p>
                      <a:pPr marL="788954" lvl="1" indent="-394477" algn="just">
                        <a:lnSpc>
                          <a:spcPts val="5115"/>
                        </a:lnSpc>
                        <a:buFont typeface="Arial"/>
                        <a:buChar char="•"/>
                        <a:defRPr/>
                      </a:pPr>
                      <a:r>
                        <a:rPr lang="en-US" sz="3654">
                          <a:solidFill>
                            <a:srgbClr val="000000"/>
                          </a:solidFill>
                          <a:latin typeface="Roboto Condensed"/>
                        </a:rPr>
                        <a:t>Bối cảnh và sự kiện tạo ra nguồn cảm xúc cho tác giả viết bài thơ</a:t>
                      </a:r>
                      <a:endParaRPr lang="en-US" sz="1100"/>
                    </a:p>
                    <a:p>
                      <a:pPr marL="788954" lvl="1" indent="-394477" algn="just">
                        <a:lnSpc>
                          <a:spcPts val="5115"/>
                        </a:lnSpc>
                        <a:buFont typeface="Arial"/>
                        <a:buChar char="•"/>
                      </a:pPr>
                      <a:r>
                        <a:rPr lang="en-US" sz="3654">
                          <a:solidFill>
                            <a:srgbClr val="000000"/>
                          </a:solidFill>
                          <a:latin typeface="Roboto Condensed"/>
                        </a:rPr>
                        <a:t>Chủ đề (cảm xúc chủ đạo) của bài thơ</a:t>
                      </a:r>
                    </a:p>
                    <a:p>
                      <a:pPr marL="788954" lvl="1" indent="-394477" algn="just">
                        <a:lnSpc>
                          <a:spcPts val="5115"/>
                        </a:lnSpc>
                        <a:buFont typeface="Arial"/>
                        <a:buChar char="•"/>
                      </a:pPr>
                      <a:r>
                        <a:rPr lang="en-US" sz="3654">
                          <a:solidFill>
                            <a:srgbClr val="000000"/>
                          </a:solidFill>
                          <a:latin typeface="Roboto Condensed"/>
                        </a:rPr>
                        <a:t>Phân tích các yếu tố hình thức và tác dụng của chúng trong việc biểu đạt nội dung bài thơ</a:t>
                      </a:r>
                    </a:p>
                    <a:p>
                      <a:pPr marL="788954" lvl="1" indent="-394477" algn="just">
                        <a:lnSpc>
                          <a:spcPts val="5115"/>
                        </a:lnSpc>
                        <a:buFont typeface="Arial"/>
                        <a:buChar char="•"/>
                      </a:pPr>
                      <a:r>
                        <a:rPr lang="en-US" sz="3654">
                          <a:solidFill>
                            <a:srgbClr val="000000"/>
                          </a:solidFill>
                          <a:latin typeface="Roboto Condensed"/>
                        </a:rPr>
                        <a:t>So sánh với một số bài thơ viết về cùng đề tài (nếu có) để làm rõ sự độc đáo của bài “Khóc Dương Khuê” </a:t>
                      </a:r>
                      <a:r>
                        <a:rPr lang="en-US" sz="3654">
                          <a:solidFill>
                            <a:srgbClr val="000000"/>
                          </a:solidFill>
                          <a:latin typeface="Roboto Condensed Bold"/>
                        </a:rPr>
                        <a:t>(ý mới, cần đầu tư, lưu ý thao tác so sánh này)</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1283">
                <a:tc>
                  <a:txBody>
                    <a:bodyPr/>
                    <a:lstStyle/>
                    <a:p>
                      <a:pPr algn="l">
                        <a:lnSpc>
                          <a:spcPts val="5115"/>
                        </a:lnSpc>
                        <a:defRPr/>
                      </a:pPr>
                      <a:r>
                        <a:rPr lang="en-US" sz="3654">
                          <a:solidFill>
                            <a:srgbClr val="000000"/>
                          </a:solidFill>
                          <a:latin typeface="Roboto Condensed Bold"/>
                        </a:rPr>
                        <a:t>KB</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tc>
                  <a:txBody>
                    <a:bodyPr/>
                    <a:lstStyle/>
                    <a:p>
                      <a:pPr algn="just">
                        <a:lnSpc>
                          <a:spcPts val="5115"/>
                        </a:lnSpc>
                        <a:defRPr/>
                      </a:pPr>
                      <a:r>
                        <a:rPr lang="en-US" sz="3654">
                          <a:solidFill>
                            <a:srgbClr val="000000"/>
                          </a:solidFill>
                          <a:latin typeface="Roboto Condensed"/>
                        </a:rPr>
                        <a:t>Khái quát giá trị bài thơ và nêu tác động của bài thơ này đối với cá nhân em.</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Freeform 6"/>
          <p:cNvSpPr/>
          <p:nvPr/>
        </p:nvSpPr>
        <p:spPr>
          <a:xfrm>
            <a:off x="-1837845" y="8651768"/>
            <a:ext cx="10754568" cy="3750655"/>
          </a:xfrm>
          <a:custGeom>
            <a:avLst/>
            <a:gdLst/>
            <a:ahLst/>
            <a:cxnLst/>
            <a:rect l="l" t="t" r="r" b="b"/>
            <a:pathLst>
              <a:path w="10754568" h="3750655">
                <a:moveTo>
                  <a:pt x="0" y="0"/>
                </a:moveTo>
                <a:lnTo>
                  <a:pt x="10754568" y="0"/>
                </a:lnTo>
                <a:lnTo>
                  <a:pt x="10754568" y="3750655"/>
                </a:lnTo>
                <a:lnTo>
                  <a:pt x="0" y="3750655"/>
                </a:lnTo>
                <a:lnTo>
                  <a:pt x="0" y="0"/>
                </a:lnTo>
                <a:close/>
              </a:path>
            </a:pathLst>
          </a:custGeom>
          <a:blipFill>
            <a:blip r:embed="rId2"/>
            <a:stretch>
              <a:fillRect/>
            </a:stretch>
          </a:blipFill>
        </p:spPr>
        <p:txBody>
          <a:bodyPr/>
          <a:lstStyle/>
          <a:p>
            <a:endParaRPr lang="en-US"/>
          </a:p>
        </p:txBody>
      </p:sp>
      <p:sp>
        <p:nvSpPr>
          <p:cNvPr id="7" name="Freeform 7"/>
          <p:cNvSpPr/>
          <p:nvPr/>
        </p:nvSpPr>
        <p:spPr>
          <a:xfrm flipH="1">
            <a:off x="7772351" y="8820932"/>
            <a:ext cx="10754568" cy="3750655"/>
          </a:xfrm>
          <a:custGeom>
            <a:avLst/>
            <a:gdLst/>
            <a:ahLst/>
            <a:cxnLst/>
            <a:rect l="l" t="t" r="r" b="b"/>
            <a:pathLst>
              <a:path w="10754568" h="3750655">
                <a:moveTo>
                  <a:pt x="10754568" y="0"/>
                </a:moveTo>
                <a:lnTo>
                  <a:pt x="0" y="0"/>
                </a:lnTo>
                <a:lnTo>
                  <a:pt x="0" y="3750655"/>
                </a:lnTo>
                <a:lnTo>
                  <a:pt x="10754568" y="3750655"/>
                </a:lnTo>
                <a:lnTo>
                  <a:pt x="10754568" y="0"/>
                </a:lnTo>
                <a:close/>
              </a:path>
            </a:pathLst>
          </a:custGeom>
          <a:blipFill>
            <a:blip r:embed="rId2"/>
            <a:stretch>
              <a:fillRect/>
            </a:stretch>
          </a:blipFill>
        </p:spPr>
        <p:txBody>
          <a:bodyPr/>
          <a:lstStyle/>
          <a:p>
            <a:endParaRPr lang="en-US"/>
          </a:p>
        </p:txBody>
      </p:sp>
      <p:sp>
        <p:nvSpPr>
          <p:cNvPr id="8" name="Freeform 8"/>
          <p:cNvSpPr/>
          <p:nvPr/>
        </p:nvSpPr>
        <p:spPr>
          <a:xfrm>
            <a:off x="-1984653" y="7152997"/>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45623" y="9525"/>
            <a:ext cx="17796754" cy="936625"/>
          </a:xfrm>
          <a:prstGeom prst="rect">
            <a:avLst/>
          </a:prstGeom>
        </p:spPr>
        <p:txBody>
          <a:bodyPr lIns="0" tIns="0" rIns="0" bIns="0" rtlCol="0" anchor="t">
            <a:spAutoFit/>
          </a:bodyPr>
          <a:lstStyle/>
          <a:p>
            <a:pPr algn="ctr">
              <a:lnSpc>
                <a:spcPts val="7700"/>
              </a:lnSpc>
            </a:pPr>
            <a:r>
              <a:rPr lang="en-US" sz="5500">
                <a:solidFill>
                  <a:srgbClr val="FBF7EE"/>
                </a:solidFill>
                <a:latin typeface="Fraunces Bold"/>
              </a:rPr>
              <a:t>III.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47025" y="1367033"/>
            <a:ext cx="16230600" cy="8009579"/>
            <a:chOff x="0" y="0"/>
            <a:chExt cx="3850592" cy="1900215"/>
          </a:xfrm>
        </p:grpSpPr>
        <p:sp>
          <p:nvSpPr>
            <p:cNvPr id="3" name="Freeform 3"/>
            <p:cNvSpPr/>
            <p:nvPr/>
          </p:nvSpPr>
          <p:spPr>
            <a:xfrm>
              <a:off x="0" y="0"/>
              <a:ext cx="3850592" cy="1900215"/>
            </a:xfrm>
            <a:custGeom>
              <a:avLst/>
              <a:gdLst/>
              <a:ahLst/>
              <a:cxnLst/>
              <a:rect l="l" t="t" r="r" b="b"/>
              <a:pathLst>
                <a:path w="3850592" h="1900215">
                  <a:moveTo>
                    <a:pt x="24327" y="0"/>
                  </a:moveTo>
                  <a:lnTo>
                    <a:pt x="3826265" y="0"/>
                  </a:lnTo>
                  <a:cubicBezTo>
                    <a:pt x="3832717" y="0"/>
                    <a:pt x="3838905" y="2563"/>
                    <a:pt x="3843467" y="7125"/>
                  </a:cubicBezTo>
                  <a:cubicBezTo>
                    <a:pt x="3848029" y="11687"/>
                    <a:pt x="3850592" y="17875"/>
                    <a:pt x="3850592" y="24327"/>
                  </a:cubicBezTo>
                  <a:lnTo>
                    <a:pt x="3850592" y="1875888"/>
                  </a:lnTo>
                  <a:cubicBezTo>
                    <a:pt x="3850592" y="1889323"/>
                    <a:pt x="3839701" y="1900215"/>
                    <a:pt x="3826265" y="1900215"/>
                  </a:cubicBezTo>
                  <a:lnTo>
                    <a:pt x="24327" y="1900215"/>
                  </a:lnTo>
                  <a:cubicBezTo>
                    <a:pt x="10891" y="1900215"/>
                    <a:pt x="0" y="1889323"/>
                    <a:pt x="0" y="1875888"/>
                  </a:cubicBezTo>
                  <a:lnTo>
                    <a:pt x="0" y="24327"/>
                  </a:lnTo>
                  <a:cubicBezTo>
                    <a:pt x="0" y="10891"/>
                    <a:pt x="10891" y="0"/>
                    <a:pt x="24327"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850592" cy="1938315"/>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nvGraphicFramePr>
        <p:xfrm>
          <a:off x="1370776" y="2933246"/>
          <a:ext cx="15546449" cy="5800725"/>
        </p:xfrm>
        <a:graphic>
          <a:graphicData uri="http://schemas.openxmlformats.org/drawingml/2006/table">
            <a:tbl>
              <a:tblPr/>
              <a:tblGrid>
                <a:gridCol w="1941164">
                  <a:extLst>
                    <a:ext uri="{9D8B030D-6E8A-4147-A177-3AD203B41FA5}">
                      <a16:colId xmlns:a16="http://schemas.microsoft.com/office/drawing/2014/main" val="20000"/>
                    </a:ext>
                  </a:extLst>
                </a:gridCol>
                <a:gridCol w="13605285">
                  <a:extLst>
                    <a:ext uri="{9D8B030D-6E8A-4147-A177-3AD203B41FA5}">
                      <a16:colId xmlns:a16="http://schemas.microsoft.com/office/drawing/2014/main" val="20001"/>
                    </a:ext>
                  </a:extLst>
                </a:gridCol>
              </a:tblGrid>
              <a:tr h="5800725">
                <a:tc>
                  <a:txBody>
                    <a:bodyPr/>
                    <a:lstStyle/>
                    <a:p>
                      <a:pPr algn="l">
                        <a:lnSpc>
                          <a:spcPts val="5179"/>
                        </a:lnSpc>
                        <a:defRPr/>
                      </a:pPr>
                      <a:r>
                        <a:rPr lang="en-US" sz="3699">
                          <a:solidFill>
                            <a:srgbClr val="000000"/>
                          </a:solidFill>
                          <a:latin typeface="Roboto Condensed Bold"/>
                        </a:rPr>
                        <a:t>Cách thức chung</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tc>
                  <a:txBody>
                    <a:bodyPr/>
                    <a:lstStyle/>
                    <a:p>
                      <a:pPr marL="798829" lvl="1" indent="-399415" algn="just">
                        <a:lnSpc>
                          <a:spcPts val="5179"/>
                        </a:lnSpc>
                        <a:buFont typeface="Arial"/>
                        <a:buChar char="•"/>
                        <a:defRPr/>
                      </a:pPr>
                      <a:r>
                        <a:rPr lang="en-US" sz="3699">
                          <a:solidFill>
                            <a:srgbClr val="000000"/>
                          </a:solidFill>
                          <a:latin typeface="Roboto Condensed"/>
                        </a:rPr>
                        <a:t>Chỉ ra sự giống nhau, khác nhau của hai hay nhiều tác phẩm, làm nổi bật sự độc đáo, sáng tạo của nhà văn.</a:t>
                      </a:r>
                      <a:endParaRPr lang="en-US" sz="1100"/>
                    </a:p>
                    <a:p>
                      <a:pPr marL="798829" lvl="1" indent="-399415" algn="just">
                        <a:lnSpc>
                          <a:spcPts val="5179"/>
                        </a:lnSpc>
                        <a:buFont typeface="Arial"/>
                        <a:buChar char="•"/>
                      </a:pPr>
                      <a:r>
                        <a:rPr lang="en-US" sz="3699">
                          <a:solidFill>
                            <a:srgbClr val="000000"/>
                          </a:solidFill>
                          <a:latin typeface="Roboto Condensed"/>
                        </a:rPr>
                        <a:t>Có thể so sánh điểm giống và khác nhau ở tất cả các cấp độ, từ nội dung (đề tài, chủ đề, cảm hứng, tư tưởng,..) đến hình thức tác phẩm (nhan đề, bố cục, chi tiết, vần, nhịp, hình ảnh, các thủ pháp nghệ thuật ngôn ngữ,...)</a:t>
                      </a:r>
                    </a:p>
                    <a:p>
                      <a:pPr marL="798829" lvl="1" indent="-399415" algn="just">
                        <a:lnSpc>
                          <a:spcPts val="5179"/>
                        </a:lnSpc>
                        <a:buFont typeface="Arial"/>
                        <a:buChar char="•"/>
                      </a:pPr>
                      <a:r>
                        <a:rPr lang="en-US" sz="3699">
                          <a:solidFill>
                            <a:srgbClr val="000000"/>
                          </a:solidFill>
                          <a:latin typeface="Roboto Condensed"/>
                        </a:rPr>
                        <a:t>Có thể so sánh tác phẩm của hai tác giả nhưng cũng có thể so sánh hai tác phẩm của cùng một tác giả</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TextBox 6"/>
          <p:cNvSpPr txBox="1"/>
          <p:nvPr/>
        </p:nvSpPr>
        <p:spPr>
          <a:xfrm>
            <a:off x="1705655" y="1914425"/>
            <a:ext cx="14840040" cy="771917"/>
          </a:xfrm>
          <a:prstGeom prst="rect">
            <a:avLst/>
          </a:prstGeom>
        </p:spPr>
        <p:txBody>
          <a:bodyPr lIns="0" tIns="0" rIns="0" bIns="0" rtlCol="0" anchor="t">
            <a:spAutoFit/>
          </a:bodyPr>
          <a:lstStyle/>
          <a:p>
            <a:pPr algn="just">
              <a:lnSpc>
                <a:spcPts val="6278"/>
              </a:lnSpc>
            </a:pPr>
            <a:r>
              <a:rPr lang="en-US" sz="4484">
                <a:solidFill>
                  <a:srgbClr val="000000"/>
                </a:solidFill>
                <a:latin typeface="#9Slide05 Dear Saturday 2"/>
              </a:rPr>
              <a:t>Kĩ năng so sánh trong phân tích thơ:</a:t>
            </a:r>
          </a:p>
        </p:txBody>
      </p:sp>
      <p:sp>
        <p:nvSpPr>
          <p:cNvPr id="7" name="Freeform 7"/>
          <p:cNvSpPr/>
          <p:nvPr/>
        </p:nvSpPr>
        <p:spPr>
          <a:xfrm>
            <a:off x="-767518" y="852608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8842678" y="869524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9" name="Freeform 9"/>
          <p:cNvSpPr/>
          <p:nvPr/>
        </p:nvSpPr>
        <p:spPr>
          <a:xfrm>
            <a:off x="-914327" y="702731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45623" y="139700"/>
            <a:ext cx="17796754" cy="936625"/>
          </a:xfrm>
          <a:prstGeom prst="rect">
            <a:avLst/>
          </a:prstGeom>
        </p:spPr>
        <p:txBody>
          <a:bodyPr lIns="0" tIns="0" rIns="0" bIns="0" rtlCol="0" anchor="t">
            <a:spAutoFit/>
          </a:bodyPr>
          <a:lstStyle/>
          <a:p>
            <a:pPr algn="ctr">
              <a:lnSpc>
                <a:spcPts val="7700"/>
              </a:lnSpc>
            </a:pPr>
            <a:r>
              <a:rPr lang="en-US" sz="5500">
                <a:solidFill>
                  <a:srgbClr val="FBF7EE"/>
                </a:solidFill>
                <a:latin typeface="Fraunces Bold"/>
              </a:rPr>
              <a:t>III.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944492" y="1897735"/>
            <a:ext cx="12400745" cy="5474665"/>
            <a:chOff x="0" y="0"/>
            <a:chExt cx="3266040" cy="1441887"/>
          </a:xfrm>
        </p:grpSpPr>
        <p:sp>
          <p:nvSpPr>
            <p:cNvPr id="3" name="Freeform 3"/>
            <p:cNvSpPr/>
            <p:nvPr/>
          </p:nvSpPr>
          <p:spPr>
            <a:xfrm>
              <a:off x="0" y="0"/>
              <a:ext cx="3266040" cy="1441887"/>
            </a:xfrm>
            <a:custGeom>
              <a:avLst/>
              <a:gdLst/>
              <a:ahLst/>
              <a:cxnLst/>
              <a:rect l="l" t="t" r="r" b="b"/>
              <a:pathLst>
                <a:path w="3266040" h="1441887">
                  <a:moveTo>
                    <a:pt x="31840" y="0"/>
                  </a:moveTo>
                  <a:lnTo>
                    <a:pt x="3234200" y="0"/>
                  </a:lnTo>
                  <a:cubicBezTo>
                    <a:pt x="3251784" y="0"/>
                    <a:pt x="3266040" y="14255"/>
                    <a:pt x="3266040" y="31840"/>
                  </a:cubicBezTo>
                  <a:lnTo>
                    <a:pt x="3266040" y="1410047"/>
                  </a:lnTo>
                  <a:cubicBezTo>
                    <a:pt x="3266040" y="1427632"/>
                    <a:pt x="3251784" y="1441887"/>
                    <a:pt x="3234200" y="1441887"/>
                  </a:cubicBezTo>
                  <a:lnTo>
                    <a:pt x="31840" y="1441887"/>
                  </a:lnTo>
                  <a:cubicBezTo>
                    <a:pt x="14255" y="1441887"/>
                    <a:pt x="0" y="1427632"/>
                    <a:pt x="0" y="1410047"/>
                  </a:cubicBezTo>
                  <a:lnTo>
                    <a:pt x="0" y="31840"/>
                  </a:lnTo>
                  <a:cubicBezTo>
                    <a:pt x="0" y="14255"/>
                    <a:pt x="14255" y="0"/>
                    <a:pt x="31840" y="0"/>
                  </a:cubicBezTo>
                  <a:close/>
                </a:path>
              </a:pathLst>
            </a:custGeom>
            <a:solidFill>
              <a:srgbClr val="FBF7EE"/>
            </a:solidFill>
          </p:spPr>
          <p:txBody>
            <a:bodyPr/>
            <a:lstStyle/>
            <a:p>
              <a:endParaRPr lang="en-US"/>
            </a:p>
          </p:txBody>
        </p:sp>
        <p:sp>
          <p:nvSpPr>
            <p:cNvPr id="4" name="TextBox 4"/>
            <p:cNvSpPr txBox="1"/>
            <p:nvPr/>
          </p:nvSpPr>
          <p:spPr>
            <a:xfrm>
              <a:off x="0" y="-38100"/>
              <a:ext cx="3266040" cy="147998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69435" y="2252547"/>
            <a:ext cx="11150859" cy="4669790"/>
          </a:xfrm>
          <a:prstGeom prst="rect">
            <a:avLst/>
          </a:prstGeom>
        </p:spPr>
        <p:txBody>
          <a:bodyPr lIns="0" tIns="0" rIns="0" bIns="0" rtlCol="0" anchor="t">
            <a:spAutoFit/>
          </a:bodyPr>
          <a:lstStyle/>
          <a:p>
            <a:pPr marL="949961" lvl="1" indent="-474980" algn="just">
              <a:lnSpc>
                <a:spcPts val="6160"/>
              </a:lnSpc>
              <a:buFont typeface="Arial"/>
              <a:buChar char="•"/>
            </a:pPr>
            <a:r>
              <a:rPr lang="en-US" sz="4400">
                <a:solidFill>
                  <a:srgbClr val="000000"/>
                </a:solidFill>
                <a:latin typeface="Roboto Condensed"/>
              </a:rPr>
              <a:t>Chia lớp thành 2 dãy, lần lượt từng dãy đọc 1 dòng thơ đúng của bài “Khóc Dương Khuê”, tuần tự từ dãy này đến dãy kia, sau 3 giây mà không đọc được dòng thơ nào thì coi như dãy ấy thua. </a:t>
            </a:r>
          </a:p>
          <a:p>
            <a:pPr marL="949961" lvl="1" indent="-474980" algn="just">
              <a:lnSpc>
                <a:spcPts val="6160"/>
              </a:lnSpc>
              <a:buFont typeface="Arial"/>
              <a:buChar char="•"/>
            </a:pPr>
            <a:r>
              <a:rPr lang="en-US" sz="4400">
                <a:solidFill>
                  <a:srgbClr val="000000"/>
                </a:solidFill>
                <a:latin typeface="Roboto Condensed"/>
              </a:rPr>
              <a:t>Dãy ở lại lâu nhất trở thành dãy chiến thắng. </a:t>
            </a:r>
          </a:p>
        </p:txBody>
      </p:sp>
      <p:sp>
        <p:nvSpPr>
          <p:cNvPr id="6" name="Freeform 6"/>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7" name="Freeform 7"/>
          <p:cNvSpPr/>
          <p:nvPr/>
        </p:nvSpPr>
        <p:spPr>
          <a:xfrm>
            <a:off x="16872793" y="-1003684"/>
            <a:ext cx="7701306" cy="7701306"/>
          </a:xfrm>
          <a:custGeom>
            <a:avLst/>
            <a:gdLst/>
            <a:ahLst/>
            <a:cxnLst/>
            <a:rect l="l" t="t" r="r" b="b"/>
            <a:pathLst>
              <a:path w="7701306" h="7701306">
                <a:moveTo>
                  <a:pt x="0" y="0"/>
                </a:moveTo>
                <a:lnTo>
                  <a:pt x="7701306" y="0"/>
                </a:lnTo>
                <a:lnTo>
                  <a:pt x="7701306" y="7701306"/>
                </a:lnTo>
                <a:lnTo>
                  <a:pt x="0" y="77013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6872793" y="3820007"/>
            <a:ext cx="7701306" cy="7701306"/>
          </a:xfrm>
          <a:custGeom>
            <a:avLst/>
            <a:gdLst/>
            <a:ahLst/>
            <a:cxnLst/>
            <a:rect l="l" t="t" r="r" b="b"/>
            <a:pathLst>
              <a:path w="7701306" h="7701306">
                <a:moveTo>
                  <a:pt x="0" y="0"/>
                </a:moveTo>
                <a:lnTo>
                  <a:pt x="7701306" y="0"/>
                </a:lnTo>
                <a:lnTo>
                  <a:pt x="7701306" y="7701306"/>
                </a:lnTo>
                <a:lnTo>
                  <a:pt x="0" y="77013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10" name="Freeform 10"/>
          <p:cNvSpPr/>
          <p:nvPr/>
        </p:nvSpPr>
        <p:spPr>
          <a:xfrm>
            <a:off x="-408895" y="542182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449433" y="168440"/>
            <a:ext cx="7701306" cy="1530019"/>
          </a:xfrm>
          <a:prstGeom prst="rect">
            <a:avLst/>
          </a:prstGeom>
        </p:spPr>
        <p:txBody>
          <a:bodyPr wrap="square" lIns="0" tIns="0" rIns="0" bIns="0" rtlCol="0" anchor="t">
            <a:spAutoFit/>
          </a:bodyPr>
          <a:lstStyle/>
          <a:p>
            <a:pPr algn="ctr">
              <a:lnSpc>
                <a:spcPts val="12306"/>
              </a:lnSpc>
            </a:pPr>
            <a:r>
              <a:rPr lang="en-US" sz="8790">
                <a:solidFill>
                  <a:srgbClr val="FEFFFE"/>
                </a:solidFill>
                <a:latin typeface="#9Slide05 Dear Saturday 1"/>
              </a:rPr>
              <a:t>Một bụng chữ</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377182" y="1623326"/>
            <a:ext cx="14625110" cy="6136508"/>
            <a:chOff x="0" y="0"/>
            <a:chExt cx="3469701" cy="1455842"/>
          </a:xfrm>
        </p:grpSpPr>
        <p:sp>
          <p:nvSpPr>
            <p:cNvPr id="3" name="Freeform 3"/>
            <p:cNvSpPr/>
            <p:nvPr/>
          </p:nvSpPr>
          <p:spPr>
            <a:xfrm>
              <a:off x="0" y="0"/>
              <a:ext cx="3469701" cy="1455842"/>
            </a:xfrm>
            <a:custGeom>
              <a:avLst/>
              <a:gdLst/>
              <a:ahLst/>
              <a:cxnLst/>
              <a:rect l="l" t="t" r="r" b="b"/>
              <a:pathLst>
                <a:path w="3469701" h="1455842">
                  <a:moveTo>
                    <a:pt x="26997" y="0"/>
                  </a:moveTo>
                  <a:lnTo>
                    <a:pt x="3442704" y="0"/>
                  </a:lnTo>
                  <a:cubicBezTo>
                    <a:pt x="3457614" y="0"/>
                    <a:pt x="3469701" y="12087"/>
                    <a:pt x="3469701" y="26997"/>
                  </a:cubicBezTo>
                  <a:lnTo>
                    <a:pt x="3469701" y="1428845"/>
                  </a:lnTo>
                  <a:cubicBezTo>
                    <a:pt x="3469701" y="1443755"/>
                    <a:pt x="3457614" y="1455842"/>
                    <a:pt x="3442704" y="1455842"/>
                  </a:cubicBezTo>
                  <a:lnTo>
                    <a:pt x="26997" y="1455842"/>
                  </a:lnTo>
                  <a:cubicBezTo>
                    <a:pt x="12087" y="1455842"/>
                    <a:pt x="0" y="1443755"/>
                    <a:pt x="0" y="1428845"/>
                  </a:cubicBezTo>
                  <a:lnTo>
                    <a:pt x="0" y="26997"/>
                  </a:lnTo>
                  <a:cubicBezTo>
                    <a:pt x="0" y="12087"/>
                    <a:pt x="12087" y="0"/>
                    <a:pt x="26997"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469701" cy="1493942"/>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nvGraphicFramePr>
        <p:xfrm>
          <a:off x="2967550" y="3060793"/>
          <a:ext cx="13171517" cy="3829050"/>
        </p:xfrm>
        <a:graphic>
          <a:graphicData uri="http://schemas.openxmlformats.org/drawingml/2006/table">
            <a:tbl>
              <a:tblPr/>
              <a:tblGrid>
                <a:gridCol w="1587754">
                  <a:extLst>
                    <a:ext uri="{9D8B030D-6E8A-4147-A177-3AD203B41FA5}">
                      <a16:colId xmlns:a16="http://schemas.microsoft.com/office/drawing/2014/main" val="20000"/>
                    </a:ext>
                  </a:extLst>
                </a:gridCol>
                <a:gridCol w="11583763">
                  <a:extLst>
                    <a:ext uri="{9D8B030D-6E8A-4147-A177-3AD203B41FA5}">
                      <a16:colId xmlns:a16="http://schemas.microsoft.com/office/drawing/2014/main" val="20001"/>
                    </a:ext>
                  </a:extLst>
                </a:gridCol>
              </a:tblGrid>
              <a:tr h="3829050">
                <a:tc>
                  <a:txBody>
                    <a:bodyPr/>
                    <a:lstStyle/>
                    <a:p>
                      <a:pPr algn="l">
                        <a:lnSpc>
                          <a:spcPts val="5179"/>
                        </a:lnSpc>
                        <a:defRPr/>
                      </a:pPr>
                      <a:r>
                        <a:rPr lang="en-US" sz="3699">
                          <a:solidFill>
                            <a:srgbClr val="000000"/>
                          </a:solidFill>
                          <a:latin typeface="Roboto Condensed Bold"/>
                        </a:rPr>
                        <a:t>Lưu ý trong phân tích thơ</a:t>
                      </a:r>
                      <a:endParaRPr lang="en-US" sz="1100"/>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tc>
                  <a:txBody>
                    <a:bodyPr/>
                    <a:lstStyle/>
                    <a:p>
                      <a:pPr marL="798829" lvl="1" indent="-399415" algn="just">
                        <a:lnSpc>
                          <a:spcPts val="5179"/>
                        </a:lnSpc>
                        <a:buFont typeface="Arial"/>
                        <a:buChar char="•"/>
                        <a:defRPr/>
                      </a:pPr>
                      <a:r>
                        <a:rPr lang="en-US" sz="3699">
                          <a:solidFill>
                            <a:srgbClr val="000000"/>
                          </a:solidFill>
                          <a:latin typeface="Roboto Condensed"/>
                        </a:rPr>
                        <a:t>So sánh với các tác phẩm cùng đề tài, chủ đề,...</a:t>
                      </a:r>
                      <a:endParaRPr lang="en-US" sz="1100"/>
                    </a:p>
                    <a:p>
                      <a:pPr marL="798829" lvl="1" indent="-399415" algn="just">
                        <a:lnSpc>
                          <a:spcPts val="5179"/>
                        </a:lnSpc>
                        <a:buFont typeface="Arial"/>
                        <a:buChar char="•"/>
                      </a:pPr>
                      <a:r>
                        <a:rPr lang="en-US" sz="3699">
                          <a:solidFill>
                            <a:srgbClr val="000000"/>
                          </a:solidFill>
                          <a:latin typeface="Roboto Condensed"/>
                        </a:rPr>
                        <a:t>VD: Khi phân tích “Sông núi nước Nam”, có thể dẫn ra các tác phẩm cùng viết về tinh thần yêu nước, ý thức độc lập dân tộc như “Hịch tướng sĩ” của Trần Quốc Tuấn, “Phò giá về kinh” của Trần Quang Khải,...</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TextBox 6"/>
          <p:cNvSpPr txBox="1"/>
          <p:nvPr/>
        </p:nvSpPr>
        <p:spPr>
          <a:xfrm>
            <a:off x="3072462" y="2041971"/>
            <a:ext cx="14840040" cy="771917"/>
          </a:xfrm>
          <a:prstGeom prst="rect">
            <a:avLst/>
          </a:prstGeom>
        </p:spPr>
        <p:txBody>
          <a:bodyPr lIns="0" tIns="0" rIns="0" bIns="0" rtlCol="0" anchor="t">
            <a:spAutoFit/>
          </a:bodyPr>
          <a:lstStyle/>
          <a:p>
            <a:pPr algn="just">
              <a:lnSpc>
                <a:spcPts val="6278"/>
              </a:lnSpc>
            </a:pPr>
            <a:r>
              <a:rPr lang="en-US" sz="4484">
                <a:solidFill>
                  <a:srgbClr val="000000"/>
                </a:solidFill>
                <a:latin typeface="#9Slide05 Dear Saturday 2"/>
              </a:rPr>
              <a:t>Kĩ năng so sánh trong phân tích thơ:</a:t>
            </a:r>
          </a:p>
        </p:txBody>
      </p:sp>
      <p:sp>
        <p:nvSpPr>
          <p:cNvPr id="7" name="Freeform 7"/>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9" name="Freeform 9"/>
          <p:cNvSpPr/>
          <p:nvPr/>
        </p:nvSpPr>
        <p:spPr>
          <a:xfrm>
            <a:off x="-408895" y="542182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45623" y="254000"/>
            <a:ext cx="17796754" cy="936625"/>
          </a:xfrm>
          <a:prstGeom prst="rect">
            <a:avLst/>
          </a:prstGeom>
        </p:spPr>
        <p:txBody>
          <a:bodyPr lIns="0" tIns="0" rIns="0" bIns="0" rtlCol="0" anchor="t">
            <a:spAutoFit/>
          </a:bodyPr>
          <a:lstStyle/>
          <a:p>
            <a:pPr algn="ctr">
              <a:lnSpc>
                <a:spcPts val="7700"/>
              </a:lnSpc>
            </a:pPr>
            <a:r>
              <a:rPr lang="en-US" sz="5500">
                <a:solidFill>
                  <a:srgbClr val="FBF7EE"/>
                </a:solidFill>
                <a:latin typeface="Fraunces Bold"/>
              </a:rPr>
              <a:t>III.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96282"/>
            <a:ext cx="16230600" cy="7577319"/>
            <a:chOff x="0" y="0"/>
            <a:chExt cx="3850592" cy="1797664"/>
          </a:xfrm>
        </p:grpSpPr>
        <p:sp>
          <p:nvSpPr>
            <p:cNvPr id="3" name="Freeform 3"/>
            <p:cNvSpPr/>
            <p:nvPr/>
          </p:nvSpPr>
          <p:spPr>
            <a:xfrm>
              <a:off x="0" y="0"/>
              <a:ext cx="3850592" cy="1797664"/>
            </a:xfrm>
            <a:custGeom>
              <a:avLst/>
              <a:gdLst/>
              <a:ahLst/>
              <a:cxnLst/>
              <a:rect l="l" t="t" r="r" b="b"/>
              <a:pathLst>
                <a:path w="3850592" h="1797664">
                  <a:moveTo>
                    <a:pt x="24327" y="0"/>
                  </a:moveTo>
                  <a:lnTo>
                    <a:pt x="3826265" y="0"/>
                  </a:lnTo>
                  <a:cubicBezTo>
                    <a:pt x="3832717" y="0"/>
                    <a:pt x="3838905" y="2563"/>
                    <a:pt x="3843467" y="7125"/>
                  </a:cubicBezTo>
                  <a:cubicBezTo>
                    <a:pt x="3848029" y="11687"/>
                    <a:pt x="3850592" y="17875"/>
                    <a:pt x="3850592" y="24327"/>
                  </a:cubicBezTo>
                  <a:lnTo>
                    <a:pt x="3850592" y="1773337"/>
                  </a:lnTo>
                  <a:cubicBezTo>
                    <a:pt x="3850592" y="1786773"/>
                    <a:pt x="3839701" y="1797664"/>
                    <a:pt x="3826265" y="1797664"/>
                  </a:cubicBezTo>
                  <a:lnTo>
                    <a:pt x="24327" y="1797664"/>
                  </a:lnTo>
                  <a:cubicBezTo>
                    <a:pt x="10891" y="1797664"/>
                    <a:pt x="0" y="1786773"/>
                    <a:pt x="0" y="1773337"/>
                  </a:cubicBezTo>
                  <a:lnTo>
                    <a:pt x="0" y="24327"/>
                  </a:lnTo>
                  <a:cubicBezTo>
                    <a:pt x="0" y="10891"/>
                    <a:pt x="10891" y="0"/>
                    <a:pt x="24327"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850592" cy="183576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552414" y="4492953"/>
            <a:ext cx="14973349" cy="3916045"/>
          </a:xfrm>
          <a:prstGeom prst="rect">
            <a:avLst/>
          </a:prstGeom>
        </p:spPr>
        <p:txBody>
          <a:bodyPr lIns="0" tIns="0" rIns="0" bIns="0" rtlCol="0" anchor="t">
            <a:spAutoFit/>
          </a:bodyPr>
          <a:lstStyle/>
          <a:p>
            <a:pPr algn="just">
              <a:lnSpc>
                <a:spcPts val="5179"/>
              </a:lnSpc>
              <a:spcBef>
                <a:spcPct val="0"/>
              </a:spcBef>
            </a:pPr>
            <a:r>
              <a:rPr lang="en-US" sz="3699">
                <a:solidFill>
                  <a:srgbClr val="000000"/>
                </a:solidFill>
                <a:latin typeface="Roboto Condensed Italics"/>
              </a:rPr>
              <a:t>             [Trong nhiều mối quan hệ của cuộc sống con người thì tình bạn xưa nay vẫn được coi là một nhu cầu tinh thần không thể thiếu. Tục ngữ dân gian khẳng định: “Giàu vì bạn, sang vì vợ.”. Truyện dân gian kể về đôi bạn Lưu Bình - Dương Lễ rất cảm động. Danh nho Lục tỉnh Nguyễn Đình Chiểu để lại những hình tượng đẹp đẽ, cao cả về tình bạn Vân Tiên - Hớn Minh, Vân Tiên - Tử Trực, đồng thời lưu danh Trịnh Hâm là một tên phản bạn (Truyện Lục Vân Tiên).]</a:t>
            </a:r>
          </a:p>
        </p:txBody>
      </p:sp>
      <p:grpSp>
        <p:nvGrpSpPr>
          <p:cNvPr id="6" name="Group 6"/>
          <p:cNvGrpSpPr/>
          <p:nvPr/>
        </p:nvGrpSpPr>
        <p:grpSpPr>
          <a:xfrm>
            <a:off x="14884624" y="6946306"/>
            <a:ext cx="7787050" cy="3854590"/>
            <a:chOff x="0" y="0"/>
            <a:chExt cx="10382733" cy="5139453"/>
          </a:xfrm>
        </p:grpSpPr>
        <p:sp>
          <p:nvSpPr>
            <p:cNvPr id="7" name="Freeform 7"/>
            <p:cNvSpPr/>
            <p:nvPr/>
          </p:nvSpPr>
          <p:spPr>
            <a:xfrm>
              <a:off x="0" y="0"/>
              <a:ext cx="10382758" cy="5139436"/>
            </a:xfrm>
            <a:custGeom>
              <a:avLst/>
              <a:gdLst/>
              <a:ahLst/>
              <a:cxnLst/>
              <a:rect l="l" t="t" r="r" b="b"/>
              <a:pathLst>
                <a:path w="10382758" h="5139436">
                  <a:moveTo>
                    <a:pt x="0" y="0"/>
                  </a:moveTo>
                  <a:lnTo>
                    <a:pt x="10382758" y="0"/>
                  </a:lnTo>
                  <a:lnTo>
                    <a:pt x="10382758" y="5139436"/>
                  </a:lnTo>
                  <a:lnTo>
                    <a:pt x="0" y="5139436"/>
                  </a:lnTo>
                  <a:lnTo>
                    <a:pt x="0" y="0"/>
                  </a:lnTo>
                  <a:close/>
                </a:path>
              </a:pathLst>
            </a:custGeom>
            <a:blipFill>
              <a:blip r:embed="rId2"/>
              <a:stretch>
                <a:fillRect t="-63" b="-63"/>
              </a:stretch>
            </a:blipFill>
          </p:spPr>
          <p:txBody>
            <a:bodyPr/>
            <a:lstStyle/>
            <a:p>
              <a:endParaRPr lang="en-US"/>
            </a:p>
          </p:txBody>
        </p:sp>
      </p:grpSp>
      <p:sp>
        <p:nvSpPr>
          <p:cNvPr id="8" name="Freeform 8"/>
          <p:cNvSpPr/>
          <p:nvPr/>
        </p:nvSpPr>
        <p:spPr>
          <a:xfrm>
            <a:off x="2057400" y="4123740"/>
            <a:ext cx="773224" cy="899098"/>
          </a:xfrm>
          <a:custGeom>
            <a:avLst/>
            <a:gdLst/>
            <a:ahLst/>
            <a:cxnLst/>
            <a:rect l="l" t="t" r="r" b="b"/>
            <a:pathLst>
              <a:path w="773224" h="899098">
                <a:moveTo>
                  <a:pt x="0" y="0"/>
                </a:moveTo>
                <a:lnTo>
                  <a:pt x="773224" y="0"/>
                </a:lnTo>
                <a:lnTo>
                  <a:pt x="773224" y="899097"/>
                </a:lnTo>
                <a:lnTo>
                  <a:pt x="0" y="8990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TextBox 9"/>
          <p:cNvSpPr txBox="1"/>
          <p:nvPr/>
        </p:nvSpPr>
        <p:spPr>
          <a:xfrm>
            <a:off x="1499958" y="2645860"/>
            <a:ext cx="15078260" cy="1287145"/>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Bold"/>
              </a:rPr>
              <a:t>VD (ngữ liệu trong bài 10 bộ CD lớp 9) - Sự giống nhau trong lựa chọn đề tài của Nguyễn Khuyến (bài “Khóc Dương Khuê”) với các tác giả khác: </a:t>
            </a:r>
          </a:p>
        </p:txBody>
      </p:sp>
      <p:sp>
        <p:nvSpPr>
          <p:cNvPr id="10" name="TextBox 10"/>
          <p:cNvSpPr txBox="1"/>
          <p:nvPr/>
        </p:nvSpPr>
        <p:spPr>
          <a:xfrm>
            <a:off x="1723980" y="1533071"/>
            <a:ext cx="14840040" cy="771917"/>
          </a:xfrm>
          <a:prstGeom prst="rect">
            <a:avLst/>
          </a:prstGeom>
        </p:spPr>
        <p:txBody>
          <a:bodyPr lIns="0" tIns="0" rIns="0" bIns="0" rtlCol="0" anchor="t">
            <a:spAutoFit/>
          </a:bodyPr>
          <a:lstStyle/>
          <a:p>
            <a:pPr algn="just">
              <a:lnSpc>
                <a:spcPts val="6278"/>
              </a:lnSpc>
            </a:pPr>
            <a:r>
              <a:rPr lang="en-US" sz="4484">
                <a:solidFill>
                  <a:srgbClr val="000000"/>
                </a:solidFill>
                <a:latin typeface="#9Slide05 Dear Saturday 2"/>
              </a:rPr>
              <a:t>Kĩ năng so sánh trong phân tích thơ:</a:t>
            </a:r>
          </a:p>
        </p:txBody>
      </p:sp>
      <p:sp>
        <p:nvSpPr>
          <p:cNvPr id="11" name="Freeform 11"/>
          <p:cNvSpPr/>
          <p:nvPr/>
        </p:nvSpPr>
        <p:spPr>
          <a:xfrm>
            <a:off x="-1586614" y="8445076"/>
            <a:ext cx="10754568" cy="3750655"/>
          </a:xfrm>
          <a:custGeom>
            <a:avLst/>
            <a:gdLst/>
            <a:ahLst/>
            <a:cxnLst/>
            <a:rect l="l" t="t" r="r" b="b"/>
            <a:pathLst>
              <a:path w="10754568" h="3750655">
                <a:moveTo>
                  <a:pt x="0" y="0"/>
                </a:moveTo>
                <a:lnTo>
                  <a:pt x="10754568" y="0"/>
                </a:lnTo>
                <a:lnTo>
                  <a:pt x="10754568" y="3750655"/>
                </a:lnTo>
                <a:lnTo>
                  <a:pt x="0" y="3750655"/>
                </a:lnTo>
                <a:lnTo>
                  <a:pt x="0" y="0"/>
                </a:lnTo>
                <a:close/>
              </a:path>
            </a:pathLst>
          </a:custGeom>
          <a:blipFill>
            <a:blip r:embed="rId5"/>
            <a:stretch>
              <a:fillRect/>
            </a:stretch>
          </a:blipFill>
        </p:spPr>
        <p:txBody>
          <a:bodyPr/>
          <a:lstStyle/>
          <a:p>
            <a:endParaRPr lang="en-US"/>
          </a:p>
        </p:txBody>
      </p:sp>
      <p:sp>
        <p:nvSpPr>
          <p:cNvPr id="12" name="Freeform 12"/>
          <p:cNvSpPr/>
          <p:nvPr/>
        </p:nvSpPr>
        <p:spPr>
          <a:xfrm flipH="1">
            <a:off x="8023582" y="8614240"/>
            <a:ext cx="10754568" cy="3750655"/>
          </a:xfrm>
          <a:custGeom>
            <a:avLst/>
            <a:gdLst/>
            <a:ahLst/>
            <a:cxnLst/>
            <a:rect l="l" t="t" r="r" b="b"/>
            <a:pathLst>
              <a:path w="10754568" h="3750655">
                <a:moveTo>
                  <a:pt x="10754567" y="0"/>
                </a:moveTo>
                <a:lnTo>
                  <a:pt x="0" y="0"/>
                </a:lnTo>
                <a:lnTo>
                  <a:pt x="0" y="3750655"/>
                </a:lnTo>
                <a:lnTo>
                  <a:pt x="10754567" y="3750655"/>
                </a:lnTo>
                <a:lnTo>
                  <a:pt x="10754567" y="0"/>
                </a:lnTo>
                <a:close/>
              </a:path>
            </a:pathLst>
          </a:custGeom>
          <a:blipFill>
            <a:blip r:embed="rId5"/>
            <a:stretch>
              <a:fillRect/>
            </a:stretch>
          </a:blipFill>
        </p:spPr>
        <p:txBody>
          <a:bodyPr/>
          <a:lstStyle/>
          <a:p>
            <a:endParaRPr lang="en-US"/>
          </a:p>
        </p:txBody>
      </p:sp>
      <p:sp>
        <p:nvSpPr>
          <p:cNvPr id="13" name="Freeform 13"/>
          <p:cNvSpPr/>
          <p:nvPr/>
        </p:nvSpPr>
        <p:spPr>
          <a:xfrm>
            <a:off x="-1733423" y="6946306"/>
            <a:ext cx="4978329" cy="5418590"/>
          </a:xfrm>
          <a:custGeom>
            <a:avLst/>
            <a:gdLst/>
            <a:ahLst/>
            <a:cxnLst/>
            <a:rect l="l" t="t" r="r" b="b"/>
            <a:pathLst>
              <a:path w="4978329" h="5418590">
                <a:moveTo>
                  <a:pt x="0" y="0"/>
                </a:moveTo>
                <a:lnTo>
                  <a:pt x="4978330" y="0"/>
                </a:lnTo>
                <a:lnTo>
                  <a:pt x="4978330" y="5418589"/>
                </a:lnTo>
                <a:lnTo>
                  <a:pt x="0" y="5418589"/>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245623" y="28575"/>
            <a:ext cx="17796754" cy="936625"/>
          </a:xfrm>
          <a:prstGeom prst="rect">
            <a:avLst/>
          </a:prstGeom>
        </p:spPr>
        <p:txBody>
          <a:bodyPr lIns="0" tIns="0" rIns="0" bIns="0" rtlCol="0" anchor="t">
            <a:spAutoFit/>
          </a:bodyPr>
          <a:lstStyle/>
          <a:p>
            <a:pPr algn="ctr">
              <a:lnSpc>
                <a:spcPts val="7700"/>
              </a:lnSpc>
            </a:pPr>
            <a:r>
              <a:rPr lang="en-US" sz="5500">
                <a:solidFill>
                  <a:srgbClr val="FBF7EE"/>
                </a:solidFill>
                <a:latin typeface="Fraunces Bold"/>
              </a:rPr>
              <a:t>III.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96282"/>
            <a:ext cx="16230600" cy="7962018"/>
            <a:chOff x="0" y="0"/>
            <a:chExt cx="3850592" cy="1888931"/>
          </a:xfrm>
        </p:grpSpPr>
        <p:sp>
          <p:nvSpPr>
            <p:cNvPr id="3" name="Freeform 3"/>
            <p:cNvSpPr/>
            <p:nvPr/>
          </p:nvSpPr>
          <p:spPr>
            <a:xfrm>
              <a:off x="0" y="0"/>
              <a:ext cx="3850592" cy="1888931"/>
            </a:xfrm>
            <a:custGeom>
              <a:avLst/>
              <a:gdLst/>
              <a:ahLst/>
              <a:cxnLst/>
              <a:rect l="l" t="t" r="r" b="b"/>
              <a:pathLst>
                <a:path w="3850592" h="1888931">
                  <a:moveTo>
                    <a:pt x="24327" y="0"/>
                  </a:moveTo>
                  <a:lnTo>
                    <a:pt x="3826265" y="0"/>
                  </a:lnTo>
                  <a:cubicBezTo>
                    <a:pt x="3832717" y="0"/>
                    <a:pt x="3838905" y="2563"/>
                    <a:pt x="3843467" y="7125"/>
                  </a:cubicBezTo>
                  <a:cubicBezTo>
                    <a:pt x="3848029" y="11687"/>
                    <a:pt x="3850592" y="17875"/>
                    <a:pt x="3850592" y="24327"/>
                  </a:cubicBezTo>
                  <a:lnTo>
                    <a:pt x="3850592" y="1864604"/>
                  </a:lnTo>
                  <a:cubicBezTo>
                    <a:pt x="3850592" y="1878040"/>
                    <a:pt x="3839701" y="1888931"/>
                    <a:pt x="3826265" y="1888931"/>
                  </a:cubicBezTo>
                  <a:lnTo>
                    <a:pt x="24327" y="1888931"/>
                  </a:lnTo>
                  <a:cubicBezTo>
                    <a:pt x="10891" y="1888931"/>
                    <a:pt x="0" y="1878040"/>
                    <a:pt x="0" y="1864604"/>
                  </a:cubicBezTo>
                  <a:lnTo>
                    <a:pt x="0" y="24327"/>
                  </a:lnTo>
                  <a:cubicBezTo>
                    <a:pt x="0" y="10891"/>
                    <a:pt x="10891" y="0"/>
                    <a:pt x="24327"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850592" cy="192703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447800" y="3923776"/>
            <a:ext cx="15358300" cy="4982133"/>
          </a:xfrm>
          <a:prstGeom prst="rect">
            <a:avLst/>
          </a:prstGeom>
        </p:spPr>
        <p:txBody>
          <a:bodyPr wrap="square" lIns="0" tIns="0" rIns="0" bIns="0" rtlCol="0" anchor="t">
            <a:spAutoFit/>
          </a:bodyPr>
          <a:lstStyle/>
          <a:p>
            <a:pPr algn="just">
              <a:lnSpc>
                <a:spcPts val="4900"/>
              </a:lnSpc>
              <a:spcBef>
                <a:spcPct val="0"/>
              </a:spcBef>
            </a:pPr>
            <a:r>
              <a:rPr lang="en-US" sz="3500" dirty="0">
                <a:solidFill>
                  <a:srgbClr val="000000"/>
                </a:solidFill>
                <a:latin typeface="Roboto Condensed Italics"/>
              </a:rPr>
              <a:t>             [...] Ở </a:t>
            </a:r>
            <a:r>
              <a:rPr lang="en-US" sz="3500" dirty="0" err="1">
                <a:solidFill>
                  <a:srgbClr val="000000"/>
                </a:solidFill>
                <a:latin typeface="Roboto Condensed Italics"/>
              </a:rPr>
              <a:t>phương</a:t>
            </a:r>
            <a:r>
              <a:rPr lang="en-US" sz="3500" dirty="0">
                <a:solidFill>
                  <a:srgbClr val="000000"/>
                </a:solidFill>
                <a:latin typeface="Roboto Condensed Italics"/>
              </a:rPr>
              <a:t> </a:t>
            </a:r>
            <a:r>
              <a:rPr lang="en-US" sz="3500" dirty="0" err="1">
                <a:solidFill>
                  <a:srgbClr val="000000"/>
                </a:solidFill>
                <a:latin typeface="Roboto Condensed Italics"/>
              </a:rPr>
              <a:t>diện</a:t>
            </a:r>
            <a:r>
              <a:rPr lang="en-US" sz="3500" dirty="0">
                <a:solidFill>
                  <a:srgbClr val="000000"/>
                </a:solidFill>
                <a:latin typeface="Roboto Condensed Italics"/>
              </a:rPr>
              <a:t> </a:t>
            </a:r>
            <a:r>
              <a:rPr lang="en-US" sz="3500" dirty="0" err="1">
                <a:solidFill>
                  <a:srgbClr val="000000"/>
                </a:solidFill>
                <a:latin typeface="Roboto Condensed Italics"/>
              </a:rPr>
              <a:t>thể</a:t>
            </a:r>
            <a:r>
              <a:rPr lang="en-US" sz="3500" dirty="0">
                <a:solidFill>
                  <a:srgbClr val="000000"/>
                </a:solidFill>
                <a:latin typeface="Roboto Condensed Italics"/>
              </a:rPr>
              <a:t> </a:t>
            </a:r>
            <a:r>
              <a:rPr lang="en-US" sz="3500" dirty="0" err="1">
                <a:solidFill>
                  <a:srgbClr val="000000"/>
                </a:solidFill>
                <a:latin typeface="Roboto Condensed Italics"/>
              </a:rPr>
              <a:t>hiện</a:t>
            </a:r>
            <a:r>
              <a:rPr lang="en-US" sz="3500" dirty="0">
                <a:solidFill>
                  <a:srgbClr val="000000"/>
                </a:solidFill>
                <a:latin typeface="Roboto Condensed Italics"/>
              </a:rPr>
              <a:t> </a:t>
            </a:r>
            <a:r>
              <a:rPr lang="en-US" sz="3500" dirty="0" err="1">
                <a:solidFill>
                  <a:srgbClr val="000000"/>
                </a:solidFill>
                <a:latin typeface="Roboto Condensed Italics"/>
              </a:rPr>
              <a:t>nguyên</a:t>
            </a:r>
            <a:r>
              <a:rPr lang="en-US" sz="3500" dirty="0">
                <a:solidFill>
                  <a:srgbClr val="000000"/>
                </a:solidFill>
                <a:latin typeface="Roboto Condensed Italics"/>
              </a:rPr>
              <a:t> </a:t>
            </a:r>
            <a:r>
              <a:rPr lang="en-US" sz="3500" dirty="0" err="1">
                <a:solidFill>
                  <a:srgbClr val="000000"/>
                </a:solidFill>
                <a:latin typeface="Roboto Condensed Italics"/>
              </a:rPr>
              <a:t>nhân</a:t>
            </a:r>
            <a:r>
              <a:rPr lang="en-US" sz="3500" dirty="0">
                <a:solidFill>
                  <a:srgbClr val="000000"/>
                </a:solidFill>
                <a:latin typeface="Roboto Condensed Italics"/>
              </a:rPr>
              <a:t> </a:t>
            </a:r>
            <a:r>
              <a:rPr lang="en-US" sz="3500" dirty="0" err="1">
                <a:solidFill>
                  <a:srgbClr val="000000"/>
                </a:solidFill>
                <a:latin typeface="Roboto Condensed Italics"/>
              </a:rPr>
              <a:t>đau</a:t>
            </a:r>
            <a:r>
              <a:rPr lang="en-US" sz="3500" dirty="0">
                <a:solidFill>
                  <a:srgbClr val="000000"/>
                </a:solidFill>
                <a:latin typeface="Roboto Condensed Italics"/>
              </a:rPr>
              <a:t> </a:t>
            </a:r>
            <a:r>
              <a:rPr lang="en-US" sz="3500" dirty="0" err="1">
                <a:solidFill>
                  <a:srgbClr val="000000"/>
                </a:solidFill>
                <a:latin typeface="Roboto Condensed Italics"/>
              </a:rPr>
              <a:t>khổ</a:t>
            </a:r>
            <a:r>
              <a:rPr lang="en-US" sz="3500" dirty="0">
                <a:solidFill>
                  <a:srgbClr val="000000"/>
                </a:solidFill>
                <a:latin typeface="Roboto Condensed Italics"/>
              </a:rPr>
              <a:t> </a:t>
            </a:r>
            <a:r>
              <a:rPr lang="en-US" sz="3500" dirty="0" err="1">
                <a:solidFill>
                  <a:srgbClr val="000000"/>
                </a:solidFill>
                <a:latin typeface="Roboto Condensed Italics"/>
              </a:rPr>
              <a:t>của</a:t>
            </a:r>
            <a:r>
              <a:rPr lang="en-US" sz="3500" dirty="0">
                <a:solidFill>
                  <a:srgbClr val="000000"/>
                </a:solidFill>
                <a:latin typeface="Roboto Condensed Italics"/>
              </a:rPr>
              <a:t> </a:t>
            </a:r>
            <a:r>
              <a:rPr lang="en-US" sz="3500" dirty="0" err="1">
                <a:solidFill>
                  <a:srgbClr val="000000"/>
                </a:solidFill>
                <a:latin typeface="Roboto Condensed Italics"/>
              </a:rPr>
              <a:t>người</a:t>
            </a:r>
            <a:r>
              <a:rPr lang="en-US" sz="3500" dirty="0">
                <a:solidFill>
                  <a:srgbClr val="000000"/>
                </a:solidFill>
                <a:latin typeface="Roboto Condensed Italics"/>
              </a:rPr>
              <a:t> </a:t>
            </a:r>
            <a:r>
              <a:rPr lang="en-US" sz="3500" dirty="0" err="1">
                <a:solidFill>
                  <a:srgbClr val="000000"/>
                </a:solidFill>
                <a:latin typeface="Roboto Condensed Italics"/>
              </a:rPr>
              <a:t>phụ</a:t>
            </a:r>
            <a:r>
              <a:rPr lang="en-US" sz="3500" dirty="0">
                <a:solidFill>
                  <a:srgbClr val="000000"/>
                </a:solidFill>
                <a:latin typeface="Roboto Condensed Italics"/>
              </a:rPr>
              <a:t> </a:t>
            </a:r>
            <a:r>
              <a:rPr lang="en-US" sz="3500" dirty="0" err="1">
                <a:solidFill>
                  <a:srgbClr val="000000"/>
                </a:solidFill>
                <a:latin typeface="Roboto Condensed Italics"/>
              </a:rPr>
              <a:t>nữ</a:t>
            </a:r>
            <a:r>
              <a:rPr lang="en-US" sz="3500" dirty="0">
                <a:solidFill>
                  <a:srgbClr val="000000"/>
                </a:solidFill>
                <a:latin typeface="Roboto Condensed Italics"/>
              </a:rPr>
              <a:t>, “</a:t>
            </a:r>
            <a:r>
              <a:rPr lang="en-US" sz="3500" dirty="0" err="1">
                <a:solidFill>
                  <a:srgbClr val="000000"/>
                </a:solidFill>
                <a:latin typeface="Roboto Condensed Italics"/>
              </a:rPr>
              <a:t>Chuyện</a:t>
            </a:r>
            <a:r>
              <a:rPr lang="en-US" sz="3500" dirty="0">
                <a:solidFill>
                  <a:srgbClr val="000000"/>
                </a:solidFill>
                <a:latin typeface="Roboto Condensed Italics"/>
              </a:rPr>
              <a:t> </a:t>
            </a:r>
            <a:r>
              <a:rPr lang="en-US" sz="3500" dirty="0" err="1">
                <a:solidFill>
                  <a:srgbClr val="000000"/>
                </a:solidFill>
                <a:latin typeface="Roboto Condensed Italics"/>
              </a:rPr>
              <a:t>người</a:t>
            </a:r>
            <a:r>
              <a:rPr lang="en-US" sz="3500" dirty="0">
                <a:solidFill>
                  <a:srgbClr val="000000"/>
                </a:solidFill>
                <a:latin typeface="Roboto Condensed Italics"/>
              </a:rPr>
              <a:t> con </a:t>
            </a:r>
            <a:r>
              <a:rPr lang="en-US" sz="3500" dirty="0" err="1">
                <a:solidFill>
                  <a:srgbClr val="000000"/>
                </a:solidFill>
                <a:latin typeface="Roboto Condensed Italics"/>
              </a:rPr>
              <a:t>gái</a:t>
            </a:r>
            <a:r>
              <a:rPr lang="en-US" sz="3500" dirty="0">
                <a:solidFill>
                  <a:srgbClr val="000000"/>
                </a:solidFill>
                <a:latin typeface="Roboto Condensed Italics"/>
              </a:rPr>
              <a:t> Nam </a:t>
            </a:r>
            <a:r>
              <a:rPr lang="en-US" sz="3500" dirty="0" err="1">
                <a:solidFill>
                  <a:srgbClr val="000000"/>
                </a:solidFill>
                <a:latin typeface="Roboto Condensed Italics"/>
              </a:rPr>
              <a:t>Xương</a:t>
            </a:r>
            <a:r>
              <a:rPr lang="en-US" sz="3500" dirty="0">
                <a:solidFill>
                  <a:srgbClr val="000000"/>
                </a:solidFill>
                <a:latin typeface="Roboto Condensed Italics"/>
              </a:rPr>
              <a:t>” </a:t>
            </a:r>
            <a:r>
              <a:rPr lang="en-US" sz="3500" dirty="0" err="1">
                <a:solidFill>
                  <a:srgbClr val="000000"/>
                </a:solidFill>
                <a:latin typeface="Roboto Condensed Italics"/>
              </a:rPr>
              <a:t>có</a:t>
            </a:r>
            <a:r>
              <a:rPr lang="en-US" sz="3500" dirty="0">
                <a:solidFill>
                  <a:srgbClr val="000000"/>
                </a:solidFill>
                <a:latin typeface="Roboto Condensed Italics"/>
              </a:rPr>
              <a:t> ý </a:t>
            </a:r>
            <a:r>
              <a:rPr lang="en-US" sz="3500" dirty="0" err="1">
                <a:solidFill>
                  <a:srgbClr val="000000"/>
                </a:solidFill>
                <a:latin typeface="Roboto Condensed Italics"/>
              </a:rPr>
              <a:t>nghĩa</a:t>
            </a:r>
            <a:r>
              <a:rPr lang="en-US" sz="3500" dirty="0">
                <a:solidFill>
                  <a:srgbClr val="000000"/>
                </a:solidFill>
                <a:latin typeface="Roboto Condensed Italics"/>
              </a:rPr>
              <a:t> </a:t>
            </a:r>
            <a:r>
              <a:rPr lang="en-US" sz="3500" dirty="0" err="1">
                <a:solidFill>
                  <a:srgbClr val="000000"/>
                </a:solidFill>
                <a:latin typeface="Roboto Condensed Italics"/>
              </a:rPr>
              <a:t>triết</a:t>
            </a:r>
            <a:r>
              <a:rPr lang="en-US" sz="3500" dirty="0">
                <a:solidFill>
                  <a:srgbClr val="000000"/>
                </a:solidFill>
                <a:latin typeface="Roboto Condensed Italics"/>
              </a:rPr>
              <a:t> </a:t>
            </a:r>
            <a:r>
              <a:rPr lang="en-US" sz="3500" dirty="0" err="1">
                <a:solidFill>
                  <a:srgbClr val="000000"/>
                </a:solidFill>
                <a:latin typeface="Roboto Condensed Italics"/>
              </a:rPr>
              <a:t>học</a:t>
            </a:r>
            <a:r>
              <a:rPr lang="en-US" sz="3500" dirty="0">
                <a:solidFill>
                  <a:srgbClr val="000000"/>
                </a:solidFill>
                <a:latin typeface="Roboto Condensed Italics"/>
              </a:rPr>
              <a:t> </a:t>
            </a:r>
            <a:r>
              <a:rPr lang="en-US" sz="3500" dirty="0" err="1">
                <a:solidFill>
                  <a:srgbClr val="000000"/>
                </a:solidFill>
                <a:latin typeface="Roboto Condensed Italics"/>
              </a:rPr>
              <a:t>sâu</a:t>
            </a:r>
            <a:r>
              <a:rPr lang="en-US" sz="3500" dirty="0">
                <a:solidFill>
                  <a:srgbClr val="000000"/>
                </a:solidFill>
                <a:latin typeface="Roboto Condensed Italics"/>
              </a:rPr>
              <a:t> </a:t>
            </a:r>
            <a:r>
              <a:rPr lang="en-US" sz="3500" dirty="0" err="1">
                <a:solidFill>
                  <a:srgbClr val="000000"/>
                </a:solidFill>
                <a:latin typeface="Roboto Condensed Italics"/>
              </a:rPr>
              <a:t>sắc</a:t>
            </a:r>
            <a:r>
              <a:rPr lang="en-US" sz="3500" dirty="0">
                <a:solidFill>
                  <a:srgbClr val="000000"/>
                </a:solidFill>
                <a:latin typeface="Roboto Condensed Italics"/>
              </a:rPr>
              <a:t> </a:t>
            </a:r>
            <a:r>
              <a:rPr lang="en-US" sz="3500" dirty="0" err="1">
                <a:solidFill>
                  <a:srgbClr val="000000"/>
                </a:solidFill>
                <a:latin typeface="Roboto Condensed Italics"/>
              </a:rPr>
              <a:t>hơn</a:t>
            </a:r>
            <a:r>
              <a:rPr lang="en-US" sz="3500" dirty="0">
                <a:solidFill>
                  <a:srgbClr val="000000"/>
                </a:solidFill>
                <a:latin typeface="Roboto Condensed Italics"/>
              </a:rPr>
              <a:t>, </a:t>
            </a:r>
            <a:r>
              <a:rPr lang="en-US" sz="3500" dirty="0" err="1">
                <a:solidFill>
                  <a:srgbClr val="000000"/>
                </a:solidFill>
                <a:latin typeface="Roboto Condensed Italics"/>
              </a:rPr>
              <a:t>cao</a:t>
            </a:r>
            <a:r>
              <a:rPr lang="en-US" sz="3500" dirty="0">
                <a:solidFill>
                  <a:srgbClr val="000000"/>
                </a:solidFill>
                <a:latin typeface="Roboto Condensed Italics"/>
              </a:rPr>
              <a:t> </a:t>
            </a:r>
            <a:r>
              <a:rPr lang="en-US" sz="3500" dirty="0" err="1">
                <a:solidFill>
                  <a:srgbClr val="000000"/>
                </a:solidFill>
                <a:latin typeface="Roboto Condensed Italics"/>
              </a:rPr>
              <a:t>hơn</a:t>
            </a:r>
            <a:r>
              <a:rPr lang="en-US" sz="3500" dirty="0">
                <a:solidFill>
                  <a:srgbClr val="000000"/>
                </a:solidFill>
                <a:latin typeface="Roboto Condensed Italics"/>
              </a:rPr>
              <a:t> “</a:t>
            </a:r>
            <a:r>
              <a:rPr lang="en-US" sz="3500" dirty="0" err="1">
                <a:solidFill>
                  <a:srgbClr val="000000"/>
                </a:solidFill>
                <a:latin typeface="Roboto Condensed Italics"/>
              </a:rPr>
              <a:t>Truyện</a:t>
            </a:r>
            <a:r>
              <a:rPr lang="en-US" sz="3500" dirty="0">
                <a:solidFill>
                  <a:srgbClr val="000000"/>
                </a:solidFill>
                <a:latin typeface="Roboto Condensed Italics"/>
              </a:rPr>
              <a:t> </a:t>
            </a:r>
            <a:r>
              <a:rPr lang="en-US" sz="3500" dirty="0" err="1">
                <a:solidFill>
                  <a:srgbClr val="000000"/>
                </a:solidFill>
                <a:latin typeface="Roboto Condensed Italics"/>
              </a:rPr>
              <a:t>Kiều</a:t>
            </a:r>
            <a:r>
              <a:rPr lang="en-US" sz="3500" dirty="0">
                <a:solidFill>
                  <a:srgbClr val="000000"/>
                </a:solidFill>
                <a:latin typeface="Roboto Condensed Italics"/>
              </a:rPr>
              <a:t>”, </a:t>
            </a:r>
            <a:r>
              <a:rPr lang="en-US" sz="3500" dirty="0" err="1">
                <a:solidFill>
                  <a:srgbClr val="000000"/>
                </a:solidFill>
                <a:latin typeface="Roboto Condensed Italics"/>
              </a:rPr>
              <a:t>bởi</a:t>
            </a:r>
            <a:r>
              <a:rPr lang="en-US" sz="3500" dirty="0">
                <a:solidFill>
                  <a:srgbClr val="000000"/>
                </a:solidFill>
                <a:latin typeface="Roboto Condensed Italics"/>
              </a:rPr>
              <a:t> </a:t>
            </a:r>
            <a:r>
              <a:rPr lang="en-US" sz="3500" dirty="0" err="1">
                <a:solidFill>
                  <a:srgbClr val="000000"/>
                </a:solidFill>
                <a:latin typeface="Roboto Condensed Italics"/>
              </a:rPr>
              <a:t>nó</a:t>
            </a:r>
            <a:r>
              <a:rPr lang="en-US" sz="3500" dirty="0">
                <a:solidFill>
                  <a:srgbClr val="000000"/>
                </a:solidFill>
                <a:latin typeface="Roboto Condensed Italics"/>
              </a:rPr>
              <a:t> </a:t>
            </a:r>
            <a:r>
              <a:rPr lang="en-US" sz="3500" dirty="0" err="1">
                <a:solidFill>
                  <a:srgbClr val="000000"/>
                </a:solidFill>
                <a:latin typeface="Roboto Condensed Italics"/>
              </a:rPr>
              <a:t>đã</a:t>
            </a:r>
            <a:r>
              <a:rPr lang="en-US" sz="3500" dirty="0">
                <a:solidFill>
                  <a:srgbClr val="000000"/>
                </a:solidFill>
                <a:latin typeface="Roboto Condensed Italics"/>
              </a:rPr>
              <a:t> </a:t>
            </a:r>
            <a:r>
              <a:rPr lang="en-US" sz="3500" dirty="0" err="1">
                <a:solidFill>
                  <a:srgbClr val="000000"/>
                </a:solidFill>
                <a:latin typeface="Roboto Condensed Italics"/>
              </a:rPr>
              <a:t>chạm</a:t>
            </a:r>
            <a:r>
              <a:rPr lang="en-US" sz="3500" dirty="0">
                <a:solidFill>
                  <a:srgbClr val="000000"/>
                </a:solidFill>
                <a:latin typeface="Roboto Condensed Italics"/>
              </a:rPr>
              <a:t> </a:t>
            </a:r>
            <a:r>
              <a:rPr lang="en-US" sz="3500" dirty="0" err="1">
                <a:solidFill>
                  <a:srgbClr val="000000"/>
                </a:solidFill>
                <a:latin typeface="Roboto Condensed Italics"/>
              </a:rPr>
              <a:t>vào</a:t>
            </a:r>
            <a:r>
              <a:rPr lang="en-US" sz="3500" dirty="0">
                <a:solidFill>
                  <a:srgbClr val="000000"/>
                </a:solidFill>
                <a:latin typeface="Roboto Condensed Italics"/>
              </a:rPr>
              <a:t> </a:t>
            </a:r>
            <a:r>
              <a:rPr lang="en-US" sz="3500" dirty="0" err="1">
                <a:solidFill>
                  <a:srgbClr val="000000"/>
                </a:solidFill>
                <a:latin typeface="Roboto Condensed Italics"/>
              </a:rPr>
              <a:t>sự</a:t>
            </a:r>
            <a:r>
              <a:rPr lang="en-US" sz="3500" dirty="0">
                <a:solidFill>
                  <a:srgbClr val="000000"/>
                </a:solidFill>
                <a:latin typeface="Roboto Condensed Italics"/>
              </a:rPr>
              <a:t> ma </a:t>
            </a:r>
            <a:r>
              <a:rPr lang="en-US" sz="3500" dirty="0" err="1">
                <a:solidFill>
                  <a:srgbClr val="000000"/>
                </a:solidFill>
                <a:latin typeface="Roboto Condensed Italics"/>
              </a:rPr>
              <a:t>quái</a:t>
            </a:r>
            <a:r>
              <a:rPr lang="en-US" sz="3500" dirty="0">
                <a:solidFill>
                  <a:srgbClr val="000000"/>
                </a:solidFill>
                <a:latin typeface="Roboto Condensed Italics"/>
              </a:rPr>
              <a:t> </a:t>
            </a:r>
            <a:r>
              <a:rPr lang="en-US" sz="3500" dirty="0" err="1">
                <a:solidFill>
                  <a:srgbClr val="000000"/>
                </a:solidFill>
                <a:latin typeface="Roboto Condensed Italics"/>
              </a:rPr>
              <a:t>có</a:t>
            </a:r>
            <a:r>
              <a:rPr lang="en-US" sz="3500" dirty="0">
                <a:solidFill>
                  <a:srgbClr val="000000"/>
                </a:solidFill>
                <a:latin typeface="Roboto Condensed Italics"/>
              </a:rPr>
              <a:t> </a:t>
            </a:r>
            <a:r>
              <a:rPr lang="en-US" sz="3500" dirty="0" err="1">
                <a:solidFill>
                  <a:srgbClr val="000000"/>
                </a:solidFill>
                <a:latin typeface="Roboto Condensed Italics"/>
              </a:rPr>
              <a:t>thực</a:t>
            </a:r>
            <a:r>
              <a:rPr lang="en-US" sz="3500" dirty="0">
                <a:solidFill>
                  <a:srgbClr val="000000"/>
                </a:solidFill>
                <a:latin typeface="Roboto Condensed Italics"/>
              </a:rPr>
              <a:t> </a:t>
            </a:r>
            <a:r>
              <a:rPr lang="en-US" sz="3500" dirty="0" err="1">
                <a:solidFill>
                  <a:srgbClr val="000000"/>
                </a:solidFill>
                <a:latin typeface="Roboto Condensed Italics"/>
              </a:rPr>
              <a:t>trong</a:t>
            </a:r>
            <a:r>
              <a:rPr lang="en-US" sz="3500" dirty="0">
                <a:solidFill>
                  <a:srgbClr val="000000"/>
                </a:solidFill>
                <a:latin typeface="Roboto Condensed Italics"/>
              </a:rPr>
              <a:t> </a:t>
            </a:r>
            <a:r>
              <a:rPr lang="en-US" sz="3500" dirty="0" err="1">
                <a:solidFill>
                  <a:srgbClr val="000000"/>
                </a:solidFill>
                <a:latin typeface="Roboto Condensed Italics"/>
              </a:rPr>
              <a:t>sự</a:t>
            </a:r>
            <a:r>
              <a:rPr lang="en-US" sz="3500" dirty="0">
                <a:solidFill>
                  <a:srgbClr val="000000"/>
                </a:solidFill>
                <a:latin typeface="Roboto Condensed Italics"/>
              </a:rPr>
              <a:t> </a:t>
            </a:r>
            <a:r>
              <a:rPr lang="en-US" sz="3500" dirty="0" err="1">
                <a:solidFill>
                  <a:srgbClr val="000000"/>
                </a:solidFill>
                <a:latin typeface="Roboto Condensed Italics"/>
              </a:rPr>
              <a:t>sống</a:t>
            </a:r>
            <a:r>
              <a:rPr lang="en-US" sz="3500" dirty="0">
                <a:solidFill>
                  <a:srgbClr val="000000"/>
                </a:solidFill>
                <a:latin typeface="Roboto Condensed Italics"/>
              </a:rPr>
              <a:t> </a:t>
            </a:r>
            <a:r>
              <a:rPr lang="en-US" sz="3500" dirty="0" err="1">
                <a:solidFill>
                  <a:srgbClr val="000000"/>
                </a:solidFill>
                <a:latin typeface="Roboto Condensed Italics"/>
              </a:rPr>
              <a:t>vốn</a:t>
            </a:r>
            <a:r>
              <a:rPr lang="en-US" sz="3500" dirty="0">
                <a:solidFill>
                  <a:srgbClr val="000000"/>
                </a:solidFill>
                <a:latin typeface="Roboto Condensed Italics"/>
              </a:rPr>
              <a:t> </a:t>
            </a:r>
            <a:r>
              <a:rPr lang="en-US" sz="3500" dirty="0" err="1">
                <a:solidFill>
                  <a:srgbClr val="000000"/>
                </a:solidFill>
                <a:latin typeface="Roboto Condensed Italics"/>
              </a:rPr>
              <a:t>là</a:t>
            </a:r>
            <a:r>
              <a:rPr lang="en-US" sz="3500" dirty="0">
                <a:solidFill>
                  <a:srgbClr val="000000"/>
                </a:solidFill>
                <a:latin typeface="Roboto Condensed Italics"/>
              </a:rPr>
              <a:t> </a:t>
            </a:r>
            <a:r>
              <a:rPr lang="en-US" sz="3500" dirty="0" err="1">
                <a:solidFill>
                  <a:srgbClr val="000000"/>
                </a:solidFill>
                <a:latin typeface="Roboto Condensed Italics"/>
              </a:rPr>
              <a:t>nghiệt</a:t>
            </a:r>
            <a:r>
              <a:rPr lang="en-US" sz="3500" dirty="0">
                <a:solidFill>
                  <a:srgbClr val="000000"/>
                </a:solidFill>
                <a:latin typeface="Roboto Condensed Italics"/>
              </a:rPr>
              <a:t> </a:t>
            </a:r>
            <a:r>
              <a:rPr lang="en-US" sz="3500" dirty="0" err="1">
                <a:solidFill>
                  <a:srgbClr val="000000"/>
                </a:solidFill>
                <a:latin typeface="Roboto Condensed Italics"/>
              </a:rPr>
              <a:t>ngã</a:t>
            </a:r>
            <a:r>
              <a:rPr lang="en-US" sz="3500" dirty="0">
                <a:solidFill>
                  <a:srgbClr val="000000"/>
                </a:solidFill>
                <a:latin typeface="Roboto Condensed Italics"/>
              </a:rPr>
              <a:t> </a:t>
            </a:r>
            <a:r>
              <a:rPr lang="en-US" sz="3500" dirty="0" err="1">
                <a:solidFill>
                  <a:srgbClr val="000000"/>
                </a:solidFill>
                <a:latin typeface="Roboto Condensed Italics"/>
              </a:rPr>
              <a:t>của</a:t>
            </a:r>
            <a:r>
              <a:rPr lang="en-US" sz="3500" dirty="0">
                <a:solidFill>
                  <a:srgbClr val="000000"/>
                </a:solidFill>
                <a:latin typeface="Roboto Condensed Italics"/>
              </a:rPr>
              <a:t> con </a:t>
            </a:r>
            <a:r>
              <a:rPr lang="en-US" sz="3500" dirty="0" err="1">
                <a:solidFill>
                  <a:srgbClr val="000000"/>
                </a:solidFill>
                <a:latin typeface="Roboto Condensed Italics"/>
              </a:rPr>
              <a:t>người</a:t>
            </a:r>
            <a:r>
              <a:rPr lang="en-US" sz="3500" dirty="0">
                <a:solidFill>
                  <a:srgbClr val="000000"/>
                </a:solidFill>
                <a:latin typeface="Roboto Condensed Italics"/>
              </a:rPr>
              <a:t> </a:t>
            </a:r>
            <a:r>
              <a:rPr lang="en-US" sz="3500" dirty="0" err="1">
                <a:solidFill>
                  <a:srgbClr val="000000"/>
                </a:solidFill>
                <a:latin typeface="Roboto Condensed Italics"/>
              </a:rPr>
              <a:t>muôn</a:t>
            </a:r>
            <a:r>
              <a:rPr lang="en-US" sz="3500" dirty="0">
                <a:solidFill>
                  <a:srgbClr val="000000"/>
                </a:solidFill>
                <a:latin typeface="Roboto Condensed Italics"/>
              </a:rPr>
              <a:t> </a:t>
            </a:r>
            <a:r>
              <a:rPr lang="en-US" sz="3500" dirty="0" err="1">
                <a:solidFill>
                  <a:srgbClr val="000000"/>
                </a:solidFill>
                <a:latin typeface="Roboto Condensed Italics"/>
              </a:rPr>
              <a:t>nơi</a:t>
            </a:r>
            <a:r>
              <a:rPr lang="en-US" sz="3500" dirty="0">
                <a:solidFill>
                  <a:srgbClr val="000000"/>
                </a:solidFill>
                <a:latin typeface="Roboto Condensed Italics"/>
              </a:rPr>
              <a:t>, </a:t>
            </a:r>
            <a:r>
              <a:rPr lang="en-US" sz="3500" dirty="0" err="1">
                <a:solidFill>
                  <a:srgbClr val="000000"/>
                </a:solidFill>
                <a:latin typeface="Roboto Condensed Italics"/>
              </a:rPr>
              <a:t>muôn</a:t>
            </a:r>
            <a:r>
              <a:rPr lang="en-US" sz="3500" dirty="0">
                <a:solidFill>
                  <a:srgbClr val="000000"/>
                </a:solidFill>
                <a:latin typeface="Roboto Condensed Italics"/>
              </a:rPr>
              <a:t> </a:t>
            </a:r>
            <a:r>
              <a:rPr lang="en-US" sz="3500" dirty="0" err="1">
                <a:solidFill>
                  <a:srgbClr val="000000"/>
                </a:solidFill>
                <a:latin typeface="Roboto Condensed Italics"/>
              </a:rPr>
              <a:t>thuở</a:t>
            </a:r>
            <a:r>
              <a:rPr lang="en-US" sz="3500" dirty="0">
                <a:solidFill>
                  <a:srgbClr val="000000"/>
                </a:solidFill>
                <a:latin typeface="Roboto Condensed Italics"/>
              </a:rPr>
              <a:t>. </a:t>
            </a:r>
            <a:r>
              <a:rPr lang="en-US" sz="3500" dirty="0" err="1">
                <a:solidFill>
                  <a:srgbClr val="000000"/>
                </a:solidFill>
                <a:latin typeface="Roboto Condensed Italics"/>
              </a:rPr>
              <a:t>Không</a:t>
            </a:r>
            <a:r>
              <a:rPr lang="en-US" sz="3500" dirty="0">
                <a:solidFill>
                  <a:srgbClr val="000000"/>
                </a:solidFill>
                <a:latin typeface="Roboto Condensed Italics"/>
              </a:rPr>
              <a:t> </a:t>
            </a:r>
            <a:r>
              <a:rPr lang="en-US" sz="3500" dirty="0" err="1">
                <a:solidFill>
                  <a:srgbClr val="000000"/>
                </a:solidFill>
                <a:latin typeface="Roboto Condensed Italics"/>
              </a:rPr>
              <a:t>ít</a:t>
            </a:r>
            <a:r>
              <a:rPr lang="en-US" sz="3500" dirty="0">
                <a:solidFill>
                  <a:srgbClr val="000000"/>
                </a:solidFill>
                <a:latin typeface="Roboto Condensed Italics"/>
              </a:rPr>
              <a:t> </a:t>
            </a:r>
            <a:r>
              <a:rPr lang="en-US" sz="3500" dirty="0" err="1">
                <a:solidFill>
                  <a:srgbClr val="000000"/>
                </a:solidFill>
                <a:latin typeface="Roboto Condensed Italics"/>
              </a:rPr>
              <a:t>người</a:t>
            </a:r>
            <a:r>
              <a:rPr lang="en-US" sz="3500" dirty="0">
                <a:solidFill>
                  <a:srgbClr val="000000"/>
                </a:solidFill>
                <a:latin typeface="Roboto Condensed Italics"/>
              </a:rPr>
              <a:t> </a:t>
            </a:r>
            <a:r>
              <a:rPr lang="en-US" sz="3500" dirty="0" err="1">
                <a:solidFill>
                  <a:srgbClr val="000000"/>
                </a:solidFill>
                <a:latin typeface="Roboto Condensed Italics"/>
              </a:rPr>
              <a:t>đã</a:t>
            </a:r>
            <a:r>
              <a:rPr lang="en-US" sz="3500" dirty="0">
                <a:solidFill>
                  <a:srgbClr val="000000"/>
                </a:solidFill>
                <a:latin typeface="Roboto Condensed Italics"/>
              </a:rPr>
              <a:t> </a:t>
            </a:r>
            <a:r>
              <a:rPr lang="en-US" sz="3500" dirty="0" err="1">
                <a:solidFill>
                  <a:srgbClr val="000000"/>
                </a:solidFill>
                <a:latin typeface="Roboto Condensed Italics"/>
              </a:rPr>
              <a:t>cho</a:t>
            </a:r>
            <a:r>
              <a:rPr lang="en-US" sz="3500" dirty="0">
                <a:solidFill>
                  <a:srgbClr val="000000"/>
                </a:solidFill>
                <a:latin typeface="Roboto Condensed Italics"/>
              </a:rPr>
              <a:t> </a:t>
            </a:r>
            <a:r>
              <a:rPr lang="en-US" sz="3500" dirty="0" err="1">
                <a:solidFill>
                  <a:srgbClr val="000000"/>
                </a:solidFill>
                <a:latin typeface="Roboto Condensed Italics"/>
              </a:rPr>
              <a:t>rằng</a:t>
            </a:r>
            <a:r>
              <a:rPr lang="en-US" sz="3500" dirty="0">
                <a:solidFill>
                  <a:srgbClr val="000000"/>
                </a:solidFill>
                <a:latin typeface="Roboto Condensed Italics"/>
              </a:rPr>
              <a:t> </a:t>
            </a:r>
            <a:r>
              <a:rPr lang="en-US" sz="3500" dirty="0" err="1">
                <a:solidFill>
                  <a:srgbClr val="000000"/>
                </a:solidFill>
                <a:latin typeface="Roboto Condensed Italics"/>
              </a:rPr>
              <a:t>sự</a:t>
            </a:r>
            <a:r>
              <a:rPr lang="en-US" sz="3500" dirty="0">
                <a:solidFill>
                  <a:srgbClr val="000000"/>
                </a:solidFill>
                <a:latin typeface="Roboto Condensed Italics"/>
              </a:rPr>
              <a:t> tan </a:t>
            </a:r>
            <a:r>
              <a:rPr lang="en-US" sz="3500" dirty="0" err="1">
                <a:solidFill>
                  <a:srgbClr val="000000"/>
                </a:solidFill>
                <a:latin typeface="Roboto Condensed Italics"/>
              </a:rPr>
              <a:t>nát</a:t>
            </a:r>
            <a:r>
              <a:rPr lang="en-US" sz="3500" dirty="0">
                <a:solidFill>
                  <a:srgbClr val="000000"/>
                </a:solidFill>
                <a:latin typeface="Roboto Condensed Italics"/>
              </a:rPr>
              <a:t> </a:t>
            </a:r>
            <a:r>
              <a:rPr lang="en-US" sz="3500" dirty="0" err="1">
                <a:solidFill>
                  <a:srgbClr val="000000"/>
                </a:solidFill>
                <a:latin typeface="Roboto Condensed Italics"/>
              </a:rPr>
              <a:t>hạnh</a:t>
            </a:r>
            <a:r>
              <a:rPr lang="en-US" sz="3500" dirty="0">
                <a:solidFill>
                  <a:srgbClr val="000000"/>
                </a:solidFill>
                <a:latin typeface="Roboto Condensed Italics"/>
              </a:rPr>
              <a:t> </a:t>
            </a:r>
            <a:r>
              <a:rPr lang="en-US" sz="3500" dirty="0" err="1">
                <a:solidFill>
                  <a:srgbClr val="000000"/>
                </a:solidFill>
                <a:latin typeface="Roboto Condensed Italics"/>
              </a:rPr>
              <a:t>phúc</a:t>
            </a:r>
            <a:r>
              <a:rPr lang="en-US" sz="3500" dirty="0">
                <a:solidFill>
                  <a:srgbClr val="000000"/>
                </a:solidFill>
                <a:latin typeface="Roboto Condensed Italics"/>
              </a:rPr>
              <a:t> </a:t>
            </a:r>
            <a:r>
              <a:rPr lang="en-US" sz="3500" dirty="0" err="1">
                <a:solidFill>
                  <a:srgbClr val="000000"/>
                </a:solidFill>
                <a:latin typeface="Roboto Condensed Italics"/>
              </a:rPr>
              <a:t>của</a:t>
            </a:r>
            <a:r>
              <a:rPr lang="en-US" sz="3500" dirty="0">
                <a:solidFill>
                  <a:srgbClr val="000000"/>
                </a:solidFill>
                <a:latin typeface="Roboto Condensed Italics"/>
              </a:rPr>
              <a:t> Vũ </a:t>
            </a:r>
            <a:r>
              <a:rPr lang="en-US" sz="3500" dirty="0" err="1">
                <a:solidFill>
                  <a:srgbClr val="000000"/>
                </a:solidFill>
                <a:latin typeface="Roboto Condensed Italics"/>
              </a:rPr>
              <a:t>Nương</a:t>
            </a:r>
            <a:r>
              <a:rPr lang="en-US" sz="3500" dirty="0">
                <a:solidFill>
                  <a:srgbClr val="000000"/>
                </a:solidFill>
                <a:latin typeface="Roboto Condensed Italics"/>
              </a:rPr>
              <a:t> </a:t>
            </a:r>
            <a:r>
              <a:rPr lang="en-US" sz="3500" dirty="0" err="1">
                <a:solidFill>
                  <a:srgbClr val="000000"/>
                </a:solidFill>
                <a:latin typeface="Roboto Condensed Italics"/>
              </a:rPr>
              <a:t>là</a:t>
            </a:r>
            <a:r>
              <a:rPr lang="en-US" sz="3500" dirty="0">
                <a:solidFill>
                  <a:srgbClr val="000000"/>
                </a:solidFill>
                <a:latin typeface="Roboto Condensed Italics"/>
              </a:rPr>
              <a:t> do </a:t>
            </a:r>
            <a:r>
              <a:rPr lang="en-US" sz="3500" dirty="0" err="1">
                <a:solidFill>
                  <a:srgbClr val="000000"/>
                </a:solidFill>
                <a:latin typeface="Roboto Condensed Italics"/>
              </a:rPr>
              <a:t>chế</a:t>
            </a:r>
            <a:r>
              <a:rPr lang="en-US" sz="3500" dirty="0">
                <a:solidFill>
                  <a:srgbClr val="000000"/>
                </a:solidFill>
                <a:latin typeface="Roboto Condensed Italics"/>
              </a:rPr>
              <a:t> </a:t>
            </a:r>
            <a:r>
              <a:rPr lang="en-US" sz="3500" dirty="0" err="1">
                <a:solidFill>
                  <a:srgbClr val="000000"/>
                </a:solidFill>
                <a:latin typeface="Roboto Condensed Italics"/>
              </a:rPr>
              <a:t>độ</a:t>
            </a:r>
            <a:r>
              <a:rPr lang="en-US" sz="3500" dirty="0">
                <a:solidFill>
                  <a:srgbClr val="000000"/>
                </a:solidFill>
                <a:latin typeface="Roboto Condensed Italics"/>
              </a:rPr>
              <a:t> </a:t>
            </a:r>
            <a:r>
              <a:rPr lang="en-US" sz="3500" dirty="0" err="1">
                <a:solidFill>
                  <a:srgbClr val="000000"/>
                </a:solidFill>
                <a:latin typeface="Roboto Condensed Italics"/>
              </a:rPr>
              <a:t>nam</a:t>
            </a:r>
            <a:r>
              <a:rPr lang="en-US" sz="3500" dirty="0">
                <a:solidFill>
                  <a:srgbClr val="000000"/>
                </a:solidFill>
                <a:latin typeface="Roboto Condensed Italics"/>
              </a:rPr>
              <a:t> </a:t>
            </a:r>
            <a:r>
              <a:rPr lang="en-US" sz="3500" dirty="0" err="1">
                <a:solidFill>
                  <a:srgbClr val="000000"/>
                </a:solidFill>
                <a:latin typeface="Roboto Condensed Italics"/>
              </a:rPr>
              <a:t>nữ</a:t>
            </a:r>
            <a:r>
              <a:rPr lang="en-US" sz="3500" dirty="0">
                <a:solidFill>
                  <a:srgbClr val="000000"/>
                </a:solidFill>
                <a:latin typeface="Roboto Condensed Italics"/>
              </a:rPr>
              <a:t> </a:t>
            </a:r>
            <a:r>
              <a:rPr lang="en-US" sz="3500" dirty="0" err="1">
                <a:solidFill>
                  <a:srgbClr val="000000"/>
                </a:solidFill>
                <a:latin typeface="Roboto Condensed Italics"/>
              </a:rPr>
              <a:t>bất</a:t>
            </a:r>
            <a:r>
              <a:rPr lang="en-US" sz="3500" dirty="0">
                <a:solidFill>
                  <a:srgbClr val="000000"/>
                </a:solidFill>
                <a:latin typeface="Roboto Condensed Italics"/>
              </a:rPr>
              <a:t> </a:t>
            </a:r>
            <a:r>
              <a:rPr lang="en-US" sz="3500" dirty="0" err="1">
                <a:solidFill>
                  <a:srgbClr val="000000"/>
                </a:solidFill>
                <a:latin typeface="Roboto Condensed Italics"/>
              </a:rPr>
              <a:t>bình</a:t>
            </a:r>
            <a:r>
              <a:rPr lang="en-US" sz="3500" dirty="0">
                <a:solidFill>
                  <a:srgbClr val="000000"/>
                </a:solidFill>
                <a:latin typeface="Roboto Condensed Italics"/>
              </a:rPr>
              <a:t> </a:t>
            </a:r>
            <a:r>
              <a:rPr lang="en-US" sz="3500" dirty="0" err="1">
                <a:solidFill>
                  <a:srgbClr val="000000"/>
                </a:solidFill>
                <a:latin typeface="Roboto Condensed Italics"/>
              </a:rPr>
              <a:t>đằng</a:t>
            </a:r>
            <a:r>
              <a:rPr lang="en-US" sz="3500" dirty="0">
                <a:solidFill>
                  <a:srgbClr val="000000"/>
                </a:solidFill>
                <a:latin typeface="Roboto Condensed Italics"/>
              </a:rPr>
              <a:t>....</a:t>
            </a:r>
            <a:r>
              <a:rPr lang="en-US" sz="3500" dirty="0" err="1">
                <a:solidFill>
                  <a:srgbClr val="000000"/>
                </a:solidFill>
                <a:latin typeface="Roboto Condensed Italics"/>
              </a:rPr>
              <a:t>Nhưng</a:t>
            </a:r>
            <a:r>
              <a:rPr lang="en-US" sz="3500" dirty="0">
                <a:solidFill>
                  <a:srgbClr val="000000"/>
                </a:solidFill>
                <a:latin typeface="Roboto Condensed Italics"/>
              </a:rPr>
              <a:t> </a:t>
            </a:r>
            <a:r>
              <a:rPr lang="en-US" sz="3500" dirty="0" err="1">
                <a:solidFill>
                  <a:srgbClr val="000000"/>
                </a:solidFill>
                <a:latin typeface="Roboto Condensed Italics"/>
              </a:rPr>
              <a:t>nghĩ</a:t>
            </a:r>
            <a:r>
              <a:rPr lang="en-US" sz="3500" dirty="0">
                <a:solidFill>
                  <a:srgbClr val="000000"/>
                </a:solidFill>
                <a:latin typeface="Roboto Condensed Italics"/>
              </a:rPr>
              <a:t> </a:t>
            </a:r>
            <a:r>
              <a:rPr lang="en-US" sz="3500" dirty="0" err="1">
                <a:solidFill>
                  <a:srgbClr val="000000"/>
                </a:solidFill>
                <a:latin typeface="Roboto Condensed Italics"/>
              </a:rPr>
              <a:t>kĩ</a:t>
            </a:r>
            <a:r>
              <a:rPr lang="en-US" sz="3500" dirty="0">
                <a:solidFill>
                  <a:srgbClr val="000000"/>
                </a:solidFill>
                <a:latin typeface="Roboto Condensed Italics"/>
              </a:rPr>
              <a:t> </a:t>
            </a:r>
            <a:r>
              <a:rPr lang="en-US" sz="3500" dirty="0" err="1">
                <a:solidFill>
                  <a:srgbClr val="000000"/>
                </a:solidFill>
                <a:latin typeface="Roboto Condensed Italics"/>
              </a:rPr>
              <a:t>thì</a:t>
            </a:r>
            <a:r>
              <a:rPr lang="en-US" sz="3500" dirty="0">
                <a:solidFill>
                  <a:srgbClr val="000000"/>
                </a:solidFill>
                <a:latin typeface="Roboto Condensed Italics"/>
              </a:rPr>
              <a:t> </a:t>
            </a:r>
            <a:r>
              <a:rPr lang="en-US" sz="3500" dirty="0" err="1">
                <a:solidFill>
                  <a:srgbClr val="000000"/>
                </a:solidFill>
                <a:latin typeface="Roboto Condensed Italics"/>
              </a:rPr>
              <a:t>thấy</a:t>
            </a:r>
            <a:r>
              <a:rPr lang="en-US" sz="3500" dirty="0">
                <a:solidFill>
                  <a:srgbClr val="000000"/>
                </a:solidFill>
                <a:latin typeface="Roboto Condensed Italics"/>
              </a:rPr>
              <a:t> </a:t>
            </a:r>
            <a:r>
              <a:rPr lang="en-US" sz="3500" dirty="0" err="1">
                <a:solidFill>
                  <a:srgbClr val="000000"/>
                </a:solidFill>
                <a:latin typeface="Roboto Condensed Italics"/>
              </a:rPr>
              <a:t>về</a:t>
            </a:r>
            <a:r>
              <a:rPr lang="en-US" sz="3500" dirty="0">
                <a:solidFill>
                  <a:srgbClr val="000000"/>
                </a:solidFill>
                <a:latin typeface="Roboto Condensed Italics"/>
              </a:rPr>
              <a:t> </a:t>
            </a:r>
            <a:r>
              <a:rPr lang="en-US" sz="3500" dirty="0" err="1">
                <a:solidFill>
                  <a:srgbClr val="000000"/>
                </a:solidFill>
                <a:latin typeface="Roboto Condensed Italics"/>
              </a:rPr>
              <a:t>cơ</a:t>
            </a:r>
            <a:r>
              <a:rPr lang="en-US" sz="3500" dirty="0">
                <a:solidFill>
                  <a:srgbClr val="000000"/>
                </a:solidFill>
                <a:latin typeface="Roboto Condensed Italics"/>
              </a:rPr>
              <a:t> </a:t>
            </a:r>
            <a:r>
              <a:rPr lang="en-US" sz="3500" dirty="0" err="1">
                <a:solidFill>
                  <a:srgbClr val="000000"/>
                </a:solidFill>
                <a:latin typeface="Roboto Condensed Italics"/>
              </a:rPr>
              <a:t>bản</a:t>
            </a:r>
            <a:r>
              <a:rPr lang="en-US" sz="3500" dirty="0">
                <a:solidFill>
                  <a:srgbClr val="000000"/>
                </a:solidFill>
                <a:latin typeface="Roboto Condensed Italics"/>
              </a:rPr>
              <a:t> </a:t>
            </a:r>
            <a:r>
              <a:rPr lang="en-US" sz="3500" dirty="0" err="1">
                <a:solidFill>
                  <a:srgbClr val="000000"/>
                </a:solidFill>
                <a:latin typeface="Roboto Condensed Italics"/>
              </a:rPr>
              <a:t>không</a:t>
            </a:r>
            <a:r>
              <a:rPr lang="en-US" sz="3500" dirty="0">
                <a:solidFill>
                  <a:srgbClr val="000000"/>
                </a:solidFill>
                <a:latin typeface="Roboto Condensed Italics"/>
              </a:rPr>
              <a:t> </a:t>
            </a:r>
            <a:r>
              <a:rPr lang="en-US" sz="3500" dirty="0" err="1">
                <a:solidFill>
                  <a:srgbClr val="000000"/>
                </a:solidFill>
                <a:latin typeface="Roboto Condensed Italics"/>
              </a:rPr>
              <a:t>hẳn</a:t>
            </a:r>
            <a:r>
              <a:rPr lang="en-US" sz="3500" dirty="0">
                <a:solidFill>
                  <a:srgbClr val="000000"/>
                </a:solidFill>
                <a:latin typeface="Roboto Condensed Italics"/>
              </a:rPr>
              <a:t> </a:t>
            </a:r>
            <a:r>
              <a:rPr lang="en-US" sz="3500" dirty="0" err="1">
                <a:solidFill>
                  <a:srgbClr val="000000"/>
                </a:solidFill>
                <a:latin typeface="Roboto Condensed Italics"/>
              </a:rPr>
              <a:t>là</a:t>
            </a:r>
            <a:r>
              <a:rPr lang="en-US" sz="3500" dirty="0">
                <a:solidFill>
                  <a:srgbClr val="000000"/>
                </a:solidFill>
                <a:latin typeface="Roboto Condensed Italics"/>
              </a:rPr>
              <a:t> </a:t>
            </a:r>
            <a:r>
              <a:rPr lang="en-US" sz="3500" dirty="0" err="1">
                <a:solidFill>
                  <a:srgbClr val="000000"/>
                </a:solidFill>
                <a:latin typeface="Roboto Condensed Italics"/>
              </a:rPr>
              <a:t>thế</a:t>
            </a:r>
            <a:r>
              <a:rPr lang="en-US" sz="3500" dirty="0">
                <a:solidFill>
                  <a:srgbClr val="000000"/>
                </a:solidFill>
                <a:latin typeface="Roboto Condensed Italics"/>
              </a:rPr>
              <a:t>. </a:t>
            </a:r>
            <a:r>
              <a:rPr lang="en-US" sz="3500" dirty="0" err="1">
                <a:solidFill>
                  <a:srgbClr val="000000"/>
                </a:solidFill>
                <a:latin typeface="Roboto Condensed Italics"/>
              </a:rPr>
              <a:t>Bởi</a:t>
            </a:r>
            <a:r>
              <a:rPr lang="en-US" sz="3500" dirty="0">
                <a:solidFill>
                  <a:srgbClr val="000000"/>
                </a:solidFill>
                <a:latin typeface="Roboto Condensed Italics"/>
              </a:rPr>
              <a:t> </a:t>
            </a:r>
            <a:r>
              <a:rPr lang="en-US" sz="3500" dirty="0" err="1">
                <a:solidFill>
                  <a:srgbClr val="000000"/>
                </a:solidFill>
                <a:latin typeface="Roboto Condensed Italics"/>
              </a:rPr>
              <a:t>như</a:t>
            </a:r>
            <a:r>
              <a:rPr lang="en-US" sz="3500" dirty="0">
                <a:solidFill>
                  <a:srgbClr val="000000"/>
                </a:solidFill>
                <a:latin typeface="Roboto Condensed Italics"/>
              </a:rPr>
              <a:t> </a:t>
            </a:r>
            <a:r>
              <a:rPr lang="en-US" sz="3500" dirty="0" err="1">
                <a:solidFill>
                  <a:srgbClr val="000000"/>
                </a:solidFill>
                <a:latin typeface="Roboto Condensed Italics"/>
              </a:rPr>
              <a:t>chính</a:t>
            </a:r>
            <a:r>
              <a:rPr lang="en-US" sz="3500" dirty="0">
                <a:solidFill>
                  <a:srgbClr val="000000"/>
                </a:solidFill>
                <a:latin typeface="Roboto Condensed Italics"/>
              </a:rPr>
              <a:t> </a:t>
            </a:r>
            <a:r>
              <a:rPr lang="en-US" sz="3500" dirty="0" err="1">
                <a:solidFill>
                  <a:srgbClr val="000000"/>
                </a:solidFill>
                <a:latin typeface="Roboto Condensed Italics"/>
              </a:rPr>
              <a:t>tác</a:t>
            </a:r>
            <a:r>
              <a:rPr lang="en-US" sz="3500" dirty="0">
                <a:solidFill>
                  <a:srgbClr val="000000"/>
                </a:solidFill>
                <a:latin typeface="Roboto Condensed Italics"/>
              </a:rPr>
              <a:t> </a:t>
            </a:r>
            <a:r>
              <a:rPr lang="en-US" sz="3500" dirty="0" err="1">
                <a:solidFill>
                  <a:srgbClr val="000000"/>
                </a:solidFill>
                <a:latin typeface="Roboto Condensed Italics"/>
              </a:rPr>
              <a:t>phẩm</a:t>
            </a:r>
            <a:r>
              <a:rPr lang="en-US" sz="3500" dirty="0">
                <a:solidFill>
                  <a:srgbClr val="000000"/>
                </a:solidFill>
                <a:latin typeface="Roboto Condensed Italics"/>
              </a:rPr>
              <a:t> </a:t>
            </a:r>
            <a:r>
              <a:rPr lang="en-US" sz="3500" dirty="0" err="1">
                <a:solidFill>
                  <a:srgbClr val="000000"/>
                </a:solidFill>
                <a:latin typeface="Roboto Condensed Italics"/>
              </a:rPr>
              <a:t>đã</a:t>
            </a:r>
            <a:r>
              <a:rPr lang="en-US" sz="3500" dirty="0">
                <a:solidFill>
                  <a:srgbClr val="000000"/>
                </a:solidFill>
                <a:latin typeface="Roboto Condensed Italics"/>
              </a:rPr>
              <a:t> </a:t>
            </a:r>
            <a:r>
              <a:rPr lang="en-US" sz="3500" dirty="0" err="1">
                <a:solidFill>
                  <a:srgbClr val="000000"/>
                </a:solidFill>
                <a:latin typeface="Roboto Condensed Italics"/>
              </a:rPr>
              <a:t>để</a:t>
            </a:r>
            <a:r>
              <a:rPr lang="en-US" sz="3500" dirty="0">
                <a:solidFill>
                  <a:srgbClr val="000000"/>
                </a:solidFill>
                <a:latin typeface="Roboto Condensed Italics"/>
              </a:rPr>
              <a:t> </a:t>
            </a:r>
            <a:r>
              <a:rPr lang="en-US" sz="3500" dirty="0" err="1">
                <a:solidFill>
                  <a:srgbClr val="000000"/>
                </a:solidFill>
                <a:latin typeface="Roboto Condensed Italics"/>
              </a:rPr>
              <a:t>lộ</a:t>
            </a:r>
            <a:r>
              <a:rPr lang="en-US" sz="3500" dirty="0">
                <a:solidFill>
                  <a:srgbClr val="000000"/>
                </a:solidFill>
                <a:latin typeface="Roboto Condensed Italics"/>
              </a:rPr>
              <a:t>, </a:t>
            </a:r>
            <a:r>
              <a:rPr lang="en-US" sz="3500" dirty="0" err="1">
                <a:solidFill>
                  <a:srgbClr val="000000"/>
                </a:solidFill>
                <a:latin typeface="Roboto Condensed Italics"/>
              </a:rPr>
              <a:t>nguyên</a:t>
            </a:r>
            <a:r>
              <a:rPr lang="en-US" sz="3500" dirty="0">
                <a:solidFill>
                  <a:srgbClr val="000000"/>
                </a:solidFill>
                <a:latin typeface="Roboto Condensed Italics"/>
              </a:rPr>
              <a:t> </a:t>
            </a:r>
            <a:r>
              <a:rPr lang="en-US" sz="3500" dirty="0" err="1">
                <a:solidFill>
                  <a:srgbClr val="000000"/>
                </a:solidFill>
                <a:latin typeface="Roboto Condensed Italics"/>
              </a:rPr>
              <a:t>nhân</a:t>
            </a:r>
            <a:r>
              <a:rPr lang="en-US" sz="3500" dirty="0">
                <a:solidFill>
                  <a:srgbClr val="000000"/>
                </a:solidFill>
                <a:latin typeface="Roboto Condensed Italics"/>
              </a:rPr>
              <a:t> </a:t>
            </a:r>
            <a:r>
              <a:rPr lang="en-US" sz="3500" dirty="0" err="1">
                <a:solidFill>
                  <a:srgbClr val="000000"/>
                </a:solidFill>
                <a:latin typeface="Roboto Condensed Italics"/>
              </a:rPr>
              <a:t>quan</a:t>
            </a:r>
            <a:r>
              <a:rPr lang="en-US" sz="3500" dirty="0">
                <a:solidFill>
                  <a:srgbClr val="000000"/>
                </a:solidFill>
                <a:latin typeface="Roboto Condensed Italics"/>
              </a:rPr>
              <a:t> </a:t>
            </a:r>
            <a:r>
              <a:rPr lang="en-US" sz="3500" dirty="0" err="1">
                <a:solidFill>
                  <a:srgbClr val="000000"/>
                </a:solidFill>
                <a:latin typeface="Roboto Condensed Italics"/>
              </a:rPr>
              <a:t>trọng</a:t>
            </a:r>
            <a:r>
              <a:rPr lang="en-US" sz="3500" dirty="0">
                <a:solidFill>
                  <a:srgbClr val="000000"/>
                </a:solidFill>
                <a:latin typeface="Roboto Condensed Italics"/>
              </a:rPr>
              <a:t> và </a:t>
            </a:r>
            <a:r>
              <a:rPr lang="en-US" sz="3500" dirty="0" err="1">
                <a:solidFill>
                  <a:srgbClr val="000000"/>
                </a:solidFill>
                <a:latin typeface="Roboto Condensed Italics"/>
              </a:rPr>
              <a:t>trực</a:t>
            </a:r>
            <a:r>
              <a:rPr lang="en-US" sz="3500" dirty="0">
                <a:solidFill>
                  <a:srgbClr val="000000"/>
                </a:solidFill>
                <a:latin typeface="Roboto Condensed Italics"/>
              </a:rPr>
              <a:t> </a:t>
            </a:r>
            <a:r>
              <a:rPr lang="en-US" sz="3500" dirty="0" err="1">
                <a:solidFill>
                  <a:srgbClr val="000000"/>
                </a:solidFill>
                <a:latin typeface="Roboto Condensed Italics"/>
              </a:rPr>
              <a:t>tiếp</a:t>
            </a:r>
            <a:r>
              <a:rPr lang="en-US" sz="3500" dirty="0">
                <a:solidFill>
                  <a:srgbClr val="000000"/>
                </a:solidFill>
                <a:latin typeface="Roboto Condensed Italics"/>
              </a:rPr>
              <a:t> </a:t>
            </a:r>
            <a:r>
              <a:rPr lang="en-US" sz="3500" dirty="0" err="1">
                <a:solidFill>
                  <a:srgbClr val="000000"/>
                </a:solidFill>
                <a:latin typeface="Roboto Condensed Italics"/>
              </a:rPr>
              <a:t>làm</a:t>
            </a:r>
            <a:r>
              <a:rPr lang="en-US" sz="3500" dirty="0">
                <a:solidFill>
                  <a:srgbClr val="000000"/>
                </a:solidFill>
                <a:latin typeface="Roboto Condensed Italics"/>
              </a:rPr>
              <a:t> tan </a:t>
            </a:r>
            <a:r>
              <a:rPr lang="en-US" sz="3500" dirty="0" err="1">
                <a:solidFill>
                  <a:srgbClr val="000000"/>
                </a:solidFill>
                <a:latin typeface="Roboto Condensed Italics"/>
              </a:rPr>
              <a:t>nát</a:t>
            </a:r>
            <a:r>
              <a:rPr lang="en-US" sz="3500" dirty="0">
                <a:solidFill>
                  <a:srgbClr val="000000"/>
                </a:solidFill>
                <a:latin typeface="Roboto Condensed Italics"/>
              </a:rPr>
              <a:t> </a:t>
            </a:r>
            <a:r>
              <a:rPr lang="en-US" sz="3500" dirty="0" err="1">
                <a:solidFill>
                  <a:srgbClr val="000000"/>
                </a:solidFill>
                <a:latin typeface="Roboto Condensed Italics"/>
              </a:rPr>
              <a:t>đời</a:t>
            </a:r>
            <a:r>
              <a:rPr lang="en-US" sz="3500" dirty="0">
                <a:solidFill>
                  <a:srgbClr val="000000"/>
                </a:solidFill>
                <a:latin typeface="Roboto Condensed Italics"/>
              </a:rPr>
              <a:t> Vũ </a:t>
            </a:r>
            <a:r>
              <a:rPr lang="en-US" sz="3500" dirty="0" err="1">
                <a:solidFill>
                  <a:srgbClr val="000000"/>
                </a:solidFill>
                <a:latin typeface="Roboto Condensed Italics"/>
              </a:rPr>
              <a:t>Nương</a:t>
            </a:r>
            <a:r>
              <a:rPr lang="en-US" sz="3500" dirty="0">
                <a:solidFill>
                  <a:srgbClr val="000000"/>
                </a:solidFill>
                <a:latin typeface="Roboto Condensed Italics"/>
              </a:rPr>
              <a:t> </a:t>
            </a:r>
            <a:r>
              <a:rPr lang="en-US" sz="3500" dirty="0" err="1">
                <a:solidFill>
                  <a:srgbClr val="000000"/>
                </a:solidFill>
                <a:latin typeface="Roboto Condensed Italics"/>
              </a:rPr>
              <a:t>cùng</a:t>
            </a:r>
            <a:r>
              <a:rPr lang="en-US" sz="3500" dirty="0">
                <a:solidFill>
                  <a:srgbClr val="000000"/>
                </a:solidFill>
                <a:latin typeface="Roboto Condensed Italics"/>
              </a:rPr>
              <a:t> </a:t>
            </a:r>
            <a:r>
              <a:rPr lang="en-US" sz="3500" dirty="0" err="1">
                <a:solidFill>
                  <a:srgbClr val="000000"/>
                </a:solidFill>
                <a:latin typeface="Roboto Condensed Italics"/>
              </a:rPr>
              <a:t>với</a:t>
            </a:r>
            <a:r>
              <a:rPr lang="en-US" sz="3500" dirty="0">
                <a:solidFill>
                  <a:srgbClr val="000000"/>
                </a:solidFill>
                <a:latin typeface="Roboto Condensed Italics"/>
              </a:rPr>
              <a:t> </a:t>
            </a:r>
            <a:r>
              <a:rPr lang="en-US" sz="3500" dirty="0" err="1">
                <a:solidFill>
                  <a:srgbClr val="000000"/>
                </a:solidFill>
                <a:latin typeface="Roboto Condensed Italics"/>
              </a:rPr>
              <a:t>chuyện</a:t>
            </a:r>
            <a:r>
              <a:rPr lang="en-US" sz="3500" dirty="0">
                <a:solidFill>
                  <a:srgbClr val="000000"/>
                </a:solidFill>
                <a:latin typeface="Roboto Condensed Italics"/>
              </a:rPr>
              <a:t> </a:t>
            </a:r>
            <a:r>
              <a:rPr lang="en-US" sz="3500" dirty="0" err="1">
                <a:solidFill>
                  <a:srgbClr val="000000"/>
                </a:solidFill>
                <a:latin typeface="Roboto Condensed Italics"/>
              </a:rPr>
              <a:t>cái</a:t>
            </a:r>
            <a:r>
              <a:rPr lang="en-US" sz="3500" dirty="0">
                <a:solidFill>
                  <a:srgbClr val="000000"/>
                </a:solidFill>
                <a:latin typeface="Roboto Condensed Italics"/>
              </a:rPr>
              <a:t> </a:t>
            </a:r>
            <a:r>
              <a:rPr lang="en-US" sz="3500" dirty="0" err="1">
                <a:solidFill>
                  <a:srgbClr val="000000"/>
                </a:solidFill>
                <a:latin typeface="Roboto Condensed Italics"/>
              </a:rPr>
              <a:t>bóng</a:t>
            </a:r>
            <a:r>
              <a:rPr lang="en-US" sz="3500" dirty="0">
                <a:solidFill>
                  <a:srgbClr val="000000"/>
                </a:solidFill>
                <a:latin typeface="Roboto Condensed Italics"/>
              </a:rPr>
              <a:t> </a:t>
            </a:r>
            <a:r>
              <a:rPr lang="en-US" sz="3500" dirty="0" err="1">
                <a:solidFill>
                  <a:srgbClr val="000000"/>
                </a:solidFill>
                <a:latin typeface="Roboto Condensed Italics"/>
              </a:rPr>
              <a:t>của</a:t>
            </a:r>
            <a:r>
              <a:rPr lang="en-US" sz="3500" dirty="0">
                <a:solidFill>
                  <a:srgbClr val="000000"/>
                </a:solidFill>
                <a:latin typeface="Roboto Condensed Italics"/>
              </a:rPr>
              <a:t> </a:t>
            </a:r>
            <a:r>
              <a:rPr lang="vi-VN" sz="3500" dirty="0">
                <a:solidFill>
                  <a:srgbClr val="000000"/>
                </a:solidFill>
                <a:latin typeface="Roboto Condensed Italics"/>
              </a:rPr>
              <a:t>Vũ</a:t>
            </a:r>
            <a:r>
              <a:rPr lang="en-US" sz="3500" dirty="0">
                <a:solidFill>
                  <a:srgbClr val="000000"/>
                </a:solidFill>
                <a:latin typeface="Roboto Condensed Italics"/>
              </a:rPr>
              <a:t> </a:t>
            </a:r>
            <a:r>
              <a:rPr lang="en-US" sz="3500" dirty="0" err="1">
                <a:solidFill>
                  <a:srgbClr val="000000"/>
                </a:solidFill>
                <a:latin typeface="Roboto Condensed Italics"/>
              </a:rPr>
              <a:t>Nương</a:t>
            </a:r>
            <a:r>
              <a:rPr lang="en-US" sz="3500" dirty="0">
                <a:solidFill>
                  <a:srgbClr val="000000"/>
                </a:solidFill>
                <a:latin typeface="Roboto Condensed Italics"/>
              </a:rPr>
              <a:t>, </a:t>
            </a:r>
            <a:r>
              <a:rPr lang="en-US" sz="3500" dirty="0" err="1">
                <a:solidFill>
                  <a:srgbClr val="000000"/>
                </a:solidFill>
                <a:latin typeface="Roboto Condensed Italics"/>
              </a:rPr>
              <a:t>lời</a:t>
            </a:r>
            <a:r>
              <a:rPr lang="en-US" sz="3500" dirty="0">
                <a:solidFill>
                  <a:srgbClr val="000000"/>
                </a:solidFill>
                <a:latin typeface="Roboto Condensed Italics"/>
              </a:rPr>
              <a:t> </a:t>
            </a:r>
            <a:r>
              <a:rPr lang="en-US" sz="3500" dirty="0" err="1">
                <a:solidFill>
                  <a:srgbClr val="000000"/>
                </a:solidFill>
                <a:latin typeface="Roboto Condensed Italics"/>
              </a:rPr>
              <a:t>nói</a:t>
            </a:r>
            <a:r>
              <a:rPr lang="en-US" sz="3500" dirty="0">
                <a:solidFill>
                  <a:srgbClr val="000000"/>
                </a:solidFill>
                <a:latin typeface="Roboto Condensed Italics"/>
              </a:rPr>
              <a:t> </a:t>
            </a:r>
            <a:r>
              <a:rPr lang="en-US" sz="3500" dirty="0" err="1">
                <a:solidFill>
                  <a:srgbClr val="000000"/>
                </a:solidFill>
                <a:latin typeface="Roboto Condensed Italics"/>
              </a:rPr>
              <a:t>hồn</a:t>
            </a:r>
            <a:r>
              <a:rPr lang="en-US" sz="3500" dirty="0">
                <a:solidFill>
                  <a:srgbClr val="000000"/>
                </a:solidFill>
                <a:latin typeface="Roboto Condensed Italics"/>
              </a:rPr>
              <a:t> </a:t>
            </a:r>
            <a:r>
              <a:rPr lang="en-US" sz="3500" dirty="0" err="1">
                <a:solidFill>
                  <a:srgbClr val="000000"/>
                </a:solidFill>
                <a:latin typeface="Roboto Condensed Italics"/>
              </a:rPr>
              <a:t>nhiên</a:t>
            </a:r>
            <a:r>
              <a:rPr lang="en-US" sz="3500" dirty="0">
                <a:solidFill>
                  <a:srgbClr val="000000"/>
                </a:solidFill>
                <a:latin typeface="Roboto Condensed Italics"/>
              </a:rPr>
              <a:t>, </a:t>
            </a:r>
            <a:r>
              <a:rPr lang="en-US" sz="3500" dirty="0" err="1">
                <a:solidFill>
                  <a:srgbClr val="000000"/>
                </a:solidFill>
                <a:latin typeface="Roboto Condensed Italics"/>
              </a:rPr>
              <a:t>vô</a:t>
            </a:r>
            <a:r>
              <a:rPr lang="en-US" sz="3500" dirty="0">
                <a:solidFill>
                  <a:srgbClr val="000000"/>
                </a:solidFill>
                <a:latin typeface="Roboto Condensed Italics"/>
              </a:rPr>
              <a:t> tư </a:t>
            </a:r>
            <a:r>
              <a:rPr lang="en-US" sz="3500" dirty="0" err="1">
                <a:solidFill>
                  <a:srgbClr val="000000"/>
                </a:solidFill>
                <a:latin typeface="Roboto Condensed Italics"/>
              </a:rPr>
              <a:t>của</a:t>
            </a:r>
            <a:r>
              <a:rPr lang="en-US" sz="3500" dirty="0">
                <a:solidFill>
                  <a:srgbClr val="000000"/>
                </a:solidFill>
                <a:latin typeface="Roboto Condensed Italics"/>
              </a:rPr>
              <a:t> </a:t>
            </a:r>
            <a:r>
              <a:rPr lang="en-US" sz="3500" dirty="0" err="1">
                <a:solidFill>
                  <a:srgbClr val="000000"/>
                </a:solidFill>
                <a:latin typeface="Roboto Condensed Italics"/>
              </a:rPr>
              <a:t>đứa</a:t>
            </a:r>
            <a:r>
              <a:rPr lang="en-US" sz="3500" dirty="0">
                <a:solidFill>
                  <a:srgbClr val="000000"/>
                </a:solidFill>
                <a:latin typeface="Roboto Condensed Italics"/>
              </a:rPr>
              <a:t> con, </a:t>
            </a:r>
            <a:r>
              <a:rPr lang="en-US" sz="3500" dirty="0" err="1">
                <a:solidFill>
                  <a:srgbClr val="000000"/>
                </a:solidFill>
                <a:latin typeface="Roboto Condensed Italics"/>
              </a:rPr>
              <a:t>là</a:t>
            </a:r>
            <a:r>
              <a:rPr lang="en-US" sz="3500" dirty="0">
                <a:solidFill>
                  <a:srgbClr val="000000"/>
                </a:solidFill>
                <a:latin typeface="Roboto Condensed Italics"/>
              </a:rPr>
              <a:t> </a:t>
            </a:r>
            <a:r>
              <a:rPr lang="en-US" sz="3500" dirty="0" err="1">
                <a:solidFill>
                  <a:srgbClr val="000000"/>
                </a:solidFill>
                <a:latin typeface="Roboto Condensed Italics"/>
              </a:rPr>
              <a:t>cái</a:t>
            </a:r>
            <a:r>
              <a:rPr lang="en-US" sz="3500" dirty="0">
                <a:solidFill>
                  <a:srgbClr val="000000"/>
                </a:solidFill>
                <a:latin typeface="Roboto Condensed Italics"/>
              </a:rPr>
              <a:t> “</a:t>
            </a:r>
            <a:r>
              <a:rPr lang="en-US" sz="3500" dirty="0" err="1">
                <a:solidFill>
                  <a:srgbClr val="000000"/>
                </a:solidFill>
                <a:latin typeface="Roboto Condensed Italics"/>
              </a:rPr>
              <a:t>tính</a:t>
            </a:r>
            <a:r>
              <a:rPr lang="en-US" sz="3500" dirty="0">
                <a:solidFill>
                  <a:srgbClr val="000000"/>
                </a:solidFill>
                <a:latin typeface="Roboto Condensed Italics"/>
              </a:rPr>
              <a:t> </a:t>
            </a:r>
            <a:r>
              <a:rPr lang="en-US" sz="3500" dirty="0" err="1">
                <a:solidFill>
                  <a:srgbClr val="000000"/>
                </a:solidFill>
                <a:latin typeface="Roboto Condensed Italics"/>
              </a:rPr>
              <a:t>đa</a:t>
            </a:r>
            <a:r>
              <a:rPr lang="en-US" sz="3500" dirty="0">
                <a:solidFill>
                  <a:srgbClr val="000000"/>
                </a:solidFill>
                <a:latin typeface="Roboto Condensed Italics"/>
              </a:rPr>
              <a:t> </a:t>
            </a:r>
            <a:r>
              <a:rPr lang="en-US" sz="3500" dirty="0" err="1">
                <a:solidFill>
                  <a:srgbClr val="000000"/>
                </a:solidFill>
                <a:latin typeface="Roboto Condensed Italics"/>
              </a:rPr>
              <a:t>nghi</a:t>
            </a:r>
            <a:r>
              <a:rPr lang="en-US" sz="3500" dirty="0">
                <a:solidFill>
                  <a:srgbClr val="000000"/>
                </a:solidFill>
                <a:latin typeface="Roboto Condensed Italics"/>
              </a:rPr>
              <a:t>”, “hay </a:t>
            </a:r>
            <a:r>
              <a:rPr lang="en-US" sz="3500" dirty="0" err="1">
                <a:solidFill>
                  <a:srgbClr val="000000"/>
                </a:solidFill>
                <a:latin typeface="Roboto Condensed Italics"/>
              </a:rPr>
              <a:t>ghen</a:t>
            </a:r>
            <a:r>
              <a:rPr lang="en-US" sz="3500" dirty="0">
                <a:solidFill>
                  <a:srgbClr val="000000"/>
                </a:solidFill>
                <a:latin typeface="Roboto Condensed Italics"/>
              </a:rPr>
              <a:t>” c</a:t>
            </a:r>
            <a:r>
              <a:rPr lang="vi-VN" sz="3500" dirty="0">
                <a:solidFill>
                  <a:srgbClr val="000000"/>
                </a:solidFill>
                <a:latin typeface="Roboto Condensed Italics"/>
              </a:rPr>
              <a:t>ủa anh</a:t>
            </a:r>
            <a:r>
              <a:rPr lang="en-US" sz="3500" dirty="0">
                <a:solidFill>
                  <a:srgbClr val="000000"/>
                </a:solidFill>
                <a:latin typeface="Roboto Condensed Italics"/>
              </a:rPr>
              <a:t> </a:t>
            </a:r>
            <a:r>
              <a:rPr lang="en-US" sz="3500" dirty="0" err="1">
                <a:solidFill>
                  <a:srgbClr val="000000"/>
                </a:solidFill>
                <a:latin typeface="Roboto Condensed Italics"/>
              </a:rPr>
              <a:t>chồng</a:t>
            </a:r>
            <a:r>
              <a:rPr lang="en-US" sz="3500" dirty="0">
                <a:solidFill>
                  <a:srgbClr val="000000"/>
                </a:solidFill>
                <a:latin typeface="Roboto Condensed Italics"/>
              </a:rPr>
              <a:t> </a:t>
            </a:r>
            <a:r>
              <a:rPr lang="en-US" sz="3500" dirty="0" err="1">
                <a:solidFill>
                  <a:srgbClr val="000000"/>
                </a:solidFill>
                <a:latin typeface="Roboto Condensed Italics"/>
              </a:rPr>
              <a:t>Trương</a:t>
            </a:r>
            <a:r>
              <a:rPr lang="en-US" sz="3500" dirty="0">
                <a:solidFill>
                  <a:srgbClr val="000000"/>
                </a:solidFill>
                <a:latin typeface="Roboto Condensed Italics"/>
              </a:rPr>
              <a:t> Sinh...</a:t>
            </a:r>
          </a:p>
        </p:txBody>
      </p:sp>
      <p:grpSp>
        <p:nvGrpSpPr>
          <p:cNvPr id="6" name="Group 6"/>
          <p:cNvGrpSpPr/>
          <p:nvPr/>
        </p:nvGrpSpPr>
        <p:grpSpPr>
          <a:xfrm>
            <a:off x="15113224" y="6946306"/>
            <a:ext cx="7787050" cy="3854590"/>
            <a:chOff x="0" y="0"/>
            <a:chExt cx="10382733" cy="5139453"/>
          </a:xfrm>
        </p:grpSpPr>
        <p:sp>
          <p:nvSpPr>
            <p:cNvPr id="7" name="Freeform 7"/>
            <p:cNvSpPr/>
            <p:nvPr/>
          </p:nvSpPr>
          <p:spPr>
            <a:xfrm>
              <a:off x="0" y="0"/>
              <a:ext cx="10382758" cy="5139436"/>
            </a:xfrm>
            <a:custGeom>
              <a:avLst/>
              <a:gdLst/>
              <a:ahLst/>
              <a:cxnLst/>
              <a:rect l="l" t="t" r="r" b="b"/>
              <a:pathLst>
                <a:path w="10382758" h="5139436">
                  <a:moveTo>
                    <a:pt x="0" y="0"/>
                  </a:moveTo>
                  <a:lnTo>
                    <a:pt x="10382758" y="0"/>
                  </a:lnTo>
                  <a:lnTo>
                    <a:pt x="10382758" y="5139436"/>
                  </a:lnTo>
                  <a:lnTo>
                    <a:pt x="0" y="5139436"/>
                  </a:lnTo>
                  <a:lnTo>
                    <a:pt x="0" y="0"/>
                  </a:lnTo>
                  <a:close/>
                </a:path>
              </a:pathLst>
            </a:custGeom>
            <a:blipFill>
              <a:blip r:embed="rId2"/>
              <a:stretch>
                <a:fillRect t="-63" b="-63"/>
              </a:stretch>
            </a:blipFill>
          </p:spPr>
          <p:txBody>
            <a:bodyPr/>
            <a:lstStyle/>
            <a:p>
              <a:endParaRPr lang="en-US"/>
            </a:p>
          </p:txBody>
        </p:sp>
      </p:grpSp>
      <p:sp>
        <p:nvSpPr>
          <p:cNvPr id="8" name="Freeform 8"/>
          <p:cNvSpPr/>
          <p:nvPr/>
        </p:nvSpPr>
        <p:spPr>
          <a:xfrm rot="-1174735">
            <a:off x="1308283" y="3731402"/>
            <a:ext cx="773224" cy="899098"/>
          </a:xfrm>
          <a:custGeom>
            <a:avLst/>
            <a:gdLst/>
            <a:ahLst/>
            <a:cxnLst/>
            <a:rect l="l" t="t" r="r" b="b"/>
            <a:pathLst>
              <a:path w="773224" h="899098">
                <a:moveTo>
                  <a:pt x="0" y="0"/>
                </a:moveTo>
                <a:lnTo>
                  <a:pt x="773224" y="0"/>
                </a:lnTo>
                <a:lnTo>
                  <a:pt x="773224" y="899098"/>
                </a:lnTo>
                <a:lnTo>
                  <a:pt x="0" y="8990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TextBox 9"/>
          <p:cNvSpPr txBox="1"/>
          <p:nvPr/>
        </p:nvSpPr>
        <p:spPr>
          <a:xfrm>
            <a:off x="1638348" y="2493460"/>
            <a:ext cx="15078260" cy="1287145"/>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Bold"/>
              </a:rPr>
              <a:t>VD (ngữ liệu trong bài 10 bộ CD lớp 9) - So sánh 1 phương diện của “Chuyện người con gái Nam Xương” với “Truyện Kiều”</a:t>
            </a:r>
          </a:p>
        </p:txBody>
      </p:sp>
      <p:sp>
        <p:nvSpPr>
          <p:cNvPr id="10" name="TextBox 10"/>
          <p:cNvSpPr txBox="1"/>
          <p:nvPr/>
        </p:nvSpPr>
        <p:spPr>
          <a:xfrm>
            <a:off x="1723980" y="1533071"/>
            <a:ext cx="14840040" cy="771917"/>
          </a:xfrm>
          <a:prstGeom prst="rect">
            <a:avLst/>
          </a:prstGeom>
        </p:spPr>
        <p:txBody>
          <a:bodyPr lIns="0" tIns="0" rIns="0" bIns="0" rtlCol="0" anchor="t">
            <a:spAutoFit/>
          </a:bodyPr>
          <a:lstStyle/>
          <a:p>
            <a:pPr algn="just">
              <a:lnSpc>
                <a:spcPts val="6278"/>
              </a:lnSpc>
            </a:pPr>
            <a:r>
              <a:rPr lang="en-US" sz="4484">
                <a:solidFill>
                  <a:srgbClr val="000000"/>
                </a:solidFill>
                <a:latin typeface="#9Slide05 Dear Saturday 2"/>
              </a:rPr>
              <a:t>Kĩ năng so sánh trong phân tích thơ:</a:t>
            </a:r>
          </a:p>
        </p:txBody>
      </p:sp>
      <p:sp>
        <p:nvSpPr>
          <p:cNvPr id="11" name="Freeform 11"/>
          <p:cNvSpPr/>
          <p:nvPr/>
        </p:nvSpPr>
        <p:spPr>
          <a:xfrm>
            <a:off x="-1586614" y="8795215"/>
            <a:ext cx="10754568" cy="3750655"/>
          </a:xfrm>
          <a:custGeom>
            <a:avLst/>
            <a:gdLst/>
            <a:ahLst/>
            <a:cxnLst/>
            <a:rect l="l" t="t" r="r" b="b"/>
            <a:pathLst>
              <a:path w="10754568" h="3750655">
                <a:moveTo>
                  <a:pt x="0" y="0"/>
                </a:moveTo>
                <a:lnTo>
                  <a:pt x="10754568" y="0"/>
                </a:lnTo>
                <a:lnTo>
                  <a:pt x="10754568" y="3750655"/>
                </a:lnTo>
                <a:lnTo>
                  <a:pt x="0" y="3750655"/>
                </a:lnTo>
                <a:lnTo>
                  <a:pt x="0" y="0"/>
                </a:lnTo>
                <a:close/>
              </a:path>
            </a:pathLst>
          </a:custGeom>
          <a:blipFill>
            <a:blip r:embed="rId5"/>
            <a:stretch>
              <a:fillRect/>
            </a:stretch>
          </a:blipFill>
        </p:spPr>
        <p:txBody>
          <a:bodyPr/>
          <a:lstStyle/>
          <a:p>
            <a:endParaRPr lang="en-US"/>
          </a:p>
        </p:txBody>
      </p:sp>
      <p:sp>
        <p:nvSpPr>
          <p:cNvPr id="12" name="Freeform 12"/>
          <p:cNvSpPr/>
          <p:nvPr/>
        </p:nvSpPr>
        <p:spPr>
          <a:xfrm flipH="1">
            <a:off x="8023582" y="8614240"/>
            <a:ext cx="10754568" cy="3750655"/>
          </a:xfrm>
          <a:custGeom>
            <a:avLst/>
            <a:gdLst/>
            <a:ahLst/>
            <a:cxnLst/>
            <a:rect l="l" t="t" r="r" b="b"/>
            <a:pathLst>
              <a:path w="10754568" h="3750655">
                <a:moveTo>
                  <a:pt x="10754567" y="0"/>
                </a:moveTo>
                <a:lnTo>
                  <a:pt x="0" y="0"/>
                </a:lnTo>
                <a:lnTo>
                  <a:pt x="0" y="3750655"/>
                </a:lnTo>
                <a:lnTo>
                  <a:pt x="10754567" y="3750655"/>
                </a:lnTo>
                <a:lnTo>
                  <a:pt x="10754567" y="0"/>
                </a:lnTo>
                <a:close/>
              </a:path>
            </a:pathLst>
          </a:custGeom>
          <a:blipFill>
            <a:blip r:embed="rId5"/>
            <a:stretch>
              <a:fillRect/>
            </a:stretch>
          </a:blipFill>
        </p:spPr>
        <p:txBody>
          <a:bodyPr/>
          <a:lstStyle/>
          <a:p>
            <a:endParaRPr lang="en-US"/>
          </a:p>
        </p:txBody>
      </p:sp>
      <p:sp>
        <p:nvSpPr>
          <p:cNvPr id="13" name="Freeform 13"/>
          <p:cNvSpPr/>
          <p:nvPr/>
        </p:nvSpPr>
        <p:spPr>
          <a:xfrm>
            <a:off x="-1733423" y="6946306"/>
            <a:ext cx="4978329" cy="5418590"/>
          </a:xfrm>
          <a:custGeom>
            <a:avLst/>
            <a:gdLst/>
            <a:ahLst/>
            <a:cxnLst/>
            <a:rect l="l" t="t" r="r" b="b"/>
            <a:pathLst>
              <a:path w="4978329" h="5418590">
                <a:moveTo>
                  <a:pt x="0" y="0"/>
                </a:moveTo>
                <a:lnTo>
                  <a:pt x="4978330" y="0"/>
                </a:lnTo>
                <a:lnTo>
                  <a:pt x="4978330" y="5418589"/>
                </a:lnTo>
                <a:lnTo>
                  <a:pt x="0" y="5418589"/>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245623" y="28575"/>
            <a:ext cx="17796754" cy="936625"/>
          </a:xfrm>
          <a:prstGeom prst="rect">
            <a:avLst/>
          </a:prstGeom>
        </p:spPr>
        <p:txBody>
          <a:bodyPr lIns="0" tIns="0" rIns="0" bIns="0" rtlCol="0" anchor="t">
            <a:spAutoFit/>
          </a:bodyPr>
          <a:lstStyle/>
          <a:p>
            <a:pPr algn="ctr">
              <a:lnSpc>
                <a:spcPts val="7700"/>
              </a:lnSpc>
            </a:pPr>
            <a:r>
              <a:rPr lang="en-US" sz="5500">
                <a:solidFill>
                  <a:srgbClr val="FBF7EE"/>
                </a:solidFill>
                <a:latin typeface="Fraunces Bold"/>
              </a:rPr>
              <a:t>III.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7746018" y="1894476"/>
            <a:ext cx="9813802" cy="5909991"/>
            <a:chOff x="0" y="0"/>
            <a:chExt cx="1646705" cy="991666"/>
          </a:xfrm>
        </p:grpSpPr>
        <p:sp>
          <p:nvSpPr>
            <p:cNvPr id="3" name="Freeform 3"/>
            <p:cNvSpPr/>
            <p:nvPr/>
          </p:nvSpPr>
          <p:spPr>
            <a:xfrm>
              <a:off x="0" y="0"/>
              <a:ext cx="1646705" cy="991666"/>
            </a:xfrm>
            <a:custGeom>
              <a:avLst/>
              <a:gdLst/>
              <a:ahLst/>
              <a:cxnLst/>
              <a:rect l="l" t="t" r="r" b="b"/>
              <a:pathLst>
                <a:path w="1646705" h="991666">
                  <a:moveTo>
                    <a:pt x="40233" y="0"/>
                  </a:moveTo>
                  <a:lnTo>
                    <a:pt x="1606472" y="0"/>
                  </a:lnTo>
                  <a:cubicBezTo>
                    <a:pt x="1617142" y="0"/>
                    <a:pt x="1627376" y="4239"/>
                    <a:pt x="1634921" y="11784"/>
                  </a:cubicBezTo>
                  <a:cubicBezTo>
                    <a:pt x="1642466" y="19329"/>
                    <a:pt x="1646705" y="29562"/>
                    <a:pt x="1646705" y="40233"/>
                  </a:cubicBezTo>
                  <a:lnTo>
                    <a:pt x="1646705" y="951433"/>
                  </a:lnTo>
                  <a:cubicBezTo>
                    <a:pt x="1646705" y="962103"/>
                    <a:pt x="1642466" y="972337"/>
                    <a:pt x="1634921" y="979882"/>
                  </a:cubicBezTo>
                  <a:cubicBezTo>
                    <a:pt x="1627376" y="987427"/>
                    <a:pt x="1617142" y="991666"/>
                    <a:pt x="1606472" y="991666"/>
                  </a:cubicBezTo>
                  <a:lnTo>
                    <a:pt x="40233" y="991666"/>
                  </a:lnTo>
                  <a:cubicBezTo>
                    <a:pt x="29562" y="991666"/>
                    <a:pt x="19329" y="987427"/>
                    <a:pt x="11784" y="979882"/>
                  </a:cubicBezTo>
                  <a:cubicBezTo>
                    <a:pt x="4239" y="972337"/>
                    <a:pt x="0" y="962103"/>
                    <a:pt x="0" y="951433"/>
                  </a:cubicBezTo>
                  <a:lnTo>
                    <a:pt x="0" y="40233"/>
                  </a:lnTo>
                  <a:cubicBezTo>
                    <a:pt x="0" y="29562"/>
                    <a:pt x="4239" y="19329"/>
                    <a:pt x="11784" y="11784"/>
                  </a:cubicBezTo>
                  <a:cubicBezTo>
                    <a:pt x="19329" y="4239"/>
                    <a:pt x="29562" y="0"/>
                    <a:pt x="4023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646705" cy="10297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978047" y="1028700"/>
            <a:ext cx="10423545" cy="10440947"/>
          </a:xfrm>
          <a:custGeom>
            <a:avLst/>
            <a:gdLst/>
            <a:ahLst/>
            <a:cxnLst/>
            <a:rect l="l" t="t" r="r" b="b"/>
            <a:pathLst>
              <a:path w="10423545" h="10440947">
                <a:moveTo>
                  <a:pt x="0" y="0"/>
                </a:moveTo>
                <a:lnTo>
                  <a:pt x="10423545" y="0"/>
                </a:lnTo>
                <a:lnTo>
                  <a:pt x="10423545" y="10440947"/>
                </a:lnTo>
                <a:lnTo>
                  <a:pt x="0" y="1044094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144000" y="2338379"/>
            <a:ext cx="6870179" cy="1137285"/>
          </a:xfrm>
          <a:prstGeom prst="rect">
            <a:avLst/>
          </a:prstGeom>
        </p:spPr>
        <p:txBody>
          <a:bodyPr lIns="0" tIns="0" rIns="0" bIns="0" rtlCol="0" anchor="t">
            <a:spAutoFit/>
          </a:bodyPr>
          <a:lstStyle/>
          <a:p>
            <a:pPr algn="just">
              <a:lnSpc>
                <a:spcPts val="9240"/>
              </a:lnSpc>
            </a:pPr>
            <a:r>
              <a:rPr lang="en-US" sz="6600">
                <a:solidFill>
                  <a:srgbClr val="000000"/>
                </a:solidFill>
                <a:latin typeface="Fraunces Bold"/>
              </a:rPr>
              <a:t>IV. VẬN DỤNG</a:t>
            </a:r>
          </a:p>
        </p:txBody>
      </p:sp>
      <p:sp>
        <p:nvSpPr>
          <p:cNvPr id="7" name="TextBox 7"/>
          <p:cNvSpPr txBox="1"/>
          <p:nvPr/>
        </p:nvSpPr>
        <p:spPr>
          <a:xfrm>
            <a:off x="8325890" y="3772969"/>
            <a:ext cx="8654057" cy="31813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a:rPr>
              <a:t>Viết hoàn chỉnh 1-2 đoạn của bài văn phân tích một tác phẩm văn học (bài thơ “Khóc Dương Khuê”)</a:t>
            </a:r>
          </a:p>
          <a:p>
            <a:pPr algn="just">
              <a:lnSpc>
                <a:spcPts val="6299"/>
              </a:lnSpc>
            </a:pPr>
            <a:endParaRPr lang="en-US" sz="450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7746018" y="1894476"/>
            <a:ext cx="9813802" cy="5909991"/>
            <a:chOff x="0" y="0"/>
            <a:chExt cx="1646705" cy="991666"/>
          </a:xfrm>
        </p:grpSpPr>
        <p:sp>
          <p:nvSpPr>
            <p:cNvPr id="3" name="Freeform 3"/>
            <p:cNvSpPr/>
            <p:nvPr/>
          </p:nvSpPr>
          <p:spPr>
            <a:xfrm>
              <a:off x="0" y="0"/>
              <a:ext cx="1646705" cy="991666"/>
            </a:xfrm>
            <a:custGeom>
              <a:avLst/>
              <a:gdLst/>
              <a:ahLst/>
              <a:cxnLst/>
              <a:rect l="l" t="t" r="r" b="b"/>
              <a:pathLst>
                <a:path w="1646705" h="991666">
                  <a:moveTo>
                    <a:pt x="40233" y="0"/>
                  </a:moveTo>
                  <a:lnTo>
                    <a:pt x="1606472" y="0"/>
                  </a:lnTo>
                  <a:cubicBezTo>
                    <a:pt x="1617142" y="0"/>
                    <a:pt x="1627376" y="4239"/>
                    <a:pt x="1634921" y="11784"/>
                  </a:cubicBezTo>
                  <a:cubicBezTo>
                    <a:pt x="1642466" y="19329"/>
                    <a:pt x="1646705" y="29562"/>
                    <a:pt x="1646705" y="40233"/>
                  </a:cubicBezTo>
                  <a:lnTo>
                    <a:pt x="1646705" y="951433"/>
                  </a:lnTo>
                  <a:cubicBezTo>
                    <a:pt x="1646705" y="962103"/>
                    <a:pt x="1642466" y="972337"/>
                    <a:pt x="1634921" y="979882"/>
                  </a:cubicBezTo>
                  <a:cubicBezTo>
                    <a:pt x="1627376" y="987427"/>
                    <a:pt x="1617142" y="991666"/>
                    <a:pt x="1606472" y="991666"/>
                  </a:cubicBezTo>
                  <a:lnTo>
                    <a:pt x="40233" y="991666"/>
                  </a:lnTo>
                  <a:cubicBezTo>
                    <a:pt x="29562" y="991666"/>
                    <a:pt x="19329" y="987427"/>
                    <a:pt x="11784" y="979882"/>
                  </a:cubicBezTo>
                  <a:cubicBezTo>
                    <a:pt x="4239" y="972337"/>
                    <a:pt x="0" y="962103"/>
                    <a:pt x="0" y="951433"/>
                  </a:cubicBezTo>
                  <a:lnTo>
                    <a:pt x="0" y="40233"/>
                  </a:lnTo>
                  <a:cubicBezTo>
                    <a:pt x="0" y="29562"/>
                    <a:pt x="4239" y="19329"/>
                    <a:pt x="11784" y="11784"/>
                  </a:cubicBezTo>
                  <a:cubicBezTo>
                    <a:pt x="19329" y="4239"/>
                    <a:pt x="29562" y="0"/>
                    <a:pt x="4023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646705" cy="10297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978047" y="1028700"/>
            <a:ext cx="10423545" cy="10440947"/>
          </a:xfrm>
          <a:custGeom>
            <a:avLst/>
            <a:gdLst/>
            <a:ahLst/>
            <a:cxnLst/>
            <a:rect l="l" t="t" r="r" b="b"/>
            <a:pathLst>
              <a:path w="10423545" h="10440947">
                <a:moveTo>
                  <a:pt x="0" y="0"/>
                </a:moveTo>
                <a:lnTo>
                  <a:pt x="10423545" y="0"/>
                </a:lnTo>
                <a:lnTo>
                  <a:pt x="10423545" y="10440947"/>
                </a:lnTo>
                <a:lnTo>
                  <a:pt x="0" y="1044094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8250806" y="3981450"/>
            <a:ext cx="8804225" cy="2076450"/>
          </a:xfrm>
          <a:prstGeom prst="rect">
            <a:avLst/>
          </a:prstGeom>
        </p:spPr>
        <p:txBody>
          <a:bodyPr lIns="0" tIns="0" rIns="0" bIns="0" rtlCol="0" anchor="t">
            <a:spAutoFit/>
          </a:bodyPr>
          <a:lstStyle/>
          <a:p>
            <a:pPr algn="ctr">
              <a:lnSpc>
                <a:spcPts val="16800"/>
              </a:lnSpc>
            </a:pPr>
            <a:r>
              <a:rPr lang="en-US" sz="12000">
                <a:solidFill>
                  <a:srgbClr val="000000"/>
                </a:solidFill>
                <a:latin typeface="#9Slide05 Dear Saturday 2"/>
              </a:rPr>
              <a:t>Hẹn gặp lại!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3" name="TextBox 13"/>
          <p:cNvSpPr txBox="1"/>
          <p:nvPr/>
        </p:nvSpPr>
        <p:spPr>
          <a:xfrm>
            <a:off x="681539" y="4226148"/>
            <a:ext cx="17333142" cy="1644204"/>
          </a:xfrm>
          <a:prstGeom prst="rect">
            <a:avLst/>
          </a:prstGeom>
        </p:spPr>
        <p:txBody>
          <a:bodyPr lIns="0" tIns="0" rIns="0" bIns="0" rtlCol="0" anchor="t">
            <a:spAutoFit/>
          </a:bodyPr>
          <a:lstStyle/>
          <a:p>
            <a:pPr algn="ctr">
              <a:lnSpc>
                <a:spcPts val="13384"/>
              </a:lnSpc>
            </a:pPr>
            <a:r>
              <a:rPr lang="en-US" sz="9560">
                <a:solidFill>
                  <a:srgbClr val="000000"/>
                </a:solidFill>
                <a:latin typeface="Bahianita"/>
              </a:rPr>
              <a:t>V. TỰ ĐÁNH GIÁ (VĂN BẢN CẢNH VUI CỦA NHÀ NGHÈO)</a:t>
            </a:r>
          </a:p>
        </p:txBody>
      </p:sp>
      <p:grpSp>
        <p:nvGrpSpPr>
          <p:cNvPr id="14" name="Group 14"/>
          <p:cNvGrpSpPr/>
          <p:nvPr/>
        </p:nvGrpSpPr>
        <p:grpSpPr>
          <a:xfrm>
            <a:off x="0" y="2995499"/>
            <a:ext cx="18288000" cy="4296003"/>
            <a:chOff x="0" y="0"/>
            <a:chExt cx="4816593" cy="1131458"/>
          </a:xfrm>
        </p:grpSpPr>
        <p:sp>
          <p:nvSpPr>
            <p:cNvPr id="15" name="Freeform 15"/>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16" name="TextBox 16"/>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624690" y="3166213"/>
            <a:ext cx="21945600" cy="338328"/>
            <a:chOff x="0" y="0"/>
            <a:chExt cx="29260800" cy="451104"/>
          </a:xfrm>
        </p:grpSpPr>
        <p:sp>
          <p:nvSpPr>
            <p:cNvPr id="18" name="Freeform 1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0" name="Freeform 2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1" name="Group 21"/>
          <p:cNvGrpSpPr/>
          <p:nvPr/>
        </p:nvGrpSpPr>
        <p:grpSpPr>
          <a:xfrm>
            <a:off x="-2022588" y="6751426"/>
            <a:ext cx="21945600" cy="338328"/>
            <a:chOff x="0" y="0"/>
            <a:chExt cx="29260800" cy="451104"/>
          </a:xfrm>
        </p:grpSpPr>
        <p:sp>
          <p:nvSpPr>
            <p:cNvPr id="22" name="Freeform 2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Freeform 2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4" name="Freeform 2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25" name="Freeform 25"/>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4"/>
            <a:stretch>
              <a:fillRect/>
            </a:stretch>
          </a:blipFill>
        </p:spPr>
        <p:txBody>
          <a:bodyPr/>
          <a:lstStyle/>
          <a:p>
            <a:endParaRPr lang="en-US"/>
          </a:p>
        </p:txBody>
      </p:sp>
      <p:sp>
        <p:nvSpPr>
          <p:cNvPr id="26" name="TextBox 26"/>
          <p:cNvSpPr txBox="1"/>
          <p:nvPr/>
        </p:nvSpPr>
        <p:spPr>
          <a:xfrm>
            <a:off x="-1020542" y="5233723"/>
            <a:ext cx="19941507" cy="1316355"/>
          </a:xfrm>
          <a:prstGeom prst="rect">
            <a:avLst/>
          </a:prstGeom>
        </p:spPr>
        <p:txBody>
          <a:bodyPr lIns="0" tIns="0" rIns="0" bIns="0" rtlCol="0" anchor="t">
            <a:spAutoFit/>
          </a:bodyPr>
          <a:lstStyle/>
          <a:p>
            <a:pPr algn="ctr">
              <a:lnSpc>
                <a:spcPts val="10560"/>
              </a:lnSpc>
            </a:pPr>
            <a:r>
              <a:rPr lang="en-US" sz="8000" spc="240">
                <a:solidFill>
                  <a:srgbClr val="000000"/>
                </a:solidFill>
                <a:latin typeface="#9Slide05 Dear Saturday 2"/>
              </a:rPr>
              <a:t>Phân tích một tác phẩm thơ</a:t>
            </a:r>
          </a:p>
        </p:txBody>
      </p:sp>
      <p:sp>
        <p:nvSpPr>
          <p:cNvPr id="27" name="Freeform 27"/>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4"/>
            <a:stretch>
              <a:fillRect/>
            </a:stretch>
          </a:blipFill>
        </p:spPr>
        <p:txBody>
          <a:bodyPr/>
          <a:lstStyle/>
          <a:p>
            <a:endParaRPr lang="en-US"/>
          </a:p>
        </p:txBody>
      </p:sp>
      <p:sp>
        <p:nvSpPr>
          <p:cNvPr id="28" name="TextBox 28"/>
          <p:cNvSpPr txBox="1"/>
          <p:nvPr/>
        </p:nvSpPr>
        <p:spPr>
          <a:xfrm>
            <a:off x="-826754" y="3533873"/>
            <a:ext cx="19941507" cy="1609627"/>
          </a:xfrm>
          <a:prstGeom prst="rect">
            <a:avLst/>
          </a:prstGeom>
        </p:spPr>
        <p:txBody>
          <a:bodyPr lIns="0" tIns="0" rIns="0" bIns="0" rtlCol="0" anchor="t">
            <a:spAutoFit/>
          </a:bodyPr>
          <a:lstStyle/>
          <a:p>
            <a:pPr algn="ctr">
              <a:lnSpc>
                <a:spcPts val="12718"/>
              </a:lnSpc>
            </a:pPr>
            <a:r>
              <a:rPr lang="en-US" sz="10424">
                <a:solidFill>
                  <a:srgbClr val="000000"/>
                </a:solidFill>
                <a:latin typeface="Bahianita"/>
              </a:rPr>
              <a:t>KĨ NĂNG VIẾT</a:t>
            </a:r>
          </a:p>
        </p:txBody>
      </p:sp>
      <p:sp>
        <p:nvSpPr>
          <p:cNvPr id="29" name="Freeform 29"/>
          <p:cNvSpPr/>
          <p:nvPr/>
        </p:nvSpPr>
        <p:spPr>
          <a:xfrm>
            <a:off x="-1460465" y="486841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943628" y="2313973"/>
            <a:ext cx="12400745" cy="4344876"/>
            <a:chOff x="0" y="0"/>
            <a:chExt cx="3266040" cy="1144329"/>
          </a:xfrm>
        </p:grpSpPr>
        <p:sp>
          <p:nvSpPr>
            <p:cNvPr id="3" name="Freeform 3"/>
            <p:cNvSpPr/>
            <p:nvPr/>
          </p:nvSpPr>
          <p:spPr>
            <a:xfrm>
              <a:off x="0" y="0"/>
              <a:ext cx="3266040" cy="1144329"/>
            </a:xfrm>
            <a:custGeom>
              <a:avLst/>
              <a:gdLst/>
              <a:ahLst/>
              <a:cxnLst/>
              <a:rect l="l" t="t" r="r" b="b"/>
              <a:pathLst>
                <a:path w="3266040" h="1144329">
                  <a:moveTo>
                    <a:pt x="31840" y="0"/>
                  </a:moveTo>
                  <a:lnTo>
                    <a:pt x="3234200" y="0"/>
                  </a:lnTo>
                  <a:cubicBezTo>
                    <a:pt x="3251784" y="0"/>
                    <a:pt x="3266040" y="14255"/>
                    <a:pt x="3266040" y="31840"/>
                  </a:cubicBezTo>
                  <a:lnTo>
                    <a:pt x="3266040" y="1112490"/>
                  </a:lnTo>
                  <a:cubicBezTo>
                    <a:pt x="3266040" y="1130074"/>
                    <a:pt x="3251784" y="1144329"/>
                    <a:pt x="3234200" y="1144329"/>
                  </a:cubicBezTo>
                  <a:lnTo>
                    <a:pt x="31840" y="1144329"/>
                  </a:lnTo>
                  <a:cubicBezTo>
                    <a:pt x="14255" y="1144329"/>
                    <a:pt x="0" y="1130074"/>
                    <a:pt x="0" y="1112490"/>
                  </a:cubicBezTo>
                  <a:lnTo>
                    <a:pt x="0" y="31840"/>
                  </a:lnTo>
                  <a:cubicBezTo>
                    <a:pt x="0" y="14255"/>
                    <a:pt x="14255" y="0"/>
                    <a:pt x="31840" y="0"/>
                  </a:cubicBezTo>
                  <a:close/>
                </a:path>
              </a:pathLst>
            </a:custGeom>
            <a:solidFill>
              <a:srgbClr val="FBF7EE"/>
            </a:solidFill>
          </p:spPr>
          <p:txBody>
            <a:bodyPr/>
            <a:lstStyle/>
            <a:p>
              <a:endParaRPr lang="en-US"/>
            </a:p>
          </p:txBody>
        </p:sp>
        <p:sp>
          <p:nvSpPr>
            <p:cNvPr id="4" name="TextBox 4"/>
            <p:cNvSpPr txBox="1"/>
            <p:nvPr/>
          </p:nvSpPr>
          <p:spPr>
            <a:xfrm>
              <a:off x="0" y="-38100"/>
              <a:ext cx="3266040" cy="1182429"/>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74763"/>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 TÌM HIỂU YÊU CẦU CỦA KIỂU VĂN BẢN</a:t>
            </a:r>
          </a:p>
        </p:txBody>
      </p:sp>
      <p:sp>
        <p:nvSpPr>
          <p:cNvPr id="6" name="TextBox 6"/>
          <p:cNvSpPr txBox="1"/>
          <p:nvPr/>
        </p:nvSpPr>
        <p:spPr>
          <a:xfrm>
            <a:off x="3551008" y="2699670"/>
            <a:ext cx="11150859" cy="3675670"/>
          </a:xfrm>
          <a:prstGeom prst="rect">
            <a:avLst/>
          </a:prstGeom>
        </p:spPr>
        <p:txBody>
          <a:bodyPr lIns="0" tIns="0" rIns="0" bIns="0" rtlCol="0" anchor="t">
            <a:spAutoFit/>
          </a:bodyPr>
          <a:lstStyle/>
          <a:p>
            <a:pPr algn="just">
              <a:lnSpc>
                <a:spcPts val="5894"/>
              </a:lnSpc>
            </a:pPr>
            <a:r>
              <a:rPr lang="en-US" sz="4210">
                <a:solidFill>
                  <a:srgbClr val="000000"/>
                </a:solidFill>
                <a:latin typeface="Roboto Condensed"/>
              </a:rPr>
              <a:t>(?) Hãy nhớ lại nội dung đã học ở lớp 8 (bài số 7), dựa vào tri thức được học về đặc điểm của thơ song thất lục bát, theo em, để phân tích một tác phẩm thơ (song thất lục bát), em sẽ trình bày những nội dung nào? </a:t>
            </a:r>
          </a:p>
        </p:txBody>
      </p:sp>
      <p:sp>
        <p:nvSpPr>
          <p:cNvPr id="7" name="Freeform 7"/>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9" name="Freeform 9"/>
          <p:cNvSpPr/>
          <p:nvPr/>
        </p:nvSpPr>
        <p:spPr>
          <a:xfrm>
            <a:off x="-408895" y="542182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099803" y="1662895"/>
            <a:ext cx="12951565" cy="7595405"/>
            <a:chOff x="0" y="0"/>
            <a:chExt cx="3411112" cy="2000436"/>
          </a:xfrm>
        </p:grpSpPr>
        <p:sp>
          <p:nvSpPr>
            <p:cNvPr id="3" name="Freeform 3"/>
            <p:cNvSpPr/>
            <p:nvPr/>
          </p:nvSpPr>
          <p:spPr>
            <a:xfrm>
              <a:off x="0" y="0"/>
              <a:ext cx="3411112" cy="2000436"/>
            </a:xfrm>
            <a:custGeom>
              <a:avLst/>
              <a:gdLst/>
              <a:ahLst/>
              <a:cxnLst/>
              <a:rect l="l" t="t" r="r" b="b"/>
              <a:pathLst>
                <a:path w="3411112" h="2000436">
                  <a:moveTo>
                    <a:pt x="30486" y="0"/>
                  </a:moveTo>
                  <a:lnTo>
                    <a:pt x="3380626" y="0"/>
                  </a:lnTo>
                  <a:cubicBezTo>
                    <a:pt x="3388711" y="0"/>
                    <a:pt x="3396465" y="3212"/>
                    <a:pt x="3402183" y="8929"/>
                  </a:cubicBezTo>
                  <a:cubicBezTo>
                    <a:pt x="3407900" y="14646"/>
                    <a:pt x="3411112" y="22400"/>
                    <a:pt x="3411112" y="30486"/>
                  </a:cubicBezTo>
                  <a:lnTo>
                    <a:pt x="3411112" y="1969950"/>
                  </a:lnTo>
                  <a:cubicBezTo>
                    <a:pt x="3411112" y="1978035"/>
                    <a:pt x="3407900" y="1985790"/>
                    <a:pt x="3402183" y="1991507"/>
                  </a:cubicBezTo>
                  <a:cubicBezTo>
                    <a:pt x="3396465" y="1997224"/>
                    <a:pt x="3388711" y="2000436"/>
                    <a:pt x="3380626" y="2000436"/>
                  </a:cubicBezTo>
                  <a:lnTo>
                    <a:pt x="30486" y="2000436"/>
                  </a:lnTo>
                  <a:cubicBezTo>
                    <a:pt x="22400" y="2000436"/>
                    <a:pt x="14646" y="1997224"/>
                    <a:pt x="8929" y="1991507"/>
                  </a:cubicBezTo>
                  <a:cubicBezTo>
                    <a:pt x="3212" y="1985790"/>
                    <a:pt x="0" y="1978035"/>
                    <a:pt x="0" y="1969950"/>
                  </a:cubicBezTo>
                  <a:lnTo>
                    <a:pt x="0" y="30486"/>
                  </a:lnTo>
                  <a:cubicBezTo>
                    <a:pt x="0" y="22400"/>
                    <a:pt x="3212" y="14646"/>
                    <a:pt x="8929" y="8929"/>
                  </a:cubicBezTo>
                  <a:cubicBezTo>
                    <a:pt x="14646" y="3212"/>
                    <a:pt x="22400" y="0"/>
                    <a:pt x="30486"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3411112" cy="203853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273638" y="2145195"/>
            <a:ext cx="6209282" cy="9148114"/>
          </a:xfrm>
          <a:custGeom>
            <a:avLst/>
            <a:gdLst/>
            <a:ahLst/>
            <a:cxnLst/>
            <a:rect l="l" t="t" r="r" b="b"/>
            <a:pathLst>
              <a:path w="6209282" h="9148114">
                <a:moveTo>
                  <a:pt x="6209283" y="0"/>
                </a:moveTo>
                <a:lnTo>
                  <a:pt x="0" y="0"/>
                </a:lnTo>
                <a:lnTo>
                  <a:pt x="0" y="9148114"/>
                </a:lnTo>
                <a:lnTo>
                  <a:pt x="6209283" y="9148114"/>
                </a:lnTo>
                <a:lnTo>
                  <a:pt x="6209283" y="0"/>
                </a:lnTo>
                <a:close/>
              </a:path>
            </a:pathLst>
          </a:custGeom>
          <a:blipFill>
            <a:blip r:embed="rId2"/>
            <a:stretch>
              <a:fillRect/>
            </a:stretch>
          </a:blipFill>
        </p:spPr>
        <p:txBody>
          <a:bodyPr/>
          <a:lstStyle/>
          <a:p>
            <a:endParaRPr lang="en-US"/>
          </a:p>
        </p:txBody>
      </p:sp>
      <p:sp>
        <p:nvSpPr>
          <p:cNvPr id="6" name="TextBox 6"/>
          <p:cNvSpPr txBox="1"/>
          <p:nvPr/>
        </p:nvSpPr>
        <p:spPr>
          <a:xfrm>
            <a:off x="5595493" y="2059470"/>
            <a:ext cx="11933680" cy="6844665"/>
          </a:xfrm>
          <a:prstGeom prst="rect">
            <a:avLst/>
          </a:prstGeom>
        </p:spPr>
        <p:txBody>
          <a:bodyPr lIns="0" tIns="0" rIns="0" bIns="0" rtlCol="0" anchor="t">
            <a:spAutoFit/>
          </a:bodyPr>
          <a:lstStyle/>
          <a:p>
            <a:pPr algn="just">
              <a:lnSpc>
                <a:spcPts val="5459"/>
              </a:lnSpc>
            </a:pPr>
            <a:r>
              <a:rPr lang="en-US" sz="3899">
                <a:solidFill>
                  <a:srgbClr val="000000"/>
                </a:solidFill>
                <a:latin typeface="#9Slide05 Dear Saturday 1"/>
              </a:rPr>
              <a:t>1. Hình thức: Bài văn (bố cục 3 phần MB, TB, KB)</a:t>
            </a:r>
          </a:p>
          <a:p>
            <a:pPr algn="just">
              <a:lnSpc>
                <a:spcPts val="5459"/>
              </a:lnSpc>
            </a:pPr>
            <a:r>
              <a:rPr lang="en-US" sz="3899">
                <a:solidFill>
                  <a:srgbClr val="000000"/>
                </a:solidFill>
                <a:latin typeface="#9Slide05 Dear Saturday 1"/>
              </a:rPr>
              <a:t>2. Nội dung</a:t>
            </a:r>
          </a:p>
          <a:p>
            <a:pPr marL="842008" lvl="1" indent="-421004" algn="just">
              <a:lnSpc>
                <a:spcPts val="5459"/>
              </a:lnSpc>
              <a:buFont typeface="Arial"/>
              <a:buChar char="•"/>
            </a:pPr>
            <a:r>
              <a:rPr lang="en-US" sz="3899">
                <a:solidFill>
                  <a:srgbClr val="000000"/>
                </a:solidFill>
                <a:latin typeface="Roboto Condensed Bold Italics"/>
              </a:rPr>
              <a:t> </a:t>
            </a:r>
            <a:r>
              <a:rPr lang="en-US" sz="3899">
                <a:solidFill>
                  <a:srgbClr val="000000"/>
                </a:solidFill>
                <a:latin typeface="Roboto Condensed"/>
              </a:rPr>
              <a:t>Giới thiệu được bài thơ, tác giả (nếu có), nêu ý kiến chung</a:t>
            </a:r>
          </a:p>
          <a:p>
            <a:pPr marL="842008" lvl="1" indent="-421004" algn="just">
              <a:lnSpc>
                <a:spcPts val="5459"/>
              </a:lnSpc>
              <a:buFont typeface="Arial"/>
              <a:buChar char="•"/>
            </a:pPr>
            <a:r>
              <a:rPr lang="en-US" sz="3899">
                <a:solidFill>
                  <a:srgbClr val="000000"/>
                </a:solidFill>
                <a:latin typeface="Roboto Condensed"/>
              </a:rPr>
              <a:t> Phân tích được nội dung cơ bản của bài thơ    </a:t>
            </a:r>
          </a:p>
          <a:p>
            <a:pPr marL="842008" lvl="1" indent="-421004" algn="just">
              <a:lnSpc>
                <a:spcPts val="5459"/>
              </a:lnSpc>
              <a:buFont typeface="Arial"/>
              <a:buChar char="•"/>
            </a:pPr>
            <a:r>
              <a:rPr lang="en-US" sz="3899">
                <a:solidFill>
                  <a:srgbClr val="000000"/>
                </a:solidFill>
                <a:latin typeface="Roboto Condensed"/>
              </a:rPr>
              <a:t> Phân tích được một số nét đặc sắc về hình thức nghệ thuật, </a:t>
            </a:r>
            <a:r>
              <a:rPr lang="en-US" sz="3899">
                <a:solidFill>
                  <a:srgbClr val="000000"/>
                </a:solidFill>
                <a:latin typeface="Roboto Condensed Bold"/>
              </a:rPr>
              <a:t>chỉ ra mối quan hệ giữa hình thức và nội dung, từ đó làm rõ giá trị của các yếu tố hình thức trong việc thể hiện nội dung, chủ đề của tác phẩm.</a:t>
            </a:r>
          </a:p>
          <a:p>
            <a:pPr marL="842008" lvl="1" indent="-421004" algn="just">
              <a:lnSpc>
                <a:spcPts val="5459"/>
              </a:lnSpc>
              <a:buFont typeface="Arial"/>
              <a:buChar char="•"/>
            </a:pPr>
            <a:r>
              <a:rPr lang="en-US" sz="3899">
                <a:solidFill>
                  <a:srgbClr val="000000"/>
                </a:solidFill>
                <a:latin typeface="Roboto Condensed"/>
              </a:rPr>
              <a:t> Khẳng định được vị trí, ý nghĩa của bài thơ</a:t>
            </a:r>
          </a:p>
        </p:txBody>
      </p:sp>
      <p:sp>
        <p:nvSpPr>
          <p:cNvPr id="7" name="TextBox 7"/>
          <p:cNvSpPr txBox="1"/>
          <p:nvPr/>
        </p:nvSpPr>
        <p:spPr>
          <a:xfrm>
            <a:off x="0" y="474763"/>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 TÌM HIỂU YÊU CẦU CỦA KIỂU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875613" y="2534876"/>
            <a:ext cx="10536775" cy="4554878"/>
            <a:chOff x="0" y="0"/>
            <a:chExt cx="2305163" cy="996485"/>
          </a:xfrm>
        </p:grpSpPr>
        <p:sp>
          <p:nvSpPr>
            <p:cNvPr id="3" name="Freeform 3"/>
            <p:cNvSpPr/>
            <p:nvPr/>
          </p:nvSpPr>
          <p:spPr>
            <a:xfrm>
              <a:off x="0" y="0"/>
              <a:ext cx="2305163" cy="996485"/>
            </a:xfrm>
            <a:custGeom>
              <a:avLst/>
              <a:gdLst/>
              <a:ahLst/>
              <a:cxnLst/>
              <a:rect l="l" t="t" r="r" b="b"/>
              <a:pathLst>
                <a:path w="2305163" h="996485">
                  <a:moveTo>
                    <a:pt x="37472" y="0"/>
                  </a:moveTo>
                  <a:lnTo>
                    <a:pt x="2267690" y="0"/>
                  </a:lnTo>
                  <a:cubicBezTo>
                    <a:pt x="2277629" y="0"/>
                    <a:pt x="2287160" y="3948"/>
                    <a:pt x="2294187" y="10975"/>
                  </a:cubicBezTo>
                  <a:cubicBezTo>
                    <a:pt x="2301215" y="18003"/>
                    <a:pt x="2305163" y="27534"/>
                    <a:pt x="2305163" y="37472"/>
                  </a:cubicBezTo>
                  <a:lnTo>
                    <a:pt x="2305163" y="959013"/>
                  </a:lnTo>
                  <a:cubicBezTo>
                    <a:pt x="2305163" y="968951"/>
                    <a:pt x="2301215" y="978482"/>
                    <a:pt x="2294187" y="985510"/>
                  </a:cubicBezTo>
                  <a:cubicBezTo>
                    <a:pt x="2287160" y="992537"/>
                    <a:pt x="2277629" y="996485"/>
                    <a:pt x="2267690" y="996485"/>
                  </a:cubicBezTo>
                  <a:lnTo>
                    <a:pt x="37472" y="996485"/>
                  </a:lnTo>
                  <a:cubicBezTo>
                    <a:pt x="27534" y="996485"/>
                    <a:pt x="18003" y="992537"/>
                    <a:pt x="10975" y="985510"/>
                  </a:cubicBezTo>
                  <a:cubicBezTo>
                    <a:pt x="3948" y="978482"/>
                    <a:pt x="0" y="968951"/>
                    <a:pt x="0" y="959013"/>
                  </a:cubicBezTo>
                  <a:lnTo>
                    <a:pt x="0" y="37472"/>
                  </a:lnTo>
                  <a:cubicBezTo>
                    <a:pt x="0" y="27534"/>
                    <a:pt x="3948" y="18003"/>
                    <a:pt x="10975" y="10975"/>
                  </a:cubicBezTo>
                  <a:cubicBezTo>
                    <a:pt x="18003" y="3948"/>
                    <a:pt x="27534" y="0"/>
                    <a:pt x="37472" y="0"/>
                  </a:cubicBezTo>
                  <a:close/>
                </a:path>
              </a:pathLst>
            </a:custGeom>
            <a:solidFill>
              <a:srgbClr val="FBF7EE"/>
            </a:solidFill>
          </p:spPr>
          <p:txBody>
            <a:bodyPr/>
            <a:lstStyle/>
            <a:p>
              <a:endParaRPr lang="en-US"/>
            </a:p>
          </p:txBody>
        </p:sp>
        <p:sp>
          <p:nvSpPr>
            <p:cNvPr id="4" name="TextBox 4"/>
            <p:cNvSpPr txBox="1"/>
            <p:nvPr/>
          </p:nvSpPr>
          <p:spPr>
            <a:xfrm>
              <a:off x="0" y="-38100"/>
              <a:ext cx="2305163" cy="103458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451555" y="2804358"/>
            <a:ext cx="9384890" cy="3851275"/>
          </a:xfrm>
          <a:prstGeom prst="rect">
            <a:avLst/>
          </a:prstGeom>
        </p:spPr>
        <p:txBody>
          <a:bodyPr lIns="0" tIns="0" rIns="0" bIns="0" rtlCol="0" anchor="t">
            <a:spAutoFit/>
          </a:bodyPr>
          <a:lstStyle/>
          <a:p>
            <a:pPr algn="just">
              <a:lnSpc>
                <a:spcPts val="7699"/>
              </a:lnSpc>
            </a:pPr>
            <a:r>
              <a:rPr lang="en-US" sz="5499">
                <a:solidFill>
                  <a:srgbClr val="000000"/>
                </a:solidFill>
                <a:latin typeface="Roboto Condensed"/>
              </a:rPr>
              <a:t>HS hoàn thành PHT số 1, nhớ lại quy trình viết đoạn văn phân tích một tác phẩm thơ (thực hiện cá nhân, 3 phút)</a:t>
            </a:r>
          </a:p>
        </p:txBody>
      </p:sp>
      <p:sp>
        <p:nvSpPr>
          <p:cNvPr id="6" name="TextBox 6"/>
          <p:cNvSpPr txBox="1"/>
          <p:nvPr/>
        </p:nvSpPr>
        <p:spPr>
          <a:xfrm>
            <a:off x="0" y="474763"/>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sp>
        <p:nvSpPr>
          <p:cNvPr id="7" name="Freeform 7"/>
          <p:cNvSpPr/>
          <p:nvPr/>
        </p:nvSpPr>
        <p:spPr>
          <a:xfrm>
            <a:off x="-262086" y="6920590"/>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9348110" y="7089754"/>
            <a:ext cx="10754568" cy="3750655"/>
          </a:xfrm>
          <a:custGeom>
            <a:avLst/>
            <a:gdLst/>
            <a:ahLst/>
            <a:cxnLst/>
            <a:rect l="l" t="t" r="r" b="b"/>
            <a:pathLst>
              <a:path w="10754568" h="3750655">
                <a:moveTo>
                  <a:pt x="10754567" y="0"/>
                </a:moveTo>
                <a:lnTo>
                  <a:pt x="0" y="0"/>
                </a:lnTo>
                <a:lnTo>
                  <a:pt x="0" y="3750656"/>
                </a:lnTo>
                <a:lnTo>
                  <a:pt x="10754567" y="3750656"/>
                </a:lnTo>
                <a:lnTo>
                  <a:pt x="10754567" y="0"/>
                </a:lnTo>
                <a:close/>
              </a:path>
            </a:pathLst>
          </a:custGeom>
          <a:blipFill>
            <a:blip r:embed="rId2"/>
            <a:stretch>
              <a:fillRect/>
            </a:stretch>
          </a:blipFill>
        </p:spPr>
        <p:txBody>
          <a:bodyPr/>
          <a:lstStyle/>
          <a:p>
            <a:endParaRPr lang="en-US"/>
          </a:p>
        </p:txBody>
      </p:sp>
      <p:sp>
        <p:nvSpPr>
          <p:cNvPr id="9" name="Freeform 9"/>
          <p:cNvSpPr/>
          <p:nvPr/>
        </p:nvSpPr>
        <p:spPr>
          <a:xfrm>
            <a:off x="-408895" y="5421820"/>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40785"/>
            <a:ext cx="4176277" cy="1988062"/>
            <a:chOff x="0" y="0"/>
            <a:chExt cx="1099925" cy="523605"/>
          </a:xfrm>
        </p:grpSpPr>
        <p:sp>
          <p:nvSpPr>
            <p:cNvPr id="3" name="Freeform 3"/>
            <p:cNvSpPr/>
            <p:nvPr/>
          </p:nvSpPr>
          <p:spPr>
            <a:xfrm>
              <a:off x="0" y="0"/>
              <a:ext cx="1099925" cy="523605"/>
            </a:xfrm>
            <a:custGeom>
              <a:avLst/>
              <a:gdLst/>
              <a:ahLst/>
              <a:cxnLst/>
              <a:rect l="l" t="t" r="r" b="b"/>
              <a:pathLst>
                <a:path w="1099925" h="523605">
                  <a:moveTo>
                    <a:pt x="94543" y="0"/>
                  </a:moveTo>
                  <a:lnTo>
                    <a:pt x="1005382" y="0"/>
                  </a:lnTo>
                  <a:cubicBezTo>
                    <a:pt x="1030456" y="0"/>
                    <a:pt x="1054503" y="9961"/>
                    <a:pt x="1072234" y="27691"/>
                  </a:cubicBezTo>
                  <a:cubicBezTo>
                    <a:pt x="1089964" y="45421"/>
                    <a:pt x="1099925" y="69469"/>
                    <a:pt x="1099925" y="94543"/>
                  </a:cubicBezTo>
                  <a:lnTo>
                    <a:pt x="1099925" y="429062"/>
                  </a:lnTo>
                  <a:cubicBezTo>
                    <a:pt x="1099925" y="454136"/>
                    <a:pt x="1089964" y="478184"/>
                    <a:pt x="1072234" y="495914"/>
                  </a:cubicBezTo>
                  <a:cubicBezTo>
                    <a:pt x="1054503" y="513644"/>
                    <a:pt x="1030456" y="523605"/>
                    <a:pt x="1005382" y="523605"/>
                  </a:cubicBezTo>
                  <a:lnTo>
                    <a:pt x="94543" y="523605"/>
                  </a:lnTo>
                  <a:cubicBezTo>
                    <a:pt x="69469" y="523605"/>
                    <a:pt x="45421" y="513644"/>
                    <a:pt x="27691" y="495914"/>
                  </a:cubicBezTo>
                  <a:cubicBezTo>
                    <a:pt x="9961" y="478184"/>
                    <a:pt x="0" y="454136"/>
                    <a:pt x="0" y="429062"/>
                  </a:cubicBezTo>
                  <a:lnTo>
                    <a:pt x="0" y="94543"/>
                  </a:lnTo>
                  <a:cubicBezTo>
                    <a:pt x="0" y="69469"/>
                    <a:pt x="9961" y="45421"/>
                    <a:pt x="27691" y="27691"/>
                  </a:cubicBezTo>
                  <a:cubicBezTo>
                    <a:pt x="45421" y="9961"/>
                    <a:pt x="69469" y="0"/>
                    <a:pt x="9454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099925" cy="56170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420257" y="2866450"/>
            <a:ext cx="3277421" cy="788035"/>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1. Chuẩn bị</a:t>
            </a:r>
          </a:p>
        </p:txBody>
      </p:sp>
      <p:sp>
        <p:nvSpPr>
          <p:cNvPr id="7" name="Freeform 7"/>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8" name="Freeform 8"/>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6029624" y="786733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1" name="Freeform 11"/>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3" name="Freeform 13"/>
          <p:cNvSpPr/>
          <p:nvPr/>
        </p:nvSpPr>
        <p:spPr>
          <a:xfrm>
            <a:off x="10976051" y="7620497"/>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0" y="639273"/>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grpSp>
        <p:nvGrpSpPr>
          <p:cNvPr id="15" name="Group 15"/>
          <p:cNvGrpSpPr/>
          <p:nvPr/>
        </p:nvGrpSpPr>
        <p:grpSpPr>
          <a:xfrm>
            <a:off x="5474906" y="2240785"/>
            <a:ext cx="11242701" cy="4301468"/>
            <a:chOff x="0" y="0"/>
            <a:chExt cx="2961041" cy="1132897"/>
          </a:xfrm>
        </p:grpSpPr>
        <p:sp>
          <p:nvSpPr>
            <p:cNvPr id="16" name="Freeform 16"/>
            <p:cNvSpPr/>
            <p:nvPr/>
          </p:nvSpPr>
          <p:spPr>
            <a:xfrm>
              <a:off x="0" y="0"/>
              <a:ext cx="2961041" cy="1132897"/>
            </a:xfrm>
            <a:custGeom>
              <a:avLst/>
              <a:gdLst/>
              <a:ahLst/>
              <a:cxnLst/>
              <a:rect l="l" t="t" r="r" b="b"/>
              <a:pathLst>
                <a:path w="2961041" h="1132897">
                  <a:moveTo>
                    <a:pt x="35119" y="0"/>
                  </a:moveTo>
                  <a:lnTo>
                    <a:pt x="2925921" y="0"/>
                  </a:lnTo>
                  <a:cubicBezTo>
                    <a:pt x="2945317" y="0"/>
                    <a:pt x="2961041" y="15724"/>
                    <a:pt x="2961041" y="35119"/>
                  </a:cubicBezTo>
                  <a:lnTo>
                    <a:pt x="2961041" y="1097777"/>
                  </a:lnTo>
                  <a:cubicBezTo>
                    <a:pt x="2961041" y="1107092"/>
                    <a:pt x="2957340" y="1116024"/>
                    <a:pt x="2950754" y="1122611"/>
                  </a:cubicBezTo>
                  <a:cubicBezTo>
                    <a:pt x="2944168" y="1129197"/>
                    <a:pt x="2935235" y="1132897"/>
                    <a:pt x="2925921" y="1132897"/>
                  </a:cubicBezTo>
                  <a:lnTo>
                    <a:pt x="35119" y="1132897"/>
                  </a:lnTo>
                  <a:cubicBezTo>
                    <a:pt x="25805" y="1132897"/>
                    <a:pt x="16872" y="1129197"/>
                    <a:pt x="10286" y="1122611"/>
                  </a:cubicBezTo>
                  <a:cubicBezTo>
                    <a:pt x="3700" y="1116024"/>
                    <a:pt x="0" y="1107092"/>
                    <a:pt x="0" y="1097777"/>
                  </a:cubicBezTo>
                  <a:lnTo>
                    <a:pt x="0" y="35119"/>
                  </a:lnTo>
                  <a:cubicBezTo>
                    <a:pt x="0" y="15724"/>
                    <a:pt x="15724" y="0"/>
                    <a:pt x="35119"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2961041" cy="117099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5877209" y="2554920"/>
            <a:ext cx="10380645" cy="3693795"/>
          </a:xfrm>
          <a:prstGeom prst="rect">
            <a:avLst/>
          </a:prstGeom>
        </p:spPr>
        <p:txBody>
          <a:bodyPr lIns="0" tIns="0" rIns="0" bIns="0" rtlCol="0" anchor="t">
            <a:spAutoFit/>
          </a:bodyPr>
          <a:lstStyle/>
          <a:p>
            <a:pPr algn="just">
              <a:lnSpc>
                <a:spcPts val="5880"/>
              </a:lnSpc>
            </a:pPr>
            <a:r>
              <a:rPr lang="en-US" sz="4200">
                <a:solidFill>
                  <a:srgbClr val="000000"/>
                </a:solidFill>
                <a:latin typeface="#9Slide05 Dear Saturday 1"/>
              </a:rPr>
              <a:t>Lựa chọn bài thơ</a:t>
            </a:r>
          </a:p>
          <a:p>
            <a:pPr marL="906780" lvl="1" indent="-453390" algn="just">
              <a:lnSpc>
                <a:spcPts val="5880"/>
              </a:lnSpc>
              <a:buFont typeface="Arial"/>
              <a:buChar char="•"/>
            </a:pPr>
            <a:r>
              <a:rPr lang="en-US" sz="4200">
                <a:solidFill>
                  <a:srgbClr val="000000"/>
                </a:solidFill>
                <a:latin typeface="Roboto Condensed Italics"/>
              </a:rPr>
              <a:t> </a:t>
            </a:r>
            <a:r>
              <a:rPr lang="en-US" sz="4200">
                <a:solidFill>
                  <a:srgbClr val="000000"/>
                </a:solidFill>
                <a:latin typeface="Roboto Condensed"/>
              </a:rPr>
              <a:t>Liệt kê một số bài thơ đặc sắc mà em đã học/ đã đọc</a:t>
            </a:r>
          </a:p>
          <a:p>
            <a:pPr marL="906780" lvl="1" indent="-453390" algn="just">
              <a:lnSpc>
                <a:spcPts val="5880"/>
              </a:lnSpc>
              <a:buFont typeface="Arial"/>
              <a:buChar char="•"/>
            </a:pPr>
            <a:r>
              <a:rPr lang="en-US" sz="4200">
                <a:solidFill>
                  <a:srgbClr val="000000"/>
                </a:solidFill>
                <a:latin typeface="Roboto Condensed"/>
              </a:rPr>
              <a:t> Lựa chọn bài thơ em hiểu và yêu thích để phân tích.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53366" y="1671142"/>
            <a:ext cx="4176277" cy="2836832"/>
            <a:chOff x="0" y="0"/>
            <a:chExt cx="1099925" cy="747149"/>
          </a:xfrm>
        </p:grpSpPr>
        <p:sp>
          <p:nvSpPr>
            <p:cNvPr id="3" name="Freeform 3"/>
            <p:cNvSpPr/>
            <p:nvPr/>
          </p:nvSpPr>
          <p:spPr>
            <a:xfrm>
              <a:off x="0" y="0"/>
              <a:ext cx="1099925" cy="747149"/>
            </a:xfrm>
            <a:custGeom>
              <a:avLst/>
              <a:gdLst/>
              <a:ahLst/>
              <a:cxnLst/>
              <a:rect l="l" t="t" r="r" b="b"/>
              <a:pathLst>
                <a:path w="1099925" h="747149">
                  <a:moveTo>
                    <a:pt x="94543" y="0"/>
                  </a:moveTo>
                  <a:lnTo>
                    <a:pt x="1005382" y="0"/>
                  </a:lnTo>
                  <a:cubicBezTo>
                    <a:pt x="1030456" y="0"/>
                    <a:pt x="1054503" y="9961"/>
                    <a:pt x="1072234" y="27691"/>
                  </a:cubicBezTo>
                  <a:cubicBezTo>
                    <a:pt x="1089964" y="45421"/>
                    <a:pt x="1099925" y="69469"/>
                    <a:pt x="1099925" y="94543"/>
                  </a:cubicBezTo>
                  <a:lnTo>
                    <a:pt x="1099925" y="652606"/>
                  </a:lnTo>
                  <a:cubicBezTo>
                    <a:pt x="1099925" y="677681"/>
                    <a:pt x="1089964" y="701728"/>
                    <a:pt x="1072234" y="719458"/>
                  </a:cubicBezTo>
                  <a:cubicBezTo>
                    <a:pt x="1054503" y="737188"/>
                    <a:pt x="1030456" y="747149"/>
                    <a:pt x="1005382" y="747149"/>
                  </a:cubicBezTo>
                  <a:lnTo>
                    <a:pt x="94543" y="747149"/>
                  </a:lnTo>
                  <a:cubicBezTo>
                    <a:pt x="69469" y="747149"/>
                    <a:pt x="45421" y="737188"/>
                    <a:pt x="27691" y="719458"/>
                  </a:cubicBezTo>
                  <a:cubicBezTo>
                    <a:pt x="9961" y="701728"/>
                    <a:pt x="0" y="677681"/>
                    <a:pt x="0" y="652606"/>
                  </a:cubicBezTo>
                  <a:lnTo>
                    <a:pt x="0" y="94543"/>
                  </a:lnTo>
                  <a:cubicBezTo>
                    <a:pt x="0" y="69469"/>
                    <a:pt x="9961" y="45421"/>
                    <a:pt x="27691" y="27691"/>
                  </a:cubicBezTo>
                  <a:cubicBezTo>
                    <a:pt x="45421" y="9961"/>
                    <a:pt x="69469" y="0"/>
                    <a:pt x="9454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099925" cy="78524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444923" y="2296807"/>
            <a:ext cx="3277421" cy="1597660"/>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7" name="Freeform 7"/>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8" name="Freeform 8"/>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6029624" y="786733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1" name="Freeform 11"/>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3" name="Freeform 13"/>
          <p:cNvSpPr/>
          <p:nvPr/>
        </p:nvSpPr>
        <p:spPr>
          <a:xfrm>
            <a:off x="10976051" y="7620497"/>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0" y="133841"/>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grpSp>
        <p:nvGrpSpPr>
          <p:cNvPr id="15" name="Group 15"/>
          <p:cNvGrpSpPr/>
          <p:nvPr/>
        </p:nvGrpSpPr>
        <p:grpSpPr>
          <a:xfrm>
            <a:off x="6016599" y="1671142"/>
            <a:ext cx="10975120" cy="4836631"/>
            <a:chOff x="0" y="0"/>
            <a:chExt cx="2890566" cy="1273845"/>
          </a:xfrm>
        </p:grpSpPr>
        <p:sp>
          <p:nvSpPr>
            <p:cNvPr id="16" name="Freeform 16"/>
            <p:cNvSpPr/>
            <p:nvPr/>
          </p:nvSpPr>
          <p:spPr>
            <a:xfrm>
              <a:off x="0" y="0"/>
              <a:ext cx="2890566" cy="1273845"/>
            </a:xfrm>
            <a:custGeom>
              <a:avLst/>
              <a:gdLst/>
              <a:ahLst/>
              <a:cxnLst/>
              <a:rect l="l" t="t" r="r" b="b"/>
              <a:pathLst>
                <a:path w="2890566" h="1273845">
                  <a:moveTo>
                    <a:pt x="35976" y="0"/>
                  </a:moveTo>
                  <a:lnTo>
                    <a:pt x="2854591" y="0"/>
                  </a:lnTo>
                  <a:cubicBezTo>
                    <a:pt x="2874459" y="0"/>
                    <a:pt x="2890566" y="16107"/>
                    <a:pt x="2890566" y="35976"/>
                  </a:cubicBezTo>
                  <a:lnTo>
                    <a:pt x="2890566" y="1237869"/>
                  </a:lnTo>
                  <a:cubicBezTo>
                    <a:pt x="2890566" y="1247411"/>
                    <a:pt x="2886776" y="1256561"/>
                    <a:pt x="2880029" y="1263308"/>
                  </a:cubicBezTo>
                  <a:cubicBezTo>
                    <a:pt x="2873283" y="1270055"/>
                    <a:pt x="2864132" y="1273845"/>
                    <a:pt x="2854591" y="1273845"/>
                  </a:cubicBezTo>
                  <a:lnTo>
                    <a:pt x="35976" y="1273845"/>
                  </a:lnTo>
                  <a:cubicBezTo>
                    <a:pt x="26434" y="1273845"/>
                    <a:pt x="17284" y="1270055"/>
                    <a:pt x="10537" y="1263308"/>
                  </a:cubicBezTo>
                  <a:cubicBezTo>
                    <a:pt x="3790" y="1256561"/>
                    <a:pt x="0" y="1247411"/>
                    <a:pt x="0" y="1237869"/>
                  </a:cubicBezTo>
                  <a:lnTo>
                    <a:pt x="0" y="35976"/>
                  </a:lnTo>
                  <a:cubicBezTo>
                    <a:pt x="0" y="16107"/>
                    <a:pt x="16107" y="0"/>
                    <a:pt x="35976"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2890566" cy="131194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448634" y="2156726"/>
            <a:ext cx="10142794" cy="3796030"/>
          </a:xfrm>
          <a:prstGeom prst="rect">
            <a:avLst/>
          </a:prstGeom>
        </p:spPr>
        <p:txBody>
          <a:bodyPr lIns="0" tIns="0" rIns="0" bIns="0" rtlCol="0" anchor="t">
            <a:spAutoFit/>
          </a:bodyPr>
          <a:lstStyle/>
          <a:p>
            <a:pPr algn="just">
              <a:lnSpc>
                <a:spcPts val="6019"/>
              </a:lnSpc>
            </a:pPr>
            <a:r>
              <a:rPr lang="en-US" sz="4299">
                <a:solidFill>
                  <a:srgbClr val="000000"/>
                </a:solidFill>
                <a:latin typeface="Roboto Condensed Bold"/>
              </a:rPr>
              <a:t>a. Tìm ý</a:t>
            </a:r>
          </a:p>
          <a:p>
            <a:pPr marL="928369" lvl="1" indent="-464185" algn="just">
              <a:lnSpc>
                <a:spcPts val="6019"/>
              </a:lnSpc>
              <a:buFont typeface="Arial"/>
              <a:buChar char="•"/>
            </a:pPr>
            <a:r>
              <a:rPr lang="en-US" sz="4299">
                <a:solidFill>
                  <a:srgbClr val="000000"/>
                </a:solidFill>
                <a:latin typeface="Roboto Condensed"/>
              </a:rPr>
              <a:t>Đọc diễn cảm bài thơ vài lần để cảm nhận âm thanh, vần, nhịp điệu của bài thơ... và xác định các phương diện nội dung và nghệ thuật cần phân tích.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53366" y="1671142"/>
            <a:ext cx="4176277" cy="2836832"/>
            <a:chOff x="0" y="0"/>
            <a:chExt cx="1099925" cy="747149"/>
          </a:xfrm>
        </p:grpSpPr>
        <p:sp>
          <p:nvSpPr>
            <p:cNvPr id="3" name="Freeform 3"/>
            <p:cNvSpPr/>
            <p:nvPr/>
          </p:nvSpPr>
          <p:spPr>
            <a:xfrm>
              <a:off x="0" y="0"/>
              <a:ext cx="1099925" cy="747149"/>
            </a:xfrm>
            <a:custGeom>
              <a:avLst/>
              <a:gdLst/>
              <a:ahLst/>
              <a:cxnLst/>
              <a:rect l="l" t="t" r="r" b="b"/>
              <a:pathLst>
                <a:path w="1099925" h="747149">
                  <a:moveTo>
                    <a:pt x="94543" y="0"/>
                  </a:moveTo>
                  <a:lnTo>
                    <a:pt x="1005382" y="0"/>
                  </a:lnTo>
                  <a:cubicBezTo>
                    <a:pt x="1030456" y="0"/>
                    <a:pt x="1054503" y="9961"/>
                    <a:pt x="1072234" y="27691"/>
                  </a:cubicBezTo>
                  <a:cubicBezTo>
                    <a:pt x="1089964" y="45421"/>
                    <a:pt x="1099925" y="69469"/>
                    <a:pt x="1099925" y="94543"/>
                  </a:cubicBezTo>
                  <a:lnTo>
                    <a:pt x="1099925" y="652606"/>
                  </a:lnTo>
                  <a:cubicBezTo>
                    <a:pt x="1099925" y="677681"/>
                    <a:pt x="1089964" y="701728"/>
                    <a:pt x="1072234" y="719458"/>
                  </a:cubicBezTo>
                  <a:cubicBezTo>
                    <a:pt x="1054503" y="737188"/>
                    <a:pt x="1030456" y="747149"/>
                    <a:pt x="1005382" y="747149"/>
                  </a:cubicBezTo>
                  <a:lnTo>
                    <a:pt x="94543" y="747149"/>
                  </a:lnTo>
                  <a:cubicBezTo>
                    <a:pt x="69469" y="747149"/>
                    <a:pt x="45421" y="737188"/>
                    <a:pt x="27691" y="719458"/>
                  </a:cubicBezTo>
                  <a:cubicBezTo>
                    <a:pt x="9961" y="701728"/>
                    <a:pt x="0" y="677681"/>
                    <a:pt x="0" y="652606"/>
                  </a:cubicBezTo>
                  <a:lnTo>
                    <a:pt x="0" y="94543"/>
                  </a:lnTo>
                  <a:cubicBezTo>
                    <a:pt x="0" y="69469"/>
                    <a:pt x="9961" y="45421"/>
                    <a:pt x="27691" y="27691"/>
                  </a:cubicBezTo>
                  <a:cubicBezTo>
                    <a:pt x="45421" y="9961"/>
                    <a:pt x="69469" y="0"/>
                    <a:pt x="94543"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4" name="TextBox 4"/>
            <p:cNvSpPr txBox="1"/>
            <p:nvPr/>
          </p:nvSpPr>
          <p:spPr>
            <a:xfrm>
              <a:off x="0" y="-38100"/>
              <a:ext cx="1099925" cy="78524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62334">
            <a:off x="14770135" y="5733512"/>
            <a:ext cx="4978329" cy="5418590"/>
          </a:xfrm>
          <a:custGeom>
            <a:avLst/>
            <a:gdLst/>
            <a:ahLst/>
            <a:cxnLst/>
            <a:rect l="l" t="t" r="r" b="b"/>
            <a:pathLst>
              <a:path w="4978329" h="5418590">
                <a:moveTo>
                  <a:pt x="0" y="0"/>
                </a:moveTo>
                <a:lnTo>
                  <a:pt x="4978330" y="0"/>
                </a:lnTo>
                <a:lnTo>
                  <a:pt x="4978330" y="5418590"/>
                </a:lnTo>
                <a:lnTo>
                  <a:pt x="0" y="541859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444923" y="2296807"/>
            <a:ext cx="3277421" cy="1597660"/>
          </a:xfrm>
          <a:prstGeom prst="rect">
            <a:avLst/>
          </a:prstGeom>
        </p:spPr>
        <p:txBody>
          <a:bodyPr lIns="0" tIns="0" rIns="0" bIns="0" rtlCol="0" anchor="t">
            <a:spAutoFit/>
          </a:bodyPr>
          <a:lstStyle/>
          <a:p>
            <a:pPr algn="just">
              <a:lnSpc>
                <a:spcPts val="6439"/>
              </a:lnSpc>
            </a:pPr>
            <a:r>
              <a:rPr lang="en-US" sz="4599">
                <a:solidFill>
                  <a:srgbClr val="000000"/>
                </a:solidFill>
                <a:latin typeface="#9Slide05 Dear Saturday 1"/>
              </a:rPr>
              <a:t>2. Tìm ý và lập dàn ý</a:t>
            </a:r>
          </a:p>
        </p:txBody>
      </p:sp>
      <p:sp>
        <p:nvSpPr>
          <p:cNvPr id="7" name="Freeform 7"/>
          <p:cNvSpPr/>
          <p:nvPr/>
        </p:nvSpPr>
        <p:spPr>
          <a:xfrm>
            <a:off x="3141504" y="8463774"/>
            <a:ext cx="10754568" cy="3750655"/>
          </a:xfrm>
          <a:custGeom>
            <a:avLst/>
            <a:gdLst/>
            <a:ahLst/>
            <a:cxnLst/>
            <a:rect l="l" t="t" r="r" b="b"/>
            <a:pathLst>
              <a:path w="10754568" h="3750655">
                <a:moveTo>
                  <a:pt x="0" y="0"/>
                </a:moveTo>
                <a:lnTo>
                  <a:pt x="10754568" y="0"/>
                </a:lnTo>
                <a:lnTo>
                  <a:pt x="10754568" y="3750656"/>
                </a:lnTo>
                <a:lnTo>
                  <a:pt x="0" y="3750656"/>
                </a:lnTo>
                <a:lnTo>
                  <a:pt x="0" y="0"/>
                </a:lnTo>
                <a:close/>
              </a:path>
            </a:pathLst>
          </a:custGeom>
          <a:blipFill>
            <a:blip r:embed="rId3"/>
            <a:stretch>
              <a:fillRect/>
            </a:stretch>
          </a:blipFill>
        </p:spPr>
        <p:txBody>
          <a:bodyPr/>
          <a:lstStyle/>
          <a:p>
            <a:endParaRPr lang="en-US"/>
          </a:p>
        </p:txBody>
      </p:sp>
      <p:sp>
        <p:nvSpPr>
          <p:cNvPr id="8" name="Freeform 8"/>
          <p:cNvSpPr/>
          <p:nvPr/>
        </p:nvSpPr>
        <p:spPr>
          <a:xfrm rot="362334">
            <a:off x="7621027"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9" name="Freeform 9"/>
          <p:cNvSpPr/>
          <p:nvPr/>
        </p:nvSpPr>
        <p:spPr>
          <a:xfrm rot="362334">
            <a:off x="6029624" y="786733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0" name="Freeform 10"/>
          <p:cNvSpPr/>
          <p:nvPr/>
        </p:nvSpPr>
        <p:spPr>
          <a:xfrm rot="362334">
            <a:off x="-1734944" y="8689642"/>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1" name="Freeform 11"/>
          <p:cNvSpPr/>
          <p:nvPr/>
        </p:nvSpPr>
        <p:spPr>
          <a:xfrm rot="795016" flipH="1">
            <a:off x="2985741" y="8716296"/>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2" name="Freeform 12"/>
          <p:cNvSpPr/>
          <p:nvPr/>
        </p:nvSpPr>
        <p:spPr>
          <a:xfrm rot="362334" flipH="1">
            <a:off x="-1734944" y="6549005"/>
            <a:ext cx="4978329" cy="5418590"/>
          </a:xfrm>
          <a:custGeom>
            <a:avLst/>
            <a:gdLst/>
            <a:ahLst/>
            <a:cxnLst/>
            <a:rect l="l" t="t" r="r" b="b"/>
            <a:pathLst>
              <a:path w="4978329" h="5418590">
                <a:moveTo>
                  <a:pt x="4978329" y="0"/>
                </a:moveTo>
                <a:lnTo>
                  <a:pt x="0" y="0"/>
                </a:lnTo>
                <a:lnTo>
                  <a:pt x="0" y="5418590"/>
                </a:lnTo>
                <a:lnTo>
                  <a:pt x="4978329" y="5418590"/>
                </a:lnTo>
                <a:lnTo>
                  <a:pt x="4978329" y="0"/>
                </a:lnTo>
                <a:close/>
              </a:path>
            </a:pathLst>
          </a:custGeom>
          <a:blipFill>
            <a:blip r:embed="rId2"/>
            <a:stretch>
              <a:fillRect/>
            </a:stretch>
          </a:blipFill>
        </p:spPr>
        <p:txBody>
          <a:bodyPr/>
          <a:lstStyle/>
          <a:p>
            <a:endParaRPr lang="en-US"/>
          </a:p>
        </p:txBody>
      </p:sp>
      <p:sp>
        <p:nvSpPr>
          <p:cNvPr id="13" name="Freeform 13"/>
          <p:cNvSpPr/>
          <p:nvPr/>
        </p:nvSpPr>
        <p:spPr>
          <a:xfrm>
            <a:off x="10976051" y="7620497"/>
            <a:ext cx="4978329" cy="5418590"/>
          </a:xfrm>
          <a:custGeom>
            <a:avLst/>
            <a:gdLst/>
            <a:ahLst/>
            <a:cxnLst/>
            <a:rect l="l" t="t" r="r" b="b"/>
            <a:pathLst>
              <a:path w="4978329" h="5418590">
                <a:moveTo>
                  <a:pt x="0" y="0"/>
                </a:moveTo>
                <a:lnTo>
                  <a:pt x="4978329" y="0"/>
                </a:lnTo>
                <a:lnTo>
                  <a:pt x="4978329" y="5418590"/>
                </a:lnTo>
                <a:lnTo>
                  <a:pt x="0" y="5418590"/>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0" y="0"/>
            <a:ext cx="17796754" cy="1028700"/>
          </a:xfrm>
          <a:prstGeom prst="rect">
            <a:avLst/>
          </a:prstGeom>
        </p:spPr>
        <p:txBody>
          <a:bodyPr lIns="0" tIns="0" rIns="0" bIns="0" rtlCol="0" anchor="t">
            <a:spAutoFit/>
          </a:bodyPr>
          <a:lstStyle/>
          <a:p>
            <a:pPr algn="ctr">
              <a:lnSpc>
                <a:spcPts val="8400"/>
              </a:lnSpc>
            </a:pPr>
            <a:r>
              <a:rPr lang="en-US" sz="6000">
                <a:solidFill>
                  <a:srgbClr val="FBF7EE"/>
                </a:solidFill>
                <a:latin typeface="Fraunces Bold"/>
              </a:rPr>
              <a:t>II. HƯỚNG DẪN QUY TRÌNH VIẾT</a:t>
            </a:r>
          </a:p>
        </p:txBody>
      </p:sp>
      <p:grpSp>
        <p:nvGrpSpPr>
          <p:cNvPr id="15" name="Group 15"/>
          <p:cNvGrpSpPr/>
          <p:nvPr/>
        </p:nvGrpSpPr>
        <p:grpSpPr>
          <a:xfrm>
            <a:off x="6016599" y="1671142"/>
            <a:ext cx="11242701" cy="4925825"/>
            <a:chOff x="0" y="0"/>
            <a:chExt cx="2961041" cy="1297337"/>
          </a:xfrm>
        </p:grpSpPr>
        <p:sp>
          <p:nvSpPr>
            <p:cNvPr id="16" name="Freeform 16"/>
            <p:cNvSpPr/>
            <p:nvPr/>
          </p:nvSpPr>
          <p:spPr>
            <a:xfrm>
              <a:off x="0" y="0"/>
              <a:ext cx="2961041" cy="1297337"/>
            </a:xfrm>
            <a:custGeom>
              <a:avLst/>
              <a:gdLst/>
              <a:ahLst/>
              <a:cxnLst/>
              <a:rect l="l" t="t" r="r" b="b"/>
              <a:pathLst>
                <a:path w="2961041" h="1297337">
                  <a:moveTo>
                    <a:pt x="35119" y="0"/>
                  </a:moveTo>
                  <a:lnTo>
                    <a:pt x="2925921" y="0"/>
                  </a:lnTo>
                  <a:cubicBezTo>
                    <a:pt x="2945317" y="0"/>
                    <a:pt x="2961041" y="15724"/>
                    <a:pt x="2961041" y="35119"/>
                  </a:cubicBezTo>
                  <a:lnTo>
                    <a:pt x="2961041" y="1262217"/>
                  </a:lnTo>
                  <a:cubicBezTo>
                    <a:pt x="2961041" y="1271531"/>
                    <a:pt x="2957340" y="1280464"/>
                    <a:pt x="2950754" y="1287050"/>
                  </a:cubicBezTo>
                  <a:cubicBezTo>
                    <a:pt x="2944168" y="1293637"/>
                    <a:pt x="2935235" y="1297337"/>
                    <a:pt x="2925921" y="1297337"/>
                  </a:cubicBezTo>
                  <a:lnTo>
                    <a:pt x="35119" y="1297337"/>
                  </a:lnTo>
                  <a:cubicBezTo>
                    <a:pt x="15724" y="1297337"/>
                    <a:pt x="0" y="1281613"/>
                    <a:pt x="0" y="1262217"/>
                  </a:cubicBezTo>
                  <a:lnTo>
                    <a:pt x="0" y="35119"/>
                  </a:lnTo>
                  <a:cubicBezTo>
                    <a:pt x="0" y="15724"/>
                    <a:pt x="15724" y="0"/>
                    <a:pt x="35119" y="0"/>
                  </a:cubicBezTo>
                  <a:close/>
                </a:path>
              </a:pathLst>
            </a:custGeom>
            <a:solidFill>
              <a:srgbClr val="F5EAD8"/>
            </a:solidFill>
            <a:ln w="180975" cap="rnd">
              <a:gradFill>
                <a:gsLst>
                  <a:gs pos="0">
                    <a:srgbClr val="862626">
                      <a:alpha val="100000"/>
                    </a:srgbClr>
                  </a:gs>
                  <a:gs pos="50000">
                    <a:srgbClr val="DF9696">
                      <a:alpha val="100000"/>
                    </a:srgbClr>
                  </a:gs>
                  <a:gs pos="100000">
                    <a:srgbClr val="862626">
                      <a:alpha val="100000"/>
                    </a:srgbClr>
                  </a:gs>
                </a:gsLst>
                <a:lin ang="2700000"/>
              </a:gradFill>
              <a:prstDash val="solid"/>
              <a:round/>
            </a:ln>
          </p:spPr>
          <p:txBody>
            <a:bodyPr/>
            <a:lstStyle/>
            <a:p>
              <a:endParaRPr lang="en-US"/>
            </a:p>
          </p:txBody>
        </p:sp>
        <p:sp>
          <p:nvSpPr>
            <p:cNvPr id="17" name="TextBox 17"/>
            <p:cNvSpPr txBox="1"/>
            <p:nvPr/>
          </p:nvSpPr>
          <p:spPr>
            <a:xfrm>
              <a:off x="0" y="-38100"/>
              <a:ext cx="2961041" cy="133543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418902" y="2156726"/>
            <a:ext cx="10231988" cy="3796030"/>
          </a:xfrm>
          <a:prstGeom prst="rect">
            <a:avLst/>
          </a:prstGeom>
        </p:spPr>
        <p:txBody>
          <a:bodyPr lIns="0" tIns="0" rIns="0" bIns="0" rtlCol="0" anchor="t">
            <a:spAutoFit/>
          </a:bodyPr>
          <a:lstStyle/>
          <a:p>
            <a:pPr algn="just">
              <a:lnSpc>
                <a:spcPts val="6019"/>
              </a:lnSpc>
            </a:pPr>
            <a:r>
              <a:rPr lang="en-US" sz="4299">
                <a:solidFill>
                  <a:srgbClr val="000000"/>
                </a:solidFill>
                <a:latin typeface="Roboto Condensed Bold"/>
              </a:rPr>
              <a:t>a. Tìm ý</a:t>
            </a:r>
          </a:p>
          <a:p>
            <a:pPr marL="928369" lvl="1" indent="-464185" algn="just">
              <a:lnSpc>
                <a:spcPts val="6019"/>
              </a:lnSpc>
              <a:buFont typeface="Arial"/>
              <a:buChar char="•"/>
            </a:pPr>
            <a:r>
              <a:rPr lang="en-US" sz="4299">
                <a:solidFill>
                  <a:srgbClr val="000000"/>
                </a:solidFill>
                <a:latin typeface="Roboto Condensed"/>
              </a:rPr>
              <a:t>Tìm hiểu nhan đề và bố cục của bài thơ để nhận biết đề tài và nội dung chính</a:t>
            </a:r>
          </a:p>
          <a:p>
            <a:pPr marL="928369" lvl="1" indent="-464185" algn="just">
              <a:lnSpc>
                <a:spcPts val="6019"/>
              </a:lnSpc>
              <a:buFont typeface="Arial"/>
              <a:buChar char="•"/>
            </a:pPr>
            <a:r>
              <a:rPr lang="en-US" sz="4299">
                <a:solidFill>
                  <a:srgbClr val="000000"/>
                </a:solidFill>
                <a:latin typeface="Roboto Condensed"/>
              </a:rPr>
              <a:t>Chia tách bài thơ thành các phần và xác định nội dung chính của từng phần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 calcmode="lin" valueType="num">
                                      <p:cBhvr additive="base">
                                        <p:cTn id="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 calcmode="lin" valueType="num">
                                      <p:cBhvr additive="base">
                                        <p:cTn id="1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2044</Words>
  <Application>Microsoft Office PowerPoint</Application>
  <PresentationFormat>Custom</PresentationFormat>
  <Paragraphs>117</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#9Slide05 Dear Saturday 2</vt:lpstr>
      <vt:lpstr>UTM ThuPhap Thien An</vt:lpstr>
      <vt:lpstr>#9Slide05 Dear Saturday 1</vt:lpstr>
      <vt:lpstr>Roboto Condensed Italics</vt:lpstr>
      <vt:lpstr>Calibri</vt:lpstr>
      <vt:lpstr>Roboto Condensed Bold</vt:lpstr>
      <vt:lpstr>Arial</vt:lpstr>
      <vt:lpstr>Fraunces Bold</vt:lpstr>
      <vt:lpstr>Roboto Condensed</vt:lpstr>
      <vt:lpstr>Roboto Condensed Bold Italics</vt:lpstr>
      <vt:lpstr>Bahianita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Viet</dc:title>
  <dc:creator>This MC</dc:creator>
  <cp:lastModifiedBy>Admin</cp:lastModifiedBy>
  <cp:revision>4</cp:revision>
  <dcterms:created xsi:type="dcterms:W3CDTF">2006-08-16T00:00:00Z</dcterms:created>
  <dcterms:modified xsi:type="dcterms:W3CDTF">2024-06-23T01:33:14Z</dcterms:modified>
  <dc:identifier>DAGHpq4cs5Y</dc:identifier>
</cp:coreProperties>
</file>