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8288000" cy="10287000"/>
  <p:notesSz cx="6858000" cy="9144000"/>
  <p:embeddedFontLst>
    <p:embeddedFont>
      <p:font typeface="#9Slide05 Braxton Regular" panose="020B0604020202020204" charset="0"/>
      <p:regular r:id="rId59"/>
    </p:embeddedFont>
    <p:embeddedFont>
      <p:font typeface="#9Slide07 SVNUT Triumph Press" panose="00000500000000000000" charset="0"/>
      <p:regular r:id="rId60"/>
      <p:boldItalic r:id="rId61"/>
    </p:embeddedFont>
    <p:embeddedFont>
      <p:font typeface="#9Slide05 VL Fadilla" panose="020B0604020202020204" charset="0"/>
      <p:regular r:id="rId62"/>
    </p:embeddedFont>
    <p:embeddedFont>
      <p:font typeface="Calibri" panose="020F0502020204030204" pitchFamily="34" charset="0"/>
      <p:regular r:id="rId63"/>
      <p:bold r:id="rId64"/>
      <p:italic r:id="rId65"/>
      <p:boldItalic r:id="rId66"/>
    </p:embeddedFont>
    <p:embeddedFont>
      <p:font typeface="Fraunces Bold" panose="020B0604020202020204" charset="0"/>
      <p:regular r:id="rId67"/>
    </p:embeddedFont>
    <p:embeddedFont>
      <p:font typeface="Roboto Condensed" panose="020B0604020202020204" charset="0"/>
      <p:regular r:id="rId68"/>
    </p:embeddedFont>
    <p:embeddedFont>
      <p:font typeface="Roboto Condensed Bold Italics" panose="020B0604020202020204" charset="0"/>
      <p:regular r:id="rId69"/>
    </p:embeddedFont>
    <p:embeddedFont>
      <p:font typeface="Roboto Condensed Italics" panose="020B0604020202020204" charset="0"/>
      <p:regular r:id="rId70"/>
    </p:embeddedFont>
    <p:embeddedFont>
      <p:font typeface="#9Slide05 Fourth" panose="020B0604020202020204" charset="0"/>
      <p:regular r:id="rId71"/>
    </p:embeddedFont>
    <p:embeddedFont>
      <p:font typeface="#9Slide07 IcielSoup of Justice" panose="020B0604020202020204" charset="0"/>
      <p:regular r:id="rId72"/>
    </p:embeddedFont>
    <p:embeddedFont>
      <p:font typeface="Roboto Condensed Bold" panose="020B0604020202020204" charset="0"/>
      <p:regular r:id="rId73"/>
    </p:embeddedFont>
    <p:embeddedFont>
      <p:font typeface="#9Slide05 Dear Saturday"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0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8.fntdata"/><Relationship Id="rId74"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2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19.png"/><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2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8.sv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8.svg"/><Relationship Id="rId4" Type="http://schemas.openxmlformats.org/officeDocument/2006/relationships/image" Target="../media/image17.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7.svg"/></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6.svg"/><Relationship Id="rId9" Type="http://schemas.openxmlformats.org/officeDocument/2006/relationships/image" Target="../media/image40.svg"/></Relationships>
</file>

<file path=ppt/slides/_rels/slide4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4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4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4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4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 Id="rId14" Type="http://schemas.openxmlformats.org/officeDocument/2006/relationships/image" Target="../media/image26.png"/></Relationships>
</file>

<file path=ppt/slides/_rels/slide5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38.svg"/></Relationships>
</file>

<file path=ppt/slides/_rels/slide5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6.svg"/><Relationship Id="rId9" Type="http://schemas.openxmlformats.org/officeDocument/2006/relationships/image" Target="../media/image40.svg"/></Relationships>
</file>

<file path=ppt/slides/_rels/slide5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6.svg"/><Relationship Id="rId9" Type="http://schemas.openxmlformats.org/officeDocument/2006/relationships/image" Target="../media/image40.sv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6.sv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7.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630400" y="537524"/>
            <a:ext cx="7315200" cy="3152186"/>
          </a:xfrm>
          <a:custGeom>
            <a:avLst/>
            <a:gdLst/>
            <a:ahLst/>
            <a:cxnLst/>
            <a:rect l="l" t="t" r="r" b="b"/>
            <a:pathLst>
              <a:path w="7315200" h="3152186">
                <a:moveTo>
                  <a:pt x="0" y="0"/>
                </a:moveTo>
                <a:lnTo>
                  <a:pt x="7315200" y="0"/>
                </a:lnTo>
                <a:lnTo>
                  <a:pt x="7315200" y="3152187"/>
                </a:lnTo>
                <a:lnTo>
                  <a:pt x="0" y="31521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9077565" y="7553556"/>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2626922" y="2448358"/>
            <a:ext cx="2671011" cy="4114800"/>
          </a:xfrm>
          <a:custGeom>
            <a:avLst/>
            <a:gdLst/>
            <a:ahLst/>
            <a:cxnLst/>
            <a:rect l="l" t="t" r="r" b="b"/>
            <a:pathLst>
              <a:path w="2671011" h="4114800">
                <a:moveTo>
                  <a:pt x="0" y="0"/>
                </a:moveTo>
                <a:lnTo>
                  <a:pt x="2671011" y="0"/>
                </a:lnTo>
                <a:lnTo>
                  <a:pt x="2671011"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6"/>
          <p:cNvSpPr txBox="1"/>
          <p:nvPr/>
        </p:nvSpPr>
        <p:spPr>
          <a:xfrm>
            <a:off x="5907533" y="2987473"/>
            <a:ext cx="8114861" cy="2950845"/>
          </a:xfrm>
          <a:prstGeom prst="rect">
            <a:avLst/>
          </a:prstGeom>
        </p:spPr>
        <p:txBody>
          <a:bodyPr lIns="0" tIns="0" rIns="0" bIns="0" rtlCol="0" anchor="t">
            <a:spAutoFit/>
          </a:bodyPr>
          <a:lstStyle/>
          <a:p>
            <a:pPr algn="ctr">
              <a:lnSpc>
                <a:spcPts val="5880"/>
              </a:lnSpc>
            </a:pPr>
            <a:r>
              <a:rPr lang="en-US" sz="4200">
                <a:solidFill>
                  <a:srgbClr val="8E5F56"/>
                </a:solidFill>
                <a:latin typeface="Roboto Condensed Bold"/>
              </a:rPr>
              <a:t>Hãy chia sẻ tâm trạng của em khi phải rời xa gia đình, lưu lạc đến một xứ sở lạ. Hoặc chia sẻ về một lần ở nhà một mình (không có bố mẹ ở bên)</a:t>
            </a:r>
          </a:p>
        </p:txBody>
      </p:sp>
      <p:sp>
        <p:nvSpPr>
          <p:cNvPr id="7" name="TextBox 7"/>
          <p:cNvSpPr txBox="1"/>
          <p:nvPr/>
        </p:nvSpPr>
        <p:spPr>
          <a:xfrm>
            <a:off x="740223" y="404174"/>
            <a:ext cx="12781843" cy="1210311"/>
          </a:xfrm>
          <a:prstGeom prst="rect">
            <a:avLst/>
          </a:prstGeom>
        </p:spPr>
        <p:txBody>
          <a:bodyPr lIns="0" tIns="0" rIns="0" bIns="0" rtlCol="0" anchor="t">
            <a:spAutoFit/>
          </a:bodyPr>
          <a:lstStyle/>
          <a:p>
            <a:pPr algn="l">
              <a:lnSpc>
                <a:spcPts val="9939"/>
              </a:lnSpc>
            </a:pPr>
            <a:r>
              <a:rPr lang="en-US" sz="7099">
                <a:solidFill>
                  <a:srgbClr val="535254"/>
                </a:solidFill>
                <a:latin typeface="Fraunces Bold"/>
              </a:rPr>
              <a:t>1. CHUẨN BỊ ĐỌC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6390" y="5143500"/>
            <a:ext cx="17142568" cy="1724228"/>
            <a:chOff x="0" y="0"/>
            <a:chExt cx="4514915" cy="454118"/>
          </a:xfrm>
        </p:grpSpPr>
        <p:sp>
          <p:nvSpPr>
            <p:cNvPr id="4" name="Freeform 4"/>
            <p:cNvSpPr/>
            <p:nvPr/>
          </p:nvSpPr>
          <p:spPr>
            <a:xfrm>
              <a:off x="0" y="0"/>
              <a:ext cx="4514915" cy="454118"/>
            </a:xfrm>
            <a:custGeom>
              <a:avLst/>
              <a:gdLst/>
              <a:ahLst/>
              <a:cxnLst/>
              <a:rect l="l" t="t" r="r" b="b"/>
              <a:pathLst>
                <a:path w="4514915" h="454118">
                  <a:moveTo>
                    <a:pt x="23033" y="0"/>
                  </a:moveTo>
                  <a:lnTo>
                    <a:pt x="4491882" y="0"/>
                  </a:lnTo>
                  <a:cubicBezTo>
                    <a:pt x="4504603" y="0"/>
                    <a:pt x="4514915" y="10312"/>
                    <a:pt x="4514915" y="23033"/>
                  </a:cubicBezTo>
                  <a:lnTo>
                    <a:pt x="4514915" y="431085"/>
                  </a:lnTo>
                  <a:cubicBezTo>
                    <a:pt x="4514915" y="437194"/>
                    <a:pt x="4512489" y="443052"/>
                    <a:pt x="4508169" y="447371"/>
                  </a:cubicBezTo>
                  <a:cubicBezTo>
                    <a:pt x="4503850" y="451691"/>
                    <a:pt x="4497991" y="454118"/>
                    <a:pt x="4491882" y="454118"/>
                  </a:cubicBezTo>
                  <a:lnTo>
                    <a:pt x="23033" y="454118"/>
                  </a:lnTo>
                  <a:cubicBezTo>
                    <a:pt x="10312" y="454118"/>
                    <a:pt x="0" y="443806"/>
                    <a:pt x="0" y="431085"/>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5" name="TextBox 5"/>
            <p:cNvSpPr txBox="1"/>
            <p:nvPr/>
          </p:nvSpPr>
          <p:spPr>
            <a:xfrm>
              <a:off x="0" y="0"/>
              <a:ext cx="4514915" cy="454118"/>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676390" y="7067753"/>
            <a:ext cx="17142568" cy="956720"/>
            <a:chOff x="0" y="0"/>
            <a:chExt cx="4514915" cy="251976"/>
          </a:xfrm>
        </p:grpSpPr>
        <p:sp>
          <p:nvSpPr>
            <p:cNvPr id="7" name="Freeform 7"/>
            <p:cNvSpPr/>
            <p:nvPr/>
          </p:nvSpPr>
          <p:spPr>
            <a:xfrm>
              <a:off x="0" y="0"/>
              <a:ext cx="4514915" cy="251976"/>
            </a:xfrm>
            <a:custGeom>
              <a:avLst/>
              <a:gdLst/>
              <a:ahLst/>
              <a:cxnLst/>
              <a:rect l="l" t="t" r="r" b="b"/>
              <a:pathLst>
                <a:path w="4514915" h="251976">
                  <a:moveTo>
                    <a:pt x="23033" y="0"/>
                  </a:moveTo>
                  <a:lnTo>
                    <a:pt x="4491882" y="0"/>
                  </a:lnTo>
                  <a:cubicBezTo>
                    <a:pt x="4504603" y="0"/>
                    <a:pt x="4514915" y="10312"/>
                    <a:pt x="4514915" y="23033"/>
                  </a:cubicBezTo>
                  <a:lnTo>
                    <a:pt x="4514915" y="228943"/>
                  </a:lnTo>
                  <a:cubicBezTo>
                    <a:pt x="4514915" y="241664"/>
                    <a:pt x="4504603" y="251976"/>
                    <a:pt x="4491882" y="251976"/>
                  </a:cubicBezTo>
                  <a:lnTo>
                    <a:pt x="23033" y="251976"/>
                  </a:lnTo>
                  <a:cubicBezTo>
                    <a:pt x="16924" y="251976"/>
                    <a:pt x="11066" y="249549"/>
                    <a:pt x="6746" y="245230"/>
                  </a:cubicBezTo>
                  <a:cubicBezTo>
                    <a:pt x="2427" y="240910"/>
                    <a:pt x="0" y="235052"/>
                    <a:pt x="0" y="228943"/>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8" name="TextBox 8"/>
            <p:cNvSpPr txBox="1"/>
            <p:nvPr/>
          </p:nvSpPr>
          <p:spPr>
            <a:xfrm>
              <a:off x="0" y="0"/>
              <a:ext cx="4514915" cy="251976"/>
            </a:xfrm>
            <a:prstGeom prst="rect">
              <a:avLst/>
            </a:prstGeom>
          </p:spPr>
          <p:txBody>
            <a:bodyPr lIns="50800" tIns="50800" rIns="50800" bIns="50800" rtlCol="0" anchor="ctr"/>
            <a:lstStyle/>
            <a:p>
              <a:pPr algn="ctr">
                <a:lnSpc>
                  <a:spcPts val="2310"/>
                </a:lnSpc>
              </a:pPr>
              <a:endParaRPr/>
            </a:p>
          </p:txBody>
        </p:sp>
      </p:grpSp>
      <p:grpSp>
        <p:nvGrpSpPr>
          <p:cNvPr id="9" name="Group 9"/>
          <p:cNvGrpSpPr/>
          <p:nvPr/>
        </p:nvGrpSpPr>
        <p:grpSpPr>
          <a:xfrm>
            <a:off x="676390" y="8224498"/>
            <a:ext cx="17142568" cy="956720"/>
            <a:chOff x="0" y="0"/>
            <a:chExt cx="4514915" cy="251976"/>
          </a:xfrm>
        </p:grpSpPr>
        <p:sp>
          <p:nvSpPr>
            <p:cNvPr id="10" name="Freeform 10"/>
            <p:cNvSpPr/>
            <p:nvPr/>
          </p:nvSpPr>
          <p:spPr>
            <a:xfrm>
              <a:off x="0" y="0"/>
              <a:ext cx="4514915" cy="251976"/>
            </a:xfrm>
            <a:custGeom>
              <a:avLst/>
              <a:gdLst/>
              <a:ahLst/>
              <a:cxnLst/>
              <a:rect l="l" t="t" r="r" b="b"/>
              <a:pathLst>
                <a:path w="4514915" h="251976">
                  <a:moveTo>
                    <a:pt x="23033" y="0"/>
                  </a:moveTo>
                  <a:lnTo>
                    <a:pt x="4491882" y="0"/>
                  </a:lnTo>
                  <a:cubicBezTo>
                    <a:pt x="4504603" y="0"/>
                    <a:pt x="4514915" y="10312"/>
                    <a:pt x="4514915" y="23033"/>
                  </a:cubicBezTo>
                  <a:lnTo>
                    <a:pt x="4514915" y="228943"/>
                  </a:lnTo>
                  <a:cubicBezTo>
                    <a:pt x="4514915" y="241664"/>
                    <a:pt x="4504603" y="251976"/>
                    <a:pt x="4491882" y="251976"/>
                  </a:cubicBezTo>
                  <a:lnTo>
                    <a:pt x="23033" y="251976"/>
                  </a:lnTo>
                  <a:cubicBezTo>
                    <a:pt x="16924" y="251976"/>
                    <a:pt x="11066" y="249549"/>
                    <a:pt x="6746" y="245230"/>
                  </a:cubicBezTo>
                  <a:cubicBezTo>
                    <a:pt x="2427" y="240910"/>
                    <a:pt x="0" y="235052"/>
                    <a:pt x="0" y="228943"/>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11" name="TextBox 11"/>
            <p:cNvSpPr txBox="1"/>
            <p:nvPr/>
          </p:nvSpPr>
          <p:spPr>
            <a:xfrm>
              <a:off x="0" y="0"/>
              <a:ext cx="4514915" cy="251976"/>
            </a:xfrm>
            <a:prstGeom prst="rect">
              <a:avLst/>
            </a:prstGeom>
          </p:spPr>
          <p:txBody>
            <a:bodyPr lIns="50800" tIns="50800" rIns="50800" bIns="50800" rtlCol="0" anchor="ctr"/>
            <a:lstStyle/>
            <a:p>
              <a:pPr algn="ctr">
                <a:lnSpc>
                  <a:spcPts val="2310"/>
                </a:lnSpc>
              </a:pPr>
              <a:endParaRPr/>
            </a:p>
          </p:txBody>
        </p:sp>
      </p:grpSp>
      <p:sp>
        <p:nvSpPr>
          <p:cNvPr id="12" name="Freeform 12"/>
          <p:cNvSpPr/>
          <p:nvPr/>
        </p:nvSpPr>
        <p:spPr>
          <a:xfrm>
            <a:off x="15067663" y="5979804"/>
            <a:ext cx="4383273" cy="5223901"/>
          </a:xfrm>
          <a:custGeom>
            <a:avLst/>
            <a:gdLst/>
            <a:ahLst/>
            <a:cxnLst/>
            <a:rect l="l" t="t" r="r" b="b"/>
            <a:pathLst>
              <a:path w="4383273" h="5223901">
                <a:moveTo>
                  <a:pt x="0" y="0"/>
                </a:moveTo>
                <a:lnTo>
                  <a:pt x="4383274" y="0"/>
                </a:lnTo>
                <a:lnTo>
                  <a:pt x="4383274" y="5223902"/>
                </a:lnTo>
                <a:lnTo>
                  <a:pt x="0" y="5223902"/>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a:off x="676390" y="1382363"/>
            <a:ext cx="17142568" cy="1724228"/>
            <a:chOff x="0" y="0"/>
            <a:chExt cx="4514915" cy="454118"/>
          </a:xfrm>
        </p:grpSpPr>
        <p:sp>
          <p:nvSpPr>
            <p:cNvPr id="14" name="Freeform 14"/>
            <p:cNvSpPr/>
            <p:nvPr/>
          </p:nvSpPr>
          <p:spPr>
            <a:xfrm>
              <a:off x="0" y="0"/>
              <a:ext cx="4514915" cy="454118"/>
            </a:xfrm>
            <a:custGeom>
              <a:avLst/>
              <a:gdLst/>
              <a:ahLst/>
              <a:cxnLst/>
              <a:rect l="l" t="t" r="r" b="b"/>
              <a:pathLst>
                <a:path w="4514915" h="454118">
                  <a:moveTo>
                    <a:pt x="23033" y="0"/>
                  </a:moveTo>
                  <a:lnTo>
                    <a:pt x="4491882" y="0"/>
                  </a:lnTo>
                  <a:cubicBezTo>
                    <a:pt x="4504603" y="0"/>
                    <a:pt x="4514915" y="10312"/>
                    <a:pt x="4514915" y="23033"/>
                  </a:cubicBezTo>
                  <a:lnTo>
                    <a:pt x="4514915" y="431085"/>
                  </a:lnTo>
                  <a:cubicBezTo>
                    <a:pt x="4514915" y="437194"/>
                    <a:pt x="4512489" y="443052"/>
                    <a:pt x="4508169" y="447371"/>
                  </a:cubicBezTo>
                  <a:cubicBezTo>
                    <a:pt x="4503850" y="451691"/>
                    <a:pt x="4497991" y="454118"/>
                    <a:pt x="4491882" y="454118"/>
                  </a:cubicBezTo>
                  <a:lnTo>
                    <a:pt x="23033" y="454118"/>
                  </a:lnTo>
                  <a:cubicBezTo>
                    <a:pt x="10312" y="454118"/>
                    <a:pt x="0" y="443806"/>
                    <a:pt x="0" y="431085"/>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15" name="TextBox 15"/>
            <p:cNvSpPr txBox="1"/>
            <p:nvPr/>
          </p:nvSpPr>
          <p:spPr>
            <a:xfrm>
              <a:off x="0" y="0"/>
              <a:ext cx="4514915" cy="454118"/>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676390" y="91369"/>
            <a:ext cx="3025818" cy="1138595"/>
          </a:xfrm>
          <a:prstGeom prst="rect">
            <a:avLst/>
          </a:prstGeom>
        </p:spPr>
        <p:txBody>
          <a:bodyPr lIns="0" tIns="0" rIns="0" bIns="0" rtlCol="0" anchor="t">
            <a:spAutoFit/>
          </a:bodyPr>
          <a:lstStyle/>
          <a:p>
            <a:pPr algn="ctr">
              <a:lnSpc>
                <a:spcPts val="8833"/>
              </a:lnSpc>
            </a:pPr>
            <a:r>
              <a:rPr lang="en-US" sz="6309">
                <a:solidFill>
                  <a:srgbClr val="422C06"/>
                </a:solidFill>
                <a:latin typeface="#9Slide07 IcielSoup of Justice"/>
              </a:rPr>
              <a:t>NHÓM 1,3</a:t>
            </a:r>
          </a:p>
        </p:txBody>
      </p:sp>
      <p:sp>
        <p:nvSpPr>
          <p:cNvPr id="17" name="TextBox 17"/>
          <p:cNvSpPr txBox="1"/>
          <p:nvPr/>
        </p:nvSpPr>
        <p:spPr>
          <a:xfrm>
            <a:off x="613482" y="1514347"/>
            <a:ext cx="16935220" cy="1411067"/>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Đoạn trích </a:t>
            </a:r>
            <a:r>
              <a:rPr lang="en-US" sz="4071">
                <a:solidFill>
                  <a:srgbClr val="394D57"/>
                </a:solidFill>
                <a:latin typeface="Roboto Condensed Italics"/>
              </a:rPr>
              <a:t>Kiều ở lầu Ngưng Bích </a:t>
            </a:r>
            <a:r>
              <a:rPr lang="en-US" sz="4071">
                <a:solidFill>
                  <a:srgbClr val="394D57"/>
                </a:solidFill>
                <a:latin typeface="Roboto Condensed"/>
              </a:rPr>
              <a:t>nằm ở phần nào của tác phẩm </a:t>
            </a:r>
            <a:r>
              <a:rPr lang="en-US" sz="4071">
                <a:solidFill>
                  <a:srgbClr val="394D57"/>
                </a:solidFill>
                <a:latin typeface="Roboto Condensed Italics"/>
              </a:rPr>
              <a:t>Truyện Kiều</a:t>
            </a:r>
            <a:r>
              <a:rPr lang="en-US" sz="4071">
                <a:solidFill>
                  <a:srgbClr val="394D57"/>
                </a:solidFill>
                <a:latin typeface="Roboto Condensed"/>
              </a:rPr>
              <a:t>? Đoạn trích này xoay quanh sự việc chính là gì?</a:t>
            </a:r>
          </a:p>
        </p:txBody>
      </p:sp>
      <p:grpSp>
        <p:nvGrpSpPr>
          <p:cNvPr id="18" name="Group 18"/>
          <p:cNvGrpSpPr/>
          <p:nvPr/>
        </p:nvGrpSpPr>
        <p:grpSpPr>
          <a:xfrm>
            <a:off x="676390" y="3262932"/>
            <a:ext cx="17142568" cy="1724228"/>
            <a:chOff x="0" y="0"/>
            <a:chExt cx="4514915" cy="454118"/>
          </a:xfrm>
        </p:grpSpPr>
        <p:sp>
          <p:nvSpPr>
            <p:cNvPr id="19" name="Freeform 19"/>
            <p:cNvSpPr/>
            <p:nvPr/>
          </p:nvSpPr>
          <p:spPr>
            <a:xfrm>
              <a:off x="0" y="0"/>
              <a:ext cx="4514915" cy="454118"/>
            </a:xfrm>
            <a:custGeom>
              <a:avLst/>
              <a:gdLst/>
              <a:ahLst/>
              <a:cxnLst/>
              <a:rect l="l" t="t" r="r" b="b"/>
              <a:pathLst>
                <a:path w="4514915" h="454118">
                  <a:moveTo>
                    <a:pt x="23033" y="0"/>
                  </a:moveTo>
                  <a:lnTo>
                    <a:pt x="4491882" y="0"/>
                  </a:lnTo>
                  <a:cubicBezTo>
                    <a:pt x="4504603" y="0"/>
                    <a:pt x="4514915" y="10312"/>
                    <a:pt x="4514915" y="23033"/>
                  </a:cubicBezTo>
                  <a:lnTo>
                    <a:pt x="4514915" y="431085"/>
                  </a:lnTo>
                  <a:cubicBezTo>
                    <a:pt x="4514915" y="437194"/>
                    <a:pt x="4512489" y="443052"/>
                    <a:pt x="4508169" y="447371"/>
                  </a:cubicBezTo>
                  <a:cubicBezTo>
                    <a:pt x="4503850" y="451691"/>
                    <a:pt x="4497991" y="454118"/>
                    <a:pt x="4491882" y="454118"/>
                  </a:cubicBezTo>
                  <a:lnTo>
                    <a:pt x="23033" y="454118"/>
                  </a:lnTo>
                  <a:cubicBezTo>
                    <a:pt x="10312" y="454118"/>
                    <a:pt x="0" y="443806"/>
                    <a:pt x="0" y="431085"/>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20" name="TextBox 20"/>
            <p:cNvSpPr txBox="1"/>
            <p:nvPr/>
          </p:nvSpPr>
          <p:spPr>
            <a:xfrm>
              <a:off x="0" y="0"/>
              <a:ext cx="4514915" cy="454118"/>
            </a:xfrm>
            <a:prstGeom prst="rect">
              <a:avLst/>
            </a:prstGeom>
          </p:spPr>
          <p:txBody>
            <a:bodyPr lIns="50800" tIns="50800" rIns="50800" bIns="50800" rtlCol="0" anchor="ctr"/>
            <a:lstStyle/>
            <a:p>
              <a:pPr algn="ctr">
                <a:lnSpc>
                  <a:spcPts val="2310"/>
                </a:lnSpc>
              </a:pPr>
              <a:endParaRPr/>
            </a:p>
          </p:txBody>
        </p:sp>
      </p:grpSp>
      <p:sp>
        <p:nvSpPr>
          <p:cNvPr id="21" name="TextBox 21"/>
          <p:cNvSpPr txBox="1"/>
          <p:nvPr/>
        </p:nvSpPr>
        <p:spPr>
          <a:xfrm>
            <a:off x="613482" y="3258788"/>
            <a:ext cx="16935220" cy="1411067"/>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Tác giả dùng từ “khoá xuân” có phù hợp với cảnh ngộ của Kiều không? Em hiểu như thế nào về cách dùng từ ấy?</a:t>
            </a:r>
          </a:p>
        </p:txBody>
      </p:sp>
      <p:sp>
        <p:nvSpPr>
          <p:cNvPr id="22" name="TextBox 22"/>
          <p:cNvSpPr txBox="1"/>
          <p:nvPr/>
        </p:nvSpPr>
        <p:spPr>
          <a:xfrm>
            <a:off x="676390" y="5057775"/>
            <a:ext cx="16935220" cy="1411067"/>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Trong 6 câu đầu, khung cảnh lầu Ngưng Bích được gợi tả bằng những từ ngữ nào? Em có nhận xét gì về khung cảnh khi đó?</a:t>
            </a:r>
          </a:p>
        </p:txBody>
      </p:sp>
      <p:sp>
        <p:nvSpPr>
          <p:cNvPr id="23" name="TextBox 23"/>
          <p:cNvSpPr txBox="1"/>
          <p:nvPr/>
        </p:nvSpPr>
        <p:spPr>
          <a:xfrm>
            <a:off x="676390" y="7161839"/>
            <a:ext cx="16935220" cy="69669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Tác giả dùng biện pháp nghệ thuật gì để khắc họa thiên nhiên ở đây?</a:t>
            </a:r>
          </a:p>
        </p:txBody>
      </p:sp>
      <p:sp>
        <p:nvSpPr>
          <p:cNvPr id="24" name="TextBox 24"/>
          <p:cNvSpPr txBox="1"/>
          <p:nvPr/>
        </p:nvSpPr>
        <p:spPr>
          <a:xfrm>
            <a:off x="676390" y="8272123"/>
            <a:ext cx="16935220" cy="69669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Chọn 1 hình ảnh thơ đặc sắc và nêu cảm nhận về hình ảnh đó.</a:t>
            </a:r>
          </a:p>
        </p:txBody>
      </p:sp>
      <p:sp>
        <p:nvSpPr>
          <p:cNvPr id="25" name="TextBox 25"/>
          <p:cNvSpPr txBox="1"/>
          <p:nvPr/>
        </p:nvSpPr>
        <p:spPr>
          <a:xfrm>
            <a:off x="4345582" y="251031"/>
            <a:ext cx="12799418" cy="686150"/>
          </a:xfrm>
          <a:prstGeom prst="rect">
            <a:avLst/>
          </a:prstGeom>
        </p:spPr>
        <p:txBody>
          <a:bodyPr wrap="square" lIns="0" tIns="0" rIns="0" bIns="0" rtlCol="0" anchor="t">
            <a:spAutoFit/>
          </a:bodyPr>
          <a:lstStyle/>
          <a:p>
            <a:pPr algn="ctr">
              <a:lnSpc>
                <a:spcPts val="5604"/>
              </a:lnSpc>
              <a:spcBef>
                <a:spcPct val="0"/>
              </a:spcBef>
            </a:pPr>
            <a:r>
              <a:rPr lang="en-US" sz="4593">
                <a:solidFill>
                  <a:srgbClr val="000000"/>
                </a:solidFill>
                <a:latin typeface="#9Slide05 Braxton Regular"/>
              </a:rPr>
              <a:t>Nội dung cuộc trò chuyện về hoàn cảnh Kiều trong 6 câu thơ đầu</a:t>
            </a:r>
          </a:p>
        </p:txBody>
      </p:sp>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6390" y="4343400"/>
            <a:ext cx="17142568" cy="848738"/>
            <a:chOff x="0" y="0"/>
            <a:chExt cx="4514915" cy="223536"/>
          </a:xfrm>
        </p:grpSpPr>
        <p:sp>
          <p:nvSpPr>
            <p:cNvPr id="4" name="Freeform 4"/>
            <p:cNvSpPr/>
            <p:nvPr/>
          </p:nvSpPr>
          <p:spPr>
            <a:xfrm>
              <a:off x="0" y="0"/>
              <a:ext cx="4514915" cy="223536"/>
            </a:xfrm>
            <a:custGeom>
              <a:avLst/>
              <a:gdLst/>
              <a:ahLst/>
              <a:cxnLst/>
              <a:rect l="l" t="t" r="r" b="b"/>
              <a:pathLst>
                <a:path w="4514915" h="223536">
                  <a:moveTo>
                    <a:pt x="23033" y="0"/>
                  </a:moveTo>
                  <a:lnTo>
                    <a:pt x="4491882" y="0"/>
                  </a:lnTo>
                  <a:cubicBezTo>
                    <a:pt x="4504603" y="0"/>
                    <a:pt x="4514915" y="10312"/>
                    <a:pt x="4514915" y="23033"/>
                  </a:cubicBezTo>
                  <a:lnTo>
                    <a:pt x="4514915" y="200503"/>
                  </a:lnTo>
                  <a:cubicBezTo>
                    <a:pt x="4514915" y="206612"/>
                    <a:pt x="4512489" y="212470"/>
                    <a:pt x="4508169" y="216790"/>
                  </a:cubicBezTo>
                  <a:cubicBezTo>
                    <a:pt x="4503850" y="221109"/>
                    <a:pt x="4497991" y="223536"/>
                    <a:pt x="4491882" y="223536"/>
                  </a:cubicBezTo>
                  <a:lnTo>
                    <a:pt x="23033" y="223536"/>
                  </a:lnTo>
                  <a:cubicBezTo>
                    <a:pt x="10312" y="223536"/>
                    <a:pt x="0" y="213224"/>
                    <a:pt x="0" y="200503"/>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5" name="TextBox 5"/>
            <p:cNvSpPr txBox="1"/>
            <p:nvPr/>
          </p:nvSpPr>
          <p:spPr>
            <a:xfrm>
              <a:off x="0" y="0"/>
              <a:ext cx="4514915" cy="223536"/>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676390" y="5820854"/>
            <a:ext cx="17142568" cy="2391550"/>
            <a:chOff x="0" y="0"/>
            <a:chExt cx="4514915" cy="629873"/>
          </a:xfrm>
        </p:grpSpPr>
        <p:sp>
          <p:nvSpPr>
            <p:cNvPr id="7" name="Freeform 7"/>
            <p:cNvSpPr/>
            <p:nvPr/>
          </p:nvSpPr>
          <p:spPr>
            <a:xfrm>
              <a:off x="0" y="0"/>
              <a:ext cx="4514915" cy="629873"/>
            </a:xfrm>
            <a:custGeom>
              <a:avLst/>
              <a:gdLst/>
              <a:ahLst/>
              <a:cxnLst/>
              <a:rect l="l" t="t" r="r" b="b"/>
              <a:pathLst>
                <a:path w="4514915" h="629873">
                  <a:moveTo>
                    <a:pt x="23033" y="0"/>
                  </a:moveTo>
                  <a:lnTo>
                    <a:pt x="4491882" y="0"/>
                  </a:lnTo>
                  <a:cubicBezTo>
                    <a:pt x="4504603" y="0"/>
                    <a:pt x="4514915" y="10312"/>
                    <a:pt x="4514915" y="23033"/>
                  </a:cubicBezTo>
                  <a:lnTo>
                    <a:pt x="4514915" y="606841"/>
                  </a:lnTo>
                  <a:cubicBezTo>
                    <a:pt x="4514915" y="612949"/>
                    <a:pt x="4512489" y="618808"/>
                    <a:pt x="4508169" y="623127"/>
                  </a:cubicBezTo>
                  <a:cubicBezTo>
                    <a:pt x="4503850" y="627447"/>
                    <a:pt x="4497991" y="629873"/>
                    <a:pt x="4491882" y="629873"/>
                  </a:cubicBezTo>
                  <a:lnTo>
                    <a:pt x="23033" y="629873"/>
                  </a:lnTo>
                  <a:cubicBezTo>
                    <a:pt x="16924" y="629873"/>
                    <a:pt x="11066" y="627447"/>
                    <a:pt x="6746" y="623127"/>
                  </a:cubicBezTo>
                  <a:cubicBezTo>
                    <a:pt x="2427" y="618808"/>
                    <a:pt x="0" y="612949"/>
                    <a:pt x="0" y="606841"/>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8" name="TextBox 8"/>
            <p:cNvSpPr txBox="1"/>
            <p:nvPr/>
          </p:nvSpPr>
          <p:spPr>
            <a:xfrm>
              <a:off x="0" y="0"/>
              <a:ext cx="4514915" cy="629873"/>
            </a:xfrm>
            <a:prstGeom prst="rect">
              <a:avLst/>
            </a:prstGeom>
          </p:spPr>
          <p:txBody>
            <a:bodyPr lIns="50800" tIns="50800" rIns="50800" bIns="50800" rtlCol="0" anchor="ctr"/>
            <a:lstStyle/>
            <a:p>
              <a:pPr algn="ctr">
                <a:lnSpc>
                  <a:spcPts val="2310"/>
                </a:lnSpc>
              </a:pPr>
              <a:endParaRPr/>
            </a:p>
          </p:txBody>
        </p:sp>
      </p:grpSp>
      <p:grpSp>
        <p:nvGrpSpPr>
          <p:cNvPr id="9" name="Group 9"/>
          <p:cNvGrpSpPr/>
          <p:nvPr/>
        </p:nvGrpSpPr>
        <p:grpSpPr>
          <a:xfrm>
            <a:off x="676390" y="8764854"/>
            <a:ext cx="17142568" cy="956720"/>
            <a:chOff x="0" y="0"/>
            <a:chExt cx="4514915" cy="251976"/>
          </a:xfrm>
        </p:grpSpPr>
        <p:sp>
          <p:nvSpPr>
            <p:cNvPr id="10" name="Freeform 10"/>
            <p:cNvSpPr/>
            <p:nvPr/>
          </p:nvSpPr>
          <p:spPr>
            <a:xfrm>
              <a:off x="0" y="0"/>
              <a:ext cx="4514915" cy="251976"/>
            </a:xfrm>
            <a:custGeom>
              <a:avLst/>
              <a:gdLst/>
              <a:ahLst/>
              <a:cxnLst/>
              <a:rect l="l" t="t" r="r" b="b"/>
              <a:pathLst>
                <a:path w="4514915" h="251976">
                  <a:moveTo>
                    <a:pt x="23033" y="0"/>
                  </a:moveTo>
                  <a:lnTo>
                    <a:pt x="4491882" y="0"/>
                  </a:lnTo>
                  <a:cubicBezTo>
                    <a:pt x="4504603" y="0"/>
                    <a:pt x="4514915" y="10312"/>
                    <a:pt x="4514915" y="23033"/>
                  </a:cubicBezTo>
                  <a:lnTo>
                    <a:pt x="4514915" y="228943"/>
                  </a:lnTo>
                  <a:cubicBezTo>
                    <a:pt x="4514915" y="241664"/>
                    <a:pt x="4504603" y="251976"/>
                    <a:pt x="4491882" y="251976"/>
                  </a:cubicBezTo>
                  <a:lnTo>
                    <a:pt x="23033" y="251976"/>
                  </a:lnTo>
                  <a:cubicBezTo>
                    <a:pt x="16924" y="251976"/>
                    <a:pt x="11066" y="249549"/>
                    <a:pt x="6746" y="245230"/>
                  </a:cubicBezTo>
                  <a:cubicBezTo>
                    <a:pt x="2427" y="240910"/>
                    <a:pt x="0" y="235052"/>
                    <a:pt x="0" y="228943"/>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11" name="TextBox 11"/>
            <p:cNvSpPr txBox="1"/>
            <p:nvPr/>
          </p:nvSpPr>
          <p:spPr>
            <a:xfrm>
              <a:off x="0" y="0"/>
              <a:ext cx="4514915" cy="251976"/>
            </a:xfrm>
            <a:prstGeom prst="rect">
              <a:avLst/>
            </a:prstGeom>
          </p:spPr>
          <p:txBody>
            <a:bodyPr lIns="50800" tIns="50800" rIns="50800" bIns="50800" rtlCol="0" anchor="ctr"/>
            <a:lstStyle/>
            <a:p>
              <a:pPr algn="ctr">
                <a:lnSpc>
                  <a:spcPts val="2310"/>
                </a:lnSpc>
              </a:pPr>
              <a:endParaRPr/>
            </a:p>
          </p:txBody>
        </p:sp>
      </p:grpSp>
      <p:grpSp>
        <p:nvGrpSpPr>
          <p:cNvPr id="12" name="Group 12"/>
          <p:cNvGrpSpPr/>
          <p:nvPr/>
        </p:nvGrpSpPr>
        <p:grpSpPr>
          <a:xfrm>
            <a:off x="676390" y="1382363"/>
            <a:ext cx="17142568" cy="2408587"/>
            <a:chOff x="0" y="0"/>
            <a:chExt cx="4514915" cy="634360"/>
          </a:xfrm>
        </p:grpSpPr>
        <p:sp>
          <p:nvSpPr>
            <p:cNvPr id="13" name="Freeform 13"/>
            <p:cNvSpPr/>
            <p:nvPr/>
          </p:nvSpPr>
          <p:spPr>
            <a:xfrm>
              <a:off x="0" y="0"/>
              <a:ext cx="4514915" cy="634360"/>
            </a:xfrm>
            <a:custGeom>
              <a:avLst/>
              <a:gdLst/>
              <a:ahLst/>
              <a:cxnLst/>
              <a:rect l="l" t="t" r="r" b="b"/>
              <a:pathLst>
                <a:path w="4514915" h="634360">
                  <a:moveTo>
                    <a:pt x="23033" y="0"/>
                  </a:moveTo>
                  <a:lnTo>
                    <a:pt x="4491882" y="0"/>
                  </a:lnTo>
                  <a:cubicBezTo>
                    <a:pt x="4504603" y="0"/>
                    <a:pt x="4514915" y="10312"/>
                    <a:pt x="4514915" y="23033"/>
                  </a:cubicBezTo>
                  <a:lnTo>
                    <a:pt x="4514915" y="611328"/>
                  </a:lnTo>
                  <a:cubicBezTo>
                    <a:pt x="4514915" y="617436"/>
                    <a:pt x="4512489" y="623295"/>
                    <a:pt x="4508169" y="627614"/>
                  </a:cubicBezTo>
                  <a:cubicBezTo>
                    <a:pt x="4503850" y="631934"/>
                    <a:pt x="4497991" y="634360"/>
                    <a:pt x="4491882" y="634360"/>
                  </a:cubicBezTo>
                  <a:lnTo>
                    <a:pt x="23033" y="634360"/>
                  </a:lnTo>
                  <a:cubicBezTo>
                    <a:pt x="16924" y="634360"/>
                    <a:pt x="11066" y="631934"/>
                    <a:pt x="6746" y="627614"/>
                  </a:cubicBezTo>
                  <a:cubicBezTo>
                    <a:pt x="2427" y="623295"/>
                    <a:pt x="0" y="617436"/>
                    <a:pt x="0" y="611328"/>
                  </a:cubicBezTo>
                  <a:lnTo>
                    <a:pt x="0" y="23033"/>
                  </a:lnTo>
                  <a:cubicBezTo>
                    <a:pt x="0" y="16924"/>
                    <a:pt x="2427" y="11066"/>
                    <a:pt x="6746" y="6746"/>
                  </a:cubicBezTo>
                  <a:cubicBezTo>
                    <a:pt x="11066" y="2427"/>
                    <a:pt x="16924" y="0"/>
                    <a:pt x="23033" y="0"/>
                  </a:cubicBezTo>
                  <a:close/>
                </a:path>
              </a:pathLst>
            </a:custGeom>
            <a:solidFill>
              <a:srgbClr val="F2E2BB"/>
            </a:solidFill>
          </p:spPr>
          <p:txBody>
            <a:bodyPr/>
            <a:lstStyle/>
            <a:p>
              <a:endParaRPr lang="en-US"/>
            </a:p>
          </p:txBody>
        </p:sp>
        <p:sp>
          <p:nvSpPr>
            <p:cNvPr id="14" name="TextBox 14"/>
            <p:cNvSpPr txBox="1"/>
            <p:nvPr/>
          </p:nvSpPr>
          <p:spPr>
            <a:xfrm>
              <a:off x="0" y="0"/>
              <a:ext cx="4514915" cy="634360"/>
            </a:xfrm>
            <a:prstGeom prst="rect">
              <a:avLst/>
            </a:prstGeom>
          </p:spPr>
          <p:txBody>
            <a:bodyPr lIns="50800" tIns="50800" rIns="50800" bIns="50800" rtlCol="0" anchor="ctr"/>
            <a:lstStyle/>
            <a:p>
              <a:pPr algn="ctr">
                <a:lnSpc>
                  <a:spcPts val="2310"/>
                </a:lnSpc>
              </a:pPr>
              <a:endParaRPr/>
            </a:p>
          </p:txBody>
        </p:sp>
      </p:grpSp>
      <p:sp>
        <p:nvSpPr>
          <p:cNvPr id="15" name="TextBox 15"/>
          <p:cNvSpPr txBox="1"/>
          <p:nvPr/>
        </p:nvSpPr>
        <p:spPr>
          <a:xfrm>
            <a:off x="578199" y="91369"/>
            <a:ext cx="3222201" cy="1138595"/>
          </a:xfrm>
          <a:prstGeom prst="rect">
            <a:avLst/>
          </a:prstGeom>
        </p:spPr>
        <p:txBody>
          <a:bodyPr lIns="0" tIns="0" rIns="0" bIns="0" rtlCol="0" anchor="t">
            <a:spAutoFit/>
          </a:bodyPr>
          <a:lstStyle/>
          <a:p>
            <a:pPr algn="ctr">
              <a:lnSpc>
                <a:spcPts val="8833"/>
              </a:lnSpc>
            </a:pPr>
            <a:r>
              <a:rPr lang="en-US" sz="6309">
                <a:solidFill>
                  <a:srgbClr val="422C06"/>
                </a:solidFill>
                <a:latin typeface="#9Slide07 IcielSoup of Justice"/>
              </a:rPr>
              <a:t>NHÓM 2,4</a:t>
            </a:r>
          </a:p>
        </p:txBody>
      </p:sp>
      <p:sp>
        <p:nvSpPr>
          <p:cNvPr id="16" name="TextBox 16"/>
          <p:cNvSpPr txBox="1"/>
          <p:nvPr/>
        </p:nvSpPr>
        <p:spPr>
          <a:xfrm>
            <a:off x="613482" y="1514347"/>
            <a:ext cx="16935220" cy="212544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Trong đoạn trích tác giả Nguyễn Du miêu tả dòng cảm xúc của nhân vật nào? Tìm những từ ngữ được tác giả sử dụng để thể hiện tâm trạng cảm xúc của nhân vật đó.</a:t>
            </a:r>
          </a:p>
        </p:txBody>
      </p:sp>
      <p:sp>
        <p:nvSpPr>
          <p:cNvPr id="17" name="TextBox 17"/>
          <p:cNvSpPr txBox="1"/>
          <p:nvPr/>
        </p:nvSpPr>
        <p:spPr>
          <a:xfrm>
            <a:off x="676390" y="4314825"/>
            <a:ext cx="16935220" cy="69669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Nhân vật nhớ về những ai? Điều gì khiến nhân vật đau khổ nhất?</a:t>
            </a:r>
          </a:p>
        </p:txBody>
      </p:sp>
      <p:sp>
        <p:nvSpPr>
          <p:cNvPr id="18" name="TextBox 18"/>
          <p:cNvSpPr txBox="1"/>
          <p:nvPr/>
        </p:nvSpPr>
        <p:spPr>
          <a:xfrm>
            <a:off x="676390" y="5914940"/>
            <a:ext cx="16935220" cy="212544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Theo em, mối quan hệ giữa cảnh vật xung quanh với tâm trạng của nàng Kiều như thế nào? Tác giả đã sử dụng nghệ thuật gì? Tác dụng của nghệ thuật đó là gì?</a:t>
            </a:r>
          </a:p>
        </p:txBody>
      </p:sp>
      <p:sp>
        <p:nvSpPr>
          <p:cNvPr id="19" name="TextBox 19"/>
          <p:cNvSpPr txBox="1"/>
          <p:nvPr/>
        </p:nvSpPr>
        <p:spPr>
          <a:xfrm>
            <a:off x="676390" y="8812479"/>
            <a:ext cx="16935220" cy="69669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Việc tác giả sử dụng điệp từ “Buồn trông” có hiệu quả diễn đạt như thế nào?</a:t>
            </a:r>
          </a:p>
        </p:txBody>
      </p:sp>
      <p:sp>
        <p:nvSpPr>
          <p:cNvPr id="20" name="TextBox 20"/>
          <p:cNvSpPr txBox="1"/>
          <p:nvPr/>
        </p:nvSpPr>
        <p:spPr>
          <a:xfrm>
            <a:off x="4038601" y="391874"/>
            <a:ext cx="13780358" cy="564257"/>
          </a:xfrm>
          <a:prstGeom prst="rect">
            <a:avLst/>
          </a:prstGeom>
        </p:spPr>
        <p:txBody>
          <a:bodyPr wrap="square" lIns="0" tIns="0" rIns="0" bIns="0" rtlCol="0" anchor="t">
            <a:spAutoFit/>
          </a:bodyPr>
          <a:lstStyle/>
          <a:p>
            <a:pPr algn="ctr">
              <a:lnSpc>
                <a:spcPts val="4628"/>
              </a:lnSpc>
              <a:spcBef>
                <a:spcPct val="0"/>
              </a:spcBef>
            </a:pPr>
            <a:r>
              <a:rPr lang="en-US" sz="3793">
                <a:solidFill>
                  <a:srgbClr val="000000"/>
                </a:solidFill>
                <a:latin typeface="#9Slide05 Braxton Regular"/>
              </a:rPr>
              <a:t>Nội dung cuộc trò chuyện về dòng tâm trạng, cảm xúc của Kiều khi ở lầu Ngưng Bích</a:t>
            </a:r>
          </a:p>
        </p:txBody>
      </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092663" y="461750"/>
            <a:ext cx="14102674" cy="3232015"/>
            <a:chOff x="0" y="0"/>
            <a:chExt cx="3714285" cy="851230"/>
          </a:xfrm>
        </p:grpSpPr>
        <p:sp>
          <p:nvSpPr>
            <p:cNvPr id="5" name="Freeform 5"/>
            <p:cNvSpPr/>
            <p:nvPr/>
          </p:nvSpPr>
          <p:spPr>
            <a:xfrm>
              <a:off x="0" y="0"/>
              <a:ext cx="3714285" cy="851230"/>
            </a:xfrm>
            <a:custGeom>
              <a:avLst/>
              <a:gdLst/>
              <a:ahLst/>
              <a:cxnLst/>
              <a:rect l="l" t="t" r="r" b="b"/>
              <a:pathLst>
                <a:path w="3714285" h="851230">
                  <a:moveTo>
                    <a:pt x="27997" y="0"/>
                  </a:moveTo>
                  <a:lnTo>
                    <a:pt x="3686287" y="0"/>
                  </a:lnTo>
                  <a:cubicBezTo>
                    <a:pt x="3693713" y="0"/>
                    <a:pt x="3700834" y="2950"/>
                    <a:pt x="3706084" y="8200"/>
                  </a:cubicBezTo>
                  <a:cubicBezTo>
                    <a:pt x="3711335" y="13451"/>
                    <a:pt x="3714285" y="20572"/>
                    <a:pt x="3714285" y="27997"/>
                  </a:cubicBezTo>
                  <a:lnTo>
                    <a:pt x="3714285" y="823233"/>
                  </a:lnTo>
                  <a:cubicBezTo>
                    <a:pt x="3714285" y="830658"/>
                    <a:pt x="3711335" y="837780"/>
                    <a:pt x="3706084" y="843030"/>
                  </a:cubicBezTo>
                  <a:cubicBezTo>
                    <a:pt x="3700834" y="848281"/>
                    <a:pt x="3693713" y="851230"/>
                    <a:pt x="3686287" y="851230"/>
                  </a:cubicBezTo>
                  <a:lnTo>
                    <a:pt x="27997" y="851230"/>
                  </a:lnTo>
                  <a:cubicBezTo>
                    <a:pt x="12535" y="851230"/>
                    <a:pt x="0" y="838695"/>
                    <a:pt x="0" y="823233"/>
                  </a:cubicBezTo>
                  <a:lnTo>
                    <a:pt x="0" y="27997"/>
                  </a:lnTo>
                  <a:cubicBezTo>
                    <a:pt x="0" y="20572"/>
                    <a:pt x="2950" y="13451"/>
                    <a:pt x="8200" y="8200"/>
                  </a:cubicBezTo>
                  <a:cubicBezTo>
                    <a:pt x="13451" y="2950"/>
                    <a:pt x="20572" y="0"/>
                    <a:pt x="27997" y="0"/>
                  </a:cubicBezTo>
                  <a:close/>
                </a:path>
              </a:pathLst>
            </a:custGeom>
            <a:solidFill>
              <a:srgbClr val="701D18"/>
            </a:solidFill>
          </p:spPr>
          <p:txBody>
            <a:bodyPr/>
            <a:lstStyle/>
            <a:p>
              <a:endParaRPr lang="en-US"/>
            </a:p>
          </p:txBody>
        </p:sp>
        <p:sp>
          <p:nvSpPr>
            <p:cNvPr id="6" name="TextBox 6"/>
            <p:cNvSpPr txBox="1"/>
            <p:nvPr/>
          </p:nvSpPr>
          <p:spPr>
            <a:xfrm>
              <a:off x="0" y="0"/>
              <a:ext cx="3714285" cy="851230"/>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2380164" y="479814"/>
            <a:ext cx="13551991" cy="2821372"/>
          </a:xfrm>
          <a:prstGeom prst="rect">
            <a:avLst/>
          </a:prstGeom>
        </p:spPr>
        <p:txBody>
          <a:bodyPr lIns="0" tIns="0" rIns="0" bIns="0" rtlCol="0" anchor="t">
            <a:spAutoFit/>
          </a:bodyPr>
          <a:lstStyle/>
          <a:p>
            <a:pPr algn="ctr">
              <a:lnSpc>
                <a:spcPts val="11035"/>
              </a:lnSpc>
            </a:pPr>
            <a:r>
              <a:rPr lang="en-US" sz="7882">
                <a:solidFill>
                  <a:srgbClr val="F4F1D9"/>
                </a:solidFill>
                <a:latin typeface="#9Slide07 IcielSoup of Justice"/>
              </a:rPr>
              <a:t>VÒNG 2</a:t>
            </a:r>
          </a:p>
          <a:p>
            <a:pPr algn="ctr">
              <a:lnSpc>
                <a:spcPts val="11035"/>
              </a:lnSpc>
            </a:pPr>
            <a:r>
              <a:rPr lang="en-US" sz="7882">
                <a:solidFill>
                  <a:srgbClr val="F4F1D9"/>
                </a:solidFill>
                <a:latin typeface="#9Slide07 IcielSoup of Justice"/>
              </a:rPr>
              <a:t>CUỘC TRÒ CHUYỆN VĂN CHƯƠNG</a:t>
            </a:r>
          </a:p>
        </p:txBody>
      </p:sp>
      <p:sp>
        <p:nvSpPr>
          <p:cNvPr id="8" name="TextBox 8"/>
          <p:cNvSpPr txBox="1"/>
          <p:nvPr/>
        </p:nvSpPr>
        <p:spPr>
          <a:xfrm>
            <a:off x="589163" y="3967551"/>
            <a:ext cx="12703688" cy="355419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Bold"/>
              </a:rPr>
              <a:t>Lượt giao tiếp thứ hai:</a:t>
            </a:r>
            <a:r>
              <a:rPr lang="en-US" sz="4071">
                <a:solidFill>
                  <a:srgbClr val="394D57"/>
                </a:solidFill>
                <a:latin typeface="Roboto Condensed"/>
              </a:rPr>
              <a:t> HS ngồi ghép 2 nhóm khác nội dung vào với nhau (nhóm 1-2; nhóm 3-4) để chia sẻ về nội dung mình tìm hiểu được cũng như tiếp nhận thêm thông tin sau cuộc giao tiếp thứ nhất cho nhóm bạn, giải đáp thắc mắc của nhóm bạn.</a:t>
            </a:r>
          </a:p>
        </p:txBody>
      </p:sp>
      <p:sp>
        <p:nvSpPr>
          <p:cNvPr id="9" name="TextBox 9"/>
          <p:cNvSpPr txBox="1"/>
          <p:nvPr/>
        </p:nvSpPr>
        <p:spPr>
          <a:xfrm>
            <a:off x="443248" y="7795529"/>
            <a:ext cx="12703688" cy="212544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1 nhóm chia sẻ trước nội dung đã tìm hiểu của nhóm, nhóm còn lại đặt câu hỏi cho nhóm bạn về những điểm nhóm mình chưa hiểu ở phần chia sẻ của nhóm bạn.</a:t>
            </a:r>
          </a:p>
        </p:txBody>
      </p:sp>
      <p:sp>
        <p:nvSpPr>
          <p:cNvPr id="10" name="TextBox 10"/>
          <p:cNvSpPr txBox="1"/>
          <p:nvPr/>
        </p:nvSpPr>
        <p:spPr>
          <a:xfrm>
            <a:off x="14043250" y="3739155"/>
            <a:ext cx="3415108" cy="1931870"/>
          </a:xfrm>
          <a:prstGeom prst="rect">
            <a:avLst/>
          </a:prstGeom>
        </p:spPr>
        <p:txBody>
          <a:bodyPr lIns="0" tIns="0" rIns="0" bIns="0" rtlCol="0" anchor="t">
            <a:spAutoFit/>
          </a:bodyPr>
          <a:lstStyle/>
          <a:p>
            <a:pPr algn="ctr">
              <a:lnSpc>
                <a:spcPts val="5196"/>
              </a:lnSpc>
              <a:spcBef>
                <a:spcPct val="0"/>
              </a:spcBef>
            </a:pPr>
            <a:r>
              <a:rPr lang="en-US" sz="3711">
                <a:solidFill>
                  <a:srgbClr val="000000"/>
                </a:solidFill>
                <a:latin typeface="Roboto Condensed Bold"/>
              </a:rPr>
              <a:t>Thời gian trình bày của mỗi nhóm: 2 phút</a:t>
            </a:r>
          </a:p>
        </p:txBody>
      </p:sp>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092663" y="461750"/>
            <a:ext cx="14102674" cy="3232015"/>
            <a:chOff x="0" y="0"/>
            <a:chExt cx="3714285" cy="851230"/>
          </a:xfrm>
        </p:grpSpPr>
        <p:sp>
          <p:nvSpPr>
            <p:cNvPr id="5" name="Freeform 5"/>
            <p:cNvSpPr/>
            <p:nvPr/>
          </p:nvSpPr>
          <p:spPr>
            <a:xfrm>
              <a:off x="0" y="0"/>
              <a:ext cx="3714285" cy="851230"/>
            </a:xfrm>
            <a:custGeom>
              <a:avLst/>
              <a:gdLst/>
              <a:ahLst/>
              <a:cxnLst/>
              <a:rect l="l" t="t" r="r" b="b"/>
              <a:pathLst>
                <a:path w="3714285" h="851230">
                  <a:moveTo>
                    <a:pt x="27997" y="0"/>
                  </a:moveTo>
                  <a:lnTo>
                    <a:pt x="3686287" y="0"/>
                  </a:lnTo>
                  <a:cubicBezTo>
                    <a:pt x="3693713" y="0"/>
                    <a:pt x="3700834" y="2950"/>
                    <a:pt x="3706084" y="8200"/>
                  </a:cubicBezTo>
                  <a:cubicBezTo>
                    <a:pt x="3711335" y="13451"/>
                    <a:pt x="3714285" y="20572"/>
                    <a:pt x="3714285" y="27997"/>
                  </a:cubicBezTo>
                  <a:lnTo>
                    <a:pt x="3714285" y="823233"/>
                  </a:lnTo>
                  <a:cubicBezTo>
                    <a:pt x="3714285" y="830658"/>
                    <a:pt x="3711335" y="837780"/>
                    <a:pt x="3706084" y="843030"/>
                  </a:cubicBezTo>
                  <a:cubicBezTo>
                    <a:pt x="3700834" y="848281"/>
                    <a:pt x="3693713" y="851230"/>
                    <a:pt x="3686287" y="851230"/>
                  </a:cubicBezTo>
                  <a:lnTo>
                    <a:pt x="27997" y="851230"/>
                  </a:lnTo>
                  <a:cubicBezTo>
                    <a:pt x="12535" y="851230"/>
                    <a:pt x="0" y="838695"/>
                    <a:pt x="0" y="823233"/>
                  </a:cubicBezTo>
                  <a:lnTo>
                    <a:pt x="0" y="27997"/>
                  </a:lnTo>
                  <a:cubicBezTo>
                    <a:pt x="0" y="20572"/>
                    <a:pt x="2950" y="13451"/>
                    <a:pt x="8200" y="8200"/>
                  </a:cubicBezTo>
                  <a:cubicBezTo>
                    <a:pt x="13451" y="2950"/>
                    <a:pt x="20572" y="0"/>
                    <a:pt x="27997" y="0"/>
                  </a:cubicBezTo>
                  <a:close/>
                </a:path>
              </a:pathLst>
            </a:custGeom>
            <a:solidFill>
              <a:srgbClr val="701D18"/>
            </a:solidFill>
          </p:spPr>
          <p:txBody>
            <a:bodyPr/>
            <a:lstStyle/>
            <a:p>
              <a:endParaRPr lang="en-US"/>
            </a:p>
          </p:txBody>
        </p:sp>
        <p:sp>
          <p:nvSpPr>
            <p:cNvPr id="6" name="TextBox 6"/>
            <p:cNvSpPr txBox="1"/>
            <p:nvPr/>
          </p:nvSpPr>
          <p:spPr>
            <a:xfrm>
              <a:off x="0" y="0"/>
              <a:ext cx="3714285" cy="851230"/>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2380164" y="479814"/>
            <a:ext cx="13551991" cy="2821372"/>
          </a:xfrm>
          <a:prstGeom prst="rect">
            <a:avLst/>
          </a:prstGeom>
        </p:spPr>
        <p:txBody>
          <a:bodyPr lIns="0" tIns="0" rIns="0" bIns="0" rtlCol="0" anchor="t">
            <a:spAutoFit/>
          </a:bodyPr>
          <a:lstStyle/>
          <a:p>
            <a:pPr algn="ctr">
              <a:lnSpc>
                <a:spcPts val="11035"/>
              </a:lnSpc>
            </a:pPr>
            <a:r>
              <a:rPr lang="en-US" sz="7882">
                <a:solidFill>
                  <a:srgbClr val="F4F1D9"/>
                </a:solidFill>
                <a:latin typeface="#9Slide07 IcielSoup of Justice"/>
              </a:rPr>
              <a:t>VÒNG 2</a:t>
            </a:r>
          </a:p>
          <a:p>
            <a:pPr algn="ctr">
              <a:lnSpc>
                <a:spcPts val="11035"/>
              </a:lnSpc>
            </a:pPr>
            <a:r>
              <a:rPr lang="en-US" sz="7882">
                <a:solidFill>
                  <a:srgbClr val="F4F1D9"/>
                </a:solidFill>
                <a:latin typeface="#9Slide07 IcielSoup of Justice"/>
              </a:rPr>
              <a:t>CUỘC TRÒ CHUYỆN VĂN CHƯƠNG</a:t>
            </a:r>
          </a:p>
        </p:txBody>
      </p:sp>
      <p:sp>
        <p:nvSpPr>
          <p:cNvPr id="8" name="TextBox 8"/>
          <p:cNvSpPr txBox="1"/>
          <p:nvPr/>
        </p:nvSpPr>
        <p:spPr>
          <a:xfrm>
            <a:off x="2792156" y="4647486"/>
            <a:ext cx="12703688" cy="212544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Bold"/>
              </a:rPr>
              <a:t>Lượt giao tiếp thứ ba: </a:t>
            </a:r>
            <a:r>
              <a:rPr lang="en-US" sz="4071">
                <a:solidFill>
                  <a:srgbClr val="394D57"/>
                </a:solidFill>
                <a:latin typeface="Roboto Condensed"/>
              </a:rPr>
              <a:t>các nhóm trở về vị trí của nhóm mình, cùng trò chuyện với GV về nội dung bài học theo nhịp điều phối của GV</a:t>
            </a:r>
          </a:p>
        </p:txBody>
      </p:sp>
      <p:sp>
        <p:nvSpPr>
          <p:cNvPr id="9" name="Freeform 9"/>
          <p:cNvSpPr/>
          <p:nvPr/>
        </p:nvSpPr>
        <p:spPr>
          <a:xfrm>
            <a:off x="6194706" y="7116856"/>
            <a:ext cx="5898587" cy="2558512"/>
          </a:xfrm>
          <a:custGeom>
            <a:avLst/>
            <a:gdLst/>
            <a:ahLst/>
            <a:cxnLst/>
            <a:rect l="l" t="t" r="r" b="b"/>
            <a:pathLst>
              <a:path w="5898587" h="2558512">
                <a:moveTo>
                  <a:pt x="0" y="0"/>
                </a:moveTo>
                <a:lnTo>
                  <a:pt x="5898588" y="0"/>
                </a:lnTo>
                <a:lnTo>
                  <a:pt x="5898588" y="2558513"/>
                </a:lnTo>
                <a:lnTo>
                  <a:pt x="0" y="2558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1764354" y="3600450"/>
            <a:ext cx="3086100" cy="1310802"/>
            <a:chOff x="0" y="0"/>
            <a:chExt cx="812800" cy="345232"/>
          </a:xfrm>
        </p:grpSpPr>
        <p:sp>
          <p:nvSpPr>
            <p:cNvPr id="6" name="Freeform 6"/>
            <p:cNvSpPr/>
            <p:nvPr/>
          </p:nvSpPr>
          <p:spPr>
            <a:xfrm>
              <a:off x="0" y="0"/>
              <a:ext cx="812800" cy="345232"/>
            </a:xfrm>
            <a:custGeom>
              <a:avLst/>
              <a:gdLst/>
              <a:ahLst/>
              <a:cxnLst/>
              <a:rect l="l" t="t" r="r" b="b"/>
              <a:pathLst>
                <a:path w="812800" h="345232">
                  <a:moveTo>
                    <a:pt x="0" y="0"/>
                  </a:moveTo>
                  <a:lnTo>
                    <a:pt x="812800" y="0"/>
                  </a:lnTo>
                  <a:lnTo>
                    <a:pt x="812800" y="345232"/>
                  </a:lnTo>
                  <a:lnTo>
                    <a:pt x="0" y="345232"/>
                  </a:lnTo>
                  <a:close/>
                </a:path>
              </a:pathLst>
            </a:custGeom>
            <a:solidFill>
              <a:srgbClr val="F2E2BB"/>
            </a:solidFill>
          </p:spPr>
          <p:txBody>
            <a:bodyPr/>
            <a:lstStyle/>
            <a:p>
              <a:endParaRPr lang="en-US"/>
            </a:p>
          </p:txBody>
        </p:sp>
        <p:sp>
          <p:nvSpPr>
            <p:cNvPr id="7" name="TextBox 7"/>
            <p:cNvSpPr txBox="1"/>
            <p:nvPr/>
          </p:nvSpPr>
          <p:spPr>
            <a:xfrm>
              <a:off x="0" y="0"/>
              <a:ext cx="812800" cy="345232"/>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9" name="TextBox 9"/>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10" name="TextBox 10"/>
          <p:cNvSpPr txBox="1"/>
          <p:nvPr/>
        </p:nvSpPr>
        <p:spPr>
          <a:xfrm>
            <a:off x="2499856" y="3874280"/>
            <a:ext cx="2684199"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Thể thơ </a:t>
            </a:r>
          </a:p>
        </p:txBody>
      </p:sp>
      <p:grpSp>
        <p:nvGrpSpPr>
          <p:cNvPr id="11" name="Group 11"/>
          <p:cNvGrpSpPr/>
          <p:nvPr/>
        </p:nvGrpSpPr>
        <p:grpSpPr>
          <a:xfrm>
            <a:off x="5724300" y="3610087"/>
            <a:ext cx="3086100" cy="1310802"/>
            <a:chOff x="0" y="0"/>
            <a:chExt cx="812800" cy="345232"/>
          </a:xfrm>
        </p:grpSpPr>
        <p:sp>
          <p:nvSpPr>
            <p:cNvPr id="12" name="Freeform 12"/>
            <p:cNvSpPr/>
            <p:nvPr/>
          </p:nvSpPr>
          <p:spPr>
            <a:xfrm>
              <a:off x="0" y="0"/>
              <a:ext cx="812800" cy="345232"/>
            </a:xfrm>
            <a:custGeom>
              <a:avLst/>
              <a:gdLst/>
              <a:ahLst/>
              <a:cxnLst/>
              <a:rect l="l" t="t" r="r" b="b"/>
              <a:pathLst>
                <a:path w="812800" h="345232">
                  <a:moveTo>
                    <a:pt x="0" y="0"/>
                  </a:moveTo>
                  <a:lnTo>
                    <a:pt x="812800" y="0"/>
                  </a:lnTo>
                  <a:lnTo>
                    <a:pt x="812800" y="345232"/>
                  </a:lnTo>
                  <a:lnTo>
                    <a:pt x="0" y="345232"/>
                  </a:lnTo>
                  <a:close/>
                </a:path>
              </a:pathLst>
            </a:custGeom>
            <a:solidFill>
              <a:srgbClr val="F2E2BB"/>
            </a:solidFill>
          </p:spPr>
          <p:txBody>
            <a:bodyPr/>
            <a:lstStyle/>
            <a:p>
              <a:endParaRPr lang="en-US"/>
            </a:p>
          </p:txBody>
        </p:sp>
        <p:sp>
          <p:nvSpPr>
            <p:cNvPr id="13" name="TextBox 13"/>
            <p:cNvSpPr txBox="1"/>
            <p:nvPr/>
          </p:nvSpPr>
          <p:spPr>
            <a:xfrm>
              <a:off x="0" y="0"/>
              <a:ext cx="812800" cy="345232"/>
            </a:xfrm>
            <a:prstGeom prst="rect">
              <a:avLst/>
            </a:prstGeom>
          </p:spPr>
          <p:txBody>
            <a:bodyPr lIns="50800" tIns="50800" rIns="50800" bIns="50800" rtlCol="0" anchor="ctr"/>
            <a:lstStyle/>
            <a:p>
              <a:pPr algn="ctr">
                <a:lnSpc>
                  <a:spcPts val="2310"/>
                </a:lnSpc>
              </a:pPr>
              <a:endParaRPr/>
            </a:p>
          </p:txBody>
        </p:sp>
      </p:grpSp>
      <p:sp>
        <p:nvSpPr>
          <p:cNvPr id="14" name="TextBox 14"/>
          <p:cNvSpPr txBox="1"/>
          <p:nvPr/>
        </p:nvSpPr>
        <p:spPr>
          <a:xfrm>
            <a:off x="6212151" y="3864643"/>
            <a:ext cx="2684199"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Cốt truyện</a:t>
            </a:r>
          </a:p>
        </p:txBody>
      </p:sp>
      <p:grpSp>
        <p:nvGrpSpPr>
          <p:cNvPr id="15" name="Group 15"/>
          <p:cNvGrpSpPr/>
          <p:nvPr/>
        </p:nvGrpSpPr>
        <p:grpSpPr>
          <a:xfrm>
            <a:off x="10020300" y="3619724"/>
            <a:ext cx="3086100" cy="1310802"/>
            <a:chOff x="0" y="0"/>
            <a:chExt cx="812800" cy="345232"/>
          </a:xfrm>
        </p:grpSpPr>
        <p:sp>
          <p:nvSpPr>
            <p:cNvPr id="16" name="Freeform 16"/>
            <p:cNvSpPr/>
            <p:nvPr/>
          </p:nvSpPr>
          <p:spPr>
            <a:xfrm>
              <a:off x="0" y="0"/>
              <a:ext cx="812800" cy="345232"/>
            </a:xfrm>
            <a:custGeom>
              <a:avLst/>
              <a:gdLst/>
              <a:ahLst/>
              <a:cxnLst/>
              <a:rect l="l" t="t" r="r" b="b"/>
              <a:pathLst>
                <a:path w="812800" h="345232">
                  <a:moveTo>
                    <a:pt x="0" y="0"/>
                  </a:moveTo>
                  <a:lnTo>
                    <a:pt x="812800" y="0"/>
                  </a:lnTo>
                  <a:lnTo>
                    <a:pt x="812800" y="345232"/>
                  </a:lnTo>
                  <a:lnTo>
                    <a:pt x="0" y="345232"/>
                  </a:lnTo>
                  <a:close/>
                </a:path>
              </a:pathLst>
            </a:custGeom>
            <a:solidFill>
              <a:srgbClr val="F2E2BB"/>
            </a:solidFill>
          </p:spPr>
          <p:txBody>
            <a:bodyPr/>
            <a:lstStyle/>
            <a:p>
              <a:endParaRPr lang="en-US"/>
            </a:p>
          </p:txBody>
        </p:sp>
        <p:sp>
          <p:nvSpPr>
            <p:cNvPr id="17" name="TextBox 17"/>
            <p:cNvSpPr txBox="1"/>
            <p:nvPr/>
          </p:nvSpPr>
          <p:spPr>
            <a:xfrm>
              <a:off x="0" y="0"/>
              <a:ext cx="812800" cy="345232"/>
            </a:xfrm>
            <a:prstGeom prst="rect">
              <a:avLst/>
            </a:prstGeom>
          </p:spPr>
          <p:txBody>
            <a:bodyPr lIns="50800" tIns="50800" rIns="50800" bIns="50800" rtlCol="0" anchor="ctr"/>
            <a:lstStyle/>
            <a:p>
              <a:pPr algn="ctr">
                <a:lnSpc>
                  <a:spcPts val="2310"/>
                </a:lnSpc>
              </a:pPr>
              <a:endParaRPr/>
            </a:p>
          </p:txBody>
        </p:sp>
      </p:grpSp>
      <p:sp>
        <p:nvSpPr>
          <p:cNvPr id="18" name="TextBox 18"/>
          <p:cNvSpPr txBox="1"/>
          <p:nvPr/>
        </p:nvSpPr>
        <p:spPr>
          <a:xfrm>
            <a:off x="10091522" y="3883917"/>
            <a:ext cx="3181575"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Sự việc chính</a:t>
            </a:r>
          </a:p>
        </p:txBody>
      </p:sp>
      <p:grpSp>
        <p:nvGrpSpPr>
          <p:cNvPr id="19" name="Group 19"/>
          <p:cNvGrpSpPr/>
          <p:nvPr/>
        </p:nvGrpSpPr>
        <p:grpSpPr>
          <a:xfrm>
            <a:off x="1764354" y="5673252"/>
            <a:ext cx="3086100" cy="1713695"/>
            <a:chOff x="0" y="0"/>
            <a:chExt cx="812800" cy="451344"/>
          </a:xfrm>
        </p:grpSpPr>
        <p:sp>
          <p:nvSpPr>
            <p:cNvPr id="20" name="Freeform 20"/>
            <p:cNvSpPr/>
            <p:nvPr/>
          </p:nvSpPr>
          <p:spPr>
            <a:xfrm>
              <a:off x="0" y="0"/>
              <a:ext cx="812800" cy="451344"/>
            </a:xfrm>
            <a:custGeom>
              <a:avLst/>
              <a:gdLst/>
              <a:ahLst/>
              <a:cxnLst/>
              <a:rect l="l" t="t" r="r" b="b"/>
              <a:pathLst>
                <a:path w="812800" h="451344">
                  <a:moveTo>
                    <a:pt x="0" y="0"/>
                  </a:moveTo>
                  <a:lnTo>
                    <a:pt x="812800" y="0"/>
                  </a:lnTo>
                  <a:lnTo>
                    <a:pt x="812800" y="451344"/>
                  </a:lnTo>
                  <a:lnTo>
                    <a:pt x="0" y="451344"/>
                  </a:lnTo>
                  <a:close/>
                </a:path>
              </a:pathLst>
            </a:custGeom>
            <a:solidFill>
              <a:srgbClr val="F2E2BB"/>
            </a:solidFill>
          </p:spPr>
          <p:txBody>
            <a:bodyPr/>
            <a:lstStyle/>
            <a:p>
              <a:endParaRPr lang="en-US"/>
            </a:p>
          </p:txBody>
        </p:sp>
        <p:sp>
          <p:nvSpPr>
            <p:cNvPr id="21" name="TextBox 21"/>
            <p:cNvSpPr txBox="1"/>
            <p:nvPr/>
          </p:nvSpPr>
          <p:spPr>
            <a:xfrm>
              <a:off x="0" y="0"/>
              <a:ext cx="812800" cy="451344"/>
            </a:xfrm>
            <a:prstGeom prst="rect">
              <a:avLst/>
            </a:prstGeom>
          </p:spPr>
          <p:txBody>
            <a:bodyPr lIns="50800" tIns="50800" rIns="50800" bIns="50800" rtlCol="0" anchor="ctr"/>
            <a:lstStyle/>
            <a:p>
              <a:pPr algn="ctr">
                <a:lnSpc>
                  <a:spcPts val="2310"/>
                </a:lnSpc>
              </a:pPr>
              <a:endParaRPr/>
            </a:p>
          </p:txBody>
        </p:sp>
      </p:grpSp>
      <p:sp>
        <p:nvSpPr>
          <p:cNvPr id="22" name="TextBox 22"/>
          <p:cNvSpPr txBox="1"/>
          <p:nvPr/>
        </p:nvSpPr>
        <p:spPr>
          <a:xfrm>
            <a:off x="1764354" y="5947082"/>
            <a:ext cx="3419700"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Nhân vật chính</a:t>
            </a:r>
          </a:p>
        </p:txBody>
      </p:sp>
      <p:grpSp>
        <p:nvGrpSpPr>
          <p:cNvPr id="23" name="Group 23"/>
          <p:cNvGrpSpPr/>
          <p:nvPr/>
        </p:nvGrpSpPr>
        <p:grpSpPr>
          <a:xfrm>
            <a:off x="14563643" y="4362450"/>
            <a:ext cx="3086100" cy="1310802"/>
            <a:chOff x="0" y="0"/>
            <a:chExt cx="812800" cy="345232"/>
          </a:xfrm>
        </p:grpSpPr>
        <p:sp>
          <p:nvSpPr>
            <p:cNvPr id="24" name="Freeform 24"/>
            <p:cNvSpPr/>
            <p:nvPr/>
          </p:nvSpPr>
          <p:spPr>
            <a:xfrm>
              <a:off x="0" y="0"/>
              <a:ext cx="812800" cy="345232"/>
            </a:xfrm>
            <a:custGeom>
              <a:avLst/>
              <a:gdLst/>
              <a:ahLst/>
              <a:cxnLst/>
              <a:rect l="l" t="t" r="r" b="b"/>
              <a:pathLst>
                <a:path w="812800" h="345232">
                  <a:moveTo>
                    <a:pt x="0" y="0"/>
                  </a:moveTo>
                  <a:lnTo>
                    <a:pt x="812800" y="0"/>
                  </a:lnTo>
                  <a:lnTo>
                    <a:pt x="812800" y="345232"/>
                  </a:lnTo>
                  <a:lnTo>
                    <a:pt x="0" y="345232"/>
                  </a:lnTo>
                  <a:close/>
                </a:path>
              </a:pathLst>
            </a:custGeom>
            <a:solidFill>
              <a:srgbClr val="F2E2BB"/>
            </a:solidFill>
          </p:spPr>
          <p:txBody>
            <a:bodyPr/>
            <a:lstStyle/>
            <a:p>
              <a:endParaRPr lang="en-US"/>
            </a:p>
          </p:txBody>
        </p:sp>
        <p:sp>
          <p:nvSpPr>
            <p:cNvPr id="25" name="TextBox 25"/>
            <p:cNvSpPr txBox="1"/>
            <p:nvPr/>
          </p:nvSpPr>
          <p:spPr>
            <a:xfrm>
              <a:off x="0" y="0"/>
              <a:ext cx="812800" cy="345232"/>
            </a:xfrm>
            <a:prstGeom prst="rect">
              <a:avLst/>
            </a:prstGeom>
          </p:spPr>
          <p:txBody>
            <a:bodyPr lIns="50800" tIns="50800" rIns="50800" bIns="50800" rtlCol="0" anchor="ctr"/>
            <a:lstStyle/>
            <a:p>
              <a:pPr algn="ctr">
                <a:lnSpc>
                  <a:spcPts val="2310"/>
                </a:lnSpc>
              </a:pPr>
              <a:endParaRPr/>
            </a:p>
          </p:txBody>
        </p:sp>
      </p:grpSp>
      <p:sp>
        <p:nvSpPr>
          <p:cNvPr id="26" name="TextBox 26"/>
          <p:cNvSpPr txBox="1"/>
          <p:nvPr/>
        </p:nvSpPr>
        <p:spPr>
          <a:xfrm>
            <a:off x="15299145" y="4636280"/>
            <a:ext cx="2684199"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Chủ đề</a:t>
            </a:r>
          </a:p>
        </p:txBody>
      </p:sp>
      <p:grpSp>
        <p:nvGrpSpPr>
          <p:cNvPr id="27" name="Group 27"/>
          <p:cNvGrpSpPr/>
          <p:nvPr/>
        </p:nvGrpSpPr>
        <p:grpSpPr>
          <a:xfrm>
            <a:off x="5557499" y="5692414"/>
            <a:ext cx="3086100" cy="1694533"/>
            <a:chOff x="0" y="0"/>
            <a:chExt cx="812800" cy="446297"/>
          </a:xfrm>
        </p:grpSpPr>
        <p:sp>
          <p:nvSpPr>
            <p:cNvPr id="28" name="Freeform 28"/>
            <p:cNvSpPr/>
            <p:nvPr/>
          </p:nvSpPr>
          <p:spPr>
            <a:xfrm>
              <a:off x="0" y="0"/>
              <a:ext cx="812800" cy="446297"/>
            </a:xfrm>
            <a:custGeom>
              <a:avLst/>
              <a:gdLst/>
              <a:ahLst/>
              <a:cxnLst/>
              <a:rect l="l" t="t" r="r" b="b"/>
              <a:pathLst>
                <a:path w="812800" h="446297">
                  <a:moveTo>
                    <a:pt x="0" y="0"/>
                  </a:moveTo>
                  <a:lnTo>
                    <a:pt x="812800" y="0"/>
                  </a:lnTo>
                  <a:lnTo>
                    <a:pt x="812800" y="446297"/>
                  </a:lnTo>
                  <a:lnTo>
                    <a:pt x="0" y="446297"/>
                  </a:lnTo>
                  <a:close/>
                </a:path>
              </a:pathLst>
            </a:custGeom>
            <a:solidFill>
              <a:srgbClr val="F2E2BB"/>
            </a:solidFill>
          </p:spPr>
          <p:txBody>
            <a:bodyPr/>
            <a:lstStyle/>
            <a:p>
              <a:endParaRPr lang="en-US"/>
            </a:p>
          </p:txBody>
        </p:sp>
        <p:sp>
          <p:nvSpPr>
            <p:cNvPr id="29" name="TextBox 29"/>
            <p:cNvSpPr txBox="1"/>
            <p:nvPr/>
          </p:nvSpPr>
          <p:spPr>
            <a:xfrm>
              <a:off x="0" y="0"/>
              <a:ext cx="812800" cy="446297"/>
            </a:xfrm>
            <a:prstGeom prst="rect">
              <a:avLst/>
            </a:prstGeom>
          </p:spPr>
          <p:txBody>
            <a:bodyPr lIns="50800" tIns="50800" rIns="50800" bIns="50800" rtlCol="0" anchor="ctr"/>
            <a:lstStyle/>
            <a:p>
              <a:pPr algn="ctr">
                <a:lnSpc>
                  <a:spcPts val="2310"/>
                </a:lnSpc>
              </a:pPr>
              <a:endParaRPr/>
            </a:p>
          </p:txBody>
        </p:sp>
      </p:grpSp>
      <p:sp>
        <p:nvSpPr>
          <p:cNvPr id="30" name="TextBox 30"/>
          <p:cNvSpPr txBox="1"/>
          <p:nvPr/>
        </p:nvSpPr>
        <p:spPr>
          <a:xfrm>
            <a:off x="6093278" y="5791285"/>
            <a:ext cx="2684199"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Đặc điểm </a:t>
            </a:r>
          </a:p>
          <a:p>
            <a:pPr algn="just">
              <a:lnSpc>
                <a:spcPts val="5699"/>
              </a:lnSpc>
            </a:pPr>
            <a:r>
              <a:rPr lang="en-US" sz="4071">
                <a:solidFill>
                  <a:srgbClr val="422C06"/>
                </a:solidFill>
                <a:latin typeface="Roboto Condensed Bold"/>
              </a:rPr>
              <a:t>lời thoại </a:t>
            </a:r>
          </a:p>
        </p:txBody>
      </p:sp>
      <p:grpSp>
        <p:nvGrpSpPr>
          <p:cNvPr id="31" name="Group 31"/>
          <p:cNvGrpSpPr/>
          <p:nvPr/>
        </p:nvGrpSpPr>
        <p:grpSpPr>
          <a:xfrm>
            <a:off x="10020300" y="5702051"/>
            <a:ext cx="3086100" cy="1684896"/>
            <a:chOff x="0" y="0"/>
            <a:chExt cx="812800" cy="443759"/>
          </a:xfrm>
        </p:grpSpPr>
        <p:sp>
          <p:nvSpPr>
            <p:cNvPr id="32" name="Freeform 32"/>
            <p:cNvSpPr/>
            <p:nvPr/>
          </p:nvSpPr>
          <p:spPr>
            <a:xfrm>
              <a:off x="0" y="0"/>
              <a:ext cx="812800" cy="443759"/>
            </a:xfrm>
            <a:custGeom>
              <a:avLst/>
              <a:gdLst/>
              <a:ahLst/>
              <a:cxnLst/>
              <a:rect l="l" t="t" r="r" b="b"/>
              <a:pathLst>
                <a:path w="812800" h="443759">
                  <a:moveTo>
                    <a:pt x="0" y="0"/>
                  </a:moveTo>
                  <a:lnTo>
                    <a:pt x="812800" y="0"/>
                  </a:lnTo>
                  <a:lnTo>
                    <a:pt x="812800" y="443759"/>
                  </a:lnTo>
                  <a:lnTo>
                    <a:pt x="0" y="443759"/>
                  </a:lnTo>
                  <a:close/>
                </a:path>
              </a:pathLst>
            </a:custGeom>
            <a:solidFill>
              <a:srgbClr val="F2E2BB"/>
            </a:solidFill>
          </p:spPr>
          <p:txBody>
            <a:bodyPr/>
            <a:lstStyle/>
            <a:p>
              <a:endParaRPr lang="en-US"/>
            </a:p>
          </p:txBody>
        </p:sp>
        <p:sp>
          <p:nvSpPr>
            <p:cNvPr id="33" name="TextBox 33"/>
            <p:cNvSpPr txBox="1"/>
            <p:nvPr/>
          </p:nvSpPr>
          <p:spPr>
            <a:xfrm>
              <a:off x="0" y="0"/>
              <a:ext cx="812800" cy="443759"/>
            </a:xfrm>
            <a:prstGeom prst="rect">
              <a:avLst/>
            </a:prstGeom>
          </p:spPr>
          <p:txBody>
            <a:bodyPr lIns="50800" tIns="50800" rIns="50800" bIns="50800" rtlCol="0" anchor="ctr"/>
            <a:lstStyle/>
            <a:p>
              <a:pPr algn="ctr">
                <a:lnSpc>
                  <a:spcPts val="2310"/>
                </a:lnSpc>
              </a:pPr>
              <a:endParaRPr/>
            </a:p>
          </p:txBody>
        </p:sp>
      </p:grpSp>
      <p:sp>
        <p:nvSpPr>
          <p:cNvPr id="34" name="TextBox 34"/>
          <p:cNvSpPr txBox="1"/>
          <p:nvPr/>
        </p:nvSpPr>
        <p:spPr>
          <a:xfrm>
            <a:off x="10209511" y="5796103"/>
            <a:ext cx="2684199" cy="1411067"/>
          </a:xfrm>
          <a:prstGeom prst="rect">
            <a:avLst/>
          </a:prstGeom>
        </p:spPr>
        <p:txBody>
          <a:bodyPr lIns="0" tIns="0" rIns="0" bIns="0" rtlCol="0" anchor="t">
            <a:spAutoFit/>
          </a:bodyPr>
          <a:lstStyle/>
          <a:p>
            <a:pPr algn="ctr">
              <a:lnSpc>
                <a:spcPts val="5699"/>
              </a:lnSpc>
            </a:pPr>
            <a:r>
              <a:rPr lang="en-US" sz="4071">
                <a:solidFill>
                  <a:srgbClr val="422C06"/>
                </a:solidFill>
                <a:latin typeface="Roboto Condensed Bold"/>
              </a:rPr>
              <a:t>Đặc sắc </a:t>
            </a:r>
          </a:p>
          <a:p>
            <a:pPr algn="ctr">
              <a:lnSpc>
                <a:spcPts val="5699"/>
              </a:lnSpc>
            </a:pPr>
            <a:r>
              <a:rPr lang="en-US" sz="4071">
                <a:solidFill>
                  <a:srgbClr val="422C06"/>
                </a:solidFill>
                <a:latin typeface="Roboto Condensed Bold"/>
              </a:rPr>
              <a:t>nghệ thuật</a:t>
            </a:r>
          </a:p>
        </p:txBody>
      </p:sp>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1028700" y="3381578"/>
            <a:ext cx="3086100" cy="1310802"/>
            <a:chOff x="0" y="0"/>
            <a:chExt cx="812800" cy="345232"/>
          </a:xfrm>
        </p:grpSpPr>
        <p:sp>
          <p:nvSpPr>
            <p:cNvPr id="6" name="Freeform 6"/>
            <p:cNvSpPr/>
            <p:nvPr/>
          </p:nvSpPr>
          <p:spPr>
            <a:xfrm>
              <a:off x="0" y="0"/>
              <a:ext cx="812800" cy="345232"/>
            </a:xfrm>
            <a:custGeom>
              <a:avLst/>
              <a:gdLst/>
              <a:ahLst/>
              <a:cxnLst/>
              <a:rect l="l" t="t" r="r" b="b"/>
              <a:pathLst>
                <a:path w="812800" h="345232">
                  <a:moveTo>
                    <a:pt x="0" y="0"/>
                  </a:moveTo>
                  <a:lnTo>
                    <a:pt x="812800" y="0"/>
                  </a:lnTo>
                  <a:lnTo>
                    <a:pt x="812800" y="345232"/>
                  </a:lnTo>
                  <a:lnTo>
                    <a:pt x="0" y="345232"/>
                  </a:lnTo>
                  <a:close/>
                </a:path>
              </a:pathLst>
            </a:custGeom>
            <a:solidFill>
              <a:srgbClr val="F2E2BB"/>
            </a:solidFill>
          </p:spPr>
          <p:txBody>
            <a:bodyPr/>
            <a:lstStyle/>
            <a:p>
              <a:endParaRPr lang="en-US"/>
            </a:p>
          </p:txBody>
        </p:sp>
        <p:sp>
          <p:nvSpPr>
            <p:cNvPr id="7" name="TextBox 7"/>
            <p:cNvSpPr txBox="1"/>
            <p:nvPr/>
          </p:nvSpPr>
          <p:spPr>
            <a:xfrm>
              <a:off x="0" y="0"/>
              <a:ext cx="812800" cy="345232"/>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9" name="TextBox 9"/>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10" name="TextBox 10"/>
          <p:cNvSpPr txBox="1"/>
          <p:nvPr/>
        </p:nvSpPr>
        <p:spPr>
          <a:xfrm>
            <a:off x="1764202" y="3655407"/>
            <a:ext cx="2684199"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Thể thơ </a:t>
            </a:r>
          </a:p>
        </p:txBody>
      </p:sp>
      <p:sp>
        <p:nvSpPr>
          <p:cNvPr id="11" name="TextBox 11"/>
          <p:cNvSpPr txBox="1"/>
          <p:nvPr/>
        </p:nvSpPr>
        <p:spPr>
          <a:xfrm>
            <a:off x="4988645" y="3655407"/>
            <a:ext cx="3419700"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Lục bát</a:t>
            </a:r>
          </a:p>
        </p:txBody>
      </p:sp>
      <p:grpSp>
        <p:nvGrpSpPr>
          <p:cNvPr id="12" name="Group 12"/>
          <p:cNvGrpSpPr/>
          <p:nvPr/>
        </p:nvGrpSpPr>
        <p:grpSpPr>
          <a:xfrm>
            <a:off x="1028700" y="5434023"/>
            <a:ext cx="3086100" cy="1310802"/>
            <a:chOff x="0" y="0"/>
            <a:chExt cx="812800" cy="345232"/>
          </a:xfrm>
        </p:grpSpPr>
        <p:sp>
          <p:nvSpPr>
            <p:cNvPr id="13" name="Freeform 13"/>
            <p:cNvSpPr/>
            <p:nvPr/>
          </p:nvSpPr>
          <p:spPr>
            <a:xfrm>
              <a:off x="0" y="0"/>
              <a:ext cx="812800" cy="345232"/>
            </a:xfrm>
            <a:custGeom>
              <a:avLst/>
              <a:gdLst/>
              <a:ahLst/>
              <a:cxnLst/>
              <a:rect l="l" t="t" r="r" b="b"/>
              <a:pathLst>
                <a:path w="812800" h="345232">
                  <a:moveTo>
                    <a:pt x="0" y="0"/>
                  </a:moveTo>
                  <a:lnTo>
                    <a:pt x="812800" y="0"/>
                  </a:lnTo>
                  <a:lnTo>
                    <a:pt x="812800" y="345232"/>
                  </a:lnTo>
                  <a:lnTo>
                    <a:pt x="0" y="345232"/>
                  </a:lnTo>
                  <a:close/>
                </a:path>
              </a:pathLst>
            </a:custGeom>
            <a:solidFill>
              <a:srgbClr val="F2E2BB"/>
            </a:solidFill>
          </p:spPr>
          <p:txBody>
            <a:bodyPr/>
            <a:lstStyle/>
            <a:p>
              <a:endParaRPr lang="en-US"/>
            </a:p>
          </p:txBody>
        </p:sp>
        <p:sp>
          <p:nvSpPr>
            <p:cNvPr id="14" name="TextBox 14"/>
            <p:cNvSpPr txBox="1"/>
            <p:nvPr/>
          </p:nvSpPr>
          <p:spPr>
            <a:xfrm>
              <a:off x="0" y="0"/>
              <a:ext cx="812800" cy="345232"/>
            </a:xfrm>
            <a:prstGeom prst="rect">
              <a:avLst/>
            </a:prstGeom>
          </p:spPr>
          <p:txBody>
            <a:bodyPr lIns="50800" tIns="50800" rIns="50800" bIns="50800" rtlCol="0" anchor="ctr"/>
            <a:lstStyle/>
            <a:p>
              <a:pPr algn="ctr">
                <a:lnSpc>
                  <a:spcPts val="2310"/>
                </a:lnSpc>
              </a:pPr>
              <a:endParaRPr/>
            </a:p>
          </p:txBody>
        </p:sp>
      </p:grpSp>
      <p:sp>
        <p:nvSpPr>
          <p:cNvPr id="15" name="TextBox 15"/>
          <p:cNvSpPr txBox="1"/>
          <p:nvPr/>
        </p:nvSpPr>
        <p:spPr>
          <a:xfrm>
            <a:off x="1516552" y="5688579"/>
            <a:ext cx="2684199"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Cốt truyện</a:t>
            </a:r>
          </a:p>
        </p:txBody>
      </p:sp>
      <p:sp>
        <p:nvSpPr>
          <p:cNvPr id="16" name="TextBox 16"/>
          <p:cNvSpPr txBox="1"/>
          <p:nvPr/>
        </p:nvSpPr>
        <p:spPr>
          <a:xfrm>
            <a:off x="4988645" y="5348298"/>
            <a:ext cx="9337098"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Dựa vào cốt truyện </a:t>
            </a:r>
            <a:r>
              <a:rPr lang="en-US" sz="4071">
                <a:solidFill>
                  <a:srgbClr val="422C06"/>
                </a:solidFill>
                <a:latin typeface="Roboto Condensed Bold Italics"/>
              </a:rPr>
              <a:t>Kim Vân Kiều Truyện</a:t>
            </a:r>
            <a:r>
              <a:rPr lang="en-US" sz="4071">
                <a:solidFill>
                  <a:srgbClr val="422C06"/>
                </a:solidFill>
                <a:latin typeface="Roboto Condensed Bold"/>
              </a:rPr>
              <a:t> của Thanh Tâm Tài Nhân (Trung Quốc)</a:t>
            </a:r>
          </a:p>
        </p:txBody>
      </p:sp>
      <p:grpSp>
        <p:nvGrpSpPr>
          <p:cNvPr id="17" name="Group 17"/>
          <p:cNvGrpSpPr/>
          <p:nvPr/>
        </p:nvGrpSpPr>
        <p:grpSpPr>
          <a:xfrm>
            <a:off x="1028700" y="7287750"/>
            <a:ext cx="3086100" cy="2543486"/>
            <a:chOff x="0" y="0"/>
            <a:chExt cx="812800" cy="669889"/>
          </a:xfrm>
        </p:grpSpPr>
        <p:sp>
          <p:nvSpPr>
            <p:cNvPr id="18" name="Freeform 18"/>
            <p:cNvSpPr/>
            <p:nvPr/>
          </p:nvSpPr>
          <p:spPr>
            <a:xfrm>
              <a:off x="0" y="0"/>
              <a:ext cx="812800" cy="669889"/>
            </a:xfrm>
            <a:custGeom>
              <a:avLst/>
              <a:gdLst/>
              <a:ahLst/>
              <a:cxnLst/>
              <a:rect l="l" t="t" r="r" b="b"/>
              <a:pathLst>
                <a:path w="812800" h="669889">
                  <a:moveTo>
                    <a:pt x="0" y="0"/>
                  </a:moveTo>
                  <a:lnTo>
                    <a:pt x="812800" y="0"/>
                  </a:lnTo>
                  <a:lnTo>
                    <a:pt x="812800" y="669889"/>
                  </a:lnTo>
                  <a:lnTo>
                    <a:pt x="0" y="669889"/>
                  </a:lnTo>
                  <a:close/>
                </a:path>
              </a:pathLst>
            </a:custGeom>
            <a:solidFill>
              <a:srgbClr val="F2E2BB"/>
            </a:solidFill>
          </p:spPr>
          <p:txBody>
            <a:bodyPr/>
            <a:lstStyle/>
            <a:p>
              <a:endParaRPr lang="en-US"/>
            </a:p>
          </p:txBody>
        </p:sp>
        <p:sp>
          <p:nvSpPr>
            <p:cNvPr id="19" name="TextBox 19"/>
            <p:cNvSpPr txBox="1"/>
            <p:nvPr/>
          </p:nvSpPr>
          <p:spPr>
            <a:xfrm>
              <a:off x="0" y="0"/>
              <a:ext cx="812800" cy="669889"/>
            </a:xfrm>
            <a:prstGeom prst="rect">
              <a:avLst/>
            </a:prstGeom>
          </p:spPr>
          <p:txBody>
            <a:bodyPr lIns="50800" tIns="50800" rIns="50800" bIns="50800" rtlCol="0" anchor="ctr"/>
            <a:lstStyle/>
            <a:p>
              <a:pPr algn="ctr">
                <a:lnSpc>
                  <a:spcPts val="2310"/>
                </a:lnSpc>
              </a:pPr>
              <a:endParaRPr/>
            </a:p>
          </p:txBody>
        </p:sp>
      </p:grpSp>
      <p:sp>
        <p:nvSpPr>
          <p:cNvPr id="20" name="TextBox 20"/>
          <p:cNvSpPr txBox="1"/>
          <p:nvPr/>
        </p:nvSpPr>
        <p:spPr>
          <a:xfrm>
            <a:off x="1019175" y="7735425"/>
            <a:ext cx="3181575" cy="1394557"/>
          </a:xfrm>
          <a:prstGeom prst="rect">
            <a:avLst/>
          </a:prstGeom>
        </p:spPr>
        <p:txBody>
          <a:bodyPr lIns="0" tIns="0" rIns="0" bIns="0" rtlCol="0" anchor="t">
            <a:spAutoFit/>
          </a:bodyPr>
          <a:lstStyle/>
          <a:p>
            <a:pPr algn="just">
              <a:lnSpc>
                <a:spcPts val="5559"/>
              </a:lnSpc>
            </a:pPr>
            <a:r>
              <a:rPr lang="en-US" sz="3971">
                <a:solidFill>
                  <a:srgbClr val="422C06"/>
                </a:solidFill>
                <a:latin typeface="Roboto Condensed Bold"/>
              </a:rPr>
              <a:t>Vị trí đoạn trích - Sự việc chính</a:t>
            </a:r>
          </a:p>
        </p:txBody>
      </p:sp>
      <p:sp>
        <p:nvSpPr>
          <p:cNvPr id="21" name="TextBox 21"/>
          <p:cNvSpPr txBox="1"/>
          <p:nvPr/>
        </p:nvSpPr>
        <p:spPr>
          <a:xfrm>
            <a:off x="4988645" y="8445290"/>
            <a:ext cx="9337098"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Thúy Kiều không chịu tiếp khách nên bị Tú Bà bắt, giam lỏng ở lầu Ngưng Bích</a:t>
            </a:r>
          </a:p>
        </p:txBody>
      </p:sp>
      <p:sp>
        <p:nvSpPr>
          <p:cNvPr id="22" name="TextBox 22"/>
          <p:cNvSpPr txBox="1"/>
          <p:nvPr/>
        </p:nvSpPr>
        <p:spPr>
          <a:xfrm>
            <a:off x="4988645" y="7429942"/>
            <a:ext cx="10577375"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Nằm ở phần thứ hai </a:t>
            </a:r>
            <a:r>
              <a:rPr lang="en-US" sz="4071">
                <a:solidFill>
                  <a:srgbClr val="422C06"/>
                </a:solidFill>
                <a:latin typeface="Roboto Condensed Bold Italics"/>
              </a:rPr>
              <a:t>Gia biến và lưu lạc</a:t>
            </a:r>
            <a:r>
              <a:rPr lang="en-US" sz="4071">
                <a:solidFill>
                  <a:srgbClr val="422C06"/>
                </a:solidFill>
                <a:latin typeface="Roboto Condensed Bold"/>
              </a:rPr>
              <a:t>.</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arn(inVertical)">
                                      <p:cBhvr>
                                        <p:cTn id="2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273062" y="4708467"/>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972800"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6" name="TextBox 6"/>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7" name="TextBox 7"/>
          <p:cNvSpPr txBox="1"/>
          <p:nvPr/>
        </p:nvSpPr>
        <p:spPr>
          <a:xfrm>
            <a:off x="5171120" y="3732433"/>
            <a:ext cx="10577375"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Sáu câu đầu: </a:t>
            </a:r>
            <a:r>
              <a:rPr lang="en-US" sz="4071">
                <a:solidFill>
                  <a:srgbClr val="422C06"/>
                </a:solidFill>
                <a:latin typeface="Roboto Condensed"/>
              </a:rPr>
              <a:t>Hoàn cảnh cô đơn, cay đắng xót xa của Kiều.</a:t>
            </a:r>
          </a:p>
        </p:txBody>
      </p:sp>
      <p:grpSp>
        <p:nvGrpSpPr>
          <p:cNvPr id="8" name="Group 8"/>
          <p:cNvGrpSpPr/>
          <p:nvPr/>
        </p:nvGrpSpPr>
        <p:grpSpPr>
          <a:xfrm>
            <a:off x="1028700" y="5143500"/>
            <a:ext cx="3086100" cy="1694533"/>
            <a:chOff x="0" y="0"/>
            <a:chExt cx="812800" cy="446297"/>
          </a:xfrm>
        </p:grpSpPr>
        <p:sp>
          <p:nvSpPr>
            <p:cNvPr id="9" name="Freeform 9"/>
            <p:cNvSpPr/>
            <p:nvPr/>
          </p:nvSpPr>
          <p:spPr>
            <a:xfrm>
              <a:off x="0" y="0"/>
              <a:ext cx="812800" cy="446297"/>
            </a:xfrm>
            <a:custGeom>
              <a:avLst/>
              <a:gdLst/>
              <a:ahLst/>
              <a:cxnLst/>
              <a:rect l="l" t="t" r="r" b="b"/>
              <a:pathLst>
                <a:path w="812800" h="446297">
                  <a:moveTo>
                    <a:pt x="0" y="0"/>
                  </a:moveTo>
                  <a:lnTo>
                    <a:pt x="812800" y="0"/>
                  </a:lnTo>
                  <a:lnTo>
                    <a:pt x="812800" y="446297"/>
                  </a:lnTo>
                  <a:lnTo>
                    <a:pt x="0" y="446297"/>
                  </a:lnTo>
                  <a:close/>
                </a:path>
              </a:pathLst>
            </a:custGeom>
            <a:solidFill>
              <a:srgbClr val="F2E2BB"/>
            </a:solidFill>
          </p:spPr>
          <p:txBody>
            <a:bodyPr/>
            <a:lstStyle/>
            <a:p>
              <a:endParaRPr lang="en-US"/>
            </a:p>
          </p:txBody>
        </p:sp>
        <p:sp>
          <p:nvSpPr>
            <p:cNvPr id="10" name="TextBox 10"/>
            <p:cNvSpPr txBox="1"/>
            <p:nvPr/>
          </p:nvSpPr>
          <p:spPr>
            <a:xfrm>
              <a:off x="0" y="0"/>
              <a:ext cx="812800" cy="446297"/>
            </a:xfrm>
            <a:prstGeom prst="rect">
              <a:avLst/>
            </a:prstGeom>
          </p:spPr>
          <p:txBody>
            <a:bodyPr lIns="50800" tIns="50800" rIns="50800" bIns="50800" rtlCol="0" anchor="ctr"/>
            <a:lstStyle/>
            <a:p>
              <a:pPr algn="ctr">
                <a:lnSpc>
                  <a:spcPts val="2310"/>
                </a:lnSpc>
              </a:pPr>
              <a:endParaRPr/>
            </a:p>
          </p:txBody>
        </p:sp>
      </p:grpSp>
      <p:sp>
        <p:nvSpPr>
          <p:cNvPr id="11" name="TextBox 11"/>
          <p:cNvSpPr txBox="1"/>
          <p:nvPr/>
        </p:nvSpPr>
        <p:spPr>
          <a:xfrm>
            <a:off x="1430601" y="5623633"/>
            <a:ext cx="2684199"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Bố cục</a:t>
            </a:r>
          </a:p>
        </p:txBody>
      </p:sp>
      <p:sp>
        <p:nvSpPr>
          <p:cNvPr id="12" name="TextBox 12"/>
          <p:cNvSpPr txBox="1"/>
          <p:nvPr/>
        </p:nvSpPr>
        <p:spPr>
          <a:xfrm>
            <a:off x="5171120" y="5426967"/>
            <a:ext cx="10577375"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Tám câu tiếp: </a:t>
            </a:r>
            <a:r>
              <a:rPr lang="en-US" sz="4071">
                <a:solidFill>
                  <a:srgbClr val="422C06"/>
                </a:solidFill>
                <a:latin typeface="Roboto Condensed"/>
              </a:rPr>
              <a:t>Nỗi thương nhớ Kim Trọng và cha mẹ của Kiều.</a:t>
            </a:r>
          </a:p>
        </p:txBody>
      </p:sp>
      <p:sp>
        <p:nvSpPr>
          <p:cNvPr id="13" name="TextBox 13"/>
          <p:cNvSpPr txBox="1"/>
          <p:nvPr/>
        </p:nvSpPr>
        <p:spPr>
          <a:xfrm>
            <a:off x="5171120" y="7537876"/>
            <a:ext cx="10577375"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Tám câu cuối: </a:t>
            </a:r>
            <a:r>
              <a:rPr lang="en-US" sz="4071">
                <a:solidFill>
                  <a:srgbClr val="422C06"/>
                </a:solidFill>
                <a:latin typeface="Roboto Condensed"/>
              </a:rPr>
              <a:t>Tâm trạng đau buồn, âu lo của Kiều qua cách nhìn cảnh vật.</a:t>
            </a:r>
          </a:p>
        </p:txBody>
      </p:sp>
      <p:sp>
        <p:nvSpPr>
          <p:cNvPr id="14" name="AutoShape 14"/>
          <p:cNvSpPr/>
          <p:nvPr/>
        </p:nvSpPr>
        <p:spPr>
          <a:xfrm flipV="1">
            <a:off x="4114800" y="4480829"/>
            <a:ext cx="1056320" cy="1509938"/>
          </a:xfrm>
          <a:prstGeom prst="line">
            <a:avLst/>
          </a:prstGeom>
          <a:ln w="38100" cap="flat">
            <a:solidFill>
              <a:srgbClr val="000000"/>
            </a:solidFill>
            <a:prstDash val="solid"/>
            <a:headEnd type="none" w="sm" len="sm"/>
            <a:tailEnd type="arrow" w="med" len="sm"/>
          </a:ln>
        </p:spPr>
        <p:txBody>
          <a:bodyPr/>
          <a:lstStyle/>
          <a:p>
            <a:endParaRPr lang="en-US"/>
          </a:p>
        </p:txBody>
      </p:sp>
      <p:sp>
        <p:nvSpPr>
          <p:cNvPr id="15" name="AutoShape 15"/>
          <p:cNvSpPr/>
          <p:nvPr/>
        </p:nvSpPr>
        <p:spPr>
          <a:xfrm>
            <a:off x="4114800" y="5990767"/>
            <a:ext cx="1056320" cy="184596"/>
          </a:xfrm>
          <a:prstGeom prst="line">
            <a:avLst/>
          </a:prstGeom>
          <a:ln w="38100" cap="flat">
            <a:solidFill>
              <a:srgbClr val="000000"/>
            </a:solidFill>
            <a:prstDash val="solid"/>
            <a:headEnd type="none" w="sm" len="sm"/>
            <a:tailEnd type="arrow" w="med" len="sm"/>
          </a:ln>
        </p:spPr>
        <p:txBody>
          <a:bodyPr/>
          <a:lstStyle/>
          <a:p>
            <a:endParaRPr lang="en-US"/>
          </a:p>
        </p:txBody>
      </p:sp>
      <p:sp>
        <p:nvSpPr>
          <p:cNvPr id="16" name="AutoShape 16"/>
          <p:cNvSpPr/>
          <p:nvPr/>
        </p:nvSpPr>
        <p:spPr>
          <a:xfrm>
            <a:off x="4114800" y="5990767"/>
            <a:ext cx="1056320" cy="2295505"/>
          </a:xfrm>
          <a:prstGeom prst="line">
            <a:avLst/>
          </a:prstGeom>
          <a:ln w="38100" cap="flat">
            <a:solidFill>
              <a:srgbClr val="000000"/>
            </a:solidFill>
            <a:prstDash val="solid"/>
            <a:headEnd type="none" w="sm" len="sm"/>
            <a:tailEnd type="arrow" w="med" len="sm"/>
          </a:ln>
        </p:spPr>
        <p:txBody>
          <a:bodyPr/>
          <a:lstStyle/>
          <a:p>
            <a:endParaRPr lang="en-US"/>
          </a:p>
        </p:txBody>
      </p:sp>
    </p:spTree>
  </p:cSld>
  <p:clrMapOvr>
    <a:masterClrMapping/>
  </p:clrMapOvr>
  <p:transition spd="med">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6" name="TextBox 6"/>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7" name="TextBox 7"/>
          <p:cNvSpPr txBox="1"/>
          <p:nvPr/>
        </p:nvSpPr>
        <p:spPr>
          <a:xfrm>
            <a:off x="4988645" y="3463598"/>
            <a:ext cx="10577375" cy="212544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Thúy Kiều (có vẻ đẹp toàn diện (tâm hồn, tài năng,…) nhưng cuộc sống trắc trở gian nan đang bị giam lỏng ở lầu Ngưng Bích.</a:t>
            </a:r>
          </a:p>
        </p:txBody>
      </p:sp>
      <p:sp>
        <p:nvSpPr>
          <p:cNvPr id="8" name="TextBox 8"/>
          <p:cNvSpPr txBox="1"/>
          <p:nvPr/>
        </p:nvSpPr>
        <p:spPr>
          <a:xfrm>
            <a:off x="4988645" y="6690609"/>
            <a:ext cx="10577375" cy="212544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Độc thoại nội tâm (lời Thúy Kiều với chính mình, tiếng nói nội tâm, trạng thái cảm xúc, suy nghĩ của nhân vật về chuyện tình với Kim Trọng, về cha mẹ)</a:t>
            </a:r>
          </a:p>
        </p:txBody>
      </p:sp>
      <p:grpSp>
        <p:nvGrpSpPr>
          <p:cNvPr id="9" name="Group 9"/>
          <p:cNvGrpSpPr/>
          <p:nvPr/>
        </p:nvGrpSpPr>
        <p:grpSpPr>
          <a:xfrm>
            <a:off x="1028700" y="3549323"/>
            <a:ext cx="3086100" cy="1713695"/>
            <a:chOff x="0" y="0"/>
            <a:chExt cx="812800" cy="451344"/>
          </a:xfrm>
        </p:grpSpPr>
        <p:sp>
          <p:nvSpPr>
            <p:cNvPr id="10" name="Freeform 10"/>
            <p:cNvSpPr/>
            <p:nvPr/>
          </p:nvSpPr>
          <p:spPr>
            <a:xfrm>
              <a:off x="0" y="0"/>
              <a:ext cx="812800" cy="451344"/>
            </a:xfrm>
            <a:custGeom>
              <a:avLst/>
              <a:gdLst/>
              <a:ahLst/>
              <a:cxnLst/>
              <a:rect l="l" t="t" r="r" b="b"/>
              <a:pathLst>
                <a:path w="812800" h="451344">
                  <a:moveTo>
                    <a:pt x="0" y="0"/>
                  </a:moveTo>
                  <a:lnTo>
                    <a:pt x="812800" y="0"/>
                  </a:lnTo>
                  <a:lnTo>
                    <a:pt x="812800" y="451344"/>
                  </a:lnTo>
                  <a:lnTo>
                    <a:pt x="0" y="451344"/>
                  </a:lnTo>
                  <a:close/>
                </a:path>
              </a:pathLst>
            </a:custGeom>
            <a:solidFill>
              <a:srgbClr val="F2E2BB"/>
            </a:solidFill>
          </p:spPr>
          <p:txBody>
            <a:bodyPr/>
            <a:lstStyle/>
            <a:p>
              <a:endParaRPr lang="en-US"/>
            </a:p>
          </p:txBody>
        </p:sp>
        <p:sp>
          <p:nvSpPr>
            <p:cNvPr id="11" name="TextBox 11"/>
            <p:cNvSpPr txBox="1"/>
            <p:nvPr/>
          </p:nvSpPr>
          <p:spPr>
            <a:xfrm>
              <a:off x="0" y="0"/>
              <a:ext cx="812800" cy="451344"/>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1028700" y="3823152"/>
            <a:ext cx="3419700"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Nhân vật chính</a:t>
            </a:r>
          </a:p>
        </p:txBody>
      </p:sp>
      <p:grpSp>
        <p:nvGrpSpPr>
          <p:cNvPr id="13" name="Group 13"/>
          <p:cNvGrpSpPr/>
          <p:nvPr/>
        </p:nvGrpSpPr>
        <p:grpSpPr>
          <a:xfrm>
            <a:off x="1028700" y="6776334"/>
            <a:ext cx="3086100" cy="1694533"/>
            <a:chOff x="0" y="0"/>
            <a:chExt cx="812800" cy="446297"/>
          </a:xfrm>
        </p:grpSpPr>
        <p:sp>
          <p:nvSpPr>
            <p:cNvPr id="14" name="Freeform 14"/>
            <p:cNvSpPr/>
            <p:nvPr/>
          </p:nvSpPr>
          <p:spPr>
            <a:xfrm>
              <a:off x="0" y="0"/>
              <a:ext cx="812800" cy="446297"/>
            </a:xfrm>
            <a:custGeom>
              <a:avLst/>
              <a:gdLst/>
              <a:ahLst/>
              <a:cxnLst/>
              <a:rect l="l" t="t" r="r" b="b"/>
              <a:pathLst>
                <a:path w="812800" h="446297">
                  <a:moveTo>
                    <a:pt x="0" y="0"/>
                  </a:moveTo>
                  <a:lnTo>
                    <a:pt x="812800" y="0"/>
                  </a:lnTo>
                  <a:lnTo>
                    <a:pt x="812800" y="446297"/>
                  </a:lnTo>
                  <a:lnTo>
                    <a:pt x="0" y="446297"/>
                  </a:lnTo>
                  <a:close/>
                </a:path>
              </a:pathLst>
            </a:custGeom>
            <a:solidFill>
              <a:srgbClr val="F2E2BB"/>
            </a:solidFill>
          </p:spPr>
          <p:txBody>
            <a:bodyPr/>
            <a:lstStyle/>
            <a:p>
              <a:endParaRPr lang="en-US"/>
            </a:p>
          </p:txBody>
        </p:sp>
        <p:sp>
          <p:nvSpPr>
            <p:cNvPr id="15" name="TextBox 15"/>
            <p:cNvSpPr txBox="1"/>
            <p:nvPr/>
          </p:nvSpPr>
          <p:spPr>
            <a:xfrm>
              <a:off x="0" y="0"/>
              <a:ext cx="812800" cy="446297"/>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1564478" y="6875205"/>
            <a:ext cx="2684199"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Đặc điểm </a:t>
            </a:r>
          </a:p>
          <a:p>
            <a:pPr algn="just">
              <a:lnSpc>
                <a:spcPts val="5699"/>
              </a:lnSpc>
            </a:pPr>
            <a:r>
              <a:rPr lang="en-US" sz="4071">
                <a:solidFill>
                  <a:srgbClr val="422C06"/>
                </a:solidFill>
                <a:latin typeface="Roboto Condensed Bold"/>
              </a:rPr>
              <a:t>lời thoại </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6" name="TextBox 6"/>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7" name="TextBox 7"/>
          <p:cNvSpPr txBox="1"/>
          <p:nvPr/>
        </p:nvSpPr>
        <p:spPr>
          <a:xfrm>
            <a:off x="4988645" y="3820785"/>
            <a:ext cx="10577375"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Nghệ thuật khắc họa nội tâm nhân vật và nghệ thuật tả cảnh ngụ tình.</a:t>
            </a:r>
          </a:p>
        </p:txBody>
      </p:sp>
      <p:sp>
        <p:nvSpPr>
          <p:cNvPr id="8" name="TextBox 8"/>
          <p:cNvSpPr txBox="1"/>
          <p:nvPr/>
        </p:nvSpPr>
        <p:spPr>
          <a:xfrm>
            <a:off x="4988645" y="6690609"/>
            <a:ext cx="10577375"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Bức tranh tâm trạng cô đơn buồn tủi và tấm lòng thủy chung, hiếu thảo của Kiều.</a:t>
            </a:r>
          </a:p>
        </p:txBody>
      </p:sp>
      <p:grpSp>
        <p:nvGrpSpPr>
          <p:cNvPr id="9" name="Group 9"/>
          <p:cNvGrpSpPr/>
          <p:nvPr/>
        </p:nvGrpSpPr>
        <p:grpSpPr>
          <a:xfrm>
            <a:off x="1028700" y="6776334"/>
            <a:ext cx="3086100" cy="1694533"/>
            <a:chOff x="0" y="0"/>
            <a:chExt cx="812800" cy="446297"/>
          </a:xfrm>
        </p:grpSpPr>
        <p:sp>
          <p:nvSpPr>
            <p:cNvPr id="10" name="Freeform 10"/>
            <p:cNvSpPr/>
            <p:nvPr/>
          </p:nvSpPr>
          <p:spPr>
            <a:xfrm>
              <a:off x="0" y="0"/>
              <a:ext cx="812800" cy="446297"/>
            </a:xfrm>
            <a:custGeom>
              <a:avLst/>
              <a:gdLst/>
              <a:ahLst/>
              <a:cxnLst/>
              <a:rect l="l" t="t" r="r" b="b"/>
              <a:pathLst>
                <a:path w="812800" h="446297">
                  <a:moveTo>
                    <a:pt x="0" y="0"/>
                  </a:moveTo>
                  <a:lnTo>
                    <a:pt x="812800" y="0"/>
                  </a:lnTo>
                  <a:lnTo>
                    <a:pt x="812800" y="446297"/>
                  </a:lnTo>
                  <a:lnTo>
                    <a:pt x="0" y="446297"/>
                  </a:lnTo>
                  <a:close/>
                </a:path>
              </a:pathLst>
            </a:custGeom>
            <a:solidFill>
              <a:srgbClr val="F2E2BB"/>
            </a:solidFill>
          </p:spPr>
          <p:txBody>
            <a:bodyPr/>
            <a:lstStyle/>
            <a:p>
              <a:endParaRPr lang="en-US"/>
            </a:p>
          </p:txBody>
        </p:sp>
        <p:sp>
          <p:nvSpPr>
            <p:cNvPr id="11" name="TextBox 11"/>
            <p:cNvSpPr txBox="1"/>
            <p:nvPr/>
          </p:nvSpPr>
          <p:spPr>
            <a:xfrm>
              <a:off x="0" y="0"/>
              <a:ext cx="812800" cy="446297"/>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1430601" y="7232393"/>
            <a:ext cx="2684199"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Chủ đề</a:t>
            </a:r>
          </a:p>
        </p:txBody>
      </p:sp>
      <p:grpSp>
        <p:nvGrpSpPr>
          <p:cNvPr id="13" name="Group 13"/>
          <p:cNvGrpSpPr/>
          <p:nvPr/>
        </p:nvGrpSpPr>
        <p:grpSpPr>
          <a:xfrm>
            <a:off x="1028700" y="3726733"/>
            <a:ext cx="3086100" cy="1684896"/>
            <a:chOff x="0" y="0"/>
            <a:chExt cx="812800" cy="443759"/>
          </a:xfrm>
        </p:grpSpPr>
        <p:sp>
          <p:nvSpPr>
            <p:cNvPr id="14" name="Freeform 14"/>
            <p:cNvSpPr/>
            <p:nvPr/>
          </p:nvSpPr>
          <p:spPr>
            <a:xfrm>
              <a:off x="0" y="0"/>
              <a:ext cx="812800" cy="443759"/>
            </a:xfrm>
            <a:custGeom>
              <a:avLst/>
              <a:gdLst/>
              <a:ahLst/>
              <a:cxnLst/>
              <a:rect l="l" t="t" r="r" b="b"/>
              <a:pathLst>
                <a:path w="812800" h="443759">
                  <a:moveTo>
                    <a:pt x="0" y="0"/>
                  </a:moveTo>
                  <a:lnTo>
                    <a:pt x="812800" y="0"/>
                  </a:lnTo>
                  <a:lnTo>
                    <a:pt x="812800" y="443759"/>
                  </a:lnTo>
                  <a:lnTo>
                    <a:pt x="0" y="443759"/>
                  </a:lnTo>
                  <a:close/>
                </a:path>
              </a:pathLst>
            </a:custGeom>
            <a:solidFill>
              <a:srgbClr val="F2E2BB"/>
            </a:solidFill>
          </p:spPr>
          <p:txBody>
            <a:bodyPr/>
            <a:lstStyle/>
            <a:p>
              <a:endParaRPr lang="en-US"/>
            </a:p>
          </p:txBody>
        </p:sp>
        <p:sp>
          <p:nvSpPr>
            <p:cNvPr id="15" name="TextBox 15"/>
            <p:cNvSpPr txBox="1"/>
            <p:nvPr/>
          </p:nvSpPr>
          <p:spPr>
            <a:xfrm>
              <a:off x="0" y="0"/>
              <a:ext cx="812800" cy="443759"/>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1217911" y="3820785"/>
            <a:ext cx="2684199"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Đặc sắc </a:t>
            </a:r>
          </a:p>
          <a:p>
            <a:pPr algn="just">
              <a:lnSpc>
                <a:spcPts val="5699"/>
              </a:lnSpc>
            </a:pPr>
            <a:r>
              <a:rPr lang="en-US" sz="4071">
                <a:solidFill>
                  <a:srgbClr val="422C06"/>
                </a:solidFill>
                <a:latin typeface="Roboto Condensed Bold"/>
              </a:rPr>
              <a:t>nghệ thuật</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18439" y="5401561"/>
            <a:ext cx="13451229" cy="2884711"/>
            <a:chOff x="0" y="0"/>
            <a:chExt cx="3542711" cy="759759"/>
          </a:xfrm>
        </p:grpSpPr>
        <p:sp>
          <p:nvSpPr>
            <p:cNvPr id="4" name="Freeform 4"/>
            <p:cNvSpPr/>
            <p:nvPr/>
          </p:nvSpPr>
          <p:spPr>
            <a:xfrm>
              <a:off x="0" y="0"/>
              <a:ext cx="3542711" cy="759759"/>
            </a:xfrm>
            <a:custGeom>
              <a:avLst/>
              <a:gdLst/>
              <a:ahLst/>
              <a:cxnLst/>
              <a:rect l="l" t="t" r="r" b="b"/>
              <a:pathLst>
                <a:path w="3542711" h="759759">
                  <a:moveTo>
                    <a:pt x="29353" y="0"/>
                  </a:moveTo>
                  <a:lnTo>
                    <a:pt x="3513357" y="0"/>
                  </a:lnTo>
                  <a:cubicBezTo>
                    <a:pt x="3529569" y="0"/>
                    <a:pt x="3542711" y="13142"/>
                    <a:pt x="3542711" y="29353"/>
                  </a:cubicBezTo>
                  <a:lnTo>
                    <a:pt x="3542711" y="730406"/>
                  </a:lnTo>
                  <a:cubicBezTo>
                    <a:pt x="3542711" y="738191"/>
                    <a:pt x="3539618" y="745657"/>
                    <a:pt x="3534113" y="751162"/>
                  </a:cubicBezTo>
                  <a:cubicBezTo>
                    <a:pt x="3528608" y="756667"/>
                    <a:pt x="3521142" y="759759"/>
                    <a:pt x="3513357" y="759759"/>
                  </a:cubicBezTo>
                  <a:lnTo>
                    <a:pt x="29353" y="759759"/>
                  </a:lnTo>
                  <a:cubicBezTo>
                    <a:pt x="13142" y="759759"/>
                    <a:pt x="0" y="746617"/>
                    <a:pt x="0" y="730406"/>
                  </a:cubicBezTo>
                  <a:lnTo>
                    <a:pt x="0" y="29353"/>
                  </a:lnTo>
                  <a:cubicBezTo>
                    <a:pt x="0" y="21568"/>
                    <a:pt x="3093" y="14102"/>
                    <a:pt x="8597" y="8597"/>
                  </a:cubicBezTo>
                  <a:cubicBezTo>
                    <a:pt x="14102" y="3093"/>
                    <a:pt x="21568" y="0"/>
                    <a:pt x="29353" y="0"/>
                  </a:cubicBezTo>
                  <a:close/>
                </a:path>
              </a:pathLst>
            </a:custGeom>
            <a:solidFill>
              <a:srgbClr val="F3D4B7"/>
            </a:solidFill>
          </p:spPr>
          <p:txBody>
            <a:bodyPr/>
            <a:lstStyle/>
            <a:p>
              <a:endParaRPr lang="en-US"/>
            </a:p>
          </p:txBody>
        </p:sp>
        <p:sp>
          <p:nvSpPr>
            <p:cNvPr id="5" name="TextBox 5"/>
            <p:cNvSpPr txBox="1"/>
            <p:nvPr/>
          </p:nvSpPr>
          <p:spPr>
            <a:xfrm>
              <a:off x="0" y="0"/>
              <a:ext cx="3542711" cy="759759"/>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7" name="Freeform 7"/>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8" name="Group 8"/>
          <p:cNvGrpSpPr/>
          <p:nvPr/>
        </p:nvGrpSpPr>
        <p:grpSpPr>
          <a:xfrm>
            <a:off x="1618439" y="3191558"/>
            <a:ext cx="13451229" cy="1885581"/>
            <a:chOff x="0" y="0"/>
            <a:chExt cx="3542711" cy="496614"/>
          </a:xfrm>
        </p:grpSpPr>
        <p:sp>
          <p:nvSpPr>
            <p:cNvPr id="9" name="Freeform 9"/>
            <p:cNvSpPr/>
            <p:nvPr/>
          </p:nvSpPr>
          <p:spPr>
            <a:xfrm>
              <a:off x="0" y="0"/>
              <a:ext cx="3542711" cy="496614"/>
            </a:xfrm>
            <a:custGeom>
              <a:avLst/>
              <a:gdLst/>
              <a:ahLst/>
              <a:cxnLst/>
              <a:rect l="l" t="t" r="r" b="b"/>
              <a:pathLst>
                <a:path w="3542711" h="496614">
                  <a:moveTo>
                    <a:pt x="29353" y="0"/>
                  </a:moveTo>
                  <a:lnTo>
                    <a:pt x="3513357" y="0"/>
                  </a:lnTo>
                  <a:cubicBezTo>
                    <a:pt x="3529569" y="0"/>
                    <a:pt x="3542711" y="13142"/>
                    <a:pt x="3542711" y="29353"/>
                  </a:cubicBezTo>
                  <a:lnTo>
                    <a:pt x="3542711" y="467261"/>
                  </a:lnTo>
                  <a:cubicBezTo>
                    <a:pt x="3542711" y="475046"/>
                    <a:pt x="3539618" y="482512"/>
                    <a:pt x="3534113" y="488017"/>
                  </a:cubicBezTo>
                  <a:cubicBezTo>
                    <a:pt x="3528608" y="493521"/>
                    <a:pt x="3521142" y="496614"/>
                    <a:pt x="3513357" y="496614"/>
                  </a:cubicBezTo>
                  <a:lnTo>
                    <a:pt x="29353" y="496614"/>
                  </a:lnTo>
                  <a:cubicBezTo>
                    <a:pt x="21568" y="496614"/>
                    <a:pt x="14102" y="493521"/>
                    <a:pt x="8597" y="488017"/>
                  </a:cubicBezTo>
                  <a:cubicBezTo>
                    <a:pt x="3093" y="482512"/>
                    <a:pt x="0" y="475046"/>
                    <a:pt x="0" y="467261"/>
                  </a:cubicBezTo>
                  <a:lnTo>
                    <a:pt x="0" y="29353"/>
                  </a:lnTo>
                  <a:cubicBezTo>
                    <a:pt x="0" y="21568"/>
                    <a:pt x="3093" y="14102"/>
                    <a:pt x="8597" y="8597"/>
                  </a:cubicBezTo>
                  <a:cubicBezTo>
                    <a:pt x="14102" y="3093"/>
                    <a:pt x="21568" y="0"/>
                    <a:pt x="29353" y="0"/>
                  </a:cubicBezTo>
                  <a:close/>
                </a:path>
              </a:pathLst>
            </a:custGeom>
            <a:solidFill>
              <a:srgbClr val="F3D4B7"/>
            </a:solidFill>
          </p:spPr>
          <p:txBody>
            <a:bodyPr/>
            <a:lstStyle/>
            <a:p>
              <a:endParaRPr lang="en-US"/>
            </a:p>
          </p:txBody>
        </p:sp>
        <p:sp>
          <p:nvSpPr>
            <p:cNvPr id="10" name="TextBox 10"/>
            <p:cNvSpPr txBox="1"/>
            <p:nvPr/>
          </p:nvSpPr>
          <p:spPr>
            <a:xfrm>
              <a:off x="0" y="0"/>
              <a:ext cx="3542711" cy="496614"/>
            </a:xfrm>
            <a:prstGeom prst="rect">
              <a:avLst/>
            </a:prstGeom>
          </p:spPr>
          <p:txBody>
            <a:bodyPr lIns="50800" tIns="50800" rIns="50800" bIns="50800" rtlCol="0" anchor="ctr"/>
            <a:lstStyle/>
            <a:p>
              <a:pPr algn="ctr">
                <a:lnSpc>
                  <a:spcPts val="2310"/>
                </a:lnSpc>
              </a:pPr>
              <a:endParaRPr/>
            </a:p>
          </p:txBody>
        </p:sp>
      </p:grpSp>
      <p:sp>
        <p:nvSpPr>
          <p:cNvPr id="11" name="TextBox 11"/>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12" name="TextBox 12"/>
          <p:cNvSpPr txBox="1"/>
          <p:nvPr/>
        </p:nvSpPr>
        <p:spPr>
          <a:xfrm>
            <a:off x="1028700" y="1478830"/>
            <a:ext cx="12416424" cy="946149"/>
          </a:xfrm>
          <a:prstGeom prst="rect">
            <a:avLst/>
          </a:prstGeom>
        </p:spPr>
        <p:txBody>
          <a:bodyPr lIns="0" tIns="0" rIns="0" bIns="0" rtlCol="0" anchor="t">
            <a:spAutoFit/>
          </a:bodyPr>
          <a:lstStyle/>
          <a:p>
            <a:pPr algn="l">
              <a:lnSpc>
                <a:spcPts val="7700"/>
              </a:lnSpc>
            </a:pPr>
            <a:r>
              <a:rPr lang="en-US" sz="5500">
                <a:solidFill>
                  <a:srgbClr val="701D18"/>
                </a:solidFill>
                <a:latin typeface="#9Slide07 SVNUT Triumph Press"/>
              </a:rPr>
              <a:t>b. Cốt truyện</a:t>
            </a:r>
          </a:p>
        </p:txBody>
      </p:sp>
      <p:sp>
        <p:nvSpPr>
          <p:cNvPr id="13" name="TextBox 13"/>
          <p:cNvSpPr txBox="1"/>
          <p:nvPr/>
        </p:nvSpPr>
        <p:spPr>
          <a:xfrm>
            <a:off x="1333007" y="3323542"/>
            <a:ext cx="13384624" cy="1411067"/>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422C06"/>
                </a:solidFill>
                <a:latin typeface="Roboto Condensed"/>
              </a:rPr>
              <a:t>Sau khi biết mình bị lừa vào chốn lầu xanh, Kiều uất ức định tự vẫn. </a:t>
            </a:r>
          </a:p>
        </p:txBody>
      </p:sp>
      <p:sp>
        <p:nvSpPr>
          <p:cNvPr id="14" name="TextBox 14"/>
          <p:cNvSpPr txBox="1"/>
          <p:nvPr/>
        </p:nvSpPr>
        <p:spPr>
          <a:xfrm>
            <a:off x="1333007" y="5344411"/>
            <a:ext cx="13384624" cy="2839817"/>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422C06"/>
                </a:solidFill>
                <a:latin typeface="Roboto Condensed"/>
              </a:rPr>
              <a:t>Tú Bà sợ mất vốn, bèn lựa lời khuyên giải, dụ dỗ. Mụ vờ chăm sóc, thuốc thang, hứa hẹn khi nàng bình phục, sẽ gả cho người tử tế; rồi đưa Kiều ra giam lỏng ở lầu Ngưng Bích, đợi thực hiện âm mưu mới. </a:t>
            </a:r>
          </a:p>
        </p:txBody>
      </p:sp>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950864" y="3012047"/>
            <a:ext cx="14965536" cy="1822805"/>
          </a:xfrm>
          <a:prstGeom prst="rect">
            <a:avLst/>
          </a:prstGeom>
        </p:spPr>
        <p:txBody>
          <a:bodyPr wrap="square" lIns="0" tIns="0" rIns="0" bIns="0" rtlCol="0" anchor="t">
            <a:spAutoFit/>
          </a:bodyPr>
          <a:lstStyle/>
          <a:p>
            <a:pPr algn="ctr">
              <a:lnSpc>
                <a:spcPts val="14828"/>
              </a:lnSpc>
            </a:pPr>
            <a:r>
              <a:rPr lang="en-US" sz="10591">
                <a:solidFill>
                  <a:srgbClr val="535254"/>
                </a:solidFill>
                <a:latin typeface="#9Slide05 Dear Saturday"/>
              </a:rPr>
              <a:t>Kiều ở lầu Ngưng Bích</a:t>
            </a:r>
          </a:p>
        </p:txBody>
      </p:sp>
      <p:sp>
        <p:nvSpPr>
          <p:cNvPr id="12" name="Freeform 12"/>
          <p:cNvSpPr/>
          <p:nvPr/>
        </p:nvSpPr>
        <p:spPr>
          <a:xfrm>
            <a:off x="-673511" y="4236487"/>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TextBox 13"/>
          <p:cNvSpPr txBox="1"/>
          <p:nvPr/>
        </p:nvSpPr>
        <p:spPr>
          <a:xfrm>
            <a:off x="1230934" y="1028700"/>
            <a:ext cx="15144982" cy="1695450"/>
          </a:xfrm>
          <a:prstGeom prst="rect">
            <a:avLst/>
          </a:prstGeom>
        </p:spPr>
        <p:txBody>
          <a:bodyPr lIns="0" tIns="0" rIns="0" bIns="0" rtlCol="0" anchor="t">
            <a:spAutoFit/>
          </a:bodyPr>
          <a:lstStyle/>
          <a:p>
            <a:pPr algn="ctr">
              <a:lnSpc>
                <a:spcPts val="6720"/>
              </a:lnSpc>
            </a:pPr>
            <a:r>
              <a:rPr lang="en-US" sz="5600" spc="280">
                <a:solidFill>
                  <a:srgbClr val="535254"/>
                </a:solidFill>
                <a:latin typeface="Fraunces Bold"/>
              </a:rPr>
              <a:t>BÀI 2: </a:t>
            </a:r>
          </a:p>
          <a:p>
            <a:pPr algn="ctr">
              <a:lnSpc>
                <a:spcPts val="6720"/>
              </a:lnSpc>
            </a:pPr>
            <a:r>
              <a:rPr lang="en-US" sz="5600" spc="280">
                <a:solidFill>
                  <a:srgbClr val="535254"/>
                </a:solidFill>
                <a:latin typeface="Fraunces Bold"/>
              </a:rPr>
              <a:t>TRUYỆN THƠ NÔM</a:t>
            </a:r>
          </a:p>
        </p:txBody>
      </p:sp>
      <p:sp>
        <p:nvSpPr>
          <p:cNvPr id="14" name="TextBox 14"/>
          <p:cNvSpPr txBox="1"/>
          <p:nvPr/>
        </p:nvSpPr>
        <p:spPr>
          <a:xfrm>
            <a:off x="7377296" y="4863718"/>
            <a:ext cx="2852259" cy="916861"/>
          </a:xfrm>
          <a:prstGeom prst="rect">
            <a:avLst/>
          </a:prstGeom>
        </p:spPr>
        <p:txBody>
          <a:bodyPr lIns="0" tIns="0" rIns="0" bIns="0" rtlCol="0" anchor="t">
            <a:spAutoFit/>
          </a:bodyPr>
          <a:lstStyle/>
          <a:p>
            <a:pPr algn="ctr">
              <a:lnSpc>
                <a:spcPts val="7403"/>
              </a:lnSpc>
            </a:pPr>
            <a:r>
              <a:rPr lang="en-US" sz="5288">
                <a:solidFill>
                  <a:srgbClr val="535254"/>
                </a:solidFill>
                <a:latin typeface="Roboto Condensed"/>
              </a:rPr>
              <a:t>Nguyễn Du</a:t>
            </a:r>
          </a:p>
        </p:txBody>
      </p:sp>
    </p:spTree>
  </p:cSld>
  <p:clrMapOvr>
    <a:masterClrMapping/>
  </p:clrMapOvr>
  <p:transition spd="med">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1691397" y="2528653"/>
            <a:ext cx="14388107" cy="1301922"/>
            <a:chOff x="0" y="0"/>
            <a:chExt cx="3789460" cy="342893"/>
          </a:xfrm>
        </p:grpSpPr>
        <p:sp>
          <p:nvSpPr>
            <p:cNvPr id="6" name="Freeform 6"/>
            <p:cNvSpPr/>
            <p:nvPr/>
          </p:nvSpPr>
          <p:spPr>
            <a:xfrm>
              <a:off x="0" y="0"/>
              <a:ext cx="3789460" cy="342893"/>
            </a:xfrm>
            <a:custGeom>
              <a:avLst/>
              <a:gdLst/>
              <a:ahLst/>
              <a:cxnLst/>
              <a:rect l="l" t="t" r="r" b="b"/>
              <a:pathLst>
                <a:path w="3789460" h="342893">
                  <a:moveTo>
                    <a:pt x="27442" y="0"/>
                  </a:moveTo>
                  <a:lnTo>
                    <a:pt x="3762018" y="0"/>
                  </a:lnTo>
                  <a:cubicBezTo>
                    <a:pt x="3769296" y="0"/>
                    <a:pt x="3776276" y="2891"/>
                    <a:pt x="3781423" y="8038"/>
                  </a:cubicBezTo>
                  <a:cubicBezTo>
                    <a:pt x="3786569" y="13184"/>
                    <a:pt x="3789460" y="20164"/>
                    <a:pt x="3789460" y="27442"/>
                  </a:cubicBezTo>
                  <a:lnTo>
                    <a:pt x="3789460" y="315451"/>
                  </a:lnTo>
                  <a:cubicBezTo>
                    <a:pt x="3789460" y="322729"/>
                    <a:pt x="3786569" y="329709"/>
                    <a:pt x="3781423" y="334855"/>
                  </a:cubicBezTo>
                  <a:cubicBezTo>
                    <a:pt x="3776276" y="340002"/>
                    <a:pt x="3769296" y="342893"/>
                    <a:pt x="3762018" y="342893"/>
                  </a:cubicBezTo>
                  <a:lnTo>
                    <a:pt x="27442" y="342893"/>
                  </a:lnTo>
                  <a:cubicBezTo>
                    <a:pt x="20164" y="342893"/>
                    <a:pt x="13184" y="340002"/>
                    <a:pt x="8038" y="334855"/>
                  </a:cubicBezTo>
                  <a:cubicBezTo>
                    <a:pt x="2891" y="329709"/>
                    <a:pt x="0" y="322729"/>
                    <a:pt x="0" y="315451"/>
                  </a:cubicBezTo>
                  <a:lnTo>
                    <a:pt x="0" y="27442"/>
                  </a:lnTo>
                  <a:cubicBezTo>
                    <a:pt x="0" y="20164"/>
                    <a:pt x="2891" y="13184"/>
                    <a:pt x="8038" y="8038"/>
                  </a:cubicBezTo>
                  <a:cubicBezTo>
                    <a:pt x="13184" y="2891"/>
                    <a:pt x="20164" y="0"/>
                    <a:pt x="27442" y="0"/>
                  </a:cubicBezTo>
                  <a:close/>
                </a:path>
              </a:pathLst>
            </a:custGeom>
            <a:solidFill>
              <a:srgbClr val="F4F1D9"/>
            </a:solidFill>
          </p:spPr>
          <p:txBody>
            <a:bodyPr/>
            <a:lstStyle/>
            <a:p>
              <a:endParaRPr lang="en-US"/>
            </a:p>
          </p:txBody>
        </p:sp>
        <p:sp>
          <p:nvSpPr>
            <p:cNvPr id="7" name="TextBox 7"/>
            <p:cNvSpPr txBox="1"/>
            <p:nvPr/>
          </p:nvSpPr>
          <p:spPr>
            <a:xfrm>
              <a:off x="0" y="0"/>
              <a:ext cx="3789460" cy="342893"/>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9" name="TextBox 9"/>
          <p:cNvSpPr txBox="1"/>
          <p:nvPr/>
        </p:nvSpPr>
        <p:spPr>
          <a:xfrm>
            <a:off x="1028700" y="1478830"/>
            <a:ext cx="12416424" cy="946149"/>
          </a:xfrm>
          <a:prstGeom prst="rect">
            <a:avLst/>
          </a:prstGeom>
        </p:spPr>
        <p:txBody>
          <a:bodyPr lIns="0" tIns="0" rIns="0" bIns="0" rtlCol="0" anchor="t">
            <a:spAutoFit/>
          </a:bodyPr>
          <a:lstStyle/>
          <a:p>
            <a:pPr algn="l">
              <a:lnSpc>
                <a:spcPts val="7700"/>
              </a:lnSpc>
            </a:pPr>
            <a:r>
              <a:rPr lang="en-US" sz="5500">
                <a:solidFill>
                  <a:srgbClr val="701D18"/>
                </a:solidFill>
                <a:latin typeface="#9Slide07 SVNUT Triumph Press"/>
              </a:rPr>
              <a:t>c. Nhân vật Thúy Kiều</a:t>
            </a:r>
          </a:p>
        </p:txBody>
      </p:sp>
      <p:sp>
        <p:nvSpPr>
          <p:cNvPr id="10" name="TextBox 10"/>
          <p:cNvSpPr txBox="1"/>
          <p:nvPr/>
        </p:nvSpPr>
        <p:spPr>
          <a:xfrm>
            <a:off x="2193138" y="2797931"/>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Hoàn cảnh và tâm trạng của Kiều nơi lầu Ngưng Bích</a:t>
            </a:r>
          </a:p>
        </p:txBody>
      </p:sp>
      <p:sp>
        <p:nvSpPr>
          <p:cNvPr id="11" name="TextBox 11"/>
          <p:cNvSpPr txBox="1"/>
          <p:nvPr/>
        </p:nvSpPr>
        <p:spPr>
          <a:xfrm>
            <a:off x="2451688" y="4280804"/>
            <a:ext cx="13384624" cy="55550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Trước lầu Ngưng Bích khóa xuân,</a:t>
            </a:r>
          </a:p>
          <a:p>
            <a:pPr algn="ctr">
              <a:lnSpc>
                <a:spcPts val="7239"/>
              </a:lnSpc>
            </a:pPr>
            <a:r>
              <a:rPr lang="en-US" sz="5171">
                <a:solidFill>
                  <a:srgbClr val="422C06"/>
                </a:solidFill>
                <a:latin typeface="#9Slide05 Fourth"/>
              </a:rPr>
              <a:t>Vẻ non xa tấm trăng gần ở chung.</a:t>
            </a:r>
          </a:p>
          <a:p>
            <a:pPr algn="ctr">
              <a:lnSpc>
                <a:spcPts val="7239"/>
              </a:lnSpc>
            </a:pPr>
            <a:r>
              <a:rPr lang="en-US" sz="5171">
                <a:solidFill>
                  <a:srgbClr val="422C06"/>
                </a:solidFill>
                <a:latin typeface="#9Slide05 Fourth"/>
              </a:rPr>
              <a:t>Bốn bề bát ngát xa trông,</a:t>
            </a:r>
          </a:p>
          <a:p>
            <a:pPr algn="ctr">
              <a:lnSpc>
                <a:spcPts val="7239"/>
              </a:lnSpc>
            </a:pPr>
            <a:r>
              <a:rPr lang="en-US" sz="5171">
                <a:solidFill>
                  <a:srgbClr val="422C06"/>
                </a:solidFill>
                <a:latin typeface="#9Slide05 Fourth"/>
              </a:rPr>
              <a:t>Cát vàng cồn nọ, bụi hồng dặm kia.</a:t>
            </a:r>
          </a:p>
          <a:p>
            <a:pPr algn="ctr">
              <a:lnSpc>
                <a:spcPts val="7239"/>
              </a:lnSpc>
            </a:pPr>
            <a:r>
              <a:rPr lang="en-US" sz="5171">
                <a:solidFill>
                  <a:srgbClr val="422C06"/>
                </a:solidFill>
                <a:latin typeface="#9Slide05 Fourth"/>
              </a:rPr>
              <a:t>Bẽ bàng mây sớm đèn khuya,</a:t>
            </a:r>
          </a:p>
          <a:p>
            <a:pPr algn="ctr">
              <a:lnSpc>
                <a:spcPts val="7239"/>
              </a:lnSpc>
            </a:pPr>
            <a:r>
              <a:rPr lang="en-US" sz="5171">
                <a:solidFill>
                  <a:srgbClr val="422C06"/>
                </a:solidFill>
                <a:latin typeface="#9Slide05 Fourth"/>
              </a:rPr>
              <a:t>Nửa tình, nửa cảnh như chia tấm lòng.</a:t>
            </a:r>
          </a:p>
        </p:txBody>
      </p:sp>
    </p:spTree>
  </p:cSld>
  <p:clrMapOvr>
    <a:masterClrMapping/>
  </p:clrMapOvr>
  <p:transition spd="med">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4" name="TextBox 4"/>
          <p:cNvSpPr txBox="1"/>
          <p:nvPr/>
        </p:nvSpPr>
        <p:spPr>
          <a:xfrm>
            <a:off x="1028700" y="1497880"/>
            <a:ext cx="12416424" cy="804543"/>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c. Nhân vật Thúy Kiều</a:t>
            </a:r>
          </a:p>
        </p:txBody>
      </p:sp>
      <p:sp>
        <p:nvSpPr>
          <p:cNvPr id="5" name="Freeform 5"/>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3">
              <a:alphaModFix amt="21999"/>
            </a:blip>
            <a:stretch>
              <a:fillRect/>
            </a:stretch>
          </a:blipFill>
        </p:spPr>
        <p:txBody>
          <a:bodyPr/>
          <a:lstStyle/>
          <a:p>
            <a:endParaRPr lang="en-US"/>
          </a:p>
        </p:txBody>
      </p:sp>
      <p:sp>
        <p:nvSpPr>
          <p:cNvPr id="6" name="Freeform 6"/>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4"/>
            <a:stretch>
              <a:fillRect/>
            </a:stretch>
          </a:blipFill>
        </p:spPr>
        <p:txBody>
          <a:bodyPr/>
          <a:lstStyle/>
          <a:p>
            <a:endParaRPr lang="en-US"/>
          </a:p>
        </p:txBody>
      </p:sp>
      <p:sp>
        <p:nvSpPr>
          <p:cNvPr id="7" name="Freeform 7"/>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sp>
        <p:nvSpPr>
          <p:cNvPr id="8" name="Freeform 8"/>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TextBox 9"/>
          <p:cNvSpPr txBox="1"/>
          <p:nvPr/>
        </p:nvSpPr>
        <p:spPr>
          <a:xfrm>
            <a:off x="2402579" y="4991415"/>
            <a:ext cx="12460497" cy="1411067"/>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422C06"/>
                </a:solidFill>
                <a:latin typeface="Roboto Condensed Bold"/>
              </a:rPr>
              <a:t>Hoàn cảnh của Kiều:</a:t>
            </a:r>
            <a:r>
              <a:rPr lang="en-US" sz="4071">
                <a:solidFill>
                  <a:srgbClr val="422C06"/>
                </a:solidFill>
                <a:latin typeface="Roboto Condensed"/>
              </a:rPr>
              <a:t> Bị giam lỏng ở lầu Ngưng Bích - “khóa xuân”.</a:t>
            </a:r>
          </a:p>
        </p:txBody>
      </p:sp>
      <p:grpSp>
        <p:nvGrpSpPr>
          <p:cNvPr id="10" name="Group 10"/>
          <p:cNvGrpSpPr/>
          <p:nvPr/>
        </p:nvGrpSpPr>
        <p:grpSpPr>
          <a:xfrm>
            <a:off x="1618439" y="3177905"/>
            <a:ext cx="14388107" cy="1301922"/>
            <a:chOff x="0" y="0"/>
            <a:chExt cx="3789460" cy="342893"/>
          </a:xfrm>
        </p:grpSpPr>
        <p:sp>
          <p:nvSpPr>
            <p:cNvPr id="11" name="Freeform 11"/>
            <p:cNvSpPr/>
            <p:nvPr/>
          </p:nvSpPr>
          <p:spPr>
            <a:xfrm>
              <a:off x="0" y="0"/>
              <a:ext cx="3789460" cy="342893"/>
            </a:xfrm>
            <a:custGeom>
              <a:avLst/>
              <a:gdLst/>
              <a:ahLst/>
              <a:cxnLst/>
              <a:rect l="l" t="t" r="r" b="b"/>
              <a:pathLst>
                <a:path w="3789460" h="342893">
                  <a:moveTo>
                    <a:pt x="27442" y="0"/>
                  </a:moveTo>
                  <a:lnTo>
                    <a:pt x="3762018" y="0"/>
                  </a:lnTo>
                  <a:cubicBezTo>
                    <a:pt x="3769296" y="0"/>
                    <a:pt x="3776276" y="2891"/>
                    <a:pt x="3781423" y="8038"/>
                  </a:cubicBezTo>
                  <a:cubicBezTo>
                    <a:pt x="3786569" y="13184"/>
                    <a:pt x="3789460" y="20164"/>
                    <a:pt x="3789460" y="27442"/>
                  </a:cubicBezTo>
                  <a:lnTo>
                    <a:pt x="3789460" y="315451"/>
                  </a:lnTo>
                  <a:cubicBezTo>
                    <a:pt x="3789460" y="322729"/>
                    <a:pt x="3786569" y="329709"/>
                    <a:pt x="3781423" y="334855"/>
                  </a:cubicBezTo>
                  <a:cubicBezTo>
                    <a:pt x="3776276" y="340002"/>
                    <a:pt x="3769296" y="342893"/>
                    <a:pt x="3762018" y="342893"/>
                  </a:cubicBezTo>
                  <a:lnTo>
                    <a:pt x="27442" y="342893"/>
                  </a:lnTo>
                  <a:cubicBezTo>
                    <a:pt x="20164" y="342893"/>
                    <a:pt x="13184" y="340002"/>
                    <a:pt x="8038" y="334855"/>
                  </a:cubicBezTo>
                  <a:cubicBezTo>
                    <a:pt x="2891" y="329709"/>
                    <a:pt x="0" y="322729"/>
                    <a:pt x="0" y="315451"/>
                  </a:cubicBezTo>
                  <a:lnTo>
                    <a:pt x="0" y="27442"/>
                  </a:lnTo>
                  <a:cubicBezTo>
                    <a:pt x="0" y="20164"/>
                    <a:pt x="2891" y="13184"/>
                    <a:pt x="8038" y="8038"/>
                  </a:cubicBezTo>
                  <a:cubicBezTo>
                    <a:pt x="13184" y="2891"/>
                    <a:pt x="20164" y="0"/>
                    <a:pt x="27442" y="0"/>
                  </a:cubicBezTo>
                  <a:close/>
                </a:path>
              </a:pathLst>
            </a:custGeom>
            <a:solidFill>
              <a:srgbClr val="F4F1D9"/>
            </a:solidFill>
          </p:spPr>
          <p:txBody>
            <a:bodyPr/>
            <a:lstStyle/>
            <a:p>
              <a:endParaRPr lang="en-US"/>
            </a:p>
          </p:txBody>
        </p:sp>
        <p:sp>
          <p:nvSpPr>
            <p:cNvPr id="12" name="TextBox 12"/>
            <p:cNvSpPr txBox="1"/>
            <p:nvPr/>
          </p:nvSpPr>
          <p:spPr>
            <a:xfrm>
              <a:off x="0" y="0"/>
              <a:ext cx="3789460" cy="342893"/>
            </a:xfrm>
            <a:prstGeom prst="rect">
              <a:avLst/>
            </a:prstGeom>
          </p:spPr>
          <p:txBody>
            <a:bodyPr lIns="50800" tIns="50800" rIns="50800" bIns="50800" rtlCol="0" anchor="ctr"/>
            <a:lstStyle/>
            <a:p>
              <a:pPr algn="ctr">
                <a:lnSpc>
                  <a:spcPts val="2310"/>
                </a:lnSpc>
              </a:pPr>
              <a:endParaRPr/>
            </a:p>
          </p:txBody>
        </p:sp>
      </p:grpSp>
      <p:sp>
        <p:nvSpPr>
          <p:cNvPr id="13" name="TextBox 13"/>
          <p:cNvSpPr txBox="1"/>
          <p:nvPr/>
        </p:nvSpPr>
        <p:spPr>
          <a:xfrm>
            <a:off x="2120181" y="3447182"/>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Hoàn cảnh và tâm trạng của Kiều nơi lầu Ngưng Bích</a:t>
            </a:r>
          </a:p>
        </p:txBody>
      </p:sp>
      <p:sp>
        <p:nvSpPr>
          <p:cNvPr id="14" name="Freeform 14"/>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p:transition spd="med">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618439" y="3177905"/>
            <a:ext cx="14388107" cy="1301922"/>
            <a:chOff x="0" y="0"/>
            <a:chExt cx="3789460" cy="342893"/>
          </a:xfrm>
        </p:grpSpPr>
        <p:sp>
          <p:nvSpPr>
            <p:cNvPr id="5" name="Freeform 5"/>
            <p:cNvSpPr/>
            <p:nvPr/>
          </p:nvSpPr>
          <p:spPr>
            <a:xfrm>
              <a:off x="0" y="0"/>
              <a:ext cx="3789460" cy="342893"/>
            </a:xfrm>
            <a:custGeom>
              <a:avLst/>
              <a:gdLst/>
              <a:ahLst/>
              <a:cxnLst/>
              <a:rect l="l" t="t" r="r" b="b"/>
              <a:pathLst>
                <a:path w="3789460" h="342893">
                  <a:moveTo>
                    <a:pt x="27442" y="0"/>
                  </a:moveTo>
                  <a:lnTo>
                    <a:pt x="3762018" y="0"/>
                  </a:lnTo>
                  <a:cubicBezTo>
                    <a:pt x="3769296" y="0"/>
                    <a:pt x="3776276" y="2891"/>
                    <a:pt x="3781423" y="8038"/>
                  </a:cubicBezTo>
                  <a:cubicBezTo>
                    <a:pt x="3786569" y="13184"/>
                    <a:pt x="3789460" y="20164"/>
                    <a:pt x="3789460" y="27442"/>
                  </a:cubicBezTo>
                  <a:lnTo>
                    <a:pt x="3789460" y="315451"/>
                  </a:lnTo>
                  <a:cubicBezTo>
                    <a:pt x="3789460" y="322729"/>
                    <a:pt x="3786569" y="329709"/>
                    <a:pt x="3781423" y="334855"/>
                  </a:cubicBezTo>
                  <a:cubicBezTo>
                    <a:pt x="3776276" y="340002"/>
                    <a:pt x="3769296" y="342893"/>
                    <a:pt x="3762018" y="342893"/>
                  </a:cubicBezTo>
                  <a:lnTo>
                    <a:pt x="27442" y="342893"/>
                  </a:lnTo>
                  <a:cubicBezTo>
                    <a:pt x="20164" y="342893"/>
                    <a:pt x="13184" y="340002"/>
                    <a:pt x="8038" y="334855"/>
                  </a:cubicBezTo>
                  <a:cubicBezTo>
                    <a:pt x="2891" y="329709"/>
                    <a:pt x="0" y="322729"/>
                    <a:pt x="0" y="315451"/>
                  </a:cubicBezTo>
                  <a:lnTo>
                    <a:pt x="0" y="27442"/>
                  </a:lnTo>
                  <a:cubicBezTo>
                    <a:pt x="0" y="20164"/>
                    <a:pt x="2891" y="13184"/>
                    <a:pt x="8038" y="8038"/>
                  </a:cubicBezTo>
                  <a:cubicBezTo>
                    <a:pt x="13184" y="2891"/>
                    <a:pt x="20164" y="0"/>
                    <a:pt x="27442" y="0"/>
                  </a:cubicBezTo>
                  <a:close/>
                </a:path>
              </a:pathLst>
            </a:custGeom>
            <a:solidFill>
              <a:srgbClr val="F4F1D9"/>
            </a:solidFill>
          </p:spPr>
          <p:txBody>
            <a:bodyPr/>
            <a:lstStyle/>
            <a:p>
              <a:endParaRPr lang="en-US"/>
            </a:p>
          </p:txBody>
        </p:sp>
        <p:sp>
          <p:nvSpPr>
            <p:cNvPr id="6" name="TextBox 6"/>
            <p:cNvSpPr txBox="1"/>
            <p:nvPr/>
          </p:nvSpPr>
          <p:spPr>
            <a:xfrm>
              <a:off x="0" y="0"/>
              <a:ext cx="3789460" cy="342893"/>
            </a:xfrm>
            <a:prstGeom prst="rect">
              <a:avLst/>
            </a:prstGeom>
          </p:spPr>
          <p:txBody>
            <a:bodyPr lIns="50800" tIns="50800" rIns="50800" bIns="50800" rtlCol="0" anchor="ctr"/>
            <a:lstStyle/>
            <a:p>
              <a:pPr algn="ctr">
                <a:lnSpc>
                  <a:spcPts val="2310"/>
                </a:lnSpc>
              </a:pPr>
              <a:endParaRPr/>
            </a:p>
          </p:txBody>
        </p:sp>
      </p:grpSp>
      <p:grpSp>
        <p:nvGrpSpPr>
          <p:cNvPr id="7" name="Group 7"/>
          <p:cNvGrpSpPr/>
          <p:nvPr/>
        </p:nvGrpSpPr>
        <p:grpSpPr>
          <a:xfrm>
            <a:off x="361102" y="5673140"/>
            <a:ext cx="3730633" cy="2895600"/>
            <a:chOff x="0" y="0"/>
            <a:chExt cx="982554" cy="762627"/>
          </a:xfrm>
        </p:grpSpPr>
        <p:sp>
          <p:nvSpPr>
            <p:cNvPr id="8" name="Freeform 8"/>
            <p:cNvSpPr/>
            <p:nvPr/>
          </p:nvSpPr>
          <p:spPr>
            <a:xfrm>
              <a:off x="0" y="0"/>
              <a:ext cx="982554" cy="762627"/>
            </a:xfrm>
            <a:custGeom>
              <a:avLst/>
              <a:gdLst/>
              <a:ahLst/>
              <a:cxnLst/>
              <a:rect l="l" t="t" r="r" b="b"/>
              <a:pathLst>
                <a:path w="982554" h="762627">
                  <a:moveTo>
                    <a:pt x="105837" y="0"/>
                  </a:moveTo>
                  <a:lnTo>
                    <a:pt x="876717" y="0"/>
                  </a:lnTo>
                  <a:cubicBezTo>
                    <a:pt x="904787" y="0"/>
                    <a:pt x="931707" y="11151"/>
                    <a:pt x="951555" y="30999"/>
                  </a:cubicBezTo>
                  <a:cubicBezTo>
                    <a:pt x="971403" y="50847"/>
                    <a:pt x="982554" y="77767"/>
                    <a:pt x="982554" y="105837"/>
                  </a:cubicBezTo>
                  <a:lnTo>
                    <a:pt x="982554" y="656790"/>
                  </a:lnTo>
                  <a:cubicBezTo>
                    <a:pt x="982554" y="684860"/>
                    <a:pt x="971403" y="711780"/>
                    <a:pt x="951555" y="731628"/>
                  </a:cubicBezTo>
                  <a:cubicBezTo>
                    <a:pt x="931707" y="751477"/>
                    <a:pt x="904787" y="762627"/>
                    <a:pt x="876717" y="762627"/>
                  </a:cubicBezTo>
                  <a:lnTo>
                    <a:pt x="105837" y="762627"/>
                  </a:lnTo>
                  <a:cubicBezTo>
                    <a:pt x="77767" y="762627"/>
                    <a:pt x="50847" y="751477"/>
                    <a:pt x="30999" y="731628"/>
                  </a:cubicBezTo>
                  <a:cubicBezTo>
                    <a:pt x="11151" y="711780"/>
                    <a:pt x="0" y="684860"/>
                    <a:pt x="0" y="656790"/>
                  </a:cubicBezTo>
                  <a:lnTo>
                    <a:pt x="0" y="105837"/>
                  </a:lnTo>
                  <a:cubicBezTo>
                    <a:pt x="0" y="77767"/>
                    <a:pt x="11151" y="50847"/>
                    <a:pt x="30999" y="30999"/>
                  </a:cubicBezTo>
                  <a:cubicBezTo>
                    <a:pt x="50847" y="11151"/>
                    <a:pt x="77767" y="0"/>
                    <a:pt x="105837" y="0"/>
                  </a:cubicBezTo>
                  <a:close/>
                </a:path>
              </a:pathLst>
            </a:custGeom>
            <a:solidFill>
              <a:srgbClr val="F4F1D9"/>
            </a:solidFill>
          </p:spPr>
          <p:txBody>
            <a:bodyPr/>
            <a:lstStyle/>
            <a:p>
              <a:endParaRPr lang="en-US"/>
            </a:p>
          </p:txBody>
        </p:sp>
        <p:sp>
          <p:nvSpPr>
            <p:cNvPr id="9" name="TextBox 9"/>
            <p:cNvSpPr txBox="1"/>
            <p:nvPr/>
          </p:nvSpPr>
          <p:spPr>
            <a:xfrm>
              <a:off x="0" y="0"/>
              <a:ext cx="982554" cy="762627"/>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11" name="TextBox 11"/>
          <p:cNvSpPr txBox="1"/>
          <p:nvPr/>
        </p:nvSpPr>
        <p:spPr>
          <a:xfrm>
            <a:off x="1028700" y="1497880"/>
            <a:ext cx="12416424" cy="804543"/>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c. Nhân vật Thúy Kiều</a:t>
            </a:r>
          </a:p>
        </p:txBody>
      </p:sp>
      <p:sp>
        <p:nvSpPr>
          <p:cNvPr id="12" name="TextBox 12"/>
          <p:cNvSpPr txBox="1"/>
          <p:nvPr/>
        </p:nvSpPr>
        <p:spPr>
          <a:xfrm>
            <a:off x="2120181" y="3447182"/>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Hoàn cảnh và tâm trạng của Kiều nơi lầu Ngưng Bích</a:t>
            </a:r>
          </a:p>
        </p:txBody>
      </p:sp>
      <p:sp>
        <p:nvSpPr>
          <p:cNvPr id="13" name="TextBox 13"/>
          <p:cNvSpPr txBox="1"/>
          <p:nvPr/>
        </p:nvSpPr>
        <p:spPr>
          <a:xfrm>
            <a:off x="-154117" y="6383117"/>
            <a:ext cx="3943108" cy="1411067"/>
          </a:xfrm>
          <a:prstGeom prst="rect">
            <a:avLst/>
          </a:prstGeom>
        </p:spPr>
        <p:txBody>
          <a:bodyPr lIns="0" tIns="0" rIns="0" bIns="0" rtlCol="0" anchor="t">
            <a:spAutoFit/>
          </a:bodyPr>
          <a:lstStyle/>
          <a:p>
            <a:pPr marL="878971" lvl="1" indent="-439486" algn="ctr">
              <a:lnSpc>
                <a:spcPts val="5699"/>
              </a:lnSpc>
              <a:buFont typeface="Arial"/>
              <a:buChar char="•"/>
            </a:pPr>
            <a:r>
              <a:rPr lang="en-US" sz="4071">
                <a:solidFill>
                  <a:srgbClr val="422C06"/>
                </a:solidFill>
                <a:latin typeface="Roboto Condensed Bold"/>
              </a:rPr>
              <a:t>Bức tranh lầu Ngưng Bích</a:t>
            </a:r>
          </a:p>
        </p:txBody>
      </p:sp>
      <p:sp>
        <p:nvSpPr>
          <p:cNvPr id="14" name="TextBox 14"/>
          <p:cNvSpPr txBox="1"/>
          <p:nvPr/>
        </p:nvSpPr>
        <p:spPr>
          <a:xfrm>
            <a:off x="4681086" y="5057775"/>
            <a:ext cx="12728007" cy="1411067"/>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Bold"/>
              </a:rPr>
              <a:t>Không gian: </a:t>
            </a:r>
            <a:r>
              <a:rPr lang="en-US" sz="4071">
                <a:solidFill>
                  <a:srgbClr val="422C06"/>
                </a:solidFill>
                <a:latin typeface="Roboto Condensed"/>
              </a:rPr>
              <a:t>lầu Ngưng Bích; mở cả ba chiều (chiều cao – trăng; chiều xa - núi; chiều rộng – biển) </a:t>
            </a:r>
          </a:p>
        </p:txBody>
      </p:sp>
      <p:sp>
        <p:nvSpPr>
          <p:cNvPr id="15" name="TextBox 15"/>
          <p:cNvSpPr txBox="1"/>
          <p:nvPr/>
        </p:nvSpPr>
        <p:spPr>
          <a:xfrm>
            <a:off x="4681086" y="6850169"/>
            <a:ext cx="12728007"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a:rPr>
              <a:t>Đường nét điểm tô bởi sự trùng điệp núi non</a:t>
            </a:r>
          </a:p>
        </p:txBody>
      </p:sp>
      <p:sp>
        <p:nvSpPr>
          <p:cNvPr id="16" name="TextBox 16"/>
          <p:cNvSpPr txBox="1"/>
          <p:nvPr/>
        </p:nvSpPr>
        <p:spPr>
          <a:xfrm>
            <a:off x="4681086" y="7928188"/>
            <a:ext cx="12728007"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a:rPr>
              <a:t>Màu sắc:</a:t>
            </a:r>
            <a:r>
              <a:rPr lang="en-US" sz="4071">
                <a:solidFill>
                  <a:srgbClr val="422C06"/>
                </a:solidFill>
                <a:latin typeface="Roboto Condensed Italics"/>
              </a:rPr>
              <a:t> “Cát vàng”, “bụi hồng”</a:t>
            </a:r>
          </a:p>
        </p:txBody>
      </p:sp>
      <p:sp>
        <p:nvSpPr>
          <p:cNvPr id="17" name="TextBox 17"/>
          <p:cNvSpPr txBox="1"/>
          <p:nvPr/>
        </p:nvSpPr>
        <p:spPr>
          <a:xfrm>
            <a:off x="4681086" y="9005880"/>
            <a:ext cx="12728007" cy="696692"/>
          </a:xfrm>
          <a:prstGeom prst="rect">
            <a:avLst/>
          </a:prstGeom>
        </p:spPr>
        <p:txBody>
          <a:bodyPr lIns="0" tIns="0" rIns="0" bIns="0" rtlCol="0" anchor="t">
            <a:spAutoFit/>
          </a:bodyPr>
          <a:lstStyle/>
          <a:p>
            <a:pPr algn="just">
              <a:lnSpc>
                <a:spcPts val="5699"/>
              </a:lnSpc>
            </a:pPr>
            <a:r>
              <a:rPr lang="en-US" sz="4071">
                <a:solidFill>
                  <a:srgbClr val="422C06"/>
                </a:solidFill>
                <a:latin typeface="Roboto Condensed"/>
              </a:rPr>
              <a:t>Ánh sáng </a:t>
            </a:r>
            <a:r>
              <a:rPr lang="en-US" sz="4071">
                <a:solidFill>
                  <a:srgbClr val="422C06"/>
                </a:solidFill>
                <a:latin typeface="Roboto Condensed Italics"/>
              </a:rPr>
              <a:t>“tấm trăng gần”</a:t>
            </a:r>
            <a:r>
              <a:rPr lang="en-US" sz="4071">
                <a:solidFill>
                  <a:srgbClr val="422C06"/>
                </a:solidFill>
                <a:latin typeface="Roboto Condensed"/>
              </a:rPr>
              <a:t> – trăng sáng vằng vặc </a:t>
            </a:r>
          </a:p>
        </p:txBody>
      </p:sp>
      <p:sp>
        <p:nvSpPr>
          <p:cNvPr id="18" name="AutoShape 18"/>
          <p:cNvSpPr/>
          <p:nvPr/>
        </p:nvSpPr>
        <p:spPr>
          <a:xfrm flipV="1">
            <a:off x="4091735" y="5806171"/>
            <a:ext cx="589352" cy="1314769"/>
          </a:xfrm>
          <a:prstGeom prst="line">
            <a:avLst/>
          </a:prstGeom>
          <a:ln w="38100" cap="flat">
            <a:solidFill>
              <a:srgbClr val="000000"/>
            </a:solidFill>
            <a:prstDash val="solid"/>
            <a:headEnd type="none" w="sm" len="sm"/>
            <a:tailEnd type="arrow" w="med" len="sm"/>
          </a:ln>
        </p:spPr>
        <p:txBody>
          <a:bodyPr/>
          <a:lstStyle/>
          <a:p>
            <a:endParaRPr lang="en-US"/>
          </a:p>
        </p:txBody>
      </p:sp>
      <p:sp>
        <p:nvSpPr>
          <p:cNvPr id="19" name="AutoShape 19"/>
          <p:cNvSpPr/>
          <p:nvPr/>
        </p:nvSpPr>
        <p:spPr>
          <a:xfrm>
            <a:off x="4091735" y="7120940"/>
            <a:ext cx="589352" cy="120437"/>
          </a:xfrm>
          <a:prstGeom prst="line">
            <a:avLst/>
          </a:prstGeom>
          <a:ln w="38100" cap="flat">
            <a:solidFill>
              <a:srgbClr val="000000"/>
            </a:solidFill>
            <a:prstDash val="solid"/>
            <a:headEnd type="none" w="sm" len="sm"/>
            <a:tailEnd type="arrow" w="med" len="sm"/>
          </a:ln>
        </p:spPr>
        <p:txBody>
          <a:bodyPr/>
          <a:lstStyle/>
          <a:p>
            <a:endParaRPr lang="en-US"/>
          </a:p>
        </p:txBody>
      </p:sp>
      <p:sp>
        <p:nvSpPr>
          <p:cNvPr id="20" name="AutoShape 20"/>
          <p:cNvSpPr/>
          <p:nvPr/>
        </p:nvSpPr>
        <p:spPr>
          <a:xfrm>
            <a:off x="4091735" y="7120940"/>
            <a:ext cx="589352" cy="1198456"/>
          </a:xfrm>
          <a:prstGeom prst="line">
            <a:avLst/>
          </a:prstGeom>
          <a:ln w="38100" cap="flat">
            <a:solidFill>
              <a:srgbClr val="000000"/>
            </a:solidFill>
            <a:prstDash val="solid"/>
            <a:headEnd type="none" w="sm" len="sm"/>
            <a:tailEnd type="arrow" w="med" len="sm"/>
          </a:ln>
        </p:spPr>
        <p:txBody>
          <a:bodyPr/>
          <a:lstStyle/>
          <a:p>
            <a:endParaRPr lang="en-US"/>
          </a:p>
        </p:txBody>
      </p:sp>
      <p:sp>
        <p:nvSpPr>
          <p:cNvPr id="21" name="AutoShape 21"/>
          <p:cNvSpPr/>
          <p:nvPr/>
        </p:nvSpPr>
        <p:spPr>
          <a:xfrm>
            <a:off x="4091735" y="7120940"/>
            <a:ext cx="589352" cy="2276148"/>
          </a:xfrm>
          <a:prstGeom prst="line">
            <a:avLst/>
          </a:prstGeom>
          <a:ln w="38100" cap="flat">
            <a:solidFill>
              <a:srgbClr val="000000"/>
            </a:solidFill>
            <a:prstDash val="solid"/>
            <a:headEnd type="none" w="sm" len="sm"/>
            <a:tailEnd type="arrow" w="med" len="sm"/>
          </a:ln>
        </p:spPr>
        <p:txBody>
          <a:bodyPr/>
          <a:lstStyle/>
          <a:p>
            <a:endParaRPr lang="en-US"/>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448205" y="291209"/>
            <a:ext cx="14388107" cy="1301922"/>
            <a:chOff x="0" y="0"/>
            <a:chExt cx="3789460" cy="342893"/>
          </a:xfrm>
        </p:grpSpPr>
        <p:sp>
          <p:nvSpPr>
            <p:cNvPr id="5" name="Freeform 5"/>
            <p:cNvSpPr/>
            <p:nvPr/>
          </p:nvSpPr>
          <p:spPr>
            <a:xfrm>
              <a:off x="0" y="0"/>
              <a:ext cx="3789460" cy="342893"/>
            </a:xfrm>
            <a:custGeom>
              <a:avLst/>
              <a:gdLst/>
              <a:ahLst/>
              <a:cxnLst/>
              <a:rect l="l" t="t" r="r" b="b"/>
              <a:pathLst>
                <a:path w="3789460" h="342893">
                  <a:moveTo>
                    <a:pt x="27442" y="0"/>
                  </a:moveTo>
                  <a:lnTo>
                    <a:pt x="3762018" y="0"/>
                  </a:lnTo>
                  <a:cubicBezTo>
                    <a:pt x="3769296" y="0"/>
                    <a:pt x="3776276" y="2891"/>
                    <a:pt x="3781423" y="8038"/>
                  </a:cubicBezTo>
                  <a:cubicBezTo>
                    <a:pt x="3786569" y="13184"/>
                    <a:pt x="3789460" y="20164"/>
                    <a:pt x="3789460" y="27442"/>
                  </a:cubicBezTo>
                  <a:lnTo>
                    <a:pt x="3789460" y="315451"/>
                  </a:lnTo>
                  <a:cubicBezTo>
                    <a:pt x="3789460" y="322729"/>
                    <a:pt x="3786569" y="329709"/>
                    <a:pt x="3781423" y="334855"/>
                  </a:cubicBezTo>
                  <a:cubicBezTo>
                    <a:pt x="3776276" y="340002"/>
                    <a:pt x="3769296" y="342893"/>
                    <a:pt x="3762018" y="342893"/>
                  </a:cubicBezTo>
                  <a:lnTo>
                    <a:pt x="27442" y="342893"/>
                  </a:lnTo>
                  <a:cubicBezTo>
                    <a:pt x="20164" y="342893"/>
                    <a:pt x="13184" y="340002"/>
                    <a:pt x="8038" y="334855"/>
                  </a:cubicBezTo>
                  <a:cubicBezTo>
                    <a:pt x="2891" y="329709"/>
                    <a:pt x="0" y="322729"/>
                    <a:pt x="0" y="315451"/>
                  </a:cubicBezTo>
                  <a:lnTo>
                    <a:pt x="0" y="27442"/>
                  </a:lnTo>
                  <a:cubicBezTo>
                    <a:pt x="0" y="20164"/>
                    <a:pt x="2891" y="13184"/>
                    <a:pt x="8038" y="8038"/>
                  </a:cubicBezTo>
                  <a:cubicBezTo>
                    <a:pt x="13184" y="2891"/>
                    <a:pt x="20164" y="0"/>
                    <a:pt x="27442" y="0"/>
                  </a:cubicBezTo>
                  <a:close/>
                </a:path>
              </a:pathLst>
            </a:custGeom>
            <a:solidFill>
              <a:srgbClr val="F4F1D9"/>
            </a:solidFill>
          </p:spPr>
          <p:txBody>
            <a:bodyPr/>
            <a:lstStyle/>
            <a:p>
              <a:endParaRPr lang="en-US"/>
            </a:p>
          </p:txBody>
        </p:sp>
        <p:sp>
          <p:nvSpPr>
            <p:cNvPr id="6" name="TextBox 6"/>
            <p:cNvSpPr txBox="1"/>
            <p:nvPr/>
          </p:nvSpPr>
          <p:spPr>
            <a:xfrm>
              <a:off x="0" y="0"/>
              <a:ext cx="3789460" cy="342893"/>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2451688" y="1954031"/>
            <a:ext cx="13384624" cy="55550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Trước lầu Ngưng Bích khóa xuân,</a:t>
            </a:r>
          </a:p>
          <a:p>
            <a:pPr algn="ctr">
              <a:lnSpc>
                <a:spcPts val="7239"/>
              </a:lnSpc>
            </a:pPr>
            <a:r>
              <a:rPr lang="en-US" sz="5171">
                <a:solidFill>
                  <a:srgbClr val="422C06"/>
                </a:solidFill>
                <a:latin typeface="#9Slide05 Fourth"/>
              </a:rPr>
              <a:t>Vẻ non xa tấm trăng gần ở chung.</a:t>
            </a:r>
          </a:p>
          <a:p>
            <a:pPr algn="ctr">
              <a:lnSpc>
                <a:spcPts val="7239"/>
              </a:lnSpc>
            </a:pPr>
            <a:r>
              <a:rPr lang="en-US" sz="5171">
                <a:solidFill>
                  <a:srgbClr val="422C06"/>
                </a:solidFill>
                <a:latin typeface="#9Slide05 Fourth"/>
              </a:rPr>
              <a:t>Bốn bề bát ngát xa trông,</a:t>
            </a:r>
          </a:p>
          <a:p>
            <a:pPr algn="ctr">
              <a:lnSpc>
                <a:spcPts val="7239"/>
              </a:lnSpc>
            </a:pPr>
            <a:r>
              <a:rPr lang="en-US" sz="5171">
                <a:solidFill>
                  <a:srgbClr val="422C06"/>
                </a:solidFill>
                <a:latin typeface="#9Slide05 Fourth"/>
              </a:rPr>
              <a:t>Cát vàng cồn nọ, bụi hồng dặm kia.</a:t>
            </a:r>
          </a:p>
          <a:p>
            <a:pPr algn="ctr">
              <a:lnSpc>
                <a:spcPts val="7239"/>
              </a:lnSpc>
            </a:pPr>
            <a:r>
              <a:rPr lang="en-US" sz="5171">
                <a:solidFill>
                  <a:srgbClr val="422C06"/>
                </a:solidFill>
                <a:latin typeface="#9Slide05 Fourth"/>
              </a:rPr>
              <a:t>Bẽ bàng mây sớm đèn khuya,</a:t>
            </a:r>
          </a:p>
          <a:p>
            <a:pPr algn="ctr">
              <a:lnSpc>
                <a:spcPts val="7239"/>
              </a:lnSpc>
            </a:pPr>
            <a:r>
              <a:rPr lang="en-US" sz="5171">
                <a:solidFill>
                  <a:srgbClr val="422C06"/>
                </a:solidFill>
                <a:latin typeface="#9Slide05 Fourth"/>
              </a:rPr>
              <a:t>Nửa tình, nửa cảnh như chia tấm lòng.</a:t>
            </a:r>
          </a:p>
        </p:txBody>
      </p:sp>
      <p:sp>
        <p:nvSpPr>
          <p:cNvPr id="8" name="Freeform 8"/>
          <p:cNvSpPr/>
          <p:nvPr/>
        </p:nvSpPr>
        <p:spPr>
          <a:xfrm>
            <a:off x="711130" y="8412934"/>
            <a:ext cx="1474152" cy="1051033"/>
          </a:xfrm>
          <a:custGeom>
            <a:avLst/>
            <a:gdLst/>
            <a:ahLst/>
            <a:cxnLst/>
            <a:rect l="l" t="t" r="r" b="b"/>
            <a:pathLst>
              <a:path w="1474152" h="1051033">
                <a:moveTo>
                  <a:pt x="0" y="0"/>
                </a:moveTo>
                <a:lnTo>
                  <a:pt x="1474151" y="0"/>
                </a:lnTo>
                <a:lnTo>
                  <a:pt x="1474151" y="1051033"/>
                </a:lnTo>
                <a:lnTo>
                  <a:pt x="0" y="1051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1949947" y="560486"/>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Hoàn cảnh và tâm trạng của Kiều nơi lầu Ngưng Bích</a:t>
            </a:r>
          </a:p>
        </p:txBody>
      </p:sp>
      <p:sp>
        <p:nvSpPr>
          <p:cNvPr id="10" name="TextBox 10"/>
          <p:cNvSpPr txBox="1"/>
          <p:nvPr/>
        </p:nvSpPr>
        <p:spPr>
          <a:xfrm>
            <a:off x="2412010" y="7984309"/>
            <a:ext cx="12922560" cy="2234662"/>
          </a:xfrm>
          <a:prstGeom prst="rect">
            <a:avLst/>
          </a:prstGeom>
        </p:spPr>
        <p:txBody>
          <a:bodyPr lIns="0" tIns="0" rIns="0" bIns="0" rtlCol="0" anchor="t">
            <a:spAutoFit/>
          </a:bodyPr>
          <a:lstStyle/>
          <a:p>
            <a:pPr algn="just">
              <a:lnSpc>
                <a:spcPts val="5979"/>
              </a:lnSpc>
            </a:pPr>
            <a:r>
              <a:rPr lang="en-US" sz="4271">
                <a:solidFill>
                  <a:srgbClr val="422C06"/>
                </a:solidFill>
                <a:latin typeface="Roboto Condensed Bold"/>
              </a:rPr>
              <a:t>Nghệ thuật liệt kê, đối lập làm cho cảnh vật hiện ra bộn bề, bát ngát mênh mông...</a:t>
            </a:r>
          </a:p>
          <a:p>
            <a:pPr algn="just">
              <a:lnSpc>
                <a:spcPts val="5979"/>
              </a:lnSpc>
            </a:pPr>
            <a:endParaRPr lang="en-US" sz="4271">
              <a:solidFill>
                <a:srgbClr val="422C06"/>
              </a:solidFill>
              <a:latin typeface="Roboto Condensed Bold"/>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618439" y="3177905"/>
            <a:ext cx="14388107" cy="1301922"/>
            <a:chOff x="0" y="0"/>
            <a:chExt cx="3789460" cy="342893"/>
          </a:xfrm>
        </p:grpSpPr>
        <p:sp>
          <p:nvSpPr>
            <p:cNvPr id="5" name="Freeform 5"/>
            <p:cNvSpPr/>
            <p:nvPr/>
          </p:nvSpPr>
          <p:spPr>
            <a:xfrm>
              <a:off x="0" y="0"/>
              <a:ext cx="3789460" cy="342893"/>
            </a:xfrm>
            <a:custGeom>
              <a:avLst/>
              <a:gdLst/>
              <a:ahLst/>
              <a:cxnLst/>
              <a:rect l="l" t="t" r="r" b="b"/>
              <a:pathLst>
                <a:path w="3789460" h="342893">
                  <a:moveTo>
                    <a:pt x="27442" y="0"/>
                  </a:moveTo>
                  <a:lnTo>
                    <a:pt x="3762018" y="0"/>
                  </a:lnTo>
                  <a:cubicBezTo>
                    <a:pt x="3769296" y="0"/>
                    <a:pt x="3776276" y="2891"/>
                    <a:pt x="3781423" y="8038"/>
                  </a:cubicBezTo>
                  <a:cubicBezTo>
                    <a:pt x="3786569" y="13184"/>
                    <a:pt x="3789460" y="20164"/>
                    <a:pt x="3789460" y="27442"/>
                  </a:cubicBezTo>
                  <a:lnTo>
                    <a:pt x="3789460" y="315451"/>
                  </a:lnTo>
                  <a:cubicBezTo>
                    <a:pt x="3789460" y="322729"/>
                    <a:pt x="3786569" y="329709"/>
                    <a:pt x="3781423" y="334855"/>
                  </a:cubicBezTo>
                  <a:cubicBezTo>
                    <a:pt x="3776276" y="340002"/>
                    <a:pt x="3769296" y="342893"/>
                    <a:pt x="3762018" y="342893"/>
                  </a:cubicBezTo>
                  <a:lnTo>
                    <a:pt x="27442" y="342893"/>
                  </a:lnTo>
                  <a:cubicBezTo>
                    <a:pt x="20164" y="342893"/>
                    <a:pt x="13184" y="340002"/>
                    <a:pt x="8038" y="334855"/>
                  </a:cubicBezTo>
                  <a:cubicBezTo>
                    <a:pt x="2891" y="329709"/>
                    <a:pt x="0" y="322729"/>
                    <a:pt x="0" y="315451"/>
                  </a:cubicBezTo>
                  <a:lnTo>
                    <a:pt x="0" y="27442"/>
                  </a:lnTo>
                  <a:cubicBezTo>
                    <a:pt x="0" y="20164"/>
                    <a:pt x="2891" y="13184"/>
                    <a:pt x="8038" y="8038"/>
                  </a:cubicBezTo>
                  <a:cubicBezTo>
                    <a:pt x="13184" y="2891"/>
                    <a:pt x="20164" y="0"/>
                    <a:pt x="27442" y="0"/>
                  </a:cubicBezTo>
                  <a:close/>
                </a:path>
              </a:pathLst>
            </a:custGeom>
            <a:solidFill>
              <a:srgbClr val="F4F1D9"/>
            </a:solidFill>
          </p:spPr>
          <p:txBody>
            <a:bodyPr/>
            <a:lstStyle/>
            <a:p>
              <a:endParaRPr lang="en-US"/>
            </a:p>
          </p:txBody>
        </p:sp>
        <p:sp>
          <p:nvSpPr>
            <p:cNvPr id="6" name="TextBox 6"/>
            <p:cNvSpPr txBox="1"/>
            <p:nvPr/>
          </p:nvSpPr>
          <p:spPr>
            <a:xfrm>
              <a:off x="0" y="0"/>
              <a:ext cx="3789460" cy="342893"/>
            </a:xfrm>
            <a:prstGeom prst="rect">
              <a:avLst/>
            </a:prstGeom>
          </p:spPr>
          <p:txBody>
            <a:bodyPr lIns="50800" tIns="50800" rIns="50800" bIns="50800" rtlCol="0" anchor="ctr"/>
            <a:lstStyle/>
            <a:p>
              <a:pPr algn="ctr">
                <a:lnSpc>
                  <a:spcPts val="2310"/>
                </a:lnSpc>
              </a:pPr>
              <a:endParaRPr/>
            </a:p>
          </p:txBody>
        </p:sp>
      </p:grpSp>
      <p:grpSp>
        <p:nvGrpSpPr>
          <p:cNvPr id="7" name="Group 7"/>
          <p:cNvGrpSpPr/>
          <p:nvPr/>
        </p:nvGrpSpPr>
        <p:grpSpPr>
          <a:xfrm>
            <a:off x="639562" y="5356127"/>
            <a:ext cx="3730633" cy="2050676"/>
            <a:chOff x="0" y="0"/>
            <a:chExt cx="982554" cy="540096"/>
          </a:xfrm>
        </p:grpSpPr>
        <p:sp>
          <p:nvSpPr>
            <p:cNvPr id="8" name="Freeform 8"/>
            <p:cNvSpPr/>
            <p:nvPr/>
          </p:nvSpPr>
          <p:spPr>
            <a:xfrm>
              <a:off x="0" y="0"/>
              <a:ext cx="982554" cy="540096"/>
            </a:xfrm>
            <a:custGeom>
              <a:avLst/>
              <a:gdLst/>
              <a:ahLst/>
              <a:cxnLst/>
              <a:rect l="l" t="t" r="r" b="b"/>
              <a:pathLst>
                <a:path w="982554" h="540096">
                  <a:moveTo>
                    <a:pt x="105837" y="0"/>
                  </a:moveTo>
                  <a:lnTo>
                    <a:pt x="876717" y="0"/>
                  </a:lnTo>
                  <a:cubicBezTo>
                    <a:pt x="904787" y="0"/>
                    <a:pt x="931707" y="11151"/>
                    <a:pt x="951555" y="30999"/>
                  </a:cubicBezTo>
                  <a:cubicBezTo>
                    <a:pt x="971403" y="50847"/>
                    <a:pt x="982554" y="77767"/>
                    <a:pt x="982554" y="105837"/>
                  </a:cubicBezTo>
                  <a:lnTo>
                    <a:pt x="982554" y="434259"/>
                  </a:lnTo>
                  <a:cubicBezTo>
                    <a:pt x="982554" y="462329"/>
                    <a:pt x="971403" y="489249"/>
                    <a:pt x="951555" y="509097"/>
                  </a:cubicBezTo>
                  <a:cubicBezTo>
                    <a:pt x="931707" y="528945"/>
                    <a:pt x="904787" y="540096"/>
                    <a:pt x="876717" y="540096"/>
                  </a:cubicBezTo>
                  <a:lnTo>
                    <a:pt x="105837" y="540096"/>
                  </a:lnTo>
                  <a:cubicBezTo>
                    <a:pt x="77767" y="540096"/>
                    <a:pt x="50847" y="528945"/>
                    <a:pt x="30999" y="509097"/>
                  </a:cubicBezTo>
                  <a:cubicBezTo>
                    <a:pt x="11151" y="489249"/>
                    <a:pt x="0" y="462329"/>
                    <a:pt x="0" y="434259"/>
                  </a:cubicBezTo>
                  <a:lnTo>
                    <a:pt x="0" y="105837"/>
                  </a:lnTo>
                  <a:cubicBezTo>
                    <a:pt x="0" y="77767"/>
                    <a:pt x="11151" y="50847"/>
                    <a:pt x="30999" y="30999"/>
                  </a:cubicBezTo>
                  <a:cubicBezTo>
                    <a:pt x="50847" y="11151"/>
                    <a:pt x="77767" y="0"/>
                    <a:pt x="105837" y="0"/>
                  </a:cubicBezTo>
                  <a:close/>
                </a:path>
              </a:pathLst>
            </a:custGeom>
            <a:solidFill>
              <a:srgbClr val="F4F1D9"/>
            </a:solidFill>
          </p:spPr>
          <p:txBody>
            <a:bodyPr/>
            <a:lstStyle/>
            <a:p>
              <a:endParaRPr lang="en-US"/>
            </a:p>
          </p:txBody>
        </p:sp>
        <p:sp>
          <p:nvSpPr>
            <p:cNvPr id="9" name="TextBox 9"/>
            <p:cNvSpPr txBox="1"/>
            <p:nvPr/>
          </p:nvSpPr>
          <p:spPr>
            <a:xfrm>
              <a:off x="0" y="0"/>
              <a:ext cx="982554" cy="540096"/>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11" name="TextBox 11"/>
          <p:cNvSpPr txBox="1"/>
          <p:nvPr/>
        </p:nvSpPr>
        <p:spPr>
          <a:xfrm>
            <a:off x="1028700" y="1497880"/>
            <a:ext cx="12416424" cy="804543"/>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c. Nhân vật Thúy Kiều</a:t>
            </a:r>
          </a:p>
        </p:txBody>
      </p:sp>
      <p:sp>
        <p:nvSpPr>
          <p:cNvPr id="12" name="TextBox 12"/>
          <p:cNvSpPr txBox="1"/>
          <p:nvPr/>
        </p:nvSpPr>
        <p:spPr>
          <a:xfrm>
            <a:off x="2120181" y="3447182"/>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Hoàn cảnh và tâm trạng của Kiều nơi lầu Ngưng Bích</a:t>
            </a:r>
          </a:p>
        </p:txBody>
      </p:sp>
      <p:sp>
        <p:nvSpPr>
          <p:cNvPr id="13" name="TextBox 13"/>
          <p:cNvSpPr txBox="1"/>
          <p:nvPr/>
        </p:nvSpPr>
        <p:spPr>
          <a:xfrm>
            <a:off x="639562" y="5613302"/>
            <a:ext cx="3511050" cy="1411067"/>
          </a:xfrm>
          <a:prstGeom prst="rect">
            <a:avLst/>
          </a:prstGeom>
        </p:spPr>
        <p:txBody>
          <a:bodyPr lIns="0" tIns="0" rIns="0" bIns="0" rtlCol="0" anchor="t">
            <a:spAutoFit/>
          </a:bodyPr>
          <a:lstStyle/>
          <a:p>
            <a:pPr marL="878971" lvl="1" indent="-439486" algn="l">
              <a:lnSpc>
                <a:spcPts val="5699"/>
              </a:lnSpc>
              <a:buFont typeface="Arial"/>
              <a:buChar char="•"/>
            </a:pPr>
            <a:r>
              <a:rPr lang="en-US" sz="4071">
                <a:solidFill>
                  <a:srgbClr val="422C06"/>
                </a:solidFill>
                <a:latin typeface="Roboto Condensed Bold"/>
              </a:rPr>
              <a:t>Tâm trạng của Kiều</a:t>
            </a:r>
          </a:p>
        </p:txBody>
      </p:sp>
      <p:sp>
        <p:nvSpPr>
          <p:cNvPr id="14" name="TextBox 14"/>
          <p:cNvSpPr txBox="1"/>
          <p:nvPr/>
        </p:nvSpPr>
        <p:spPr>
          <a:xfrm>
            <a:off x="6821172" y="7272018"/>
            <a:ext cx="9822122" cy="2298797"/>
          </a:xfrm>
          <a:prstGeom prst="rect">
            <a:avLst/>
          </a:prstGeom>
        </p:spPr>
        <p:txBody>
          <a:bodyPr lIns="0" tIns="0" rIns="0" bIns="0" rtlCol="0" anchor="t">
            <a:spAutoFit/>
          </a:bodyPr>
          <a:lstStyle/>
          <a:p>
            <a:pPr algn="just">
              <a:lnSpc>
                <a:spcPts val="6119"/>
              </a:lnSpc>
            </a:pPr>
            <a:r>
              <a:rPr lang="en-US" sz="4371">
                <a:solidFill>
                  <a:srgbClr val="422C06"/>
                </a:solidFill>
                <a:latin typeface="Roboto Condensed Bold"/>
              </a:rPr>
              <a:t>Cả không gian và thời gian đều giam hãm, bủa vây lấy con người.</a:t>
            </a:r>
          </a:p>
          <a:p>
            <a:pPr algn="just">
              <a:lnSpc>
                <a:spcPts val="6119"/>
              </a:lnSpc>
            </a:pPr>
            <a:endParaRPr lang="en-US" sz="4371">
              <a:solidFill>
                <a:srgbClr val="422C06"/>
              </a:solidFill>
              <a:latin typeface="Roboto Condensed Bold"/>
            </a:endParaRPr>
          </a:p>
        </p:txBody>
      </p:sp>
      <p:sp>
        <p:nvSpPr>
          <p:cNvPr id="15" name="TextBox 15"/>
          <p:cNvSpPr txBox="1"/>
          <p:nvPr/>
        </p:nvSpPr>
        <p:spPr>
          <a:xfrm>
            <a:off x="5398816" y="5020598"/>
            <a:ext cx="11441384" cy="1923604"/>
          </a:xfrm>
          <a:prstGeom prst="rect">
            <a:avLst/>
          </a:prstGeom>
        </p:spPr>
        <p:txBody>
          <a:bodyPr wrap="square" lIns="0" tIns="0" rIns="0" bIns="0" rtlCol="0" anchor="t">
            <a:spAutoFit/>
          </a:bodyPr>
          <a:lstStyle/>
          <a:p>
            <a:pPr algn="ctr">
              <a:lnSpc>
                <a:spcPts val="7459"/>
              </a:lnSpc>
              <a:spcBef>
                <a:spcPct val="0"/>
              </a:spcBef>
            </a:pPr>
            <a:r>
              <a:rPr lang="en-US" sz="6114">
                <a:solidFill>
                  <a:srgbClr val="D93932"/>
                </a:solidFill>
                <a:latin typeface="#9Slide05 Fourth"/>
              </a:rPr>
              <a:t>Bẽ bàng</a:t>
            </a:r>
            <a:r>
              <a:rPr lang="en-US" sz="6114">
                <a:solidFill>
                  <a:srgbClr val="000000"/>
                </a:solidFill>
                <a:latin typeface="#9Slide05 Fourth"/>
              </a:rPr>
              <a:t> mây sớm đèn khuya,</a:t>
            </a:r>
          </a:p>
          <a:p>
            <a:pPr algn="ctr">
              <a:lnSpc>
                <a:spcPts val="7459"/>
              </a:lnSpc>
              <a:spcBef>
                <a:spcPct val="0"/>
              </a:spcBef>
            </a:pPr>
            <a:r>
              <a:rPr lang="en-US" sz="6114">
                <a:solidFill>
                  <a:srgbClr val="D93932"/>
                </a:solidFill>
                <a:latin typeface="#9Slide05 Fourth"/>
              </a:rPr>
              <a:t>Nửa tình, nửa cảnh</a:t>
            </a:r>
            <a:r>
              <a:rPr lang="en-US" sz="6114">
                <a:solidFill>
                  <a:srgbClr val="000000"/>
                </a:solidFill>
                <a:latin typeface="#9Slide05 Fourth"/>
              </a:rPr>
              <a:t> như chia tấm lòng.</a:t>
            </a:r>
          </a:p>
        </p:txBody>
      </p:sp>
      <p:sp>
        <p:nvSpPr>
          <p:cNvPr id="16" name="Freeform 16"/>
          <p:cNvSpPr/>
          <p:nvPr/>
        </p:nvSpPr>
        <p:spPr>
          <a:xfrm>
            <a:off x="1767802" y="9063032"/>
            <a:ext cx="1474152" cy="1051033"/>
          </a:xfrm>
          <a:custGeom>
            <a:avLst/>
            <a:gdLst/>
            <a:ahLst/>
            <a:cxnLst/>
            <a:rect l="l" t="t" r="r" b="b"/>
            <a:pathLst>
              <a:path w="1474152" h="1051033">
                <a:moveTo>
                  <a:pt x="0" y="0"/>
                </a:moveTo>
                <a:lnTo>
                  <a:pt x="1474152" y="0"/>
                </a:lnTo>
                <a:lnTo>
                  <a:pt x="1474152" y="1051033"/>
                </a:lnTo>
                <a:lnTo>
                  <a:pt x="0" y="10510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TextBox 17"/>
          <p:cNvSpPr txBox="1"/>
          <p:nvPr/>
        </p:nvSpPr>
        <p:spPr>
          <a:xfrm>
            <a:off x="3875706" y="9184851"/>
            <a:ext cx="12767588" cy="755747"/>
          </a:xfrm>
          <a:prstGeom prst="rect">
            <a:avLst/>
          </a:prstGeom>
        </p:spPr>
        <p:txBody>
          <a:bodyPr lIns="0" tIns="0" rIns="0" bIns="0" rtlCol="0" anchor="t">
            <a:spAutoFit/>
          </a:bodyPr>
          <a:lstStyle/>
          <a:p>
            <a:pPr algn="just">
              <a:lnSpc>
                <a:spcPts val="6119"/>
              </a:lnSpc>
            </a:pPr>
            <a:r>
              <a:rPr lang="en-US" sz="4371">
                <a:solidFill>
                  <a:srgbClr val="422C06"/>
                </a:solidFill>
                <a:latin typeface="Roboto Condensed Bold"/>
              </a:rPr>
              <a:t>Kiều rơi vào hoàn cảnh cô đơn, lẻ loi, tuyệt vọng.</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4470177" y="3100099"/>
            <a:ext cx="10904071" cy="1301922"/>
            <a:chOff x="0" y="0"/>
            <a:chExt cx="2871854" cy="342893"/>
          </a:xfrm>
        </p:grpSpPr>
        <p:sp>
          <p:nvSpPr>
            <p:cNvPr id="6" name="Freeform 6"/>
            <p:cNvSpPr/>
            <p:nvPr/>
          </p:nvSpPr>
          <p:spPr>
            <a:xfrm>
              <a:off x="0" y="0"/>
              <a:ext cx="2871854" cy="342893"/>
            </a:xfrm>
            <a:custGeom>
              <a:avLst/>
              <a:gdLst/>
              <a:ahLst/>
              <a:cxnLst/>
              <a:rect l="l" t="t" r="r" b="b"/>
              <a:pathLst>
                <a:path w="2871854" h="342893">
                  <a:moveTo>
                    <a:pt x="36210" y="0"/>
                  </a:moveTo>
                  <a:lnTo>
                    <a:pt x="2835644" y="0"/>
                  </a:lnTo>
                  <a:cubicBezTo>
                    <a:pt x="2855642" y="0"/>
                    <a:pt x="2871854" y="16212"/>
                    <a:pt x="2871854" y="36210"/>
                  </a:cubicBezTo>
                  <a:lnTo>
                    <a:pt x="2871854" y="306683"/>
                  </a:lnTo>
                  <a:cubicBezTo>
                    <a:pt x="2871854" y="326681"/>
                    <a:pt x="2855642" y="342893"/>
                    <a:pt x="2835644" y="342893"/>
                  </a:cubicBezTo>
                  <a:lnTo>
                    <a:pt x="36210" y="342893"/>
                  </a:lnTo>
                  <a:cubicBezTo>
                    <a:pt x="16212" y="342893"/>
                    <a:pt x="0" y="326681"/>
                    <a:pt x="0" y="306683"/>
                  </a:cubicBezTo>
                  <a:lnTo>
                    <a:pt x="0" y="36210"/>
                  </a:lnTo>
                  <a:cubicBezTo>
                    <a:pt x="0" y="16212"/>
                    <a:pt x="16212" y="0"/>
                    <a:pt x="36210" y="0"/>
                  </a:cubicBezTo>
                  <a:close/>
                </a:path>
              </a:pathLst>
            </a:custGeom>
            <a:solidFill>
              <a:srgbClr val="F4F1D9"/>
            </a:solidFill>
          </p:spPr>
          <p:txBody>
            <a:bodyPr/>
            <a:lstStyle/>
            <a:p>
              <a:endParaRPr lang="en-US"/>
            </a:p>
          </p:txBody>
        </p:sp>
        <p:sp>
          <p:nvSpPr>
            <p:cNvPr id="7" name="TextBox 7"/>
            <p:cNvSpPr txBox="1"/>
            <p:nvPr/>
          </p:nvSpPr>
          <p:spPr>
            <a:xfrm>
              <a:off x="0" y="0"/>
              <a:ext cx="2871854" cy="342893"/>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9" name="TextBox 9"/>
          <p:cNvSpPr txBox="1"/>
          <p:nvPr/>
        </p:nvSpPr>
        <p:spPr>
          <a:xfrm>
            <a:off x="1028700" y="1478830"/>
            <a:ext cx="12416424" cy="946149"/>
          </a:xfrm>
          <a:prstGeom prst="rect">
            <a:avLst/>
          </a:prstGeom>
        </p:spPr>
        <p:txBody>
          <a:bodyPr lIns="0" tIns="0" rIns="0" bIns="0" rtlCol="0" anchor="t">
            <a:spAutoFit/>
          </a:bodyPr>
          <a:lstStyle/>
          <a:p>
            <a:pPr algn="l">
              <a:lnSpc>
                <a:spcPts val="7700"/>
              </a:lnSpc>
            </a:pPr>
            <a:r>
              <a:rPr lang="en-US" sz="5500">
                <a:solidFill>
                  <a:srgbClr val="701D18"/>
                </a:solidFill>
                <a:latin typeface="#9Slide07 SVNUT Triumph Press"/>
              </a:rPr>
              <a:t>c. Nhân vật Thúy Kiều</a:t>
            </a:r>
          </a:p>
        </p:txBody>
      </p:sp>
      <p:sp>
        <p:nvSpPr>
          <p:cNvPr id="10" name="TextBox 10"/>
          <p:cNvSpPr txBox="1"/>
          <p:nvPr/>
        </p:nvSpPr>
        <p:spPr>
          <a:xfrm>
            <a:off x="5114529" y="3369376"/>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nhớ của Kiều dành cho Kim Trọng</a:t>
            </a:r>
          </a:p>
        </p:txBody>
      </p:sp>
      <p:sp>
        <p:nvSpPr>
          <p:cNvPr id="11" name="TextBox 11"/>
          <p:cNvSpPr txBox="1"/>
          <p:nvPr/>
        </p:nvSpPr>
        <p:spPr>
          <a:xfrm>
            <a:off x="3229901" y="4607619"/>
            <a:ext cx="13384624" cy="37262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Tưởng người dưới nguyệt chén đồng,</a:t>
            </a:r>
          </a:p>
          <a:p>
            <a:pPr algn="ctr">
              <a:lnSpc>
                <a:spcPts val="7239"/>
              </a:lnSpc>
            </a:pPr>
            <a:r>
              <a:rPr lang="en-US" sz="5171">
                <a:solidFill>
                  <a:srgbClr val="422C06"/>
                </a:solidFill>
                <a:latin typeface="#9Slide05 Fourth"/>
              </a:rPr>
              <a:t>Tin sương luống những rày trông mai chờ.</a:t>
            </a:r>
          </a:p>
          <a:p>
            <a:pPr algn="ctr">
              <a:lnSpc>
                <a:spcPts val="7239"/>
              </a:lnSpc>
            </a:pPr>
            <a:r>
              <a:rPr lang="en-US" sz="5171">
                <a:solidFill>
                  <a:srgbClr val="422C06"/>
                </a:solidFill>
                <a:latin typeface="#9Slide05 Fourth"/>
              </a:rPr>
              <a:t>Bên trời góc bể bơ vơ,</a:t>
            </a:r>
          </a:p>
          <a:p>
            <a:pPr algn="ctr">
              <a:lnSpc>
                <a:spcPts val="7239"/>
              </a:lnSpc>
            </a:pPr>
            <a:r>
              <a:rPr lang="en-US" sz="5171">
                <a:solidFill>
                  <a:srgbClr val="422C06"/>
                </a:solidFill>
                <a:latin typeface="#9Slide05 Fourth"/>
              </a:rPr>
              <a:t>Tấm son gột rửa bao giờ cho phai.</a:t>
            </a:r>
          </a:p>
        </p:txBody>
      </p:sp>
    </p:spTree>
  </p:cSld>
  <p:clrMapOvr>
    <a:masterClrMapping/>
  </p:clrMapOvr>
  <p:transition spd="med">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0" y="6428193"/>
            <a:ext cx="3826514" cy="4560366"/>
          </a:xfrm>
          <a:custGeom>
            <a:avLst/>
            <a:gdLst/>
            <a:ahLst/>
            <a:cxnLst/>
            <a:rect l="l" t="t" r="r" b="b"/>
            <a:pathLst>
              <a:path w="3826514" h="4560366">
                <a:moveTo>
                  <a:pt x="0" y="0"/>
                </a:moveTo>
                <a:lnTo>
                  <a:pt x="3826514" y="0"/>
                </a:lnTo>
                <a:lnTo>
                  <a:pt x="3826514" y="4560366"/>
                </a:lnTo>
                <a:lnTo>
                  <a:pt x="0" y="4560366"/>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2719198" y="3180349"/>
            <a:ext cx="13384624" cy="37262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Tưởng người dưới nguyệt chén đồng,</a:t>
            </a:r>
          </a:p>
          <a:p>
            <a:pPr algn="ctr">
              <a:lnSpc>
                <a:spcPts val="7239"/>
              </a:lnSpc>
            </a:pPr>
            <a:r>
              <a:rPr lang="en-US" sz="5171">
                <a:solidFill>
                  <a:srgbClr val="422C06"/>
                </a:solidFill>
                <a:latin typeface="#9Slide05 Fourth"/>
              </a:rPr>
              <a:t>Tin sương luống những rày trông mai chờ.</a:t>
            </a:r>
          </a:p>
          <a:p>
            <a:pPr algn="ctr">
              <a:lnSpc>
                <a:spcPts val="7239"/>
              </a:lnSpc>
            </a:pPr>
            <a:r>
              <a:rPr lang="en-US" sz="5171">
                <a:solidFill>
                  <a:srgbClr val="422C06"/>
                </a:solidFill>
                <a:latin typeface="#9Slide05 Fourth"/>
              </a:rPr>
              <a:t>Bên trời góc bể bơ vơ,</a:t>
            </a:r>
          </a:p>
          <a:p>
            <a:pPr algn="ctr">
              <a:lnSpc>
                <a:spcPts val="7239"/>
              </a:lnSpc>
            </a:pPr>
            <a:r>
              <a:rPr lang="en-US" sz="5171">
                <a:solidFill>
                  <a:srgbClr val="422C06"/>
                </a:solidFill>
                <a:latin typeface="#9Slide05 Fourth"/>
              </a:rPr>
              <a:t>Tấm son gột rửa bao giờ cho phai.</a:t>
            </a:r>
          </a:p>
        </p:txBody>
      </p:sp>
      <p:grpSp>
        <p:nvGrpSpPr>
          <p:cNvPr id="6" name="Group 6"/>
          <p:cNvGrpSpPr/>
          <p:nvPr/>
        </p:nvGrpSpPr>
        <p:grpSpPr>
          <a:xfrm>
            <a:off x="4793304" y="3179614"/>
            <a:ext cx="1777281" cy="1116249"/>
            <a:chOff x="0" y="0"/>
            <a:chExt cx="468090" cy="293991"/>
          </a:xfrm>
        </p:grpSpPr>
        <p:sp>
          <p:nvSpPr>
            <p:cNvPr id="7" name="Freeform 7"/>
            <p:cNvSpPr/>
            <p:nvPr/>
          </p:nvSpPr>
          <p:spPr>
            <a:xfrm>
              <a:off x="0" y="0"/>
              <a:ext cx="468090" cy="293991"/>
            </a:xfrm>
            <a:custGeom>
              <a:avLst/>
              <a:gdLst/>
              <a:ahLst/>
              <a:cxnLst/>
              <a:rect l="l" t="t" r="r" b="b"/>
              <a:pathLst>
                <a:path w="468090" h="293991">
                  <a:moveTo>
                    <a:pt x="0" y="0"/>
                  </a:moveTo>
                  <a:lnTo>
                    <a:pt x="468090" y="0"/>
                  </a:lnTo>
                  <a:lnTo>
                    <a:pt x="468090" y="293991"/>
                  </a:lnTo>
                  <a:lnTo>
                    <a:pt x="0" y="293991"/>
                  </a:lnTo>
                  <a:close/>
                </a:path>
              </a:pathLst>
            </a:custGeom>
            <a:solidFill>
              <a:srgbClr val="000000">
                <a:alpha val="0"/>
              </a:srgbClr>
            </a:solidFill>
            <a:ln w="57150" cap="sq">
              <a:solidFill>
                <a:srgbClr val="863D3D"/>
              </a:solidFill>
              <a:prstDash val="solid"/>
              <a:miter/>
            </a:ln>
          </p:spPr>
          <p:txBody>
            <a:bodyPr/>
            <a:lstStyle/>
            <a:p>
              <a:endParaRPr lang="en-US"/>
            </a:p>
          </p:txBody>
        </p:sp>
        <p:sp>
          <p:nvSpPr>
            <p:cNvPr id="8" name="TextBox 8"/>
            <p:cNvSpPr txBox="1"/>
            <p:nvPr/>
          </p:nvSpPr>
          <p:spPr>
            <a:xfrm>
              <a:off x="0" y="0"/>
              <a:ext cx="468090" cy="293991"/>
            </a:xfrm>
            <a:prstGeom prst="rect">
              <a:avLst/>
            </a:prstGeom>
          </p:spPr>
          <p:txBody>
            <a:bodyPr lIns="50800" tIns="50800" rIns="50800" bIns="50800" rtlCol="0" anchor="ctr"/>
            <a:lstStyle/>
            <a:p>
              <a:pPr algn="ctr">
                <a:lnSpc>
                  <a:spcPts val="2310"/>
                </a:lnSpc>
              </a:pPr>
              <a:endParaRPr/>
            </a:p>
          </p:txBody>
        </p:sp>
      </p:grpSp>
      <p:sp>
        <p:nvSpPr>
          <p:cNvPr id="9" name="AutoShape 9"/>
          <p:cNvSpPr/>
          <p:nvPr/>
        </p:nvSpPr>
        <p:spPr>
          <a:xfrm flipH="1">
            <a:off x="3902737" y="3737739"/>
            <a:ext cx="890567" cy="0"/>
          </a:xfrm>
          <a:prstGeom prst="line">
            <a:avLst/>
          </a:prstGeom>
          <a:ln w="38100" cap="flat">
            <a:solidFill>
              <a:srgbClr val="863D3D"/>
            </a:solidFill>
            <a:prstDash val="solid"/>
            <a:headEnd type="none" w="sm" len="sm"/>
            <a:tailEnd type="arrow" w="med" len="sm"/>
          </a:ln>
        </p:spPr>
        <p:txBody>
          <a:bodyPr/>
          <a:lstStyle/>
          <a:p>
            <a:endParaRPr lang="en-US"/>
          </a:p>
        </p:txBody>
      </p:sp>
      <p:grpSp>
        <p:nvGrpSpPr>
          <p:cNvPr id="10" name="Group 10"/>
          <p:cNvGrpSpPr/>
          <p:nvPr/>
        </p:nvGrpSpPr>
        <p:grpSpPr>
          <a:xfrm>
            <a:off x="6570585" y="5077140"/>
            <a:ext cx="5619706" cy="927549"/>
            <a:chOff x="0" y="0"/>
            <a:chExt cx="1480087" cy="244293"/>
          </a:xfrm>
        </p:grpSpPr>
        <p:sp>
          <p:nvSpPr>
            <p:cNvPr id="11" name="Freeform 11"/>
            <p:cNvSpPr/>
            <p:nvPr/>
          </p:nvSpPr>
          <p:spPr>
            <a:xfrm>
              <a:off x="0" y="0"/>
              <a:ext cx="1480087" cy="244293"/>
            </a:xfrm>
            <a:custGeom>
              <a:avLst/>
              <a:gdLst/>
              <a:ahLst/>
              <a:cxnLst/>
              <a:rect l="l" t="t" r="r" b="b"/>
              <a:pathLst>
                <a:path w="1480087" h="244293">
                  <a:moveTo>
                    <a:pt x="0" y="0"/>
                  </a:moveTo>
                  <a:lnTo>
                    <a:pt x="1480087" y="0"/>
                  </a:lnTo>
                  <a:lnTo>
                    <a:pt x="1480087" y="244293"/>
                  </a:lnTo>
                  <a:lnTo>
                    <a:pt x="0" y="244293"/>
                  </a:lnTo>
                  <a:close/>
                </a:path>
              </a:pathLst>
            </a:custGeom>
            <a:solidFill>
              <a:srgbClr val="000000">
                <a:alpha val="0"/>
              </a:srgbClr>
            </a:solidFill>
            <a:ln w="57150" cap="sq">
              <a:solidFill>
                <a:srgbClr val="7A6088"/>
              </a:solidFill>
              <a:prstDash val="solid"/>
              <a:miter/>
            </a:ln>
          </p:spPr>
          <p:txBody>
            <a:bodyPr/>
            <a:lstStyle/>
            <a:p>
              <a:endParaRPr lang="en-US"/>
            </a:p>
          </p:txBody>
        </p:sp>
        <p:sp>
          <p:nvSpPr>
            <p:cNvPr id="12" name="TextBox 12"/>
            <p:cNvSpPr txBox="1"/>
            <p:nvPr/>
          </p:nvSpPr>
          <p:spPr>
            <a:xfrm>
              <a:off x="0" y="0"/>
              <a:ext cx="1480087" cy="244293"/>
            </a:xfrm>
            <a:prstGeom prst="rect">
              <a:avLst/>
            </a:prstGeom>
          </p:spPr>
          <p:txBody>
            <a:bodyPr lIns="50800" tIns="50800" rIns="50800" bIns="50800" rtlCol="0" anchor="ctr"/>
            <a:lstStyle/>
            <a:p>
              <a:pPr algn="ctr">
                <a:lnSpc>
                  <a:spcPts val="2310"/>
                </a:lnSpc>
              </a:pPr>
              <a:endParaRPr/>
            </a:p>
          </p:txBody>
        </p:sp>
      </p:grpSp>
      <p:sp>
        <p:nvSpPr>
          <p:cNvPr id="13" name="AutoShape 13"/>
          <p:cNvSpPr/>
          <p:nvPr/>
        </p:nvSpPr>
        <p:spPr>
          <a:xfrm>
            <a:off x="12517608" y="6004689"/>
            <a:ext cx="1808135" cy="0"/>
          </a:xfrm>
          <a:prstGeom prst="line">
            <a:avLst/>
          </a:prstGeom>
          <a:ln w="38100" cap="flat">
            <a:solidFill>
              <a:srgbClr val="7A6088"/>
            </a:solidFill>
            <a:prstDash val="solid"/>
            <a:headEnd type="none" w="sm" len="sm"/>
            <a:tailEnd type="arrow" w="med" len="sm"/>
          </a:ln>
        </p:spPr>
        <p:txBody>
          <a:bodyPr/>
          <a:lstStyle/>
          <a:p>
            <a:endParaRPr lang="en-US"/>
          </a:p>
        </p:txBody>
      </p:sp>
      <p:grpSp>
        <p:nvGrpSpPr>
          <p:cNvPr id="14" name="Group 14"/>
          <p:cNvGrpSpPr/>
          <p:nvPr/>
        </p:nvGrpSpPr>
        <p:grpSpPr>
          <a:xfrm>
            <a:off x="5048437" y="6044469"/>
            <a:ext cx="2385259" cy="927549"/>
            <a:chOff x="0" y="0"/>
            <a:chExt cx="628216" cy="244293"/>
          </a:xfrm>
        </p:grpSpPr>
        <p:sp>
          <p:nvSpPr>
            <p:cNvPr id="15" name="Freeform 15"/>
            <p:cNvSpPr/>
            <p:nvPr/>
          </p:nvSpPr>
          <p:spPr>
            <a:xfrm>
              <a:off x="0" y="0"/>
              <a:ext cx="628216" cy="244293"/>
            </a:xfrm>
            <a:custGeom>
              <a:avLst/>
              <a:gdLst/>
              <a:ahLst/>
              <a:cxnLst/>
              <a:rect l="l" t="t" r="r" b="b"/>
              <a:pathLst>
                <a:path w="628216" h="244293">
                  <a:moveTo>
                    <a:pt x="0" y="0"/>
                  </a:moveTo>
                  <a:lnTo>
                    <a:pt x="628216" y="0"/>
                  </a:lnTo>
                  <a:lnTo>
                    <a:pt x="628216" y="244293"/>
                  </a:lnTo>
                  <a:lnTo>
                    <a:pt x="0" y="244293"/>
                  </a:lnTo>
                  <a:close/>
                </a:path>
              </a:pathLst>
            </a:custGeom>
            <a:solidFill>
              <a:srgbClr val="000000">
                <a:alpha val="0"/>
              </a:srgbClr>
            </a:solidFill>
            <a:ln w="57150" cap="sq">
              <a:solidFill>
                <a:srgbClr val="0E7658"/>
              </a:solidFill>
              <a:prstDash val="solid"/>
              <a:miter/>
            </a:ln>
          </p:spPr>
          <p:txBody>
            <a:bodyPr/>
            <a:lstStyle/>
            <a:p>
              <a:endParaRPr lang="en-US"/>
            </a:p>
          </p:txBody>
        </p:sp>
        <p:sp>
          <p:nvSpPr>
            <p:cNvPr id="16" name="TextBox 16"/>
            <p:cNvSpPr txBox="1"/>
            <p:nvPr/>
          </p:nvSpPr>
          <p:spPr>
            <a:xfrm>
              <a:off x="0" y="0"/>
              <a:ext cx="628216" cy="244293"/>
            </a:xfrm>
            <a:prstGeom prst="rect">
              <a:avLst/>
            </a:prstGeom>
          </p:spPr>
          <p:txBody>
            <a:bodyPr lIns="50800" tIns="50800" rIns="50800" bIns="50800" rtlCol="0" anchor="ctr"/>
            <a:lstStyle/>
            <a:p>
              <a:pPr algn="ctr">
                <a:lnSpc>
                  <a:spcPts val="2310"/>
                </a:lnSpc>
              </a:pPr>
              <a:endParaRPr/>
            </a:p>
          </p:txBody>
        </p:sp>
      </p:grpSp>
      <p:sp>
        <p:nvSpPr>
          <p:cNvPr id="17" name="AutoShape 17"/>
          <p:cNvSpPr/>
          <p:nvPr/>
        </p:nvSpPr>
        <p:spPr>
          <a:xfrm>
            <a:off x="6241067" y="6972018"/>
            <a:ext cx="1192630" cy="560986"/>
          </a:xfrm>
          <a:prstGeom prst="line">
            <a:avLst/>
          </a:prstGeom>
          <a:ln w="38100" cap="flat">
            <a:solidFill>
              <a:srgbClr val="0E7658"/>
            </a:solidFill>
            <a:prstDash val="solid"/>
            <a:headEnd type="none" w="sm" len="sm"/>
            <a:tailEnd type="arrow" w="med" len="sm"/>
          </a:ln>
        </p:spPr>
        <p:txBody>
          <a:bodyPr/>
          <a:lstStyle/>
          <a:p>
            <a:endParaRPr lang="en-US"/>
          </a:p>
        </p:txBody>
      </p:sp>
      <p:sp>
        <p:nvSpPr>
          <p:cNvPr id="18" name="Freeform 18"/>
          <p:cNvSpPr/>
          <p:nvPr/>
        </p:nvSpPr>
        <p:spPr>
          <a:xfrm>
            <a:off x="6570585" y="9611135"/>
            <a:ext cx="737076" cy="525517"/>
          </a:xfrm>
          <a:custGeom>
            <a:avLst/>
            <a:gdLst/>
            <a:ahLst/>
            <a:cxnLst/>
            <a:rect l="l" t="t" r="r" b="b"/>
            <a:pathLst>
              <a:path w="737076" h="525517">
                <a:moveTo>
                  <a:pt x="0" y="0"/>
                </a:moveTo>
                <a:lnTo>
                  <a:pt x="737076" y="0"/>
                </a:lnTo>
                <a:lnTo>
                  <a:pt x="737076" y="525517"/>
                </a:lnTo>
                <a:lnTo>
                  <a:pt x="0" y="5255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19"/>
          <p:cNvSpPr txBox="1"/>
          <p:nvPr/>
        </p:nvSpPr>
        <p:spPr>
          <a:xfrm>
            <a:off x="-201959" y="2177544"/>
            <a:ext cx="4230432" cy="433070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863D3D"/>
                </a:solidFill>
                <a:latin typeface="Roboto Condensed"/>
              </a:rPr>
              <a:t>Gợi về quá khứ đẹp</a:t>
            </a:r>
          </a:p>
          <a:p>
            <a:pPr marL="755651" lvl="1" indent="-377825" algn="just">
              <a:lnSpc>
                <a:spcPts val="4900"/>
              </a:lnSpc>
              <a:buFont typeface="Arial"/>
              <a:buChar char="•"/>
            </a:pPr>
            <a:r>
              <a:rPr lang="en-US" sz="3500">
                <a:solidFill>
                  <a:srgbClr val="863D3D"/>
                </a:solidFill>
                <a:latin typeface="Roboto Condensed"/>
              </a:rPr>
              <a:t>Nhớ về lời hẹn thề đôi lứa</a:t>
            </a:r>
          </a:p>
          <a:p>
            <a:pPr marL="755651" lvl="1" indent="-377825" algn="just">
              <a:lnSpc>
                <a:spcPts val="4900"/>
              </a:lnSpc>
              <a:buFont typeface="Arial"/>
              <a:buChar char="•"/>
            </a:pPr>
            <a:r>
              <a:rPr lang="en-US" sz="3500">
                <a:solidFill>
                  <a:srgbClr val="863D3D"/>
                </a:solidFill>
                <a:latin typeface="Roboto Condensed"/>
              </a:rPr>
              <a:t>Tưởng tượng cảnh Kim Trọng ngày đêm trông ngóng</a:t>
            </a:r>
          </a:p>
          <a:p>
            <a:pPr algn="just">
              <a:lnSpc>
                <a:spcPts val="4900"/>
              </a:lnSpc>
            </a:pPr>
            <a:endParaRPr lang="en-US" sz="3500">
              <a:solidFill>
                <a:srgbClr val="863D3D"/>
              </a:solidFill>
              <a:latin typeface="Roboto Condensed"/>
            </a:endParaRPr>
          </a:p>
        </p:txBody>
      </p:sp>
      <p:sp>
        <p:nvSpPr>
          <p:cNvPr id="20" name="TextBox 20"/>
          <p:cNvSpPr txBox="1"/>
          <p:nvPr/>
        </p:nvSpPr>
        <p:spPr>
          <a:xfrm>
            <a:off x="14713050" y="5415409"/>
            <a:ext cx="3270293" cy="1235075"/>
          </a:xfrm>
          <a:prstGeom prst="rect">
            <a:avLst/>
          </a:prstGeom>
        </p:spPr>
        <p:txBody>
          <a:bodyPr lIns="0" tIns="0" rIns="0" bIns="0" rtlCol="0" anchor="t">
            <a:spAutoFit/>
          </a:bodyPr>
          <a:lstStyle/>
          <a:p>
            <a:pPr algn="just">
              <a:lnSpc>
                <a:spcPts val="4900"/>
              </a:lnSpc>
            </a:pPr>
            <a:r>
              <a:rPr lang="en-US" sz="3500">
                <a:solidFill>
                  <a:srgbClr val="7A6088"/>
                </a:solidFill>
                <a:latin typeface="Roboto Condensed"/>
              </a:rPr>
              <a:t>nổi bật sự cô đơn của Kiều</a:t>
            </a:r>
          </a:p>
        </p:txBody>
      </p:sp>
      <p:sp>
        <p:nvSpPr>
          <p:cNvPr id="21" name="TextBox 21"/>
          <p:cNvSpPr txBox="1"/>
          <p:nvPr/>
        </p:nvSpPr>
        <p:spPr>
          <a:xfrm>
            <a:off x="4028473" y="7540718"/>
            <a:ext cx="14099129" cy="1840247"/>
          </a:xfrm>
          <a:prstGeom prst="rect">
            <a:avLst/>
          </a:prstGeom>
        </p:spPr>
        <p:txBody>
          <a:bodyPr lIns="0" tIns="0" rIns="0" bIns="0" rtlCol="0" anchor="t">
            <a:spAutoFit/>
          </a:bodyPr>
          <a:lstStyle/>
          <a:p>
            <a:pPr algn="just">
              <a:lnSpc>
                <a:spcPts val="4900"/>
              </a:lnSpc>
            </a:pPr>
            <a:r>
              <a:rPr lang="en-US" sz="3500">
                <a:solidFill>
                  <a:srgbClr val="0E7658"/>
                </a:solidFill>
                <a:latin typeface="Roboto Condensed"/>
              </a:rPr>
              <a:t>Là hình ảnh ẩn dụ có hai cách hiểu:</a:t>
            </a:r>
          </a:p>
          <a:p>
            <a:pPr algn="just">
              <a:lnSpc>
                <a:spcPts val="4900"/>
              </a:lnSpc>
            </a:pPr>
            <a:r>
              <a:rPr lang="en-US" sz="3500">
                <a:solidFill>
                  <a:srgbClr val="0E7658"/>
                </a:solidFill>
                <a:latin typeface="Roboto Condensed"/>
              </a:rPr>
              <a:t>+ Tấm lòng son là tấm lòng thương nhớ Kim Trọng </a:t>
            </a:r>
          </a:p>
          <a:p>
            <a:pPr algn="just">
              <a:lnSpc>
                <a:spcPts val="4900"/>
              </a:lnSpc>
            </a:pPr>
            <a:r>
              <a:rPr lang="en-US" sz="3500">
                <a:solidFill>
                  <a:srgbClr val="0E7658"/>
                </a:solidFill>
                <a:latin typeface="Roboto Condensed"/>
              </a:rPr>
              <a:t>+ Tấm lòng son của Kiều đã bị vùi dập hoen ố, không bao giờ mới gột rửa được.</a:t>
            </a:r>
          </a:p>
        </p:txBody>
      </p:sp>
      <p:sp>
        <p:nvSpPr>
          <p:cNvPr id="22" name="TextBox 22"/>
          <p:cNvSpPr txBox="1"/>
          <p:nvPr/>
        </p:nvSpPr>
        <p:spPr>
          <a:xfrm>
            <a:off x="7600950" y="9534935"/>
            <a:ext cx="12864865" cy="679450"/>
          </a:xfrm>
          <a:prstGeom prst="rect">
            <a:avLst/>
          </a:prstGeom>
        </p:spPr>
        <p:txBody>
          <a:bodyPr lIns="0" tIns="0" rIns="0" bIns="0" rtlCol="0" anchor="t">
            <a:spAutoFit/>
          </a:bodyPr>
          <a:lstStyle/>
          <a:p>
            <a:pPr algn="just">
              <a:lnSpc>
                <a:spcPts val="5599"/>
              </a:lnSpc>
            </a:pPr>
            <a:r>
              <a:rPr lang="en-US" sz="3999">
                <a:solidFill>
                  <a:srgbClr val="DB652B"/>
                </a:solidFill>
                <a:latin typeface="Roboto Condensed Bold"/>
              </a:rPr>
              <a:t>Kiều rất sâu sắc, thủy chung</a:t>
            </a:r>
          </a:p>
        </p:txBody>
      </p:sp>
      <p:grpSp>
        <p:nvGrpSpPr>
          <p:cNvPr id="23" name="Group 23"/>
          <p:cNvGrpSpPr/>
          <p:nvPr/>
        </p:nvGrpSpPr>
        <p:grpSpPr>
          <a:xfrm>
            <a:off x="2394089" y="606339"/>
            <a:ext cx="10904071" cy="1301922"/>
            <a:chOff x="0" y="0"/>
            <a:chExt cx="2871854" cy="342893"/>
          </a:xfrm>
        </p:grpSpPr>
        <p:sp>
          <p:nvSpPr>
            <p:cNvPr id="24" name="Freeform 24"/>
            <p:cNvSpPr/>
            <p:nvPr/>
          </p:nvSpPr>
          <p:spPr>
            <a:xfrm>
              <a:off x="0" y="0"/>
              <a:ext cx="2871854" cy="342893"/>
            </a:xfrm>
            <a:custGeom>
              <a:avLst/>
              <a:gdLst/>
              <a:ahLst/>
              <a:cxnLst/>
              <a:rect l="l" t="t" r="r" b="b"/>
              <a:pathLst>
                <a:path w="2871854" h="342893">
                  <a:moveTo>
                    <a:pt x="36210" y="0"/>
                  </a:moveTo>
                  <a:lnTo>
                    <a:pt x="2835644" y="0"/>
                  </a:lnTo>
                  <a:cubicBezTo>
                    <a:pt x="2855642" y="0"/>
                    <a:pt x="2871854" y="16212"/>
                    <a:pt x="2871854" y="36210"/>
                  </a:cubicBezTo>
                  <a:lnTo>
                    <a:pt x="2871854" y="306683"/>
                  </a:lnTo>
                  <a:cubicBezTo>
                    <a:pt x="2871854" y="326681"/>
                    <a:pt x="2855642" y="342893"/>
                    <a:pt x="2835644" y="342893"/>
                  </a:cubicBezTo>
                  <a:lnTo>
                    <a:pt x="36210" y="342893"/>
                  </a:lnTo>
                  <a:cubicBezTo>
                    <a:pt x="16212" y="342893"/>
                    <a:pt x="0" y="326681"/>
                    <a:pt x="0" y="306683"/>
                  </a:cubicBezTo>
                  <a:lnTo>
                    <a:pt x="0" y="36210"/>
                  </a:lnTo>
                  <a:cubicBezTo>
                    <a:pt x="0" y="16212"/>
                    <a:pt x="16212" y="0"/>
                    <a:pt x="36210" y="0"/>
                  </a:cubicBezTo>
                  <a:close/>
                </a:path>
              </a:pathLst>
            </a:custGeom>
            <a:solidFill>
              <a:srgbClr val="F4F1D9"/>
            </a:solidFill>
          </p:spPr>
          <p:txBody>
            <a:bodyPr/>
            <a:lstStyle/>
            <a:p>
              <a:endParaRPr lang="en-US"/>
            </a:p>
          </p:txBody>
        </p:sp>
        <p:sp>
          <p:nvSpPr>
            <p:cNvPr id="25" name="TextBox 25"/>
            <p:cNvSpPr txBox="1"/>
            <p:nvPr/>
          </p:nvSpPr>
          <p:spPr>
            <a:xfrm>
              <a:off x="0" y="0"/>
              <a:ext cx="2871854" cy="342893"/>
            </a:xfrm>
            <a:prstGeom prst="rect">
              <a:avLst/>
            </a:prstGeom>
          </p:spPr>
          <p:txBody>
            <a:bodyPr lIns="50800" tIns="50800" rIns="50800" bIns="50800" rtlCol="0" anchor="ctr"/>
            <a:lstStyle/>
            <a:p>
              <a:pPr algn="ctr">
                <a:lnSpc>
                  <a:spcPts val="2310"/>
                </a:lnSpc>
              </a:pPr>
              <a:endParaRPr/>
            </a:p>
          </p:txBody>
        </p:sp>
      </p:grpSp>
      <p:sp>
        <p:nvSpPr>
          <p:cNvPr id="26" name="TextBox 26"/>
          <p:cNvSpPr txBox="1"/>
          <p:nvPr/>
        </p:nvSpPr>
        <p:spPr>
          <a:xfrm>
            <a:off x="3229901" y="875617"/>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nhớ của Kiều dành cho Kim Trọng</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nodeType="with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wipe(down)">
                                      <p:cBhvr>
                                        <p:cTn id="5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7" grpId="0" animBg="1"/>
      <p:bldP spid="18" grpId="0" animBg="1"/>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3762907" y="377739"/>
            <a:ext cx="10904071" cy="1301922"/>
            <a:chOff x="0" y="0"/>
            <a:chExt cx="2871854" cy="342893"/>
          </a:xfrm>
        </p:grpSpPr>
        <p:sp>
          <p:nvSpPr>
            <p:cNvPr id="5" name="Freeform 5"/>
            <p:cNvSpPr/>
            <p:nvPr/>
          </p:nvSpPr>
          <p:spPr>
            <a:xfrm>
              <a:off x="0" y="0"/>
              <a:ext cx="2871854" cy="342893"/>
            </a:xfrm>
            <a:custGeom>
              <a:avLst/>
              <a:gdLst/>
              <a:ahLst/>
              <a:cxnLst/>
              <a:rect l="l" t="t" r="r" b="b"/>
              <a:pathLst>
                <a:path w="2871854" h="342893">
                  <a:moveTo>
                    <a:pt x="36210" y="0"/>
                  </a:moveTo>
                  <a:lnTo>
                    <a:pt x="2835644" y="0"/>
                  </a:lnTo>
                  <a:cubicBezTo>
                    <a:pt x="2855642" y="0"/>
                    <a:pt x="2871854" y="16212"/>
                    <a:pt x="2871854" y="36210"/>
                  </a:cubicBezTo>
                  <a:lnTo>
                    <a:pt x="2871854" y="306683"/>
                  </a:lnTo>
                  <a:cubicBezTo>
                    <a:pt x="2871854" y="326681"/>
                    <a:pt x="2855642" y="342893"/>
                    <a:pt x="2835644" y="342893"/>
                  </a:cubicBezTo>
                  <a:lnTo>
                    <a:pt x="36210" y="342893"/>
                  </a:lnTo>
                  <a:cubicBezTo>
                    <a:pt x="16212" y="342893"/>
                    <a:pt x="0" y="326681"/>
                    <a:pt x="0" y="306683"/>
                  </a:cubicBezTo>
                  <a:lnTo>
                    <a:pt x="0" y="36210"/>
                  </a:lnTo>
                  <a:cubicBezTo>
                    <a:pt x="0" y="16212"/>
                    <a:pt x="16212" y="0"/>
                    <a:pt x="36210" y="0"/>
                  </a:cubicBezTo>
                  <a:close/>
                </a:path>
              </a:pathLst>
            </a:custGeom>
            <a:solidFill>
              <a:srgbClr val="F4F1D9"/>
            </a:solidFill>
          </p:spPr>
          <p:txBody>
            <a:bodyPr/>
            <a:lstStyle/>
            <a:p>
              <a:endParaRPr lang="en-US"/>
            </a:p>
          </p:txBody>
        </p:sp>
        <p:sp>
          <p:nvSpPr>
            <p:cNvPr id="6" name="TextBox 6"/>
            <p:cNvSpPr txBox="1"/>
            <p:nvPr/>
          </p:nvSpPr>
          <p:spPr>
            <a:xfrm>
              <a:off x="0" y="0"/>
              <a:ext cx="2871854" cy="342893"/>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98719" y="647017"/>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nhớ của Kiều dành cho cha mẹ</a:t>
            </a:r>
          </a:p>
        </p:txBody>
      </p:sp>
      <p:sp>
        <p:nvSpPr>
          <p:cNvPr id="8" name="TextBox 8"/>
          <p:cNvSpPr txBox="1"/>
          <p:nvPr/>
        </p:nvSpPr>
        <p:spPr>
          <a:xfrm>
            <a:off x="3021895" y="3281680"/>
            <a:ext cx="13384624" cy="37262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Xót người tựa cửa hôm mai,</a:t>
            </a:r>
          </a:p>
          <a:p>
            <a:pPr algn="ctr">
              <a:lnSpc>
                <a:spcPts val="7239"/>
              </a:lnSpc>
            </a:pPr>
            <a:r>
              <a:rPr lang="en-US" sz="5171">
                <a:solidFill>
                  <a:srgbClr val="422C06"/>
                </a:solidFill>
                <a:latin typeface="#9Slide05 Fourth"/>
              </a:rPr>
              <a:t>Quạt nồng ấp lạnh, những ai đó giờ?</a:t>
            </a:r>
          </a:p>
          <a:p>
            <a:pPr algn="ctr">
              <a:lnSpc>
                <a:spcPts val="7239"/>
              </a:lnSpc>
            </a:pPr>
            <a:r>
              <a:rPr lang="en-US" sz="5171">
                <a:solidFill>
                  <a:srgbClr val="422C06"/>
                </a:solidFill>
                <a:latin typeface="#9Slide05 Fourth"/>
              </a:rPr>
              <a:t>Sân Lai cách mấy nắng mưa,</a:t>
            </a:r>
          </a:p>
          <a:p>
            <a:pPr algn="ctr">
              <a:lnSpc>
                <a:spcPts val="7239"/>
              </a:lnSpc>
            </a:pPr>
            <a:r>
              <a:rPr lang="en-US" sz="5171">
                <a:solidFill>
                  <a:srgbClr val="422C06"/>
                </a:solidFill>
                <a:latin typeface="#9Slide05 Fourth"/>
              </a:rPr>
              <a:t>Có khi gốc tử đã vừa người ôm?</a:t>
            </a:r>
          </a:p>
        </p:txBody>
      </p:sp>
      <p:grpSp>
        <p:nvGrpSpPr>
          <p:cNvPr id="9" name="Group 9"/>
          <p:cNvGrpSpPr/>
          <p:nvPr/>
        </p:nvGrpSpPr>
        <p:grpSpPr>
          <a:xfrm>
            <a:off x="6093086" y="3293995"/>
            <a:ext cx="1266578" cy="1116249"/>
            <a:chOff x="0" y="0"/>
            <a:chExt cx="333584" cy="293991"/>
          </a:xfrm>
        </p:grpSpPr>
        <p:sp>
          <p:nvSpPr>
            <p:cNvPr id="10" name="Freeform 10"/>
            <p:cNvSpPr/>
            <p:nvPr/>
          </p:nvSpPr>
          <p:spPr>
            <a:xfrm>
              <a:off x="0" y="0"/>
              <a:ext cx="333584" cy="293991"/>
            </a:xfrm>
            <a:custGeom>
              <a:avLst/>
              <a:gdLst/>
              <a:ahLst/>
              <a:cxnLst/>
              <a:rect l="l" t="t" r="r" b="b"/>
              <a:pathLst>
                <a:path w="333584" h="293991">
                  <a:moveTo>
                    <a:pt x="0" y="0"/>
                  </a:moveTo>
                  <a:lnTo>
                    <a:pt x="333584" y="0"/>
                  </a:lnTo>
                  <a:lnTo>
                    <a:pt x="333584" y="293991"/>
                  </a:lnTo>
                  <a:lnTo>
                    <a:pt x="0" y="293991"/>
                  </a:lnTo>
                  <a:close/>
                </a:path>
              </a:pathLst>
            </a:custGeom>
            <a:solidFill>
              <a:srgbClr val="000000">
                <a:alpha val="0"/>
              </a:srgbClr>
            </a:solidFill>
            <a:ln w="57150" cap="sq">
              <a:solidFill>
                <a:srgbClr val="863D3D"/>
              </a:solidFill>
              <a:prstDash val="solid"/>
              <a:miter/>
            </a:ln>
          </p:spPr>
          <p:txBody>
            <a:bodyPr/>
            <a:lstStyle/>
            <a:p>
              <a:endParaRPr lang="en-US"/>
            </a:p>
          </p:txBody>
        </p:sp>
        <p:sp>
          <p:nvSpPr>
            <p:cNvPr id="11" name="TextBox 11"/>
            <p:cNvSpPr txBox="1"/>
            <p:nvPr/>
          </p:nvSpPr>
          <p:spPr>
            <a:xfrm>
              <a:off x="0" y="0"/>
              <a:ext cx="333584" cy="293991"/>
            </a:xfrm>
            <a:prstGeom prst="rect">
              <a:avLst/>
            </a:prstGeom>
          </p:spPr>
          <p:txBody>
            <a:bodyPr lIns="50800" tIns="50800" rIns="50800" bIns="50800" rtlCol="0" anchor="ctr"/>
            <a:lstStyle/>
            <a:p>
              <a:pPr algn="ctr">
                <a:lnSpc>
                  <a:spcPts val="2310"/>
                </a:lnSpc>
              </a:pPr>
              <a:endParaRPr/>
            </a:p>
          </p:txBody>
        </p:sp>
      </p:grpSp>
      <p:sp>
        <p:nvSpPr>
          <p:cNvPr id="12" name="AutoShape 12"/>
          <p:cNvSpPr/>
          <p:nvPr/>
        </p:nvSpPr>
        <p:spPr>
          <a:xfrm flipH="1">
            <a:off x="5097983" y="3852120"/>
            <a:ext cx="995102" cy="0"/>
          </a:xfrm>
          <a:prstGeom prst="line">
            <a:avLst/>
          </a:prstGeom>
          <a:ln w="38100" cap="flat">
            <a:solidFill>
              <a:srgbClr val="863D3D"/>
            </a:solidFill>
            <a:prstDash val="solid"/>
            <a:headEnd type="none" w="sm" len="sm"/>
            <a:tailEnd type="arrow" w="med" len="sm"/>
          </a:ln>
        </p:spPr>
        <p:txBody>
          <a:bodyPr/>
          <a:lstStyle/>
          <a:p>
            <a:endParaRPr lang="en-US"/>
          </a:p>
        </p:txBody>
      </p:sp>
      <p:sp>
        <p:nvSpPr>
          <p:cNvPr id="13" name="TextBox 13"/>
          <p:cNvSpPr txBox="1"/>
          <p:nvPr/>
        </p:nvSpPr>
        <p:spPr>
          <a:xfrm>
            <a:off x="3102745" y="3444736"/>
            <a:ext cx="2328632" cy="596317"/>
          </a:xfrm>
          <a:prstGeom prst="rect">
            <a:avLst/>
          </a:prstGeom>
        </p:spPr>
        <p:txBody>
          <a:bodyPr wrap="square" lIns="0" tIns="0" rIns="0" bIns="0" rtlCol="0" anchor="t">
            <a:spAutoFit/>
          </a:bodyPr>
          <a:lstStyle/>
          <a:p>
            <a:pPr algn="just">
              <a:lnSpc>
                <a:spcPts val="5040"/>
              </a:lnSpc>
            </a:pPr>
            <a:r>
              <a:rPr lang="en-US" sz="3600">
                <a:solidFill>
                  <a:srgbClr val="863D3D"/>
                </a:solidFill>
                <a:latin typeface="Roboto Condensed"/>
              </a:rPr>
              <a:t>xót thương</a:t>
            </a:r>
          </a:p>
        </p:txBody>
      </p:sp>
      <p:grpSp>
        <p:nvGrpSpPr>
          <p:cNvPr id="14" name="Group 14"/>
          <p:cNvGrpSpPr/>
          <p:nvPr/>
        </p:nvGrpSpPr>
        <p:grpSpPr>
          <a:xfrm>
            <a:off x="7359664" y="3293995"/>
            <a:ext cx="5999050" cy="1116249"/>
            <a:chOff x="0" y="0"/>
            <a:chExt cx="1579997" cy="293991"/>
          </a:xfrm>
        </p:grpSpPr>
        <p:sp>
          <p:nvSpPr>
            <p:cNvPr id="15" name="Freeform 15"/>
            <p:cNvSpPr/>
            <p:nvPr/>
          </p:nvSpPr>
          <p:spPr>
            <a:xfrm>
              <a:off x="0" y="0"/>
              <a:ext cx="1579997" cy="293991"/>
            </a:xfrm>
            <a:custGeom>
              <a:avLst/>
              <a:gdLst/>
              <a:ahLst/>
              <a:cxnLst/>
              <a:rect l="l" t="t" r="r" b="b"/>
              <a:pathLst>
                <a:path w="1579997" h="293991">
                  <a:moveTo>
                    <a:pt x="0" y="0"/>
                  </a:moveTo>
                  <a:lnTo>
                    <a:pt x="1579997" y="0"/>
                  </a:lnTo>
                  <a:lnTo>
                    <a:pt x="1579997" y="293991"/>
                  </a:lnTo>
                  <a:lnTo>
                    <a:pt x="0" y="293991"/>
                  </a:lnTo>
                  <a:close/>
                </a:path>
              </a:pathLst>
            </a:custGeom>
            <a:solidFill>
              <a:srgbClr val="000000">
                <a:alpha val="0"/>
              </a:srgbClr>
            </a:solidFill>
            <a:ln w="57150" cap="sq">
              <a:solidFill>
                <a:srgbClr val="7A6088"/>
              </a:solidFill>
              <a:prstDash val="solid"/>
              <a:miter/>
            </a:ln>
          </p:spPr>
          <p:txBody>
            <a:bodyPr/>
            <a:lstStyle/>
            <a:p>
              <a:endParaRPr lang="en-US"/>
            </a:p>
          </p:txBody>
        </p:sp>
        <p:sp>
          <p:nvSpPr>
            <p:cNvPr id="16" name="TextBox 16"/>
            <p:cNvSpPr txBox="1"/>
            <p:nvPr/>
          </p:nvSpPr>
          <p:spPr>
            <a:xfrm>
              <a:off x="0" y="0"/>
              <a:ext cx="1579997" cy="293991"/>
            </a:xfrm>
            <a:prstGeom prst="rect">
              <a:avLst/>
            </a:prstGeom>
          </p:spPr>
          <p:txBody>
            <a:bodyPr lIns="50800" tIns="50800" rIns="50800" bIns="50800" rtlCol="0" anchor="ctr"/>
            <a:lstStyle/>
            <a:p>
              <a:pPr algn="ctr">
                <a:lnSpc>
                  <a:spcPts val="2310"/>
                </a:lnSpc>
              </a:pPr>
              <a:endParaRPr/>
            </a:p>
          </p:txBody>
        </p:sp>
      </p:grpSp>
      <p:sp>
        <p:nvSpPr>
          <p:cNvPr id="17" name="AutoShape 17"/>
          <p:cNvSpPr/>
          <p:nvPr/>
        </p:nvSpPr>
        <p:spPr>
          <a:xfrm>
            <a:off x="13358714" y="3852120"/>
            <a:ext cx="1209919" cy="0"/>
          </a:xfrm>
          <a:prstGeom prst="line">
            <a:avLst/>
          </a:prstGeom>
          <a:ln w="38100" cap="flat">
            <a:solidFill>
              <a:srgbClr val="7A6088"/>
            </a:solidFill>
            <a:prstDash val="solid"/>
            <a:headEnd type="none" w="sm" len="sm"/>
            <a:tailEnd type="arrow" w="med" len="sm"/>
          </a:ln>
        </p:spPr>
        <p:txBody>
          <a:bodyPr/>
          <a:lstStyle/>
          <a:p>
            <a:endParaRPr lang="en-US"/>
          </a:p>
        </p:txBody>
      </p:sp>
      <p:sp>
        <p:nvSpPr>
          <p:cNvPr id="18" name="TextBox 18"/>
          <p:cNvSpPr txBox="1"/>
          <p:nvPr/>
        </p:nvSpPr>
        <p:spPr>
          <a:xfrm>
            <a:off x="15020559" y="3103414"/>
            <a:ext cx="2771919" cy="2537460"/>
          </a:xfrm>
          <a:prstGeom prst="rect">
            <a:avLst/>
          </a:prstGeom>
        </p:spPr>
        <p:txBody>
          <a:bodyPr lIns="0" tIns="0" rIns="0" bIns="0" rtlCol="0" anchor="t">
            <a:spAutoFit/>
          </a:bodyPr>
          <a:lstStyle/>
          <a:p>
            <a:pPr algn="just">
              <a:lnSpc>
                <a:spcPts val="5040"/>
              </a:lnSpc>
            </a:pPr>
            <a:r>
              <a:rPr lang="en-US" sz="3600">
                <a:solidFill>
                  <a:srgbClr val="7A6088"/>
                </a:solidFill>
                <a:latin typeface="Roboto Condensed"/>
              </a:rPr>
              <a:t>Cha mẹ ngày đêm tựa cửa cho mong con</a:t>
            </a:r>
          </a:p>
          <a:p>
            <a:pPr algn="just">
              <a:lnSpc>
                <a:spcPts val="5040"/>
              </a:lnSpc>
            </a:pPr>
            <a:endParaRPr lang="en-US" sz="3600">
              <a:solidFill>
                <a:srgbClr val="7A6088"/>
              </a:solidFill>
              <a:latin typeface="Roboto Condensed"/>
            </a:endParaRPr>
          </a:p>
        </p:txBody>
      </p:sp>
      <p:grpSp>
        <p:nvGrpSpPr>
          <p:cNvPr id="19" name="Group 19"/>
          <p:cNvGrpSpPr/>
          <p:nvPr/>
        </p:nvGrpSpPr>
        <p:grpSpPr>
          <a:xfrm>
            <a:off x="7359664" y="6172369"/>
            <a:ext cx="1768868" cy="835588"/>
            <a:chOff x="0" y="0"/>
            <a:chExt cx="465875" cy="220073"/>
          </a:xfrm>
        </p:grpSpPr>
        <p:sp>
          <p:nvSpPr>
            <p:cNvPr id="20" name="Freeform 20"/>
            <p:cNvSpPr/>
            <p:nvPr/>
          </p:nvSpPr>
          <p:spPr>
            <a:xfrm>
              <a:off x="0" y="0"/>
              <a:ext cx="465875" cy="220073"/>
            </a:xfrm>
            <a:custGeom>
              <a:avLst/>
              <a:gdLst/>
              <a:ahLst/>
              <a:cxnLst/>
              <a:rect l="l" t="t" r="r" b="b"/>
              <a:pathLst>
                <a:path w="465875" h="220073">
                  <a:moveTo>
                    <a:pt x="0" y="0"/>
                  </a:moveTo>
                  <a:lnTo>
                    <a:pt x="465875" y="0"/>
                  </a:lnTo>
                  <a:lnTo>
                    <a:pt x="465875" y="220073"/>
                  </a:lnTo>
                  <a:lnTo>
                    <a:pt x="0" y="220073"/>
                  </a:lnTo>
                  <a:close/>
                </a:path>
              </a:pathLst>
            </a:custGeom>
            <a:solidFill>
              <a:srgbClr val="000000">
                <a:alpha val="0"/>
              </a:srgbClr>
            </a:solidFill>
            <a:ln w="57150" cap="sq">
              <a:solidFill>
                <a:srgbClr val="535254"/>
              </a:solidFill>
              <a:prstDash val="solid"/>
              <a:miter/>
            </a:ln>
          </p:spPr>
          <p:txBody>
            <a:bodyPr/>
            <a:lstStyle/>
            <a:p>
              <a:endParaRPr lang="en-US"/>
            </a:p>
          </p:txBody>
        </p:sp>
        <p:sp>
          <p:nvSpPr>
            <p:cNvPr id="21" name="TextBox 21"/>
            <p:cNvSpPr txBox="1"/>
            <p:nvPr/>
          </p:nvSpPr>
          <p:spPr>
            <a:xfrm>
              <a:off x="0" y="0"/>
              <a:ext cx="465875" cy="220073"/>
            </a:xfrm>
            <a:prstGeom prst="rect">
              <a:avLst/>
            </a:prstGeom>
          </p:spPr>
          <p:txBody>
            <a:bodyPr lIns="50800" tIns="50800" rIns="50800" bIns="50800" rtlCol="0" anchor="ctr"/>
            <a:lstStyle/>
            <a:p>
              <a:pPr algn="ctr">
                <a:lnSpc>
                  <a:spcPts val="2310"/>
                </a:lnSpc>
              </a:pPr>
              <a:endParaRPr/>
            </a:p>
          </p:txBody>
        </p:sp>
      </p:grpSp>
      <p:sp>
        <p:nvSpPr>
          <p:cNvPr id="22" name="AutoShape 22"/>
          <p:cNvSpPr/>
          <p:nvPr/>
        </p:nvSpPr>
        <p:spPr>
          <a:xfrm flipH="1">
            <a:off x="7722469" y="7007958"/>
            <a:ext cx="521630" cy="717392"/>
          </a:xfrm>
          <a:prstGeom prst="line">
            <a:avLst/>
          </a:prstGeom>
          <a:ln w="38100" cap="flat">
            <a:solidFill>
              <a:srgbClr val="535254"/>
            </a:solidFill>
            <a:prstDash val="solid"/>
            <a:headEnd type="none" w="sm" len="sm"/>
            <a:tailEnd type="arrow" w="med" len="sm"/>
          </a:ln>
        </p:spPr>
        <p:txBody>
          <a:bodyPr/>
          <a:lstStyle/>
          <a:p>
            <a:endParaRPr lang="en-US"/>
          </a:p>
        </p:txBody>
      </p:sp>
      <p:sp>
        <p:nvSpPr>
          <p:cNvPr id="23" name="TextBox 23"/>
          <p:cNvSpPr txBox="1"/>
          <p:nvPr/>
        </p:nvSpPr>
        <p:spPr>
          <a:xfrm>
            <a:off x="6382816" y="7791619"/>
            <a:ext cx="6037784" cy="596317"/>
          </a:xfrm>
          <a:prstGeom prst="rect">
            <a:avLst/>
          </a:prstGeom>
        </p:spPr>
        <p:txBody>
          <a:bodyPr wrap="square" lIns="0" tIns="0" rIns="0" bIns="0" rtlCol="0" anchor="t">
            <a:spAutoFit/>
          </a:bodyPr>
          <a:lstStyle/>
          <a:p>
            <a:pPr algn="just">
              <a:lnSpc>
                <a:spcPts val="5040"/>
              </a:lnSpc>
            </a:pPr>
            <a:r>
              <a:rPr lang="en-US" sz="3600">
                <a:solidFill>
                  <a:srgbClr val="535254"/>
                </a:solidFill>
                <a:latin typeface="Roboto Condensed"/>
              </a:rPr>
              <a:t>Điển cố, ý nói cha mẹ đã già</a:t>
            </a:r>
          </a:p>
        </p:txBody>
      </p:sp>
      <p:grpSp>
        <p:nvGrpSpPr>
          <p:cNvPr id="24" name="Group 24"/>
          <p:cNvGrpSpPr/>
          <p:nvPr/>
        </p:nvGrpSpPr>
        <p:grpSpPr>
          <a:xfrm>
            <a:off x="5097983" y="4410244"/>
            <a:ext cx="4833081" cy="835588"/>
            <a:chOff x="0" y="0"/>
            <a:chExt cx="1272910" cy="220073"/>
          </a:xfrm>
        </p:grpSpPr>
        <p:sp>
          <p:nvSpPr>
            <p:cNvPr id="25" name="Freeform 25"/>
            <p:cNvSpPr/>
            <p:nvPr/>
          </p:nvSpPr>
          <p:spPr>
            <a:xfrm>
              <a:off x="0" y="0"/>
              <a:ext cx="1272910" cy="220073"/>
            </a:xfrm>
            <a:custGeom>
              <a:avLst/>
              <a:gdLst/>
              <a:ahLst/>
              <a:cxnLst/>
              <a:rect l="l" t="t" r="r" b="b"/>
              <a:pathLst>
                <a:path w="1272910" h="220073">
                  <a:moveTo>
                    <a:pt x="0" y="0"/>
                  </a:moveTo>
                  <a:lnTo>
                    <a:pt x="1272910" y="0"/>
                  </a:lnTo>
                  <a:lnTo>
                    <a:pt x="1272910" y="220073"/>
                  </a:lnTo>
                  <a:lnTo>
                    <a:pt x="0" y="220073"/>
                  </a:lnTo>
                  <a:close/>
                </a:path>
              </a:pathLst>
            </a:custGeom>
            <a:solidFill>
              <a:srgbClr val="000000">
                <a:alpha val="0"/>
              </a:srgbClr>
            </a:solidFill>
            <a:ln w="57150" cap="sq">
              <a:solidFill>
                <a:srgbClr val="CD962A"/>
              </a:solidFill>
              <a:prstDash val="solid"/>
              <a:miter/>
            </a:ln>
          </p:spPr>
          <p:txBody>
            <a:bodyPr/>
            <a:lstStyle/>
            <a:p>
              <a:endParaRPr lang="en-US"/>
            </a:p>
          </p:txBody>
        </p:sp>
        <p:sp>
          <p:nvSpPr>
            <p:cNvPr id="26" name="TextBox 26"/>
            <p:cNvSpPr txBox="1"/>
            <p:nvPr/>
          </p:nvSpPr>
          <p:spPr>
            <a:xfrm>
              <a:off x="0" y="0"/>
              <a:ext cx="1272910" cy="220073"/>
            </a:xfrm>
            <a:prstGeom prst="rect">
              <a:avLst/>
            </a:prstGeom>
          </p:spPr>
          <p:txBody>
            <a:bodyPr lIns="50800" tIns="50800" rIns="50800" bIns="50800" rtlCol="0" anchor="ctr"/>
            <a:lstStyle/>
            <a:p>
              <a:pPr algn="ctr">
                <a:lnSpc>
                  <a:spcPts val="2310"/>
                </a:lnSpc>
              </a:pPr>
              <a:endParaRPr/>
            </a:p>
          </p:txBody>
        </p:sp>
      </p:grpSp>
      <p:grpSp>
        <p:nvGrpSpPr>
          <p:cNvPr id="27" name="Group 27"/>
          <p:cNvGrpSpPr/>
          <p:nvPr/>
        </p:nvGrpSpPr>
        <p:grpSpPr>
          <a:xfrm>
            <a:off x="5748652" y="5193906"/>
            <a:ext cx="2495446" cy="835588"/>
            <a:chOff x="0" y="0"/>
            <a:chExt cx="657237" cy="220073"/>
          </a:xfrm>
        </p:grpSpPr>
        <p:sp>
          <p:nvSpPr>
            <p:cNvPr id="28" name="Freeform 28"/>
            <p:cNvSpPr/>
            <p:nvPr/>
          </p:nvSpPr>
          <p:spPr>
            <a:xfrm>
              <a:off x="0" y="0"/>
              <a:ext cx="657237" cy="220073"/>
            </a:xfrm>
            <a:custGeom>
              <a:avLst/>
              <a:gdLst/>
              <a:ahLst/>
              <a:cxnLst/>
              <a:rect l="l" t="t" r="r" b="b"/>
              <a:pathLst>
                <a:path w="657237" h="220073">
                  <a:moveTo>
                    <a:pt x="0" y="0"/>
                  </a:moveTo>
                  <a:lnTo>
                    <a:pt x="657237" y="0"/>
                  </a:lnTo>
                  <a:lnTo>
                    <a:pt x="657237" y="220073"/>
                  </a:lnTo>
                  <a:lnTo>
                    <a:pt x="0" y="220073"/>
                  </a:lnTo>
                  <a:close/>
                </a:path>
              </a:pathLst>
            </a:custGeom>
            <a:solidFill>
              <a:srgbClr val="000000">
                <a:alpha val="0"/>
              </a:srgbClr>
            </a:solidFill>
            <a:ln w="57150" cap="sq">
              <a:solidFill>
                <a:srgbClr val="CD962A"/>
              </a:solidFill>
              <a:prstDash val="solid"/>
              <a:miter/>
            </a:ln>
          </p:spPr>
          <p:txBody>
            <a:bodyPr/>
            <a:lstStyle/>
            <a:p>
              <a:endParaRPr lang="en-US"/>
            </a:p>
          </p:txBody>
        </p:sp>
        <p:sp>
          <p:nvSpPr>
            <p:cNvPr id="29" name="TextBox 29"/>
            <p:cNvSpPr txBox="1"/>
            <p:nvPr/>
          </p:nvSpPr>
          <p:spPr>
            <a:xfrm>
              <a:off x="0" y="0"/>
              <a:ext cx="657237" cy="220073"/>
            </a:xfrm>
            <a:prstGeom prst="rect">
              <a:avLst/>
            </a:prstGeom>
          </p:spPr>
          <p:txBody>
            <a:bodyPr lIns="50800" tIns="50800" rIns="50800" bIns="50800" rtlCol="0" anchor="ctr"/>
            <a:lstStyle/>
            <a:p>
              <a:pPr algn="ctr">
                <a:lnSpc>
                  <a:spcPts val="2310"/>
                </a:lnSpc>
              </a:pPr>
              <a:endParaRPr/>
            </a:p>
          </p:txBody>
        </p:sp>
      </p:grpSp>
      <p:sp>
        <p:nvSpPr>
          <p:cNvPr id="30" name="AutoShape 30"/>
          <p:cNvSpPr/>
          <p:nvPr/>
        </p:nvSpPr>
        <p:spPr>
          <a:xfrm flipH="1">
            <a:off x="2803022" y="4828039"/>
            <a:ext cx="2294961" cy="1726744"/>
          </a:xfrm>
          <a:prstGeom prst="line">
            <a:avLst/>
          </a:prstGeom>
          <a:ln w="38100" cap="flat">
            <a:solidFill>
              <a:srgbClr val="CD962A"/>
            </a:solidFill>
            <a:prstDash val="solid"/>
            <a:headEnd type="none" w="sm" len="sm"/>
            <a:tailEnd type="arrow" w="med" len="sm"/>
          </a:ln>
        </p:spPr>
        <p:txBody>
          <a:bodyPr/>
          <a:lstStyle/>
          <a:p>
            <a:endParaRPr lang="en-US"/>
          </a:p>
        </p:txBody>
      </p:sp>
      <p:sp>
        <p:nvSpPr>
          <p:cNvPr id="31" name="AutoShape 31"/>
          <p:cNvSpPr/>
          <p:nvPr/>
        </p:nvSpPr>
        <p:spPr>
          <a:xfrm flipH="1">
            <a:off x="2803022" y="5611700"/>
            <a:ext cx="2945630" cy="943083"/>
          </a:xfrm>
          <a:prstGeom prst="line">
            <a:avLst/>
          </a:prstGeom>
          <a:ln w="38100" cap="flat">
            <a:solidFill>
              <a:srgbClr val="CD962A"/>
            </a:solidFill>
            <a:prstDash val="solid"/>
            <a:headEnd type="none" w="sm" len="sm"/>
            <a:tailEnd type="arrow" w="med" len="sm"/>
          </a:ln>
        </p:spPr>
        <p:txBody>
          <a:bodyPr/>
          <a:lstStyle/>
          <a:p>
            <a:endParaRPr lang="en-US"/>
          </a:p>
        </p:txBody>
      </p:sp>
      <p:sp>
        <p:nvSpPr>
          <p:cNvPr id="32" name="TextBox 32"/>
          <p:cNvSpPr txBox="1"/>
          <p:nvPr/>
        </p:nvSpPr>
        <p:spPr>
          <a:xfrm>
            <a:off x="474391" y="4609778"/>
            <a:ext cx="2328632" cy="3813810"/>
          </a:xfrm>
          <a:prstGeom prst="rect">
            <a:avLst/>
          </a:prstGeom>
        </p:spPr>
        <p:txBody>
          <a:bodyPr lIns="0" tIns="0" rIns="0" bIns="0" rtlCol="0" anchor="t">
            <a:spAutoFit/>
          </a:bodyPr>
          <a:lstStyle/>
          <a:p>
            <a:pPr algn="ctr">
              <a:lnSpc>
                <a:spcPts val="5040"/>
              </a:lnSpc>
            </a:pPr>
            <a:r>
              <a:rPr lang="en-US" sz="3600">
                <a:solidFill>
                  <a:srgbClr val="863D3D"/>
                </a:solidFill>
                <a:latin typeface="Roboto Condensed"/>
              </a:rPr>
              <a:t>Thành ngữ + điển tích, tấm gương người con hiếu thảo</a:t>
            </a:r>
          </a:p>
          <a:p>
            <a:pPr algn="ctr">
              <a:lnSpc>
                <a:spcPts val="5040"/>
              </a:lnSpc>
            </a:pPr>
            <a:endParaRPr lang="en-US" sz="3600">
              <a:solidFill>
                <a:srgbClr val="863D3D"/>
              </a:solidFill>
              <a:latin typeface="Roboto Condensed"/>
            </a:endParaRPr>
          </a:p>
        </p:txBody>
      </p:sp>
      <p:sp>
        <p:nvSpPr>
          <p:cNvPr id="33" name="Freeform 33"/>
          <p:cNvSpPr/>
          <p:nvPr/>
        </p:nvSpPr>
        <p:spPr>
          <a:xfrm>
            <a:off x="5748652" y="8966513"/>
            <a:ext cx="737076" cy="525517"/>
          </a:xfrm>
          <a:custGeom>
            <a:avLst/>
            <a:gdLst/>
            <a:ahLst/>
            <a:cxnLst/>
            <a:rect l="l" t="t" r="r" b="b"/>
            <a:pathLst>
              <a:path w="737076" h="525517">
                <a:moveTo>
                  <a:pt x="0" y="0"/>
                </a:moveTo>
                <a:lnTo>
                  <a:pt x="737076" y="0"/>
                </a:lnTo>
                <a:lnTo>
                  <a:pt x="737076" y="525516"/>
                </a:lnTo>
                <a:lnTo>
                  <a:pt x="0" y="52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4" name="TextBox 34"/>
          <p:cNvSpPr txBox="1"/>
          <p:nvPr/>
        </p:nvSpPr>
        <p:spPr>
          <a:xfrm>
            <a:off x="6779017" y="8890313"/>
            <a:ext cx="12864865" cy="679450"/>
          </a:xfrm>
          <a:prstGeom prst="rect">
            <a:avLst/>
          </a:prstGeom>
        </p:spPr>
        <p:txBody>
          <a:bodyPr lIns="0" tIns="0" rIns="0" bIns="0" rtlCol="0" anchor="t">
            <a:spAutoFit/>
          </a:bodyPr>
          <a:lstStyle/>
          <a:p>
            <a:pPr algn="just">
              <a:lnSpc>
                <a:spcPts val="5599"/>
              </a:lnSpc>
            </a:pPr>
            <a:r>
              <a:rPr lang="en-US" sz="3999">
                <a:solidFill>
                  <a:srgbClr val="DB652B"/>
                </a:solidFill>
                <a:latin typeface="Roboto Condensed Bold"/>
              </a:rPr>
              <a:t>Kiều là người con hiếu thảo, vị tha.</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8" grpId="0"/>
      <p:bldP spid="22" grpId="0" animBg="1"/>
      <p:bldP spid="23" grpId="0"/>
      <p:bldP spid="32" grpId="0"/>
      <p:bldP spid="33"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4067564" y="607441"/>
            <a:ext cx="8156007" cy="1301922"/>
            <a:chOff x="0" y="0"/>
            <a:chExt cx="2148084" cy="342893"/>
          </a:xfrm>
        </p:grpSpPr>
        <p:sp>
          <p:nvSpPr>
            <p:cNvPr id="6" name="Freeform 6"/>
            <p:cNvSpPr/>
            <p:nvPr/>
          </p:nvSpPr>
          <p:spPr>
            <a:xfrm>
              <a:off x="0" y="0"/>
              <a:ext cx="2148084" cy="342893"/>
            </a:xfrm>
            <a:custGeom>
              <a:avLst/>
              <a:gdLst/>
              <a:ahLst/>
              <a:cxnLst/>
              <a:rect l="l" t="t" r="r" b="b"/>
              <a:pathLst>
                <a:path w="2148084" h="342893">
                  <a:moveTo>
                    <a:pt x="48411" y="0"/>
                  </a:moveTo>
                  <a:lnTo>
                    <a:pt x="2099674" y="0"/>
                  </a:lnTo>
                  <a:cubicBezTo>
                    <a:pt x="2112513" y="0"/>
                    <a:pt x="2124826" y="5100"/>
                    <a:pt x="2133905" y="14179"/>
                  </a:cubicBezTo>
                  <a:cubicBezTo>
                    <a:pt x="2142984" y="23258"/>
                    <a:pt x="2148084" y="35571"/>
                    <a:pt x="2148084" y="48411"/>
                  </a:cubicBezTo>
                  <a:lnTo>
                    <a:pt x="2148084" y="294482"/>
                  </a:lnTo>
                  <a:cubicBezTo>
                    <a:pt x="2148084" y="307322"/>
                    <a:pt x="2142984" y="319635"/>
                    <a:pt x="2133905" y="328714"/>
                  </a:cubicBezTo>
                  <a:cubicBezTo>
                    <a:pt x="2124826" y="337793"/>
                    <a:pt x="2112513" y="342893"/>
                    <a:pt x="2099674" y="342893"/>
                  </a:cubicBezTo>
                  <a:lnTo>
                    <a:pt x="48411" y="342893"/>
                  </a:lnTo>
                  <a:cubicBezTo>
                    <a:pt x="35571" y="342893"/>
                    <a:pt x="23258" y="337793"/>
                    <a:pt x="14179" y="328714"/>
                  </a:cubicBezTo>
                  <a:cubicBezTo>
                    <a:pt x="5100" y="319635"/>
                    <a:pt x="0" y="307322"/>
                    <a:pt x="0" y="294482"/>
                  </a:cubicBezTo>
                  <a:lnTo>
                    <a:pt x="0" y="48411"/>
                  </a:lnTo>
                  <a:cubicBezTo>
                    <a:pt x="0" y="35571"/>
                    <a:pt x="5100" y="23258"/>
                    <a:pt x="14179" y="14179"/>
                  </a:cubicBezTo>
                  <a:cubicBezTo>
                    <a:pt x="23258" y="5100"/>
                    <a:pt x="35571" y="0"/>
                    <a:pt x="48411" y="0"/>
                  </a:cubicBezTo>
                  <a:close/>
                </a:path>
              </a:pathLst>
            </a:custGeom>
            <a:solidFill>
              <a:srgbClr val="F4F1D9"/>
            </a:solidFill>
          </p:spPr>
          <p:txBody>
            <a:bodyPr/>
            <a:lstStyle/>
            <a:p>
              <a:endParaRPr lang="en-US"/>
            </a:p>
          </p:txBody>
        </p:sp>
        <p:sp>
          <p:nvSpPr>
            <p:cNvPr id="7" name="TextBox 7"/>
            <p:cNvSpPr txBox="1"/>
            <p:nvPr/>
          </p:nvSpPr>
          <p:spPr>
            <a:xfrm>
              <a:off x="0" y="0"/>
              <a:ext cx="2148084" cy="342893"/>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4903376" y="876718"/>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buồn tủi, lo sợ của Kiều</a:t>
            </a:r>
          </a:p>
        </p:txBody>
      </p:sp>
      <p:sp>
        <p:nvSpPr>
          <p:cNvPr id="9" name="TextBox 9"/>
          <p:cNvSpPr txBox="1"/>
          <p:nvPr/>
        </p:nvSpPr>
        <p:spPr>
          <a:xfrm>
            <a:off x="2451688" y="2282726"/>
            <a:ext cx="13384624" cy="73838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Buồn trông cửa bể chiều hôm,</a:t>
            </a:r>
          </a:p>
          <a:p>
            <a:pPr algn="ctr">
              <a:lnSpc>
                <a:spcPts val="7239"/>
              </a:lnSpc>
            </a:pPr>
            <a:r>
              <a:rPr lang="en-US" sz="5171">
                <a:solidFill>
                  <a:srgbClr val="422C06"/>
                </a:solidFill>
                <a:latin typeface="#9Slide05 Fourth"/>
              </a:rPr>
              <a:t>Thuyền ai thấp thoáng cánh buồm xa xa?</a:t>
            </a:r>
          </a:p>
          <a:p>
            <a:pPr algn="ctr">
              <a:lnSpc>
                <a:spcPts val="7239"/>
              </a:lnSpc>
            </a:pPr>
            <a:r>
              <a:rPr lang="en-US" sz="5171">
                <a:solidFill>
                  <a:srgbClr val="422C06"/>
                </a:solidFill>
                <a:latin typeface="#9Slide05 Fourth"/>
              </a:rPr>
              <a:t>Buồn trông ngọn nước mới sa,</a:t>
            </a:r>
          </a:p>
          <a:p>
            <a:pPr algn="ctr">
              <a:lnSpc>
                <a:spcPts val="7239"/>
              </a:lnSpc>
            </a:pPr>
            <a:r>
              <a:rPr lang="en-US" sz="5171">
                <a:solidFill>
                  <a:srgbClr val="422C06"/>
                </a:solidFill>
                <a:latin typeface="#9Slide05 Fourth"/>
              </a:rPr>
              <a:t>Hoa trôi man mác, biết là về đâu?</a:t>
            </a:r>
          </a:p>
          <a:p>
            <a:pPr algn="ctr">
              <a:lnSpc>
                <a:spcPts val="7239"/>
              </a:lnSpc>
            </a:pPr>
            <a:r>
              <a:rPr lang="en-US" sz="5171">
                <a:solidFill>
                  <a:srgbClr val="422C06"/>
                </a:solidFill>
                <a:latin typeface="#9Slide05 Fourth"/>
              </a:rPr>
              <a:t>Buồn trông nội cỏ rầu rầu,</a:t>
            </a:r>
          </a:p>
          <a:p>
            <a:pPr algn="ctr">
              <a:lnSpc>
                <a:spcPts val="7239"/>
              </a:lnSpc>
            </a:pPr>
            <a:r>
              <a:rPr lang="en-US" sz="5171">
                <a:solidFill>
                  <a:srgbClr val="422C06"/>
                </a:solidFill>
                <a:latin typeface="#9Slide05 Fourth"/>
              </a:rPr>
              <a:t>Chân mây mặt đất một màu xanh xanh.</a:t>
            </a:r>
          </a:p>
          <a:p>
            <a:pPr algn="ctr">
              <a:lnSpc>
                <a:spcPts val="7239"/>
              </a:lnSpc>
            </a:pPr>
            <a:r>
              <a:rPr lang="en-US" sz="5171">
                <a:solidFill>
                  <a:srgbClr val="422C06"/>
                </a:solidFill>
                <a:latin typeface="#9Slide05 Fourth"/>
              </a:rPr>
              <a:t>Buồn trông gió cuốn mặt duềnh</a:t>
            </a:r>
          </a:p>
          <a:p>
            <a:pPr algn="ctr">
              <a:lnSpc>
                <a:spcPts val="7239"/>
              </a:lnSpc>
            </a:pPr>
            <a:r>
              <a:rPr lang="en-US" sz="5171">
                <a:solidFill>
                  <a:srgbClr val="422C06"/>
                </a:solidFill>
                <a:latin typeface="#9Slide05 Fourth"/>
              </a:rPr>
              <a:t>Ầm ầm tiếng sóng kêu quanh ghế ngồi.</a:t>
            </a:r>
          </a:p>
        </p:txBody>
      </p:sp>
    </p:spTree>
  </p:cSld>
  <p:clrMapOvr>
    <a:masterClrMapping/>
  </p:clrMapOvr>
  <p:transition spd="med">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4067564" y="607441"/>
            <a:ext cx="8156007" cy="1301922"/>
            <a:chOff x="0" y="0"/>
            <a:chExt cx="2148084" cy="342893"/>
          </a:xfrm>
        </p:grpSpPr>
        <p:sp>
          <p:nvSpPr>
            <p:cNvPr id="6" name="Freeform 6"/>
            <p:cNvSpPr/>
            <p:nvPr/>
          </p:nvSpPr>
          <p:spPr>
            <a:xfrm>
              <a:off x="0" y="0"/>
              <a:ext cx="2148084" cy="342893"/>
            </a:xfrm>
            <a:custGeom>
              <a:avLst/>
              <a:gdLst/>
              <a:ahLst/>
              <a:cxnLst/>
              <a:rect l="l" t="t" r="r" b="b"/>
              <a:pathLst>
                <a:path w="2148084" h="342893">
                  <a:moveTo>
                    <a:pt x="48411" y="0"/>
                  </a:moveTo>
                  <a:lnTo>
                    <a:pt x="2099674" y="0"/>
                  </a:lnTo>
                  <a:cubicBezTo>
                    <a:pt x="2112513" y="0"/>
                    <a:pt x="2124826" y="5100"/>
                    <a:pt x="2133905" y="14179"/>
                  </a:cubicBezTo>
                  <a:cubicBezTo>
                    <a:pt x="2142984" y="23258"/>
                    <a:pt x="2148084" y="35571"/>
                    <a:pt x="2148084" y="48411"/>
                  </a:cubicBezTo>
                  <a:lnTo>
                    <a:pt x="2148084" y="294482"/>
                  </a:lnTo>
                  <a:cubicBezTo>
                    <a:pt x="2148084" y="307322"/>
                    <a:pt x="2142984" y="319635"/>
                    <a:pt x="2133905" y="328714"/>
                  </a:cubicBezTo>
                  <a:cubicBezTo>
                    <a:pt x="2124826" y="337793"/>
                    <a:pt x="2112513" y="342893"/>
                    <a:pt x="2099674" y="342893"/>
                  </a:cubicBezTo>
                  <a:lnTo>
                    <a:pt x="48411" y="342893"/>
                  </a:lnTo>
                  <a:cubicBezTo>
                    <a:pt x="35571" y="342893"/>
                    <a:pt x="23258" y="337793"/>
                    <a:pt x="14179" y="328714"/>
                  </a:cubicBezTo>
                  <a:cubicBezTo>
                    <a:pt x="5100" y="319635"/>
                    <a:pt x="0" y="307322"/>
                    <a:pt x="0" y="294482"/>
                  </a:cubicBezTo>
                  <a:lnTo>
                    <a:pt x="0" y="48411"/>
                  </a:lnTo>
                  <a:cubicBezTo>
                    <a:pt x="0" y="35571"/>
                    <a:pt x="5100" y="23258"/>
                    <a:pt x="14179" y="14179"/>
                  </a:cubicBezTo>
                  <a:cubicBezTo>
                    <a:pt x="23258" y="5100"/>
                    <a:pt x="35571" y="0"/>
                    <a:pt x="48411" y="0"/>
                  </a:cubicBezTo>
                  <a:close/>
                </a:path>
              </a:pathLst>
            </a:custGeom>
            <a:solidFill>
              <a:srgbClr val="F4F1D9"/>
            </a:solidFill>
          </p:spPr>
          <p:txBody>
            <a:bodyPr/>
            <a:lstStyle/>
            <a:p>
              <a:endParaRPr lang="en-US"/>
            </a:p>
          </p:txBody>
        </p:sp>
        <p:sp>
          <p:nvSpPr>
            <p:cNvPr id="7" name="TextBox 7"/>
            <p:cNvSpPr txBox="1"/>
            <p:nvPr/>
          </p:nvSpPr>
          <p:spPr>
            <a:xfrm>
              <a:off x="0" y="0"/>
              <a:ext cx="2148084" cy="342893"/>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4903376" y="876718"/>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buồn tủi, lo sợ của Kiều</a:t>
            </a:r>
          </a:p>
        </p:txBody>
      </p:sp>
      <p:sp>
        <p:nvSpPr>
          <p:cNvPr id="9" name="TextBox 9"/>
          <p:cNvSpPr txBox="1"/>
          <p:nvPr/>
        </p:nvSpPr>
        <p:spPr>
          <a:xfrm>
            <a:off x="2451688" y="2282726"/>
            <a:ext cx="13384624" cy="18974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Buồn trông cửa bể chiều hôm,</a:t>
            </a:r>
          </a:p>
          <a:p>
            <a:pPr algn="ctr">
              <a:lnSpc>
                <a:spcPts val="7239"/>
              </a:lnSpc>
            </a:pPr>
            <a:r>
              <a:rPr lang="en-US" sz="5171">
                <a:solidFill>
                  <a:srgbClr val="422C06"/>
                </a:solidFill>
                <a:latin typeface="#9Slide05 Fourth"/>
              </a:rPr>
              <a:t>Thuyền ai thấp thoáng cánh buồm xa xa?</a:t>
            </a:r>
          </a:p>
        </p:txBody>
      </p:sp>
      <p:sp>
        <p:nvSpPr>
          <p:cNvPr id="10" name="TextBox 10"/>
          <p:cNvSpPr txBox="1"/>
          <p:nvPr/>
        </p:nvSpPr>
        <p:spPr>
          <a:xfrm>
            <a:off x="1549570" y="4665979"/>
            <a:ext cx="14554434" cy="2207895"/>
          </a:xfrm>
          <a:prstGeom prst="rect">
            <a:avLst/>
          </a:prstGeom>
        </p:spPr>
        <p:txBody>
          <a:bodyPr lIns="0" tIns="0" rIns="0" bIns="0" rtlCol="0" anchor="t">
            <a:spAutoFit/>
          </a:bodyPr>
          <a:lstStyle/>
          <a:p>
            <a:pPr algn="just">
              <a:lnSpc>
                <a:spcPts val="5879"/>
              </a:lnSpc>
            </a:pPr>
            <a:r>
              <a:rPr lang="en-US" sz="4199">
                <a:solidFill>
                  <a:srgbClr val="535254"/>
                </a:solidFill>
                <a:latin typeface="Roboto Condensed"/>
              </a:rPr>
              <a:t>Khung cảnh cửa bể chiều hôm và nỗi lòng Kiều: hình ảnh cánh buồm “xa xa” thấp thoáng nơi cửa bể chiều hôm gợi cảnh đời lưu lạc nơi chân trời góc bể.</a:t>
            </a:r>
          </a:p>
        </p:txBody>
      </p:sp>
      <p:sp>
        <p:nvSpPr>
          <p:cNvPr id="11" name="Freeform 11"/>
          <p:cNvSpPr/>
          <p:nvPr/>
        </p:nvSpPr>
        <p:spPr>
          <a:xfrm>
            <a:off x="3364070" y="7445374"/>
            <a:ext cx="1023716" cy="729884"/>
          </a:xfrm>
          <a:custGeom>
            <a:avLst/>
            <a:gdLst/>
            <a:ahLst/>
            <a:cxnLst/>
            <a:rect l="l" t="t" r="r" b="b"/>
            <a:pathLst>
              <a:path w="1023716" h="729884">
                <a:moveTo>
                  <a:pt x="0" y="0"/>
                </a:moveTo>
                <a:lnTo>
                  <a:pt x="1023716" y="0"/>
                </a:lnTo>
                <a:lnTo>
                  <a:pt x="1023716" y="729884"/>
                </a:lnTo>
                <a:lnTo>
                  <a:pt x="0" y="7298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TextBox 12"/>
          <p:cNvSpPr txBox="1"/>
          <p:nvPr/>
        </p:nvSpPr>
        <p:spPr>
          <a:xfrm>
            <a:off x="4795133" y="7340599"/>
            <a:ext cx="17867868" cy="818268"/>
          </a:xfrm>
          <a:prstGeom prst="rect">
            <a:avLst/>
          </a:prstGeom>
        </p:spPr>
        <p:txBody>
          <a:bodyPr lIns="0" tIns="0" rIns="0" bIns="0" rtlCol="0" anchor="t">
            <a:spAutoFit/>
          </a:bodyPr>
          <a:lstStyle/>
          <a:p>
            <a:pPr algn="just">
              <a:lnSpc>
                <a:spcPts val="6611"/>
              </a:lnSpc>
            </a:pPr>
            <a:r>
              <a:rPr lang="en-US" sz="4722">
                <a:solidFill>
                  <a:srgbClr val="DB652B"/>
                </a:solidFill>
                <a:latin typeface="Roboto Condensed Bold"/>
              </a:rPr>
              <a:t>Kiều nhớ quê hương, nhớ gia đình da diết.</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342536" y="2092241"/>
          <a:ext cx="17602928"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75">
                <a:tc>
                  <a:txBody>
                    <a:bodyPr/>
                    <a:lstStyle/>
                    <a:p>
                      <a:pPr algn="ctr">
                        <a:lnSpc>
                          <a:spcPts val="5039"/>
                        </a:lnSpc>
                        <a:defRPr/>
                      </a:pPr>
                      <a:r>
                        <a:rPr lang="en-US" sz="4199">
                          <a:solidFill>
                            <a:srgbClr val="422C06">
                              <a:alpha val="73725"/>
                            </a:srgbClr>
                          </a:solidFill>
                          <a:latin typeface="Roboto Condensed Bold"/>
                        </a:rPr>
                        <a:t>Tiêu chí</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tc>
                  <a:txBody>
                    <a:bodyPr/>
                    <a:lstStyle/>
                    <a:p>
                      <a:pPr algn="ctr">
                        <a:lnSpc>
                          <a:spcPts val="5039"/>
                        </a:lnSpc>
                        <a:defRPr/>
                      </a:pPr>
                      <a:r>
                        <a:rPr lang="en-US" sz="4199">
                          <a:solidFill>
                            <a:srgbClr val="422C06">
                              <a:alpha val="73725"/>
                            </a:srgbClr>
                          </a:solidFill>
                          <a:latin typeface="Roboto Condensed Bold"/>
                        </a:rPr>
                        <a:t>Đạt </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tc>
                  <a:txBody>
                    <a:bodyPr/>
                    <a:lstStyle/>
                    <a:p>
                      <a:pPr algn="ctr">
                        <a:lnSpc>
                          <a:spcPts val="5039"/>
                        </a:lnSpc>
                        <a:defRPr/>
                      </a:pPr>
                      <a:r>
                        <a:rPr lang="en-US" sz="4199">
                          <a:solidFill>
                            <a:srgbClr val="422C06">
                              <a:alpha val="73725"/>
                            </a:srgbClr>
                          </a:solidFill>
                          <a:latin typeface="Roboto Condensed Bold"/>
                        </a:rPr>
                        <a:t>CĐ</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rPr>
                        <a:t>Đọc diễn cảm, không bỏ từ, thêm từ.</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cảm xúc xót xa đau đớn của Kiều.</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4"/>
                  </a:ext>
                </a:extLst>
              </a:tr>
            </a:tbl>
          </a:graphicData>
        </a:graphic>
      </p:graphicFrame>
      <p:sp>
        <p:nvSpPr>
          <p:cNvPr id="4" name="Freeform 4"/>
          <p:cNvSpPr/>
          <p:nvPr/>
        </p:nvSpPr>
        <p:spPr>
          <a:xfrm>
            <a:off x="8926924" y="8493801"/>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5"/>
          <p:cNvSpPr txBox="1"/>
          <p:nvPr/>
        </p:nvSpPr>
        <p:spPr>
          <a:xfrm>
            <a:off x="740223" y="404174"/>
            <a:ext cx="12781843" cy="1210311"/>
          </a:xfrm>
          <a:prstGeom prst="rect">
            <a:avLst/>
          </a:prstGeom>
        </p:spPr>
        <p:txBody>
          <a:bodyPr lIns="0" tIns="0" rIns="0" bIns="0" rtlCol="0" anchor="t">
            <a:spAutoFit/>
          </a:bodyPr>
          <a:lstStyle/>
          <a:p>
            <a:pPr algn="l">
              <a:lnSpc>
                <a:spcPts val="9939"/>
              </a:lnSpc>
            </a:pPr>
            <a:r>
              <a:rPr lang="en-US" sz="7099">
                <a:solidFill>
                  <a:srgbClr val="535254"/>
                </a:solidFill>
                <a:latin typeface="Fraunces Bold"/>
              </a:rPr>
              <a:t>2. ĐỌC VĂN BẢN</a:t>
            </a:r>
          </a:p>
        </p:txBody>
      </p:sp>
    </p:spTree>
  </p:cSld>
  <p:clrMapOvr>
    <a:masterClrMapping/>
  </p:clrMapOvr>
  <p:transition spd="med">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4067564" y="607441"/>
            <a:ext cx="8156007" cy="1301922"/>
            <a:chOff x="0" y="0"/>
            <a:chExt cx="2148084" cy="342893"/>
          </a:xfrm>
        </p:grpSpPr>
        <p:sp>
          <p:nvSpPr>
            <p:cNvPr id="6" name="Freeform 6"/>
            <p:cNvSpPr/>
            <p:nvPr/>
          </p:nvSpPr>
          <p:spPr>
            <a:xfrm>
              <a:off x="0" y="0"/>
              <a:ext cx="2148084" cy="342893"/>
            </a:xfrm>
            <a:custGeom>
              <a:avLst/>
              <a:gdLst/>
              <a:ahLst/>
              <a:cxnLst/>
              <a:rect l="l" t="t" r="r" b="b"/>
              <a:pathLst>
                <a:path w="2148084" h="342893">
                  <a:moveTo>
                    <a:pt x="48411" y="0"/>
                  </a:moveTo>
                  <a:lnTo>
                    <a:pt x="2099674" y="0"/>
                  </a:lnTo>
                  <a:cubicBezTo>
                    <a:pt x="2112513" y="0"/>
                    <a:pt x="2124826" y="5100"/>
                    <a:pt x="2133905" y="14179"/>
                  </a:cubicBezTo>
                  <a:cubicBezTo>
                    <a:pt x="2142984" y="23258"/>
                    <a:pt x="2148084" y="35571"/>
                    <a:pt x="2148084" y="48411"/>
                  </a:cubicBezTo>
                  <a:lnTo>
                    <a:pt x="2148084" y="294482"/>
                  </a:lnTo>
                  <a:cubicBezTo>
                    <a:pt x="2148084" y="307322"/>
                    <a:pt x="2142984" y="319635"/>
                    <a:pt x="2133905" y="328714"/>
                  </a:cubicBezTo>
                  <a:cubicBezTo>
                    <a:pt x="2124826" y="337793"/>
                    <a:pt x="2112513" y="342893"/>
                    <a:pt x="2099674" y="342893"/>
                  </a:cubicBezTo>
                  <a:lnTo>
                    <a:pt x="48411" y="342893"/>
                  </a:lnTo>
                  <a:cubicBezTo>
                    <a:pt x="35571" y="342893"/>
                    <a:pt x="23258" y="337793"/>
                    <a:pt x="14179" y="328714"/>
                  </a:cubicBezTo>
                  <a:cubicBezTo>
                    <a:pt x="5100" y="319635"/>
                    <a:pt x="0" y="307322"/>
                    <a:pt x="0" y="294482"/>
                  </a:cubicBezTo>
                  <a:lnTo>
                    <a:pt x="0" y="48411"/>
                  </a:lnTo>
                  <a:cubicBezTo>
                    <a:pt x="0" y="35571"/>
                    <a:pt x="5100" y="23258"/>
                    <a:pt x="14179" y="14179"/>
                  </a:cubicBezTo>
                  <a:cubicBezTo>
                    <a:pt x="23258" y="5100"/>
                    <a:pt x="35571" y="0"/>
                    <a:pt x="48411" y="0"/>
                  </a:cubicBezTo>
                  <a:close/>
                </a:path>
              </a:pathLst>
            </a:custGeom>
            <a:solidFill>
              <a:srgbClr val="F4F1D9"/>
            </a:solidFill>
          </p:spPr>
          <p:txBody>
            <a:bodyPr/>
            <a:lstStyle/>
            <a:p>
              <a:endParaRPr lang="en-US"/>
            </a:p>
          </p:txBody>
        </p:sp>
        <p:sp>
          <p:nvSpPr>
            <p:cNvPr id="7" name="TextBox 7"/>
            <p:cNvSpPr txBox="1"/>
            <p:nvPr/>
          </p:nvSpPr>
          <p:spPr>
            <a:xfrm>
              <a:off x="0" y="-9525"/>
              <a:ext cx="2148084" cy="352418"/>
            </a:xfrm>
            <a:prstGeom prst="rect">
              <a:avLst/>
            </a:prstGeom>
          </p:spPr>
          <p:txBody>
            <a:bodyPr lIns="50800" tIns="50800" rIns="50800" bIns="50800" rtlCol="0" anchor="ctr"/>
            <a:lstStyle/>
            <a:p>
              <a:pPr algn="ctr">
                <a:lnSpc>
                  <a:spcPts val="2432"/>
                </a:lnSpc>
              </a:pPr>
              <a:endParaRPr/>
            </a:p>
          </p:txBody>
        </p:sp>
      </p:grpSp>
      <p:sp>
        <p:nvSpPr>
          <p:cNvPr id="8" name="TextBox 8"/>
          <p:cNvSpPr txBox="1"/>
          <p:nvPr/>
        </p:nvSpPr>
        <p:spPr>
          <a:xfrm>
            <a:off x="4903376" y="848143"/>
            <a:ext cx="13384624" cy="765272"/>
          </a:xfrm>
          <a:prstGeom prst="rect">
            <a:avLst/>
          </a:prstGeom>
        </p:spPr>
        <p:txBody>
          <a:bodyPr lIns="0" tIns="0" rIns="0" bIns="0" rtlCol="0" anchor="t">
            <a:spAutoFit/>
          </a:bodyPr>
          <a:lstStyle/>
          <a:p>
            <a:pPr algn="just">
              <a:lnSpc>
                <a:spcPts val="6119"/>
              </a:lnSpc>
            </a:pPr>
            <a:r>
              <a:rPr lang="en-US" sz="4371">
                <a:solidFill>
                  <a:srgbClr val="DB652B"/>
                </a:solidFill>
                <a:latin typeface="#9Slide05 Dear Saturday"/>
              </a:rPr>
              <a:t>Nỗi buồn tủi, lo sợ của Kiều</a:t>
            </a:r>
          </a:p>
        </p:txBody>
      </p:sp>
      <p:sp>
        <p:nvSpPr>
          <p:cNvPr id="9" name="TextBox 9"/>
          <p:cNvSpPr txBox="1"/>
          <p:nvPr/>
        </p:nvSpPr>
        <p:spPr>
          <a:xfrm>
            <a:off x="2451688" y="2282726"/>
            <a:ext cx="13384624" cy="18974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Buồn trông ngọn nước mới sa,</a:t>
            </a:r>
          </a:p>
          <a:p>
            <a:pPr algn="ctr">
              <a:lnSpc>
                <a:spcPts val="7239"/>
              </a:lnSpc>
            </a:pPr>
            <a:r>
              <a:rPr lang="en-US" sz="5171">
                <a:solidFill>
                  <a:srgbClr val="422C06"/>
                </a:solidFill>
                <a:latin typeface="#9Slide05 Fourth"/>
              </a:rPr>
              <a:t>Hoa trôi man mác, biết là về đâu?</a:t>
            </a:r>
          </a:p>
        </p:txBody>
      </p:sp>
      <p:sp>
        <p:nvSpPr>
          <p:cNvPr id="10" name="TextBox 10"/>
          <p:cNvSpPr txBox="1"/>
          <p:nvPr/>
        </p:nvSpPr>
        <p:spPr>
          <a:xfrm>
            <a:off x="1316690" y="4665979"/>
            <a:ext cx="15276362" cy="1464945"/>
          </a:xfrm>
          <a:prstGeom prst="rect">
            <a:avLst/>
          </a:prstGeom>
        </p:spPr>
        <p:txBody>
          <a:bodyPr lIns="0" tIns="0" rIns="0" bIns="0" rtlCol="0" anchor="t">
            <a:spAutoFit/>
          </a:bodyPr>
          <a:lstStyle/>
          <a:p>
            <a:pPr algn="just">
              <a:lnSpc>
                <a:spcPts val="5879"/>
              </a:lnSpc>
            </a:pPr>
            <a:r>
              <a:rPr lang="en-US" sz="4199">
                <a:solidFill>
                  <a:srgbClr val="535254"/>
                </a:solidFill>
                <a:latin typeface="Roboto Condensed"/>
              </a:rPr>
              <a:t>Khung cảnh hoa trôi lạc dòng và nỗi lòng Kiều: cánh hoa mỏng manh trôi man mác trên dòng nước gợi lên số phận lênh đênh vô định của Kiều.</a:t>
            </a:r>
          </a:p>
        </p:txBody>
      </p:sp>
      <p:sp>
        <p:nvSpPr>
          <p:cNvPr id="11" name="Freeform 11"/>
          <p:cNvSpPr/>
          <p:nvPr/>
        </p:nvSpPr>
        <p:spPr>
          <a:xfrm>
            <a:off x="2451688" y="7445374"/>
            <a:ext cx="1023716" cy="729884"/>
          </a:xfrm>
          <a:custGeom>
            <a:avLst/>
            <a:gdLst/>
            <a:ahLst/>
            <a:cxnLst/>
            <a:rect l="l" t="t" r="r" b="b"/>
            <a:pathLst>
              <a:path w="1023716" h="729884">
                <a:moveTo>
                  <a:pt x="0" y="0"/>
                </a:moveTo>
                <a:lnTo>
                  <a:pt x="1023716" y="0"/>
                </a:lnTo>
                <a:lnTo>
                  <a:pt x="1023716" y="729884"/>
                </a:lnTo>
                <a:lnTo>
                  <a:pt x="0" y="7298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TextBox 12"/>
          <p:cNvSpPr txBox="1"/>
          <p:nvPr/>
        </p:nvSpPr>
        <p:spPr>
          <a:xfrm>
            <a:off x="3882751" y="7340599"/>
            <a:ext cx="17867868" cy="818268"/>
          </a:xfrm>
          <a:prstGeom prst="rect">
            <a:avLst/>
          </a:prstGeom>
        </p:spPr>
        <p:txBody>
          <a:bodyPr lIns="0" tIns="0" rIns="0" bIns="0" rtlCol="0" anchor="t">
            <a:spAutoFit/>
          </a:bodyPr>
          <a:lstStyle/>
          <a:p>
            <a:pPr algn="just">
              <a:lnSpc>
                <a:spcPts val="6611"/>
              </a:lnSpc>
            </a:pPr>
            <a:r>
              <a:rPr lang="en-US" sz="4722">
                <a:solidFill>
                  <a:srgbClr val="DB652B"/>
                </a:solidFill>
                <a:latin typeface="Roboto Condensed Bold"/>
              </a:rPr>
              <a:t>Kiều buồn cho thân phận mình, số kiếp trôi nổi.</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4067564" y="607441"/>
            <a:ext cx="8156007" cy="1301922"/>
            <a:chOff x="0" y="0"/>
            <a:chExt cx="2148084" cy="342893"/>
          </a:xfrm>
        </p:grpSpPr>
        <p:sp>
          <p:nvSpPr>
            <p:cNvPr id="6" name="Freeform 6"/>
            <p:cNvSpPr/>
            <p:nvPr/>
          </p:nvSpPr>
          <p:spPr>
            <a:xfrm>
              <a:off x="0" y="0"/>
              <a:ext cx="2148084" cy="342893"/>
            </a:xfrm>
            <a:custGeom>
              <a:avLst/>
              <a:gdLst/>
              <a:ahLst/>
              <a:cxnLst/>
              <a:rect l="l" t="t" r="r" b="b"/>
              <a:pathLst>
                <a:path w="2148084" h="342893">
                  <a:moveTo>
                    <a:pt x="48411" y="0"/>
                  </a:moveTo>
                  <a:lnTo>
                    <a:pt x="2099674" y="0"/>
                  </a:lnTo>
                  <a:cubicBezTo>
                    <a:pt x="2112513" y="0"/>
                    <a:pt x="2124826" y="5100"/>
                    <a:pt x="2133905" y="14179"/>
                  </a:cubicBezTo>
                  <a:cubicBezTo>
                    <a:pt x="2142984" y="23258"/>
                    <a:pt x="2148084" y="35571"/>
                    <a:pt x="2148084" y="48411"/>
                  </a:cubicBezTo>
                  <a:lnTo>
                    <a:pt x="2148084" y="294482"/>
                  </a:lnTo>
                  <a:cubicBezTo>
                    <a:pt x="2148084" y="307322"/>
                    <a:pt x="2142984" y="319635"/>
                    <a:pt x="2133905" y="328714"/>
                  </a:cubicBezTo>
                  <a:cubicBezTo>
                    <a:pt x="2124826" y="337793"/>
                    <a:pt x="2112513" y="342893"/>
                    <a:pt x="2099674" y="342893"/>
                  </a:cubicBezTo>
                  <a:lnTo>
                    <a:pt x="48411" y="342893"/>
                  </a:lnTo>
                  <a:cubicBezTo>
                    <a:pt x="35571" y="342893"/>
                    <a:pt x="23258" y="337793"/>
                    <a:pt x="14179" y="328714"/>
                  </a:cubicBezTo>
                  <a:cubicBezTo>
                    <a:pt x="5100" y="319635"/>
                    <a:pt x="0" y="307322"/>
                    <a:pt x="0" y="294482"/>
                  </a:cubicBezTo>
                  <a:lnTo>
                    <a:pt x="0" y="48411"/>
                  </a:lnTo>
                  <a:cubicBezTo>
                    <a:pt x="0" y="35571"/>
                    <a:pt x="5100" y="23258"/>
                    <a:pt x="14179" y="14179"/>
                  </a:cubicBezTo>
                  <a:cubicBezTo>
                    <a:pt x="23258" y="5100"/>
                    <a:pt x="35571" y="0"/>
                    <a:pt x="48411" y="0"/>
                  </a:cubicBezTo>
                  <a:close/>
                </a:path>
              </a:pathLst>
            </a:custGeom>
            <a:solidFill>
              <a:srgbClr val="F4F1D9"/>
            </a:solidFill>
          </p:spPr>
          <p:txBody>
            <a:bodyPr/>
            <a:lstStyle/>
            <a:p>
              <a:endParaRPr lang="en-US"/>
            </a:p>
          </p:txBody>
        </p:sp>
        <p:sp>
          <p:nvSpPr>
            <p:cNvPr id="7" name="TextBox 7"/>
            <p:cNvSpPr txBox="1"/>
            <p:nvPr/>
          </p:nvSpPr>
          <p:spPr>
            <a:xfrm>
              <a:off x="0" y="0"/>
              <a:ext cx="2148084" cy="342893"/>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4903376" y="876718"/>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buồn tủi, lo sợ của Kiều</a:t>
            </a:r>
          </a:p>
        </p:txBody>
      </p:sp>
      <p:sp>
        <p:nvSpPr>
          <p:cNvPr id="9" name="TextBox 9"/>
          <p:cNvSpPr txBox="1"/>
          <p:nvPr/>
        </p:nvSpPr>
        <p:spPr>
          <a:xfrm>
            <a:off x="2451688" y="2282726"/>
            <a:ext cx="13384624" cy="18974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Buồn trông nội cỏ rầu rầu,</a:t>
            </a:r>
          </a:p>
          <a:p>
            <a:pPr algn="ctr">
              <a:lnSpc>
                <a:spcPts val="7239"/>
              </a:lnSpc>
            </a:pPr>
            <a:r>
              <a:rPr lang="en-US" sz="5171">
                <a:solidFill>
                  <a:srgbClr val="422C06"/>
                </a:solidFill>
                <a:latin typeface="#9Slide05 Fourth"/>
              </a:rPr>
              <a:t>Chân mây mặt đất một màu xanh xanh.</a:t>
            </a:r>
          </a:p>
        </p:txBody>
      </p:sp>
      <p:sp>
        <p:nvSpPr>
          <p:cNvPr id="10" name="TextBox 10"/>
          <p:cNvSpPr txBox="1"/>
          <p:nvPr/>
        </p:nvSpPr>
        <p:spPr>
          <a:xfrm>
            <a:off x="1203480" y="4665979"/>
            <a:ext cx="14632832" cy="2207895"/>
          </a:xfrm>
          <a:prstGeom prst="rect">
            <a:avLst/>
          </a:prstGeom>
        </p:spPr>
        <p:txBody>
          <a:bodyPr lIns="0" tIns="0" rIns="0" bIns="0" rtlCol="0" anchor="t">
            <a:spAutoFit/>
          </a:bodyPr>
          <a:lstStyle/>
          <a:p>
            <a:pPr algn="just">
              <a:lnSpc>
                <a:spcPts val="5879"/>
              </a:lnSpc>
            </a:pPr>
            <a:r>
              <a:rPr lang="en-US" sz="4199">
                <a:solidFill>
                  <a:srgbClr val="535254"/>
                </a:solidFill>
                <a:latin typeface="Roboto Condensed"/>
              </a:rPr>
              <a:t>Khung cảnh nội cỏ rầu rầu và nỗi lòng Kiều: nội cỏ rầu rầu, héo úa gợi về một tương lai mờ mịt trong xã hội phong kiến suy tàn không lối thoát mà thân phận nhỏ bé của con người không biết làm sao đây.</a:t>
            </a:r>
          </a:p>
        </p:txBody>
      </p:sp>
      <p:sp>
        <p:nvSpPr>
          <p:cNvPr id="11" name="Freeform 11"/>
          <p:cNvSpPr/>
          <p:nvPr/>
        </p:nvSpPr>
        <p:spPr>
          <a:xfrm>
            <a:off x="1028700" y="8188324"/>
            <a:ext cx="1023716" cy="729884"/>
          </a:xfrm>
          <a:custGeom>
            <a:avLst/>
            <a:gdLst/>
            <a:ahLst/>
            <a:cxnLst/>
            <a:rect l="l" t="t" r="r" b="b"/>
            <a:pathLst>
              <a:path w="1023716" h="729884">
                <a:moveTo>
                  <a:pt x="0" y="0"/>
                </a:moveTo>
                <a:lnTo>
                  <a:pt x="1023716" y="0"/>
                </a:lnTo>
                <a:lnTo>
                  <a:pt x="1023716" y="729884"/>
                </a:lnTo>
                <a:lnTo>
                  <a:pt x="0" y="7298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TextBox 12"/>
          <p:cNvSpPr txBox="1"/>
          <p:nvPr/>
        </p:nvSpPr>
        <p:spPr>
          <a:xfrm>
            <a:off x="2459763" y="8083549"/>
            <a:ext cx="17867868" cy="818268"/>
          </a:xfrm>
          <a:prstGeom prst="rect">
            <a:avLst/>
          </a:prstGeom>
        </p:spPr>
        <p:txBody>
          <a:bodyPr lIns="0" tIns="0" rIns="0" bIns="0" rtlCol="0" anchor="t">
            <a:spAutoFit/>
          </a:bodyPr>
          <a:lstStyle/>
          <a:p>
            <a:pPr algn="just">
              <a:lnSpc>
                <a:spcPts val="6611"/>
              </a:lnSpc>
            </a:pPr>
            <a:r>
              <a:rPr lang="en-US" sz="4722">
                <a:solidFill>
                  <a:srgbClr val="DB652B"/>
                </a:solidFill>
                <a:latin typeface="Roboto Condensed Bold"/>
              </a:rPr>
              <a:t>Kiều cảm thấy cuộc sống vô vị, tẻ nhạt, không đáng sống.</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4067564" y="607441"/>
            <a:ext cx="8156007" cy="1301922"/>
            <a:chOff x="0" y="0"/>
            <a:chExt cx="2148084" cy="342893"/>
          </a:xfrm>
        </p:grpSpPr>
        <p:sp>
          <p:nvSpPr>
            <p:cNvPr id="6" name="Freeform 6"/>
            <p:cNvSpPr/>
            <p:nvPr/>
          </p:nvSpPr>
          <p:spPr>
            <a:xfrm>
              <a:off x="0" y="0"/>
              <a:ext cx="2148084" cy="342893"/>
            </a:xfrm>
            <a:custGeom>
              <a:avLst/>
              <a:gdLst/>
              <a:ahLst/>
              <a:cxnLst/>
              <a:rect l="l" t="t" r="r" b="b"/>
              <a:pathLst>
                <a:path w="2148084" h="342893">
                  <a:moveTo>
                    <a:pt x="48411" y="0"/>
                  </a:moveTo>
                  <a:lnTo>
                    <a:pt x="2099674" y="0"/>
                  </a:lnTo>
                  <a:cubicBezTo>
                    <a:pt x="2112513" y="0"/>
                    <a:pt x="2124826" y="5100"/>
                    <a:pt x="2133905" y="14179"/>
                  </a:cubicBezTo>
                  <a:cubicBezTo>
                    <a:pt x="2142984" y="23258"/>
                    <a:pt x="2148084" y="35571"/>
                    <a:pt x="2148084" y="48411"/>
                  </a:cubicBezTo>
                  <a:lnTo>
                    <a:pt x="2148084" y="294482"/>
                  </a:lnTo>
                  <a:cubicBezTo>
                    <a:pt x="2148084" y="307322"/>
                    <a:pt x="2142984" y="319635"/>
                    <a:pt x="2133905" y="328714"/>
                  </a:cubicBezTo>
                  <a:cubicBezTo>
                    <a:pt x="2124826" y="337793"/>
                    <a:pt x="2112513" y="342893"/>
                    <a:pt x="2099674" y="342893"/>
                  </a:cubicBezTo>
                  <a:lnTo>
                    <a:pt x="48411" y="342893"/>
                  </a:lnTo>
                  <a:cubicBezTo>
                    <a:pt x="35571" y="342893"/>
                    <a:pt x="23258" y="337793"/>
                    <a:pt x="14179" y="328714"/>
                  </a:cubicBezTo>
                  <a:cubicBezTo>
                    <a:pt x="5100" y="319635"/>
                    <a:pt x="0" y="307322"/>
                    <a:pt x="0" y="294482"/>
                  </a:cubicBezTo>
                  <a:lnTo>
                    <a:pt x="0" y="48411"/>
                  </a:lnTo>
                  <a:cubicBezTo>
                    <a:pt x="0" y="35571"/>
                    <a:pt x="5100" y="23258"/>
                    <a:pt x="14179" y="14179"/>
                  </a:cubicBezTo>
                  <a:cubicBezTo>
                    <a:pt x="23258" y="5100"/>
                    <a:pt x="35571" y="0"/>
                    <a:pt x="48411" y="0"/>
                  </a:cubicBezTo>
                  <a:close/>
                </a:path>
              </a:pathLst>
            </a:custGeom>
            <a:solidFill>
              <a:srgbClr val="F4F1D9"/>
            </a:solidFill>
          </p:spPr>
          <p:txBody>
            <a:bodyPr/>
            <a:lstStyle/>
            <a:p>
              <a:endParaRPr lang="en-US"/>
            </a:p>
          </p:txBody>
        </p:sp>
        <p:sp>
          <p:nvSpPr>
            <p:cNvPr id="7" name="TextBox 7"/>
            <p:cNvSpPr txBox="1"/>
            <p:nvPr/>
          </p:nvSpPr>
          <p:spPr>
            <a:xfrm>
              <a:off x="0" y="0"/>
              <a:ext cx="2148084" cy="342893"/>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4903376" y="876718"/>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buồn tủi, lo sợ của Kiều</a:t>
            </a:r>
          </a:p>
        </p:txBody>
      </p:sp>
      <p:sp>
        <p:nvSpPr>
          <p:cNvPr id="9" name="TextBox 9"/>
          <p:cNvSpPr txBox="1"/>
          <p:nvPr/>
        </p:nvSpPr>
        <p:spPr>
          <a:xfrm>
            <a:off x="2451688" y="2282726"/>
            <a:ext cx="13384624" cy="18974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Buồn trông gió cuốn mặt duềnh</a:t>
            </a:r>
          </a:p>
          <a:p>
            <a:pPr algn="ctr">
              <a:lnSpc>
                <a:spcPts val="7239"/>
              </a:lnSpc>
            </a:pPr>
            <a:r>
              <a:rPr lang="en-US" sz="5171">
                <a:solidFill>
                  <a:srgbClr val="422C06"/>
                </a:solidFill>
                <a:latin typeface="#9Slide05 Fourth"/>
              </a:rPr>
              <a:t>Ầm ầm tiếng sóng kêu quanh ghế ngồi.</a:t>
            </a:r>
          </a:p>
        </p:txBody>
      </p:sp>
      <p:sp>
        <p:nvSpPr>
          <p:cNvPr id="10" name="TextBox 10"/>
          <p:cNvSpPr txBox="1"/>
          <p:nvPr/>
        </p:nvSpPr>
        <p:spPr>
          <a:xfrm>
            <a:off x="1549570" y="4665979"/>
            <a:ext cx="14111962" cy="2207895"/>
          </a:xfrm>
          <a:prstGeom prst="rect">
            <a:avLst/>
          </a:prstGeom>
        </p:spPr>
        <p:txBody>
          <a:bodyPr lIns="0" tIns="0" rIns="0" bIns="0" rtlCol="0" anchor="t">
            <a:spAutoFit/>
          </a:bodyPr>
          <a:lstStyle/>
          <a:p>
            <a:pPr algn="just">
              <a:lnSpc>
                <a:spcPts val="5879"/>
              </a:lnSpc>
            </a:pPr>
            <a:r>
              <a:rPr lang="en-US" sz="4199">
                <a:solidFill>
                  <a:srgbClr val="535254"/>
                </a:solidFill>
                <a:latin typeface="Roboto Condensed"/>
              </a:rPr>
              <a:t>Khung cảnh gió cuốn mặt duềnh và nỗi âu lo của Kiều: gió cuốn mặt duềnh, ầm ầm tiếng sóng, kêu.. gợi tâm trạng hãi hùng, lo sợ trước số phận, cuộc sống đang đe doạ vây bủa xung quanh nàng.</a:t>
            </a:r>
          </a:p>
        </p:txBody>
      </p:sp>
      <p:sp>
        <p:nvSpPr>
          <p:cNvPr id="11" name="Freeform 11"/>
          <p:cNvSpPr/>
          <p:nvPr/>
        </p:nvSpPr>
        <p:spPr>
          <a:xfrm>
            <a:off x="1028700" y="7823382"/>
            <a:ext cx="1023716" cy="729884"/>
          </a:xfrm>
          <a:custGeom>
            <a:avLst/>
            <a:gdLst/>
            <a:ahLst/>
            <a:cxnLst/>
            <a:rect l="l" t="t" r="r" b="b"/>
            <a:pathLst>
              <a:path w="1023716" h="729884">
                <a:moveTo>
                  <a:pt x="0" y="0"/>
                </a:moveTo>
                <a:lnTo>
                  <a:pt x="1023716" y="0"/>
                </a:lnTo>
                <a:lnTo>
                  <a:pt x="1023716" y="729884"/>
                </a:lnTo>
                <a:lnTo>
                  <a:pt x="0" y="7298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TextBox 12"/>
          <p:cNvSpPr txBox="1"/>
          <p:nvPr/>
        </p:nvSpPr>
        <p:spPr>
          <a:xfrm>
            <a:off x="2451688" y="7258307"/>
            <a:ext cx="12906762" cy="2485143"/>
          </a:xfrm>
          <a:prstGeom prst="rect">
            <a:avLst/>
          </a:prstGeom>
        </p:spPr>
        <p:txBody>
          <a:bodyPr lIns="0" tIns="0" rIns="0" bIns="0" rtlCol="0" anchor="t">
            <a:spAutoFit/>
          </a:bodyPr>
          <a:lstStyle/>
          <a:p>
            <a:pPr algn="just">
              <a:lnSpc>
                <a:spcPts val="6611"/>
              </a:lnSpc>
            </a:pPr>
            <a:r>
              <a:rPr lang="en-US" sz="4722">
                <a:solidFill>
                  <a:srgbClr val="DB652B"/>
                </a:solidFill>
                <a:latin typeface="Roboto Condensed Bold"/>
              </a:rPr>
              <a:t>Kiều có một nỗi lo sợ hãi hùng, không biết có những sóng gió nào sẽ ập tới, sẽ đợi Kiều ở phía trước.</a:t>
            </a:r>
          </a:p>
          <a:p>
            <a:pPr algn="just">
              <a:lnSpc>
                <a:spcPts val="6611"/>
              </a:lnSpc>
            </a:pPr>
            <a:endParaRPr lang="en-US" sz="4722">
              <a:solidFill>
                <a:srgbClr val="DB652B"/>
              </a:solidFill>
              <a:latin typeface="Roboto Condensed Bold"/>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076308" y="547558"/>
            <a:ext cx="8156007" cy="1301922"/>
            <a:chOff x="0" y="0"/>
            <a:chExt cx="2148084" cy="342893"/>
          </a:xfrm>
        </p:grpSpPr>
        <p:sp>
          <p:nvSpPr>
            <p:cNvPr id="4" name="Freeform 4"/>
            <p:cNvSpPr/>
            <p:nvPr/>
          </p:nvSpPr>
          <p:spPr>
            <a:xfrm>
              <a:off x="0" y="0"/>
              <a:ext cx="2148084" cy="342893"/>
            </a:xfrm>
            <a:custGeom>
              <a:avLst/>
              <a:gdLst/>
              <a:ahLst/>
              <a:cxnLst/>
              <a:rect l="l" t="t" r="r" b="b"/>
              <a:pathLst>
                <a:path w="2148084" h="342893">
                  <a:moveTo>
                    <a:pt x="48411" y="0"/>
                  </a:moveTo>
                  <a:lnTo>
                    <a:pt x="2099674" y="0"/>
                  </a:lnTo>
                  <a:cubicBezTo>
                    <a:pt x="2112513" y="0"/>
                    <a:pt x="2124826" y="5100"/>
                    <a:pt x="2133905" y="14179"/>
                  </a:cubicBezTo>
                  <a:cubicBezTo>
                    <a:pt x="2142984" y="23258"/>
                    <a:pt x="2148084" y="35571"/>
                    <a:pt x="2148084" y="48411"/>
                  </a:cubicBezTo>
                  <a:lnTo>
                    <a:pt x="2148084" y="294482"/>
                  </a:lnTo>
                  <a:cubicBezTo>
                    <a:pt x="2148084" y="307322"/>
                    <a:pt x="2142984" y="319635"/>
                    <a:pt x="2133905" y="328714"/>
                  </a:cubicBezTo>
                  <a:cubicBezTo>
                    <a:pt x="2124826" y="337793"/>
                    <a:pt x="2112513" y="342893"/>
                    <a:pt x="2099674" y="342893"/>
                  </a:cubicBezTo>
                  <a:lnTo>
                    <a:pt x="48411" y="342893"/>
                  </a:lnTo>
                  <a:cubicBezTo>
                    <a:pt x="35571" y="342893"/>
                    <a:pt x="23258" y="337793"/>
                    <a:pt x="14179" y="328714"/>
                  </a:cubicBezTo>
                  <a:cubicBezTo>
                    <a:pt x="5100" y="319635"/>
                    <a:pt x="0" y="307322"/>
                    <a:pt x="0" y="294482"/>
                  </a:cubicBezTo>
                  <a:lnTo>
                    <a:pt x="0" y="48411"/>
                  </a:lnTo>
                  <a:cubicBezTo>
                    <a:pt x="0" y="35571"/>
                    <a:pt x="5100" y="23258"/>
                    <a:pt x="14179" y="14179"/>
                  </a:cubicBezTo>
                  <a:cubicBezTo>
                    <a:pt x="23258" y="5100"/>
                    <a:pt x="35571" y="0"/>
                    <a:pt x="48411" y="0"/>
                  </a:cubicBezTo>
                  <a:close/>
                </a:path>
              </a:pathLst>
            </a:custGeom>
            <a:solidFill>
              <a:srgbClr val="F4F1D9"/>
            </a:solidFill>
          </p:spPr>
          <p:txBody>
            <a:bodyPr/>
            <a:lstStyle/>
            <a:p>
              <a:endParaRPr lang="en-US"/>
            </a:p>
          </p:txBody>
        </p:sp>
        <p:sp>
          <p:nvSpPr>
            <p:cNvPr id="5" name="TextBox 5"/>
            <p:cNvSpPr txBox="1"/>
            <p:nvPr/>
          </p:nvSpPr>
          <p:spPr>
            <a:xfrm>
              <a:off x="0" y="0"/>
              <a:ext cx="2148084" cy="342893"/>
            </a:xfrm>
            <a:prstGeom prst="rect">
              <a:avLst/>
            </a:prstGeom>
          </p:spPr>
          <p:txBody>
            <a:bodyPr lIns="50800" tIns="50800" rIns="50800" bIns="50800" rtlCol="0" anchor="ctr"/>
            <a:lstStyle/>
            <a:p>
              <a:pPr algn="ctr">
                <a:lnSpc>
                  <a:spcPts val="2310"/>
                </a:lnSpc>
              </a:pPr>
              <a:endParaRPr/>
            </a:p>
          </p:txBody>
        </p:sp>
      </p:grpSp>
      <p:sp>
        <p:nvSpPr>
          <p:cNvPr id="6" name="TextBox 6"/>
          <p:cNvSpPr txBox="1"/>
          <p:nvPr/>
        </p:nvSpPr>
        <p:spPr>
          <a:xfrm>
            <a:off x="1912120" y="816836"/>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buồn tủi, lo sợ của Kiều</a:t>
            </a:r>
          </a:p>
        </p:txBody>
      </p:sp>
      <p:sp>
        <p:nvSpPr>
          <p:cNvPr id="7" name="TextBox 7"/>
          <p:cNvSpPr txBox="1"/>
          <p:nvPr/>
        </p:nvSpPr>
        <p:spPr>
          <a:xfrm>
            <a:off x="-539567" y="2222844"/>
            <a:ext cx="13384624" cy="7383877"/>
          </a:xfrm>
          <a:prstGeom prst="rect">
            <a:avLst/>
          </a:prstGeom>
        </p:spPr>
        <p:txBody>
          <a:bodyPr lIns="0" tIns="0" rIns="0" bIns="0" rtlCol="0" anchor="t">
            <a:spAutoFit/>
          </a:bodyPr>
          <a:lstStyle/>
          <a:p>
            <a:pPr algn="ctr">
              <a:lnSpc>
                <a:spcPts val="7239"/>
              </a:lnSpc>
            </a:pPr>
            <a:r>
              <a:rPr lang="en-US" sz="5171">
                <a:solidFill>
                  <a:srgbClr val="422C06"/>
                </a:solidFill>
                <a:latin typeface="#9Slide05 Fourth"/>
              </a:rPr>
              <a:t>Buồn trông cửa bể chiều hôm,</a:t>
            </a:r>
          </a:p>
          <a:p>
            <a:pPr algn="ctr">
              <a:lnSpc>
                <a:spcPts val="7239"/>
              </a:lnSpc>
            </a:pPr>
            <a:r>
              <a:rPr lang="en-US" sz="5171">
                <a:solidFill>
                  <a:srgbClr val="422C06"/>
                </a:solidFill>
                <a:latin typeface="#9Slide05 Fourth"/>
              </a:rPr>
              <a:t>Thuyền ai thấp thoáng cánh buồm xa xa?</a:t>
            </a:r>
          </a:p>
          <a:p>
            <a:pPr algn="ctr">
              <a:lnSpc>
                <a:spcPts val="7239"/>
              </a:lnSpc>
            </a:pPr>
            <a:r>
              <a:rPr lang="en-US" sz="5171">
                <a:solidFill>
                  <a:srgbClr val="422C06"/>
                </a:solidFill>
                <a:latin typeface="#9Slide05 Fourth"/>
              </a:rPr>
              <a:t>Buồn trông ngọn nước mới sa,</a:t>
            </a:r>
          </a:p>
          <a:p>
            <a:pPr algn="ctr">
              <a:lnSpc>
                <a:spcPts val="7239"/>
              </a:lnSpc>
            </a:pPr>
            <a:r>
              <a:rPr lang="en-US" sz="5171">
                <a:solidFill>
                  <a:srgbClr val="422C06"/>
                </a:solidFill>
                <a:latin typeface="#9Slide05 Fourth"/>
              </a:rPr>
              <a:t>Hoa trôi man mác, biết là về đâu?</a:t>
            </a:r>
          </a:p>
          <a:p>
            <a:pPr algn="ctr">
              <a:lnSpc>
                <a:spcPts val="7239"/>
              </a:lnSpc>
            </a:pPr>
            <a:r>
              <a:rPr lang="en-US" sz="5171">
                <a:solidFill>
                  <a:srgbClr val="422C06"/>
                </a:solidFill>
                <a:latin typeface="#9Slide05 Fourth"/>
              </a:rPr>
              <a:t>Buồn trông nội cỏ rầu rầu,</a:t>
            </a:r>
          </a:p>
          <a:p>
            <a:pPr algn="ctr">
              <a:lnSpc>
                <a:spcPts val="7239"/>
              </a:lnSpc>
            </a:pPr>
            <a:r>
              <a:rPr lang="en-US" sz="5171">
                <a:solidFill>
                  <a:srgbClr val="422C06"/>
                </a:solidFill>
                <a:latin typeface="#9Slide05 Fourth"/>
              </a:rPr>
              <a:t>Chân mây mặt đất một màu xanh xanh.</a:t>
            </a:r>
          </a:p>
          <a:p>
            <a:pPr algn="ctr">
              <a:lnSpc>
                <a:spcPts val="7239"/>
              </a:lnSpc>
            </a:pPr>
            <a:r>
              <a:rPr lang="en-US" sz="5171">
                <a:solidFill>
                  <a:srgbClr val="422C06"/>
                </a:solidFill>
                <a:latin typeface="#9Slide05 Fourth"/>
              </a:rPr>
              <a:t>Buồn trông gió cuốn mặt duềnh</a:t>
            </a:r>
          </a:p>
          <a:p>
            <a:pPr algn="ctr">
              <a:lnSpc>
                <a:spcPts val="7239"/>
              </a:lnSpc>
            </a:pPr>
            <a:r>
              <a:rPr lang="en-US" sz="5171">
                <a:solidFill>
                  <a:srgbClr val="422C06"/>
                </a:solidFill>
                <a:latin typeface="#9Slide05 Fourth"/>
              </a:rPr>
              <a:t>Ầm ầm tiếng sóng kêu quanh ghế ngồi.</a:t>
            </a:r>
          </a:p>
        </p:txBody>
      </p:sp>
      <p:sp>
        <p:nvSpPr>
          <p:cNvPr id="8" name="TextBox 8"/>
          <p:cNvSpPr txBox="1"/>
          <p:nvPr/>
        </p:nvSpPr>
        <p:spPr>
          <a:xfrm>
            <a:off x="12480360" y="1418277"/>
            <a:ext cx="14111962" cy="721995"/>
          </a:xfrm>
          <a:prstGeom prst="rect">
            <a:avLst/>
          </a:prstGeom>
        </p:spPr>
        <p:txBody>
          <a:bodyPr lIns="0" tIns="0" rIns="0" bIns="0" rtlCol="0" anchor="t">
            <a:spAutoFit/>
          </a:bodyPr>
          <a:lstStyle/>
          <a:p>
            <a:pPr algn="just">
              <a:lnSpc>
                <a:spcPts val="5879"/>
              </a:lnSpc>
            </a:pPr>
            <a:r>
              <a:rPr lang="en-US" sz="4199">
                <a:solidFill>
                  <a:srgbClr val="701D18"/>
                </a:solidFill>
                <a:latin typeface="Roboto Condensed Bold"/>
              </a:rPr>
              <a:t>Đặc sắc nghệ thuật</a:t>
            </a:r>
          </a:p>
        </p:txBody>
      </p:sp>
      <p:sp>
        <p:nvSpPr>
          <p:cNvPr id="9" name="TextBox 9"/>
          <p:cNvSpPr txBox="1"/>
          <p:nvPr/>
        </p:nvSpPr>
        <p:spPr>
          <a:xfrm>
            <a:off x="11410318" y="2559373"/>
            <a:ext cx="6500068" cy="5922645"/>
          </a:xfrm>
          <a:prstGeom prst="rect">
            <a:avLst/>
          </a:prstGeom>
        </p:spPr>
        <p:txBody>
          <a:bodyPr lIns="0" tIns="0" rIns="0" bIns="0" rtlCol="0" anchor="t">
            <a:spAutoFit/>
          </a:bodyPr>
          <a:lstStyle/>
          <a:p>
            <a:pPr marL="906777" lvl="1" indent="-453388" algn="just">
              <a:lnSpc>
                <a:spcPts val="5879"/>
              </a:lnSpc>
              <a:buFont typeface="Arial"/>
              <a:buChar char="•"/>
            </a:pPr>
            <a:r>
              <a:rPr lang="en-US" sz="4199">
                <a:solidFill>
                  <a:srgbClr val="DB652B"/>
                </a:solidFill>
                <a:latin typeface="Roboto Condensed"/>
              </a:rPr>
              <a:t>Điệp ngữ: “buồn trông” </a:t>
            </a:r>
          </a:p>
          <a:p>
            <a:pPr marL="906777" lvl="1" indent="-453388" algn="just">
              <a:lnSpc>
                <a:spcPts val="5879"/>
              </a:lnSpc>
              <a:buFont typeface="Arial"/>
              <a:buChar char="•"/>
            </a:pPr>
            <a:r>
              <a:rPr lang="en-US" sz="4199">
                <a:solidFill>
                  <a:srgbClr val="DB652B"/>
                </a:solidFill>
                <a:latin typeface="Roboto Condensed"/>
              </a:rPr>
              <a:t>Vần bằng, hệ thống từ láy tạo nên nỗi buồn tầng tầng lớp lớp.</a:t>
            </a:r>
          </a:p>
          <a:p>
            <a:pPr marL="906777" lvl="1" indent="-453388" algn="just">
              <a:lnSpc>
                <a:spcPts val="5879"/>
              </a:lnSpc>
              <a:buFont typeface="Arial"/>
              <a:buChar char="•"/>
            </a:pPr>
            <a:r>
              <a:rPr lang="en-US" sz="4199">
                <a:solidFill>
                  <a:srgbClr val="DB652B"/>
                </a:solidFill>
                <a:latin typeface="Roboto Condensed"/>
              </a:rPr>
              <a:t>Miêu tả cảnh vật từ xa đến gần diễn tả tâm trạng</a:t>
            </a:r>
          </a:p>
          <a:p>
            <a:pPr marL="906777" lvl="1" indent="-453388" algn="just">
              <a:lnSpc>
                <a:spcPts val="5879"/>
              </a:lnSpc>
              <a:buFont typeface="Arial"/>
              <a:buChar char="•"/>
            </a:pPr>
            <a:r>
              <a:rPr lang="en-US" sz="4199">
                <a:solidFill>
                  <a:srgbClr val="DB652B"/>
                </a:solidFill>
                <a:latin typeface="Roboto Condensed"/>
              </a:rPr>
              <a:t>Âm hưởng trầm buồn</a:t>
            </a:r>
          </a:p>
          <a:p>
            <a:pPr algn="just">
              <a:lnSpc>
                <a:spcPts val="5879"/>
              </a:lnSpc>
            </a:pPr>
            <a:endParaRPr lang="en-US" sz="4199">
              <a:solidFill>
                <a:srgbClr val="DB652B"/>
              </a:solidFill>
              <a:latin typeface="Roboto Condensed"/>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076308" y="547558"/>
            <a:ext cx="8156007" cy="1301922"/>
            <a:chOff x="0" y="0"/>
            <a:chExt cx="2148084" cy="342893"/>
          </a:xfrm>
        </p:grpSpPr>
        <p:sp>
          <p:nvSpPr>
            <p:cNvPr id="4" name="Freeform 4"/>
            <p:cNvSpPr/>
            <p:nvPr/>
          </p:nvSpPr>
          <p:spPr>
            <a:xfrm>
              <a:off x="0" y="0"/>
              <a:ext cx="2148084" cy="342893"/>
            </a:xfrm>
            <a:custGeom>
              <a:avLst/>
              <a:gdLst/>
              <a:ahLst/>
              <a:cxnLst/>
              <a:rect l="l" t="t" r="r" b="b"/>
              <a:pathLst>
                <a:path w="2148084" h="342893">
                  <a:moveTo>
                    <a:pt x="48411" y="0"/>
                  </a:moveTo>
                  <a:lnTo>
                    <a:pt x="2099674" y="0"/>
                  </a:lnTo>
                  <a:cubicBezTo>
                    <a:pt x="2112513" y="0"/>
                    <a:pt x="2124826" y="5100"/>
                    <a:pt x="2133905" y="14179"/>
                  </a:cubicBezTo>
                  <a:cubicBezTo>
                    <a:pt x="2142984" y="23258"/>
                    <a:pt x="2148084" y="35571"/>
                    <a:pt x="2148084" y="48411"/>
                  </a:cubicBezTo>
                  <a:lnTo>
                    <a:pt x="2148084" y="294482"/>
                  </a:lnTo>
                  <a:cubicBezTo>
                    <a:pt x="2148084" y="307322"/>
                    <a:pt x="2142984" y="319635"/>
                    <a:pt x="2133905" y="328714"/>
                  </a:cubicBezTo>
                  <a:cubicBezTo>
                    <a:pt x="2124826" y="337793"/>
                    <a:pt x="2112513" y="342893"/>
                    <a:pt x="2099674" y="342893"/>
                  </a:cubicBezTo>
                  <a:lnTo>
                    <a:pt x="48411" y="342893"/>
                  </a:lnTo>
                  <a:cubicBezTo>
                    <a:pt x="35571" y="342893"/>
                    <a:pt x="23258" y="337793"/>
                    <a:pt x="14179" y="328714"/>
                  </a:cubicBezTo>
                  <a:cubicBezTo>
                    <a:pt x="5100" y="319635"/>
                    <a:pt x="0" y="307322"/>
                    <a:pt x="0" y="294482"/>
                  </a:cubicBezTo>
                  <a:lnTo>
                    <a:pt x="0" y="48411"/>
                  </a:lnTo>
                  <a:cubicBezTo>
                    <a:pt x="0" y="35571"/>
                    <a:pt x="5100" y="23258"/>
                    <a:pt x="14179" y="14179"/>
                  </a:cubicBezTo>
                  <a:cubicBezTo>
                    <a:pt x="23258" y="5100"/>
                    <a:pt x="35571" y="0"/>
                    <a:pt x="48411" y="0"/>
                  </a:cubicBezTo>
                  <a:close/>
                </a:path>
              </a:pathLst>
            </a:custGeom>
            <a:solidFill>
              <a:srgbClr val="F4F1D9"/>
            </a:solidFill>
          </p:spPr>
          <p:txBody>
            <a:bodyPr/>
            <a:lstStyle/>
            <a:p>
              <a:endParaRPr lang="en-US"/>
            </a:p>
          </p:txBody>
        </p:sp>
        <p:sp>
          <p:nvSpPr>
            <p:cNvPr id="5" name="TextBox 5"/>
            <p:cNvSpPr txBox="1"/>
            <p:nvPr/>
          </p:nvSpPr>
          <p:spPr>
            <a:xfrm>
              <a:off x="0" y="0"/>
              <a:ext cx="2148084" cy="342893"/>
            </a:xfrm>
            <a:prstGeom prst="rect">
              <a:avLst/>
            </a:prstGeom>
          </p:spPr>
          <p:txBody>
            <a:bodyPr lIns="50800" tIns="50800" rIns="50800" bIns="50800" rtlCol="0" anchor="ctr"/>
            <a:lstStyle/>
            <a:p>
              <a:pPr algn="ctr">
                <a:lnSpc>
                  <a:spcPts val="2310"/>
                </a:lnSpc>
              </a:pPr>
              <a:endParaRPr/>
            </a:p>
          </p:txBody>
        </p:sp>
      </p:grpSp>
      <p:sp>
        <p:nvSpPr>
          <p:cNvPr id="6" name="TextBox 6"/>
          <p:cNvSpPr txBox="1"/>
          <p:nvPr/>
        </p:nvSpPr>
        <p:spPr>
          <a:xfrm>
            <a:off x="1912120" y="816836"/>
            <a:ext cx="13384624" cy="687167"/>
          </a:xfrm>
          <a:prstGeom prst="rect">
            <a:avLst/>
          </a:prstGeom>
        </p:spPr>
        <p:txBody>
          <a:bodyPr lIns="0" tIns="0" rIns="0" bIns="0" rtlCol="0" anchor="t">
            <a:spAutoFit/>
          </a:bodyPr>
          <a:lstStyle/>
          <a:p>
            <a:pPr algn="just">
              <a:lnSpc>
                <a:spcPts val="5699"/>
              </a:lnSpc>
            </a:pPr>
            <a:r>
              <a:rPr lang="en-US" sz="4071">
                <a:solidFill>
                  <a:srgbClr val="DB652B"/>
                </a:solidFill>
                <a:latin typeface="#9Slide05 Dear Saturday"/>
              </a:rPr>
              <a:t>Nỗi buồn tủi, lo sợ của Kiều</a:t>
            </a:r>
          </a:p>
        </p:txBody>
      </p:sp>
      <p:sp>
        <p:nvSpPr>
          <p:cNvPr id="7" name="TextBox 7"/>
          <p:cNvSpPr txBox="1"/>
          <p:nvPr/>
        </p:nvSpPr>
        <p:spPr>
          <a:xfrm>
            <a:off x="88316" y="2527672"/>
            <a:ext cx="9144000" cy="3064312"/>
          </a:xfrm>
          <a:prstGeom prst="rect">
            <a:avLst/>
          </a:prstGeom>
        </p:spPr>
        <p:txBody>
          <a:bodyPr lIns="0" tIns="0" rIns="0" bIns="0" rtlCol="0" anchor="t">
            <a:spAutoFit/>
          </a:bodyPr>
          <a:lstStyle/>
          <a:p>
            <a:pPr algn="ctr">
              <a:lnSpc>
                <a:spcPts val="5925"/>
              </a:lnSpc>
            </a:pPr>
            <a:r>
              <a:rPr lang="en-US" sz="4232">
                <a:solidFill>
                  <a:srgbClr val="422C06"/>
                </a:solidFill>
                <a:latin typeface="#9Slide05 Fourth"/>
              </a:rPr>
              <a:t>Buồn trông cửa bể chiều hôm,</a:t>
            </a:r>
          </a:p>
          <a:p>
            <a:pPr algn="ctr">
              <a:lnSpc>
                <a:spcPts val="5925"/>
              </a:lnSpc>
            </a:pPr>
            <a:r>
              <a:rPr lang="en-US" sz="4232">
                <a:solidFill>
                  <a:srgbClr val="422C06"/>
                </a:solidFill>
                <a:latin typeface="#9Slide05 Fourth"/>
              </a:rPr>
              <a:t>Thuyền ai thấp thoáng cánh buồm xa xa?</a:t>
            </a:r>
          </a:p>
          <a:p>
            <a:pPr algn="ctr">
              <a:lnSpc>
                <a:spcPts val="5925"/>
              </a:lnSpc>
            </a:pPr>
            <a:r>
              <a:rPr lang="en-US" sz="4232">
                <a:solidFill>
                  <a:srgbClr val="422C06"/>
                </a:solidFill>
                <a:latin typeface="#9Slide05 Fourth"/>
              </a:rPr>
              <a:t>Buồn trông ngọn nước mới sa,</a:t>
            </a:r>
          </a:p>
          <a:p>
            <a:pPr algn="ctr">
              <a:lnSpc>
                <a:spcPts val="5925"/>
              </a:lnSpc>
            </a:pPr>
            <a:r>
              <a:rPr lang="en-US" sz="4232">
                <a:solidFill>
                  <a:srgbClr val="422C06"/>
                </a:solidFill>
                <a:latin typeface="#9Slide05 Fourth"/>
              </a:rPr>
              <a:t>Hoa trôi man mác, biết là về đâu?</a:t>
            </a:r>
          </a:p>
        </p:txBody>
      </p:sp>
      <p:grpSp>
        <p:nvGrpSpPr>
          <p:cNvPr id="8" name="Group 8"/>
          <p:cNvGrpSpPr/>
          <p:nvPr/>
        </p:nvGrpSpPr>
        <p:grpSpPr>
          <a:xfrm>
            <a:off x="1642134" y="6033988"/>
            <a:ext cx="14916731" cy="2688113"/>
            <a:chOff x="0" y="0"/>
            <a:chExt cx="3928686" cy="707980"/>
          </a:xfrm>
        </p:grpSpPr>
        <p:sp>
          <p:nvSpPr>
            <p:cNvPr id="9" name="Freeform 9"/>
            <p:cNvSpPr/>
            <p:nvPr/>
          </p:nvSpPr>
          <p:spPr>
            <a:xfrm>
              <a:off x="0" y="0"/>
              <a:ext cx="3928686" cy="707980"/>
            </a:xfrm>
            <a:custGeom>
              <a:avLst/>
              <a:gdLst/>
              <a:ahLst/>
              <a:cxnLst/>
              <a:rect l="l" t="t" r="r" b="b"/>
              <a:pathLst>
                <a:path w="3928686" h="707980">
                  <a:moveTo>
                    <a:pt x="26469" y="0"/>
                  </a:moveTo>
                  <a:lnTo>
                    <a:pt x="3902217" y="0"/>
                  </a:lnTo>
                  <a:cubicBezTo>
                    <a:pt x="3916835" y="0"/>
                    <a:pt x="3928686" y="11851"/>
                    <a:pt x="3928686" y="26469"/>
                  </a:cubicBezTo>
                  <a:lnTo>
                    <a:pt x="3928686" y="681511"/>
                  </a:lnTo>
                  <a:cubicBezTo>
                    <a:pt x="3928686" y="688531"/>
                    <a:pt x="3925898" y="695264"/>
                    <a:pt x="3920934" y="700228"/>
                  </a:cubicBezTo>
                  <a:cubicBezTo>
                    <a:pt x="3915970" y="705192"/>
                    <a:pt x="3909237" y="707980"/>
                    <a:pt x="3902217" y="707980"/>
                  </a:cubicBezTo>
                  <a:lnTo>
                    <a:pt x="26469" y="707980"/>
                  </a:lnTo>
                  <a:cubicBezTo>
                    <a:pt x="11851" y="707980"/>
                    <a:pt x="0" y="696130"/>
                    <a:pt x="0" y="681511"/>
                  </a:cubicBezTo>
                  <a:lnTo>
                    <a:pt x="0" y="26469"/>
                  </a:lnTo>
                  <a:cubicBezTo>
                    <a:pt x="0" y="11851"/>
                    <a:pt x="11851" y="0"/>
                    <a:pt x="26469" y="0"/>
                  </a:cubicBezTo>
                  <a:close/>
                </a:path>
              </a:pathLst>
            </a:custGeom>
            <a:solidFill>
              <a:srgbClr val="F4F1D9"/>
            </a:solidFill>
          </p:spPr>
          <p:txBody>
            <a:bodyPr/>
            <a:lstStyle/>
            <a:p>
              <a:endParaRPr lang="en-US"/>
            </a:p>
          </p:txBody>
        </p:sp>
        <p:sp>
          <p:nvSpPr>
            <p:cNvPr id="10" name="TextBox 10"/>
            <p:cNvSpPr txBox="1"/>
            <p:nvPr/>
          </p:nvSpPr>
          <p:spPr>
            <a:xfrm>
              <a:off x="0" y="0"/>
              <a:ext cx="3928686" cy="707980"/>
            </a:xfrm>
            <a:prstGeom prst="rect">
              <a:avLst/>
            </a:prstGeom>
          </p:spPr>
          <p:txBody>
            <a:bodyPr lIns="50800" tIns="50800" rIns="50800" bIns="50800" rtlCol="0" anchor="ctr"/>
            <a:lstStyle/>
            <a:p>
              <a:pPr algn="ctr">
                <a:lnSpc>
                  <a:spcPts val="2310"/>
                </a:lnSpc>
              </a:pPr>
              <a:endParaRPr/>
            </a:p>
          </p:txBody>
        </p:sp>
      </p:grpSp>
      <p:sp>
        <p:nvSpPr>
          <p:cNvPr id="11" name="TextBox 11"/>
          <p:cNvSpPr txBox="1"/>
          <p:nvPr/>
        </p:nvSpPr>
        <p:spPr>
          <a:xfrm>
            <a:off x="1912120" y="6148288"/>
            <a:ext cx="14403791" cy="3302636"/>
          </a:xfrm>
          <a:prstGeom prst="rect">
            <a:avLst/>
          </a:prstGeom>
        </p:spPr>
        <p:txBody>
          <a:bodyPr lIns="0" tIns="0" rIns="0" bIns="0" rtlCol="0" anchor="t">
            <a:spAutoFit/>
          </a:bodyPr>
          <a:lstStyle/>
          <a:p>
            <a:pPr algn="just">
              <a:lnSpc>
                <a:spcPts val="6439"/>
              </a:lnSpc>
            </a:pPr>
            <a:r>
              <a:rPr lang="en-US" sz="4599">
                <a:solidFill>
                  <a:srgbClr val="DB652B"/>
                </a:solidFill>
                <a:latin typeface="#9Slide05 Braxton Regular"/>
              </a:rPr>
              <a:t>Với nghệ thuật tả cảnh ngụ tình, tác giả xây dựng một bức tranh tâm trạng đặc sắc nhất, hay nhất của Truyện Kiều: nỗi buồn đau của Kiều như lan tỏa sang cảnh vật đã xâm chiếm lòng nàng.</a:t>
            </a:r>
          </a:p>
          <a:p>
            <a:pPr algn="just">
              <a:lnSpc>
                <a:spcPts val="6439"/>
              </a:lnSpc>
            </a:pPr>
            <a:endParaRPr lang="en-US" sz="4599">
              <a:solidFill>
                <a:srgbClr val="DB652B"/>
              </a:solidFill>
              <a:latin typeface="#9Slide05 Braxton Regular"/>
            </a:endParaRPr>
          </a:p>
        </p:txBody>
      </p:sp>
      <p:sp>
        <p:nvSpPr>
          <p:cNvPr id="12" name="TextBox 12"/>
          <p:cNvSpPr txBox="1"/>
          <p:nvPr/>
        </p:nvSpPr>
        <p:spPr>
          <a:xfrm>
            <a:off x="8860601" y="2527672"/>
            <a:ext cx="9144000" cy="3064312"/>
          </a:xfrm>
          <a:prstGeom prst="rect">
            <a:avLst/>
          </a:prstGeom>
        </p:spPr>
        <p:txBody>
          <a:bodyPr lIns="0" tIns="0" rIns="0" bIns="0" rtlCol="0" anchor="t">
            <a:spAutoFit/>
          </a:bodyPr>
          <a:lstStyle/>
          <a:p>
            <a:pPr algn="ctr">
              <a:lnSpc>
                <a:spcPts val="5925"/>
              </a:lnSpc>
            </a:pPr>
            <a:r>
              <a:rPr lang="en-US" sz="4232">
                <a:solidFill>
                  <a:srgbClr val="422C06"/>
                </a:solidFill>
                <a:latin typeface="#9Slide05 Fourth"/>
              </a:rPr>
              <a:t>Buồn trông nội cỏ rầu rầu,</a:t>
            </a:r>
          </a:p>
          <a:p>
            <a:pPr algn="ctr">
              <a:lnSpc>
                <a:spcPts val="5925"/>
              </a:lnSpc>
            </a:pPr>
            <a:r>
              <a:rPr lang="en-US" sz="4232">
                <a:solidFill>
                  <a:srgbClr val="422C06"/>
                </a:solidFill>
                <a:latin typeface="#9Slide05 Fourth"/>
              </a:rPr>
              <a:t>Chân mây mặt đất một màu xanh xanh.</a:t>
            </a:r>
          </a:p>
          <a:p>
            <a:pPr algn="ctr">
              <a:lnSpc>
                <a:spcPts val="5925"/>
              </a:lnSpc>
            </a:pPr>
            <a:r>
              <a:rPr lang="en-US" sz="4232">
                <a:solidFill>
                  <a:srgbClr val="422C06"/>
                </a:solidFill>
                <a:latin typeface="#9Slide05 Fourth"/>
              </a:rPr>
              <a:t>Buồn trông gió cuốn mặt duềnh</a:t>
            </a:r>
          </a:p>
          <a:p>
            <a:pPr algn="ctr">
              <a:lnSpc>
                <a:spcPts val="5925"/>
              </a:lnSpc>
            </a:pPr>
            <a:r>
              <a:rPr lang="en-US" sz="4232">
                <a:solidFill>
                  <a:srgbClr val="422C06"/>
                </a:solidFill>
                <a:latin typeface="#9Slide05 Fourth"/>
              </a:rPr>
              <a:t>Ầm ầm tiếng sóng kêu quanh ghế ngồi.</a:t>
            </a:r>
          </a:p>
        </p:txBody>
      </p:sp>
      <p:sp>
        <p:nvSpPr>
          <p:cNvPr id="13" name="Freeform 13"/>
          <p:cNvSpPr/>
          <p:nvPr/>
        </p:nvSpPr>
        <p:spPr>
          <a:xfrm>
            <a:off x="11433444" y="134439"/>
            <a:ext cx="6314989" cy="2739126"/>
          </a:xfrm>
          <a:custGeom>
            <a:avLst/>
            <a:gdLst/>
            <a:ahLst/>
            <a:cxnLst/>
            <a:rect l="l" t="t" r="r" b="b"/>
            <a:pathLst>
              <a:path w="6314989" h="2739126">
                <a:moveTo>
                  <a:pt x="0" y="0"/>
                </a:moveTo>
                <a:lnTo>
                  <a:pt x="6314989" y="0"/>
                </a:lnTo>
                <a:lnTo>
                  <a:pt x="6314989" y="2739127"/>
                </a:lnTo>
                <a:lnTo>
                  <a:pt x="0" y="27391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p:transition spd="med">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4" name="TextBox 4"/>
          <p:cNvSpPr txBox="1"/>
          <p:nvPr/>
        </p:nvSpPr>
        <p:spPr>
          <a:xfrm>
            <a:off x="1028700" y="1497880"/>
            <a:ext cx="12416424" cy="804543"/>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d. Đặc sắc nghệ thuật</a:t>
            </a:r>
          </a:p>
        </p:txBody>
      </p:sp>
      <p:sp>
        <p:nvSpPr>
          <p:cNvPr id="5" name="Freeform 5"/>
          <p:cNvSpPr/>
          <p:nvPr/>
        </p:nvSpPr>
        <p:spPr>
          <a:xfrm>
            <a:off x="4254472" y="-760594"/>
            <a:ext cx="17904223" cy="11190139"/>
          </a:xfrm>
          <a:custGeom>
            <a:avLst/>
            <a:gdLst/>
            <a:ahLst/>
            <a:cxnLst/>
            <a:rect l="l" t="t" r="r" b="b"/>
            <a:pathLst>
              <a:path w="17904223" h="11190139">
                <a:moveTo>
                  <a:pt x="0" y="0"/>
                </a:moveTo>
                <a:lnTo>
                  <a:pt x="17904223" y="0"/>
                </a:lnTo>
                <a:lnTo>
                  <a:pt x="17904223" y="11190139"/>
                </a:lnTo>
                <a:lnTo>
                  <a:pt x="0" y="11190139"/>
                </a:lnTo>
                <a:lnTo>
                  <a:pt x="0" y="0"/>
                </a:lnTo>
                <a:close/>
              </a:path>
            </a:pathLst>
          </a:custGeom>
          <a:blipFill>
            <a:blip r:embed="rId3">
              <a:alphaModFix amt="21999"/>
            </a:blip>
            <a:stretch>
              <a:fillRect/>
            </a:stretch>
          </a:blipFill>
        </p:spPr>
        <p:txBody>
          <a:bodyPr/>
          <a:lstStyle/>
          <a:p>
            <a:endParaRPr lang="en-US"/>
          </a:p>
        </p:txBody>
      </p:sp>
      <p:sp>
        <p:nvSpPr>
          <p:cNvPr id="6" name="Freeform 6"/>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4"/>
            <a:stretch>
              <a:fillRect/>
            </a:stretch>
          </a:blipFill>
        </p:spPr>
        <p:txBody>
          <a:bodyPr/>
          <a:lstStyle/>
          <a:p>
            <a:endParaRPr lang="en-US"/>
          </a:p>
        </p:txBody>
      </p:sp>
      <p:sp>
        <p:nvSpPr>
          <p:cNvPr id="7" name="Freeform 7"/>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sp>
        <p:nvSpPr>
          <p:cNvPr id="8" name="Freeform 8"/>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9" name="Group 9"/>
          <p:cNvGrpSpPr/>
          <p:nvPr/>
        </p:nvGrpSpPr>
        <p:grpSpPr>
          <a:xfrm>
            <a:off x="1618439" y="3177905"/>
            <a:ext cx="14388107" cy="1965595"/>
            <a:chOff x="0" y="0"/>
            <a:chExt cx="3789460" cy="517688"/>
          </a:xfrm>
        </p:grpSpPr>
        <p:sp>
          <p:nvSpPr>
            <p:cNvPr id="10" name="Freeform 10"/>
            <p:cNvSpPr/>
            <p:nvPr/>
          </p:nvSpPr>
          <p:spPr>
            <a:xfrm>
              <a:off x="0" y="0"/>
              <a:ext cx="3789460" cy="517688"/>
            </a:xfrm>
            <a:custGeom>
              <a:avLst/>
              <a:gdLst/>
              <a:ahLst/>
              <a:cxnLst/>
              <a:rect l="l" t="t" r="r" b="b"/>
              <a:pathLst>
                <a:path w="3789460" h="517688">
                  <a:moveTo>
                    <a:pt x="27442" y="0"/>
                  </a:moveTo>
                  <a:lnTo>
                    <a:pt x="3762018" y="0"/>
                  </a:lnTo>
                  <a:cubicBezTo>
                    <a:pt x="3769296" y="0"/>
                    <a:pt x="3776276" y="2891"/>
                    <a:pt x="3781423" y="8038"/>
                  </a:cubicBezTo>
                  <a:cubicBezTo>
                    <a:pt x="3786569" y="13184"/>
                    <a:pt x="3789460" y="20164"/>
                    <a:pt x="3789460" y="27442"/>
                  </a:cubicBezTo>
                  <a:lnTo>
                    <a:pt x="3789460" y="490246"/>
                  </a:lnTo>
                  <a:cubicBezTo>
                    <a:pt x="3789460" y="497524"/>
                    <a:pt x="3786569" y="504504"/>
                    <a:pt x="3781423" y="509650"/>
                  </a:cubicBezTo>
                  <a:cubicBezTo>
                    <a:pt x="3776276" y="514796"/>
                    <a:pt x="3769296" y="517688"/>
                    <a:pt x="3762018" y="517688"/>
                  </a:cubicBezTo>
                  <a:lnTo>
                    <a:pt x="27442" y="517688"/>
                  </a:lnTo>
                  <a:cubicBezTo>
                    <a:pt x="20164" y="517688"/>
                    <a:pt x="13184" y="514796"/>
                    <a:pt x="8038" y="509650"/>
                  </a:cubicBezTo>
                  <a:cubicBezTo>
                    <a:pt x="2891" y="504504"/>
                    <a:pt x="0" y="497524"/>
                    <a:pt x="0" y="490246"/>
                  </a:cubicBezTo>
                  <a:lnTo>
                    <a:pt x="0" y="27442"/>
                  </a:lnTo>
                  <a:cubicBezTo>
                    <a:pt x="0" y="20164"/>
                    <a:pt x="2891" y="13184"/>
                    <a:pt x="8038" y="8038"/>
                  </a:cubicBezTo>
                  <a:cubicBezTo>
                    <a:pt x="13184" y="2891"/>
                    <a:pt x="20164" y="0"/>
                    <a:pt x="27442" y="0"/>
                  </a:cubicBezTo>
                  <a:close/>
                </a:path>
              </a:pathLst>
            </a:custGeom>
            <a:solidFill>
              <a:srgbClr val="F4F1D9"/>
            </a:solidFill>
          </p:spPr>
          <p:txBody>
            <a:bodyPr/>
            <a:lstStyle/>
            <a:p>
              <a:endParaRPr lang="en-US"/>
            </a:p>
          </p:txBody>
        </p:sp>
        <p:sp>
          <p:nvSpPr>
            <p:cNvPr id="11" name="TextBox 11"/>
            <p:cNvSpPr txBox="1"/>
            <p:nvPr/>
          </p:nvSpPr>
          <p:spPr>
            <a:xfrm>
              <a:off x="0" y="0"/>
              <a:ext cx="3789460" cy="517688"/>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2120181" y="3418607"/>
            <a:ext cx="13384624" cy="2435044"/>
          </a:xfrm>
          <a:prstGeom prst="rect">
            <a:avLst/>
          </a:prstGeom>
        </p:spPr>
        <p:txBody>
          <a:bodyPr lIns="0" tIns="0" rIns="0" bIns="0" rtlCol="0" anchor="t">
            <a:spAutoFit/>
          </a:bodyPr>
          <a:lstStyle/>
          <a:p>
            <a:pPr algn="just">
              <a:lnSpc>
                <a:spcPts val="6186"/>
              </a:lnSpc>
            </a:pPr>
            <a:r>
              <a:rPr lang="en-US" sz="5071">
                <a:solidFill>
                  <a:srgbClr val="DB652B"/>
                </a:solidFill>
                <a:latin typeface="#9Slide05 Braxton Regular"/>
              </a:rPr>
              <a:t>Nghệ thuật khắc họa nội tâm nhân vật và nghệ thuật tả cảnh ngụ tình đặc sắc.</a:t>
            </a:r>
          </a:p>
          <a:p>
            <a:pPr algn="just">
              <a:lnSpc>
                <a:spcPts val="6186"/>
              </a:lnSpc>
            </a:pPr>
            <a:endParaRPr lang="en-US" sz="5071">
              <a:solidFill>
                <a:srgbClr val="DB652B"/>
              </a:solidFill>
              <a:latin typeface="#9Slide05 Braxton Regular"/>
            </a:endParaRPr>
          </a:p>
        </p:txBody>
      </p:sp>
      <p:sp>
        <p:nvSpPr>
          <p:cNvPr id="13" name="Freeform 13"/>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p:transition spd="med">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879962" y="621578"/>
            <a:ext cx="14430107" cy="1137285"/>
          </a:xfrm>
          <a:prstGeom prst="rect">
            <a:avLst/>
          </a:prstGeom>
        </p:spPr>
        <p:txBody>
          <a:bodyPr lIns="0" tIns="0" rIns="0" bIns="0" rtlCol="0" anchor="t">
            <a:spAutoFit/>
          </a:bodyPr>
          <a:lstStyle/>
          <a:p>
            <a:pPr algn="l">
              <a:lnSpc>
                <a:spcPts val="9239"/>
              </a:lnSpc>
            </a:pPr>
            <a:r>
              <a:rPr lang="en-US" sz="6599">
                <a:solidFill>
                  <a:srgbClr val="8E5F56"/>
                </a:solidFill>
                <a:latin typeface="Fraunces Bold"/>
              </a:rPr>
              <a:t>3. KHÁM PHÁ VĂN BẢN </a:t>
            </a:r>
          </a:p>
        </p:txBody>
      </p:sp>
      <p:grpSp>
        <p:nvGrpSpPr>
          <p:cNvPr id="4" name="Group 4"/>
          <p:cNvGrpSpPr/>
          <p:nvPr/>
        </p:nvGrpSpPr>
        <p:grpSpPr>
          <a:xfrm>
            <a:off x="1028700" y="2632378"/>
            <a:ext cx="9864161" cy="4899913"/>
            <a:chOff x="0" y="0"/>
            <a:chExt cx="2716782" cy="1349531"/>
          </a:xfrm>
        </p:grpSpPr>
        <p:sp>
          <p:nvSpPr>
            <p:cNvPr id="5" name="Freeform 5"/>
            <p:cNvSpPr/>
            <p:nvPr/>
          </p:nvSpPr>
          <p:spPr>
            <a:xfrm>
              <a:off x="0" y="0"/>
              <a:ext cx="2716782" cy="1349531"/>
            </a:xfrm>
            <a:custGeom>
              <a:avLst/>
              <a:gdLst/>
              <a:ahLst/>
              <a:cxnLst/>
              <a:rect l="l" t="t" r="r" b="b"/>
              <a:pathLst>
                <a:path w="2716782" h="1349531">
                  <a:moveTo>
                    <a:pt x="40028" y="0"/>
                  </a:moveTo>
                  <a:lnTo>
                    <a:pt x="2676754" y="0"/>
                  </a:lnTo>
                  <a:cubicBezTo>
                    <a:pt x="2698861" y="0"/>
                    <a:pt x="2716782" y="17921"/>
                    <a:pt x="2716782" y="40028"/>
                  </a:cubicBezTo>
                  <a:lnTo>
                    <a:pt x="2716782" y="1309504"/>
                  </a:lnTo>
                  <a:cubicBezTo>
                    <a:pt x="2716782" y="1331610"/>
                    <a:pt x="2698861" y="1349531"/>
                    <a:pt x="2676754" y="1349531"/>
                  </a:cubicBezTo>
                  <a:lnTo>
                    <a:pt x="40028" y="1349531"/>
                  </a:lnTo>
                  <a:cubicBezTo>
                    <a:pt x="17921" y="1349531"/>
                    <a:pt x="0" y="1331610"/>
                    <a:pt x="0" y="1309504"/>
                  </a:cubicBezTo>
                  <a:lnTo>
                    <a:pt x="0" y="40028"/>
                  </a:lnTo>
                  <a:cubicBezTo>
                    <a:pt x="0" y="17921"/>
                    <a:pt x="17921" y="0"/>
                    <a:pt x="40028" y="0"/>
                  </a:cubicBezTo>
                  <a:close/>
                </a:path>
              </a:pathLst>
            </a:custGeom>
            <a:solidFill>
              <a:srgbClr val="FFFDF5"/>
            </a:solidFill>
          </p:spPr>
          <p:txBody>
            <a:bodyPr/>
            <a:lstStyle/>
            <a:p>
              <a:endParaRPr lang="en-US"/>
            </a:p>
          </p:txBody>
        </p:sp>
        <p:sp>
          <p:nvSpPr>
            <p:cNvPr id="6" name="TextBox 6"/>
            <p:cNvSpPr txBox="1"/>
            <p:nvPr/>
          </p:nvSpPr>
          <p:spPr>
            <a:xfrm>
              <a:off x="0" y="0"/>
              <a:ext cx="2716782" cy="1349531"/>
            </a:xfrm>
            <a:prstGeom prst="rect">
              <a:avLst/>
            </a:prstGeom>
          </p:spPr>
          <p:txBody>
            <a:bodyPr lIns="50800" tIns="50800" rIns="50800" bIns="50800" rtlCol="0" anchor="ctr"/>
            <a:lstStyle/>
            <a:p>
              <a:pPr algn="ctr">
                <a:lnSpc>
                  <a:spcPts val="3286"/>
                </a:lnSpc>
              </a:pPr>
              <a:endParaRPr/>
            </a:p>
          </p:txBody>
        </p:sp>
      </p:grpSp>
      <p:sp>
        <p:nvSpPr>
          <p:cNvPr id="7" name="TextBox 7"/>
          <p:cNvSpPr txBox="1"/>
          <p:nvPr/>
        </p:nvSpPr>
        <p:spPr>
          <a:xfrm>
            <a:off x="1657126" y="3104309"/>
            <a:ext cx="8607309" cy="3851275"/>
          </a:xfrm>
          <a:prstGeom prst="rect">
            <a:avLst/>
          </a:prstGeom>
        </p:spPr>
        <p:txBody>
          <a:bodyPr lIns="0" tIns="0" rIns="0" bIns="0" rtlCol="0" anchor="t">
            <a:spAutoFit/>
          </a:bodyPr>
          <a:lstStyle/>
          <a:p>
            <a:pPr algn="just">
              <a:lnSpc>
                <a:spcPts val="7699"/>
              </a:lnSpc>
            </a:pPr>
            <a:r>
              <a:rPr lang="en-US" sz="5499">
                <a:solidFill>
                  <a:srgbClr val="422C06"/>
                </a:solidFill>
                <a:latin typeface="Roboto Condensed"/>
              </a:rPr>
              <a:t>Có ý kiến cho rằng, Kiều nhớ về người yêu trước nhớ về cha mẹ là bất hiếu. Em có đồng tình với ý kiến đó không? Vì sao?</a:t>
            </a:r>
          </a:p>
        </p:txBody>
      </p:sp>
      <p:grpSp>
        <p:nvGrpSpPr>
          <p:cNvPr id="8" name="Group 8"/>
          <p:cNvGrpSpPr/>
          <p:nvPr/>
        </p:nvGrpSpPr>
        <p:grpSpPr>
          <a:xfrm>
            <a:off x="10892861" y="-2320765"/>
            <a:ext cx="12542984" cy="14310957"/>
            <a:chOff x="0" y="0"/>
            <a:chExt cx="16723979" cy="19081276"/>
          </a:xfrm>
        </p:grpSpPr>
        <p:sp>
          <p:nvSpPr>
            <p:cNvPr id="9" name="Freeform 9"/>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3"/>
              <a:stretch>
                <a:fillRect/>
              </a:stretch>
            </a:blipFill>
          </p:spPr>
          <p:txBody>
            <a:bodyPr/>
            <a:lstStyle/>
            <a:p>
              <a:endParaRPr lang="en-US"/>
            </a:p>
          </p:txBody>
        </p:sp>
        <p:sp>
          <p:nvSpPr>
            <p:cNvPr id="10" name="Freeform 10"/>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4"/>
              <a:stretch>
                <a:fillRect/>
              </a:stretch>
            </a:blipFill>
          </p:spPr>
          <p:txBody>
            <a:bodyPr/>
            <a:lstStyle/>
            <a:p>
              <a:endParaRPr lang="en-US"/>
            </a:p>
          </p:txBody>
        </p:sp>
        <p:sp>
          <p:nvSpPr>
            <p:cNvPr id="11" name="Freeform 11"/>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4"/>
              <a:stretch>
                <a:fillRect/>
              </a:stretch>
            </a:blipFill>
          </p:spPr>
          <p:txBody>
            <a:bodyPr/>
            <a:lstStyle/>
            <a:p>
              <a:endParaRPr lang="en-US"/>
            </a:p>
          </p:txBody>
        </p:sp>
        <p:sp>
          <p:nvSpPr>
            <p:cNvPr id="12" name="Freeform 12"/>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4"/>
              <a:stretch>
                <a:fillRect/>
              </a:stretch>
            </a:blipFill>
          </p:spPr>
          <p:txBody>
            <a:bodyPr/>
            <a:lstStyle/>
            <a:p>
              <a:endParaRPr lang="en-US"/>
            </a:p>
          </p:txBody>
        </p:sp>
        <p:sp>
          <p:nvSpPr>
            <p:cNvPr id="13" name="Freeform 13"/>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4"/>
              <a:stretch>
                <a:fillRect/>
              </a:stretch>
            </a:blipFill>
          </p:spPr>
          <p:txBody>
            <a:bodyPr/>
            <a:lstStyle/>
            <a:p>
              <a:endParaRPr lang="en-US"/>
            </a:p>
          </p:txBody>
        </p:sp>
        <p:sp>
          <p:nvSpPr>
            <p:cNvPr id="14" name="Freeform 14"/>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4"/>
              <a:stretch>
                <a:fillRect/>
              </a:stretch>
            </a:blipFill>
          </p:spPr>
          <p:txBody>
            <a:bodyPr/>
            <a:lstStyle/>
            <a:p>
              <a:endParaRPr lang="en-US"/>
            </a:p>
          </p:txBody>
        </p:sp>
        <p:sp>
          <p:nvSpPr>
            <p:cNvPr id="15" name="Freeform 15"/>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4"/>
              <a:stretch>
                <a:fillRect/>
              </a:stretch>
            </a:blipFill>
          </p:spPr>
          <p:txBody>
            <a:bodyPr/>
            <a:lstStyle/>
            <a:p>
              <a:endParaRPr lang="en-US"/>
            </a:p>
          </p:txBody>
        </p:sp>
        <p:sp>
          <p:nvSpPr>
            <p:cNvPr id="16" name="Freeform 16"/>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4"/>
              <a:stretch>
                <a:fillRect/>
              </a:stretch>
            </a:blipFill>
          </p:spPr>
          <p:txBody>
            <a:bodyPr/>
            <a:lstStyle/>
            <a:p>
              <a:endParaRPr lang="en-US"/>
            </a:p>
          </p:txBody>
        </p:sp>
        <p:sp>
          <p:nvSpPr>
            <p:cNvPr id="17" name="Freeform 17"/>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8" name="Freeform 18"/>
          <p:cNvSpPr/>
          <p:nvPr/>
        </p:nvSpPr>
        <p:spPr>
          <a:xfrm>
            <a:off x="9615498"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p:transition spd="med">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879962" y="621578"/>
            <a:ext cx="14430107" cy="1137285"/>
          </a:xfrm>
          <a:prstGeom prst="rect">
            <a:avLst/>
          </a:prstGeom>
        </p:spPr>
        <p:txBody>
          <a:bodyPr lIns="0" tIns="0" rIns="0" bIns="0" rtlCol="0" anchor="t">
            <a:spAutoFit/>
          </a:bodyPr>
          <a:lstStyle/>
          <a:p>
            <a:pPr algn="l">
              <a:lnSpc>
                <a:spcPts val="9239"/>
              </a:lnSpc>
            </a:pPr>
            <a:r>
              <a:rPr lang="en-US" sz="6599">
                <a:solidFill>
                  <a:srgbClr val="8E5F56"/>
                </a:solidFill>
                <a:latin typeface="Fraunces Bold"/>
              </a:rPr>
              <a:t>3. KHÁM PHÁ VĂN BẢN </a:t>
            </a:r>
          </a:p>
        </p:txBody>
      </p:sp>
      <p:grpSp>
        <p:nvGrpSpPr>
          <p:cNvPr id="4" name="Group 4"/>
          <p:cNvGrpSpPr/>
          <p:nvPr/>
        </p:nvGrpSpPr>
        <p:grpSpPr>
          <a:xfrm>
            <a:off x="1028700" y="2632378"/>
            <a:ext cx="14633837" cy="6393495"/>
            <a:chOff x="0" y="0"/>
            <a:chExt cx="4030444" cy="1760893"/>
          </a:xfrm>
        </p:grpSpPr>
        <p:sp>
          <p:nvSpPr>
            <p:cNvPr id="5" name="Freeform 5"/>
            <p:cNvSpPr/>
            <p:nvPr/>
          </p:nvSpPr>
          <p:spPr>
            <a:xfrm>
              <a:off x="0" y="0"/>
              <a:ext cx="4030444" cy="1760893"/>
            </a:xfrm>
            <a:custGeom>
              <a:avLst/>
              <a:gdLst/>
              <a:ahLst/>
              <a:cxnLst/>
              <a:rect l="l" t="t" r="r" b="b"/>
              <a:pathLst>
                <a:path w="4030444" h="1760893">
                  <a:moveTo>
                    <a:pt x="26981" y="0"/>
                  </a:moveTo>
                  <a:lnTo>
                    <a:pt x="4003463" y="0"/>
                  </a:lnTo>
                  <a:cubicBezTo>
                    <a:pt x="4018364" y="0"/>
                    <a:pt x="4030444" y="12080"/>
                    <a:pt x="4030444" y="26981"/>
                  </a:cubicBezTo>
                  <a:lnTo>
                    <a:pt x="4030444" y="1733912"/>
                  </a:lnTo>
                  <a:cubicBezTo>
                    <a:pt x="4030444" y="1748813"/>
                    <a:pt x="4018364" y="1760893"/>
                    <a:pt x="4003463" y="1760893"/>
                  </a:cubicBezTo>
                  <a:lnTo>
                    <a:pt x="26981" y="1760893"/>
                  </a:lnTo>
                  <a:cubicBezTo>
                    <a:pt x="12080" y="1760893"/>
                    <a:pt x="0" y="1748813"/>
                    <a:pt x="0" y="1733912"/>
                  </a:cubicBezTo>
                  <a:lnTo>
                    <a:pt x="0" y="26981"/>
                  </a:lnTo>
                  <a:cubicBezTo>
                    <a:pt x="0" y="12080"/>
                    <a:pt x="12080" y="0"/>
                    <a:pt x="26981" y="0"/>
                  </a:cubicBezTo>
                  <a:close/>
                </a:path>
              </a:pathLst>
            </a:custGeom>
            <a:solidFill>
              <a:srgbClr val="FFFDF5"/>
            </a:solidFill>
          </p:spPr>
          <p:txBody>
            <a:bodyPr/>
            <a:lstStyle/>
            <a:p>
              <a:endParaRPr lang="en-US"/>
            </a:p>
          </p:txBody>
        </p:sp>
        <p:sp>
          <p:nvSpPr>
            <p:cNvPr id="6" name="TextBox 6"/>
            <p:cNvSpPr txBox="1"/>
            <p:nvPr/>
          </p:nvSpPr>
          <p:spPr>
            <a:xfrm>
              <a:off x="0" y="0"/>
              <a:ext cx="4030444" cy="1760893"/>
            </a:xfrm>
            <a:prstGeom prst="rect">
              <a:avLst/>
            </a:prstGeom>
          </p:spPr>
          <p:txBody>
            <a:bodyPr lIns="50800" tIns="50800" rIns="50800" bIns="50800" rtlCol="0" anchor="ctr"/>
            <a:lstStyle/>
            <a:p>
              <a:pPr algn="ctr">
                <a:lnSpc>
                  <a:spcPts val="3286"/>
                </a:lnSpc>
              </a:pPr>
              <a:endParaRPr/>
            </a:p>
          </p:txBody>
        </p:sp>
      </p:grpSp>
      <p:sp>
        <p:nvSpPr>
          <p:cNvPr id="7" name="TextBox 7"/>
          <p:cNvSpPr txBox="1"/>
          <p:nvPr/>
        </p:nvSpPr>
        <p:spPr>
          <a:xfrm>
            <a:off x="1599680" y="2697393"/>
            <a:ext cx="13518896" cy="6835140"/>
          </a:xfrm>
          <a:prstGeom prst="rect">
            <a:avLst/>
          </a:prstGeom>
        </p:spPr>
        <p:txBody>
          <a:bodyPr lIns="0" tIns="0" rIns="0" bIns="0" rtlCol="0" anchor="t">
            <a:spAutoFit/>
          </a:bodyPr>
          <a:lstStyle/>
          <a:p>
            <a:pPr algn="just">
              <a:lnSpc>
                <a:spcPts val="5459"/>
              </a:lnSpc>
            </a:pPr>
            <a:r>
              <a:rPr lang="en-US" sz="3900">
                <a:solidFill>
                  <a:srgbClr val="422C06"/>
                </a:solidFill>
                <a:latin typeface="Roboto Condensed"/>
              </a:rPr>
              <a:t>Nguyễn Du đã để Kiều nhớ Kim Trọng trước, nhớ cha mẹ sau vì:</a:t>
            </a:r>
          </a:p>
          <a:p>
            <a:pPr algn="just">
              <a:lnSpc>
                <a:spcPts val="5459"/>
              </a:lnSpc>
            </a:pPr>
            <a:r>
              <a:rPr lang="en-US" sz="3900">
                <a:solidFill>
                  <a:srgbClr val="422C06"/>
                </a:solidFill>
                <a:latin typeface="Roboto Condensed"/>
              </a:rPr>
              <a:t>- Điều này không phù hợp với trật tự lễ giáo phong kiến nhưng lại rất hợp logic tâm trạng (Đối với cha mẹ, trong cơn gia biến, Kiều đã quyết định chọn bên hiếu, bán mình chuộc cha. Còn đối với Kim Trọng, Kiều vẫn tự xem mình là kẻ phụ bạc. Cho nên trong nỗi nhớ người thân, nàng dành nỗi nhớ đầu tiên cho Kim Trọng).</a:t>
            </a:r>
          </a:p>
          <a:p>
            <a:pPr algn="just">
              <a:lnSpc>
                <a:spcPts val="5459"/>
              </a:lnSpc>
            </a:pPr>
            <a:r>
              <a:rPr lang="en-US" sz="3900">
                <a:solidFill>
                  <a:srgbClr val="422C06"/>
                </a:solidFill>
                <a:latin typeface="Roboto Condensed"/>
              </a:rPr>
              <a:t>- Sự đảo lộn trật tự đó cho thấy sự cảm thông sâu sắc của tấm lòng thấu suốt nghìn đời, sự tinh tế của ngòi bút tâm lý bậc thầy Nguyễn Du.</a:t>
            </a:r>
          </a:p>
          <a:p>
            <a:pPr algn="just">
              <a:lnSpc>
                <a:spcPts val="5459"/>
              </a:lnSpc>
            </a:pPr>
            <a:endParaRPr lang="en-US" sz="3900">
              <a:solidFill>
                <a:srgbClr val="422C06"/>
              </a:solidFill>
              <a:latin typeface="Roboto Condensed"/>
            </a:endParaRPr>
          </a:p>
        </p:txBody>
      </p:sp>
      <p:grpSp>
        <p:nvGrpSpPr>
          <p:cNvPr id="8" name="Group 8"/>
          <p:cNvGrpSpPr/>
          <p:nvPr/>
        </p:nvGrpSpPr>
        <p:grpSpPr>
          <a:xfrm>
            <a:off x="13568986" y="2773593"/>
            <a:ext cx="8709952" cy="9937647"/>
            <a:chOff x="0" y="0"/>
            <a:chExt cx="11613270" cy="13250196"/>
          </a:xfrm>
        </p:grpSpPr>
        <p:sp>
          <p:nvSpPr>
            <p:cNvPr id="9" name="Freeform 9"/>
            <p:cNvSpPr/>
            <p:nvPr/>
          </p:nvSpPr>
          <p:spPr>
            <a:xfrm>
              <a:off x="269435" y="0"/>
              <a:ext cx="6455325" cy="11468503"/>
            </a:xfrm>
            <a:custGeom>
              <a:avLst/>
              <a:gdLst/>
              <a:ahLst/>
              <a:cxnLst/>
              <a:rect l="l" t="t" r="r" b="b"/>
              <a:pathLst>
                <a:path w="6455325" h="11468503">
                  <a:moveTo>
                    <a:pt x="0" y="0"/>
                  </a:moveTo>
                  <a:lnTo>
                    <a:pt x="6455326" y="0"/>
                  </a:lnTo>
                  <a:lnTo>
                    <a:pt x="6455326" y="11468503"/>
                  </a:lnTo>
                  <a:lnTo>
                    <a:pt x="0" y="11468503"/>
                  </a:lnTo>
                  <a:lnTo>
                    <a:pt x="0" y="0"/>
                  </a:lnTo>
                  <a:close/>
                </a:path>
              </a:pathLst>
            </a:custGeom>
            <a:blipFill>
              <a:blip r:embed="rId3">
                <a:alphaModFix amt="67000"/>
              </a:blip>
              <a:stretch>
                <a:fillRect/>
              </a:stretch>
            </a:blipFill>
          </p:spPr>
          <p:txBody>
            <a:bodyPr/>
            <a:lstStyle/>
            <a:p>
              <a:endParaRPr lang="en-US"/>
            </a:p>
          </p:txBody>
        </p:sp>
        <p:sp>
          <p:nvSpPr>
            <p:cNvPr id="10" name="Freeform 10"/>
            <p:cNvSpPr/>
            <p:nvPr/>
          </p:nvSpPr>
          <p:spPr>
            <a:xfrm>
              <a:off x="2630462" y="9307335"/>
              <a:ext cx="5113443" cy="3918176"/>
            </a:xfrm>
            <a:custGeom>
              <a:avLst/>
              <a:gdLst/>
              <a:ahLst/>
              <a:cxnLst/>
              <a:rect l="l" t="t" r="r" b="b"/>
              <a:pathLst>
                <a:path w="5113443" h="3918176">
                  <a:moveTo>
                    <a:pt x="0" y="0"/>
                  </a:moveTo>
                  <a:lnTo>
                    <a:pt x="5113442" y="0"/>
                  </a:lnTo>
                  <a:lnTo>
                    <a:pt x="5113442" y="3918176"/>
                  </a:lnTo>
                  <a:lnTo>
                    <a:pt x="0" y="3918176"/>
                  </a:lnTo>
                  <a:lnTo>
                    <a:pt x="0" y="0"/>
                  </a:lnTo>
                  <a:close/>
                </a:path>
              </a:pathLst>
            </a:custGeom>
            <a:blipFill>
              <a:blip r:embed="rId4"/>
              <a:stretch>
                <a:fillRect/>
              </a:stretch>
            </a:blipFill>
          </p:spPr>
          <p:txBody>
            <a:bodyPr/>
            <a:lstStyle/>
            <a:p>
              <a:endParaRPr lang="en-US"/>
            </a:p>
          </p:txBody>
        </p:sp>
        <p:sp>
          <p:nvSpPr>
            <p:cNvPr id="11" name="Freeform 11"/>
            <p:cNvSpPr/>
            <p:nvPr/>
          </p:nvSpPr>
          <p:spPr>
            <a:xfrm>
              <a:off x="1178813" y="9332021"/>
              <a:ext cx="5113443" cy="3918176"/>
            </a:xfrm>
            <a:custGeom>
              <a:avLst/>
              <a:gdLst/>
              <a:ahLst/>
              <a:cxnLst/>
              <a:rect l="l" t="t" r="r" b="b"/>
              <a:pathLst>
                <a:path w="5113443" h="3918176">
                  <a:moveTo>
                    <a:pt x="0" y="0"/>
                  </a:moveTo>
                  <a:lnTo>
                    <a:pt x="5113443" y="0"/>
                  </a:lnTo>
                  <a:lnTo>
                    <a:pt x="5113443" y="3918175"/>
                  </a:lnTo>
                  <a:lnTo>
                    <a:pt x="0" y="3918175"/>
                  </a:lnTo>
                  <a:lnTo>
                    <a:pt x="0" y="0"/>
                  </a:lnTo>
                  <a:close/>
                </a:path>
              </a:pathLst>
            </a:custGeom>
            <a:blipFill>
              <a:blip r:embed="rId4"/>
              <a:stretch>
                <a:fillRect/>
              </a:stretch>
            </a:blipFill>
          </p:spPr>
          <p:txBody>
            <a:bodyPr/>
            <a:lstStyle/>
            <a:p>
              <a:endParaRPr lang="en-US"/>
            </a:p>
          </p:txBody>
        </p:sp>
        <p:sp>
          <p:nvSpPr>
            <p:cNvPr id="12" name="Freeform 12"/>
            <p:cNvSpPr/>
            <p:nvPr/>
          </p:nvSpPr>
          <p:spPr>
            <a:xfrm>
              <a:off x="715443" y="8830239"/>
              <a:ext cx="5113443" cy="3918176"/>
            </a:xfrm>
            <a:custGeom>
              <a:avLst/>
              <a:gdLst/>
              <a:ahLst/>
              <a:cxnLst/>
              <a:rect l="l" t="t" r="r" b="b"/>
              <a:pathLst>
                <a:path w="5113443" h="3918176">
                  <a:moveTo>
                    <a:pt x="0" y="0"/>
                  </a:moveTo>
                  <a:lnTo>
                    <a:pt x="5113443" y="0"/>
                  </a:lnTo>
                  <a:lnTo>
                    <a:pt x="5113443" y="3918176"/>
                  </a:lnTo>
                  <a:lnTo>
                    <a:pt x="0" y="3918176"/>
                  </a:lnTo>
                  <a:lnTo>
                    <a:pt x="0" y="0"/>
                  </a:lnTo>
                  <a:close/>
                </a:path>
              </a:pathLst>
            </a:custGeom>
            <a:blipFill>
              <a:blip r:embed="rId4"/>
              <a:stretch>
                <a:fillRect/>
              </a:stretch>
            </a:blipFill>
          </p:spPr>
          <p:txBody>
            <a:bodyPr/>
            <a:lstStyle/>
            <a:p>
              <a:endParaRPr lang="en-US"/>
            </a:p>
          </p:txBody>
        </p:sp>
        <p:sp>
          <p:nvSpPr>
            <p:cNvPr id="13" name="Freeform 13"/>
            <p:cNvSpPr/>
            <p:nvPr/>
          </p:nvSpPr>
          <p:spPr>
            <a:xfrm>
              <a:off x="44502" y="8459984"/>
              <a:ext cx="5113443" cy="3918176"/>
            </a:xfrm>
            <a:custGeom>
              <a:avLst/>
              <a:gdLst/>
              <a:ahLst/>
              <a:cxnLst/>
              <a:rect l="l" t="t" r="r" b="b"/>
              <a:pathLst>
                <a:path w="5113443" h="3918176">
                  <a:moveTo>
                    <a:pt x="0" y="0"/>
                  </a:moveTo>
                  <a:lnTo>
                    <a:pt x="5113442" y="0"/>
                  </a:lnTo>
                  <a:lnTo>
                    <a:pt x="5113442" y="3918175"/>
                  </a:lnTo>
                  <a:lnTo>
                    <a:pt x="0" y="3918175"/>
                  </a:lnTo>
                  <a:lnTo>
                    <a:pt x="0" y="0"/>
                  </a:lnTo>
                  <a:close/>
                </a:path>
              </a:pathLst>
            </a:custGeom>
            <a:blipFill>
              <a:blip r:embed="rId4"/>
              <a:stretch>
                <a:fillRect/>
              </a:stretch>
            </a:blipFill>
          </p:spPr>
          <p:txBody>
            <a:bodyPr/>
            <a:lstStyle/>
            <a:p>
              <a:endParaRPr lang="en-US"/>
            </a:p>
          </p:txBody>
        </p:sp>
        <p:sp>
          <p:nvSpPr>
            <p:cNvPr id="14" name="Freeform 14"/>
            <p:cNvSpPr/>
            <p:nvPr/>
          </p:nvSpPr>
          <p:spPr>
            <a:xfrm>
              <a:off x="6499827" y="7691689"/>
              <a:ext cx="5113443" cy="3918176"/>
            </a:xfrm>
            <a:custGeom>
              <a:avLst/>
              <a:gdLst/>
              <a:ahLst/>
              <a:cxnLst/>
              <a:rect l="l" t="t" r="r" b="b"/>
              <a:pathLst>
                <a:path w="5113443" h="3918176">
                  <a:moveTo>
                    <a:pt x="0" y="0"/>
                  </a:moveTo>
                  <a:lnTo>
                    <a:pt x="5113443" y="0"/>
                  </a:lnTo>
                  <a:lnTo>
                    <a:pt x="5113443" y="3918176"/>
                  </a:lnTo>
                  <a:lnTo>
                    <a:pt x="0" y="3918176"/>
                  </a:lnTo>
                  <a:lnTo>
                    <a:pt x="0" y="0"/>
                  </a:lnTo>
                  <a:close/>
                </a:path>
              </a:pathLst>
            </a:custGeom>
            <a:blipFill>
              <a:blip r:embed="rId4"/>
              <a:stretch>
                <a:fillRect/>
              </a:stretch>
            </a:blipFill>
          </p:spPr>
          <p:txBody>
            <a:bodyPr/>
            <a:lstStyle/>
            <a:p>
              <a:endParaRPr lang="en-US"/>
            </a:p>
          </p:txBody>
        </p:sp>
        <p:sp>
          <p:nvSpPr>
            <p:cNvPr id="15" name="Freeform 15"/>
            <p:cNvSpPr/>
            <p:nvPr/>
          </p:nvSpPr>
          <p:spPr>
            <a:xfrm>
              <a:off x="2697825" y="7372933"/>
              <a:ext cx="5113443" cy="3918176"/>
            </a:xfrm>
            <a:custGeom>
              <a:avLst/>
              <a:gdLst/>
              <a:ahLst/>
              <a:cxnLst/>
              <a:rect l="l" t="t" r="r" b="b"/>
              <a:pathLst>
                <a:path w="5113443" h="3918176">
                  <a:moveTo>
                    <a:pt x="0" y="0"/>
                  </a:moveTo>
                  <a:lnTo>
                    <a:pt x="5113443" y="0"/>
                  </a:lnTo>
                  <a:lnTo>
                    <a:pt x="5113443" y="3918175"/>
                  </a:lnTo>
                  <a:lnTo>
                    <a:pt x="0" y="3918175"/>
                  </a:lnTo>
                  <a:lnTo>
                    <a:pt x="0" y="0"/>
                  </a:lnTo>
                  <a:close/>
                </a:path>
              </a:pathLst>
            </a:custGeom>
            <a:blipFill>
              <a:blip r:embed="rId4"/>
              <a:stretch>
                <a:fillRect/>
              </a:stretch>
            </a:blipFill>
          </p:spPr>
          <p:txBody>
            <a:bodyPr/>
            <a:lstStyle/>
            <a:p>
              <a:endParaRPr lang="en-US"/>
            </a:p>
          </p:txBody>
        </p:sp>
        <p:sp>
          <p:nvSpPr>
            <p:cNvPr id="16" name="Freeform 16"/>
            <p:cNvSpPr/>
            <p:nvPr/>
          </p:nvSpPr>
          <p:spPr>
            <a:xfrm>
              <a:off x="3497098" y="8122125"/>
              <a:ext cx="5113443" cy="3918176"/>
            </a:xfrm>
            <a:custGeom>
              <a:avLst/>
              <a:gdLst/>
              <a:ahLst/>
              <a:cxnLst/>
              <a:rect l="l" t="t" r="r" b="b"/>
              <a:pathLst>
                <a:path w="5113443" h="3918176">
                  <a:moveTo>
                    <a:pt x="0" y="0"/>
                  </a:moveTo>
                  <a:lnTo>
                    <a:pt x="5113443" y="0"/>
                  </a:lnTo>
                  <a:lnTo>
                    <a:pt x="5113443" y="3918175"/>
                  </a:lnTo>
                  <a:lnTo>
                    <a:pt x="0" y="3918175"/>
                  </a:lnTo>
                  <a:lnTo>
                    <a:pt x="0" y="0"/>
                  </a:lnTo>
                  <a:close/>
                </a:path>
              </a:pathLst>
            </a:custGeom>
            <a:blipFill>
              <a:blip r:embed="rId4"/>
              <a:stretch>
                <a:fillRect/>
              </a:stretch>
            </a:blipFill>
          </p:spPr>
          <p:txBody>
            <a:bodyPr/>
            <a:lstStyle/>
            <a:p>
              <a:endParaRPr lang="en-US"/>
            </a:p>
          </p:txBody>
        </p:sp>
        <p:sp>
          <p:nvSpPr>
            <p:cNvPr id="17" name="Freeform 17"/>
            <p:cNvSpPr/>
            <p:nvPr/>
          </p:nvSpPr>
          <p:spPr>
            <a:xfrm>
              <a:off x="0" y="8985993"/>
              <a:ext cx="6772981" cy="1015947"/>
            </a:xfrm>
            <a:custGeom>
              <a:avLst/>
              <a:gdLst/>
              <a:ahLst/>
              <a:cxnLst/>
              <a:rect l="l" t="t" r="r" b="b"/>
              <a:pathLst>
                <a:path w="6772981" h="1015947">
                  <a:moveTo>
                    <a:pt x="0" y="0"/>
                  </a:moveTo>
                  <a:lnTo>
                    <a:pt x="6772981" y="0"/>
                  </a:lnTo>
                  <a:lnTo>
                    <a:pt x="6772981" y="1015947"/>
                  </a:lnTo>
                  <a:lnTo>
                    <a:pt x="0" y="10159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8" name="Freeform 18"/>
          <p:cNvSpPr/>
          <p:nvPr/>
        </p:nvSpPr>
        <p:spPr>
          <a:xfrm>
            <a:off x="9615498"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p:transition spd="med">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1028700" y="904875"/>
            <a:ext cx="14430107" cy="1111250"/>
          </a:xfrm>
          <a:prstGeom prst="rect">
            <a:avLst/>
          </a:prstGeom>
        </p:spPr>
        <p:txBody>
          <a:bodyPr lIns="0" tIns="0" rIns="0" bIns="0" rtlCol="0" anchor="t">
            <a:spAutoFit/>
          </a:bodyPr>
          <a:lstStyle/>
          <a:p>
            <a:pPr algn="l">
              <a:lnSpc>
                <a:spcPts val="9099"/>
              </a:lnSpc>
            </a:pPr>
            <a:r>
              <a:rPr lang="en-US" sz="6499">
                <a:solidFill>
                  <a:srgbClr val="8E5F56"/>
                </a:solidFill>
                <a:latin typeface="Fraunces Bold"/>
              </a:rPr>
              <a:t>3. KHÁM PHÁ VĂN BẢN </a:t>
            </a:r>
          </a:p>
        </p:txBody>
      </p:sp>
      <p:grpSp>
        <p:nvGrpSpPr>
          <p:cNvPr id="4" name="Group 4"/>
          <p:cNvGrpSpPr/>
          <p:nvPr/>
        </p:nvGrpSpPr>
        <p:grpSpPr>
          <a:xfrm>
            <a:off x="1028700" y="2632378"/>
            <a:ext cx="9864161" cy="3730554"/>
            <a:chOff x="0" y="0"/>
            <a:chExt cx="2716782" cy="1027467"/>
          </a:xfrm>
        </p:grpSpPr>
        <p:sp>
          <p:nvSpPr>
            <p:cNvPr id="5" name="Freeform 5"/>
            <p:cNvSpPr/>
            <p:nvPr/>
          </p:nvSpPr>
          <p:spPr>
            <a:xfrm>
              <a:off x="0" y="0"/>
              <a:ext cx="2716782" cy="1027467"/>
            </a:xfrm>
            <a:custGeom>
              <a:avLst/>
              <a:gdLst/>
              <a:ahLst/>
              <a:cxnLst/>
              <a:rect l="l" t="t" r="r" b="b"/>
              <a:pathLst>
                <a:path w="2716782" h="1027467">
                  <a:moveTo>
                    <a:pt x="40028" y="0"/>
                  </a:moveTo>
                  <a:lnTo>
                    <a:pt x="2676754" y="0"/>
                  </a:lnTo>
                  <a:cubicBezTo>
                    <a:pt x="2698861" y="0"/>
                    <a:pt x="2716782" y="17921"/>
                    <a:pt x="2716782" y="40028"/>
                  </a:cubicBezTo>
                  <a:lnTo>
                    <a:pt x="2716782" y="987440"/>
                  </a:lnTo>
                  <a:cubicBezTo>
                    <a:pt x="2716782" y="1009546"/>
                    <a:pt x="2698861" y="1027467"/>
                    <a:pt x="2676754" y="1027467"/>
                  </a:cubicBezTo>
                  <a:lnTo>
                    <a:pt x="40028" y="1027467"/>
                  </a:lnTo>
                  <a:cubicBezTo>
                    <a:pt x="17921" y="1027467"/>
                    <a:pt x="0" y="1009546"/>
                    <a:pt x="0" y="987440"/>
                  </a:cubicBezTo>
                  <a:lnTo>
                    <a:pt x="0" y="40028"/>
                  </a:lnTo>
                  <a:cubicBezTo>
                    <a:pt x="0" y="17921"/>
                    <a:pt x="17921" y="0"/>
                    <a:pt x="40028" y="0"/>
                  </a:cubicBezTo>
                  <a:close/>
                </a:path>
              </a:pathLst>
            </a:custGeom>
            <a:solidFill>
              <a:srgbClr val="FFFDF5"/>
            </a:solidFill>
          </p:spPr>
          <p:txBody>
            <a:bodyPr/>
            <a:lstStyle/>
            <a:p>
              <a:endParaRPr lang="en-US"/>
            </a:p>
          </p:txBody>
        </p:sp>
        <p:sp>
          <p:nvSpPr>
            <p:cNvPr id="6" name="TextBox 6"/>
            <p:cNvSpPr txBox="1"/>
            <p:nvPr/>
          </p:nvSpPr>
          <p:spPr>
            <a:xfrm>
              <a:off x="0" y="0"/>
              <a:ext cx="2716782" cy="1027467"/>
            </a:xfrm>
            <a:prstGeom prst="rect">
              <a:avLst/>
            </a:prstGeom>
          </p:spPr>
          <p:txBody>
            <a:bodyPr lIns="50800" tIns="50800" rIns="50800" bIns="50800" rtlCol="0" anchor="ctr"/>
            <a:lstStyle/>
            <a:p>
              <a:pPr algn="ctr">
                <a:lnSpc>
                  <a:spcPts val="3286"/>
                </a:lnSpc>
              </a:pPr>
              <a:endParaRPr/>
            </a:p>
          </p:txBody>
        </p:sp>
      </p:grpSp>
      <p:grpSp>
        <p:nvGrpSpPr>
          <p:cNvPr id="7" name="Group 7"/>
          <p:cNvGrpSpPr/>
          <p:nvPr/>
        </p:nvGrpSpPr>
        <p:grpSpPr>
          <a:xfrm>
            <a:off x="10892861" y="-2320765"/>
            <a:ext cx="12542984" cy="14310957"/>
            <a:chOff x="0" y="0"/>
            <a:chExt cx="16723979" cy="19081276"/>
          </a:xfrm>
        </p:grpSpPr>
        <p:sp>
          <p:nvSpPr>
            <p:cNvPr id="8" name="Freeform 8"/>
            <p:cNvSpPr/>
            <p:nvPr/>
          </p:nvSpPr>
          <p:spPr>
            <a:xfrm>
              <a:off x="388007" y="0"/>
              <a:ext cx="9296152" cy="16515504"/>
            </a:xfrm>
            <a:custGeom>
              <a:avLst/>
              <a:gdLst/>
              <a:ahLst/>
              <a:cxnLst/>
              <a:rect l="l" t="t" r="r" b="b"/>
              <a:pathLst>
                <a:path w="9296152" h="16515504">
                  <a:moveTo>
                    <a:pt x="0" y="0"/>
                  </a:moveTo>
                  <a:lnTo>
                    <a:pt x="9296152" y="0"/>
                  </a:lnTo>
                  <a:lnTo>
                    <a:pt x="9296152" y="16515504"/>
                  </a:lnTo>
                  <a:lnTo>
                    <a:pt x="0" y="16515504"/>
                  </a:lnTo>
                  <a:lnTo>
                    <a:pt x="0" y="0"/>
                  </a:lnTo>
                  <a:close/>
                </a:path>
              </a:pathLst>
            </a:custGeom>
            <a:blipFill>
              <a:blip r:embed="rId3"/>
              <a:stretch>
                <a:fillRect/>
              </a:stretch>
            </a:blipFill>
          </p:spPr>
          <p:txBody>
            <a:bodyPr/>
            <a:lstStyle/>
            <a:p>
              <a:endParaRPr lang="en-US"/>
            </a:p>
          </p:txBody>
        </p:sp>
        <p:sp>
          <p:nvSpPr>
            <p:cNvPr id="9" name="Freeform 9"/>
            <p:cNvSpPr/>
            <p:nvPr/>
          </p:nvSpPr>
          <p:spPr>
            <a:xfrm>
              <a:off x="3788062" y="13403260"/>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4"/>
              <a:stretch>
                <a:fillRect/>
              </a:stretch>
            </a:blipFill>
          </p:spPr>
          <p:txBody>
            <a:bodyPr/>
            <a:lstStyle/>
            <a:p>
              <a:endParaRPr lang="en-US"/>
            </a:p>
          </p:txBody>
        </p:sp>
        <p:sp>
          <p:nvSpPr>
            <p:cNvPr id="10" name="Freeform 10"/>
            <p:cNvSpPr/>
            <p:nvPr/>
          </p:nvSpPr>
          <p:spPr>
            <a:xfrm>
              <a:off x="1697579" y="134388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4"/>
              <a:stretch>
                <a:fillRect/>
              </a:stretch>
            </a:blipFill>
          </p:spPr>
          <p:txBody>
            <a:bodyPr/>
            <a:lstStyle/>
            <a:p>
              <a:endParaRPr lang="en-US"/>
            </a:p>
          </p:txBody>
        </p:sp>
        <p:sp>
          <p:nvSpPr>
            <p:cNvPr id="11" name="Freeform 11"/>
            <p:cNvSpPr/>
            <p:nvPr/>
          </p:nvSpPr>
          <p:spPr>
            <a:xfrm>
              <a:off x="1030291" y="12716206"/>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4"/>
              <a:stretch>
                <a:fillRect/>
              </a:stretch>
            </a:blipFill>
          </p:spPr>
          <p:txBody>
            <a:bodyPr/>
            <a:lstStyle/>
            <a:p>
              <a:endParaRPr lang="en-US"/>
            </a:p>
          </p:txBody>
        </p:sp>
        <p:sp>
          <p:nvSpPr>
            <p:cNvPr id="12" name="Freeform 12"/>
            <p:cNvSpPr/>
            <p:nvPr/>
          </p:nvSpPr>
          <p:spPr>
            <a:xfrm>
              <a:off x="64086" y="12183011"/>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4"/>
              <a:stretch>
                <a:fillRect/>
              </a:stretch>
            </a:blipFill>
          </p:spPr>
          <p:txBody>
            <a:bodyPr/>
            <a:lstStyle/>
            <a:p>
              <a:endParaRPr lang="en-US"/>
            </a:p>
          </p:txBody>
        </p:sp>
        <p:sp>
          <p:nvSpPr>
            <p:cNvPr id="13" name="Freeform 13"/>
            <p:cNvSpPr/>
            <p:nvPr/>
          </p:nvSpPr>
          <p:spPr>
            <a:xfrm>
              <a:off x="9360238" y="11076609"/>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4"/>
              <a:stretch>
                <a:fillRect/>
              </a:stretch>
            </a:blipFill>
          </p:spPr>
          <p:txBody>
            <a:bodyPr/>
            <a:lstStyle/>
            <a:p>
              <a:endParaRPr lang="en-US"/>
            </a:p>
          </p:txBody>
        </p:sp>
        <p:sp>
          <p:nvSpPr>
            <p:cNvPr id="14" name="Freeform 14"/>
            <p:cNvSpPr/>
            <p:nvPr/>
          </p:nvSpPr>
          <p:spPr>
            <a:xfrm>
              <a:off x="3885070" y="10617576"/>
              <a:ext cx="7363741" cy="5642467"/>
            </a:xfrm>
            <a:custGeom>
              <a:avLst/>
              <a:gdLst/>
              <a:ahLst/>
              <a:cxnLst/>
              <a:rect l="l" t="t" r="r" b="b"/>
              <a:pathLst>
                <a:path w="7363741" h="5642467">
                  <a:moveTo>
                    <a:pt x="0" y="0"/>
                  </a:moveTo>
                  <a:lnTo>
                    <a:pt x="7363741" y="0"/>
                  </a:lnTo>
                  <a:lnTo>
                    <a:pt x="7363741" y="5642466"/>
                  </a:lnTo>
                  <a:lnTo>
                    <a:pt x="0" y="5642466"/>
                  </a:lnTo>
                  <a:lnTo>
                    <a:pt x="0" y="0"/>
                  </a:lnTo>
                  <a:close/>
                </a:path>
              </a:pathLst>
            </a:custGeom>
            <a:blipFill>
              <a:blip r:embed="rId4"/>
              <a:stretch>
                <a:fillRect/>
              </a:stretch>
            </a:blipFill>
          </p:spPr>
          <p:txBody>
            <a:bodyPr/>
            <a:lstStyle/>
            <a:p>
              <a:endParaRPr lang="en-US"/>
            </a:p>
          </p:txBody>
        </p:sp>
        <p:sp>
          <p:nvSpPr>
            <p:cNvPr id="15" name="Freeform 15"/>
            <p:cNvSpPr/>
            <p:nvPr/>
          </p:nvSpPr>
          <p:spPr>
            <a:xfrm>
              <a:off x="5036083" y="11696468"/>
              <a:ext cx="7363741" cy="5642467"/>
            </a:xfrm>
            <a:custGeom>
              <a:avLst/>
              <a:gdLst/>
              <a:ahLst/>
              <a:cxnLst/>
              <a:rect l="l" t="t" r="r" b="b"/>
              <a:pathLst>
                <a:path w="7363741" h="5642467">
                  <a:moveTo>
                    <a:pt x="0" y="0"/>
                  </a:moveTo>
                  <a:lnTo>
                    <a:pt x="7363741" y="0"/>
                  </a:lnTo>
                  <a:lnTo>
                    <a:pt x="7363741" y="5642467"/>
                  </a:lnTo>
                  <a:lnTo>
                    <a:pt x="0" y="5642467"/>
                  </a:lnTo>
                  <a:lnTo>
                    <a:pt x="0" y="0"/>
                  </a:lnTo>
                  <a:close/>
                </a:path>
              </a:pathLst>
            </a:custGeom>
            <a:blipFill>
              <a:blip r:embed="rId4"/>
              <a:stretch>
                <a:fillRect/>
              </a:stretch>
            </a:blipFill>
          </p:spPr>
          <p:txBody>
            <a:bodyPr/>
            <a:lstStyle/>
            <a:p>
              <a:endParaRPr lang="en-US"/>
            </a:p>
          </p:txBody>
        </p:sp>
        <p:sp>
          <p:nvSpPr>
            <p:cNvPr id="16" name="Freeform 16"/>
            <p:cNvSpPr/>
            <p:nvPr/>
          </p:nvSpPr>
          <p:spPr>
            <a:xfrm>
              <a:off x="0" y="12940504"/>
              <a:ext cx="9753600" cy="1463040"/>
            </a:xfrm>
            <a:custGeom>
              <a:avLst/>
              <a:gdLst/>
              <a:ahLst/>
              <a:cxnLst/>
              <a:rect l="l" t="t" r="r" b="b"/>
              <a:pathLst>
                <a:path w="9753600" h="1463040">
                  <a:moveTo>
                    <a:pt x="0" y="0"/>
                  </a:moveTo>
                  <a:lnTo>
                    <a:pt x="9753600" y="0"/>
                  </a:lnTo>
                  <a:lnTo>
                    <a:pt x="9753600" y="1463040"/>
                  </a:lnTo>
                  <a:lnTo>
                    <a:pt x="0" y="14630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7" name="Freeform 17"/>
          <p:cNvSpPr/>
          <p:nvPr/>
        </p:nvSpPr>
        <p:spPr>
          <a:xfrm>
            <a:off x="9615498"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TextBox 18"/>
          <p:cNvSpPr txBox="1"/>
          <p:nvPr/>
        </p:nvSpPr>
        <p:spPr>
          <a:xfrm>
            <a:off x="1558475" y="2993913"/>
            <a:ext cx="8607309" cy="4017645"/>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Chủ đề của đoạn trích là gì? Em nhận được thông điệp nào từ đoạn thơ?</a:t>
            </a:r>
          </a:p>
          <a:p>
            <a:pPr algn="just">
              <a:lnSpc>
                <a:spcPts val="7979"/>
              </a:lnSpc>
            </a:pPr>
            <a:endParaRPr lang="en-US" sz="5699">
              <a:solidFill>
                <a:srgbClr val="422C06"/>
              </a:solidFill>
              <a:latin typeface="Roboto Condensed"/>
            </a:endParaRPr>
          </a:p>
        </p:txBody>
      </p:sp>
    </p:spTree>
  </p:cSld>
  <p:clrMapOvr>
    <a:masterClrMapping/>
  </p:clrMapOvr>
  <p:transition spd="med">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5" name="TextBox 5"/>
          <p:cNvSpPr txBox="1"/>
          <p:nvPr/>
        </p:nvSpPr>
        <p:spPr>
          <a:xfrm>
            <a:off x="1028700" y="1497880"/>
            <a:ext cx="12416424" cy="804543"/>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e. Ý nghĩa, giá trị của văn bản</a:t>
            </a:r>
          </a:p>
        </p:txBody>
      </p:sp>
      <p:sp>
        <p:nvSpPr>
          <p:cNvPr id="6" name="Freeform 6"/>
          <p:cNvSpPr/>
          <p:nvPr/>
        </p:nvSpPr>
        <p:spPr>
          <a:xfrm rot="158001">
            <a:off x="10902149" y="-268717"/>
            <a:ext cx="11861990" cy="11861990"/>
          </a:xfrm>
          <a:custGeom>
            <a:avLst/>
            <a:gdLst/>
            <a:ahLst/>
            <a:cxnLst/>
            <a:rect l="l" t="t" r="r" b="b"/>
            <a:pathLst>
              <a:path w="11861990" h="11861990">
                <a:moveTo>
                  <a:pt x="0" y="0"/>
                </a:moveTo>
                <a:lnTo>
                  <a:pt x="11861990" y="0"/>
                </a:lnTo>
                <a:lnTo>
                  <a:pt x="11861990" y="11861991"/>
                </a:lnTo>
                <a:lnTo>
                  <a:pt x="0" y="11861991"/>
                </a:lnTo>
                <a:lnTo>
                  <a:pt x="0" y="0"/>
                </a:lnTo>
                <a:close/>
              </a:path>
            </a:pathLst>
          </a:custGeom>
          <a:blipFill>
            <a:blip r:embed="rId5"/>
            <a:stretch>
              <a:fillRect/>
            </a:stretch>
          </a:blipFill>
        </p:spPr>
        <p:txBody>
          <a:bodyPr/>
          <a:lstStyle/>
          <a:p>
            <a:endParaRPr lang="en-US"/>
          </a:p>
        </p:txBody>
      </p:sp>
      <p:sp>
        <p:nvSpPr>
          <p:cNvPr id="7" name="Freeform 7"/>
          <p:cNvSpPr/>
          <p:nvPr/>
        </p:nvSpPr>
        <p:spPr>
          <a:xfrm>
            <a:off x="10635915" y="173116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txBody>
          <a:bodyPr/>
          <a:lstStyle/>
          <a:p>
            <a:endParaRPr lang="en-US"/>
          </a:p>
        </p:txBody>
      </p:sp>
      <p:sp>
        <p:nvSpPr>
          <p:cNvPr id="8" name="Freeform 8"/>
          <p:cNvSpPr/>
          <p:nvPr/>
        </p:nvSpPr>
        <p:spPr>
          <a:xfrm>
            <a:off x="12735459" y="1731165"/>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9" name="Group 9"/>
          <p:cNvGrpSpPr/>
          <p:nvPr/>
        </p:nvGrpSpPr>
        <p:grpSpPr>
          <a:xfrm>
            <a:off x="1618439" y="3177905"/>
            <a:ext cx="14388107" cy="2841085"/>
            <a:chOff x="0" y="0"/>
            <a:chExt cx="3789460" cy="748269"/>
          </a:xfrm>
        </p:grpSpPr>
        <p:sp>
          <p:nvSpPr>
            <p:cNvPr id="10" name="Freeform 10"/>
            <p:cNvSpPr/>
            <p:nvPr/>
          </p:nvSpPr>
          <p:spPr>
            <a:xfrm>
              <a:off x="0" y="0"/>
              <a:ext cx="3789460" cy="748269"/>
            </a:xfrm>
            <a:custGeom>
              <a:avLst/>
              <a:gdLst/>
              <a:ahLst/>
              <a:cxnLst/>
              <a:rect l="l" t="t" r="r" b="b"/>
              <a:pathLst>
                <a:path w="3789460" h="748269">
                  <a:moveTo>
                    <a:pt x="27442" y="0"/>
                  </a:moveTo>
                  <a:lnTo>
                    <a:pt x="3762018" y="0"/>
                  </a:lnTo>
                  <a:cubicBezTo>
                    <a:pt x="3769296" y="0"/>
                    <a:pt x="3776276" y="2891"/>
                    <a:pt x="3781423" y="8038"/>
                  </a:cubicBezTo>
                  <a:cubicBezTo>
                    <a:pt x="3786569" y="13184"/>
                    <a:pt x="3789460" y="20164"/>
                    <a:pt x="3789460" y="27442"/>
                  </a:cubicBezTo>
                  <a:lnTo>
                    <a:pt x="3789460" y="720827"/>
                  </a:lnTo>
                  <a:cubicBezTo>
                    <a:pt x="3789460" y="728105"/>
                    <a:pt x="3786569" y="735085"/>
                    <a:pt x="3781423" y="740232"/>
                  </a:cubicBezTo>
                  <a:cubicBezTo>
                    <a:pt x="3776276" y="745378"/>
                    <a:pt x="3769296" y="748269"/>
                    <a:pt x="3762018" y="748269"/>
                  </a:cubicBezTo>
                  <a:lnTo>
                    <a:pt x="27442" y="748269"/>
                  </a:lnTo>
                  <a:cubicBezTo>
                    <a:pt x="20164" y="748269"/>
                    <a:pt x="13184" y="745378"/>
                    <a:pt x="8038" y="740232"/>
                  </a:cubicBezTo>
                  <a:cubicBezTo>
                    <a:pt x="2891" y="735085"/>
                    <a:pt x="0" y="728105"/>
                    <a:pt x="0" y="720827"/>
                  </a:cubicBezTo>
                  <a:lnTo>
                    <a:pt x="0" y="27442"/>
                  </a:lnTo>
                  <a:cubicBezTo>
                    <a:pt x="0" y="20164"/>
                    <a:pt x="2891" y="13184"/>
                    <a:pt x="8038" y="8038"/>
                  </a:cubicBezTo>
                  <a:cubicBezTo>
                    <a:pt x="13184" y="2891"/>
                    <a:pt x="20164" y="0"/>
                    <a:pt x="27442" y="0"/>
                  </a:cubicBezTo>
                  <a:close/>
                </a:path>
              </a:pathLst>
            </a:custGeom>
            <a:solidFill>
              <a:srgbClr val="F4F1D9"/>
            </a:solidFill>
          </p:spPr>
          <p:txBody>
            <a:bodyPr/>
            <a:lstStyle/>
            <a:p>
              <a:endParaRPr lang="en-US"/>
            </a:p>
          </p:txBody>
        </p:sp>
        <p:sp>
          <p:nvSpPr>
            <p:cNvPr id="11" name="TextBox 11"/>
            <p:cNvSpPr txBox="1"/>
            <p:nvPr/>
          </p:nvSpPr>
          <p:spPr>
            <a:xfrm>
              <a:off x="0" y="0"/>
              <a:ext cx="3789460" cy="74826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2120181" y="3437657"/>
            <a:ext cx="13384624" cy="2839817"/>
          </a:xfrm>
          <a:prstGeom prst="rect">
            <a:avLst/>
          </a:prstGeom>
        </p:spPr>
        <p:txBody>
          <a:bodyPr lIns="0" tIns="0" rIns="0" bIns="0" rtlCol="0" anchor="t">
            <a:spAutoFit/>
          </a:bodyPr>
          <a:lstStyle/>
          <a:p>
            <a:pPr algn="just">
              <a:lnSpc>
                <a:spcPts val="5699"/>
              </a:lnSpc>
            </a:pPr>
            <a:r>
              <a:rPr lang="en-US" sz="4071">
                <a:solidFill>
                  <a:srgbClr val="DB652B"/>
                </a:solidFill>
                <a:latin typeface="Roboto Condensed"/>
              </a:rPr>
              <a:t>Đoạn trích đã miêu tả chân thực cảnh ngộ cô đơn, buồn tủi, đáng thương, </a:t>
            </a:r>
            <a:r>
              <a:rPr lang="en-US" sz="4071">
                <a:solidFill>
                  <a:srgbClr val="DB652B"/>
                </a:solidFill>
                <a:latin typeface="Roboto Condensed Bold"/>
              </a:rPr>
              <a:t>nỗi nhớ người thân da diết và tấm lòng thủy chung, hiếu thảo vị tha</a:t>
            </a:r>
            <a:r>
              <a:rPr lang="en-US" sz="4071">
                <a:solidFill>
                  <a:srgbClr val="DB652B"/>
                </a:solidFill>
                <a:latin typeface="Roboto Condensed"/>
              </a:rPr>
              <a:t> của Thúy Kiều khi bị giam lỏng ở lầu Ngưng Bích.</a:t>
            </a:r>
          </a:p>
          <a:p>
            <a:pPr algn="just">
              <a:lnSpc>
                <a:spcPts val="5699"/>
              </a:lnSpc>
            </a:pPr>
            <a:endParaRPr lang="en-US" sz="4071">
              <a:solidFill>
                <a:srgbClr val="DB652B"/>
              </a:solidFill>
              <a:latin typeface="Roboto Condensed"/>
            </a:endParaRPr>
          </a:p>
        </p:txBody>
      </p:sp>
      <p:sp>
        <p:nvSpPr>
          <p:cNvPr id="13" name="Freeform 13"/>
          <p:cNvSpPr/>
          <p:nvPr/>
        </p:nvSpPr>
        <p:spPr>
          <a:xfrm>
            <a:off x="10972800" y="7783129"/>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6101381" y="5789244"/>
            <a:ext cx="7171717" cy="3086100"/>
            <a:chOff x="0" y="0"/>
            <a:chExt cx="1888847" cy="812800"/>
          </a:xfrm>
        </p:grpSpPr>
        <p:sp>
          <p:nvSpPr>
            <p:cNvPr id="6" name="Freeform 6"/>
            <p:cNvSpPr/>
            <p:nvPr/>
          </p:nvSpPr>
          <p:spPr>
            <a:xfrm>
              <a:off x="0" y="0"/>
              <a:ext cx="1888847" cy="812800"/>
            </a:xfrm>
            <a:custGeom>
              <a:avLst/>
              <a:gdLst/>
              <a:ahLst/>
              <a:cxnLst/>
              <a:rect l="l" t="t" r="r" b="b"/>
              <a:pathLst>
                <a:path w="1888847" h="812800">
                  <a:moveTo>
                    <a:pt x="55055" y="0"/>
                  </a:moveTo>
                  <a:lnTo>
                    <a:pt x="1833793" y="0"/>
                  </a:lnTo>
                  <a:cubicBezTo>
                    <a:pt x="1848394" y="0"/>
                    <a:pt x="1862397" y="5800"/>
                    <a:pt x="1872722" y="16125"/>
                  </a:cubicBezTo>
                  <a:cubicBezTo>
                    <a:pt x="1883047" y="26450"/>
                    <a:pt x="1888847" y="40453"/>
                    <a:pt x="1888847" y="55055"/>
                  </a:cubicBezTo>
                  <a:lnTo>
                    <a:pt x="1888847" y="757745"/>
                  </a:lnTo>
                  <a:cubicBezTo>
                    <a:pt x="1888847" y="772347"/>
                    <a:pt x="1883047" y="786350"/>
                    <a:pt x="1872722" y="796675"/>
                  </a:cubicBezTo>
                  <a:cubicBezTo>
                    <a:pt x="1862397" y="807000"/>
                    <a:pt x="1848394" y="812800"/>
                    <a:pt x="1833793" y="812800"/>
                  </a:cubicBezTo>
                  <a:lnTo>
                    <a:pt x="55055" y="812800"/>
                  </a:lnTo>
                  <a:cubicBezTo>
                    <a:pt x="40453" y="812800"/>
                    <a:pt x="26450" y="807000"/>
                    <a:pt x="16125" y="796675"/>
                  </a:cubicBezTo>
                  <a:cubicBezTo>
                    <a:pt x="5800" y="786350"/>
                    <a:pt x="0" y="772347"/>
                    <a:pt x="0" y="757745"/>
                  </a:cubicBezTo>
                  <a:lnTo>
                    <a:pt x="0" y="55055"/>
                  </a:lnTo>
                  <a:cubicBezTo>
                    <a:pt x="0" y="40453"/>
                    <a:pt x="5800" y="26450"/>
                    <a:pt x="16125" y="16125"/>
                  </a:cubicBezTo>
                  <a:cubicBezTo>
                    <a:pt x="26450" y="5800"/>
                    <a:pt x="40453" y="0"/>
                    <a:pt x="55055" y="0"/>
                  </a:cubicBezTo>
                  <a:close/>
                </a:path>
              </a:pathLst>
            </a:custGeom>
            <a:solidFill>
              <a:srgbClr val="701D18"/>
            </a:solidFill>
          </p:spPr>
          <p:txBody>
            <a:bodyPr/>
            <a:lstStyle/>
            <a:p>
              <a:endParaRPr lang="en-US"/>
            </a:p>
          </p:txBody>
        </p:sp>
        <p:sp>
          <p:nvSpPr>
            <p:cNvPr id="7" name="TextBox 7"/>
            <p:cNvSpPr txBox="1"/>
            <p:nvPr/>
          </p:nvSpPr>
          <p:spPr>
            <a:xfrm>
              <a:off x="0" y="0"/>
              <a:ext cx="1888847" cy="812800"/>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253161" y="5807308"/>
            <a:ext cx="6868157" cy="2821372"/>
          </a:xfrm>
          <a:prstGeom prst="rect">
            <a:avLst/>
          </a:prstGeom>
        </p:spPr>
        <p:txBody>
          <a:bodyPr lIns="0" tIns="0" rIns="0" bIns="0" rtlCol="0" anchor="t">
            <a:spAutoFit/>
          </a:bodyPr>
          <a:lstStyle/>
          <a:p>
            <a:pPr algn="ctr">
              <a:lnSpc>
                <a:spcPts val="11035"/>
              </a:lnSpc>
            </a:pPr>
            <a:r>
              <a:rPr lang="en-US" sz="7882">
                <a:solidFill>
                  <a:srgbClr val="F4F1D9"/>
                </a:solidFill>
                <a:latin typeface="#9Slide07 IcielSoup of Justice"/>
              </a:rPr>
              <a:t>VÒNG 1</a:t>
            </a:r>
          </a:p>
          <a:p>
            <a:pPr algn="ctr">
              <a:lnSpc>
                <a:spcPts val="11035"/>
              </a:lnSpc>
            </a:pPr>
            <a:r>
              <a:rPr lang="en-US" sz="7882">
                <a:solidFill>
                  <a:srgbClr val="F4F1D9"/>
                </a:solidFill>
                <a:latin typeface="#9Slide07 IcielSoup of Justice"/>
              </a:rPr>
              <a:t>GIẢI MÃ BÀI THƠ</a:t>
            </a:r>
          </a:p>
        </p:txBody>
      </p:sp>
      <p:sp>
        <p:nvSpPr>
          <p:cNvPr id="9" name="TextBox 9"/>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10" name="TextBox 10"/>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11" name="TextBox 11"/>
          <p:cNvSpPr txBox="1"/>
          <p:nvPr/>
        </p:nvSpPr>
        <p:spPr>
          <a:xfrm>
            <a:off x="639562" y="2957352"/>
            <a:ext cx="8201486" cy="1633952"/>
          </a:xfrm>
          <a:prstGeom prst="rect">
            <a:avLst/>
          </a:prstGeom>
        </p:spPr>
        <p:txBody>
          <a:bodyPr lIns="0" tIns="0" rIns="0" bIns="0" rtlCol="0" anchor="t">
            <a:spAutoFit/>
          </a:bodyPr>
          <a:lstStyle/>
          <a:p>
            <a:pPr algn="just">
              <a:lnSpc>
                <a:spcPts val="6539"/>
              </a:lnSpc>
            </a:pPr>
            <a:r>
              <a:rPr lang="en-US" sz="4671">
                <a:solidFill>
                  <a:srgbClr val="394D57"/>
                </a:solidFill>
                <a:latin typeface="Roboto Condensed Bold"/>
              </a:rPr>
              <a:t>Nhiệm vụ 1:</a:t>
            </a:r>
            <a:r>
              <a:rPr lang="en-US" sz="4671">
                <a:solidFill>
                  <a:srgbClr val="394D57"/>
                </a:solidFill>
                <a:latin typeface="Roboto Condensed"/>
              </a:rPr>
              <a:t> HS trả lời cá nhân (Báo cáo sản phẩm tìm hiểu ở nhà)</a:t>
            </a:r>
          </a:p>
        </p:txBody>
      </p:sp>
    </p:spTree>
  </p:cSld>
  <p:clrMapOvr>
    <a:masterClrMapping/>
  </p:clrMapOvr>
  <p:transition spd="med">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68143" y="6646"/>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618439" y="3177905"/>
            <a:ext cx="14388107" cy="5710744"/>
            <a:chOff x="0" y="0"/>
            <a:chExt cx="3789460" cy="1504064"/>
          </a:xfrm>
        </p:grpSpPr>
        <p:sp>
          <p:nvSpPr>
            <p:cNvPr id="5" name="Freeform 5"/>
            <p:cNvSpPr/>
            <p:nvPr/>
          </p:nvSpPr>
          <p:spPr>
            <a:xfrm>
              <a:off x="0" y="0"/>
              <a:ext cx="3789460" cy="1504064"/>
            </a:xfrm>
            <a:custGeom>
              <a:avLst/>
              <a:gdLst/>
              <a:ahLst/>
              <a:cxnLst/>
              <a:rect l="l" t="t" r="r" b="b"/>
              <a:pathLst>
                <a:path w="3789460" h="1504064">
                  <a:moveTo>
                    <a:pt x="27442" y="0"/>
                  </a:moveTo>
                  <a:lnTo>
                    <a:pt x="3762018" y="0"/>
                  </a:lnTo>
                  <a:cubicBezTo>
                    <a:pt x="3769296" y="0"/>
                    <a:pt x="3776276" y="2891"/>
                    <a:pt x="3781423" y="8038"/>
                  </a:cubicBezTo>
                  <a:cubicBezTo>
                    <a:pt x="3786569" y="13184"/>
                    <a:pt x="3789460" y="20164"/>
                    <a:pt x="3789460" y="27442"/>
                  </a:cubicBezTo>
                  <a:lnTo>
                    <a:pt x="3789460" y="1476622"/>
                  </a:lnTo>
                  <a:cubicBezTo>
                    <a:pt x="3789460" y="1491778"/>
                    <a:pt x="3777174" y="1504064"/>
                    <a:pt x="3762018" y="1504064"/>
                  </a:cubicBezTo>
                  <a:lnTo>
                    <a:pt x="27442" y="1504064"/>
                  </a:lnTo>
                  <a:cubicBezTo>
                    <a:pt x="20164" y="1504064"/>
                    <a:pt x="13184" y="1501173"/>
                    <a:pt x="8038" y="1496027"/>
                  </a:cubicBezTo>
                  <a:cubicBezTo>
                    <a:pt x="2891" y="1490880"/>
                    <a:pt x="0" y="1483900"/>
                    <a:pt x="0" y="1476622"/>
                  </a:cubicBezTo>
                  <a:lnTo>
                    <a:pt x="0" y="27442"/>
                  </a:lnTo>
                  <a:cubicBezTo>
                    <a:pt x="0" y="20164"/>
                    <a:pt x="2891" y="13184"/>
                    <a:pt x="8038" y="8038"/>
                  </a:cubicBezTo>
                  <a:cubicBezTo>
                    <a:pt x="13184" y="2891"/>
                    <a:pt x="20164" y="0"/>
                    <a:pt x="27442" y="0"/>
                  </a:cubicBezTo>
                  <a:close/>
                </a:path>
              </a:pathLst>
            </a:custGeom>
            <a:solidFill>
              <a:srgbClr val="F4F1D9"/>
            </a:solidFill>
          </p:spPr>
          <p:txBody>
            <a:bodyPr/>
            <a:lstStyle/>
            <a:p>
              <a:endParaRPr lang="en-US"/>
            </a:p>
          </p:txBody>
        </p:sp>
        <p:sp>
          <p:nvSpPr>
            <p:cNvPr id="6" name="TextBox 6"/>
            <p:cNvSpPr txBox="1"/>
            <p:nvPr/>
          </p:nvSpPr>
          <p:spPr>
            <a:xfrm>
              <a:off x="0" y="0"/>
              <a:ext cx="3789460" cy="1504064"/>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8" name="TextBox 8"/>
          <p:cNvSpPr txBox="1"/>
          <p:nvPr/>
        </p:nvSpPr>
        <p:spPr>
          <a:xfrm>
            <a:off x="1028700" y="1497880"/>
            <a:ext cx="12416424" cy="804543"/>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e. Ý nghĩa, giá trị của văn bản</a:t>
            </a:r>
          </a:p>
        </p:txBody>
      </p:sp>
      <p:sp>
        <p:nvSpPr>
          <p:cNvPr id="9" name="TextBox 9"/>
          <p:cNvSpPr txBox="1"/>
          <p:nvPr/>
        </p:nvSpPr>
        <p:spPr>
          <a:xfrm>
            <a:off x="2120181" y="3437657"/>
            <a:ext cx="13384624" cy="6411692"/>
          </a:xfrm>
          <a:prstGeom prst="rect">
            <a:avLst/>
          </a:prstGeom>
        </p:spPr>
        <p:txBody>
          <a:bodyPr lIns="0" tIns="0" rIns="0" bIns="0" rtlCol="0" anchor="t">
            <a:spAutoFit/>
          </a:bodyPr>
          <a:lstStyle/>
          <a:p>
            <a:pPr algn="just">
              <a:lnSpc>
                <a:spcPts val="5699"/>
              </a:lnSpc>
            </a:pPr>
            <a:r>
              <a:rPr lang="en-US" sz="4071">
                <a:solidFill>
                  <a:srgbClr val="DB652B"/>
                </a:solidFill>
                <a:latin typeface="Roboto Condensed"/>
              </a:rPr>
              <a:t>Đoạn trích cho chúng ta </a:t>
            </a:r>
            <a:r>
              <a:rPr lang="en-US" sz="4071">
                <a:solidFill>
                  <a:srgbClr val="DB652B"/>
                </a:solidFill>
                <a:latin typeface="Roboto Condensed Bold"/>
              </a:rPr>
              <a:t>bài học về sự hiếu thảo, về lòng thủy chung </a:t>
            </a:r>
            <a:r>
              <a:rPr lang="en-US" sz="4071">
                <a:solidFill>
                  <a:srgbClr val="DB652B"/>
                </a:solidFill>
                <a:latin typeface="Roboto Condensed"/>
              </a:rPr>
              <a:t>của một con người bị dồn vào nghịch cảnh đau thương. Dù trong hoàn cảnh khổ đau nhưng cũng không nguôi nhớ và lo lắng cho cha mẹ. Đoạn trích còn </a:t>
            </a:r>
            <a:r>
              <a:rPr lang="en-US" sz="4071">
                <a:solidFill>
                  <a:srgbClr val="DB652B"/>
                </a:solidFill>
                <a:latin typeface="Roboto Condensed Bold"/>
              </a:rPr>
              <a:t>hướng con người về cách sống có tình nghĩa</a:t>
            </a:r>
            <a:r>
              <a:rPr lang="en-US" sz="4071">
                <a:solidFill>
                  <a:srgbClr val="DB652B"/>
                </a:solidFill>
                <a:latin typeface="Roboto Condensed"/>
              </a:rPr>
              <a:t>. Kiều không thực hiện được lời hứa với Kim Trọng, sự thủy chung của Kiều chính là lối sống thủy chung, tình nghĩa giữa đôi lứa, giữa những con người với nhau.</a:t>
            </a:r>
          </a:p>
          <a:p>
            <a:pPr algn="just">
              <a:lnSpc>
                <a:spcPts val="5699"/>
              </a:lnSpc>
            </a:pPr>
            <a:endParaRPr lang="en-US" sz="4071">
              <a:solidFill>
                <a:srgbClr val="DB652B"/>
              </a:solidFill>
              <a:latin typeface="Roboto Condensed"/>
            </a:endParaRPr>
          </a:p>
          <a:p>
            <a:pPr algn="just">
              <a:lnSpc>
                <a:spcPts val="5699"/>
              </a:lnSpc>
            </a:pPr>
            <a:endParaRPr lang="en-US" sz="4071">
              <a:solidFill>
                <a:srgbClr val="DB652B"/>
              </a:solidFill>
              <a:latin typeface="Roboto Condensed"/>
            </a:endParaRPr>
          </a:p>
        </p:txBody>
      </p:sp>
      <p:sp>
        <p:nvSpPr>
          <p:cNvPr id="10" name="Freeform 10"/>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5"/>
            <a:stretch>
              <a:fillRect/>
            </a:stretch>
          </a:blipFill>
        </p:spPr>
        <p:txBody>
          <a:bodyPr/>
          <a:lstStyle/>
          <a:p>
            <a:endParaRPr lang="en-US"/>
          </a:p>
        </p:txBody>
      </p:sp>
    </p:spTree>
  </p:cSld>
  <p:clrMapOvr>
    <a:masterClrMapping/>
  </p:clrMapOvr>
  <p:transition spd="med">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419132" y="3249785"/>
            <a:ext cx="15061760" cy="2508278"/>
            <a:chOff x="0" y="0"/>
            <a:chExt cx="4148302" cy="690828"/>
          </a:xfrm>
        </p:grpSpPr>
        <p:sp>
          <p:nvSpPr>
            <p:cNvPr id="5" name="Freeform 5"/>
            <p:cNvSpPr/>
            <p:nvPr/>
          </p:nvSpPr>
          <p:spPr>
            <a:xfrm>
              <a:off x="0" y="0"/>
              <a:ext cx="4148302" cy="690829"/>
            </a:xfrm>
            <a:custGeom>
              <a:avLst/>
              <a:gdLst/>
              <a:ahLst/>
              <a:cxnLst/>
              <a:rect l="l" t="t" r="r" b="b"/>
              <a:pathLst>
                <a:path w="4148302" h="690829">
                  <a:moveTo>
                    <a:pt x="26215" y="0"/>
                  </a:moveTo>
                  <a:lnTo>
                    <a:pt x="4122087" y="0"/>
                  </a:lnTo>
                  <a:cubicBezTo>
                    <a:pt x="4136565" y="0"/>
                    <a:pt x="4148302" y="11737"/>
                    <a:pt x="4148302" y="26215"/>
                  </a:cubicBezTo>
                  <a:lnTo>
                    <a:pt x="4148302" y="664614"/>
                  </a:lnTo>
                  <a:cubicBezTo>
                    <a:pt x="4148302" y="679092"/>
                    <a:pt x="4136565" y="690829"/>
                    <a:pt x="4122087" y="690829"/>
                  </a:cubicBezTo>
                  <a:lnTo>
                    <a:pt x="26215" y="690829"/>
                  </a:lnTo>
                  <a:cubicBezTo>
                    <a:pt x="11737" y="690829"/>
                    <a:pt x="0" y="679092"/>
                    <a:pt x="0" y="664614"/>
                  </a:cubicBezTo>
                  <a:lnTo>
                    <a:pt x="0" y="26215"/>
                  </a:lnTo>
                  <a:cubicBezTo>
                    <a:pt x="0" y="11737"/>
                    <a:pt x="11737" y="0"/>
                    <a:pt x="26215" y="0"/>
                  </a:cubicBezTo>
                  <a:close/>
                </a:path>
              </a:pathLst>
            </a:custGeom>
            <a:solidFill>
              <a:srgbClr val="FFFDF5"/>
            </a:solidFill>
          </p:spPr>
          <p:txBody>
            <a:bodyPr/>
            <a:lstStyle/>
            <a:p>
              <a:endParaRPr lang="en-US"/>
            </a:p>
          </p:txBody>
        </p:sp>
        <p:sp>
          <p:nvSpPr>
            <p:cNvPr id="6" name="TextBox 6"/>
            <p:cNvSpPr txBox="1"/>
            <p:nvPr/>
          </p:nvSpPr>
          <p:spPr>
            <a:xfrm>
              <a:off x="0" y="0"/>
              <a:ext cx="4148302" cy="690828"/>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7"/>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10"/>
          <p:cNvSpPr txBox="1"/>
          <p:nvPr/>
        </p:nvSpPr>
        <p:spPr>
          <a:xfrm>
            <a:off x="1419132" y="726544"/>
            <a:ext cx="14430107" cy="1309371"/>
          </a:xfrm>
          <a:prstGeom prst="rect">
            <a:avLst/>
          </a:prstGeom>
        </p:spPr>
        <p:txBody>
          <a:bodyPr lIns="0" tIns="0" rIns="0" bIns="0" rtlCol="0" anchor="t">
            <a:spAutoFit/>
          </a:bodyPr>
          <a:lstStyle/>
          <a:p>
            <a:pPr algn="l">
              <a:lnSpc>
                <a:spcPts val="10779"/>
              </a:lnSpc>
            </a:pPr>
            <a:r>
              <a:rPr lang="en-US" sz="7699">
                <a:solidFill>
                  <a:srgbClr val="8E5F56"/>
                </a:solidFill>
                <a:latin typeface="Fraunces Bold"/>
              </a:rPr>
              <a:t>4. LUYỆN TẬP</a:t>
            </a:r>
          </a:p>
        </p:txBody>
      </p:sp>
      <p:sp>
        <p:nvSpPr>
          <p:cNvPr id="11" name="TextBox 11"/>
          <p:cNvSpPr txBox="1"/>
          <p:nvPr/>
        </p:nvSpPr>
        <p:spPr>
          <a:xfrm>
            <a:off x="1950491" y="3594530"/>
            <a:ext cx="13871863" cy="235299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Nhiệm vụ 1: HS thực hiện cá nhân, giơ tay trả lời, mỗi câu hỏi suy nghĩ 10s/câu, trả lời đúng HS được +1 điểm tích cực</a:t>
            </a:r>
          </a:p>
          <a:p>
            <a:pPr algn="just">
              <a:lnSpc>
                <a:spcPts val="6282"/>
              </a:lnSpc>
            </a:pPr>
            <a:endParaRPr lang="en-US" sz="4487">
              <a:solidFill>
                <a:srgbClr val="422C06"/>
              </a:solidFill>
              <a:latin typeface="Roboto Condensed Bold"/>
            </a:endParaRPr>
          </a:p>
        </p:txBody>
      </p:sp>
    </p:spTree>
  </p:cSld>
  <p:clrMapOvr>
    <a:masterClrMapping/>
  </p:clrMapOvr>
  <p:transition spd="med">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700250" y="3764508"/>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5737112" cy="2508278"/>
            <a:chOff x="0" y="0"/>
            <a:chExt cx="4334307" cy="690828"/>
          </a:xfrm>
        </p:grpSpPr>
        <p:sp>
          <p:nvSpPr>
            <p:cNvPr id="5" name="Freeform 5"/>
            <p:cNvSpPr/>
            <p:nvPr/>
          </p:nvSpPr>
          <p:spPr>
            <a:xfrm>
              <a:off x="0" y="0"/>
              <a:ext cx="4334307" cy="690829"/>
            </a:xfrm>
            <a:custGeom>
              <a:avLst/>
              <a:gdLst/>
              <a:ahLst/>
              <a:cxnLst/>
              <a:rect l="l" t="t" r="r" b="b"/>
              <a:pathLst>
                <a:path w="4334307" h="690829">
                  <a:moveTo>
                    <a:pt x="25090" y="0"/>
                  </a:moveTo>
                  <a:lnTo>
                    <a:pt x="4309218" y="0"/>
                  </a:lnTo>
                  <a:cubicBezTo>
                    <a:pt x="4323074" y="0"/>
                    <a:pt x="4334307" y="11233"/>
                    <a:pt x="4334307" y="25090"/>
                  </a:cubicBezTo>
                  <a:lnTo>
                    <a:pt x="4334307" y="665739"/>
                  </a:lnTo>
                  <a:cubicBezTo>
                    <a:pt x="4334307" y="679596"/>
                    <a:pt x="4323074" y="690829"/>
                    <a:pt x="4309218" y="690829"/>
                  </a:cubicBezTo>
                  <a:lnTo>
                    <a:pt x="25090" y="690829"/>
                  </a:lnTo>
                  <a:cubicBezTo>
                    <a:pt x="18435" y="690829"/>
                    <a:pt x="12054" y="688185"/>
                    <a:pt x="7349" y="683480"/>
                  </a:cubicBezTo>
                  <a:cubicBezTo>
                    <a:pt x="2643" y="678775"/>
                    <a:pt x="0" y="672393"/>
                    <a:pt x="0" y="665739"/>
                  </a:cubicBezTo>
                  <a:lnTo>
                    <a:pt x="0" y="25090"/>
                  </a:lnTo>
                  <a:cubicBezTo>
                    <a:pt x="0" y="11233"/>
                    <a:pt x="11233" y="0"/>
                    <a:pt x="25090" y="0"/>
                  </a:cubicBezTo>
                  <a:close/>
                </a:path>
              </a:pathLst>
            </a:custGeom>
            <a:solidFill>
              <a:srgbClr val="FFFDF5"/>
            </a:solidFill>
          </p:spPr>
          <p:txBody>
            <a:bodyPr/>
            <a:lstStyle/>
            <a:p>
              <a:endParaRPr lang="en-US"/>
            </a:p>
          </p:txBody>
        </p:sp>
        <p:sp>
          <p:nvSpPr>
            <p:cNvPr id="6" name="TextBox 6"/>
            <p:cNvSpPr txBox="1"/>
            <p:nvPr/>
          </p:nvSpPr>
          <p:spPr>
            <a:xfrm>
              <a:off x="0" y="0"/>
              <a:ext cx="4334307" cy="690828"/>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0807156" y="2189121"/>
            <a:ext cx="10030396" cy="10775717"/>
          </a:xfrm>
          <a:custGeom>
            <a:avLst/>
            <a:gdLst/>
            <a:ahLst/>
            <a:cxnLst/>
            <a:rect l="l" t="t" r="r" b="b"/>
            <a:pathLst>
              <a:path w="10030396" h="10775717">
                <a:moveTo>
                  <a:pt x="0" y="0"/>
                </a:moveTo>
                <a:lnTo>
                  <a:pt x="10030397" y="0"/>
                </a:lnTo>
                <a:lnTo>
                  <a:pt x="10030397"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1251716" y="4598798"/>
            <a:ext cx="15840939" cy="5061788"/>
            <a:chOff x="0" y="0"/>
            <a:chExt cx="4263365" cy="1394115"/>
          </a:xfrm>
        </p:grpSpPr>
        <p:sp>
          <p:nvSpPr>
            <p:cNvPr id="11" name="Freeform 11"/>
            <p:cNvSpPr/>
            <p:nvPr/>
          </p:nvSpPr>
          <p:spPr>
            <a:xfrm>
              <a:off x="0" y="0"/>
              <a:ext cx="4263365" cy="1394115"/>
            </a:xfrm>
            <a:custGeom>
              <a:avLst/>
              <a:gdLst/>
              <a:ahLst/>
              <a:cxnLst/>
              <a:rect l="l" t="t" r="r" b="b"/>
              <a:pathLst>
                <a:path w="4263365" h="1394115">
                  <a:moveTo>
                    <a:pt x="25507" y="0"/>
                  </a:moveTo>
                  <a:lnTo>
                    <a:pt x="4237858" y="0"/>
                  </a:lnTo>
                  <a:cubicBezTo>
                    <a:pt x="4251946" y="0"/>
                    <a:pt x="4263365" y="11420"/>
                    <a:pt x="4263365" y="25507"/>
                  </a:cubicBezTo>
                  <a:lnTo>
                    <a:pt x="4263365" y="1368608"/>
                  </a:lnTo>
                  <a:cubicBezTo>
                    <a:pt x="4263365" y="1375373"/>
                    <a:pt x="4260678" y="1381861"/>
                    <a:pt x="4255894" y="1386644"/>
                  </a:cubicBezTo>
                  <a:cubicBezTo>
                    <a:pt x="4251111" y="1391428"/>
                    <a:pt x="4244623" y="1394115"/>
                    <a:pt x="4237858" y="1394115"/>
                  </a:cubicBezTo>
                  <a:lnTo>
                    <a:pt x="25507" y="1394115"/>
                  </a:lnTo>
                  <a:cubicBezTo>
                    <a:pt x="11420" y="1394115"/>
                    <a:pt x="0" y="1382695"/>
                    <a:pt x="0" y="1368608"/>
                  </a:cubicBezTo>
                  <a:lnTo>
                    <a:pt x="0" y="25507"/>
                  </a:lnTo>
                  <a:cubicBezTo>
                    <a:pt x="0" y="18742"/>
                    <a:pt x="2687" y="12254"/>
                    <a:pt x="7471" y="7471"/>
                  </a:cubicBezTo>
                  <a:cubicBezTo>
                    <a:pt x="12254" y="2687"/>
                    <a:pt x="18742" y="0"/>
                    <a:pt x="25507" y="0"/>
                  </a:cubicBezTo>
                  <a:close/>
                </a:path>
              </a:pathLst>
            </a:custGeom>
            <a:solidFill>
              <a:srgbClr val="FFFDF5"/>
            </a:solidFill>
          </p:spPr>
          <p:txBody>
            <a:bodyPr/>
            <a:lstStyle/>
            <a:p>
              <a:endParaRPr lang="en-US"/>
            </a:p>
          </p:txBody>
        </p:sp>
        <p:sp>
          <p:nvSpPr>
            <p:cNvPr id="12" name="TextBox 12"/>
            <p:cNvSpPr txBox="1"/>
            <p:nvPr/>
          </p:nvSpPr>
          <p:spPr>
            <a:xfrm>
              <a:off x="0" y="0"/>
              <a:ext cx="4263365" cy="1394115"/>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8367901" y="4656737"/>
            <a:ext cx="1037044" cy="973525"/>
          </a:xfrm>
          <a:custGeom>
            <a:avLst/>
            <a:gdLst/>
            <a:ahLst/>
            <a:cxnLst/>
            <a:rect l="l" t="t" r="r" b="b"/>
            <a:pathLst>
              <a:path w="1037044" h="973525">
                <a:moveTo>
                  <a:pt x="0" y="0"/>
                </a:moveTo>
                <a:lnTo>
                  <a:pt x="1037044" y="0"/>
                </a:lnTo>
                <a:lnTo>
                  <a:pt x="1037044" y="973526"/>
                </a:lnTo>
                <a:lnTo>
                  <a:pt x="0" y="9735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613120" y="2268122"/>
            <a:ext cx="15269144" cy="15624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1: Đâu là giá trị nghệ thuật của văn bản </a:t>
            </a:r>
            <a:r>
              <a:rPr lang="en-US" sz="4487">
                <a:solidFill>
                  <a:srgbClr val="422C06"/>
                </a:solidFill>
                <a:latin typeface="Roboto Condensed Bold Italics"/>
              </a:rPr>
              <a:t>Kiều ở lầu Ngưng Bích</a:t>
            </a:r>
            <a:r>
              <a:rPr lang="en-US" sz="4487">
                <a:solidFill>
                  <a:srgbClr val="422C06"/>
                </a:solidFill>
                <a:latin typeface="Roboto Condensed Bold"/>
              </a:rPr>
              <a:t>?</a:t>
            </a:r>
          </a:p>
          <a:p>
            <a:pPr algn="just">
              <a:lnSpc>
                <a:spcPts val="6282"/>
              </a:lnSpc>
            </a:pPr>
            <a:r>
              <a:rPr lang="en-US" sz="4487">
                <a:solidFill>
                  <a:srgbClr val="422C06"/>
                </a:solidFill>
                <a:latin typeface="Roboto Condensed"/>
              </a:rPr>
              <a:t>(tích vào các đáp án đúng)</a:t>
            </a:r>
          </a:p>
        </p:txBody>
      </p:sp>
      <p:sp>
        <p:nvSpPr>
          <p:cNvPr id="16" name="TextBox 16"/>
          <p:cNvSpPr txBox="1"/>
          <p:nvPr/>
        </p:nvSpPr>
        <p:spPr>
          <a:xfrm>
            <a:off x="1427507" y="4742295"/>
            <a:ext cx="13871863" cy="551529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A.Khắc họa nội tâm nhân vật</a:t>
            </a:r>
          </a:p>
          <a:p>
            <a:pPr algn="just">
              <a:lnSpc>
                <a:spcPts val="6282"/>
              </a:lnSpc>
            </a:pPr>
            <a:r>
              <a:rPr lang="en-US" sz="4487">
                <a:solidFill>
                  <a:srgbClr val="422C06"/>
                </a:solidFill>
                <a:latin typeface="Roboto Condensed"/>
              </a:rPr>
              <a:t>B.Xây dựng tình huống truyện kịch tính</a:t>
            </a:r>
          </a:p>
          <a:p>
            <a:pPr algn="just">
              <a:lnSpc>
                <a:spcPts val="6282"/>
              </a:lnSpc>
            </a:pPr>
            <a:r>
              <a:rPr lang="en-US" sz="4487">
                <a:solidFill>
                  <a:srgbClr val="422C06"/>
                </a:solidFill>
                <a:latin typeface="Roboto Condensed"/>
              </a:rPr>
              <a:t>C.Tả cảnh ngụ tình</a:t>
            </a:r>
          </a:p>
          <a:p>
            <a:pPr algn="just">
              <a:lnSpc>
                <a:spcPts val="6282"/>
              </a:lnSpc>
            </a:pPr>
            <a:r>
              <a:rPr lang="en-US" sz="4487">
                <a:solidFill>
                  <a:srgbClr val="422C06"/>
                </a:solidFill>
                <a:latin typeface="Roboto Condensed"/>
              </a:rPr>
              <a:t>D.Sử dụng ngòi bút đậm chất hội họa </a:t>
            </a:r>
          </a:p>
          <a:p>
            <a:pPr algn="just">
              <a:lnSpc>
                <a:spcPts val="6282"/>
              </a:lnSpc>
            </a:pPr>
            <a:r>
              <a:rPr lang="en-US" sz="4487">
                <a:solidFill>
                  <a:srgbClr val="422C06"/>
                </a:solidFill>
                <a:latin typeface="Roboto Condensed"/>
              </a:rPr>
              <a:t>E.Sử dụng điển tích, điển cố</a:t>
            </a:r>
          </a:p>
          <a:p>
            <a:pPr algn="just">
              <a:lnSpc>
                <a:spcPts val="6282"/>
              </a:lnSpc>
            </a:pPr>
            <a:r>
              <a:rPr lang="en-US" sz="4487">
                <a:solidFill>
                  <a:srgbClr val="422C06"/>
                </a:solidFill>
                <a:latin typeface="Roboto Condensed"/>
              </a:rPr>
              <a:t>F.Ước lệ tượng trưng</a:t>
            </a:r>
          </a:p>
          <a:p>
            <a:pPr algn="just">
              <a:lnSpc>
                <a:spcPts val="6282"/>
              </a:lnSpc>
            </a:pPr>
            <a:endParaRPr lang="en-US" sz="4487">
              <a:solidFill>
                <a:srgbClr val="422C06"/>
              </a:solidFill>
              <a:latin typeface="Roboto Condensed"/>
            </a:endParaRPr>
          </a:p>
        </p:txBody>
      </p:sp>
      <p:sp>
        <p:nvSpPr>
          <p:cNvPr id="17" name="Freeform 17"/>
          <p:cNvSpPr/>
          <p:nvPr/>
        </p:nvSpPr>
        <p:spPr>
          <a:xfrm>
            <a:off x="6324626" y="6156167"/>
            <a:ext cx="1037044" cy="973525"/>
          </a:xfrm>
          <a:custGeom>
            <a:avLst/>
            <a:gdLst/>
            <a:ahLst/>
            <a:cxnLst/>
            <a:rect l="l" t="t" r="r" b="b"/>
            <a:pathLst>
              <a:path w="1037044" h="973525">
                <a:moveTo>
                  <a:pt x="0" y="0"/>
                </a:moveTo>
                <a:lnTo>
                  <a:pt x="1037044" y="0"/>
                </a:lnTo>
                <a:lnTo>
                  <a:pt x="1037044" y="973525"/>
                </a:lnTo>
                <a:lnTo>
                  <a:pt x="0" y="973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8" name="Freeform 18"/>
          <p:cNvSpPr/>
          <p:nvPr/>
        </p:nvSpPr>
        <p:spPr>
          <a:xfrm>
            <a:off x="8367901" y="7825830"/>
            <a:ext cx="1037044" cy="973525"/>
          </a:xfrm>
          <a:custGeom>
            <a:avLst/>
            <a:gdLst/>
            <a:ahLst/>
            <a:cxnLst/>
            <a:rect l="l" t="t" r="r" b="b"/>
            <a:pathLst>
              <a:path w="1037044" h="973525">
                <a:moveTo>
                  <a:pt x="0" y="0"/>
                </a:moveTo>
                <a:lnTo>
                  <a:pt x="1037044" y="0"/>
                </a:lnTo>
                <a:lnTo>
                  <a:pt x="1037044" y="973525"/>
                </a:lnTo>
                <a:lnTo>
                  <a:pt x="0" y="973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9" name="Đồng hồ đếm ngược 10 giây">
            <a:hlinkClick r:id="" action="ppaction://media"/>
            <a:extLst>
              <a:ext uri="{FF2B5EF4-FFF2-40B4-BE49-F238E27FC236}">
                <a16:creationId xmlns:a16="http://schemas.microsoft.com/office/drawing/2014/main" id="{1DC09B5C-7398-E405-CE90-53BF960D9F3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3628878" y="7704879"/>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9"/>
                </p:tgtEl>
              </p:cMediaNode>
            </p:video>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9"/>
                                        </p:tgtEl>
                                      </p:cBhvr>
                                    </p:cmd>
                                  </p:childTnLst>
                                </p:cTn>
                              </p:par>
                            </p:childTnLst>
                          </p:cTn>
                        </p:par>
                      </p:childTnLst>
                    </p:cTn>
                  </p:par>
                </p:childTnLst>
              </p:cTn>
              <p:nextCondLst>
                <p:cond evt="onClick" delay="0">
                  <p:tgtEl>
                    <p:spTgt spid="19"/>
                  </p:tgtEl>
                </p:cond>
              </p:nextCondLst>
            </p:seq>
          </p:childTnLst>
        </p:cTn>
      </p:par>
    </p:tnLst>
    <p:bldLst>
      <p:bldP spid="2" grpId="0" animBg="1"/>
      <p:bldP spid="13"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5061760" cy="1812953"/>
            <a:chOff x="0" y="0"/>
            <a:chExt cx="4148302" cy="499322"/>
          </a:xfrm>
        </p:grpSpPr>
        <p:sp>
          <p:nvSpPr>
            <p:cNvPr id="5" name="Freeform 5"/>
            <p:cNvSpPr/>
            <p:nvPr/>
          </p:nvSpPr>
          <p:spPr>
            <a:xfrm>
              <a:off x="0" y="0"/>
              <a:ext cx="4148302" cy="499322"/>
            </a:xfrm>
            <a:custGeom>
              <a:avLst/>
              <a:gdLst/>
              <a:ahLst/>
              <a:cxnLst/>
              <a:rect l="l" t="t" r="r" b="b"/>
              <a:pathLst>
                <a:path w="4148302" h="499322">
                  <a:moveTo>
                    <a:pt x="26215" y="0"/>
                  </a:moveTo>
                  <a:lnTo>
                    <a:pt x="4122087" y="0"/>
                  </a:lnTo>
                  <a:cubicBezTo>
                    <a:pt x="4136565" y="0"/>
                    <a:pt x="4148302" y="11737"/>
                    <a:pt x="4148302" y="26215"/>
                  </a:cubicBezTo>
                  <a:lnTo>
                    <a:pt x="4148302" y="473108"/>
                  </a:lnTo>
                  <a:cubicBezTo>
                    <a:pt x="4148302" y="487586"/>
                    <a:pt x="4136565" y="499322"/>
                    <a:pt x="4122087" y="499322"/>
                  </a:cubicBezTo>
                  <a:lnTo>
                    <a:pt x="26215" y="499322"/>
                  </a:lnTo>
                  <a:cubicBezTo>
                    <a:pt x="11737" y="499322"/>
                    <a:pt x="0" y="487586"/>
                    <a:pt x="0" y="473108"/>
                  </a:cubicBezTo>
                  <a:lnTo>
                    <a:pt x="0" y="26215"/>
                  </a:lnTo>
                  <a:cubicBezTo>
                    <a:pt x="0" y="11737"/>
                    <a:pt x="11737" y="0"/>
                    <a:pt x="26215" y="0"/>
                  </a:cubicBezTo>
                  <a:close/>
                </a:path>
              </a:pathLst>
            </a:custGeom>
            <a:solidFill>
              <a:srgbClr val="FFFDF5"/>
            </a:solidFill>
          </p:spPr>
          <p:txBody>
            <a:bodyPr/>
            <a:lstStyle/>
            <a:p>
              <a:endParaRPr lang="en-US"/>
            </a:p>
          </p:txBody>
        </p:sp>
        <p:sp>
          <p:nvSpPr>
            <p:cNvPr id="6" name="TextBox 6"/>
            <p:cNvSpPr txBox="1"/>
            <p:nvPr/>
          </p:nvSpPr>
          <p:spPr>
            <a:xfrm>
              <a:off x="0" y="0"/>
              <a:ext cx="4148302" cy="499322"/>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2731801" y="4732553"/>
            <a:ext cx="11732955" cy="3370064"/>
            <a:chOff x="0" y="0"/>
            <a:chExt cx="3231484" cy="928181"/>
          </a:xfrm>
        </p:grpSpPr>
        <p:sp>
          <p:nvSpPr>
            <p:cNvPr id="11" name="Freeform 11"/>
            <p:cNvSpPr/>
            <p:nvPr/>
          </p:nvSpPr>
          <p:spPr>
            <a:xfrm>
              <a:off x="0" y="0"/>
              <a:ext cx="3231484" cy="928181"/>
            </a:xfrm>
            <a:custGeom>
              <a:avLst/>
              <a:gdLst/>
              <a:ahLst/>
              <a:cxnLst/>
              <a:rect l="l" t="t" r="r" b="b"/>
              <a:pathLst>
                <a:path w="3231484" h="928181">
                  <a:moveTo>
                    <a:pt x="33652" y="0"/>
                  </a:moveTo>
                  <a:lnTo>
                    <a:pt x="3197832" y="0"/>
                  </a:lnTo>
                  <a:cubicBezTo>
                    <a:pt x="3206757" y="0"/>
                    <a:pt x="3215317" y="3545"/>
                    <a:pt x="3221628" y="9856"/>
                  </a:cubicBezTo>
                  <a:cubicBezTo>
                    <a:pt x="3227939" y="16167"/>
                    <a:pt x="3231484" y="24727"/>
                    <a:pt x="3231484" y="33652"/>
                  </a:cubicBezTo>
                  <a:lnTo>
                    <a:pt x="3231484" y="894529"/>
                  </a:lnTo>
                  <a:cubicBezTo>
                    <a:pt x="3231484" y="903454"/>
                    <a:pt x="3227939" y="912014"/>
                    <a:pt x="3221628" y="918325"/>
                  </a:cubicBezTo>
                  <a:cubicBezTo>
                    <a:pt x="3215317" y="924636"/>
                    <a:pt x="3206757" y="928181"/>
                    <a:pt x="3197832" y="928181"/>
                  </a:cubicBezTo>
                  <a:lnTo>
                    <a:pt x="33652" y="928181"/>
                  </a:lnTo>
                  <a:cubicBezTo>
                    <a:pt x="24727" y="928181"/>
                    <a:pt x="16167" y="924636"/>
                    <a:pt x="9856" y="918325"/>
                  </a:cubicBezTo>
                  <a:cubicBezTo>
                    <a:pt x="3545" y="912014"/>
                    <a:pt x="0" y="903454"/>
                    <a:pt x="0" y="894529"/>
                  </a:cubicBezTo>
                  <a:lnTo>
                    <a:pt x="0" y="33652"/>
                  </a:lnTo>
                  <a:cubicBezTo>
                    <a:pt x="0" y="24727"/>
                    <a:pt x="3545" y="16167"/>
                    <a:pt x="9856" y="9856"/>
                  </a:cubicBezTo>
                  <a:cubicBezTo>
                    <a:pt x="16167" y="3545"/>
                    <a:pt x="24727" y="0"/>
                    <a:pt x="33652" y="0"/>
                  </a:cubicBezTo>
                  <a:close/>
                </a:path>
              </a:pathLst>
            </a:custGeom>
            <a:solidFill>
              <a:srgbClr val="FFFDF5"/>
            </a:solidFill>
          </p:spPr>
          <p:txBody>
            <a:bodyPr/>
            <a:lstStyle/>
            <a:p>
              <a:endParaRPr lang="en-US"/>
            </a:p>
          </p:txBody>
        </p:sp>
        <p:sp>
          <p:nvSpPr>
            <p:cNvPr id="12" name="TextBox 12"/>
            <p:cNvSpPr txBox="1"/>
            <p:nvPr/>
          </p:nvSpPr>
          <p:spPr>
            <a:xfrm>
              <a:off x="0" y="0"/>
              <a:ext cx="3231484" cy="928181"/>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6675350" y="4732553"/>
            <a:ext cx="1037044" cy="973525"/>
          </a:xfrm>
          <a:custGeom>
            <a:avLst/>
            <a:gdLst/>
            <a:ahLst/>
            <a:cxnLst/>
            <a:rect l="l" t="t" r="r" b="b"/>
            <a:pathLst>
              <a:path w="1037044" h="973525">
                <a:moveTo>
                  <a:pt x="0" y="0"/>
                </a:moveTo>
                <a:lnTo>
                  <a:pt x="1037045" y="0"/>
                </a:lnTo>
                <a:lnTo>
                  <a:pt x="1037045" y="973526"/>
                </a:lnTo>
                <a:lnTo>
                  <a:pt x="0" y="9735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804576" y="1924847"/>
            <a:ext cx="13871863" cy="15624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2: Cụm từ </a:t>
            </a:r>
            <a:r>
              <a:rPr lang="en-US" sz="4487">
                <a:solidFill>
                  <a:srgbClr val="422C06"/>
                </a:solidFill>
                <a:latin typeface="Roboto Condensed Bold Italics"/>
              </a:rPr>
              <a:t>“dưới nguyệt chén đồng”</a:t>
            </a:r>
            <a:r>
              <a:rPr lang="en-US" sz="4487">
                <a:solidFill>
                  <a:srgbClr val="422C06"/>
                </a:solidFill>
                <a:latin typeface="Roboto Condensed Bold"/>
              </a:rPr>
              <a:t> gợi Thúy Kiều nỗi nhớ về ai?</a:t>
            </a:r>
          </a:p>
        </p:txBody>
      </p:sp>
      <p:sp>
        <p:nvSpPr>
          <p:cNvPr id="16" name="TextBox 16"/>
          <p:cNvSpPr txBox="1"/>
          <p:nvPr/>
        </p:nvSpPr>
        <p:spPr>
          <a:xfrm>
            <a:off x="3652832" y="4796028"/>
            <a:ext cx="3314894" cy="393414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A.Kim Trọng</a:t>
            </a:r>
          </a:p>
          <a:p>
            <a:pPr algn="just">
              <a:lnSpc>
                <a:spcPts val="6282"/>
              </a:lnSpc>
            </a:pPr>
            <a:r>
              <a:rPr lang="en-US" sz="4487">
                <a:solidFill>
                  <a:srgbClr val="422C06"/>
                </a:solidFill>
                <a:latin typeface="Roboto Condensed"/>
              </a:rPr>
              <a:t>B.Từ Hải</a:t>
            </a:r>
          </a:p>
          <a:p>
            <a:pPr algn="just">
              <a:lnSpc>
                <a:spcPts val="6282"/>
              </a:lnSpc>
            </a:pPr>
            <a:r>
              <a:rPr lang="en-US" sz="4487">
                <a:solidFill>
                  <a:srgbClr val="422C06"/>
                </a:solidFill>
                <a:latin typeface="Roboto Condensed"/>
              </a:rPr>
              <a:t>C.Thúc Sinh</a:t>
            </a:r>
          </a:p>
          <a:p>
            <a:pPr algn="just">
              <a:lnSpc>
                <a:spcPts val="6282"/>
              </a:lnSpc>
            </a:pPr>
            <a:r>
              <a:rPr lang="en-US" sz="4487">
                <a:solidFill>
                  <a:srgbClr val="422C06"/>
                </a:solidFill>
                <a:latin typeface="Roboto Condensed"/>
              </a:rPr>
              <a:t>D.Thúy Vân</a:t>
            </a:r>
          </a:p>
          <a:p>
            <a:pPr algn="just">
              <a:lnSpc>
                <a:spcPts val="6282"/>
              </a:lnSpc>
            </a:pPr>
            <a:endParaRPr lang="en-US" sz="4487">
              <a:solidFill>
                <a:srgbClr val="422C06"/>
              </a:solidFill>
              <a:latin typeface="Roboto Condensed"/>
            </a:endParaRPr>
          </a:p>
        </p:txBody>
      </p:sp>
      <p:pic>
        <p:nvPicPr>
          <p:cNvPr id="17" name="Đồng hồ đếm ngược 10 giây">
            <a:hlinkClick r:id="" action="ppaction://media"/>
            <a:extLst>
              <a:ext uri="{FF2B5EF4-FFF2-40B4-BE49-F238E27FC236}">
                <a16:creationId xmlns:a16="http://schemas.microsoft.com/office/drawing/2014/main" id="{93BAFE41-AD5E-0314-6AA9-BABD3513429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3628878" y="7704879"/>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5061760" cy="1812953"/>
            <a:chOff x="0" y="0"/>
            <a:chExt cx="4148302" cy="499322"/>
          </a:xfrm>
        </p:grpSpPr>
        <p:sp>
          <p:nvSpPr>
            <p:cNvPr id="5" name="Freeform 5"/>
            <p:cNvSpPr/>
            <p:nvPr/>
          </p:nvSpPr>
          <p:spPr>
            <a:xfrm>
              <a:off x="0" y="0"/>
              <a:ext cx="4148302" cy="499322"/>
            </a:xfrm>
            <a:custGeom>
              <a:avLst/>
              <a:gdLst/>
              <a:ahLst/>
              <a:cxnLst/>
              <a:rect l="l" t="t" r="r" b="b"/>
              <a:pathLst>
                <a:path w="4148302" h="499322">
                  <a:moveTo>
                    <a:pt x="26215" y="0"/>
                  </a:moveTo>
                  <a:lnTo>
                    <a:pt x="4122087" y="0"/>
                  </a:lnTo>
                  <a:cubicBezTo>
                    <a:pt x="4136565" y="0"/>
                    <a:pt x="4148302" y="11737"/>
                    <a:pt x="4148302" y="26215"/>
                  </a:cubicBezTo>
                  <a:lnTo>
                    <a:pt x="4148302" y="473108"/>
                  </a:lnTo>
                  <a:cubicBezTo>
                    <a:pt x="4148302" y="487586"/>
                    <a:pt x="4136565" y="499322"/>
                    <a:pt x="4122087" y="499322"/>
                  </a:cubicBezTo>
                  <a:lnTo>
                    <a:pt x="26215" y="499322"/>
                  </a:lnTo>
                  <a:cubicBezTo>
                    <a:pt x="11737" y="499322"/>
                    <a:pt x="0" y="487586"/>
                    <a:pt x="0" y="473108"/>
                  </a:cubicBezTo>
                  <a:lnTo>
                    <a:pt x="0" y="26215"/>
                  </a:lnTo>
                  <a:cubicBezTo>
                    <a:pt x="0" y="11737"/>
                    <a:pt x="11737" y="0"/>
                    <a:pt x="26215" y="0"/>
                  </a:cubicBezTo>
                  <a:close/>
                </a:path>
              </a:pathLst>
            </a:custGeom>
            <a:solidFill>
              <a:srgbClr val="FFFDF5"/>
            </a:solidFill>
          </p:spPr>
          <p:txBody>
            <a:bodyPr/>
            <a:lstStyle/>
            <a:p>
              <a:endParaRPr lang="en-US"/>
            </a:p>
          </p:txBody>
        </p:sp>
        <p:sp>
          <p:nvSpPr>
            <p:cNvPr id="6" name="TextBox 6"/>
            <p:cNvSpPr txBox="1"/>
            <p:nvPr/>
          </p:nvSpPr>
          <p:spPr>
            <a:xfrm>
              <a:off x="0" y="0"/>
              <a:ext cx="4148302" cy="499322"/>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402105" y="2020097"/>
            <a:ext cx="10030396" cy="10775717"/>
          </a:xfrm>
          <a:custGeom>
            <a:avLst/>
            <a:gdLst/>
            <a:ahLst/>
            <a:cxnLst/>
            <a:rect l="l" t="t" r="r" b="b"/>
            <a:pathLst>
              <a:path w="10030396" h="10775717">
                <a:moveTo>
                  <a:pt x="0" y="0"/>
                </a:moveTo>
                <a:lnTo>
                  <a:pt x="10030396" y="0"/>
                </a:lnTo>
                <a:lnTo>
                  <a:pt x="10030396"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586196" y="573093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1306557" y="4099766"/>
            <a:ext cx="16766813" cy="5189484"/>
            <a:chOff x="0" y="0"/>
            <a:chExt cx="4617907" cy="1429285"/>
          </a:xfrm>
        </p:grpSpPr>
        <p:sp>
          <p:nvSpPr>
            <p:cNvPr id="11" name="Freeform 11"/>
            <p:cNvSpPr/>
            <p:nvPr/>
          </p:nvSpPr>
          <p:spPr>
            <a:xfrm>
              <a:off x="0" y="0"/>
              <a:ext cx="4617907" cy="1429285"/>
            </a:xfrm>
            <a:custGeom>
              <a:avLst/>
              <a:gdLst/>
              <a:ahLst/>
              <a:cxnLst/>
              <a:rect l="l" t="t" r="r" b="b"/>
              <a:pathLst>
                <a:path w="4617907" h="1429285">
                  <a:moveTo>
                    <a:pt x="23549" y="0"/>
                  </a:moveTo>
                  <a:lnTo>
                    <a:pt x="4594358" y="0"/>
                  </a:lnTo>
                  <a:cubicBezTo>
                    <a:pt x="4607364" y="0"/>
                    <a:pt x="4617907" y="10543"/>
                    <a:pt x="4617907" y="23549"/>
                  </a:cubicBezTo>
                  <a:lnTo>
                    <a:pt x="4617907" y="1405736"/>
                  </a:lnTo>
                  <a:cubicBezTo>
                    <a:pt x="4617907" y="1418742"/>
                    <a:pt x="4607364" y="1429285"/>
                    <a:pt x="4594358" y="1429285"/>
                  </a:cubicBezTo>
                  <a:lnTo>
                    <a:pt x="23549" y="1429285"/>
                  </a:lnTo>
                  <a:cubicBezTo>
                    <a:pt x="10543" y="1429285"/>
                    <a:pt x="0" y="1418742"/>
                    <a:pt x="0" y="1405736"/>
                  </a:cubicBezTo>
                  <a:lnTo>
                    <a:pt x="0" y="23549"/>
                  </a:lnTo>
                  <a:cubicBezTo>
                    <a:pt x="0" y="10543"/>
                    <a:pt x="10543" y="0"/>
                    <a:pt x="23549" y="0"/>
                  </a:cubicBezTo>
                  <a:close/>
                </a:path>
              </a:pathLst>
            </a:custGeom>
            <a:solidFill>
              <a:srgbClr val="FFFDF5"/>
            </a:solidFill>
          </p:spPr>
          <p:txBody>
            <a:bodyPr/>
            <a:lstStyle/>
            <a:p>
              <a:endParaRPr lang="en-US"/>
            </a:p>
          </p:txBody>
        </p:sp>
        <p:sp>
          <p:nvSpPr>
            <p:cNvPr id="12" name="TextBox 12"/>
            <p:cNvSpPr txBox="1"/>
            <p:nvPr/>
          </p:nvSpPr>
          <p:spPr>
            <a:xfrm>
              <a:off x="0" y="0"/>
              <a:ext cx="4617907" cy="1429285"/>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11636684" y="6246931"/>
            <a:ext cx="1037044" cy="973525"/>
          </a:xfrm>
          <a:custGeom>
            <a:avLst/>
            <a:gdLst/>
            <a:ahLst/>
            <a:cxnLst/>
            <a:rect l="l" t="t" r="r" b="b"/>
            <a:pathLst>
              <a:path w="1037044" h="973525">
                <a:moveTo>
                  <a:pt x="0" y="0"/>
                </a:moveTo>
                <a:lnTo>
                  <a:pt x="1037044" y="0"/>
                </a:lnTo>
                <a:lnTo>
                  <a:pt x="1037044" y="973525"/>
                </a:lnTo>
                <a:lnTo>
                  <a:pt x="0" y="973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804576" y="1924847"/>
            <a:ext cx="13871863" cy="235299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3: Những điển cố như </a:t>
            </a:r>
            <a:r>
              <a:rPr lang="en-US" sz="4487">
                <a:solidFill>
                  <a:srgbClr val="422C06"/>
                </a:solidFill>
                <a:latin typeface="Roboto Condensed Bold Italics"/>
              </a:rPr>
              <a:t>Sân Lai, gốc tử, quạt nồng ấp lạnh</a:t>
            </a:r>
            <a:r>
              <a:rPr lang="en-US" sz="4487">
                <a:solidFill>
                  <a:srgbClr val="422C06"/>
                </a:solidFill>
                <a:latin typeface="Roboto Condensed Bold"/>
              </a:rPr>
              <a:t> được sử dụng nhằm mục đích gì?</a:t>
            </a:r>
          </a:p>
          <a:p>
            <a:pPr algn="just">
              <a:lnSpc>
                <a:spcPts val="6282"/>
              </a:lnSpc>
            </a:pPr>
            <a:endParaRPr lang="en-US" sz="4487">
              <a:solidFill>
                <a:srgbClr val="422C06"/>
              </a:solidFill>
              <a:latin typeface="Roboto Condensed Bold"/>
            </a:endParaRPr>
          </a:p>
        </p:txBody>
      </p:sp>
      <p:sp>
        <p:nvSpPr>
          <p:cNvPr id="16" name="TextBox 16"/>
          <p:cNvSpPr txBox="1"/>
          <p:nvPr/>
        </p:nvSpPr>
        <p:spPr>
          <a:xfrm>
            <a:off x="1373246" y="4142125"/>
            <a:ext cx="16108463" cy="551529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A.Nhấn mạnh sự nhớ thương của Thúy Kiều đối với cha mẹ</a:t>
            </a:r>
          </a:p>
          <a:p>
            <a:pPr algn="just">
              <a:lnSpc>
                <a:spcPts val="6282"/>
              </a:lnSpc>
            </a:pPr>
            <a:r>
              <a:rPr lang="en-US" sz="4487">
                <a:solidFill>
                  <a:srgbClr val="422C06"/>
                </a:solidFill>
                <a:latin typeface="Roboto Condensed"/>
              </a:rPr>
              <a:t>B.Nói đến sự thương nhớ, đau xót, lo lắng cho cha mẹ khi Thúy Kiều không thể ở bên cạnh khi nàng không ở cạnh</a:t>
            </a:r>
          </a:p>
          <a:p>
            <a:pPr algn="just">
              <a:lnSpc>
                <a:spcPts val="6282"/>
              </a:lnSpc>
            </a:pPr>
            <a:r>
              <a:rPr lang="en-US" sz="4487">
                <a:solidFill>
                  <a:srgbClr val="422C06"/>
                </a:solidFill>
                <a:latin typeface="Roboto Condensed"/>
              </a:rPr>
              <a:t>C.Nói tới việc Thúy Kiều khôn nguôi nhớ về Kim Trọng</a:t>
            </a:r>
          </a:p>
          <a:p>
            <a:pPr algn="just">
              <a:lnSpc>
                <a:spcPts val="6282"/>
              </a:lnSpc>
            </a:pPr>
            <a:r>
              <a:rPr lang="en-US" sz="4487">
                <a:solidFill>
                  <a:srgbClr val="422C06"/>
                </a:solidFill>
                <a:latin typeface="Roboto Condensed"/>
              </a:rPr>
              <a:t>D.Nói tới nỗi nhớ thương của Thúy Kiều đối với các em Thúy Vân, Vương Quan</a:t>
            </a:r>
          </a:p>
          <a:p>
            <a:pPr algn="just">
              <a:lnSpc>
                <a:spcPts val="6282"/>
              </a:lnSpc>
            </a:pPr>
            <a:endParaRPr lang="en-US" sz="4487">
              <a:solidFill>
                <a:srgbClr val="422C06"/>
              </a:solidFill>
              <a:latin typeface="Roboto Condensed"/>
            </a:endParaRPr>
          </a:p>
        </p:txBody>
      </p:sp>
      <p:pic>
        <p:nvPicPr>
          <p:cNvPr id="17" name="Đồng hồ đếm ngược 10 giây">
            <a:hlinkClick r:id="" action="ppaction://media"/>
            <a:extLst>
              <a:ext uri="{FF2B5EF4-FFF2-40B4-BE49-F238E27FC236}">
                <a16:creationId xmlns:a16="http://schemas.microsoft.com/office/drawing/2014/main" id="{D5F0A706-88C6-68B4-E9D8-80296C24AF5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746358" y="2951736"/>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5061760" cy="1107697"/>
            <a:chOff x="0" y="0"/>
            <a:chExt cx="4148302" cy="305081"/>
          </a:xfrm>
        </p:grpSpPr>
        <p:sp>
          <p:nvSpPr>
            <p:cNvPr id="5" name="Freeform 5"/>
            <p:cNvSpPr/>
            <p:nvPr/>
          </p:nvSpPr>
          <p:spPr>
            <a:xfrm>
              <a:off x="0" y="0"/>
              <a:ext cx="4148302" cy="305081"/>
            </a:xfrm>
            <a:custGeom>
              <a:avLst/>
              <a:gdLst/>
              <a:ahLst/>
              <a:cxnLst/>
              <a:rect l="l" t="t" r="r" b="b"/>
              <a:pathLst>
                <a:path w="4148302" h="305081">
                  <a:moveTo>
                    <a:pt x="26215" y="0"/>
                  </a:moveTo>
                  <a:lnTo>
                    <a:pt x="4122087" y="0"/>
                  </a:lnTo>
                  <a:cubicBezTo>
                    <a:pt x="4136565" y="0"/>
                    <a:pt x="4148302" y="11737"/>
                    <a:pt x="4148302" y="26215"/>
                  </a:cubicBezTo>
                  <a:lnTo>
                    <a:pt x="4148302" y="278867"/>
                  </a:lnTo>
                  <a:cubicBezTo>
                    <a:pt x="4148302" y="293345"/>
                    <a:pt x="4136565" y="305081"/>
                    <a:pt x="4122087" y="305081"/>
                  </a:cubicBezTo>
                  <a:lnTo>
                    <a:pt x="26215" y="305081"/>
                  </a:lnTo>
                  <a:cubicBezTo>
                    <a:pt x="11737" y="305081"/>
                    <a:pt x="0" y="293345"/>
                    <a:pt x="0" y="278867"/>
                  </a:cubicBezTo>
                  <a:lnTo>
                    <a:pt x="0" y="26215"/>
                  </a:lnTo>
                  <a:cubicBezTo>
                    <a:pt x="0" y="11737"/>
                    <a:pt x="11737" y="0"/>
                    <a:pt x="26215" y="0"/>
                  </a:cubicBezTo>
                  <a:close/>
                </a:path>
              </a:pathLst>
            </a:custGeom>
            <a:solidFill>
              <a:srgbClr val="FFFDF5"/>
            </a:solidFill>
          </p:spPr>
          <p:txBody>
            <a:bodyPr/>
            <a:lstStyle/>
            <a:p>
              <a:endParaRPr lang="en-US"/>
            </a:p>
          </p:txBody>
        </p:sp>
        <p:sp>
          <p:nvSpPr>
            <p:cNvPr id="6" name="TextBox 6"/>
            <p:cNvSpPr txBox="1"/>
            <p:nvPr/>
          </p:nvSpPr>
          <p:spPr>
            <a:xfrm>
              <a:off x="0" y="0"/>
              <a:ext cx="4148302" cy="305081"/>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402105" y="2020097"/>
            <a:ext cx="10030396" cy="10775717"/>
          </a:xfrm>
          <a:custGeom>
            <a:avLst/>
            <a:gdLst/>
            <a:ahLst/>
            <a:cxnLst/>
            <a:rect l="l" t="t" r="r" b="b"/>
            <a:pathLst>
              <a:path w="10030396" h="10775717">
                <a:moveTo>
                  <a:pt x="0" y="0"/>
                </a:moveTo>
                <a:lnTo>
                  <a:pt x="10030396" y="0"/>
                </a:lnTo>
                <a:lnTo>
                  <a:pt x="10030396"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586196" y="573093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1238017" y="3487264"/>
            <a:ext cx="16766813" cy="3924888"/>
            <a:chOff x="0" y="0"/>
            <a:chExt cx="4617907" cy="1080991"/>
          </a:xfrm>
        </p:grpSpPr>
        <p:sp>
          <p:nvSpPr>
            <p:cNvPr id="11" name="Freeform 11"/>
            <p:cNvSpPr/>
            <p:nvPr/>
          </p:nvSpPr>
          <p:spPr>
            <a:xfrm>
              <a:off x="0" y="0"/>
              <a:ext cx="4617907" cy="1080991"/>
            </a:xfrm>
            <a:custGeom>
              <a:avLst/>
              <a:gdLst/>
              <a:ahLst/>
              <a:cxnLst/>
              <a:rect l="l" t="t" r="r" b="b"/>
              <a:pathLst>
                <a:path w="4617907" h="1080991">
                  <a:moveTo>
                    <a:pt x="23549" y="0"/>
                  </a:moveTo>
                  <a:lnTo>
                    <a:pt x="4594358" y="0"/>
                  </a:lnTo>
                  <a:cubicBezTo>
                    <a:pt x="4607364" y="0"/>
                    <a:pt x="4617907" y="10543"/>
                    <a:pt x="4617907" y="23549"/>
                  </a:cubicBezTo>
                  <a:lnTo>
                    <a:pt x="4617907" y="1057442"/>
                  </a:lnTo>
                  <a:cubicBezTo>
                    <a:pt x="4617907" y="1070447"/>
                    <a:pt x="4607364" y="1080991"/>
                    <a:pt x="4594358" y="1080991"/>
                  </a:cubicBezTo>
                  <a:lnTo>
                    <a:pt x="23549" y="1080991"/>
                  </a:lnTo>
                  <a:cubicBezTo>
                    <a:pt x="10543" y="1080991"/>
                    <a:pt x="0" y="1070447"/>
                    <a:pt x="0" y="1057442"/>
                  </a:cubicBezTo>
                  <a:lnTo>
                    <a:pt x="0" y="23549"/>
                  </a:lnTo>
                  <a:cubicBezTo>
                    <a:pt x="0" y="10543"/>
                    <a:pt x="10543" y="0"/>
                    <a:pt x="23549" y="0"/>
                  </a:cubicBezTo>
                  <a:close/>
                </a:path>
              </a:pathLst>
            </a:custGeom>
            <a:solidFill>
              <a:srgbClr val="FFFDF5"/>
            </a:solidFill>
          </p:spPr>
          <p:txBody>
            <a:bodyPr/>
            <a:lstStyle/>
            <a:p>
              <a:endParaRPr lang="en-US"/>
            </a:p>
          </p:txBody>
        </p:sp>
        <p:sp>
          <p:nvSpPr>
            <p:cNvPr id="12" name="TextBox 12"/>
            <p:cNvSpPr txBox="1"/>
            <p:nvPr/>
          </p:nvSpPr>
          <p:spPr>
            <a:xfrm>
              <a:off x="0" y="0"/>
              <a:ext cx="4617907" cy="1080991"/>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15380258" y="3592039"/>
            <a:ext cx="1037044" cy="973525"/>
          </a:xfrm>
          <a:custGeom>
            <a:avLst/>
            <a:gdLst/>
            <a:ahLst/>
            <a:cxnLst/>
            <a:rect l="l" t="t" r="r" b="b"/>
            <a:pathLst>
              <a:path w="1037044" h="973525">
                <a:moveTo>
                  <a:pt x="0" y="0"/>
                </a:moveTo>
                <a:lnTo>
                  <a:pt x="1037045" y="0"/>
                </a:lnTo>
                <a:lnTo>
                  <a:pt x="1037045" y="973525"/>
                </a:lnTo>
                <a:lnTo>
                  <a:pt x="0" y="973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804576" y="1924847"/>
            <a:ext cx="13871863" cy="15624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4: Các từ láy có trong đoạn trích trên là?</a:t>
            </a:r>
          </a:p>
          <a:p>
            <a:pPr algn="just">
              <a:lnSpc>
                <a:spcPts val="6282"/>
              </a:lnSpc>
            </a:pPr>
            <a:endParaRPr lang="en-US" sz="4487">
              <a:solidFill>
                <a:srgbClr val="422C06"/>
              </a:solidFill>
              <a:latin typeface="Roboto Condensed Bold"/>
            </a:endParaRPr>
          </a:p>
        </p:txBody>
      </p:sp>
      <p:sp>
        <p:nvSpPr>
          <p:cNvPr id="16" name="TextBox 16"/>
          <p:cNvSpPr txBox="1"/>
          <p:nvPr/>
        </p:nvSpPr>
        <p:spPr>
          <a:xfrm>
            <a:off x="2013893" y="3830300"/>
            <a:ext cx="14134546" cy="314356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A.Thấp thoáng, xa xa, man mác, rầu rầu, xanh xanh, ầm ầm.</a:t>
            </a:r>
          </a:p>
          <a:p>
            <a:pPr algn="just">
              <a:lnSpc>
                <a:spcPts val="6282"/>
              </a:lnSpc>
            </a:pPr>
            <a:r>
              <a:rPr lang="en-US" sz="4487">
                <a:solidFill>
                  <a:srgbClr val="422C06"/>
                </a:solidFill>
                <a:latin typeface="Roboto Condensed"/>
              </a:rPr>
              <a:t>B.Chiều hôm, xa xa, man mác, rầu rầu, xanh xanh, ầm ầm.</a:t>
            </a:r>
          </a:p>
          <a:p>
            <a:pPr algn="just">
              <a:lnSpc>
                <a:spcPts val="6282"/>
              </a:lnSpc>
            </a:pPr>
            <a:r>
              <a:rPr lang="en-US" sz="4487">
                <a:solidFill>
                  <a:srgbClr val="422C06"/>
                </a:solidFill>
                <a:latin typeface="Roboto Condensed"/>
              </a:rPr>
              <a:t>C.Thấp thoáng, xa xa, man mác, rầu rầu, róc rách.</a:t>
            </a:r>
          </a:p>
          <a:p>
            <a:pPr algn="just">
              <a:lnSpc>
                <a:spcPts val="6282"/>
              </a:lnSpc>
            </a:pPr>
            <a:r>
              <a:rPr lang="en-US" sz="4487">
                <a:solidFill>
                  <a:srgbClr val="422C06"/>
                </a:solidFill>
                <a:latin typeface="Roboto Condensed"/>
              </a:rPr>
              <a:t>D.Chiều hôm, xa xa, rầu rầu, xanh xanh, ầm ầm.</a:t>
            </a:r>
          </a:p>
        </p:txBody>
      </p:sp>
      <p:pic>
        <p:nvPicPr>
          <p:cNvPr id="17" name="Đồng hồ đếm ngược 10 giây">
            <a:hlinkClick r:id="" action="ppaction://media"/>
            <a:extLst>
              <a:ext uri="{FF2B5EF4-FFF2-40B4-BE49-F238E27FC236}">
                <a16:creationId xmlns:a16="http://schemas.microsoft.com/office/drawing/2014/main" id="{F20F7FC7-6CEB-76B2-AAE9-0BCD6478BA3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3628878" y="7704879"/>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5061760" cy="1697210"/>
            <a:chOff x="0" y="0"/>
            <a:chExt cx="4148302" cy="467445"/>
          </a:xfrm>
        </p:grpSpPr>
        <p:sp>
          <p:nvSpPr>
            <p:cNvPr id="5" name="Freeform 5"/>
            <p:cNvSpPr/>
            <p:nvPr/>
          </p:nvSpPr>
          <p:spPr>
            <a:xfrm>
              <a:off x="0" y="0"/>
              <a:ext cx="4148302" cy="467445"/>
            </a:xfrm>
            <a:custGeom>
              <a:avLst/>
              <a:gdLst/>
              <a:ahLst/>
              <a:cxnLst/>
              <a:rect l="l" t="t" r="r" b="b"/>
              <a:pathLst>
                <a:path w="4148302" h="467445">
                  <a:moveTo>
                    <a:pt x="26215" y="0"/>
                  </a:moveTo>
                  <a:lnTo>
                    <a:pt x="4122087" y="0"/>
                  </a:lnTo>
                  <a:cubicBezTo>
                    <a:pt x="4136565" y="0"/>
                    <a:pt x="4148302" y="11737"/>
                    <a:pt x="4148302" y="26215"/>
                  </a:cubicBezTo>
                  <a:lnTo>
                    <a:pt x="4148302" y="441230"/>
                  </a:lnTo>
                  <a:cubicBezTo>
                    <a:pt x="4148302" y="455708"/>
                    <a:pt x="4136565" y="467445"/>
                    <a:pt x="4122087" y="467445"/>
                  </a:cubicBezTo>
                  <a:lnTo>
                    <a:pt x="26215" y="467445"/>
                  </a:lnTo>
                  <a:cubicBezTo>
                    <a:pt x="11737" y="467445"/>
                    <a:pt x="0" y="455708"/>
                    <a:pt x="0" y="441230"/>
                  </a:cubicBezTo>
                  <a:lnTo>
                    <a:pt x="0" y="26215"/>
                  </a:lnTo>
                  <a:cubicBezTo>
                    <a:pt x="0" y="11737"/>
                    <a:pt x="11737" y="0"/>
                    <a:pt x="26215" y="0"/>
                  </a:cubicBezTo>
                  <a:close/>
                </a:path>
              </a:pathLst>
            </a:custGeom>
            <a:solidFill>
              <a:srgbClr val="FFFDF5"/>
            </a:solidFill>
          </p:spPr>
          <p:txBody>
            <a:bodyPr/>
            <a:lstStyle/>
            <a:p>
              <a:endParaRPr lang="en-US"/>
            </a:p>
          </p:txBody>
        </p:sp>
        <p:sp>
          <p:nvSpPr>
            <p:cNvPr id="6" name="TextBox 6"/>
            <p:cNvSpPr txBox="1"/>
            <p:nvPr/>
          </p:nvSpPr>
          <p:spPr>
            <a:xfrm>
              <a:off x="0" y="0"/>
              <a:ext cx="4148302" cy="467445"/>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402105" y="2020097"/>
            <a:ext cx="10030396" cy="10775717"/>
          </a:xfrm>
          <a:custGeom>
            <a:avLst/>
            <a:gdLst/>
            <a:ahLst/>
            <a:cxnLst/>
            <a:rect l="l" t="t" r="r" b="b"/>
            <a:pathLst>
              <a:path w="10030396" h="10775717">
                <a:moveTo>
                  <a:pt x="0" y="0"/>
                </a:moveTo>
                <a:lnTo>
                  <a:pt x="10030396" y="0"/>
                </a:lnTo>
                <a:lnTo>
                  <a:pt x="10030396"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586196" y="573093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760593" y="4031176"/>
            <a:ext cx="16766813" cy="3768059"/>
            <a:chOff x="0" y="0"/>
            <a:chExt cx="4617907" cy="1037797"/>
          </a:xfrm>
        </p:grpSpPr>
        <p:sp>
          <p:nvSpPr>
            <p:cNvPr id="11" name="Freeform 11"/>
            <p:cNvSpPr/>
            <p:nvPr/>
          </p:nvSpPr>
          <p:spPr>
            <a:xfrm>
              <a:off x="0" y="0"/>
              <a:ext cx="4617907" cy="1037797"/>
            </a:xfrm>
            <a:custGeom>
              <a:avLst/>
              <a:gdLst/>
              <a:ahLst/>
              <a:cxnLst/>
              <a:rect l="l" t="t" r="r" b="b"/>
              <a:pathLst>
                <a:path w="4617907" h="1037797">
                  <a:moveTo>
                    <a:pt x="23549" y="0"/>
                  </a:moveTo>
                  <a:lnTo>
                    <a:pt x="4594358" y="0"/>
                  </a:lnTo>
                  <a:cubicBezTo>
                    <a:pt x="4607364" y="0"/>
                    <a:pt x="4617907" y="10543"/>
                    <a:pt x="4617907" y="23549"/>
                  </a:cubicBezTo>
                  <a:lnTo>
                    <a:pt x="4617907" y="1014248"/>
                  </a:lnTo>
                  <a:cubicBezTo>
                    <a:pt x="4617907" y="1027254"/>
                    <a:pt x="4607364" y="1037797"/>
                    <a:pt x="4594358" y="1037797"/>
                  </a:cubicBezTo>
                  <a:lnTo>
                    <a:pt x="23549" y="1037797"/>
                  </a:lnTo>
                  <a:cubicBezTo>
                    <a:pt x="10543" y="1037797"/>
                    <a:pt x="0" y="1027254"/>
                    <a:pt x="0" y="1014248"/>
                  </a:cubicBezTo>
                  <a:lnTo>
                    <a:pt x="0" y="23549"/>
                  </a:lnTo>
                  <a:cubicBezTo>
                    <a:pt x="0" y="10543"/>
                    <a:pt x="10543" y="0"/>
                    <a:pt x="23549" y="0"/>
                  </a:cubicBezTo>
                  <a:close/>
                </a:path>
              </a:pathLst>
            </a:custGeom>
            <a:solidFill>
              <a:srgbClr val="FFFDF5"/>
            </a:solidFill>
          </p:spPr>
          <p:txBody>
            <a:bodyPr/>
            <a:lstStyle/>
            <a:p>
              <a:endParaRPr lang="en-US"/>
            </a:p>
          </p:txBody>
        </p:sp>
        <p:sp>
          <p:nvSpPr>
            <p:cNvPr id="12" name="TextBox 12"/>
            <p:cNvSpPr txBox="1"/>
            <p:nvPr/>
          </p:nvSpPr>
          <p:spPr>
            <a:xfrm>
              <a:off x="0" y="0"/>
              <a:ext cx="4617907" cy="1037797"/>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15566515" y="4201639"/>
            <a:ext cx="1037044" cy="973525"/>
          </a:xfrm>
          <a:custGeom>
            <a:avLst/>
            <a:gdLst/>
            <a:ahLst/>
            <a:cxnLst/>
            <a:rect l="l" t="t" r="r" b="b"/>
            <a:pathLst>
              <a:path w="1037044" h="973525">
                <a:moveTo>
                  <a:pt x="0" y="0"/>
                </a:moveTo>
                <a:lnTo>
                  <a:pt x="1037044" y="0"/>
                </a:lnTo>
                <a:lnTo>
                  <a:pt x="1037044" y="973525"/>
                </a:lnTo>
                <a:lnTo>
                  <a:pt x="0" y="973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950491" y="2309888"/>
            <a:ext cx="13871863" cy="77184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5:  Từ “khóa xuân” trong bài có nghĩa là gì?</a:t>
            </a:r>
          </a:p>
        </p:txBody>
      </p:sp>
      <p:sp>
        <p:nvSpPr>
          <p:cNvPr id="16" name="TextBox 16"/>
          <p:cNvSpPr txBox="1"/>
          <p:nvPr/>
        </p:nvSpPr>
        <p:spPr>
          <a:xfrm>
            <a:off x="1950491" y="4343423"/>
            <a:ext cx="14134546" cy="314356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A. Khóa kín tuổi xuân, ý nói sự cấm cung, Kiều bị giam lỏng</a:t>
            </a:r>
          </a:p>
          <a:p>
            <a:pPr algn="just">
              <a:lnSpc>
                <a:spcPts val="6282"/>
              </a:lnSpc>
            </a:pPr>
            <a:r>
              <a:rPr lang="en-US" sz="4487">
                <a:solidFill>
                  <a:srgbClr val="422C06"/>
                </a:solidFill>
                <a:latin typeface="Roboto Condensed"/>
              </a:rPr>
              <a:t>B. Ý nói khoảng không gian mùa xuân, theo kỳ</a:t>
            </a:r>
          </a:p>
          <a:p>
            <a:pPr algn="just">
              <a:lnSpc>
                <a:spcPts val="6282"/>
              </a:lnSpc>
            </a:pPr>
            <a:r>
              <a:rPr lang="en-US" sz="4487">
                <a:solidFill>
                  <a:srgbClr val="422C06"/>
                </a:solidFill>
                <a:latin typeface="Roboto Condensed"/>
              </a:rPr>
              <a:t>C. Ý nói thời gian mùa xuân đang dần khép lại</a:t>
            </a:r>
          </a:p>
          <a:p>
            <a:pPr algn="just">
              <a:lnSpc>
                <a:spcPts val="6282"/>
              </a:lnSpc>
            </a:pPr>
            <a:r>
              <a:rPr lang="en-US" sz="4487">
                <a:solidFill>
                  <a:srgbClr val="422C06"/>
                </a:solidFill>
                <a:latin typeface="Roboto Condensed"/>
              </a:rPr>
              <a:t>D. Cả 3 đáp án trên</a:t>
            </a:r>
          </a:p>
        </p:txBody>
      </p:sp>
      <p:pic>
        <p:nvPicPr>
          <p:cNvPr id="17" name="Đồng hồ đếm ngược 10 giây">
            <a:hlinkClick r:id="" action="ppaction://media"/>
            <a:extLst>
              <a:ext uri="{FF2B5EF4-FFF2-40B4-BE49-F238E27FC236}">
                <a16:creationId xmlns:a16="http://schemas.microsoft.com/office/drawing/2014/main" id="{37752497-DF61-E311-3FDE-73DA96B0DA91}"/>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3628878" y="7704879"/>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6649287" cy="1697210"/>
            <a:chOff x="0" y="0"/>
            <a:chExt cx="4585538" cy="467445"/>
          </a:xfrm>
        </p:grpSpPr>
        <p:sp>
          <p:nvSpPr>
            <p:cNvPr id="5" name="Freeform 5"/>
            <p:cNvSpPr/>
            <p:nvPr/>
          </p:nvSpPr>
          <p:spPr>
            <a:xfrm>
              <a:off x="0" y="0"/>
              <a:ext cx="4585538" cy="467445"/>
            </a:xfrm>
            <a:custGeom>
              <a:avLst/>
              <a:gdLst/>
              <a:ahLst/>
              <a:cxnLst/>
              <a:rect l="l" t="t" r="r" b="b"/>
              <a:pathLst>
                <a:path w="4585538" h="467445">
                  <a:moveTo>
                    <a:pt x="23715" y="0"/>
                  </a:moveTo>
                  <a:lnTo>
                    <a:pt x="4561823" y="0"/>
                  </a:lnTo>
                  <a:cubicBezTo>
                    <a:pt x="4574920" y="0"/>
                    <a:pt x="4585538" y="10618"/>
                    <a:pt x="4585538" y="23715"/>
                  </a:cubicBezTo>
                  <a:lnTo>
                    <a:pt x="4585538" y="443730"/>
                  </a:lnTo>
                  <a:cubicBezTo>
                    <a:pt x="4585538" y="450019"/>
                    <a:pt x="4583039" y="456051"/>
                    <a:pt x="4578592" y="460499"/>
                  </a:cubicBezTo>
                  <a:cubicBezTo>
                    <a:pt x="4574144" y="464946"/>
                    <a:pt x="4568113" y="467445"/>
                    <a:pt x="4561823" y="467445"/>
                  </a:cubicBezTo>
                  <a:lnTo>
                    <a:pt x="23715" y="467445"/>
                  </a:lnTo>
                  <a:cubicBezTo>
                    <a:pt x="17425" y="467445"/>
                    <a:pt x="11393" y="464946"/>
                    <a:pt x="6946" y="460499"/>
                  </a:cubicBezTo>
                  <a:cubicBezTo>
                    <a:pt x="2499" y="456051"/>
                    <a:pt x="0" y="450019"/>
                    <a:pt x="0" y="443730"/>
                  </a:cubicBezTo>
                  <a:lnTo>
                    <a:pt x="0" y="23715"/>
                  </a:lnTo>
                  <a:cubicBezTo>
                    <a:pt x="0" y="17425"/>
                    <a:pt x="2499" y="11393"/>
                    <a:pt x="6946" y="6946"/>
                  </a:cubicBezTo>
                  <a:cubicBezTo>
                    <a:pt x="11393" y="2499"/>
                    <a:pt x="17425" y="0"/>
                    <a:pt x="23715" y="0"/>
                  </a:cubicBezTo>
                  <a:close/>
                </a:path>
              </a:pathLst>
            </a:custGeom>
            <a:solidFill>
              <a:srgbClr val="FFFDF5"/>
            </a:solidFill>
          </p:spPr>
          <p:txBody>
            <a:bodyPr/>
            <a:lstStyle/>
            <a:p>
              <a:endParaRPr lang="en-US"/>
            </a:p>
          </p:txBody>
        </p:sp>
        <p:sp>
          <p:nvSpPr>
            <p:cNvPr id="6" name="TextBox 6"/>
            <p:cNvSpPr txBox="1"/>
            <p:nvPr/>
          </p:nvSpPr>
          <p:spPr>
            <a:xfrm>
              <a:off x="0" y="0"/>
              <a:ext cx="4585538" cy="467445"/>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402105" y="2020097"/>
            <a:ext cx="10030396" cy="10775717"/>
          </a:xfrm>
          <a:custGeom>
            <a:avLst/>
            <a:gdLst/>
            <a:ahLst/>
            <a:cxnLst/>
            <a:rect l="l" t="t" r="r" b="b"/>
            <a:pathLst>
              <a:path w="10030396" h="10775717">
                <a:moveTo>
                  <a:pt x="0" y="0"/>
                </a:moveTo>
                <a:lnTo>
                  <a:pt x="10030396" y="0"/>
                </a:lnTo>
                <a:lnTo>
                  <a:pt x="10030396"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586196" y="573093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1238017" y="4078802"/>
            <a:ext cx="16766813" cy="5700879"/>
            <a:chOff x="0" y="0"/>
            <a:chExt cx="4617907" cy="1570133"/>
          </a:xfrm>
        </p:grpSpPr>
        <p:sp>
          <p:nvSpPr>
            <p:cNvPr id="11" name="Freeform 11"/>
            <p:cNvSpPr/>
            <p:nvPr/>
          </p:nvSpPr>
          <p:spPr>
            <a:xfrm>
              <a:off x="0" y="0"/>
              <a:ext cx="4617907" cy="1570133"/>
            </a:xfrm>
            <a:custGeom>
              <a:avLst/>
              <a:gdLst/>
              <a:ahLst/>
              <a:cxnLst/>
              <a:rect l="l" t="t" r="r" b="b"/>
              <a:pathLst>
                <a:path w="4617907" h="1570133">
                  <a:moveTo>
                    <a:pt x="23549" y="0"/>
                  </a:moveTo>
                  <a:lnTo>
                    <a:pt x="4594358" y="0"/>
                  </a:lnTo>
                  <a:cubicBezTo>
                    <a:pt x="4607364" y="0"/>
                    <a:pt x="4617907" y="10543"/>
                    <a:pt x="4617907" y="23549"/>
                  </a:cubicBezTo>
                  <a:lnTo>
                    <a:pt x="4617907" y="1546584"/>
                  </a:lnTo>
                  <a:cubicBezTo>
                    <a:pt x="4617907" y="1559590"/>
                    <a:pt x="4607364" y="1570133"/>
                    <a:pt x="4594358" y="1570133"/>
                  </a:cubicBezTo>
                  <a:lnTo>
                    <a:pt x="23549" y="1570133"/>
                  </a:lnTo>
                  <a:cubicBezTo>
                    <a:pt x="10543" y="1570133"/>
                    <a:pt x="0" y="1559590"/>
                    <a:pt x="0" y="1546584"/>
                  </a:cubicBezTo>
                  <a:lnTo>
                    <a:pt x="0" y="23549"/>
                  </a:lnTo>
                  <a:cubicBezTo>
                    <a:pt x="0" y="10543"/>
                    <a:pt x="10543" y="0"/>
                    <a:pt x="23549" y="0"/>
                  </a:cubicBezTo>
                  <a:close/>
                </a:path>
              </a:pathLst>
            </a:custGeom>
            <a:solidFill>
              <a:srgbClr val="FFFDF5"/>
            </a:solidFill>
          </p:spPr>
          <p:txBody>
            <a:bodyPr/>
            <a:lstStyle/>
            <a:p>
              <a:endParaRPr lang="en-US"/>
            </a:p>
          </p:txBody>
        </p:sp>
        <p:sp>
          <p:nvSpPr>
            <p:cNvPr id="12" name="TextBox 12"/>
            <p:cNvSpPr txBox="1"/>
            <p:nvPr/>
          </p:nvSpPr>
          <p:spPr>
            <a:xfrm>
              <a:off x="0" y="0"/>
              <a:ext cx="4617907" cy="1570133"/>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16417303" y="5578058"/>
            <a:ext cx="1037044" cy="973525"/>
          </a:xfrm>
          <a:custGeom>
            <a:avLst/>
            <a:gdLst/>
            <a:ahLst/>
            <a:cxnLst/>
            <a:rect l="l" t="t" r="r" b="b"/>
            <a:pathLst>
              <a:path w="1037044" h="973525">
                <a:moveTo>
                  <a:pt x="0" y="0"/>
                </a:moveTo>
                <a:lnTo>
                  <a:pt x="1037044" y="0"/>
                </a:lnTo>
                <a:lnTo>
                  <a:pt x="1037044" y="973526"/>
                </a:lnTo>
                <a:lnTo>
                  <a:pt x="0" y="9735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696295" y="2029622"/>
            <a:ext cx="15967784" cy="15624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6: Những điển cố như </a:t>
            </a:r>
            <a:r>
              <a:rPr lang="en-US" sz="4487">
                <a:solidFill>
                  <a:srgbClr val="422C06"/>
                </a:solidFill>
                <a:latin typeface="Roboto Condensed Bold Italics"/>
              </a:rPr>
              <a:t>Sân Lai, gốc tử, quạt nồng ấp lạnh</a:t>
            </a:r>
            <a:r>
              <a:rPr lang="en-US" sz="4487">
                <a:solidFill>
                  <a:srgbClr val="422C06"/>
                </a:solidFill>
                <a:latin typeface="Roboto Condensed Bold"/>
              </a:rPr>
              <a:t> được sử dụng nhằm mục đích gì?</a:t>
            </a:r>
          </a:p>
        </p:txBody>
      </p:sp>
      <p:sp>
        <p:nvSpPr>
          <p:cNvPr id="16" name="TextBox 16"/>
          <p:cNvSpPr txBox="1"/>
          <p:nvPr/>
        </p:nvSpPr>
        <p:spPr>
          <a:xfrm>
            <a:off x="2076727" y="4533583"/>
            <a:ext cx="14134546" cy="47247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A. Nhấn mạnh sự nhớ thương của Thúy Kiều đối với cha mẹ</a:t>
            </a:r>
          </a:p>
          <a:p>
            <a:pPr algn="just">
              <a:lnSpc>
                <a:spcPts val="6282"/>
              </a:lnSpc>
            </a:pPr>
            <a:r>
              <a:rPr lang="en-US" sz="4487">
                <a:solidFill>
                  <a:srgbClr val="422C06"/>
                </a:solidFill>
                <a:latin typeface="Roboto Condensed"/>
              </a:rPr>
              <a:t>B. Nói đến sự thương nhớ, đau xót, lo lắng cho cha mẹ khi Thúy Kiều không thể ở bên cạnh khi nàng không ở cạnh</a:t>
            </a:r>
          </a:p>
          <a:p>
            <a:pPr algn="just">
              <a:lnSpc>
                <a:spcPts val="6282"/>
              </a:lnSpc>
            </a:pPr>
            <a:r>
              <a:rPr lang="en-US" sz="4487">
                <a:solidFill>
                  <a:srgbClr val="422C06"/>
                </a:solidFill>
                <a:latin typeface="Roboto Condensed"/>
              </a:rPr>
              <a:t>C. Nói tới việc Thúy Kiều khôn nguôi nhớ về Kim Trọng</a:t>
            </a:r>
          </a:p>
          <a:p>
            <a:pPr algn="just">
              <a:lnSpc>
                <a:spcPts val="6282"/>
              </a:lnSpc>
            </a:pPr>
            <a:r>
              <a:rPr lang="en-US" sz="4487">
                <a:solidFill>
                  <a:srgbClr val="422C06"/>
                </a:solidFill>
                <a:latin typeface="Roboto Condensed"/>
              </a:rPr>
              <a:t>D. Nói tới nỗi nhớ thương của Thúy Kiều đối với các em Thúy Vân, Vương Quan</a:t>
            </a:r>
          </a:p>
        </p:txBody>
      </p:sp>
      <p:pic>
        <p:nvPicPr>
          <p:cNvPr id="17" name="Đồng hồ đếm ngược 10 giây">
            <a:hlinkClick r:id="" action="ppaction://media"/>
            <a:extLst>
              <a:ext uri="{FF2B5EF4-FFF2-40B4-BE49-F238E27FC236}">
                <a16:creationId xmlns:a16="http://schemas.microsoft.com/office/drawing/2014/main" id="{E62AE20B-CC00-0AB6-99D9-B464DB0D0933}"/>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554200" y="311212"/>
            <a:ext cx="2821638" cy="1587171"/>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062636" y="4508159"/>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597177" y="1999881"/>
            <a:ext cx="15061760" cy="1802359"/>
            <a:chOff x="0" y="0"/>
            <a:chExt cx="4148302" cy="496405"/>
          </a:xfrm>
        </p:grpSpPr>
        <p:sp>
          <p:nvSpPr>
            <p:cNvPr id="5" name="Freeform 5"/>
            <p:cNvSpPr/>
            <p:nvPr/>
          </p:nvSpPr>
          <p:spPr>
            <a:xfrm>
              <a:off x="0" y="0"/>
              <a:ext cx="4148302" cy="496405"/>
            </a:xfrm>
            <a:custGeom>
              <a:avLst/>
              <a:gdLst/>
              <a:ahLst/>
              <a:cxnLst/>
              <a:rect l="l" t="t" r="r" b="b"/>
              <a:pathLst>
                <a:path w="4148302" h="496405">
                  <a:moveTo>
                    <a:pt x="26215" y="0"/>
                  </a:moveTo>
                  <a:lnTo>
                    <a:pt x="4122087" y="0"/>
                  </a:lnTo>
                  <a:cubicBezTo>
                    <a:pt x="4136565" y="0"/>
                    <a:pt x="4148302" y="11737"/>
                    <a:pt x="4148302" y="26215"/>
                  </a:cubicBezTo>
                  <a:lnTo>
                    <a:pt x="4148302" y="470190"/>
                  </a:lnTo>
                  <a:cubicBezTo>
                    <a:pt x="4148302" y="484668"/>
                    <a:pt x="4136565" y="496405"/>
                    <a:pt x="4122087" y="496405"/>
                  </a:cubicBezTo>
                  <a:lnTo>
                    <a:pt x="26215" y="496405"/>
                  </a:lnTo>
                  <a:cubicBezTo>
                    <a:pt x="11737" y="496405"/>
                    <a:pt x="0" y="484668"/>
                    <a:pt x="0" y="470190"/>
                  </a:cubicBezTo>
                  <a:lnTo>
                    <a:pt x="0" y="26215"/>
                  </a:lnTo>
                  <a:cubicBezTo>
                    <a:pt x="0" y="11737"/>
                    <a:pt x="11737" y="0"/>
                    <a:pt x="26215" y="0"/>
                  </a:cubicBezTo>
                  <a:close/>
                </a:path>
              </a:pathLst>
            </a:custGeom>
            <a:solidFill>
              <a:srgbClr val="FFFDF5"/>
            </a:solidFill>
          </p:spPr>
          <p:txBody>
            <a:bodyPr/>
            <a:lstStyle/>
            <a:p>
              <a:endParaRPr lang="en-US"/>
            </a:p>
          </p:txBody>
        </p:sp>
        <p:sp>
          <p:nvSpPr>
            <p:cNvPr id="6" name="TextBox 6"/>
            <p:cNvSpPr txBox="1"/>
            <p:nvPr/>
          </p:nvSpPr>
          <p:spPr>
            <a:xfrm>
              <a:off x="0" y="0"/>
              <a:ext cx="4148302" cy="496405"/>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643739" y="2125149"/>
            <a:ext cx="10030396" cy="10775717"/>
          </a:xfrm>
          <a:custGeom>
            <a:avLst/>
            <a:gdLst/>
            <a:ahLst/>
            <a:cxnLst/>
            <a:rect l="l" t="t" r="r" b="b"/>
            <a:pathLst>
              <a:path w="10030396" h="10775717">
                <a:moveTo>
                  <a:pt x="0" y="0"/>
                </a:moveTo>
                <a:lnTo>
                  <a:pt x="10030396" y="0"/>
                </a:lnTo>
                <a:lnTo>
                  <a:pt x="10030396"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827830" y="583598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1048790" y="0"/>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1479650" y="4159517"/>
            <a:ext cx="15179286" cy="3768059"/>
            <a:chOff x="0" y="0"/>
            <a:chExt cx="4180671" cy="1037797"/>
          </a:xfrm>
        </p:grpSpPr>
        <p:sp>
          <p:nvSpPr>
            <p:cNvPr id="11" name="Freeform 11"/>
            <p:cNvSpPr/>
            <p:nvPr/>
          </p:nvSpPr>
          <p:spPr>
            <a:xfrm>
              <a:off x="0" y="0"/>
              <a:ext cx="4180671" cy="1037797"/>
            </a:xfrm>
            <a:custGeom>
              <a:avLst/>
              <a:gdLst/>
              <a:ahLst/>
              <a:cxnLst/>
              <a:rect l="l" t="t" r="r" b="b"/>
              <a:pathLst>
                <a:path w="4180671" h="1037797">
                  <a:moveTo>
                    <a:pt x="26012" y="0"/>
                  </a:moveTo>
                  <a:lnTo>
                    <a:pt x="4154659" y="0"/>
                  </a:lnTo>
                  <a:cubicBezTo>
                    <a:pt x="4161558" y="0"/>
                    <a:pt x="4168174" y="2741"/>
                    <a:pt x="4173052" y="7619"/>
                  </a:cubicBezTo>
                  <a:cubicBezTo>
                    <a:pt x="4177930" y="12497"/>
                    <a:pt x="4180671" y="19113"/>
                    <a:pt x="4180671" y="26012"/>
                  </a:cubicBezTo>
                  <a:lnTo>
                    <a:pt x="4180671" y="1011785"/>
                  </a:lnTo>
                  <a:cubicBezTo>
                    <a:pt x="4180671" y="1026151"/>
                    <a:pt x="4169025" y="1037797"/>
                    <a:pt x="4154659" y="1037797"/>
                  </a:cubicBezTo>
                  <a:lnTo>
                    <a:pt x="26012" y="1037797"/>
                  </a:lnTo>
                  <a:cubicBezTo>
                    <a:pt x="11646" y="1037797"/>
                    <a:pt x="0" y="1026151"/>
                    <a:pt x="0" y="1011785"/>
                  </a:cubicBezTo>
                  <a:lnTo>
                    <a:pt x="0" y="26012"/>
                  </a:lnTo>
                  <a:cubicBezTo>
                    <a:pt x="0" y="11646"/>
                    <a:pt x="11646" y="0"/>
                    <a:pt x="26012" y="0"/>
                  </a:cubicBezTo>
                  <a:close/>
                </a:path>
              </a:pathLst>
            </a:custGeom>
            <a:solidFill>
              <a:srgbClr val="FFFDF5"/>
            </a:solidFill>
          </p:spPr>
          <p:txBody>
            <a:bodyPr/>
            <a:lstStyle/>
            <a:p>
              <a:endParaRPr lang="en-US"/>
            </a:p>
          </p:txBody>
        </p:sp>
        <p:sp>
          <p:nvSpPr>
            <p:cNvPr id="12" name="TextBox 12"/>
            <p:cNvSpPr txBox="1"/>
            <p:nvPr/>
          </p:nvSpPr>
          <p:spPr>
            <a:xfrm>
              <a:off x="0" y="0"/>
              <a:ext cx="4180671" cy="1037797"/>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7435506" y="5094358"/>
            <a:ext cx="1037044" cy="973525"/>
          </a:xfrm>
          <a:custGeom>
            <a:avLst/>
            <a:gdLst/>
            <a:ahLst/>
            <a:cxnLst/>
            <a:rect l="l" t="t" r="r" b="b"/>
            <a:pathLst>
              <a:path w="1037044" h="973525">
                <a:moveTo>
                  <a:pt x="0" y="0"/>
                </a:moveTo>
                <a:lnTo>
                  <a:pt x="1037045" y="0"/>
                </a:lnTo>
                <a:lnTo>
                  <a:pt x="1037045" y="973525"/>
                </a:lnTo>
                <a:lnTo>
                  <a:pt x="0" y="973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738975" y="372935"/>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2046210" y="2029899"/>
            <a:ext cx="14612726" cy="15624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7: Trong 8 câu thơ cuối bài Kiều ở lầu Ngưng Bích, biện pháp nghệ thuật nào được sử dụng đặc trưng nhất?</a:t>
            </a:r>
          </a:p>
        </p:txBody>
      </p:sp>
      <p:sp>
        <p:nvSpPr>
          <p:cNvPr id="16" name="TextBox 16"/>
          <p:cNvSpPr txBox="1"/>
          <p:nvPr/>
        </p:nvSpPr>
        <p:spPr>
          <a:xfrm>
            <a:off x="2318361" y="4369441"/>
            <a:ext cx="5444608" cy="393414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A. Điệp ngữ</a:t>
            </a:r>
          </a:p>
          <a:p>
            <a:pPr algn="just">
              <a:lnSpc>
                <a:spcPts val="6282"/>
              </a:lnSpc>
            </a:pPr>
            <a:r>
              <a:rPr lang="en-US" sz="4487">
                <a:solidFill>
                  <a:srgbClr val="422C06"/>
                </a:solidFill>
                <a:latin typeface="Roboto Condensed"/>
              </a:rPr>
              <a:t>B.Tả cảnh ngụ tình</a:t>
            </a:r>
          </a:p>
          <a:p>
            <a:pPr algn="just">
              <a:lnSpc>
                <a:spcPts val="6282"/>
              </a:lnSpc>
            </a:pPr>
            <a:r>
              <a:rPr lang="en-US" sz="4487">
                <a:solidFill>
                  <a:srgbClr val="422C06"/>
                </a:solidFill>
                <a:latin typeface="Roboto Condensed"/>
              </a:rPr>
              <a:t>C.Ước lệ tượng trưng</a:t>
            </a:r>
          </a:p>
          <a:p>
            <a:pPr algn="just">
              <a:lnSpc>
                <a:spcPts val="6282"/>
              </a:lnSpc>
            </a:pPr>
            <a:r>
              <a:rPr lang="en-US" sz="4487">
                <a:solidFill>
                  <a:srgbClr val="422C06"/>
                </a:solidFill>
                <a:latin typeface="Roboto Condensed"/>
              </a:rPr>
              <a:t>D.Cả A và B</a:t>
            </a:r>
          </a:p>
          <a:p>
            <a:pPr algn="just">
              <a:lnSpc>
                <a:spcPts val="6282"/>
              </a:lnSpc>
            </a:pPr>
            <a:endParaRPr lang="en-US" sz="4487">
              <a:solidFill>
                <a:srgbClr val="422C06"/>
              </a:solidFill>
              <a:latin typeface="Roboto Condensed"/>
            </a:endParaRPr>
          </a:p>
        </p:txBody>
      </p:sp>
      <p:pic>
        <p:nvPicPr>
          <p:cNvPr id="17" name="Đồng hồ đếm ngược 10 giây">
            <a:hlinkClick r:id="" action="ppaction://media"/>
            <a:extLst>
              <a:ext uri="{FF2B5EF4-FFF2-40B4-BE49-F238E27FC236}">
                <a16:creationId xmlns:a16="http://schemas.microsoft.com/office/drawing/2014/main" id="{CAB70849-38BD-06D1-CE3F-FD7B2A9F5B44}"/>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3628878" y="7704879"/>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6649287" cy="1697210"/>
            <a:chOff x="0" y="0"/>
            <a:chExt cx="4585538" cy="467445"/>
          </a:xfrm>
        </p:grpSpPr>
        <p:sp>
          <p:nvSpPr>
            <p:cNvPr id="5" name="Freeform 5"/>
            <p:cNvSpPr/>
            <p:nvPr/>
          </p:nvSpPr>
          <p:spPr>
            <a:xfrm>
              <a:off x="0" y="0"/>
              <a:ext cx="4585538" cy="467445"/>
            </a:xfrm>
            <a:custGeom>
              <a:avLst/>
              <a:gdLst/>
              <a:ahLst/>
              <a:cxnLst/>
              <a:rect l="l" t="t" r="r" b="b"/>
              <a:pathLst>
                <a:path w="4585538" h="467445">
                  <a:moveTo>
                    <a:pt x="23715" y="0"/>
                  </a:moveTo>
                  <a:lnTo>
                    <a:pt x="4561823" y="0"/>
                  </a:lnTo>
                  <a:cubicBezTo>
                    <a:pt x="4574920" y="0"/>
                    <a:pt x="4585538" y="10618"/>
                    <a:pt x="4585538" y="23715"/>
                  </a:cubicBezTo>
                  <a:lnTo>
                    <a:pt x="4585538" y="443730"/>
                  </a:lnTo>
                  <a:cubicBezTo>
                    <a:pt x="4585538" y="450019"/>
                    <a:pt x="4583039" y="456051"/>
                    <a:pt x="4578592" y="460499"/>
                  </a:cubicBezTo>
                  <a:cubicBezTo>
                    <a:pt x="4574144" y="464946"/>
                    <a:pt x="4568113" y="467445"/>
                    <a:pt x="4561823" y="467445"/>
                  </a:cubicBezTo>
                  <a:lnTo>
                    <a:pt x="23715" y="467445"/>
                  </a:lnTo>
                  <a:cubicBezTo>
                    <a:pt x="17425" y="467445"/>
                    <a:pt x="11393" y="464946"/>
                    <a:pt x="6946" y="460499"/>
                  </a:cubicBezTo>
                  <a:cubicBezTo>
                    <a:pt x="2499" y="456051"/>
                    <a:pt x="0" y="450019"/>
                    <a:pt x="0" y="443730"/>
                  </a:cubicBezTo>
                  <a:lnTo>
                    <a:pt x="0" y="23715"/>
                  </a:lnTo>
                  <a:cubicBezTo>
                    <a:pt x="0" y="17425"/>
                    <a:pt x="2499" y="11393"/>
                    <a:pt x="6946" y="6946"/>
                  </a:cubicBezTo>
                  <a:cubicBezTo>
                    <a:pt x="11393" y="2499"/>
                    <a:pt x="17425" y="0"/>
                    <a:pt x="23715" y="0"/>
                  </a:cubicBezTo>
                  <a:close/>
                </a:path>
              </a:pathLst>
            </a:custGeom>
            <a:solidFill>
              <a:srgbClr val="FFFDF5"/>
            </a:solidFill>
          </p:spPr>
          <p:txBody>
            <a:bodyPr/>
            <a:lstStyle/>
            <a:p>
              <a:endParaRPr lang="en-US"/>
            </a:p>
          </p:txBody>
        </p:sp>
        <p:sp>
          <p:nvSpPr>
            <p:cNvPr id="6" name="TextBox 6"/>
            <p:cNvSpPr txBox="1"/>
            <p:nvPr/>
          </p:nvSpPr>
          <p:spPr>
            <a:xfrm>
              <a:off x="0" y="0"/>
              <a:ext cx="4585538" cy="467445"/>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402105" y="2020097"/>
            <a:ext cx="10030396" cy="10775717"/>
          </a:xfrm>
          <a:custGeom>
            <a:avLst/>
            <a:gdLst/>
            <a:ahLst/>
            <a:cxnLst/>
            <a:rect l="l" t="t" r="r" b="b"/>
            <a:pathLst>
              <a:path w="10030396" h="10775717">
                <a:moveTo>
                  <a:pt x="0" y="0"/>
                </a:moveTo>
                <a:lnTo>
                  <a:pt x="10030396" y="0"/>
                </a:lnTo>
                <a:lnTo>
                  <a:pt x="10030396"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586196" y="573093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1238017" y="4078802"/>
            <a:ext cx="16766813" cy="5700879"/>
            <a:chOff x="0" y="0"/>
            <a:chExt cx="4617907" cy="1570133"/>
          </a:xfrm>
        </p:grpSpPr>
        <p:sp>
          <p:nvSpPr>
            <p:cNvPr id="11" name="Freeform 11"/>
            <p:cNvSpPr/>
            <p:nvPr/>
          </p:nvSpPr>
          <p:spPr>
            <a:xfrm>
              <a:off x="0" y="0"/>
              <a:ext cx="4617907" cy="1570133"/>
            </a:xfrm>
            <a:custGeom>
              <a:avLst/>
              <a:gdLst/>
              <a:ahLst/>
              <a:cxnLst/>
              <a:rect l="l" t="t" r="r" b="b"/>
              <a:pathLst>
                <a:path w="4617907" h="1570133">
                  <a:moveTo>
                    <a:pt x="23549" y="0"/>
                  </a:moveTo>
                  <a:lnTo>
                    <a:pt x="4594358" y="0"/>
                  </a:lnTo>
                  <a:cubicBezTo>
                    <a:pt x="4607364" y="0"/>
                    <a:pt x="4617907" y="10543"/>
                    <a:pt x="4617907" y="23549"/>
                  </a:cubicBezTo>
                  <a:lnTo>
                    <a:pt x="4617907" y="1546584"/>
                  </a:lnTo>
                  <a:cubicBezTo>
                    <a:pt x="4617907" y="1559590"/>
                    <a:pt x="4607364" y="1570133"/>
                    <a:pt x="4594358" y="1570133"/>
                  </a:cubicBezTo>
                  <a:lnTo>
                    <a:pt x="23549" y="1570133"/>
                  </a:lnTo>
                  <a:cubicBezTo>
                    <a:pt x="10543" y="1570133"/>
                    <a:pt x="0" y="1559590"/>
                    <a:pt x="0" y="1546584"/>
                  </a:cubicBezTo>
                  <a:lnTo>
                    <a:pt x="0" y="23549"/>
                  </a:lnTo>
                  <a:cubicBezTo>
                    <a:pt x="0" y="10543"/>
                    <a:pt x="10543" y="0"/>
                    <a:pt x="23549" y="0"/>
                  </a:cubicBezTo>
                  <a:close/>
                </a:path>
              </a:pathLst>
            </a:custGeom>
            <a:solidFill>
              <a:srgbClr val="FFFDF5"/>
            </a:solidFill>
          </p:spPr>
          <p:txBody>
            <a:bodyPr/>
            <a:lstStyle/>
            <a:p>
              <a:endParaRPr lang="en-US"/>
            </a:p>
          </p:txBody>
        </p:sp>
        <p:sp>
          <p:nvSpPr>
            <p:cNvPr id="12" name="TextBox 12"/>
            <p:cNvSpPr txBox="1"/>
            <p:nvPr/>
          </p:nvSpPr>
          <p:spPr>
            <a:xfrm>
              <a:off x="0" y="0"/>
              <a:ext cx="4617907" cy="1570133"/>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16222256" y="5244173"/>
            <a:ext cx="1037044" cy="973525"/>
          </a:xfrm>
          <a:custGeom>
            <a:avLst/>
            <a:gdLst/>
            <a:ahLst/>
            <a:cxnLst/>
            <a:rect l="l" t="t" r="r" b="b"/>
            <a:pathLst>
              <a:path w="1037044" h="973525">
                <a:moveTo>
                  <a:pt x="0" y="0"/>
                </a:moveTo>
                <a:lnTo>
                  <a:pt x="1037044" y="0"/>
                </a:lnTo>
                <a:lnTo>
                  <a:pt x="1037044" y="973525"/>
                </a:lnTo>
                <a:lnTo>
                  <a:pt x="0" y="973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696295" y="2029622"/>
            <a:ext cx="15967784" cy="15624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8: Đọc câu thơ </a:t>
            </a:r>
            <a:r>
              <a:rPr lang="en-US" sz="4487">
                <a:solidFill>
                  <a:srgbClr val="422C06"/>
                </a:solidFill>
                <a:latin typeface="Roboto Condensed Bold Italics"/>
              </a:rPr>
              <a:t>Tưởng người dưới nguyệt chén đồng</a:t>
            </a:r>
            <a:r>
              <a:rPr lang="en-US" sz="4487">
                <a:solidFill>
                  <a:srgbClr val="422C06"/>
                </a:solidFill>
                <a:latin typeface="Roboto Condensed Bold"/>
              </a:rPr>
              <a:t>, em hiểu Thúy Kiều đang nhớ đến kỉ niệm gì của nàng ?</a:t>
            </a:r>
          </a:p>
        </p:txBody>
      </p:sp>
      <p:sp>
        <p:nvSpPr>
          <p:cNvPr id="16" name="TextBox 16"/>
          <p:cNvSpPr txBox="1"/>
          <p:nvPr/>
        </p:nvSpPr>
        <p:spPr>
          <a:xfrm>
            <a:off x="1696295" y="4533583"/>
            <a:ext cx="14721008" cy="47247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A. Nàng nhớ đến buổi chiều đầu tiên gặp gỡ Kim Trọng .</a:t>
            </a:r>
          </a:p>
          <a:p>
            <a:pPr algn="just">
              <a:lnSpc>
                <a:spcPts val="6282"/>
              </a:lnSpc>
            </a:pPr>
            <a:r>
              <a:rPr lang="en-US" sz="4487">
                <a:solidFill>
                  <a:srgbClr val="422C06"/>
                </a:solidFill>
                <a:latin typeface="Roboto Condensed"/>
              </a:rPr>
              <a:t>B. Nàng nhớ đến đêm trăng uống rượu thề nguyền của hai người.</a:t>
            </a:r>
          </a:p>
          <a:p>
            <a:pPr algn="just">
              <a:lnSpc>
                <a:spcPts val="6282"/>
              </a:lnSpc>
            </a:pPr>
            <a:r>
              <a:rPr lang="en-US" sz="4487">
                <a:solidFill>
                  <a:srgbClr val="422C06"/>
                </a:solidFill>
                <a:latin typeface="Roboto Condensed"/>
              </a:rPr>
              <a:t>C. Nàng nhớ đến lần Kim Trọng trả lại cho nàng chiếc thoa cài đầu và bắt chuyện làm quen với nàng</a:t>
            </a:r>
          </a:p>
          <a:p>
            <a:pPr algn="just">
              <a:lnSpc>
                <a:spcPts val="6282"/>
              </a:lnSpc>
            </a:pPr>
            <a:r>
              <a:rPr lang="en-US" sz="4487">
                <a:solidFill>
                  <a:srgbClr val="422C06"/>
                </a:solidFill>
                <a:latin typeface="Roboto Condensed"/>
              </a:rPr>
              <a:t>D. Nàng nhớ về những ngày tháng êm đềm khi còn ở bên gia đình</a:t>
            </a:r>
          </a:p>
          <a:p>
            <a:pPr algn="just">
              <a:lnSpc>
                <a:spcPts val="6282"/>
              </a:lnSpc>
            </a:pPr>
            <a:endParaRPr lang="en-US" sz="4487">
              <a:solidFill>
                <a:srgbClr val="422C06"/>
              </a:solidFill>
              <a:latin typeface="Roboto Condensed"/>
            </a:endParaRPr>
          </a:p>
        </p:txBody>
      </p:sp>
      <p:pic>
        <p:nvPicPr>
          <p:cNvPr id="17" name="Đồng hồ đếm ngược 10 giây">
            <a:hlinkClick r:id="" action="ppaction://media"/>
            <a:extLst>
              <a:ext uri="{FF2B5EF4-FFF2-40B4-BE49-F238E27FC236}">
                <a16:creationId xmlns:a16="http://schemas.microsoft.com/office/drawing/2014/main" id="{65794875-A62F-065C-97C5-F43D50687788}"/>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3984772" y="2986805"/>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2300228" y="3183377"/>
            <a:ext cx="10385155" cy="6257056"/>
          </a:xfrm>
          <a:custGeom>
            <a:avLst/>
            <a:gdLst/>
            <a:ahLst/>
            <a:cxnLst/>
            <a:rect l="l" t="t" r="r" b="b"/>
            <a:pathLst>
              <a:path w="10385155" h="6257056">
                <a:moveTo>
                  <a:pt x="0" y="0"/>
                </a:moveTo>
                <a:lnTo>
                  <a:pt x="10385155" y="0"/>
                </a:lnTo>
                <a:lnTo>
                  <a:pt x="10385155" y="6257055"/>
                </a:lnTo>
                <a:lnTo>
                  <a:pt x="0" y="62570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6"/>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7" name="TextBox 7"/>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8" name="TextBox 8"/>
          <p:cNvSpPr txBox="1"/>
          <p:nvPr/>
        </p:nvSpPr>
        <p:spPr>
          <a:xfrm>
            <a:off x="2974200" y="3759884"/>
            <a:ext cx="7693943" cy="3291302"/>
          </a:xfrm>
          <a:prstGeom prst="rect">
            <a:avLst/>
          </a:prstGeom>
        </p:spPr>
        <p:txBody>
          <a:bodyPr lIns="0" tIns="0" rIns="0" bIns="0" rtlCol="0" anchor="t">
            <a:spAutoFit/>
          </a:bodyPr>
          <a:lstStyle/>
          <a:p>
            <a:pPr algn="just">
              <a:lnSpc>
                <a:spcPts val="6539"/>
              </a:lnSpc>
            </a:pPr>
            <a:r>
              <a:rPr lang="en-US" sz="4671">
                <a:solidFill>
                  <a:srgbClr val="394D57"/>
                </a:solidFill>
                <a:latin typeface="Roboto Condensed Bold"/>
              </a:rPr>
              <a:t>Đoạn trích </a:t>
            </a:r>
            <a:r>
              <a:rPr lang="en-US" sz="4671">
                <a:solidFill>
                  <a:srgbClr val="394D57"/>
                </a:solidFill>
                <a:latin typeface="Roboto Condensed Bold Italics"/>
              </a:rPr>
              <a:t>Kiều ở lầu Ngưng Bích</a:t>
            </a:r>
            <a:r>
              <a:rPr lang="en-US" sz="4671">
                <a:solidFill>
                  <a:srgbClr val="394D57"/>
                </a:solidFill>
                <a:latin typeface="Roboto Condensed Bold"/>
              </a:rPr>
              <a:t> thuộc thể loại gì? Dựa vào những đặc điểm nào em khẳng định như vậy?</a:t>
            </a:r>
          </a:p>
        </p:txBody>
      </p:sp>
    </p:spTree>
  </p:cSld>
  <p:clrMapOvr>
    <a:masterClrMapping/>
  </p:clrMapOvr>
  <p:transition spd="med">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6649287" cy="1697210"/>
            <a:chOff x="0" y="0"/>
            <a:chExt cx="4585538" cy="467445"/>
          </a:xfrm>
        </p:grpSpPr>
        <p:sp>
          <p:nvSpPr>
            <p:cNvPr id="5" name="Freeform 5"/>
            <p:cNvSpPr/>
            <p:nvPr/>
          </p:nvSpPr>
          <p:spPr>
            <a:xfrm>
              <a:off x="0" y="0"/>
              <a:ext cx="4585538" cy="467445"/>
            </a:xfrm>
            <a:custGeom>
              <a:avLst/>
              <a:gdLst/>
              <a:ahLst/>
              <a:cxnLst/>
              <a:rect l="l" t="t" r="r" b="b"/>
              <a:pathLst>
                <a:path w="4585538" h="467445">
                  <a:moveTo>
                    <a:pt x="23715" y="0"/>
                  </a:moveTo>
                  <a:lnTo>
                    <a:pt x="4561823" y="0"/>
                  </a:lnTo>
                  <a:cubicBezTo>
                    <a:pt x="4574920" y="0"/>
                    <a:pt x="4585538" y="10618"/>
                    <a:pt x="4585538" y="23715"/>
                  </a:cubicBezTo>
                  <a:lnTo>
                    <a:pt x="4585538" y="443730"/>
                  </a:lnTo>
                  <a:cubicBezTo>
                    <a:pt x="4585538" y="450019"/>
                    <a:pt x="4583039" y="456051"/>
                    <a:pt x="4578592" y="460499"/>
                  </a:cubicBezTo>
                  <a:cubicBezTo>
                    <a:pt x="4574144" y="464946"/>
                    <a:pt x="4568113" y="467445"/>
                    <a:pt x="4561823" y="467445"/>
                  </a:cubicBezTo>
                  <a:lnTo>
                    <a:pt x="23715" y="467445"/>
                  </a:lnTo>
                  <a:cubicBezTo>
                    <a:pt x="17425" y="467445"/>
                    <a:pt x="11393" y="464946"/>
                    <a:pt x="6946" y="460499"/>
                  </a:cubicBezTo>
                  <a:cubicBezTo>
                    <a:pt x="2499" y="456051"/>
                    <a:pt x="0" y="450019"/>
                    <a:pt x="0" y="443730"/>
                  </a:cubicBezTo>
                  <a:lnTo>
                    <a:pt x="0" y="23715"/>
                  </a:lnTo>
                  <a:cubicBezTo>
                    <a:pt x="0" y="17425"/>
                    <a:pt x="2499" y="11393"/>
                    <a:pt x="6946" y="6946"/>
                  </a:cubicBezTo>
                  <a:cubicBezTo>
                    <a:pt x="11393" y="2499"/>
                    <a:pt x="17425" y="0"/>
                    <a:pt x="23715" y="0"/>
                  </a:cubicBezTo>
                  <a:close/>
                </a:path>
              </a:pathLst>
            </a:custGeom>
            <a:solidFill>
              <a:srgbClr val="FFFDF5"/>
            </a:solidFill>
          </p:spPr>
          <p:txBody>
            <a:bodyPr/>
            <a:lstStyle/>
            <a:p>
              <a:endParaRPr lang="en-US"/>
            </a:p>
          </p:txBody>
        </p:sp>
        <p:sp>
          <p:nvSpPr>
            <p:cNvPr id="6" name="TextBox 6"/>
            <p:cNvSpPr txBox="1"/>
            <p:nvPr/>
          </p:nvSpPr>
          <p:spPr>
            <a:xfrm>
              <a:off x="0" y="0"/>
              <a:ext cx="4585538" cy="467445"/>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402105" y="2020097"/>
            <a:ext cx="10030396" cy="10775717"/>
          </a:xfrm>
          <a:custGeom>
            <a:avLst/>
            <a:gdLst/>
            <a:ahLst/>
            <a:cxnLst/>
            <a:rect l="l" t="t" r="r" b="b"/>
            <a:pathLst>
              <a:path w="10030396" h="10775717">
                <a:moveTo>
                  <a:pt x="0" y="0"/>
                </a:moveTo>
                <a:lnTo>
                  <a:pt x="10030396" y="0"/>
                </a:lnTo>
                <a:lnTo>
                  <a:pt x="10030396"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586196" y="573093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1238017" y="4078802"/>
            <a:ext cx="16766813" cy="5700879"/>
            <a:chOff x="0" y="0"/>
            <a:chExt cx="4617907" cy="1570133"/>
          </a:xfrm>
        </p:grpSpPr>
        <p:sp>
          <p:nvSpPr>
            <p:cNvPr id="11" name="Freeform 11"/>
            <p:cNvSpPr/>
            <p:nvPr/>
          </p:nvSpPr>
          <p:spPr>
            <a:xfrm>
              <a:off x="0" y="0"/>
              <a:ext cx="4617907" cy="1570133"/>
            </a:xfrm>
            <a:custGeom>
              <a:avLst/>
              <a:gdLst/>
              <a:ahLst/>
              <a:cxnLst/>
              <a:rect l="l" t="t" r="r" b="b"/>
              <a:pathLst>
                <a:path w="4617907" h="1570133">
                  <a:moveTo>
                    <a:pt x="23549" y="0"/>
                  </a:moveTo>
                  <a:lnTo>
                    <a:pt x="4594358" y="0"/>
                  </a:lnTo>
                  <a:cubicBezTo>
                    <a:pt x="4607364" y="0"/>
                    <a:pt x="4617907" y="10543"/>
                    <a:pt x="4617907" y="23549"/>
                  </a:cubicBezTo>
                  <a:lnTo>
                    <a:pt x="4617907" y="1546584"/>
                  </a:lnTo>
                  <a:cubicBezTo>
                    <a:pt x="4617907" y="1559590"/>
                    <a:pt x="4607364" y="1570133"/>
                    <a:pt x="4594358" y="1570133"/>
                  </a:cubicBezTo>
                  <a:lnTo>
                    <a:pt x="23549" y="1570133"/>
                  </a:lnTo>
                  <a:cubicBezTo>
                    <a:pt x="10543" y="1570133"/>
                    <a:pt x="0" y="1559590"/>
                    <a:pt x="0" y="1546584"/>
                  </a:cubicBezTo>
                  <a:lnTo>
                    <a:pt x="0" y="23549"/>
                  </a:lnTo>
                  <a:cubicBezTo>
                    <a:pt x="0" y="10543"/>
                    <a:pt x="10543" y="0"/>
                    <a:pt x="23549" y="0"/>
                  </a:cubicBezTo>
                  <a:close/>
                </a:path>
              </a:pathLst>
            </a:custGeom>
            <a:solidFill>
              <a:srgbClr val="FFFDF5"/>
            </a:solidFill>
          </p:spPr>
          <p:txBody>
            <a:bodyPr/>
            <a:lstStyle/>
            <a:p>
              <a:endParaRPr lang="en-US"/>
            </a:p>
          </p:txBody>
        </p:sp>
        <p:sp>
          <p:nvSpPr>
            <p:cNvPr id="12" name="TextBox 12"/>
            <p:cNvSpPr txBox="1"/>
            <p:nvPr/>
          </p:nvSpPr>
          <p:spPr>
            <a:xfrm>
              <a:off x="0" y="0"/>
              <a:ext cx="4617907" cy="1570133"/>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16740778" y="6873335"/>
            <a:ext cx="1037044" cy="973525"/>
          </a:xfrm>
          <a:custGeom>
            <a:avLst/>
            <a:gdLst/>
            <a:ahLst/>
            <a:cxnLst/>
            <a:rect l="l" t="t" r="r" b="b"/>
            <a:pathLst>
              <a:path w="1037044" h="973525">
                <a:moveTo>
                  <a:pt x="0" y="0"/>
                </a:moveTo>
                <a:lnTo>
                  <a:pt x="1037044" y="0"/>
                </a:lnTo>
                <a:lnTo>
                  <a:pt x="1037044" y="973526"/>
                </a:lnTo>
                <a:lnTo>
                  <a:pt x="0" y="9735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413125" y="2257639"/>
            <a:ext cx="16591705" cy="77184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9: Câu thơ </a:t>
            </a:r>
            <a:r>
              <a:rPr lang="en-US" sz="4487">
                <a:solidFill>
                  <a:srgbClr val="422C06"/>
                </a:solidFill>
                <a:latin typeface="Roboto Condensed Bold Italics"/>
              </a:rPr>
              <a:t>Tấm son gột rửa bao giờ cho phai</a:t>
            </a:r>
            <a:r>
              <a:rPr lang="en-US" sz="4487">
                <a:solidFill>
                  <a:srgbClr val="422C06"/>
                </a:solidFill>
                <a:latin typeface="Roboto Condensed Bold"/>
              </a:rPr>
              <a:t> được hiểu như thế nào?</a:t>
            </a:r>
          </a:p>
        </p:txBody>
      </p:sp>
      <p:sp>
        <p:nvSpPr>
          <p:cNvPr id="16" name="TextBox 16"/>
          <p:cNvSpPr txBox="1"/>
          <p:nvPr/>
        </p:nvSpPr>
        <p:spPr>
          <a:xfrm>
            <a:off x="1783496" y="4182589"/>
            <a:ext cx="14721008" cy="6012148"/>
          </a:xfrm>
          <a:prstGeom prst="rect">
            <a:avLst/>
          </a:prstGeom>
        </p:spPr>
        <p:txBody>
          <a:bodyPr lIns="0" tIns="0" rIns="0" bIns="0" rtlCol="0" anchor="t">
            <a:spAutoFit/>
          </a:bodyPr>
          <a:lstStyle/>
          <a:p>
            <a:pPr algn="just">
              <a:lnSpc>
                <a:spcPts val="5295"/>
              </a:lnSpc>
            </a:pPr>
            <a:r>
              <a:rPr lang="en-US" sz="4487">
                <a:solidFill>
                  <a:srgbClr val="422C06"/>
                </a:solidFill>
                <a:latin typeface="Roboto Condensed"/>
              </a:rPr>
              <a:t>A. Những thứ son phấn Kiều dùng để trang điểm không dễ gột rửa đi được.</a:t>
            </a:r>
          </a:p>
          <a:p>
            <a:pPr algn="just">
              <a:lnSpc>
                <a:spcPts val="5295"/>
              </a:lnSpc>
            </a:pPr>
            <a:r>
              <a:rPr lang="en-US" sz="4487">
                <a:solidFill>
                  <a:srgbClr val="422C06"/>
                </a:solidFill>
                <a:latin typeface="Roboto Condensed"/>
              </a:rPr>
              <a:t>B. Tấm lòng son là tấm lòng nhớ thương người yêu không bao giờ nguôi quên.</a:t>
            </a:r>
          </a:p>
          <a:p>
            <a:pPr algn="just">
              <a:lnSpc>
                <a:spcPts val="5295"/>
              </a:lnSpc>
            </a:pPr>
            <a:r>
              <a:rPr lang="en-US" sz="4487">
                <a:solidFill>
                  <a:srgbClr val="422C06"/>
                </a:solidFill>
                <a:latin typeface="Roboto Condensed"/>
              </a:rPr>
              <a:t>C. Tấm lòng son trong trắng của Kiều bị dập vùi hoen ố, biết bao giờ gột rửa được?</a:t>
            </a:r>
          </a:p>
          <a:p>
            <a:pPr algn="just">
              <a:lnSpc>
                <a:spcPts val="5295"/>
              </a:lnSpc>
            </a:pPr>
            <a:r>
              <a:rPr lang="en-US" sz="4487">
                <a:solidFill>
                  <a:srgbClr val="422C06"/>
                </a:solidFill>
                <a:latin typeface="Roboto Condensed"/>
              </a:rPr>
              <a:t>D. Tấm lòng son sắt của Kiều với gia đình, quê hương không bao giờ phai nhạt.</a:t>
            </a:r>
          </a:p>
          <a:p>
            <a:pPr algn="just">
              <a:lnSpc>
                <a:spcPts val="5295"/>
              </a:lnSpc>
            </a:pPr>
            <a:endParaRPr lang="en-US" sz="4487">
              <a:solidFill>
                <a:srgbClr val="422C06"/>
              </a:solidFill>
              <a:latin typeface="Roboto Condensed"/>
            </a:endParaRPr>
          </a:p>
        </p:txBody>
      </p:sp>
      <p:pic>
        <p:nvPicPr>
          <p:cNvPr id="17" name="Đồng hồ đếm ngược 10 giây">
            <a:hlinkClick r:id="" action="ppaction://media"/>
            <a:extLst>
              <a:ext uri="{FF2B5EF4-FFF2-40B4-BE49-F238E27FC236}">
                <a16:creationId xmlns:a16="http://schemas.microsoft.com/office/drawing/2014/main" id="{2A18B5E6-F190-5138-C8B9-EF497A29905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346249" y="210563"/>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355543" y="1894829"/>
            <a:ext cx="16649287" cy="1697210"/>
            <a:chOff x="0" y="0"/>
            <a:chExt cx="4585538" cy="467445"/>
          </a:xfrm>
        </p:grpSpPr>
        <p:sp>
          <p:nvSpPr>
            <p:cNvPr id="5" name="Freeform 5"/>
            <p:cNvSpPr/>
            <p:nvPr/>
          </p:nvSpPr>
          <p:spPr>
            <a:xfrm>
              <a:off x="0" y="0"/>
              <a:ext cx="4585538" cy="467445"/>
            </a:xfrm>
            <a:custGeom>
              <a:avLst/>
              <a:gdLst/>
              <a:ahLst/>
              <a:cxnLst/>
              <a:rect l="l" t="t" r="r" b="b"/>
              <a:pathLst>
                <a:path w="4585538" h="467445">
                  <a:moveTo>
                    <a:pt x="23715" y="0"/>
                  </a:moveTo>
                  <a:lnTo>
                    <a:pt x="4561823" y="0"/>
                  </a:lnTo>
                  <a:cubicBezTo>
                    <a:pt x="4574920" y="0"/>
                    <a:pt x="4585538" y="10618"/>
                    <a:pt x="4585538" y="23715"/>
                  </a:cubicBezTo>
                  <a:lnTo>
                    <a:pt x="4585538" y="443730"/>
                  </a:lnTo>
                  <a:cubicBezTo>
                    <a:pt x="4585538" y="450019"/>
                    <a:pt x="4583039" y="456051"/>
                    <a:pt x="4578592" y="460499"/>
                  </a:cubicBezTo>
                  <a:cubicBezTo>
                    <a:pt x="4574144" y="464946"/>
                    <a:pt x="4568113" y="467445"/>
                    <a:pt x="4561823" y="467445"/>
                  </a:cubicBezTo>
                  <a:lnTo>
                    <a:pt x="23715" y="467445"/>
                  </a:lnTo>
                  <a:cubicBezTo>
                    <a:pt x="17425" y="467445"/>
                    <a:pt x="11393" y="464946"/>
                    <a:pt x="6946" y="460499"/>
                  </a:cubicBezTo>
                  <a:cubicBezTo>
                    <a:pt x="2499" y="456051"/>
                    <a:pt x="0" y="450019"/>
                    <a:pt x="0" y="443730"/>
                  </a:cubicBezTo>
                  <a:lnTo>
                    <a:pt x="0" y="23715"/>
                  </a:lnTo>
                  <a:cubicBezTo>
                    <a:pt x="0" y="17425"/>
                    <a:pt x="2499" y="11393"/>
                    <a:pt x="6946" y="6946"/>
                  </a:cubicBezTo>
                  <a:cubicBezTo>
                    <a:pt x="11393" y="2499"/>
                    <a:pt x="17425" y="0"/>
                    <a:pt x="23715" y="0"/>
                  </a:cubicBezTo>
                  <a:close/>
                </a:path>
              </a:pathLst>
            </a:custGeom>
            <a:solidFill>
              <a:srgbClr val="FFFDF5"/>
            </a:solidFill>
          </p:spPr>
          <p:txBody>
            <a:bodyPr/>
            <a:lstStyle/>
            <a:p>
              <a:endParaRPr lang="en-US"/>
            </a:p>
          </p:txBody>
        </p:sp>
        <p:sp>
          <p:nvSpPr>
            <p:cNvPr id="6" name="TextBox 6"/>
            <p:cNvSpPr txBox="1"/>
            <p:nvPr/>
          </p:nvSpPr>
          <p:spPr>
            <a:xfrm>
              <a:off x="0" y="0"/>
              <a:ext cx="4585538" cy="467445"/>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1402105" y="2020097"/>
            <a:ext cx="10030396" cy="10775717"/>
          </a:xfrm>
          <a:custGeom>
            <a:avLst/>
            <a:gdLst/>
            <a:ahLst/>
            <a:cxnLst/>
            <a:rect l="l" t="t" r="r" b="b"/>
            <a:pathLst>
              <a:path w="10030396" h="10775717">
                <a:moveTo>
                  <a:pt x="0" y="0"/>
                </a:moveTo>
                <a:lnTo>
                  <a:pt x="10030396" y="0"/>
                </a:lnTo>
                <a:lnTo>
                  <a:pt x="10030396"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586196" y="573093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0" name="Group 10"/>
          <p:cNvGrpSpPr/>
          <p:nvPr/>
        </p:nvGrpSpPr>
        <p:grpSpPr>
          <a:xfrm>
            <a:off x="1366429" y="2317405"/>
            <a:ext cx="16795605" cy="6722010"/>
            <a:chOff x="-7930" y="0"/>
            <a:chExt cx="4625837" cy="1851372"/>
          </a:xfrm>
        </p:grpSpPr>
        <p:sp>
          <p:nvSpPr>
            <p:cNvPr id="11" name="Freeform 11"/>
            <p:cNvSpPr/>
            <p:nvPr/>
          </p:nvSpPr>
          <p:spPr>
            <a:xfrm>
              <a:off x="-7930" y="463421"/>
              <a:ext cx="4617907" cy="1387951"/>
            </a:xfrm>
            <a:custGeom>
              <a:avLst/>
              <a:gdLst/>
              <a:ahLst/>
              <a:cxnLst/>
              <a:rect l="l" t="t" r="r" b="b"/>
              <a:pathLst>
                <a:path w="4617907" h="1387951">
                  <a:moveTo>
                    <a:pt x="23549" y="0"/>
                  </a:moveTo>
                  <a:lnTo>
                    <a:pt x="4594358" y="0"/>
                  </a:lnTo>
                  <a:cubicBezTo>
                    <a:pt x="4607364" y="0"/>
                    <a:pt x="4617907" y="10543"/>
                    <a:pt x="4617907" y="23549"/>
                  </a:cubicBezTo>
                  <a:lnTo>
                    <a:pt x="4617907" y="1364403"/>
                  </a:lnTo>
                  <a:cubicBezTo>
                    <a:pt x="4617907" y="1377408"/>
                    <a:pt x="4607364" y="1387951"/>
                    <a:pt x="4594358" y="1387951"/>
                  </a:cubicBezTo>
                  <a:lnTo>
                    <a:pt x="23549" y="1387951"/>
                  </a:lnTo>
                  <a:cubicBezTo>
                    <a:pt x="10543" y="1387951"/>
                    <a:pt x="0" y="1377408"/>
                    <a:pt x="0" y="1364403"/>
                  </a:cubicBezTo>
                  <a:lnTo>
                    <a:pt x="0" y="23549"/>
                  </a:lnTo>
                  <a:cubicBezTo>
                    <a:pt x="0" y="10543"/>
                    <a:pt x="10543" y="0"/>
                    <a:pt x="23549" y="0"/>
                  </a:cubicBezTo>
                  <a:close/>
                </a:path>
              </a:pathLst>
            </a:custGeom>
            <a:solidFill>
              <a:srgbClr val="FFFDF5"/>
            </a:solidFill>
          </p:spPr>
          <p:txBody>
            <a:bodyPr/>
            <a:lstStyle/>
            <a:p>
              <a:endParaRPr lang="en-US"/>
            </a:p>
          </p:txBody>
        </p:sp>
        <p:sp>
          <p:nvSpPr>
            <p:cNvPr id="12" name="TextBox 12"/>
            <p:cNvSpPr txBox="1"/>
            <p:nvPr/>
          </p:nvSpPr>
          <p:spPr>
            <a:xfrm>
              <a:off x="0" y="0"/>
              <a:ext cx="4617907" cy="1387951"/>
            </a:xfrm>
            <a:prstGeom prst="rect">
              <a:avLst/>
            </a:prstGeom>
          </p:spPr>
          <p:txBody>
            <a:bodyPr lIns="50800" tIns="50800" rIns="50800" bIns="50800" rtlCol="0" anchor="ctr"/>
            <a:lstStyle/>
            <a:p>
              <a:pPr algn="ctr">
                <a:lnSpc>
                  <a:spcPts val="3286"/>
                </a:lnSpc>
              </a:pPr>
              <a:endParaRPr/>
            </a:p>
          </p:txBody>
        </p:sp>
      </p:grpSp>
      <p:sp>
        <p:nvSpPr>
          <p:cNvPr id="13" name="Freeform 13"/>
          <p:cNvSpPr/>
          <p:nvPr/>
        </p:nvSpPr>
        <p:spPr>
          <a:xfrm>
            <a:off x="13890404" y="4757410"/>
            <a:ext cx="1037044" cy="973525"/>
          </a:xfrm>
          <a:custGeom>
            <a:avLst/>
            <a:gdLst/>
            <a:ahLst/>
            <a:cxnLst/>
            <a:rect l="l" t="t" r="r" b="b"/>
            <a:pathLst>
              <a:path w="1037044" h="973525">
                <a:moveTo>
                  <a:pt x="0" y="0"/>
                </a:moveTo>
                <a:lnTo>
                  <a:pt x="1037044" y="0"/>
                </a:lnTo>
                <a:lnTo>
                  <a:pt x="1037044" y="973526"/>
                </a:lnTo>
                <a:lnTo>
                  <a:pt x="0" y="9735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5" name="TextBox 15"/>
          <p:cNvSpPr txBox="1"/>
          <p:nvPr/>
        </p:nvSpPr>
        <p:spPr>
          <a:xfrm>
            <a:off x="1384334" y="2029622"/>
            <a:ext cx="16591705" cy="15624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Câu 10: Tác dụng của việc nhắc lại 4 lần cụm từ </a:t>
            </a:r>
            <a:r>
              <a:rPr lang="en-US" sz="4487">
                <a:solidFill>
                  <a:srgbClr val="422C06"/>
                </a:solidFill>
                <a:latin typeface="Roboto Condensed Bold Italics"/>
              </a:rPr>
              <a:t>buồn trông</a:t>
            </a:r>
            <a:r>
              <a:rPr lang="en-US" sz="4487">
                <a:solidFill>
                  <a:srgbClr val="422C06"/>
                </a:solidFill>
                <a:latin typeface="Roboto Condensed Bold"/>
              </a:rPr>
              <a:t> trong 8 câu thơ cuối là gì?</a:t>
            </a:r>
          </a:p>
        </p:txBody>
      </p:sp>
      <p:sp>
        <p:nvSpPr>
          <p:cNvPr id="16" name="TextBox 16"/>
          <p:cNvSpPr txBox="1"/>
          <p:nvPr/>
        </p:nvSpPr>
        <p:spPr>
          <a:xfrm>
            <a:off x="1783496" y="4754321"/>
            <a:ext cx="14721008" cy="3578207"/>
          </a:xfrm>
          <a:prstGeom prst="rect">
            <a:avLst/>
          </a:prstGeom>
        </p:spPr>
        <p:txBody>
          <a:bodyPr lIns="0" tIns="0" rIns="0" bIns="0" rtlCol="0" anchor="t">
            <a:spAutoFit/>
          </a:bodyPr>
          <a:lstStyle/>
          <a:p>
            <a:pPr algn="just">
              <a:lnSpc>
                <a:spcPts val="7135"/>
              </a:lnSpc>
            </a:pPr>
            <a:r>
              <a:rPr lang="en-US" sz="4487">
                <a:solidFill>
                  <a:srgbClr val="422C06"/>
                </a:solidFill>
                <a:latin typeface="Roboto Condensed"/>
              </a:rPr>
              <a:t>A. Tạo âm hưởng trầm buồn cho các câu thơ.</a:t>
            </a:r>
          </a:p>
          <a:p>
            <a:pPr algn="just">
              <a:lnSpc>
                <a:spcPts val="7135"/>
              </a:lnSpc>
            </a:pPr>
            <a:r>
              <a:rPr lang="en-US" sz="4487">
                <a:solidFill>
                  <a:srgbClr val="422C06"/>
                </a:solidFill>
                <a:latin typeface="Roboto Condensed"/>
              </a:rPr>
              <a:t>B. Nhấn mạnh những hoạt động khác nhau của Kiều.</a:t>
            </a:r>
          </a:p>
          <a:p>
            <a:pPr algn="just">
              <a:lnSpc>
                <a:spcPts val="7135"/>
              </a:lnSpc>
            </a:pPr>
            <a:r>
              <a:rPr lang="en-US" sz="4487">
                <a:solidFill>
                  <a:srgbClr val="422C06"/>
                </a:solidFill>
                <a:latin typeface="Roboto Condensed"/>
              </a:rPr>
              <a:t>C. Nhấn mạnh sự ảm đạm của cảnh vật thiên nhiên.</a:t>
            </a:r>
          </a:p>
          <a:p>
            <a:pPr algn="just">
              <a:lnSpc>
                <a:spcPts val="7135"/>
              </a:lnSpc>
            </a:pPr>
            <a:r>
              <a:rPr lang="en-US" sz="4487">
                <a:solidFill>
                  <a:srgbClr val="422C06"/>
                </a:solidFill>
                <a:latin typeface="Roboto Condensed"/>
              </a:rPr>
              <a:t>D. Nhấn mạnh tâm trạng đau đớn của Kiều.</a:t>
            </a:r>
          </a:p>
        </p:txBody>
      </p:sp>
      <p:pic>
        <p:nvPicPr>
          <p:cNvPr id="17" name="Đồng hồ đếm ngược 10 giây">
            <a:hlinkClick r:id="" action="ppaction://media"/>
            <a:extLst>
              <a:ext uri="{FF2B5EF4-FFF2-40B4-BE49-F238E27FC236}">
                <a16:creationId xmlns:a16="http://schemas.microsoft.com/office/drawing/2014/main" id="{7DB8103C-BC57-04B9-7958-C39EFFE1B5E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3628878" y="7704879"/>
            <a:ext cx="3231615" cy="1817783"/>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sp>
        <p:nvSpPr>
          <p:cNvPr id="3" name="Freeform 3"/>
          <p:cNvSpPr/>
          <p:nvPr/>
        </p:nvSpPr>
        <p:spPr>
          <a:xfrm>
            <a:off x="-4953546" y="4621979"/>
            <a:ext cx="12665940" cy="7399020"/>
          </a:xfrm>
          <a:custGeom>
            <a:avLst/>
            <a:gdLst/>
            <a:ahLst/>
            <a:cxnLst/>
            <a:rect l="l" t="t" r="r" b="b"/>
            <a:pathLst>
              <a:path w="12665940" h="7399020">
                <a:moveTo>
                  <a:pt x="0" y="0"/>
                </a:moveTo>
                <a:lnTo>
                  <a:pt x="12665941" y="0"/>
                </a:lnTo>
                <a:lnTo>
                  <a:pt x="12665941" y="7399020"/>
                </a:lnTo>
                <a:lnTo>
                  <a:pt x="0" y="7399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419132" y="1498806"/>
            <a:ext cx="8811738" cy="1559831"/>
            <a:chOff x="0" y="0"/>
            <a:chExt cx="2426924" cy="429608"/>
          </a:xfrm>
        </p:grpSpPr>
        <p:sp>
          <p:nvSpPr>
            <p:cNvPr id="5" name="Freeform 5"/>
            <p:cNvSpPr/>
            <p:nvPr/>
          </p:nvSpPr>
          <p:spPr>
            <a:xfrm>
              <a:off x="0" y="0"/>
              <a:ext cx="2426924" cy="429608"/>
            </a:xfrm>
            <a:custGeom>
              <a:avLst/>
              <a:gdLst/>
              <a:ahLst/>
              <a:cxnLst/>
              <a:rect l="l" t="t" r="r" b="b"/>
              <a:pathLst>
                <a:path w="2426924" h="429608">
                  <a:moveTo>
                    <a:pt x="44808" y="0"/>
                  </a:moveTo>
                  <a:lnTo>
                    <a:pt x="2382116" y="0"/>
                  </a:lnTo>
                  <a:cubicBezTo>
                    <a:pt x="2394000" y="0"/>
                    <a:pt x="2405397" y="4721"/>
                    <a:pt x="2413800" y="13124"/>
                  </a:cubicBezTo>
                  <a:cubicBezTo>
                    <a:pt x="2422204" y="21527"/>
                    <a:pt x="2426924" y="32924"/>
                    <a:pt x="2426924" y="44808"/>
                  </a:cubicBezTo>
                  <a:lnTo>
                    <a:pt x="2426924" y="384800"/>
                  </a:lnTo>
                  <a:cubicBezTo>
                    <a:pt x="2426924" y="396683"/>
                    <a:pt x="2422204" y="408081"/>
                    <a:pt x="2413800" y="416484"/>
                  </a:cubicBezTo>
                  <a:cubicBezTo>
                    <a:pt x="2405397" y="424887"/>
                    <a:pt x="2394000" y="429608"/>
                    <a:pt x="2382116" y="429608"/>
                  </a:cubicBezTo>
                  <a:lnTo>
                    <a:pt x="44808" y="429608"/>
                  </a:lnTo>
                  <a:cubicBezTo>
                    <a:pt x="32924" y="429608"/>
                    <a:pt x="21527" y="424887"/>
                    <a:pt x="13124" y="416484"/>
                  </a:cubicBezTo>
                  <a:cubicBezTo>
                    <a:pt x="4721" y="408081"/>
                    <a:pt x="0" y="396683"/>
                    <a:pt x="0" y="384800"/>
                  </a:cubicBezTo>
                  <a:lnTo>
                    <a:pt x="0" y="44808"/>
                  </a:lnTo>
                  <a:cubicBezTo>
                    <a:pt x="0" y="32924"/>
                    <a:pt x="4721" y="21527"/>
                    <a:pt x="13124" y="13124"/>
                  </a:cubicBezTo>
                  <a:cubicBezTo>
                    <a:pt x="21527" y="4721"/>
                    <a:pt x="32924" y="0"/>
                    <a:pt x="44808" y="0"/>
                  </a:cubicBezTo>
                  <a:close/>
                </a:path>
              </a:pathLst>
            </a:custGeom>
            <a:solidFill>
              <a:srgbClr val="FFFDF5"/>
            </a:solidFill>
          </p:spPr>
          <p:txBody>
            <a:bodyPr/>
            <a:lstStyle/>
            <a:p>
              <a:endParaRPr lang="en-US"/>
            </a:p>
          </p:txBody>
        </p:sp>
        <p:sp>
          <p:nvSpPr>
            <p:cNvPr id="6" name="TextBox 6"/>
            <p:cNvSpPr txBox="1"/>
            <p:nvPr/>
          </p:nvSpPr>
          <p:spPr>
            <a:xfrm>
              <a:off x="0" y="0"/>
              <a:ext cx="2426924" cy="429608"/>
            </a:xfrm>
            <a:prstGeom prst="rect">
              <a:avLst/>
            </a:prstGeom>
          </p:spPr>
          <p:txBody>
            <a:bodyPr lIns="50800" tIns="50800" rIns="50800" bIns="50800" rtlCol="0" anchor="ctr"/>
            <a:lstStyle/>
            <a:p>
              <a:pPr algn="ctr">
                <a:lnSpc>
                  <a:spcPts val="3286"/>
                </a:lnSpc>
              </a:pPr>
              <a:endParaRPr/>
            </a:p>
          </p:txBody>
        </p:sp>
      </p:grpSp>
      <p:sp>
        <p:nvSpPr>
          <p:cNvPr id="7" name="Freeform 7"/>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9"/>
            <a:stretch>
              <a:fillRect/>
            </a:stretch>
          </a:blipFill>
        </p:spPr>
        <p:txBody>
          <a:bodyPr/>
          <a:lstStyle/>
          <a:p>
            <a:endParaRPr lang="en-US"/>
          </a:p>
        </p:txBody>
      </p:sp>
      <p:sp>
        <p:nvSpPr>
          <p:cNvPr id="9" name="Freeform 9"/>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TextBox 10"/>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1" name="TextBox 11"/>
          <p:cNvSpPr txBox="1"/>
          <p:nvPr/>
        </p:nvSpPr>
        <p:spPr>
          <a:xfrm>
            <a:off x="1950491" y="1525935"/>
            <a:ext cx="13871863" cy="77184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Nhiệm vụ 2: HS thảo luận cặp đôi</a:t>
            </a:r>
          </a:p>
        </p:txBody>
      </p:sp>
      <p:grpSp>
        <p:nvGrpSpPr>
          <p:cNvPr id="12" name="Group 12"/>
          <p:cNvGrpSpPr/>
          <p:nvPr/>
        </p:nvGrpSpPr>
        <p:grpSpPr>
          <a:xfrm>
            <a:off x="1379425" y="3249137"/>
            <a:ext cx="15304951" cy="6107512"/>
            <a:chOff x="0" y="0"/>
            <a:chExt cx="4215282" cy="1682128"/>
          </a:xfrm>
        </p:grpSpPr>
        <p:sp>
          <p:nvSpPr>
            <p:cNvPr id="13" name="Freeform 13"/>
            <p:cNvSpPr/>
            <p:nvPr/>
          </p:nvSpPr>
          <p:spPr>
            <a:xfrm>
              <a:off x="0" y="0"/>
              <a:ext cx="4215282" cy="1682128"/>
            </a:xfrm>
            <a:custGeom>
              <a:avLst/>
              <a:gdLst/>
              <a:ahLst/>
              <a:cxnLst/>
              <a:rect l="l" t="t" r="r" b="b"/>
              <a:pathLst>
                <a:path w="4215282" h="1682128">
                  <a:moveTo>
                    <a:pt x="25798" y="0"/>
                  </a:moveTo>
                  <a:lnTo>
                    <a:pt x="4189484" y="0"/>
                  </a:lnTo>
                  <a:cubicBezTo>
                    <a:pt x="4196326" y="0"/>
                    <a:pt x="4202888" y="2718"/>
                    <a:pt x="4207726" y="7556"/>
                  </a:cubicBezTo>
                  <a:cubicBezTo>
                    <a:pt x="4212564" y="12394"/>
                    <a:pt x="4215282" y="18956"/>
                    <a:pt x="4215282" y="25798"/>
                  </a:cubicBezTo>
                  <a:lnTo>
                    <a:pt x="4215282" y="1656330"/>
                  </a:lnTo>
                  <a:cubicBezTo>
                    <a:pt x="4215282" y="1663172"/>
                    <a:pt x="4212564" y="1669734"/>
                    <a:pt x="4207726" y="1674572"/>
                  </a:cubicBezTo>
                  <a:cubicBezTo>
                    <a:pt x="4202888" y="1679410"/>
                    <a:pt x="4196326" y="1682128"/>
                    <a:pt x="4189484" y="1682128"/>
                  </a:cubicBezTo>
                  <a:lnTo>
                    <a:pt x="25798" y="1682128"/>
                  </a:lnTo>
                  <a:cubicBezTo>
                    <a:pt x="18956" y="1682128"/>
                    <a:pt x="12394" y="1679410"/>
                    <a:pt x="7556" y="1674572"/>
                  </a:cubicBezTo>
                  <a:cubicBezTo>
                    <a:pt x="2718" y="1669734"/>
                    <a:pt x="0" y="1663172"/>
                    <a:pt x="0" y="1656330"/>
                  </a:cubicBezTo>
                  <a:lnTo>
                    <a:pt x="0" y="25798"/>
                  </a:lnTo>
                  <a:cubicBezTo>
                    <a:pt x="0" y="18956"/>
                    <a:pt x="2718" y="12394"/>
                    <a:pt x="7556" y="7556"/>
                  </a:cubicBezTo>
                  <a:cubicBezTo>
                    <a:pt x="12394" y="2718"/>
                    <a:pt x="18956" y="0"/>
                    <a:pt x="25798" y="0"/>
                  </a:cubicBezTo>
                  <a:close/>
                </a:path>
              </a:pathLst>
            </a:custGeom>
            <a:solidFill>
              <a:srgbClr val="FFFDF5"/>
            </a:solidFill>
          </p:spPr>
          <p:txBody>
            <a:bodyPr/>
            <a:lstStyle/>
            <a:p>
              <a:endParaRPr lang="en-US"/>
            </a:p>
          </p:txBody>
        </p:sp>
        <p:sp>
          <p:nvSpPr>
            <p:cNvPr id="14" name="TextBox 14"/>
            <p:cNvSpPr txBox="1"/>
            <p:nvPr/>
          </p:nvSpPr>
          <p:spPr>
            <a:xfrm>
              <a:off x="0" y="0"/>
              <a:ext cx="4215282" cy="1682128"/>
            </a:xfrm>
            <a:prstGeom prst="rect">
              <a:avLst/>
            </a:prstGeom>
          </p:spPr>
          <p:txBody>
            <a:bodyPr lIns="50800" tIns="50800" rIns="50800" bIns="50800" rtlCol="0" anchor="ctr"/>
            <a:lstStyle/>
            <a:p>
              <a:pPr algn="ctr">
                <a:lnSpc>
                  <a:spcPts val="3286"/>
                </a:lnSpc>
              </a:pPr>
              <a:endParaRPr/>
            </a:p>
          </p:txBody>
        </p:sp>
      </p:grpSp>
      <p:sp>
        <p:nvSpPr>
          <p:cNvPr id="15" name="TextBox 15"/>
          <p:cNvSpPr txBox="1"/>
          <p:nvPr/>
        </p:nvSpPr>
        <p:spPr>
          <a:xfrm>
            <a:off x="2095969" y="3601562"/>
            <a:ext cx="13871863" cy="551529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Khi ở lầu Ngưng Bích, Thúy Kiều là người đáng thương nhất nhưng nàng đã quên đi cảnh ngộ của mình để nghĩ những người thân. Điều đó chứng tỏ Kiều là người con gái có tấm lòng vị tha, hiếu thảo đáng trân trọng. Viết đoạn văn nghị luận khoảng 12 câu </a:t>
            </a:r>
            <a:r>
              <a:rPr lang="en-US" sz="4487">
                <a:solidFill>
                  <a:srgbClr val="422C06"/>
                </a:solidFill>
                <a:latin typeface="Roboto Condensed Bold"/>
              </a:rPr>
              <a:t>trình bày suy nghĩ của em về ý nghĩa của tấm lòng hiếu thảo của con cái đối với cha mẹ trong cuộc sống ngày nay.</a:t>
            </a:r>
          </a:p>
        </p:txBody>
      </p:sp>
      <p:sp>
        <p:nvSpPr>
          <p:cNvPr id="16" name="TextBox 16"/>
          <p:cNvSpPr txBox="1"/>
          <p:nvPr/>
        </p:nvSpPr>
        <p:spPr>
          <a:xfrm>
            <a:off x="2617959" y="2229803"/>
            <a:ext cx="13871863" cy="1562417"/>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Bold"/>
              </a:rPr>
              <a:t>Thời gian thảo luận: 5 phút</a:t>
            </a:r>
          </a:p>
          <a:p>
            <a:pPr algn="just">
              <a:lnSpc>
                <a:spcPts val="6282"/>
              </a:lnSpc>
            </a:pPr>
            <a:endParaRPr lang="en-US" sz="4487">
              <a:solidFill>
                <a:srgbClr val="422C06"/>
              </a:solidFill>
              <a:latin typeface="Roboto Condensed Bold"/>
            </a:endParaRPr>
          </a:p>
        </p:txBody>
      </p:sp>
      <p:pic>
        <p:nvPicPr>
          <p:cNvPr id="17" name="Đồng hồ đếm ngược 5 phút - 5 Minutes">
            <a:hlinkClick r:id="" action="ppaction://media"/>
            <a:extLst>
              <a:ext uri="{FF2B5EF4-FFF2-40B4-BE49-F238E27FC236}">
                <a16:creationId xmlns:a16="http://schemas.microsoft.com/office/drawing/2014/main" id="{328832F4-CCA7-D919-2AA2-F1762D5E0D5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2749150" y="888121"/>
            <a:ext cx="3915056" cy="2200500"/>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5"/>
            <a:stretch>
              <a:fillRect/>
            </a:stretch>
          </a:blipFill>
        </p:spPr>
        <p:txBody>
          <a:bodyPr/>
          <a:lstStyle/>
          <a:p>
            <a:endParaRPr lang="en-US"/>
          </a:p>
        </p:txBody>
      </p:sp>
      <p:sp>
        <p:nvSpPr>
          <p:cNvPr id="5" name="Freeform 5"/>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aphicFrame>
        <p:nvGraphicFramePr>
          <p:cNvPr id="6" name="Table 6"/>
          <p:cNvGraphicFramePr>
            <a:graphicFrameLocks noGrp="1"/>
          </p:cNvGraphicFramePr>
          <p:nvPr/>
        </p:nvGraphicFramePr>
        <p:xfrm>
          <a:off x="1818277" y="7229475"/>
          <a:ext cx="14676550" cy="2295525"/>
        </p:xfrm>
        <a:graphic>
          <a:graphicData uri="http://schemas.openxmlformats.org/drawingml/2006/table">
            <a:tbl>
              <a:tblPr/>
              <a:tblGrid>
                <a:gridCol w="2183680">
                  <a:extLst>
                    <a:ext uri="{9D8B030D-6E8A-4147-A177-3AD203B41FA5}">
                      <a16:colId xmlns:a16="http://schemas.microsoft.com/office/drawing/2014/main" val="20000"/>
                    </a:ext>
                  </a:extLst>
                </a:gridCol>
                <a:gridCol w="12492870">
                  <a:extLst>
                    <a:ext uri="{9D8B030D-6E8A-4147-A177-3AD203B41FA5}">
                      <a16:colId xmlns:a16="http://schemas.microsoft.com/office/drawing/2014/main" val="20001"/>
                    </a:ext>
                  </a:extLst>
                </a:gridCol>
              </a:tblGrid>
              <a:tr h="2295525">
                <a:tc>
                  <a:txBody>
                    <a:bodyPr/>
                    <a:lstStyle/>
                    <a:p>
                      <a:pPr algn="ctr">
                        <a:lnSpc>
                          <a:spcPts val="5599"/>
                        </a:lnSpc>
                        <a:defRPr/>
                      </a:pPr>
                      <a:r>
                        <a:rPr lang="en-US" sz="3999">
                          <a:solidFill>
                            <a:srgbClr val="FFFFFF"/>
                          </a:solidFill>
                          <a:latin typeface="Roboto Condensed Bold"/>
                        </a:rPr>
                        <a:t>Mở đoạn </a:t>
                      </a:r>
                      <a:endParaRPr lang="en-US" sz="1100"/>
                    </a:p>
                    <a:p>
                      <a:pPr algn="ctr">
                        <a:lnSpc>
                          <a:spcPts val="5599"/>
                        </a:lnSpc>
                      </a:pPr>
                      <a:r>
                        <a:rPr lang="en-US" sz="3999">
                          <a:solidFill>
                            <a:srgbClr val="FFFFFF"/>
                          </a:solidFill>
                          <a:latin typeface="Roboto Condensed Bold"/>
                        </a:rPr>
                        <a:t>(1 câu)</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5320"/>
                        </a:lnSpc>
                        <a:defRPr/>
                      </a:pPr>
                      <a:r>
                        <a:rPr lang="en-US" sz="3800">
                          <a:solidFill>
                            <a:srgbClr val="000000"/>
                          </a:solidFill>
                          <a:latin typeface="Roboto Condensed"/>
                        </a:rPr>
                        <a:t>Dẫn dắt vấn đề về chữ “hiếu” của con cái đối với cha mẹ trong cuộc sống ngày nay và khẳng định tấm lòng hiếu thảo của con cái đối với cha mẹ là điều vô cùng quan trọng.</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pSp>
        <p:nvGrpSpPr>
          <p:cNvPr id="7" name="Group 7"/>
          <p:cNvGrpSpPr/>
          <p:nvPr/>
        </p:nvGrpSpPr>
        <p:grpSpPr>
          <a:xfrm>
            <a:off x="1189876" y="501073"/>
            <a:ext cx="15304951" cy="6107512"/>
            <a:chOff x="0" y="0"/>
            <a:chExt cx="4215282" cy="1682128"/>
          </a:xfrm>
        </p:grpSpPr>
        <p:sp>
          <p:nvSpPr>
            <p:cNvPr id="8" name="Freeform 8"/>
            <p:cNvSpPr/>
            <p:nvPr/>
          </p:nvSpPr>
          <p:spPr>
            <a:xfrm>
              <a:off x="0" y="0"/>
              <a:ext cx="4215282" cy="1682128"/>
            </a:xfrm>
            <a:custGeom>
              <a:avLst/>
              <a:gdLst/>
              <a:ahLst/>
              <a:cxnLst/>
              <a:rect l="l" t="t" r="r" b="b"/>
              <a:pathLst>
                <a:path w="4215282" h="1682128">
                  <a:moveTo>
                    <a:pt x="25798" y="0"/>
                  </a:moveTo>
                  <a:lnTo>
                    <a:pt x="4189484" y="0"/>
                  </a:lnTo>
                  <a:cubicBezTo>
                    <a:pt x="4196326" y="0"/>
                    <a:pt x="4202888" y="2718"/>
                    <a:pt x="4207726" y="7556"/>
                  </a:cubicBezTo>
                  <a:cubicBezTo>
                    <a:pt x="4212564" y="12394"/>
                    <a:pt x="4215282" y="18956"/>
                    <a:pt x="4215282" y="25798"/>
                  </a:cubicBezTo>
                  <a:lnTo>
                    <a:pt x="4215282" y="1656330"/>
                  </a:lnTo>
                  <a:cubicBezTo>
                    <a:pt x="4215282" y="1663172"/>
                    <a:pt x="4212564" y="1669734"/>
                    <a:pt x="4207726" y="1674572"/>
                  </a:cubicBezTo>
                  <a:cubicBezTo>
                    <a:pt x="4202888" y="1679410"/>
                    <a:pt x="4196326" y="1682128"/>
                    <a:pt x="4189484" y="1682128"/>
                  </a:cubicBezTo>
                  <a:lnTo>
                    <a:pt x="25798" y="1682128"/>
                  </a:lnTo>
                  <a:cubicBezTo>
                    <a:pt x="18956" y="1682128"/>
                    <a:pt x="12394" y="1679410"/>
                    <a:pt x="7556" y="1674572"/>
                  </a:cubicBezTo>
                  <a:cubicBezTo>
                    <a:pt x="2718" y="1669734"/>
                    <a:pt x="0" y="1663172"/>
                    <a:pt x="0" y="1656330"/>
                  </a:cubicBezTo>
                  <a:lnTo>
                    <a:pt x="0" y="25798"/>
                  </a:lnTo>
                  <a:cubicBezTo>
                    <a:pt x="0" y="18956"/>
                    <a:pt x="2718" y="12394"/>
                    <a:pt x="7556" y="7556"/>
                  </a:cubicBezTo>
                  <a:cubicBezTo>
                    <a:pt x="12394" y="2718"/>
                    <a:pt x="18956" y="0"/>
                    <a:pt x="25798" y="0"/>
                  </a:cubicBezTo>
                  <a:close/>
                </a:path>
              </a:pathLst>
            </a:custGeom>
            <a:solidFill>
              <a:srgbClr val="FFFDF5"/>
            </a:solidFill>
          </p:spPr>
          <p:txBody>
            <a:bodyPr/>
            <a:lstStyle/>
            <a:p>
              <a:endParaRPr lang="en-US"/>
            </a:p>
          </p:txBody>
        </p:sp>
        <p:sp>
          <p:nvSpPr>
            <p:cNvPr id="9" name="TextBox 9"/>
            <p:cNvSpPr txBox="1"/>
            <p:nvPr/>
          </p:nvSpPr>
          <p:spPr>
            <a:xfrm>
              <a:off x="0" y="0"/>
              <a:ext cx="4215282" cy="1682128"/>
            </a:xfrm>
            <a:prstGeom prst="rect">
              <a:avLst/>
            </a:prstGeom>
          </p:spPr>
          <p:txBody>
            <a:bodyPr lIns="50800" tIns="50800" rIns="50800" bIns="50800" rtlCol="0" anchor="ctr"/>
            <a:lstStyle/>
            <a:p>
              <a:pPr algn="ctr">
                <a:lnSpc>
                  <a:spcPts val="3286"/>
                </a:lnSpc>
              </a:pPr>
              <a:endParaRPr/>
            </a:p>
          </p:txBody>
        </p:sp>
      </p:grpSp>
      <p:sp>
        <p:nvSpPr>
          <p:cNvPr id="10" name="TextBox 10"/>
          <p:cNvSpPr txBox="1"/>
          <p:nvPr/>
        </p:nvSpPr>
        <p:spPr>
          <a:xfrm>
            <a:off x="1818277" y="1093293"/>
            <a:ext cx="13871863" cy="551529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Khi ở lầu Ngưng Bích, Thúy Kiều là người đáng thương nhất nhưng nàng đã quên đi cảnh ngộ của mình để nghĩ những người thân. Điều đó chứng tỏ Kiều là người con gái có tấm lòng vị tha, hiếu thảo đáng trân trọng. Viết đoạn văn nghị luận khoảng 12 câu </a:t>
            </a:r>
            <a:r>
              <a:rPr lang="en-US" sz="4487">
                <a:solidFill>
                  <a:srgbClr val="422C06"/>
                </a:solidFill>
                <a:latin typeface="Roboto Condensed Bold"/>
              </a:rPr>
              <a:t>trình bày suy nghĩ của em về ý nghĩa của tấm lòng hiếu thảo của con cái đối với cha mẹ trong cuộc sống ngày nay.</a:t>
            </a:r>
          </a:p>
        </p:txBody>
      </p:sp>
    </p:spTree>
  </p:cSld>
  <p:clrMapOvr>
    <a:masterClrMapping/>
  </p:clrMapOvr>
  <p:transition spd="med">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7"/>
            <a:stretch>
              <a:fillRect/>
            </a:stretch>
          </a:blipFill>
        </p:spPr>
        <p:txBody>
          <a:bodyPr/>
          <a:lstStyle/>
          <a:p>
            <a:endParaRPr lang="en-US"/>
          </a:p>
        </p:txBody>
      </p:sp>
      <p:sp>
        <p:nvSpPr>
          <p:cNvPr id="6" name="Freeform 6"/>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aphicFrame>
        <p:nvGraphicFramePr>
          <p:cNvPr id="7" name="Table 7"/>
          <p:cNvGraphicFramePr>
            <a:graphicFrameLocks noGrp="1"/>
          </p:cNvGraphicFramePr>
          <p:nvPr/>
        </p:nvGraphicFramePr>
        <p:xfrm>
          <a:off x="206305" y="1375552"/>
          <a:ext cx="17875390" cy="8753475"/>
        </p:xfrm>
        <a:graphic>
          <a:graphicData uri="http://schemas.openxmlformats.org/drawingml/2006/table">
            <a:tbl>
              <a:tblPr/>
              <a:tblGrid>
                <a:gridCol w="2182409">
                  <a:extLst>
                    <a:ext uri="{9D8B030D-6E8A-4147-A177-3AD203B41FA5}">
                      <a16:colId xmlns:a16="http://schemas.microsoft.com/office/drawing/2014/main" val="20000"/>
                    </a:ext>
                  </a:extLst>
                </a:gridCol>
                <a:gridCol w="15692981">
                  <a:extLst>
                    <a:ext uri="{9D8B030D-6E8A-4147-A177-3AD203B41FA5}">
                      <a16:colId xmlns:a16="http://schemas.microsoft.com/office/drawing/2014/main" val="20001"/>
                    </a:ext>
                  </a:extLst>
                </a:gridCol>
              </a:tblGrid>
              <a:tr h="8753475">
                <a:tc>
                  <a:txBody>
                    <a:bodyPr/>
                    <a:lstStyle/>
                    <a:p>
                      <a:pPr algn="ctr">
                        <a:lnSpc>
                          <a:spcPts val="5599"/>
                        </a:lnSpc>
                        <a:defRPr/>
                      </a:pPr>
                      <a:r>
                        <a:rPr lang="en-US" sz="3999">
                          <a:solidFill>
                            <a:srgbClr val="FFFFFF"/>
                          </a:solidFill>
                          <a:latin typeface="Roboto Condensed Bold"/>
                        </a:rPr>
                        <a:t>Thân đoạn </a:t>
                      </a:r>
                      <a:endParaRPr lang="en-US" sz="1100"/>
                    </a:p>
                    <a:p>
                      <a:pPr algn="ctr">
                        <a:lnSpc>
                          <a:spcPts val="5599"/>
                        </a:lnSpc>
                      </a:pPr>
                      <a:r>
                        <a:rPr lang="en-US" sz="3999">
                          <a:solidFill>
                            <a:srgbClr val="FFFFFF"/>
                          </a:solidFill>
                          <a:latin typeface="Roboto Condensed Bold"/>
                        </a:rPr>
                        <a:t>(6-7 câu)</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5599"/>
                        </a:lnSpc>
                        <a:defRPr/>
                      </a:pPr>
                      <a:r>
                        <a:rPr lang="en-US" sz="3999">
                          <a:solidFill>
                            <a:srgbClr val="000000"/>
                          </a:solidFill>
                          <a:latin typeface="Roboto Condensed"/>
                        </a:rPr>
                        <a:t>- </a:t>
                      </a:r>
                      <a:r>
                        <a:rPr lang="en-US" sz="3999">
                          <a:solidFill>
                            <a:srgbClr val="000000"/>
                          </a:solidFill>
                          <a:latin typeface="Roboto Condensed Bold"/>
                        </a:rPr>
                        <a:t>Giải thích </a:t>
                      </a:r>
                      <a:r>
                        <a:rPr lang="en-US" sz="3999">
                          <a:solidFill>
                            <a:srgbClr val="000000"/>
                          </a:solidFill>
                          <a:latin typeface="Roboto Condensed"/>
                        </a:rPr>
                        <a:t>tấm lòng hiếu thảo: Hiếu thảo là tình cảm yêu thương, tôn trọng của con cái đối với ông bà, cha mẹ, những người thân trong gia đình; ngoài ra, còn là việc đối xử đúng mực với các thành viên và có hành động báo ơn, hiếu kính tổ tiên, nuôi dưỡng cha mẹ, ông bà khi họ già yếu.</a:t>
                      </a:r>
                      <a:endParaRPr lang="en-US" sz="1100"/>
                    </a:p>
                    <a:p>
                      <a:pPr algn="just">
                        <a:lnSpc>
                          <a:spcPts val="5599"/>
                        </a:lnSpc>
                      </a:pPr>
                      <a:r>
                        <a:rPr lang="en-US" sz="3999">
                          <a:solidFill>
                            <a:srgbClr val="000000"/>
                          </a:solidFill>
                          <a:latin typeface="Roboto Condensed"/>
                        </a:rPr>
                        <a:t>-  </a:t>
                      </a:r>
                      <a:r>
                        <a:rPr lang="en-US" sz="3999">
                          <a:solidFill>
                            <a:srgbClr val="000000"/>
                          </a:solidFill>
                          <a:latin typeface="Roboto Condensed Bold"/>
                        </a:rPr>
                        <a:t>Nêu ý nghĩa sự hiếu thảo của con cái với cha mẹ.</a:t>
                      </a:r>
                    </a:p>
                    <a:p>
                      <a:pPr marL="863599" lvl="1" indent="-431800" algn="just">
                        <a:lnSpc>
                          <a:spcPts val="5599"/>
                        </a:lnSpc>
                        <a:buFont typeface="Arial"/>
                        <a:buChar char="•"/>
                      </a:pPr>
                      <a:r>
                        <a:rPr lang="en-US" sz="3999">
                          <a:solidFill>
                            <a:srgbClr val="000000"/>
                          </a:solidFill>
                          <a:latin typeface="Roboto Condensed"/>
                        </a:rPr>
                        <a:t>Lòng hiếu thảo giúp tạo nên sự gắn kết mạnh mẽ giữa con người, tạo ra một gia đình hạnh phúc, hòa thuận.</a:t>
                      </a:r>
                    </a:p>
                    <a:p>
                      <a:pPr marL="863599" lvl="1" indent="-431800" algn="just">
                        <a:lnSpc>
                          <a:spcPts val="5599"/>
                        </a:lnSpc>
                        <a:buFont typeface="Arial"/>
                        <a:buChar char="•"/>
                      </a:pPr>
                      <a:r>
                        <a:rPr lang="en-US" sz="3999">
                          <a:solidFill>
                            <a:srgbClr val="000000"/>
                          </a:solidFill>
                          <a:latin typeface="Roboto Condensed"/>
                        </a:rPr>
                        <a:t>Việc mỗi người sống với lòng hiếu thảo sẽ giúp chúng ta phát triển những phẩm chất tốt đẹp và sống ý nghĩa hơn.</a:t>
                      </a:r>
                    </a:p>
                    <a:p>
                      <a:pPr marL="863599" lvl="1" indent="-431800" algn="just">
                        <a:lnSpc>
                          <a:spcPts val="5599"/>
                        </a:lnSpc>
                        <a:buFont typeface="Arial"/>
                        <a:buChar char="•"/>
                      </a:pPr>
                      <a:r>
                        <a:rPr lang="en-US" sz="3999">
                          <a:solidFill>
                            <a:srgbClr val="000000"/>
                          </a:solidFill>
                          <a:latin typeface="Roboto Condensed"/>
                        </a:rPr>
                        <a:t>Xã hội với những người sống có lòng hiếu thảo là một xã hội phát triển và hòa bình. Những hành động thể hiện lòng hiếu thảo giúp gia đình đoàn kết, gắn bó hơn và truyền bá giá trị này cho thế hệ sau.</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transition spd="med">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304270" y="4403107"/>
            <a:ext cx="12665940" cy="7399020"/>
          </a:xfrm>
          <a:custGeom>
            <a:avLst/>
            <a:gdLst/>
            <a:ahLst/>
            <a:cxnLst/>
            <a:rect l="l" t="t" r="r" b="b"/>
            <a:pathLst>
              <a:path w="12665940" h="7399020">
                <a:moveTo>
                  <a:pt x="0" y="0"/>
                </a:moveTo>
                <a:lnTo>
                  <a:pt x="12665940" y="0"/>
                </a:lnTo>
                <a:lnTo>
                  <a:pt x="12665940" y="7399020"/>
                </a:lnTo>
                <a:lnTo>
                  <a:pt x="0" y="73990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0807156" y="2275854"/>
            <a:ext cx="10030397" cy="10775717"/>
          </a:xfrm>
          <a:custGeom>
            <a:avLst/>
            <a:gdLst/>
            <a:ahLst/>
            <a:cxnLst/>
            <a:rect l="l" t="t" r="r" b="b"/>
            <a:pathLst>
              <a:path w="10030397" h="10775717">
                <a:moveTo>
                  <a:pt x="0" y="0"/>
                </a:moveTo>
                <a:lnTo>
                  <a:pt x="10030397" y="0"/>
                </a:lnTo>
                <a:lnTo>
                  <a:pt x="10030397" y="10775717"/>
                </a:lnTo>
                <a:lnTo>
                  <a:pt x="0" y="1077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7"/>
            <a:stretch>
              <a:fillRect/>
            </a:stretch>
          </a:blipFill>
        </p:spPr>
        <p:txBody>
          <a:bodyPr/>
          <a:lstStyle/>
          <a:p>
            <a:endParaRPr lang="en-US"/>
          </a:p>
        </p:txBody>
      </p:sp>
      <p:sp>
        <p:nvSpPr>
          <p:cNvPr id="6" name="Freeform 6"/>
          <p:cNvSpPr/>
          <p:nvPr/>
        </p:nvSpPr>
        <p:spPr>
          <a:xfrm>
            <a:off x="10807156" y="-105052"/>
            <a:ext cx="7315200" cy="1895856"/>
          </a:xfrm>
          <a:custGeom>
            <a:avLst/>
            <a:gdLst/>
            <a:ahLst/>
            <a:cxnLst/>
            <a:rect l="l" t="t" r="r" b="b"/>
            <a:pathLst>
              <a:path w="7315200" h="1895856">
                <a:moveTo>
                  <a:pt x="0" y="0"/>
                </a:moveTo>
                <a:lnTo>
                  <a:pt x="7315200" y="0"/>
                </a:lnTo>
                <a:lnTo>
                  <a:pt x="7315200" y="1895856"/>
                </a:lnTo>
                <a:lnTo>
                  <a:pt x="0" y="18958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aphicFrame>
        <p:nvGraphicFramePr>
          <p:cNvPr id="7" name="Table 7"/>
          <p:cNvGraphicFramePr>
            <a:graphicFrameLocks noGrp="1"/>
          </p:cNvGraphicFramePr>
          <p:nvPr/>
        </p:nvGraphicFramePr>
        <p:xfrm>
          <a:off x="206305" y="7278721"/>
          <a:ext cx="17875390" cy="2260022"/>
        </p:xfrm>
        <a:graphic>
          <a:graphicData uri="http://schemas.openxmlformats.org/drawingml/2006/table">
            <a:tbl>
              <a:tblPr/>
              <a:tblGrid>
                <a:gridCol w="2182409">
                  <a:extLst>
                    <a:ext uri="{9D8B030D-6E8A-4147-A177-3AD203B41FA5}">
                      <a16:colId xmlns:a16="http://schemas.microsoft.com/office/drawing/2014/main" val="20000"/>
                    </a:ext>
                  </a:extLst>
                </a:gridCol>
                <a:gridCol w="15692981">
                  <a:extLst>
                    <a:ext uri="{9D8B030D-6E8A-4147-A177-3AD203B41FA5}">
                      <a16:colId xmlns:a16="http://schemas.microsoft.com/office/drawing/2014/main" val="20001"/>
                    </a:ext>
                  </a:extLst>
                </a:gridCol>
              </a:tblGrid>
              <a:tr h="2260022">
                <a:tc>
                  <a:txBody>
                    <a:bodyPr/>
                    <a:lstStyle/>
                    <a:p>
                      <a:pPr algn="ctr">
                        <a:lnSpc>
                          <a:spcPts val="5599"/>
                        </a:lnSpc>
                        <a:defRPr/>
                      </a:pPr>
                      <a:r>
                        <a:rPr lang="en-US" sz="3999">
                          <a:solidFill>
                            <a:srgbClr val="FFFFFF"/>
                          </a:solidFill>
                          <a:latin typeface="Roboto Condensed Bold"/>
                        </a:rPr>
                        <a:t>Kết đoạn (1 câu)</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5599"/>
                        </a:lnSpc>
                        <a:defRPr/>
                      </a:pPr>
                      <a:r>
                        <a:rPr lang="en-US" sz="3999">
                          <a:solidFill>
                            <a:srgbClr val="000000"/>
                          </a:solidFill>
                          <a:latin typeface="Roboto Condensed"/>
                        </a:rPr>
                        <a:t>Bài học nhận thức và hành động. Dù trong xã hội nào con cái cũng phải có hiếu với cha mẹ, đó là đạo lí tốt đẹp của người Việt Nam...</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pSp>
        <p:nvGrpSpPr>
          <p:cNvPr id="8" name="Group 8"/>
          <p:cNvGrpSpPr/>
          <p:nvPr/>
        </p:nvGrpSpPr>
        <p:grpSpPr>
          <a:xfrm>
            <a:off x="1189876" y="501073"/>
            <a:ext cx="15304951" cy="6107512"/>
            <a:chOff x="0" y="0"/>
            <a:chExt cx="4215282" cy="1682128"/>
          </a:xfrm>
        </p:grpSpPr>
        <p:sp>
          <p:nvSpPr>
            <p:cNvPr id="9" name="Freeform 9"/>
            <p:cNvSpPr/>
            <p:nvPr/>
          </p:nvSpPr>
          <p:spPr>
            <a:xfrm>
              <a:off x="0" y="0"/>
              <a:ext cx="4215282" cy="1682128"/>
            </a:xfrm>
            <a:custGeom>
              <a:avLst/>
              <a:gdLst/>
              <a:ahLst/>
              <a:cxnLst/>
              <a:rect l="l" t="t" r="r" b="b"/>
              <a:pathLst>
                <a:path w="4215282" h="1682128">
                  <a:moveTo>
                    <a:pt x="25798" y="0"/>
                  </a:moveTo>
                  <a:lnTo>
                    <a:pt x="4189484" y="0"/>
                  </a:lnTo>
                  <a:cubicBezTo>
                    <a:pt x="4196326" y="0"/>
                    <a:pt x="4202888" y="2718"/>
                    <a:pt x="4207726" y="7556"/>
                  </a:cubicBezTo>
                  <a:cubicBezTo>
                    <a:pt x="4212564" y="12394"/>
                    <a:pt x="4215282" y="18956"/>
                    <a:pt x="4215282" y="25798"/>
                  </a:cubicBezTo>
                  <a:lnTo>
                    <a:pt x="4215282" y="1656330"/>
                  </a:lnTo>
                  <a:cubicBezTo>
                    <a:pt x="4215282" y="1663172"/>
                    <a:pt x="4212564" y="1669734"/>
                    <a:pt x="4207726" y="1674572"/>
                  </a:cubicBezTo>
                  <a:cubicBezTo>
                    <a:pt x="4202888" y="1679410"/>
                    <a:pt x="4196326" y="1682128"/>
                    <a:pt x="4189484" y="1682128"/>
                  </a:cubicBezTo>
                  <a:lnTo>
                    <a:pt x="25798" y="1682128"/>
                  </a:lnTo>
                  <a:cubicBezTo>
                    <a:pt x="18956" y="1682128"/>
                    <a:pt x="12394" y="1679410"/>
                    <a:pt x="7556" y="1674572"/>
                  </a:cubicBezTo>
                  <a:cubicBezTo>
                    <a:pt x="2718" y="1669734"/>
                    <a:pt x="0" y="1663172"/>
                    <a:pt x="0" y="1656330"/>
                  </a:cubicBezTo>
                  <a:lnTo>
                    <a:pt x="0" y="25798"/>
                  </a:lnTo>
                  <a:cubicBezTo>
                    <a:pt x="0" y="18956"/>
                    <a:pt x="2718" y="12394"/>
                    <a:pt x="7556" y="7556"/>
                  </a:cubicBezTo>
                  <a:cubicBezTo>
                    <a:pt x="12394" y="2718"/>
                    <a:pt x="18956" y="0"/>
                    <a:pt x="25798" y="0"/>
                  </a:cubicBezTo>
                  <a:close/>
                </a:path>
              </a:pathLst>
            </a:custGeom>
            <a:solidFill>
              <a:srgbClr val="FFFDF5"/>
            </a:solidFill>
          </p:spPr>
          <p:txBody>
            <a:bodyPr/>
            <a:lstStyle/>
            <a:p>
              <a:endParaRPr lang="en-US"/>
            </a:p>
          </p:txBody>
        </p:sp>
        <p:sp>
          <p:nvSpPr>
            <p:cNvPr id="10" name="TextBox 10"/>
            <p:cNvSpPr txBox="1"/>
            <p:nvPr/>
          </p:nvSpPr>
          <p:spPr>
            <a:xfrm>
              <a:off x="0" y="0"/>
              <a:ext cx="4215282" cy="1682128"/>
            </a:xfrm>
            <a:prstGeom prst="rect">
              <a:avLst/>
            </a:prstGeom>
          </p:spPr>
          <p:txBody>
            <a:bodyPr lIns="50800" tIns="50800" rIns="50800" bIns="50800" rtlCol="0" anchor="ctr"/>
            <a:lstStyle/>
            <a:p>
              <a:pPr algn="ctr">
                <a:lnSpc>
                  <a:spcPts val="3286"/>
                </a:lnSpc>
              </a:pPr>
              <a:endParaRPr/>
            </a:p>
          </p:txBody>
        </p:sp>
      </p:grpSp>
      <p:sp>
        <p:nvSpPr>
          <p:cNvPr id="11" name="TextBox 11"/>
          <p:cNvSpPr txBox="1"/>
          <p:nvPr/>
        </p:nvSpPr>
        <p:spPr>
          <a:xfrm>
            <a:off x="1906420" y="853498"/>
            <a:ext cx="13871863" cy="5515292"/>
          </a:xfrm>
          <a:prstGeom prst="rect">
            <a:avLst/>
          </a:prstGeom>
        </p:spPr>
        <p:txBody>
          <a:bodyPr lIns="0" tIns="0" rIns="0" bIns="0" rtlCol="0" anchor="t">
            <a:spAutoFit/>
          </a:bodyPr>
          <a:lstStyle/>
          <a:p>
            <a:pPr algn="just">
              <a:lnSpc>
                <a:spcPts val="6282"/>
              </a:lnSpc>
            </a:pPr>
            <a:r>
              <a:rPr lang="en-US" sz="4487">
                <a:solidFill>
                  <a:srgbClr val="422C06"/>
                </a:solidFill>
                <a:latin typeface="Roboto Condensed"/>
              </a:rPr>
              <a:t> Khi ở lầu Ngưng Bích, Thúy Kiều là người đáng thương nhất nhưng nàng đã quên đi cảnh ngộ của mình để nghĩ những người thân. Điều đó chứng tỏ Kiều là người con gái có tấm lòng vị tha, hiếu thảo đáng trân trọng. </a:t>
            </a:r>
            <a:r>
              <a:rPr lang="en-US" sz="4487">
                <a:solidFill>
                  <a:srgbClr val="422C06"/>
                </a:solidFill>
                <a:latin typeface="Roboto Condensed Bold"/>
              </a:rPr>
              <a:t>Viết đoạn văn nghị luận khoảng 12 câu trình bày suy nghĩ của em về chữ “hiếu” của con cái đối với cha mẹ trong cuộc sống ngày nay.</a:t>
            </a:r>
          </a:p>
          <a:p>
            <a:pPr algn="just">
              <a:lnSpc>
                <a:spcPts val="6282"/>
              </a:lnSpc>
            </a:pPr>
            <a:endParaRPr lang="en-US" sz="4487">
              <a:solidFill>
                <a:srgbClr val="422C06"/>
              </a:solidFill>
              <a:latin typeface="Roboto Condensed Bold"/>
            </a:endParaRPr>
          </a:p>
        </p:txBody>
      </p:sp>
    </p:spTree>
  </p:cSld>
  <p:clrMapOvr>
    <a:masterClrMapping/>
  </p:clrMapOvr>
  <p:transition spd="med">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419132" y="3249785"/>
            <a:ext cx="15061760" cy="2508278"/>
            <a:chOff x="0" y="0"/>
            <a:chExt cx="4148302" cy="690828"/>
          </a:xfrm>
        </p:grpSpPr>
        <p:sp>
          <p:nvSpPr>
            <p:cNvPr id="4" name="Freeform 4"/>
            <p:cNvSpPr/>
            <p:nvPr/>
          </p:nvSpPr>
          <p:spPr>
            <a:xfrm>
              <a:off x="0" y="0"/>
              <a:ext cx="4148302" cy="690829"/>
            </a:xfrm>
            <a:custGeom>
              <a:avLst/>
              <a:gdLst/>
              <a:ahLst/>
              <a:cxnLst/>
              <a:rect l="l" t="t" r="r" b="b"/>
              <a:pathLst>
                <a:path w="4148302" h="690829">
                  <a:moveTo>
                    <a:pt x="26215" y="0"/>
                  </a:moveTo>
                  <a:lnTo>
                    <a:pt x="4122087" y="0"/>
                  </a:lnTo>
                  <a:cubicBezTo>
                    <a:pt x="4136565" y="0"/>
                    <a:pt x="4148302" y="11737"/>
                    <a:pt x="4148302" y="26215"/>
                  </a:cubicBezTo>
                  <a:lnTo>
                    <a:pt x="4148302" y="664614"/>
                  </a:lnTo>
                  <a:cubicBezTo>
                    <a:pt x="4148302" y="679092"/>
                    <a:pt x="4136565" y="690829"/>
                    <a:pt x="4122087" y="690829"/>
                  </a:cubicBezTo>
                  <a:lnTo>
                    <a:pt x="26215" y="690829"/>
                  </a:lnTo>
                  <a:cubicBezTo>
                    <a:pt x="11737" y="690829"/>
                    <a:pt x="0" y="679092"/>
                    <a:pt x="0" y="664614"/>
                  </a:cubicBezTo>
                  <a:lnTo>
                    <a:pt x="0" y="26215"/>
                  </a:lnTo>
                  <a:cubicBezTo>
                    <a:pt x="0" y="11737"/>
                    <a:pt x="11737" y="0"/>
                    <a:pt x="26215" y="0"/>
                  </a:cubicBezTo>
                  <a:close/>
                </a:path>
              </a:pathLst>
            </a:custGeom>
            <a:solidFill>
              <a:srgbClr val="FFFDF5"/>
            </a:solidFill>
          </p:spPr>
          <p:txBody>
            <a:bodyPr/>
            <a:lstStyle/>
            <a:p>
              <a:endParaRPr lang="en-US"/>
            </a:p>
          </p:txBody>
        </p:sp>
        <p:sp>
          <p:nvSpPr>
            <p:cNvPr id="5" name="TextBox 5"/>
            <p:cNvSpPr txBox="1"/>
            <p:nvPr/>
          </p:nvSpPr>
          <p:spPr>
            <a:xfrm>
              <a:off x="0" y="0"/>
              <a:ext cx="4148302" cy="690828"/>
            </a:xfrm>
            <a:prstGeom prst="rect">
              <a:avLst/>
            </a:prstGeom>
          </p:spPr>
          <p:txBody>
            <a:bodyPr lIns="50800" tIns="50800" rIns="50800" bIns="50800" rtlCol="0" anchor="ctr"/>
            <a:lstStyle/>
            <a:p>
              <a:pPr algn="ctr">
                <a:lnSpc>
                  <a:spcPts val="3286"/>
                </a:lnSpc>
              </a:pPr>
              <a:endParaRPr/>
            </a:p>
          </p:txBody>
        </p:sp>
      </p:grpSp>
      <p:sp>
        <p:nvSpPr>
          <p:cNvPr id="6" name="Freeform 6"/>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3"/>
            <a:stretch>
              <a:fillRect/>
            </a:stretch>
          </a:blipFill>
        </p:spPr>
        <p:txBody>
          <a:bodyPr/>
          <a:lstStyle/>
          <a:p>
            <a:endParaRPr lang="en-US"/>
          </a:p>
        </p:txBody>
      </p:sp>
      <p:sp>
        <p:nvSpPr>
          <p:cNvPr id="7" name="Freeform 7"/>
          <p:cNvSpPr/>
          <p:nvPr/>
        </p:nvSpPr>
        <p:spPr>
          <a:xfrm>
            <a:off x="11855322" y="842876"/>
            <a:ext cx="11580523" cy="10581702"/>
          </a:xfrm>
          <a:custGeom>
            <a:avLst/>
            <a:gdLst/>
            <a:ahLst/>
            <a:cxnLst/>
            <a:rect l="l" t="t" r="r" b="b"/>
            <a:pathLst>
              <a:path w="11580523" h="10581702">
                <a:moveTo>
                  <a:pt x="0" y="0"/>
                </a:moveTo>
                <a:lnTo>
                  <a:pt x="11580523" y="0"/>
                </a:lnTo>
                <a:lnTo>
                  <a:pt x="11580523" y="10581703"/>
                </a:lnTo>
                <a:lnTo>
                  <a:pt x="0" y="105817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0" y="1643262"/>
            <a:ext cx="4433697" cy="8229600"/>
          </a:xfrm>
          <a:custGeom>
            <a:avLst/>
            <a:gdLst/>
            <a:ahLst/>
            <a:cxnLst/>
            <a:rect l="l" t="t" r="r" b="b"/>
            <a:pathLst>
              <a:path w="4433697" h="8229600">
                <a:moveTo>
                  <a:pt x="0" y="0"/>
                </a:moveTo>
                <a:lnTo>
                  <a:pt x="4433697" y="0"/>
                </a:lnTo>
                <a:lnTo>
                  <a:pt x="4433697" y="8229600"/>
                </a:lnTo>
                <a:lnTo>
                  <a:pt x="0" y="8229600"/>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5760431" y="1528962"/>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5. VẬN DỤNG</a:t>
            </a:r>
          </a:p>
        </p:txBody>
      </p:sp>
      <p:sp>
        <p:nvSpPr>
          <p:cNvPr id="10" name="TextBox 10"/>
          <p:cNvSpPr txBox="1"/>
          <p:nvPr/>
        </p:nvSpPr>
        <p:spPr>
          <a:xfrm>
            <a:off x="1950491" y="3594530"/>
            <a:ext cx="13871863" cy="2352992"/>
          </a:xfrm>
          <a:prstGeom prst="rect">
            <a:avLst/>
          </a:prstGeom>
        </p:spPr>
        <p:txBody>
          <a:bodyPr lIns="0" tIns="0" rIns="0" bIns="0" rtlCol="0" anchor="t">
            <a:spAutoFit/>
          </a:bodyPr>
          <a:lstStyle/>
          <a:p>
            <a:pPr algn="ctr">
              <a:lnSpc>
                <a:spcPts val="6282"/>
              </a:lnSpc>
            </a:pPr>
            <a:r>
              <a:rPr lang="en-US" sz="4487">
                <a:solidFill>
                  <a:srgbClr val="422C06"/>
                </a:solidFill>
                <a:latin typeface="Roboto Condensed Bold"/>
              </a:rPr>
              <a:t>Tự đánh giá văn bản:</a:t>
            </a:r>
          </a:p>
          <a:p>
            <a:pPr algn="ctr">
              <a:lnSpc>
                <a:spcPts val="6282"/>
              </a:lnSpc>
            </a:pPr>
            <a:r>
              <a:rPr lang="en-US" sz="4487">
                <a:solidFill>
                  <a:srgbClr val="422C06"/>
                </a:solidFill>
                <a:latin typeface="Roboto Condensed Bold Italics"/>
              </a:rPr>
              <a:t>Lục Vân Tiên gặp nạn</a:t>
            </a:r>
          </a:p>
          <a:p>
            <a:pPr algn="ctr">
              <a:lnSpc>
                <a:spcPts val="6282"/>
              </a:lnSpc>
            </a:pPr>
            <a:endParaRPr lang="en-US" sz="4487">
              <a:solidFill>
                <a:srgbClr val="422C06"/>
              </a:solidFill>
              <a:latin typeface="Roboto Condensed Bold Italics"/>
            </a:endParaRPr>
          </a:p>
        </p:txBody>
      </p:sp>
    </p:spTree>
  </p:cSld>
  <p:clrMapOvr>
    <a:masterClrMapping/>
  </p:clrMapOvr>
  <p:transition spd="med">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673511" y="-424964"/>
            <a:ext cx="20942422" cy="11136927"/>
            <a:chOff x="0" y="0"/>
            <a:chExt cx="5515700" cy="2933182"/>
          </a:xfrm>
        </p:grpSpPr>
        <p:sp>
          <p:nvSpPr>
            <p:cNvPr id="4" name="Freeform 4"/>
            <p:cNvSpPr/>
            <p:nvPr/>
          </p:nvSpPr>
          <p:spPr>
            <a:xfrm>
              <a:off x="0" y="0"/>
              <a:ext cx="5515699" cy="2933182"/>
            </a:xfrm>
            <a:custGeom>
              <a:avLst/>
              <a:gdLst/>
              <a:ahLst/>
              <a:cxnLst/>
              <a:rect l="l" t="t" r="r" b="b"/>
              <a:pathLst>
                <a:path w="5515699" h="2933182">
                  <a:moveTo>
                    <a:pt x="0" y="0"/>
                  </a:moveTo>
                  <a:lnTo>
                    <a:pt x="5515699" y="0"/>
                  </a:lnTo>
                  <a:lnTo>
                    <a:pt x="5515699" y="2933182"/>
                  </a:lnTo>
                  <a:lnTo>
                    <a:pt x="0" y="2933182"/>
                  </a:lnTo>
                  <a:close/>
                </a:path>
              </a:pathLst>
            </a:custGeom>
            <a:solidFill>
              <a:srgbClr val="FFFFFF">
                <a:alpha val="32941"/>
              </a:srgbClr>
            </a:solidFill>
          </p:spPr>
          <p:txBody>
            <a:bodyPr/>
            <a:lstStyle/>
            <a:p>
              <a:endParaRPr lang="en-US"/>
            </a:p>
          </p:txBody>
        </p:sp>
        <p:sp>
          <p:nvSpPr>
            <p:cNvPr id="5" name="TextBox 5"/>
            <p:cNvSpPr txBox="1"/>
            <p:nvPr/>
          </p:nvSpPr>
          <p:spPr>
            <a:xfrm>
              <a:off x="0" y="-47625"/>
              <a:ext cx="5515700" cy="29808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309780" y="-473727"/>
            <a:ext cx="4513658" cy="2970808"/>
          </a:xfrm>
          <a:custGeom>
            <a:avLst/>
            <a:gdLst/>
            <a:ahLst/>
            <a:cxnLst/>
            <a:rect l="l" t="t" r="r" b="b"/>
            <a:pathLst>
              <a:path w="4513658" h="2970808">
                <a:moveTo>
                  <a:pt x="0" y="0"/>
                </a:moveTo>
                <a:lnTo>
                  <a:pt x="4513658" y="0"/>
                </a:lnTo>
                <a:lnTo>
                  <a:pt x="4513658" y="2970808"/>
                </a:lnTo>
                <a:lnTo>
                  <a:pt x="0" y="2970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0" y="0"/>
            <a:ext cx="18387339" cy="13790504"/>
          </a:xfrm>
          <a:custGeom>
            <a:avLst/>
            <a:gdLst/>
            <a:ahLst/>
            <a:cxnLst/>
            <a:rect l="l" t="t" r="r" b="b"/>
            <a:pathLst>
              <a:path w="18387339" h="13790504">
                <a:moveTo>
                  <a:pt x="0" y="0"/>
                </a:moveTo>
                <a:lnTo>
                  <a:pt x="18387339" y="0"/>
                </a:lnTo>
                <a:lnTo>
                  <a:pt x="18387339" y="13790504"/>
                </a:lnTo>
                <a:lnTo>
                  <a:pt x="0" y="13790504"/>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837974" y="-755928"/>
            <a:ext cx="19963948" cy="11467892"/>
            <a:chOff x="0" y="0"/>
            <a:chExt cx="5257995" cy="3020350"/>
          </a:xfrm>
        </p:grpSpPr>
        <p:sp>
          <p:nvSpPr>
            <p:cNvPr id="9" name="Freeform 9"/>
            <p:cNvSpPr/>
            <p:nvPr/>
          </p:nvSpPr>
          <p:spPr>
            <a:xfrm>
              <a:off x="0" y="0"/>
              <a:ext cx="5257995" cy="3020350"/>
            </a:xfrm>
            <a:custGeom>
              <a:avLst/>
              <a:gdLst/>
              <a:ahLst/>
              <a:cxnLst/>
              <a:rect l="l" t="t" r="r" b="b"/>
              <a:pathLst>
                <a:path w="5257995" h="3020350">
                  <a:moveTo>
                    <a:pt x="0" y="0"/>
                  </a:moveTo>
                  <a:lnTo>
                    <a:pt x="5257995" y="0"/>
                  </a:lnTo>
                  <a:lnTo>
                    <a:pt x="5257995" y="3020350"/>
                  </a:lnTo>
                  <a:lnTo>
                    <a:pt x="0" y="3020350"/>
                  </a:lnTo>
                  <a:close/>
                </a:path>
              </a:pathLst>
            </a:custGeom>
            <a:solidFill>
              <a:srgbClr val="FFFFFF">
                <a:alpha val="23922"/>
              </a:srgbClr>
            </a:solidFill>
          </p:spPr>
          <p:txBody>
            <a:bodyPr/>
            <a:lstStyle/>
            <a:p>
              <a:endParaRPr lang="en-US"/>
            </a:p>
          </p:txBody>
        </p:sp>
        <p:sp>
          <p:nvSpPr>
            <p:cNvPr id="10" name="TextBox 10"/>
            <p:cNvSpPr txBox="1"/>
            <p:nvPr/>
          </p:nvSpPr>
          <p:spPr>
            <a:xfrm>
              <a:off x="0" y="-47625"/>
              <a:ext cx="5257995" cy="306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73511" y="3433926"/>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TextBox 13"/>
          <p:cNvSpPr txBox="1"/>
          <p:nvPr/>
        </p:nvSpPr>
        <p:spPr>
          <a:xfrm>
            <a:off x="3237664" y="4360555"/>
            <a:ext cx="11295456" cy="1377801"/>
          </a:xfrm>
          <a:prstGeom prst="rect">
            <a:avLst/>
          </a:prstGeom>
        </p:spPr>
        <p:txBody>
          <a:bodyPr lIns="0" tIns="0" rIns="0" bIns="0" rtlCol="0" anchor="t">
            <a:spAutoFit/>
          </a:bodyPr>
          <a:lstStyle/>
          <a:p>
            <a:pPr algn="ctr">
              <a:lnSpc>
                <a:spcPts val="9999"/>
              </a:lnSpc>
            </a:pPr>
            <a:r>
              <a:rPr lang="en-US" sz="9999">
                <a:solidFill>
                  <a:srgbClr val="4F2C33"/>
                </a:solidFill>
                <a:latin typeface="#9Slide05 VL Fadilla"/>
              </a:rPr>
              <a:t>Xin chào và hẹn gặp lại!</a:t>
            </a:r>
          </a:p>
        </p:txBody>
      </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2300228" y="3183377"/>
            <a:ext cx="10385155" cy="6257056"/>
          </a:xfrm>
          <a:custGeom>
            <a:avLst/>
            <a:gdLst/>
            <a:ahLst/>
            <a:cxnLst/>
            <a:rect l="l" t="t" r="r" b="b"/>
            <a:pathLst>
              <a:path w="10385155" h="6257056">
                <a:moveTo>
                  <a:pt x="0" y="0"/>
                </a:moveTo>
                <a:lnTo>
                  <a:pt x="10385155" y="0"/>
                </a:lnTo>
                <a:lnTo>
                  <a:pt x="10385155" y="6257055"/>
                </a:lnTo>
                <a:lnTo>
                  <a:pt x="0" y="62570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6"/>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7" name="TextBox 7"/>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8" name="TextBox 8"/>
          <p:cNvSpPr txBox="1"/>
          <p:nvPr/>
        </p:nvSpPr>
        <p:spPr>
          <a:xfrm>
            <a:off x="2974200" y="3759884"/>
            <a:ext cx="7693943" cy="4119977"/>
          </a:xfrm>
          <a:prstGeom prst="rect">
            <a:avLst/>
          </a:prstGeom>
        </p:spPr>
        <p:txBody>
          <a:bodyPr lIns="0" tIns="0" rIns="0" bIns="0" rtlCol="0" anchor="t">
            <a:spAutoFit/>
          </a:bodyPr>
          <a:lstStyle/>
          <a:p>
            <a:pPr algn="just">
              <a:lnSpc>
                <a:spcPts val="6539"/>
              </a:lnSpc>
            </a:pPr>
            <a:r>
              <a:rPr lang="en-US" sz="4671">
                <a:solidFill>
                  <a:srgbClr val="394D57"/>
                </a:solidFill>
                <a:latin typeface="Roboto Condensed Bold"/>
              </a:rPr>
              <a:t>Đoạn trích </a:t>
            </a:r>
            <a:r>
              <a:rPr lang="en-US" sz="4671">
                <a:solidFill>
                  <a:srgbClr val="394D57"/>
                </a:solidFill>
                <a:latin typeface="Roboto Condensed Bold Italics"/>
              </a:rPr>
              <a:t>Kiều ở lầu Ngưng Bích</a:t>
            </a:r>
            <a:r>
              <a:rPr lang="en-US" sz="4671">
                <a:solidFill>
                  <a:srgbClr val="394D57"/>
                </a:solidFill>
                <a:latin typeface="Roboto Condensed Bold"/>
              </a:rPr>
              <a:t> nằm ở phần nào của tác phẩm </a:t>
            </a:r>
            <a:r>
              <a:rPr lang="en-US" sz="4671">
                <a:solidFill>
                  <a:srgbClr val="394D57"/>
                </a:solidFill>
                <a:latin typeface="Roboto Condensed Bold Italics"/>
              </a:rPr>
              <a:t>Truyện Kiều</a:t>
            </a:r>
            <a:r>
              <a:rPr lang="en-US" sz="4671">
                <a:solidFill>
                  <a:srgbClr val="394D57"/>
                </a:solidFill>
                <a:latin typeface="Roboto Condensed Bold"/>
              </a:rPr>
              <a:t>? Đoạn trích có thể chia bố cục như thế nào?</a:t>
            </a:r>
          </a:p>
          <a:p>
            <a:pPr algn="just">
              <a:lnSpc>
                <a:spcPts val="6539"/>
              </a:lnSpc>
            </a:pPr>
            <a:endParaRPr lang="en-US" sz="4671">
              <a:solidFill>
                <a:srgbClr val="394D57"/>
              </a:solidFill>
              <a:latin typeface="Roboto Condensed Bold"/>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sp>
        <p:nvSpPr>
          <p:cNvPr id="4" name="Freeform 4"/>
          <p:cNvSpPr/>
          <p:nvPr/>
        </p:nvSpPr>
        <p:spPr>
          <a:xfrm>
            <a:off x="10668143" y="486069"/>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1261870" y="5143500"/>
            <a:ext cx="14102674" cy="3232015"/>
            <a:chOff x="0" y="0"/>
            <a:chExt cx="3714285" cy="851230"/>
          </a:xfrm>
        </p:grpSpPr>
        <p:sp>
          <p:nvSpPr>
            <p:cNvPr id="6" name="Freeform 6"/>
            <p:cNvSpPr/>
            <p:nvPr/>
          </p:nvSpPr>
          <p:spPr>
            <a:xfrm>
              <a:off x="0" y="0"/>
              <a:ext cx="3714285" cy="851230"/>
            </a:xfrm>
            <a:custGeom>
              <a:avLst/>
              <a:gdLst/>
              <a:ahLst/>
              <a:cxnLst/>
              <a:rect l="l" t="t" r="r" b="b"/>
              <a:pathLst>
                <a:path w="3714285" h="851230">
                  <a:moveTo>
                    <a:pt x="27997" y="0"/>
                  </a:moveTo>
                  <a:lnTo>
                    <a:pt x="3686287" y="0"/>
                  </a:lnTo>
                  <a:cubicBezTo>
                    <a:pt x="3693713" y="0"/>
                    <a:pt x="3700834" y="2950"/>
                    <a:pt x="3706084" y="8200"/>
                  </a:cubicBezTo>
                  <a:cubicBezTo>
                    <a:pt x="3711335" y="13451"/>
                    <a:pt x="3714285" y="20572"/>
                    <a:pt x="3714285" y="27997"/>
                  </a:cubicBezTo>
                  <a:lnTo>
                    <a:pt x="3714285" y="823233"/>
                  </a:lnTo>
                  <a:cubicBezTo>
                    <a:pt x="3714285" y="830658"/>
                    <a:pt x="3711335" y="837780"/>
                    <a:pt x="3706084" y="843030"/>
                  </a:cubicBezTo>
                  <a:cubicBezTo>
                    <a:pt x="3700834" y="848281"/>
                    <a:pt x="3693713" y="851230"/>
                    <a:pt x="3686287" y="851230"/>
                  </a:cubicBezTo>
                  <a:lnTo>
                    <a:pt x="27997" y="851230"/>
                  </a:lnTo>
                  <a:cubicBezTo>
                    <a:pt x="12535" y="851230"/>
                    <a:pt x="0" y="838695"/>
                    <a:pt x="0" y="823233"/>
                  </a:cubicBezTo>
                  <a:lnTo>
                    <a:pt x="0" y="27997"/>
                  </a:lnTo>
                  <a:cubicBezTo>
                    <a:pt x="0" y="20572"/>
                    <a:pt x="2950" y="13451"/>
                    <a:pt x="8200" y="8200"/>
                  </a:cubicBezTo>
                  <a:cubicBezTo>
                    <a:pt x="13451" y="2950"/>
                    <a:pt x="20572" y="0"/>
                    <a:pt x="27997" y="0"/>
                  </a:cubicBezTo>
                  <a:close/>
                </a:path>
              </a:pathLst>
            </a:custGeom>
            <a:solidFill>
              <a:srgbClr val="701D18"/>
            </a:solidFill>
          </p:spPr>
          <p:txBody>
            <a:bodyPr/>
            <a:lstStyle/>
            <a:p>
              <a:endParaRPr lang="en-US"/>
            </a:p>
          </p:txBody>
        </p:sp>
        <p:sp>
          <p:nvSpPr>
            <p:cNvPr id="7" name="TextBox 7"/>
            <p:cNvSpPr txBox="1"/>
            <p:nvPr/>
          </p:nvSpPr>
          <p:spPr>
            <a:xfrm>
              <a:off x="0" y="0"/>
              <a:ext cx="3714285" cy="851230"/>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1549371" y="5161564"/>
            <a:ext cx="13551991" cy="2821372"/>
          </a:xfrm>
          <a:prstGeom prst="rect">
            <a:avLst/>
          </a:prstGeom>
        </p:spPr>
        <p:txBody>
          <a:bodyPr lIns="0" tIns="0" rIns="0" bIns="0" rtlCol="0" anchor="t">
            <a:spAutoFit/>
          </a:bodyPr>
          <a:lstStyle/>
          <a:p>
            <a:pPr algn="ctr">
              <a:lnSpc>
                <a:spcPts val="11035"/>
              </a:lnSpc>
            </a:pPr>
            <a:r>
              <a:rPr lang="en-US" sz="7882">
                <a:solidFill>
                  <a:srgbClr val="F4F1D9"/>
                </a:solidFill>
                <a:latin typeface="#9Slide07 IcielSoup of Justice"/>
              </a:rPr>
              <a:t>VÒNG 2</a:t>
            </a:r>
          </a:p>
          <a:p>
            <a:pPr algn="ctr">
              <a:lnSpc>
                <a:spcPts val="11035"/>
              </a:lnSpc>
            </a:pPr>
            <a:r>
              <a:rPr lang="en-US" sz="7882">
                <a:solidFill>
                  <a:srgbClr val="F4F1D9"/>
                </a:solidFill>
                <a:latin typeface="#9Slide07 IcielSoup of Justice"/>
              </a:rPr>
              <a:t>CUỘC TRÒ CHUYỆN VĂN CHƯƠNG</a:t>
            </a:r>
          </a:p>
        </p:txBody>
      </p:sp>
      <p:sp>
        <p:nvSpPr>
          <p:cNvPr id="9" name="TextBox 9"/>
          <p:cNvSpPr txBox="1"/>
          <p:nvPr/>
        </p:nvSpPr>
        <p:spPr>
          <a:xfrm>
            <a:off x="639562" y="190414"/>
            <a:ext cx="14430107" cy="2112010"/>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3. KHÁM PHÁ VĂN BẢN</a:t>
            </a:r>
          </a:p>
          <a:p>
            <a:pPr algn="l">
              <a:lnSpc>
                <a:spcPts val="8539"/>
              </a:lnSpc>
            </a:pPr>
            <a:endParaRPr lang="en-US" sz="6099">
              <a:solidFill>
                <a:srgbClr val="8E5F56"/>
              </a:solidFill>
              <a:latin typeface="Fraunces Bold"/>
            </a:endParaRPr>
          </a:p>
        </p:txBody>
      </p:sp>
      <p:sp>
        <p:nvSpPr>
          <p:cNvPr id="10" name="TextBox 10"/>
          <p:cNvSpPr txBox="1"/>
          <p:nvPr/>
        </p:nvSpPr>
        <p:spPr>
          <a:xfrm>
            <a:off x="856674" y="1208319"/>
            <a:ext cx="12416424" cy="1633218"/>
          </a:xfrm>
          <a:prstGeom prst="rect">
            <a:avLst/>
          </a:prstGeom>
        </p:spPr>
        <p:txBody>
          <a:bodyPr lIns="0" tIns="0" rIns="0" bIns="0" rtlCol="0" anchor="t">
            <a:spAutoFit/>
          </a:bodyPr>
          <a:lstStyle/>
          <a:p>
            <a:pPr algn="l">
              <a:lnSpc>
                <a:spcPts val="6580"/>
              </a:lnSpc>
            </a:pPr>
            <a:r>
              <a:rPr lang="en-US" sz="4700">
                <a:solidFill>
                  <a:srgbClr val="701D18"/>
                </a:solidFill>
                <a:latin typeface="#9Slide07 SVNUT Triumph Press"/>
              </a:rPr>
              <a:t>a. Đặc điểm truyện thơ Nôm thể hiện trong đoạn trích Kiều ở lầu Ngưng Bích</a:t>
            </a:r>
          </a:p>
        </p:txBody>
      </p:sp>
      <p:sp>
        <p:nvSpPr>
          <p:cNvPr id="11" name="TextBox 11"/>
          <p:cNvSpPr txBox="1"/>
          <p:nvPr/>
        </p:nvSpPr>
        <p:spPr>
          <a:xfrm>
            <a:off x="639562" y="2957352"/>
            <a:ext cx="10028582" cy="2462627"/>
          </a:xfrm>
          <a:prstGeom prst="rect">
            <a:avLst/>
          </a:prstGeom>
        </p:spPr>
        <p:txBody>
          <a:bodyPr lIns="0" tIns="0" rIns="0" bIns="0" rtlCol="0" anchor="t">
            <a:spAutoFit/>
          </a:bodyPr>
          <a:lstStyle/>
          <a:p>
            <a:pPr algn="just">
              <a:lnSpc>
                <a:spcPts val="6539"/>
              </a:lnSpc>
            </a:pPr>
            <a:r>
              <a:rPr lang="en-US" sz="4671">
                <a:solidFill>
                  <a:srgbClr val="394D57"/>
                </a:solidFill>
                <a:latin typeface="Roboto Condensed Bold"/>
              </a:rPr>
              <a:t>Nhiệm vụ 1:</a:t>
            </a:r>
            <a:r>
              <a:rPr lang="en-US" sz="4671">
                <a:solidFill>
                  <a:srgbClr val="394D57"/>
                </a:solidFill>
                <a:latin typeface="Roboto Condensed"/>
              </a:rPr>
              <a:t> HS thảo luận nhóm 4-6 HS. Thời gian thảo luận 10 phút</a:t>
            </a:r>
          </a:p>
          <a:p>
            <a:pPr algn="just">
              <a:lnSpc>
                <a:spcPts val="6539"/>
              </a:lnSpc>
            </a:pPr>
            <a:endParaRPr lang="en-US" sz="4671">
              <a:solidFill>
                <a:srgbClr val="394D57"/>
              </a:solidFill>
              <a:latin typeface="Roboto Condensed"/>
            </a:endParaRPr>
          </a:p>
        </p:txBody>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092662" y="461750"/>
            <a:ext cx="15814338" cy="3232015"/>
            <a:chOff x="0" y="0"/>
            <a:chExt cx="3714285" cy="851230"/>
          </a:xfrm>
        </p:grpSpPr>
        <p:sp>
          <p:nvSpPr>
            <p:cNvPr id="5" name="Freeform 5"/>
            <p:cNvSpPr/>
            <p:nvPr/>
          </p:nvSpPr>
          <p:spPr>
            <a:xfrm>
              <a:off x="0" y="0"/>
              <a:ext cx="3714285" cy="851230"/>
            </a:xfrm>
            <a:custGeom>
              <a:avLst/>
              <a:gdLst/>
              <a:ahLst/>
              <a:cxnLst/>
              <a:rect l="l" t="t" r="r" b="b"/>
              <a:pathLst>
                <a:path w="3714285" h="851230">
                  <a:moveTo>
                    <a:pt x="27997" y="0"/>
                  </a:moveTo>
                  <a:lnTo>
                    <a:pt x="3686287" y="0"/>
                  </a:lnTo>
                  <a:cubicBezTo>
                    <a:pt x="3693713" y="0"/>
                    <a:pt x="3700834" y="2950"/>
                    <a:pt x="3706084" y="8200"/>
                  </a:cubicBezTo>
                  <a:cubicBezTo>
                    <a:pt x="3711335" y="13451"/>
                    <a:pt x="3714285" y="20572"/>
                    <a:pt x="3714285" y="27997"/>
                  </a:cubicBezTo>
                  <a:lnTo>
                    <a:pt x="3714285" y="823233"/>
                  </a:lnTo>
                  <a:cubicBezTo>
                    <a:pt x="3714285" y="830658"/>
                    <a:pt x="3711335" y="837780"/>
                    <a:pt x="3706084" y="843030"/>
                  </a:cubicBezTo>
                  <a:cubicBezTo>
                    <a:pt x="3700834" y="848281"/>
                    <a:pt x="3693713" y="851230"/>
                    <a:pt x="3686287" y="851230"/>
                  </a:cubicBezTo>
                  <a:lnTo>
                    <a:pt x="27997" y="851230"/>
                  </a:lnTo>
                  <a:cubicBezTo>
                    <a:pt x="12535" y="851230"/>
                    <a:pt x="0" y="838695"/>
                    <a:pt x="0" y="823233"/>
                  </a:cubicBezTo>
                  <a:lnTo>
                    <a:pt x="0" y="27997"/>
                  </a:lnTo>
                  <a:cubicBezTo>
                    <a:pt x="0" y="20572"/>
                    <a:pt x="2950" y="13451"/>
                    <a:pt x="8200" y="8200"/>
                  </a:cubicBezTo>
                  <a:cubicBezTo>
                    <a:pt x="13451" y="2950"/>
                    <a:pt x="20572" y="0"/>
                    <a:pt x="27997" y="0"/>
                  </a:cubicBezTo>
                  <a:close/>
                </a:path>
              </a:pathLst>
            </a:custGeom>
            <a:solidFill>
              <a:srgbClr val="701D18"/>
            </a:solidFill>
          </p:spPr>
          <p:txBody>
            <a:bodyPr/>
            <a:lstStyle/>
            <a:p>
              <a:endParaRPr lang="en-US"/>
            </a:p>
          </p:txBody>
        </p:sp>
        <p:sp>
          <p:nvSpPr>
            <p:cNvPr id="6" name="TextBox 6"/>
            <p:cNvSpPr txBox="1"/>
            <p:nvPr/>
          </p:nvSpPr>
          <p:spPr>
            <a:xfrm>
              <a:off x="0" y="0"/>
              <a:ext cx="3714285" cy="851230"/>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1371600" y="479814"/>
            <a:ext cx="16002000" cy="2821372"/>
          </a:xfrm>
          <a:prstGeom prst="rect">
            <a:avLst/>
          </a:prstGeom>
        </p:spPr>
        <p:txBody>
          <a:bodyPr wrap="square" lIns="0" tIns="0" rIns="0" bIns="0" rtlCol="0" anchor="t">
            <a:spAutoFit/>
          </a:bodyPr>
          <a:lstStyle/>
          <a:p>
            <a:pPr algn="ctr">
              <a:lnSpc>
                <a:spcPts val="11035"/>
              </a:lnSpc>
            </a:pPr>
            <a:r>
              <a:rPr lang="en-US" sz="7882" dirty="0">
                <a:solidFill>
                  <a:srgbClr val="F4F1D9"/>
                </a:solidFill>
                <a:latin typeface="#9Slide07 IcielSoup of Justice"/>
              </a:rPr>
              <a:t>VÒNG 2</a:t>
            </a:r>
          </a:p>
          <a:p>
            <a:pPr algn="ctr">
              <a:lnSpc>
                <a:spcPts val="11035"/>
              </a:lnSpc>
            </a:pPr>
            <a:r>
              <a:rPr lang="en-US" sz="7882" dirty="0">
                <a:solidFill>
                  <a:srgbClr val="F4F1D9"/>
                </a:solidFill>
                <a:latin typeface="#9Slide07 IcielSoup of Justice"/>
              </a:rPr>
              <a:t>CUỘC TRÒ CHUYỆN VĂN CHƯƠNG</a:t>
            </a:r>
          </a:p>
        </p:txBody>
      </p:sp>
      <p:sp>
        <p:nvSpPr>
          <p:cNvPr id="8" name="TextBox 8"/>
          <p:cNvSpPr txBox="1"/>
          <p:nvPr/>
        </p:nvSpPr>
        <p:spPr>
          <a:xfrm>
            <a:off x="2534695" y="4562416"/>
            <a:ext cx="12703688" cy="3291302"/>
          </a:xfrm>
          <a:prstGeom prst="rect">
            <a:avLst/>
          </a:prstGeom>
        </p:spPr>
        <p:txBody>
          <a:bodyPr lIns="0" tIns="0" rIns="0" bIns="0" rtlCol="0" anchor="t">
            <a:spAutoFit/>
          </a:bodyPr>
          <a:lstStyle/>
          <a:p>
            <a:pPr marL="1008508" lvl="1" indent="-504254" algn="just">
              <a:lnSpc>
                <a:spcPts val="6539"/>
              </a:lnSpc>
              <a:buFont typeface="Arial"/>
              <a:buChar char="•"/>
            </a:pPr>
            <a:r>
              <a:rPr lang="en-US" sz="4671">
                <a:solidFill>
                  <a:srgbClr val="394D57"/>
                </a:solidFill>
                <a:latin typeface="Roboto Condensed"/>
              </a:rPr>
              <a:t>HS có thời gian thảo luận trước khi bước vào vòng trò chuyện văn chương: 10 phút</a:t>
            </a:r>
          </a:p>
          <a:p>
            <a:pPr marL="1008508" lvl="1" indent="-504254" algn="just">
              <a:lnSpc>
                <a:spcPts val="6539"/>
              </a:lnSpc>
              <a:buFont typeface="Arial"/>
              <a:buChar char="•"/>
            </a:pPr>
            <a:r>
              <a:rPr lang="en-US" sz="4671">
                <a:solidFill>
                  <a:srgbClr val="394D57"/>
                </a:solidFill>
                <a:latin typeface="Roboto Condensed"/>
              </a:rPr>
              <a:t>HS bước vào vòng trò chuyện theo cặp nhóm: </a:t>
            </a:r>
          </a:p>
          <a:p>
            <a:pPr algn="just">
              <a:lnSpc>
                <a:spcPts val="6539"/>
              </a:lnSpc>
            </a:pPr>
            <a:endParaRPr lang="en-US" sz="4671">
              <a:solidFill>
                <a:srgbClr val="394D57"/>
              </a:solidFill>
              <a:latin typeface="Roboto Condensed"/>
            </a:endParaRPr>
          </a:p>
        </p:txBody>
      </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4325743" y="5077140"/>
            <a:ext cx="5385440" cy="6418264"/>
          </a:xfrm>
          <a:custGeom>
            <a:avLst/>
            <a:gdLst/>
            <a:ahLst/>
            <a:cxnLst/>
            <a:rect l="l" t="t" r="r" b="b"/>
            <a:pathLst>
              <a:path w="5385440" h="6418264">
                <a:moveTo>
                  <a:pt x="0" y="0"/>
                </a:moveTo>
                <a:lnTo>
                  <a:pt x="5385440" y="0"/>
                </a:lnTo>
                <a:lnTo>
                  <a:pt x="5385440" y="6418264"/>
                </a:lnTo>
                <a:lnTo>
                  <a:pt x="0" y="641826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092663" y="461750"/>
            <a:ext cx="14102674" cy="3232015"/>
            <a:chOff x="0" y="0"/>
            <a:chExt cx="3714285" cy="851230"/>
          </a:xfrm>
        </p:grpSpPr>
        <p:sp>
          <p:nvSpPr>
            <p:cNvPr id="5" name="Freeform 5"/>
            <p:cNvSpPr/>
            <p:nvPr/>
          </p:nvSpPr>
          <p:spPr>
            <a:xfrm>
              <a:off x="0" y="0"/>
              <a:ext cx="3714285" cy="851230"/>
            </a:xfrm>
            <a:custGeom>
              <a:avLst/>
              <a:gdLst/>
              <a:ahLst/>
              <a:cxnLst/>
              <a:rect l="l" t="t" r="r" b="b"/>
              <a:pathLst>
                <a:path w="3714285" h="851230">
                  <a:moveTo>
                    <a:pt x="27997" y="0"/>
                  </a:moveTo>
                  <a:lnTo>
                    <a:pt x="3686287" y="0"/>
                  </a:lnTo>
                  <a:cubicBezTo>
                    <a:pt x="3693713" y="0"/>
                    <a:pt x="3700834" y="2950"/>
                    <a:pt x="3706084" y="8200"/>
                  </a:cubicBezTo>
                  <a:cubicBezTo>
                    <a:pt x="3711335" y="13451"/>
                    <a:pt x="3714285" y="20572"/>
                    <a:pt x="3714285" y="27997"/>
                  </a:cubicBezTo>
                  <a:lnTo>
                    <a:pt x="3714285" y="823233"/>
                  </a:lnTo>
                  <a:cubicBezTo>
                    <a:pt x="3714285" y="830658"/>
                    <a:pt x="3711335" y="837780"/>
                    <a:pt x="3706084" y="843030"/>
                  </a:cubicBezTo>
                  <a:cubicBezTo>
                    <a:pt x="3700834" y="848281"/>
                    <a:pt x="3693713" y="851230"/>
                    <a:pt x="3686287" y="851230"/>
                  </a:cubicBezTo>
                  <a:lnTo>
                    <a:pt x="27997" y="851230"/>
                  </a:lnTo>
                  <a:cubicBezTo>
                    <a:pt x="12535" y="851230"/>
                    <a:pt x="0" y="838695"/>
                    <a:pt x="0" y="823233"/>
                  </a:cubicBezTo>
                  <a:lnTo>
                    <a:pt x="0" y="27997"/>
                  </a:lnTo>
                  <a:cubicBezTo>
                    <a:pt x="0" y="20572"/>
                    <a:pt x="2950" y="13451"/>
                    <a:pt x="8200" y="8200"/>
                  </a:cubicBezTo>
                  <a:cubicBezTo>
                    <a:pt x="13451" y="2950"/>
                    <a:pt x="20572" y="0"/>
                    <a:pt x="27997" y="0"/>
                  </a:cubicBezTo>
                  <a:close/>
                </a:path>
              </a:pathLst>
            </a:custGeom>
            <a:solidFill>
              <a:srgbClr val="701D18"/>
            </a:solidFill>
          </p:spPr>
          <p:txBody>
            <a:bodyPr/>
            <a:lstStyle/>
            <a:p>
              <a:endParaRPr lang="en-US"/>
            </a:p>
          </p:txBody>
        </p:sp>
        <p:sp>
          <p:nvSpPr>
            <p:cNvPr id="6" name="TextBox 6"/>
            <p:cNvSpPr txBox="1"/>
            <p:nvPr/>
          </p:nvSpPr>
          <p:spPr>
            <a:xfrm>
              <a:off x="0" y="0"/>
              <a:ext cx="3714285" cy="851230"/>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2380164" y="479814"/>
            <a:ext cx="13551991" cy="2821372"/>
          </a:xfrm>
          <a:prstGeom prst="rect">
            <a:avLst/>
          </a:prstGeom>
        </p:spPr>
        <p:txBody>
          <a:bodyPr lIns="0" tIns="0" rIns="0" bIns="0" rtlCol="0" anchor="t">
            <a:spAutoFit/>
          </a:bodyPr>
          <a:lstStyle/>
          <a:p>
            <a:pPr algn="ctr">
              <a:lnSpc>
                <a:spcPts val="11035"/>
              </a:lnSpc>
            </a:pPr>
            <a:r>
              <a:rPr lang="en-US" sz="7882">
                <a:solidFill>
                  <a:srgbClr val="F4F1D9"/>
                </a:solidFill>
                <a:latin typeface="#9Slide07 IcielSoup of Justice"/>
              </a:rPr>
              <a:t>VÒNG 2</a:t>
            </a:r>
          </a:p>
          <a:p>
            <a:pPr algn="ctr">
              <a:lnSpc>
                <a:spcPts val="11035"/>
              </a:lnSpc>
            </a:pPr>
            <a:r>
              <a:rPr lang="en-US" sz="7882">
                <a:solidFill>
                  <a:srgbClr val="F4F1D9"/>
                </a:solidFill>
                <a:latin typeface="#9Slide07 IcielSoup of Justice"/>
              </a:rPr>
              <a:t>CUỘC TRÒ CHUYỆN VĂN CHƯƠNG</a:t>
            </a:r>
          </a:p>
        </p:txBody>
      </p:sp>
      <p:sp>
        <p:nvSpPr>
          <p:cNvPr id="8" name="TextBox 8"/>
          <p:cNvSpPr txBox="1"/>
          <p:nvPr/>
        </p:nvSpPr>
        <p:spPr>
          <a:xfrm>
            <a:off x="613482" y="4116496"/>
            <a:ext cx="12703688" cy="2125442"/>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Bold"/>
              </a:rPr>
              <a:t>Lượt giao tiếp thứ nhất:</a:t>
            </a:r>
            <a:r>
              <a:rPr lang="en-US" sz="4071">
                <a:solidFill>
                  <a:srgbClr val="394D57"/>
                </a:solidFill>
                <a:latin typeface="Roboto Condensed"/>
              </a:rPr>
              <a:t> HS ngồi ghép 2 nhóm cùng nội dung vào với nhau (nhóm 1-3; nhóm 2-4) để cùng trao đổi về nội dung mình tìm hiểu. </a:t>
            </a:r>
          </a:p>
        </p:txBody>
      </p:sp>
      <p:sp>
        <p:nvSpPr>
          <p:cNvPr id="9" name="TextBox 9"/>
          <p:cNvSpPr txBox="1"/>
          <p:nvPr/>
        </p:nvSpPr>
        <p:spPr>
          <a:xfrm>
            <a:off x="613482" y="6661037"/>
            <a:ext cx="12703688" cy="2839817"/>
          </a:xfrm>
          <a:prstGeom prst="rect">
            <a:avLst/>
          </a:prstGeom>
        </p:spPr>
        <p:txBody>
          <a:bodyPr lIns="0" tIns="0" rIns="0" bIns="0" rtlCol="0" anchor="t">
            <a:spAutoFit/>
          </a:bodyPr>
          <a:lstStyle/>
          <a:p>
            <a:pPr marL="878971" lvl="1" indent="-439486" algn="just">
              <a:lnSpc>
                <a:spcPts val="5699"/>
              </a:lnSpc>
              <a:buFont typeface="Arial"/>
              <a:buChar char="•"/>
            </a:pPr>
            <a:r>
              <a:rPr lang="en-US" sz="4071">
                <a:solidFill>
                  <a:srgbClr val="394D57"/>
                </a:solidFill>
                <a:latin typeface="Roboto Condensed"/>
              </a:rPr>
              <a:t>1 nhóm chia sẻ trước nội dung đã tìm hiểu của nhóm, nhóm còn lại trao đổi với nhóm bạn về những điểm đồng tình hoặc không đồng tình, những điểm tâm đắc và những điểm cần bổ sung ở phần trình bày của nhóm bạn. </a:t>
            </a:r>
          </a:p>
        </p:txBody>
      </p:sp>
      <p:sp>
        <p:nvSpPr>
          <p:cNvPr id="10" name="TextBox 10"/>
          <p:cNvSpPr txBox="1"/>
          <p:nvPr/>
        </p:nvSpPr>
        <p:spPr>
          <a:xfrm>
            <a:off x="14325743" y="3780581"/>
            <a:ext cx="3216050" cy="1898700"/>
          </a:xfrm>
          <a:prstGeom prst="rect">
            <a:avLst/>
          </a:prstGeom>
        </p:spPr>
        <p:txBody>
          <a:bodyPr lIns="0" tIns="0" rIns="0" bIns="0" rtlCol="0" anchor="t">
            <a:spAutoFit/>
          </a:bodyPr>
          <a:lstStyle/>
          <a:p>
            <a:pPr algn="ctr">
              <a:lnSpc>
                <a:spcPts val="5072"/>
              </a:lnSpc>
              <a:spcBef>
                <a:spcPct val="0"/>
              </a:spcBef>
            </a:pPr>
            <a:r>
              <a:rPr lang="en-US" sz="3623">
                <a:solidFill>
                  <a:srgbClr val="000000"/>
                </a:solidFill>
                <a:latin typeface="Roboto Condensed Bold"/>
              </a:rPr>
              <a:t>Thời gian trình bày của mỗi nhóm: 5 phút</a:t>
            </a:r>
          </a:p>
        </p:txBody>
      </p:sp>
    </p:spTree>
  </p:cSld>
  <p:clrMapOvr>
    <a:masterClrMapping/>
  </p:clrMapOvr>
  <p:transition spd="med">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4336</Words>
  <Application>Microsoft Office PowerPoint</Application>
  <PresentationFormat>Custom</PresentationFormat>
  <Paragraphs>328</Paragraphs>
  <Slides>57</Slides>
  <Notes>0</Notes>
  <HiddenSlides>0</HiddenSlides>
  <MMClips>11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57</vt:i4>
      </vt:variant>
    </vt:vector>
  </HeadingPairs>
  <TitlesOfParts>
    <vt:vector size="71" baseType="lpstr">
      <vt:lpstr>#9Slide05 Braxton Regular</vt:lpstr>
      <vt:lpstr>#9Slide07 SVNUT Triumph Press</vt:lpstr>
      <vt:lpstr>#9Slide05 VL Fadilla</vt:lpstr>
      <vt:lpstr>Calibri</vt:lpstr>
      <vt:lpstr>Fraunces Bold</vt:lpstr>
      <vt:lpstr>Arial</vt:lpstr>
      <vt:lpstr>Roboto Condensed</vt:lpstr>
      <vt:lpstr>Roboto Condensed Bold Italics</vt:lpstr>
      <vt:lpstr>Roboto Condensed Italics</vt:lpstr>
      <vt:lpstr>#9Slide05 Fourth</vt:lpstr>
      <vt:lpstr>#9Slide07 IcielSoup of Justice</vt:lpstr>
      <vt:lpstr>Roboto Condensed Bold</vt:lpstr>
      <vt:lpstr>#9Slide05 Dear Saturday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9CD_B2_Doc 3_Kieu o lau Ngung Bich</dc:title>
  <dc:creator>Administrator</dc:creator>
  <cp:lastModifiedBy>Admin</cp:lastModifiedBy>
  <cp:revision>3</cp:revision>
  <dcterms:created xsi:type="dcterms:W3CDTF">2006-08-16T00:00:00Z</dcterms:created>
  <dcterms:modified xsi:type="dcterms:W3CDTF">2024-06-25T09:01:02Z</dcterms:modified>
  <dc:identifier>DAGIGsKOMXk</dc:identifier>
</cp:coreProperties>
</file>