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Lst>
  <p:sldSz cx="18288000" cy="10287000"/>
  <p:notesSz cx="6858000" cy="9144000"/>
  <p:embeddedFontLst>
    <p:embeddedFont>
      <p:font typeface="#9Slide05 Brannboll Ny" panose="020B0604020202020204" charset="0"/>
      <p:regular r:id="rId54"/>
    </p:embeddedFont>
    <p:embeddedFont>
      <p:font typeface="SVN-Bira" panose="020B0604020202020204" charset="0"/>
      <p:regular r:id="rId55"/>
    </p:embeddedFont>
    <p:embeddedFont>
      <p:font typeface="Roboto Condensed Italics" panose="020B0604020202020204" charset="0"/>
      <p:regular r:id="rId56"/>
    </p:embeddedFont>
    <p:embeddedFont>
      <p:font typeface="#9Slide06 ThuPhap Thien An" panose="020B0604020202020204" charset="0"/>
      <p:regular r:id="rId57"/>
    </p:embeddedFont>
    <p:embeddedFont>
      <p:font typeface="#9Slide07 SVNNexa Rust Slab Bla" panose="020B0606040200020203" charset="0"/>
      <p:regular r:id="rId58"/>
      <p:bold r:id="rId59"/>
    </p:embeddedFont>
    <p:embeddedFont>
      <p:font typeface="Calibri" panose="020F0502020204030204" pitchFamily="34" charset="0"/>
      <p:regular r:id="rId60"/>
      <p:bold r:id="rId61"/>
      <p:italic r:id="rId62"/>
      <p:boldItalic r:id="rId63"/>
    </p:embeddedFont>
    <p:embeddedFont>
      <p:font typeface="#9Slide06 SVNAdeline" panose="020B0604020202020204" charset="0"/>
      <p:regular r:id="rId64"/>
    </p:embeddedFont>
    <p:embeddedFont>
      <p:font typeface="Fraunces Bold" panose="020B0604020202020204" charset="0"/>
      <p:regular r:id="rId65"/>
    </p:embeddedFont>
    <p:embeddedFont>
      <p:font typeface="Roboto Condensed" panose="020B0604020202020204" charset="0"/>
      <p:regular r:id="rId66"/>
    </p:embeddedFont>
    <p:embeddedFont>
      <p:font typeface="Roboto Bold" panose="020B0604020202020204" charset="0"/>
      <p:regular r:id="rId67"/>
    </p:embeddedFont>
    <p:embeddedFont>
      <p:font typeface="#9Slide03 Arima Madurai Bold" panose="020B0604020202020204" charset="0"/>
      <p:regular r:id="rId68"/>
      <p:bold r:id="rId69"/>
    </p:embeddedFont>
    <p:embeddedFont>
      <p:font typeface="#9Slide05 VL Fadilla" panose="020B0604020202020204" charset="0"/>
      <p:regular r:id="rId70"/>
    </p:embeddedFont>
    <p:embeddedFont>
      <p:font typeface="ThuphapCongthuy" panose="020B0604020202020204"/>
      <p:regular r:id="rId71"/>
    </p:embeddedFont>
    <p:embeddedFont>
      <p:font typeface="Roboto Condensed Bold Italics" panose="020B0604020202020204" charset="0"/>
      <p:regular r:id="rId72"/>
    </p:embeddedFont>
    <p:embeddedFont>
      <p:font typeface="Roboto Condensed Bold" panose="020B0604020202020204" charset="0"/>
      <p:regular r:id="rId7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3" d="100"/>
          <a:sy n="53" d="100"/>
        </p:scale>
        <p:origin x="396"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2.fntdata"/><Relationship Id="rId63" Type="http://schemas.openxmlformats.org/officeDocument/2006/relationships/font" Target="fonts/font10.fntdata"/><Relationship Id="rId68" Type="http://schemas.openxmlformats.org/officeDocument/2006/relationships/font" Target="fonts/font15.fntdata"/><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font" Target="fonts/font18.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font" Target="fonts/font13.fntdata"/><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61"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7.fntdata"/><Relationship Id="rId65" Type="http://schemas.openxmlformats.org/officeDocument/2006/relationships/font" Target="fonts/font12.fntdata"/><Relationship Id="rId73" Type="http://schemas.openxmlformats.org/officeDocument/2006/relationships/font" Target="fonts/font2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font" Target="fonts/font16.fntdata"/><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font" Target="fonts/font17.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25.6.2024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9</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9</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9</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9</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10</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link video: https://www.youtube.com/watch?v=W47CjuUBHy8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link video: https://www.youtube.com/watch?v=W47CjuUBHy8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20</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20</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20</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9</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9</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25/6/2024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25/6/2024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25/6/2024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25/6/2024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3.svg"/><Relationship Id="rId10" Type="http://schemas.openxmlformats.org/officeDocument/2006/relationships/image" Target="../media/image8.svg"/><Relationship Id="rId4" Type="http://schemas.openxmlformats.org/officeDocument/2006/relationships/image" Target="../media/image2.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8.png"/><Relationship Id="rId3" Type="http://schemas.openxmlformats.org/officeDocument/2006/relationships/slideLayout" Target="../slideLayouts/slideLayout7.xml"/><Relationship Id="rId7" Type="http://schemas.openxmlformats.org/officeDocument/2006/relationships/image" Target="../media/image15.svg"/><Relationship Id="rId12" Type="http://schemas.openxmlformats.org/officeDocument/2006/relationships/image" Target="../media/image21.sv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jpeg"/><Relationship Id="rId10" Type="http://schemas.openxmlformats.org/officeDocument/2006/relationships/image" Target="../media/image4.png"/><Relationship Id="rId4" Type="http://schemas.openxmlformats.org/officeDocument/2006/relationships/notesSlide" Target="../notesSlides/notesSlide10.xml"/><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8.png"/><Relationship Id="rId3" Type="http://schemas.openxmlformats.org/officeDocument/2006/relationships/slideLayout" Target="../slideLayouts/slideLayout7.xml"/><Relationship Id="rId7" Type="http://schemas.openxmlformats.org/officeDocument/2006/relationships/image" Target="../media/image15.svg"/><Relationship Id="rId12" Type="http://schemas.openxmlformats.org/officeDocument/2006/relationships/image" Target="../media/image21.sv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jpeg"/><Relationship Id="rId10" Type="http://schemas.openxmlformats.org/officeDocument/2006/relationships/image" Target="../media/image4.png"/><Relationship Id="rId4" Type="http://schemas.openxmlformats.org/officeDocument/2006/relationships/notesSlide" Target="../notesSlides/notesSlide11.xml"/><Relationship Id="rId9"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8.png"/><Relationship Id="rId3" Type="http://schemas.openxmlformats.org/officeDocument/2006/relationships/slideLayout" Target="../slideLayouts/slideLayout7.xml"/><Relationship Id="rId7" Type="http://schemas.openxmlformats.org/officeDocument/2006/relationships/image" Target="../media/image15.svg"/><Relationship Id="rId12" Type="http://schemas.openxmlformats.org/officeDocument/2006/relationships/image" Target="../media/image21.sv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jpeg"/><Relationship Id="rId10" Type="http://schemas.openxmlformats.org/officeDocument/2006/relationships/image" Target="../media/image4.png"/><Relationship Id="rId4" Type="http://schemas.openxmlformats.org/officeDocument/2006/relationships/notesSlide" Target="../notesSlides/notesSlide12.xml"/><Relationship Id="rId9"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8.png"/><Relationship Id="rId3" Type="http://schemas.openxmlformats.org/officeDocument/2006/relationships/slideLayout" Target="../slideLayouts/slideLayout7.xml"/><Relationship Id="rId7" Type="http://schemas.openxmlformats.org/officeDocument/2006/relationships/image" Target="../media/image15.svg"/><Relationship Id="rId12" Type="http://schemas.openxmlformats.org/officeDocument/2006/relationships/image" Target="../media/image21.sv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jpeg"/><Relationship Id="rId10" Type="http://schemas.openxmlformats.org/officeDocument/2006/relationships/image" Target="../media/image4.png"/><Relationship Id="rId4" Type="http://schemas.openxmlformats.org/officeDocument/2006/relationships/notesSlide" Target="../notesSlides/notesSlide13.xml"/><Relationship Id="rId9"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5.sv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1.jpeg"/><Relationship Id="rId7"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3.sv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jpeg"/><Relationship Id="rId7" Type="http://schemas.openxmlformats.org/officeDocument/2006/relationships/image" Target="../media/image25.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3.sv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23.png"/><Relationship Id="rId5" Type="http://schemas.openxmlformats.org/officeDocument/2006/relationships/image" Target="../media/image15.svg"/><Relationship Id="rId10" Type="http://schemas.openxmlformats.org/officeDocument/2006/relationships/image" Target="../media/image28.svg"/><Relationship Id="rId4" Type="http://schemas.openxmlformats.org/officeDocument/2006/relationships/image" Target="../media/image12.png"/><Relationship Id="rId9" Type="http://schemas.openxmlformats.org/officeDocument/2006/relationships/image" Target="../media/image22.png"/></Relationships>
</file>

<file path=ppt/slides/_rels/slide1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5.svg"/><Relationship Id="rId4" Type="http://schemas.openxmlformats.org/officeDocument/2006/relationships/image" Target="../media/image12.png"/><Relationship Id="rId9" Type="http://schemas.openxmlformats.org/officeDocument/2006/relationships/image" Target="../media/image24.png"/></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jpeg"/><Relationship Id="rId7" Type="http://schemas.openxmlformats.org/officeDocument/2006/relationships/image" Target="../media/image4.png"/><Relationship Id="rId12" Type="http://schemas.openxmlformats.org/officeDocument/2006/relationships/image" Target="../media/image33.sv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26.png"/><Relationship Id="rId5" Type="http://schemas.openxmlformats.org/officeDocument/2006/relationships/image" Target="../media/image15.svg"/><Relationship Id="rId10" Type="http://schemas.openxmlformats.org/officeDocument/2006/relationships/image" Target="../media/image25.png"/><Relationship Id="rId4" Type="http://schemas.openxmlformats.org/officeDocument/2006/relationships/image" Target="../media/image12.png"/><Relationship Id="rId9" Type="http://schemas.openxmlformats.org/officeDocument/2006/relationships/image" Target="../media/image28.sv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3.sv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5.svg"/><Relationship Id="rId10" Type="http://schemas.openxmlformats.org/officeDocument/2006/relationships/image" Target="../media/image25.png"/><Relationship Id="rId4" Type="http://schemas.openxmlformats.org/officeDocument/2006/relationships/image" Target="../media/image12.png"/><Relationship Id="rId9" Type="http://schemas.openxmlformats.org/officeDocument/2006/relationships/image" Target="../media/image28.svg"/></Relationships>
</file>

<file path=ppt/slides/_rels/slide2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28.jpeg"/><Relationship Id="rId5" Type="http://schemas.openxmlformats.org/officeDocument/2006/relationships/image" Target="../media/image15.svg"/><Relationship Id="rId10" Type="http://schemas.openxmlformats.org/officeDocument/2006/relationships/image" Target="../media/image27.jpeg"/><Relationship Id="rId4" Type="http://schemas.openxmlformats.org/officeDocument/2006/relationships/image" Target="../media/image12.png"/><Relationship Id="rId9" Type="http://schemas.openxmlformats.org/officeDocument/2006/relationships/image" Target="../media/image28.svg"/></Relationships>
</file>

<file path=ppt/slides/_rels/slide2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28.jpeg"/><Relationship Id="rId5" Type="http://schemas.openxmlformats.org/officeDocument/2006/relationships/image" Target="../media/image15.svg"/><Relationship Id="rId10" Type="http://schemas.openxmlformats.org/officeDocument/2006/relationships/image" Target="../media/image27.jpeg"/><Relationship Id="rId4" Type="http://schemas.openxmlformats.org/officeDocument/2006/relationships/image" Target="../media/image12.png"/><Relationship Id="rId9" Type="http://schemas.openxmlformats.org/officeDocument/2006/relationships/image" Target="../media/image28.svg"/></Relationships>
</file>

<file path=ppt/slides/_rels/slide2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28.jpeg"/><Relationship Id="rId5" Type="http://schemas.openxmlformats.org/officeDocument/2006/relationships/image" Target="../media/image15.svg"/><Relationship Id="rId10" Type="http://schemas.openxmlformats.org/officeDocument/2006/relationships/image" Target="../media/image27.jpeg"/><Relationship Id="rId4" Type="http://schemas.openxmlformats.org/officeDocument/2006/relationships/image" Target="../media/image12.png"/><Relationship Id="rId9" Type="http://schemas.openxmlformats.org/officeDocument/2006/relationships/image" Target="../media/image28.svg"/></Relationships>
</file>

<file path=ppt/slides/_rels/slide2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37.svg"/><Relationship Id="rId3" Type="http://schemas.openxmlformats.org/officeDocument/2006/relationships/image" Target="../media/image1.jpeg"/><Relationship Id="rId7" Type="http://schemas.openxmlformats.org/officeDocument/2006/relationships/image" Target="../media/image4.png"/><Relationship Id="rId12"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28.jpeg"/><Relationship Id="rId5" Type="http://schemas.openxmlformats.org/officeDocument/2006/relationships/image" Target="../media/image15.svg"/><Relationship Id="rId10" Type="http://schemas.openxmlformats.org/officeDocument/2006/relationships/image" Target="../media/image27.jpeg"/><Relationship Id="rId4" Type="http://schemas.openxmlformats.org/officeDocument/2006/relationships/image" Target="../media/image12.png"/><Relationship Id="rId9" Type="http://schemas.openxmlformats.org/officeDocument/2006/relationships/image" Target="../media/image28.svg"/></Relationships>
</file>

<file path=ppt/slides/_rels/slide2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28.jpeg"/><Relationship Id="rId5" Type="http://schemas.openxmlformats.org/officeDocument/2006/relationships/image" Target="../media/image15.svg"/><Relationship Id="rId10" Type="http://schemas.openxmlformats.org/officeDocument/2006/relationships/image" Target="../media/image27.jpeg"/><Relationship Id="rId4" Type="http://schemas.openxmlformats.org/officeDocument/2006/relationships/image" Target="../media/image12.png"/><Relationship Id="rId9" Type="http://schemas.openxmlformats.org/officeDocument/2006/relationships/image" Target="../media/image28.svg"/></Relationships>
</file>

<file path=ppt/slides/_rels/slide2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3.sv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3.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11" Type="http://schemas.openxmlformats.org/officeDocument/2006/relationships/image" Target="../media/image14.png"/><Relationship Id="rId5" Type="http://schemas.openxmlformats.org/officeDocument/2006/relationships/image" Target="../media/image1.jpeg"/><Relationship Id="rId10" Type="http://schemas.openxmlformats.org/officeDocument/2006/relationships/image" Target="../media/image5.png"/><Relationship Id="rId4" Type="http://schemas.openxmlformats.org/officeDocument/2006/relationships/notesSlide" Target="../notesSlides/notesSlide27.xml"/><Relationship Id="rId9" Type="http://schemas.openxmlformats.org/officeDocument/2006/relationships/image" Target="../media/image4.png"/></Relationships>
</file>

<file path=ppt/slides/_rels/slide2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3.sv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5.svg"/><Relationship Id="rId10" Type="http://schemas.openxmlformats.org/officeDocument/2006/relationships/image" Target="../media/image28.svg"/><Relationship Id="rId4" Type="http://schemas.openxmlformats.org/officeDocument/2006/relationships/image" Target="../media/image12.png"/><Relationship Id="rId9"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jpeg"/><Relationship Id="rId7" Type="http://schemas.openxmlformats.org/officeDocument/2006/relationships/image" Target="../media/image8.png"/><Relationship Id="rId12"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0.png"/><Relationship Id="rId5" Type="http://schemas.openxmlformats.org/officeDocument/2006/relationships/image" Target="../media/image3.svg"/><Relationship Id="rId10"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5.svg"/><Relationship Id="rId10" Type="http://schemas.openxmlformats.org/officeDocument/2006/relationships/image" Target="../media/image41.svg"/><Relationship Id="rId4" Type="http://schemas.openxmlformats.org/officeDocument/2006/relationships/image" Target="../media/image12.png"/><Relationship Id="rId9" Type="http://schemas.openxmlformats.org/officeDocument/2006/relationships/image" Target="../media/image32.png"/></Relationships>
</file>

<file path=ppt/slides/_rels/slide3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5.svg"/><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3.sv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5.svg"/><Relationship Id="rId4" Type="http://schemas.openxmlformats.org/officeDocument/2006/relationships/image" Target="../media/image12.png"/></Relationships>
</file>

<file path=ppt/slides/_rels/slide3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5.svg"/><Relationship Id="rId4" Type="http://schemas.openxmlformats.org/officeDocument/2006/relationships/image" Target="../media/image12.png"/><Relationship Id="rId9" Type="http://schemas.openxmlformats.org/officeDocument/2006/relationships/image" Target="../media/image43.svg"/></Relationships>
</file>

<file path=ppt/slides/_rels/slide3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3.sv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1.jpeg"/><Relationship Id="rId7"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5.svg"/><Relationship Id="rId4" Type="http://schemas.openxmlformats.org/officeDocument/2006/relationships/image" Target="../media/image12.png"/></Relationships>
</file>

<file path=ppt/slides/_rels/slide3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5.svg"/><Relationship Id="rId4" Type="http://schemas.openxmlformats.org/officeDocument/2006/relationships/image" Target="../media/image12.png"/></Relationships>
</file>

<file path=ppt/slides/_rels/slide3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5.svg"/><Relationship Id="rId4" Type="http://schemas.openxmlformats.org/officeDocument/2006/relationships/image" Target="../media/image12.png"/></Relationships>
</file>

<file path=ppt/slides/_rels/slide3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5.svg"/><Relationship Id="rId10" Type="http://schemas.openxmlformats.org/officeDocument/2006/relationships/image" Target="../media/image48.svg"/><Relationship Id="rId4" Type="http://schemas.openxmlformats.org/officeDocument/2006/relationships/image" Target="../media/image12.png"/><Relationship Id="rId9" Type="http://schemas.openxmlformats.org/officeDocument/2006/relationships/image" Target="../media/image37.pn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5.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11" Type="http://schemas.openxmlformats.org/officeDocument/2006/relationships/image" Target="../media/image14.png"/><Relationship Id="rId5" Type="http://schemas.openxmlformats.org/officeDocument/2006/relationships/image" Target="../media/image1.jpeg"/><Relationship Id="rId10" Type="http://schemas.openxmlformats.org/officeDocument/2006/relationships/image" Target="../media/image13.png"/><Relationship Id="rId4" Type="http://schemas.openxmlformats.org/officeDocument/2006/relationships/notesSlide" Target="../notesSlides/notesSlide4.xml"/><Relationship Id="rId9" Type="http://schemas.openxmlformats.org/officeDocument/2006/relationships/image" Target="../media/image4.png"/></Relationships>
</file>

<file path=ppt/slides/_rels/slide4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3.sv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40.xml"/><Relationship Id="rId9" Type="http://schemas.openxmlformats.org/officeDocument/2006/relationships/image" Target="../media/image18.png"/></Relationships>
</file>

<file path=ppt/slides/_rels/slide4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3.sv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41.xml"/><Relationship Id="rId9" Type="http://schemas.openxmlformats.org/officeDocument/2006/relationships/image" Target="../media/image18.png"/></Relationships>
</file>

<file path=ppt/slides/_rels/slide4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3.sv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42.xml"/><Relationship Id="rId9" Type="http://schemas.openxmlformats.org/officeDocument/2006/relationships/image" Target="../media/image18.png"/></Relationships>
</file>

<file path=ppt/slides/_rels/slide4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3.sv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43.xml"/><Relationship Id="rId9" Type="http://schemas.openxmlformats.org/officeDocument/2006/relationships/image" Target="../media/image18.png"/></Relationships>
</file>

<file path=ppt/slides/_rels/slide4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3.sv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44.xml"/><Relationship Id="rId9" Type="http://schemas.openxmlformats.org/officeDocument/2006/relationships/image" Target="../media/image18.png"/></Relationships>
</file>

<file path=ppt/slides/_rels/slide4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3.sv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45.xml"/><Relationship Id="rId9" Type="http://schemas.openxmlformats.org/officeDocument/2006/relationships/image" Target="../media/image18.png"/></Relationships>
</file>

<file path=ppt/slides/_rels/slide4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3.sv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46.xml"/><Relationship Id="rId9" Type="http://schemas.openxmlformats.org/officeDocument/2006/relationships/image" Target="../media/image18.png"/></Relationships>
</file>

<file path=ppt/slides/_rels/slide47.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4.png"/><Relationship Id="rId3" Type="http://schemas.openxmlformats.org/officeDocument/2006/relationships/slideLayout" Target="../slideLayouts/slideLayout7.xml"/><Relationship Id="rId7" Type="http://schemas.openxmlformats.org/officeDocument/2006/relationships/image" Target="../media/image15.svg"/><Relationship Id="rId12" Type="http://schemas.openxmlformats.org/officeDocument/2006/relationships/image" Target="../media/image48.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11" Type="http://schemas.openxmlformats.org/officeDocument/2006/relationships/image" Target="../media/image37.png"/><Relationship Id="rId5" Type="http://schemas.openxmlformats.org/officeDocument/2006/relationships/image" Target="../media/image1.jpeg"/><Relationship Id="rId10" Type="http://schemas.openxmlformats.org/officeDocument/2006/relationships/image" Target="../media/image36.png"/><Relationship Id="rId4" Type="http://schemas.openxmlformats.org/officeDocument/2006/relationships/notesSlide" Target="../notesSlides/notesSlide47.xml"/><Relationship Id="rId9" Type="http://schemas.openxmlformats.org/officeDocument/2006/relationships/image" Target="../media/image4.png"/></Relationships>
</file>

<file path=ppt/slides/_rels/slide4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5.svg"/><Relationship Id="rId4" Type="http://schemas.openxmlformats.org/officeDocument/2006/relationships/image" Target="../media/image12.png"/></Relationships>
</file>

<file path=ppt/slides/_rels/slide4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5.svg"/><Relationship Id="rId10" Type="http://schemas.openxmlformats.org/officeDocument/2006/relationships/image" Target="../media/image48.svg"/><Relationship Id="rId4" Type="http://schemas.openxmlformats.org/officeDocument/2006/relationships/image" Target="../media/image12.png"/><Relationship Id="rId9" Type="http://schemas.openxmlformats.org/officeDocument/2006/relationships/image" Target="../media/image37.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5.sv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3.svg"/><Relationship Id="rId10" Type="http://schemas.openxmlformats.org/officeDocument/2006/relationships/image" Target="../media/image52.svg"/><Relationship Id="rId4" Type="http://schemas.openxmlformats.org/officeDocument/2006/relationships/image" Target="../media/image2.png"/><Relationship Id="rId9" Type="http://schemas.openxmlformats.org/officeDocument/2006/relationships/image" Target="../media/image40.png"/></Relationships>
</file>

<file path=ppt/slides/_rels/slide5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jpeg"/><Relationship Id="rId7" Type="http://schemas.openxmlformats.org/officeDocument/2006/relationships/image" Target="../media/image8.png"/><Relationship Id="rId12" Type="http://schemas.openxmlformats.org/officeDocument/2006/relationships/image" Target="../media/image10.pn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41.png"/><Relationship Id="rId5" Type="http://schemas.openxmlformats.org/officeDocument/2006/relationships/image" Target="../media/image3.svg"/><Relationship Id="rId10"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5.sv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5.sv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jpeg"/><Relationship Id="rId7"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svg"/><Relationship Id="rId10" Type="http://schemas.openxmlformats.org/officeDocument/2006/relationships/image" Target="../media/image21.svg"/><Relationship Id="rId4" Type="http://schemas.openxmlformats.org/officeDocument/2006/relationships/image" Target="../media/image12.png"/><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8.png"/><Relationship Id="rId3" Type="http://schemas.openxmlformats.org/officeDocument/2006/relationships/slideLayout" Target="../slideLayouts/slideLayout7.xml"/><Relationship Id="rId7" Type="http://schemas.openxmlformats.org/officeDocument/2006/relationships/image" Target="../media/image15.svg"/><Relationship Id="rId12" Type="http://schemas.openxmlformats.org/officeDocument/2006/relationships/image" Target="../media/image21.sv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jpeg"/><Relationship Id="rId10" Type="http://schemas.openxmlformats.org/officeDocument/2006/relationships/image" Target="../media/image4.png"/><Relationship Id="rId4" Type="http://schemas.openxmlformats.org/officeDocument/2006/relationships/notesSlide" Target="../notesSlides/notesSlide9.xml"/><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6023" y="-4011389"/>
            <a:ext cx="10297731" cy="18309776"/>
          </a:xfrm>
          <a:custGeom>
            <a:avLst/>
            <a:gdLst/>
            <a:ahLst/>
            <a:cxnLst/>
            <a:rect l="l" t="t" r="r" b="b"/>
            <a:pathLst>
              <a:path w="10297731" h="18309776">
                <a:moveTo>
                  <a:pt x="0" y="0"/>
                </a:moveTo>
                <a:lnTo>
                  <a:pt x="10297731" y="0"/>
                </a:lnTo>
                <a:lnTo>
                  <a:pt x="10297731" y="18309776"/>
                </a:lnTo>
                <a:lnTo>
                  <a:pt x="0" y="18309776"/>
                </a:lnTo>
                <a:lnTo>
                  <a:pt x="0" y="0"/>
                </a:lnTo>
                <a:close/>
              </a:path>
            </a:pathLst>
          </a:custGeom>
          <a:blipFill>
            <a:blip r:embed="rId3"/>
            <a:stretch>
              <a:fillRect l="-1179" r="-1179"/>
            </a:stretch>
          </a:blipFill>
        </p:spPr>
        <p:txBody>
          <a:bodyPr/>
          <a:lstStyle/>
          <a:p>
            <a:endParaRPr lang="en-US"/>
          </a:p>
        </p:txBody>
      </p:sp>
      <p:sp>
        <p:nvSpPr>
          <p:cNvPr id="3" name="Freeform 3"/>
          <p:cNvSpPr/>
          <p:nvPr/>
        </p:nvSpPr>
        <p:spPr>
          <a:xfrm>
            <a:off x="1362075" y="979714"/>
            <a:ext cx="15563849" cy="8556170"/>
          </a:xfrm>
          <a:custGeom>
            <a:avLst/>
            <a:gdLst/>
            <a:ahLst/>
            <a:cxnLst/>
            <a:rect l="l" t="t" r="r" b="b"/>
            <a:pathLst>
              <a:path w="15563849" h="8556170">
                <a:moveTo>
                  <a:pt x="0" y="0"/>
                </a:moveTo>
                <a:lnTo>
                  <a:pt x="15563849" y="0"/>
                </a:lnTo>
                <a:lnTo>
                  <a:pt x="15563849" y="8556170"/>
                </a:lnTo>
                <a:lnTo>
                  <a:pt x="0" y="855617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1822243" y="-1538127"/>
            <a:ext cx="6368637" cy="5838664"/>
          </a:xfrm>
          <a:custGeom>
            <a:avLst/>
            <a:gdLst/>
            <a:ahLst/>
            <a:cxnLst/>
            <a:rect l="l" t="t" r="r" b="b"/>
            <a:pathLst>
              <a:path w="6368637" h="5838664">
                <a:moveTo>
                  <a:pt x="0" y="0"/>
                </a:moveTo>
                <a:lnTo>
                  <a:pt x="6368637" y="0"/>
                </a:lnTo>
                <a:lnTo>
                  <a:pt x="6368637" y="5838665"/>
                </a:lnTo>
                <a:lnTo>
                  <a:pt x="0" y="5838665"/>
                </a:lnTo>
                <a:lnTo>
                  <a:pt x="0" y="0"/>
                </a:lnTo>
                <a:close/>
              </a:path>
            </a:pathLst>
          </a:custGeom>
          <a:blipFill>
            <a:blip r:embed="rId6"/>
            <a:stretch>
              <a:fillRect/>
            </a:stretch>
          </a:blipFill>
        </p:spPr>
        <p:txBody>
          <a:bodyPr/>
          <a:lstStyle/>
          <a:p>
            <a:endParaRPr lang="en-US"/>
          </a:p>
        </p:txBody>
      </p:sp>
      <p:sp>
        <p:nvSpPr>
          <p:cNvPr id="5" name="Freeform 5"/>
          <p:cNvSpPr/>
          <p:nvPr/>
        </p:nvSpPr>
        <p:spPr>
          <a:xfrm>
            <a:off x="14645553" y="6446595"/>
            <a:ext cx="5004522" cy="3851136"/>
          </a:xfrm>
          <a:custGeom>
            <a:avLst/>
            <a:gdLst/>
            <a:ahLst/>
            <a:cxnLst/>
            <a:rect l="l" t="t" r="r" b="b"/>
            <a:pathLst>
              <a:path w="5004522" h="3851136">
                <a:moveTo>
                  <a:pt x="0" y="0"/>
                </a:moveTo>
                <a:lnTo>
                  <a:pt x="5004522" y="0"/>
                </a:lnTo>
                <a:lnTo>
                  <a:pt x="5004522" y="3851136"/>
                </a:lnTo>
                <a:lnTo>
                  <a:pt x="0" y="3851136"/>
                </a:lnTo>
                <a:lnTo>
                  <a:pt x="0" y="0"/>
                </a:lnTo>
                <a:close/>
              </a:path>
            </a:pathLst>
          </a:custGeom>
          <a:blipFill>
            <a:blip r:embed="rId7"/>
            <a:stretch>
              <a:fillRect/>
            </a:stretch>
          </a:blipFill>
        </p:spPr>
        <p:txBody>
          <a:bodyPr/>
          <a:lstStyle/>
          <a:p>
            <a:endParaRPr lang="en-US"/>
          </a:p>
        </p:txBody>
      </p:sp>
      <p:sp>
        <p:nvSpPr>
          <p:cNvPr id="6" name="Freeform 6"/>
          <p:cNvSpPr/>
          <p:nvPr/>
        </p:nvSpPr>
        <p:spPr>
          <a:xfrm>
            <a:off x="1115444" y="4593084"/>
            <a:ext cx="7206096" cy="4691278"/>
          </a:xfrm>
          <a:custGeom>
            <a:avLst/>
            <a:gdLst/>
            <a:ahLst/>
            <a:cxnLst/>
            <a:rect l="l" t="t" r="r" b="b"/>
            <a:pathLst>
              <a:path w="7206096" h="4691278">
                <a:moveTo>
                  <a:pt x="0" y="0"/>
                </a:moveTo>
                <a:lnTo>
                  <a:pt x="7206095" y="0"/>
                </a:lnTo>
                <a:lnTo>
                  <a:pt x="7206095" y="4691278"/>
                </a:lnTo>
                <a:lnTo>
                  <a:pt x="0" y="4691278"/>
                </a:lnTo>
                <a:lnTo>
                  <a:pt x="0" y="0"/>
                </a:lnTo>
                <a:close/>
              </a:path>
            </a:pathLst>
          </a:custGeom>
          <a:blipFill>
            <a:blip r:embed="rId8"/>
            <a:stretch>
              <a:fillRect/>
            </a:stretch>
          </a:blipFill>
        </p:spPr>
        <p:txBody>
          <a:bodyPr/>
          <a:lstStyle/>
          <a:p>
            <a:endParaRPr lang="en-US"/>
          </a:p>
        </p:txBody>
      </p:sp>
      <p:sp>
        <p:nvSpPr>
          <p:cNvPr id="7" name="AutoShape 7"/>
          <p:cNvSpPr/>
          <p:nvPr/>
        </p:nvSpPr>
        <p:spPr>
          <a:xfrm rot="45832">
            <a:off x="7384998" y="2228446"/>
            <a:ext cx="1003135" cy="0"/>
          </a:xfrm>
          <a:prstGeom prst="line">
            <a:avLst/>
          </a:prstGeom>
          <a:ln w="19050" cap="rnd">
            <a:solidFill>
              <a:srgbClr val="000000"/>
            </a:solidFill>
            <a:prstDash val="solid"/>
            <a:headEnd type="none" w="sm" len="sm"/>
            <a:tailEnd type="none" w="sm" len="sm"/>
          </a:ln>
        </p:spPr>
        <p:txBody>
          <a:bodyPr/>
          <a:lstStyle/>
          <a:p>
            <a:endParaRPr lang="en-US"/>
          </a:p>
        </p:txBody>
      </p:sp>
      <p:grpSp>
        <p:nvGrpSpPr>
          <p:cNvPr id="8" name="Group 8"/>
          <p:cNvGrpSpPr/>
          <p:nvPr/>
        </p:nvGrpSpPr>
        <p:grpSpPr>
          <a:xfrm>
            <a:off x="8307691" y="2231284"/>
            <a:ext cx="141679" cy="171703"/>
            <a:chOff x="0" y="0"/>
            <a:chExt cx="188905" cy="228938"/>
          </a:xfrm>
        </p:grpSpPr>
        <p:sp>
          <p:nvSpPr>
            <p:cNvPr id="9" name="Freeform 9"/>
            <p:cNvSpPr/>
            <p:nvPr/>
          </p:nvSpPr>
          <p:spPr>
            <a:xfrm>
              <a:off x="87249" y="0"/>
              <a:ext cx="126365" cy="249301"/>
            </a:xfrm>
            <a:custGeom>
              <a:avLst/>
              <a:gdLst/>
              <a:ahLst/>
              <a:cxnLst/>
              <a:rect l="l" t="t" r="r" b="b"/>
              <a:pathLst>
                <a:path w="126365" h="249301">
                  <a:moveTo>
                    <a:pt x="18923" y="0"/>
                  </a:moveTo>
                  <a:lnTo>
                    <a:pt x="18923" y="19050"/>
                  </a:lnTo>
                  <a:lnTo>
                    <a:pt x="18923" y="0"/>
                  </a:lnTo>
                  <a:cubicBezTo>
                    <a:pt x="79756" y="0"/>
                    <a:pt x="123825" y="57531"/>
                    <a:pt x="125095" y="121793"/>
                  </a:cubicBezTo>
                  <a:cubicBezTo>
                    <a:pt x="126365" y="186055"/>
                    <a:pt x="84709" y="245618"/>
                    <a:pt x="24130" y="249047"/>
                  </a:cubicBezTo>
                  <a:cubicBezTo>
                    <a:pt x="19050" y="249301"/>
                    <a:pt x="13970" y="247523"/>
                    <a:pt x="10287" y="244094"/>
                  </a:cubicBezTo>
                  <a:cubicBezTo>
                    <a:pt x="6604" y="240665"/>
                    <a:pt x="4318" y="235839"/>
                    <a:pt x="4064" y="230759"/>
                  </a:cubicBezTo>
                  <a:lnTo>
                    <a:pt x="0" y="125349"/>
                  </a:lnTo>
                  <a:lnTo>
                    <a:pt x="0" y="124587"/>
                  </a:lnTo>
                  <a:lnTo>
                    <a:pt x="0" y="19050"/>
                  </a:lnTo>
                  <a:cubicBezTo>
                    <a:pt x="0" y="13970"/>
                    <a:pt x="2032" y="9144"/>
                    <a:pt x="5588" y="5588"/>
                  </a:cubicBezTo>
                  <a:cubicBezTo>
                    <a:pt x="9144" y="2032"/>
                    <a:pt x="13843" y="0"/>
                    <a:pt x="18923" y="0"/>
                  </a:cubicBezTo>
                  <a:moveTo>
                    <a:pt x="18923" y="38100"/>
                  </a:moveTo>
                  <a:lnTo>
                    <a:pt x="18923" y="19050"/>
                  </a:lnTo>
                  <a:lnTo>
                    <a:pt x="37973" y="19050"/>
                  </a:lnTo>
                  <a:lnTo>
                    <a:pt x="37973" y="124587"/>
                  </a:lnTo>
                  <a:lnTo>
                    <a:pt x="18923" y="124587"/>
                  </a:lnTo>
                  <a:lnTo>
                    <a:pt x="37973" y="123825"/>
                  </a:lnTo>
                  <a:lnTo>
                    <a:pt x="42037" y="229235"/>
                  </a:lnTo>
                  <a:lnTo>
                    <a:pt x="22987" y="229997"/>
                  </a:lnTo>
                  <a:lnTo>
                    <a:pt x="21844" y="210947"/>
                  </a:lnTo>
                  <a:cubicBezTo>
                    <a:pt x="55753" y="209042"/>
                    <a:pt x="87884" y="172847"/>
                    <a:pt x="86868" y="122428"/>
                  </a:cubicBezTo>
                  <a:lnTo>
                    <a:pt x="105918" y="122047"/>
                  </a:lnTo>
                  <a:lnTo>
                    <a:pt x="86868" y="122428"/>
                  </a:lnTo>
                  <a:cubicBezTo>
                    <a:pt x="85979" y="72009"/>
                    <a:pt x="52705" y="38100"/>
                    <a:pt x="18923" y="38100"/>
                  </a:cubicBezTo>
                  <a:close/>
                </a:path>
              </a:pathLst>
            </a:custGeom>
            <a:solidFill>
              <a:srgbClr val="595959"/>
            </a:solidFill>
          </p:spPr>
          <p:txBody>
            <a:bodyPr/>
            <a:lstStyle/>
            <a:p>
              <a:endParaRPr lang="en-US"/>
            </a:p>
          </p:txBody>
        </p:sp>
        <p:sp>
          <p:nvSpPr>
            <p:cNvPr id="10" name="Freeform 10"/>
            <p:cNvSpPr/>
            <p:nvPr/>
          </p:nvSpPr>
          <p:spPr>
            <a:xfrm>
              <a:off x="106172" y="0"/>
              <a:ext cx="107442" cy="249047"/>
            </a:xfrm>
            <a:custGeom>
              <a:avLst/>
              <a:gdLst/>
              <a:ahLst/>
              <a:cxnLst/>
              <a:rect l="l" t="t" r="r" b="b"/>
              <a:pathLst>
                <a:path w="107442" h="249047">
                  <a:moveTo>
                    <a:pt x="0" y="0"/>
                  </a:moveTo>
                  <a:lnTo>
                    <a:pt x="0" y="19050"/>
                  </a:lnTo>
                  <a:lnTo>
                    <a:pt x="0" y="0"/>
                  </a:lnTo>
                  <a:cubicBezTo>
                    <a:pt x="60833" y="0"/>
                    <a:pt x="104902" y="57531"/>
                    <a:pt x="106172" y="121793"/>
                  </a:cubicBezTo>
                  <a:cubicBezTo>
                    <a:pt x="107442" y="186055"/>
                    <a:pt x="65786" y="245618"/>
                    <a:pt x="5207" y="249047"/>
                  </a:cubicBezTo>
                  <a:lnTo>
                    <a:pt x="3048" y="210947"/>
                  </a:lnTo>
                  <a:cubicBezTo>
                    <a:pt x="36957" y="209042"/>
                    <a:pt x="69088" y="172847"/>
                    <a:pt x="68072" y="122428"/>
                  </a:cubicBezTo>
                  <a:lnTo>
                    <a:pt x="87122" y="122047"/>
                  </a:lnTo>
                  <a:lnTo>
                    <a:pt x="68072" y="122428"/>
                  </a:lnTo>
                  <a:cubicBezTo>
                    <a:pt x="67056" y="72009"/>
                    <a:pt x="33782" y="38100"/>
                    <a:pt x="0" y="38100"/>
                  </a:cubicBezTo>
                  <a:close/>
                </a:path>
              </a:pathLst>
            </a:custGeom>
            <a:solidFill>
              <a:srgbClr val="595959"/>
            </a:solidFill>
          </p:spPr>
          <p:txBody>
            <a:bodyPr/>
            <a:lstStyle/>
            <a:p>
              <a:endParaRPr lang="en-US"/>
            </a:p>
          </p:txBody>
        </p:sp>
      </p:grpSp>
      <p:sp>
        <p:nvSpPr>
          <p:cNvPr id="11" name="AutoShape 11"/>
          <p:cNvSpPr/>
          <p:nvPr/>
        </p:nvSpPr>
        <p:spPr>
          <a:xfrm rot="60081">
            <a:off x="7624289" y="2386970"/>
            <a:ext cx="765237" cy="0"/>
          </a:xfrm>
          <a:prstGeom prst="line">
            <a:avLst/>
          </a:prstGeom>
          <a:ln w="19050" cap="rnd">
            <a:solidFill>
              <a:srgbClr val="000000"/>
            </a:solidFill>
            <a:prstDash val="solid"/>
            <a:headEnd type="none" w="sm" len="sm"/>
            <a:tailEnd type="none" w="sm" len="sm"/>
          </a:ln>
        </p:spPr>
        <p:txBody>
          <a:bodyPr/>
          <a:lstStyle/>
          <a:p>
            <a:endParaRPr lang="en-US"/>
          </a:p>
        </p:txBody>
      </p:sp>
      <p:grpSp>
        <p:nvGrpSpPr>
          <p:cNvPr id="12" name="Group 12"/>
          <p:cNvGrpSpPr/>
          <p:nvPr/>
        </p:nvGrpSpPr>
        <p:grpSpPr>
          <a:xfrm>
            <a:off x="7560403" y="2390001"/>
            <a:ext cx="141679" cy="171703"/>
            <a:chOff x="0" y="0"/>
            <a:chExt cx="188905" cy="228938"/>
          </a:xfrm>
        </p:grpSpPr>
        <p:sp>
          <p:nvSpPr>
            <p:cNvPr id="13" name="Freeform 13"/>
            <p:cNvSpPr/>
            <p:nvPr/>
          </p:nvSpPr>
          <p:spPr>
            <a:xfrm>
              <a:off x="-1270" y="0"/>
              <a:ext cx="126492" cy="249301"/>
            </a:xfrm>
            <a:custGeom>
              <a:avLst/>
              <a:gdLst/>
              <a:ahLst/>
              <a:cxnLst/>
              <a:rect l="l" t="t" r="r" b="b"/>
              <a:pathLst>
                <a:path w="126492" h="249301">
                  <a:moveTo>
                    <a:pt x="107442" y="38100"/>
                  </a:moveTo>
                  <a:lnTo>
                    <a:pt x="107442" y="19050"/>
                  </a:lnTo>
                  <a:lnTo>
                    <a:pt x="107442" y="38100"/>
                  </a:lnTo>
                  <a:cubicBezTo>
                    <a:pt x="73660" y="38100"/>
                    <a:pt x="40386" y="72009"/>
                    <a:pt x="39370" y="122555"/>
                  </a:cubicBezTo>
                  <a:lnTo>
                    <a:pt x="20320" y="122174"/>
                  </a:lnTo>
                  <a:lnTo>
                    <a:pt x="39370" y="122555"/>
                  </a:lnTo>
                  <a:cubicBezTo>
                    <a:pt x="38354" y="172974"/>
                    <a:pt x="70485" y="209169"/>
                    <a:pt x="104394" y="211074"/>
                  </a:cubicBezTo>
                  <a:lnTo>
                    <a:pt x="103251" y="230124"/>
                  </a:lnTo>
                  <a:lnTo>
                    <a:pt x="84201" y="229362"/>
                  </a:lnTo>
                  <a:lnTo>
                    <a:pt x="88265" y="123952"/>
                  </a:lnTo>
                  <a:lnTo>
                    <a:pt x="107315" y="124714"/>
                  </a:lnTo>
                  <a:lnTo>
                    <a:pt x="88392" y="124714"/>
                  </a:lnTo>
                  <a:lnTo>
                    <a:pt x="88392" y="19050"/>
                  </a:lnTo>
                  <a:lnTo>
                    <a:pt x="107442" y="19050"/>
                  </a:lnTo>
                  <a:lnTo>
                    <a:pt x="107442" y="38100"/>
                  </a:lnTo>
                  <a:moveTo>
                    <a:pt x="107442" y="0"/>
                  </a:moveTo>
                  <a:cubicBezTo>
                    <a:pt x="112522" y="0"/>
                    <a:pt x="117348" y="2032"/>
                    <a:pt x="120904" y="5588"/>
                  </a:cubicBezTo>
                  <a:cubicBezTo>
                    <a:pt x="124460" y="9144"/>
                    <a:pt x="126492" y="13970"/>
                    <a:pt x="126492" y="19050"/>
                  </a:cubicBezTo>
                  <a:lnTo>
                    <a:pt x="126492" y="124587"/>
                  </a:lnTo>
                  <a:lnTo>
                    <a:pt x="126492" y="125349"/>
                  </a:lnTo>
                  <a:lnTo>
                    <a:pt x="122428" y="230759"/>
                  </a:lnTo>
                  <a:cubicBezTo>
                    <a:pt x="122174" y="235839"/>
                    <a:pt x="120015" y="240665"/>
                    <a:pt x="116205" y="244094"/>
                  </a:cubicBezTo>
                  <a:cubicBezTo>
                    <a:pt x="112395" y="247523"/>
                    <a:pt x="107442" y="249301"/>
                    <a:pt x="102362" y="249047"/>
                  </a:cubicBezTo>
                  <a:cubicBezTo>
                    <a:pt x="41656" y="245618"/>
                    <a:pt x="0" y="185928"/>
                    <a:pt x="1270" y="121793"/>
                  </a:cubicBezTo>
                  <a:cubicBezTo>
                    <a:pt x="2540" y="57658"/>
                    <a:pt x="46609" y="0"/>
                    <a:pt x="107442" y="0"/>
                  </a:cubicBezTo>
                  <a:close/>
                </a:path>
              </a:pathLst>
            </a:custGeom>
            <a:solidFill>
              <a:srgbClr val="595959"/>
            </a:solidFill>
          </p:spPr>
          <p:txBody>
            <a:bodyPr/>
            <a:lstStyle/>
            <a:p>
              <a:endParaRPr lang="en-US"/>
            </a:p>
          </p:txBody>
        </p:sp>
        <p:sp>
          <p:nvSpPr>
            <p:cNvPr id="14" name="Freeform 14"/>
            <p:cNvSpPr/>
            <p:nvPr/>
          </p:nvSpPr>
          <p:spPr>
            <a:xfrm>
              <a:off x="-1270" y="0"/>
              <a:ext cx="107442" cy="249174"/>
            </a:xfrm>
            <a:custGeom>
              <a:avLst/>
              <a:gdLst/>
              <a:ahLst/>
              <a:cxnLst/>
              <a:rect l="l" t="t" r="r" b="b"/>
              <a:pathLst>
                <a:path w="107442" h="249174">
                  <a:moveTo>
                    <a:pt x="107442" y="38100"/>
                  </a:moveTo>
                  <a:lnTo>
                    <a:pt x="107442" y="19050"/>
                  </a:lnTo>
                  <a:lnTo>
                    <a:pt x="107442" y="38100"/>
                  </a:lnTo>
                  <a:cubicBezTo>
                    <a:pt x="73660" y="38100"/>
                    <a:pt x="40386" y="72009"/>
                    <a:pt x="39370" y="122555"/>
                  </a:cubicBezTo>
                  <a:lnTo>
                    <a:pt x="20320" y="122174"/>
                  </a:lnTo>
                  <a:lnTo>
                    <a:pt x="39370" y="122555"/>
                  </a:lnTo>
                  <a:cubicBezTo>
                    <a:pt x="38354" y="172974"/>
                    <a:pt x="70485" y="209169"/>
                    <a:pt x="104394" y="211074"/>
                  </a:cubicBezTo>
                  <a:lnTo>
                    <a:pt x="102235" y="249174"/>
                  </a:lnTo>
                  <a:cubicBezTo>
                    <a:pt x="41656" y="245618"/>
                    <a:pt x="0" y="185928"/>
                    <a:pt x="1270" y="121793"/>
                  </a:cubicBezTo>
                  <a:cubicBezTo>
                    <a:pt x="2540" y="57658"/>
                    <a:pt x="46609" y="0"/>
                    <a:pt x="107442" y="0"/>
                  </a:cubicBezTo>
                  <a:close/>
                </a:path>
              </a:pathLst>
            </a:custGeom>
            <a:solidFill>
              <a:srgbClr val="595959"/>
            </a:solidFill>
          </p:spPr>
          <p:txBody>
            <a:bodyPr/>
            <a:lstStyle/>
            <a:p>
              <a:endParaRPr lang="en-US"/>
            </a:p>
          </p:txBody>
        </p:sp>
      </p:grpSp>
      <p:sp>
        <p:nvSpPr>
          <p:cNvPr id="15" name="AutoShape 15"/>
          <p:cNvSpPr/>
          <p:nvPr/>
        </p:nvSpPr>
        <p:spPr>
          <a:xfrm rot="33597">
            <a:off x="7615340" y="2545298"/>
            <a:ext cx="1368282" cy="0"/>
          </a:xfrm>
          <a:prstGeom prst="line">
            <a:avLst/>
          </a:prstGeom>
          <a:ln w="19050" cap="rnd">
            <a:solidFill>
              <a:srgbClr val="000000"/>
            </a:solidFill>
            <a:prstDash val="solid"/>
            <a:headEnd type="none" w="sm" len="sm"/>
            <a:tailEnd type="none" w="sm" len="sm"/>
          </a:ln>
        </p:spPr>
        <p:txBody>
          <a:bodyPr/>
          <a:lstStyle/>
          <a:p>
            <a:endParaRPr lang="en-US"/>
          </a:p>
        </p:txBody>
      </p:sp>
      <p:grpSp>
        <p:nvGrpSpPr>
          <p:cNvPr id="16" name="Group 16"/>
          <p:cNvGrpSpPr/>
          <p:nvPr/>
        </p:nvGrpSpPr>
        <p:grpSpPr>
          <a:xfrm>
            <a:off x="8907233" y="2548137"/>
            <a:ext cx="141679" cy="171703"/>
            <a:chOff x="0" y="0"/>
            <a:chExt cx="188905" cy="228938"/>
          </a:xfrm>
        </p:grpSpPr>
        <p:sp>
          <p:nvSpPr>
            <p:cNvPr id="17" name="Freeform 17"/>
            <p:cNvSpPr/>
            <p:nvPr/>
          </p:nvSpPr>
          <p:spPr>
            <a:xfrm>
              <a:off x="87249" y="0"/>
              <a:ext cx="126365" cy="249301"/>
            </a:xfrm>
            <a:custGeom>
              <a:avLst/>
              <a:gdLst/>
              <a:ahLst/>
              <a:cxnLst/>
              <a:rect l="l" t="t" r="r" b="b"/>
              <a:pathLst>
                <a:path w="126365" h="249301">
                  <a:moveTo>
                    <a:pt x="18923" y="0"/>
                  </a:moveTo>
                  <a:lnTo>
                    <a:pt x="18923" y="19050"/>
                  </a:lnTo>
                  <a:lnTo>
                    <a:pt x="18923" y="0"/>
                  </a:lnTo>
                  <a:cubicBezTo>
                    <a:pt x="79756" y="0"/>
                    <a:pt x="123825" y="57531"/>
                    <a:pt x="125095" y="121793"/>
                  </a:cubicBezTo>
                  <a:cubicBezTo>
                    <a:pt x="126365" y="186055"/>
                    <a:pt x="84709" y="245618"/>
                    <a:pt x="24130" y="249047"/>
                  </a:cubicBezTo>
                  <a:cubicBezTo>
                    <a:pt x="19050" y="249301"/>
                    <a:pt x="13970" y="247523"/>
                    <a:pt x="10287" y="244094"/>
                  </a:cubicBezTo>
                  <a:cubicBezTo>
                    <a:pt x="6604" y="240665"/>
                    <a:pt x="4318" y="235839"/>
                    <a:pt x="4064" y="230759"/>
                  </a:cubicBezTo>
                  <a:lnTo>
                    <a:pt x="0" y="125349"/>
                  </a:lnTo>
                  <a:lnTo>
                    <a:pt x="0" y="124587"/>
                  </a:lnTo>
                  <a:lnTo>
                    <a:pt x="0" y="19050"/>
                  </a:lnTo>
                  <a:cubicBezTo>
                    <a:pt x="0" y="13970"/>
                    <a:pt x="2032" y="9144"/>
                    <a:pt x="5588" y="5588"/>
                  </a:cubicBezTo>
                  <a:cubicBezTo>
                    <a:pt x="9144" y="2032"/>
                    <a:pt x="13843" y="0"/>
                    <a:pt x="18923" y="0"/>
                  </a:cubicBezTo>
                  <a:moveTo>
                    <a:pt x="18923" y="38100"/>
                  </a:moveTo>
                  <a:lnTo>
                    <a:pt x="18923" y="19050"/>
                  </a:lnTo>
                  <a:lnTo>
                    <a:pt x="37973" y="19050"/>
                  </a:lnTo>
                  <a:lnTo>
                    <a:pt x="37973" y="124587"/>
                  </a:lnTo>
                  <a:lnTo>
                    <a:pt x="18923" y="124587"/>
                  </a:lnTo>
                  <a:lnTo>
                    <a:pt x="37973" y="123825"/>
                  </a:lnTo>
                  <a:lnTo>
                    <a:pt x="42037" y="229235"/>
                  </a:lnTo>
                  <a:lnTo>
                    <a:pt x="22987" y="229997"/>
                  </a:lnTo>
                  <a:lnTo>
                    <a:pt x="21844" y="210947"/>
                  </a:lnTo>
                  <a:cubicBezTo>
                    <a:pt x="55753" y="209042"/>
                    <a:pt x="87884" y="172847"/>
                    <a:pt x="86868" y="122428"/>
                  </a:cubicBezTo>
                  <a:lnTo>
                    <a:pt x="105918" y="122047"/>
                  </a:lnTo>
                  <a:lnTo>
                    <a:pt x="86868" y="122428"/>
                  </a:lnTo>
                  <a:cubicBezTo>
                    <a:pt x="85979" y="72009"/>
                    <a:pt x="52705" y="38100"/>
                    <a:pt x="18923" y="38100"/>
                  </a:cubicBezTo>
                  <a:close/>
                </a:path>
              </a:pathLst>
            </a:custGeom>
            <a:solidFill>
              <a:srgbClr val="595959"/>
            </a:solidFill>
          </p:spPr>
          <p:txBody>
            <a:bodyPr/>
            <a:lstStyle/>
            <a:p>
              <a:endParaRPr lang="en-US"/>
            </a:p>
          </p:txBody>
        </p:sp>
        <p:sp>
          <p:nvSpPr>
            <p:cNvPr id="18" name="Freeform 18"/>
            <p:cNvSpPr/>
            <p:nvPr/>
          </p:nvSpPr>
          <p:spPr>
            <a:xfrm>
              <a:off x="106172" y="0"/>
              <a:ext cx="107442" cy="249047"/>
            </a:xfrm>
            <a:custGeom>
              <a:avLst/>
              <a:gdLst/>
              <a:ahLst/>
              <a:cxnLst/>
              <a:rect l="l" t="t" r="r" b="b"/>
              <a:pathLst>
                <a:path w="107442" h="249047">
                  <a:moveTo>
                    <a:pt x="0" y="0"/>
                  </a:moveTo>
                  <a:lnTo>
                    <a:pt x="0" y="19050"/>
                  </a:lnTo>
                  <a:lnTo>
                    <a:pt x="0" y="0"/>
                  </a:lnTo>
                  <a:cubicBezTo>
                    <a:pt x="60833" y="0"/>
                    <a:pt x="104902" y="57531"/>
                    <a:pt x="106172" y="121793"/>
                  </a:cubicBezTo>
                  <a:cubicBezTo>
                    <a:pt x="107442" y="186055"/>
                    <a:pt x="65786" y="245618"/>
                    <a:pt x="5207" y="249047"/>
                  </a:cubicBezTo>
                  <a:lnTo>
                    <a:pt x="3048" y="210947"/>
                  </a:lnTo>
                  <a:cubicBezTo>
                    <a:pt x="36957" y="209042"/>
                    <a:pt x="69088" y="172847"/>
                    <a:pt x="68072" y="122428"/>
                  </a:cubicBezTo>
                  <a:lnTo>
                    <a:pt x="87122" y="122047"/>
                  </a:lnTo>
                  <a:lnTo>
                    <a:pt x="68072" y="122428"/>
                  </a:lnTo>
                  <a:cubicBezTo>
                    <a:pt x="67056" y="72009"/>
                    <a:pt x="33782" y="38100"/>
                    <a:pt x="0" y="38100"/>
                  </a:cubicBezTo>
                  <a:close/>
                </a:path>
              </a:pathLst>
            </a:custGeom>
            <a:solidFill>
              <a:srgbClr val="595959"/>
            </a:solidFill>
          </p:spPr>
          <p:txBody>
            <a:bodyPr/>
            <a:lstStyle/>
            <a:p>
              <a:endParaRPr lang="en-US"/>
            </a:p>
          </p:txBody>
        </p:sp>
      </p:grpSp>
      <p:grpSp>
        <p:nvGrpSpPr>
          <p:cNvPr id="19" name="Group 19"/>
          <p:cNvGrpSpPr/>
          <p:nvPr/>
        </p:nvGrpSpPr>
        <p:grpSpPr>
          <a:xfrm>
            <a:off x="8878269" y="2548137"/>
            <a:ext cx="141679" cy="171703"/>
            <a:chOff x="0" y="0"/>
            <a:chExt cx="188905" cy="228938"/>
          </a:xfrm>
        </p:grpSpPr>
        <p:sp>
          <p:nvSpPr>
            <p:cNvPr id="20" name="Freeform 20"/>
            <p:cNvSpPr/>
            <p:nvPr/>
          </p:nvSpPr>
          <p:spPr>
            <a:xfrm>
              <a:off x="87249" y="0"/>
              <a:ext cx="126365" cy="249301"/>
            </a:xfrm>
            <a:custGeom>
              <a:avLst/>
              <a:gdLst/>
              <a:ahLst/>
              <a:cxnLst/>
              <a:rect l="l" t="t" r="r" b="b"/>
              <a:pathLst>
                <a:path w="126365" h="249301">
                  <a:moveTo>
                    <a:pt x="18923" y="0"/>
                  </a:moveTo>
                  <a:lnTo>
                    <a:pt x="18923" y="19050"/>
                  </a:lnTo>
                  <a:lnTo>
                    <a:pt x="18923" y="0"/>
                  </a:lnTo>
                  <a:cubicBezTo>
                    <a:pt x="79756" y="0"/>
                    <a:pt x="123825" y="57531"/>
                    <a:pt x="125095" y="121793"/>
                  </a:cubicBezTo>
                  <a:cubicBezTo>
                    <a:pt x="126365" y="186055"/>
                    <a:pt x="84709" y="245618"/>
                    <a:pt x="24130" y="249047"/>
                  </a:cubicBezTo>
                  <a:cubicBezTo>
                    <a:pt x="19050" y="249301"/>
                    <a:pt x="13970" y="247523"/>
                    <a:pt x="10287" y="244094"/>
                  </a:cubicBezTo>
                  <a:cubicBezTo>
                    <a:pt x="6604" y="240665"/>
                    <a:pt x="4318" y="235839"/>
                    <a:pt x="4064" y="230759"/>
                  </a:cubicBezTo>
                  <a:lnTo>
                    <a:pt x="0" y="125349"/>
                  </a:lnTo>
                  <a:lnTo>
                    <a:pt x="0" y="124587"/>
                  </a:lnTo>
                  <a:lnTo>
                    <a:pt x="0" y="19050"/>
                  </a:lnTo>
                  <a:cubicBezTo>
                    <a:pt x="0" y="13970"/>
                    <a:pt x="2032" y="9144"/>
                    <a:pt x="5588" y="5588"/>
                  </a:cubicBezTo>
                  <a:cubicBezTo>
                    <a:pt x="9144" y="2032"/>
                    <a:pt x="13843" y="0"/>
                    <a:pt x="18923" y="0"/>
                  </a:cubicBezTo>
                  <a:moveTo>
                    <a:pt x="18923" y="38100"/>
                  </a:moveTo>
                  <a:lnTo>
                    <a:pt x="18923" y="19050"/>
                  </a:lnTo>
                  <a:lnTo>
                    <a:pt x="37973" y="19050"/>
                  </a:lnTo>
                  <a:lnTo>
                    <a:pt x="37973" y="124587"/>
                  </a:lnTo>
                  <a:lnTo>
                    <a:pt x="18923" y="124587"/>
                  </a:lnTo>
                  <a:lnTo>
                    <a:pt x="37973" y="123825"/>
                  </a:lnTo>
                  <a:lnTo>
                    <a:pt x="42037" y="229235"/>
                  </a:lnTo>
                  <a:lnTo>
                    <a:pt x="22987" y="229997"/>
                  </a:lnTo>
                  <a:lnTo>
                    <a:pt x="21844" y="210947"/>
                  </a:lnTo>
                  <a:cubicBezTo>
                    <a:pt x="55753" y="209042"/>
                    <a:pt x="87884" y="172847"/>
                    <a:pt x="86868" y="122428"/>
                  </a:cubicBezTo>
                  <a:lnTo>
                    <a:pt x="105918" y="122047"/>
                  </a:lnTo>
                  <a:lnTo>
                    <a:pt x="86868" y="122428"/>
                  </a:lnTo>
                  <a:cubicBezTo>
                    <a:pt x="85979" y="72009"/>
                    <a:pt x="52705" y="38100"/>
                    <a:pt x="18923" y="38100"/>
                  </a:cubicBezTo>
                  <a:close/>
                </a:path>
              </a:pathLst>
            </a:custGeom>
            <a:solidFill>
              <a:srgbClr val="595959"/>
            </a:solidFill>
          </p:spPr>
          <p:txBody>
            <a:bodyPr/>
            <a:lstStyle/>
            <a:p>
              <a:endParaRPr lang="en-US"/>
            </a:p>
          </p:txBody>
        </p:sp>
        <p:sp>
          <p:nvSpPr>
            <p:cNvPr id="21" name="Freeform 21"/>
            <p:cNvSpPr/>
            <p:nvPr/>
          </p:nvSpPr>
          <p:spPr>
            <a:xfrm>
              <a:off x="106172" y="0"/>
              <a:ext cx="107442" cy="249047"/>
            </a:xfrm>
            <a:custGeom>
              <a:avLst/>
              <a:gdLst/>
              <a:ahLst/>
              <a:cxnLst/>
              <a:rect l="l" t="t" r="r" b="b"/>
              <a:pathLst>
                <a:path w="107442" h="249047">
                  <a:moveTo>
                    <a:pt x="0" y="0"/>
                  </a:moveTo>
                  <a:lnTo>
                    <a:pt x="0" y="19050"/>
                  </a:lnTo>
                  <a:lnTo>
                    <a:pt x="0" y="0"/>
                  </a:lnTo>
                  <a:cubicBezTo>
                    <a:pt x="60833" y="0"/>
                    <a:pt x="104902" y="57531"/>
                    <a:pt x="106172" y="121793"/>
                  </a:cubicBezTo>
                  <a:cubicBezTo>
                    <a:pt x="107442" y="186055"/>
                    <a:pt x="65786" y="245618"/>
                    <a:pt x="5207" y="249047"/>
                  </a:cubicBezTo>
                  <a:lnTo>
                    <a:pt x="3048" y="210947"/>
                  </a:lnTo>
                  <a:cubicBezTo>
                    <a:pt x="36957" y="209042"/>
                    <a:pt x="69088" y="172847"/>
                    <a:pt x="68072" y="122428"/>
                  </a:cubicBezTo>
                  <a:lnTo>
                    <a:pt x="87122" y="122047"/>
                  </a:lnTo>
                  <a:lnTo>
                    <a:pt x="68072" y="122428"/>
                  </a:lnTo>
                  <a:cubicBezTo>
                    <a:pt x="67056" y="72009"/>
                    <a:pt x="33782" y="38100"/>
                    <a:pt x="0" y="38100"/>
                  </a:cubicBezTo>
                  <a:close/>
                </a:path>
              </a:pathLst>
            </a:custGeom>
            <a:solidFill>
              <a:srgbClr val="595959"/>
            </a:solidFill>
          </p:spPr>
          <p:txBody>
            <a:bodyPr/>
            <a:lstStyle/>
            <a:p>
              <a:endParaRPr lang="en-US"/>
            </a:p>
          </p:txBody>
        </p:sp>
      </p:grpSp>
      <p:sp>
        <p:nvSpPr>
          <p:cNvPr id="22" name="AutoShape 22"/>
          <p:cNvSpPr/>
          <p:nvPr/>
        </p:nvSpPr>
        <p:spPr>
          <a:xfrm rot="49123">
            <a:off x="8061542" y="2703504"/>
            <a:ext cx="935822" cy="0"/>
          </a:xfrm>
          <a:prstGeom prst="line">
            <a:avLst/>
          </a:prstGeom>
          <a:ln w="19050" cap="rnd">
            <a:solidFill>
              <a:srgbClr val="000000"/>
            </a:solidFill>
            <a:prstDash val="solid"/>
            <a:headEnd type="none" w="sm" len="sm"/>
            <a:tailEnd type="none" w="sm" len="sm"/>
          </a:ln>
        </p:spPr>
        <p:txBody>
          <a:bodyPr/>
          <a:lstStyle/>
          <a:p>
            <a:endParaRPr lang="en-US"/>
          </a:p>
        </p:txBody>
      </p:sp>
      <p:grpSp>
        <p:nvGrpSpPr>
          <p:cNvPr id="23" name="Group 23"/>
          <p:cNvGrpSpPr/>
          <p:nvPr/>
        </p:nvGrpSpPr>
        <p:grpSpPr>
          <a:xfrm>
            <a:off x="8037751" y="2706273"/>
            <a:ext cx="141679" cy="171703"/>
            <a:chOff x="0" y="0"/>
            <a:chExt cx="188905" cy="228938"/>
          </a:xfrm>
        </p:grpSpPr>
        <p:sp>
          <p:nvSpPr>
            <p:cNvPr id="24" name="Freeform 24"/>
            <p:cNvSpPr/>
            <p:nvPr/>
          </p:nvSpPr>
          <p:spPr>
            <a:xfrm>
              <a:off x="-1270" y="0"/>
              <a:ext cx="126492" cy="249301"/>
            </a:xfrm>
            <a:custGeom>
              <a:avLst/>
              <a:gdLst/>
              <a:ahLst/>
              <a:cxnLst/>
              <a:rect l="l" t="t" r="r" b="b"/>
              <a:pathLst>
                <a:path w="126492" h="249301">
                  <a:moveTo>
                    <a:pt x="107442" y="38100"/>
                  </a:moveTo>
                  <a:lnTo>
                    <a:pt x="107442" y="19050"/>
                  </a:lnTo>
                  <a:lnTo>
                    <a:pt x="107442" y="38100"/>
                  </a:lnTo>
                  <a:cubicBezTo>
                    <a:pt x="73660" y="38100"/>
                    <a:pt x="40386" y="72009"/>
                    <a:pt x="39370" y="122555"/>
                  </a:cubicBezTo>
                  <a:lnTo>
                    <a:pt x="20320" y="122174"/>
                  </a:lnTo>
                  <a:lnTo>
                    <a:pt x="39370" y="122555"/>
                  </a:lnTo>
                  <a:cubicBezTo>
                    <a:pt x="38354" y="172974"/>
                    <a:pt x="70485" y="209169"/>
                    <a:pt x="104394" y="211074"/>
                  </a:cubicBezTo>
                  <a:lnTo>
                    <a:pt x="103251" y="230124"/>
                  </a:lnTo>
                  <a:lnTo>
                    <a:pt x="84201" y="229362"/>
                  </a:lnTo>
                  <a:lnTo>
                    <a:pt x="88265" y="123952"/>
                  </a:lnTo>
                  <a:lnTo>
                    <a:pt x="107315" y="124714"/>
                  </a:lnTo>
                  <a:lnTo>
                    <a:pt x="88392" y="124714"/>
                  </a:lnTo>
                  <a:lnTo>
                    <a:pt x="88392" y="19050"/>
                  </a:lnTo>
                  <a:lnTo>
                    <a:pt x="107442" y="19050"/>
                  </a:lnTo>
                  <a:lnTo>
                    <a:pt x="107442" y="38100"/>
                  </a:lnTo>
                  <a:moveTo>
                    <a:pt x="107442" y="0"/>
                  </a:moveTo>
                  <a:cubicBezTo>
                    <a:pt x="112522" y="0"/>
                    <a:pt x="117348" y="2032"/>
                    <a:pt x="120904" y="5588"/>
                  </a:cubicBezTo>
                  <a:cubicBezTo>
                    <a:pt x="124460" y="9144"/>
                    <a:pt x="126492" y="13970"/>
                    <a:pt x="126492" y="19050"/>
                  </a:cubicBezTo>
                  <a:lnTo>
                    <a:pt x="126492" y="124587"/>
                  </a:lnTo>
                  <a:lnTo>
                    <a:pt x="126492" y="125349"/>
                  </a:lnTo>
                  <a:lnTo>
                    <a:pt x="122428" y="230759"/>
                  </a:lnTo>
                  <a:cubicBezTo>
                    <a:pt x="122174" y="235839"/>
                    <a:pt x="120015" y="240665"/>
                    <a:pt x="116205" y="244094"/>
                  </a:cubicBezTo>
                  <a:cubicBezTo>
                    <a:pt x="112395" y="247523"/>
                    <a:pt x="107442" y="249301"/>
                    <a:pt x="102362" y="249047"/>
                  </a:cubicBezTo>
                  <a:cubicBezTo>
                    <a:pt x="41656" y="245618"/>
                    <a:pt x="0" y="185928"/>
                    <a:pt x="1270" y="121793"/>
                  </a:cubicBezTo>
                  <a:cubicBezTo>
                    <a:pt x="2540" y="57658"/>
                    <a:pt x="46609" y="0"/>
                    <a:pt x="107442" y="0"/>
                  </a:cubicBezTo>
                  <a:close/>
                </a:path>
              </a:pathLst>
            </a:custGeom>
            <a:solidFill>
              <a:srgbClr val="595959"/>
            </a:solidFill>
          </p:spPr>
          <p:txBody>
            <a:bodyPr/>
            <a:lstStyle/>
            <a:p>
              <a:endParaRPr lang="en-US"/>
            </a:p>
          </p:txBody>
        </p:sp>
        <p:sp>
          <p:nvSpPr>
            <p:cNvPr id="25" name="Freeform 25"/>
            <p:cNvSpPr/>
            <p:nvPr/>
          </p:nvSpPr>
          <p:spPr>
            <a:xfrm>
              <a:off x="-1270" y="0"/>
              <a:ext cx="107442" cy="249174"/>
            </a:xfrm>
            <a:custGeom>
              <a:avLst/>
              <a:gdLst/>
              <a:ahLst/>
              <a:cxnLst/>
              <a:rect l="l" t="t" r="r" b="b"/>
              <a:pathLst>
                <a:path w="107442" h="249174">
                  <a:moveTo>
                    <a:pt x="107442" y="38100"/>
                  </a:moveTo>
                  <a:lnTo>
                    <a:pt x="107442" y="19050"/>
                  </a:lnTo>
                  <a:lnTo>
                    <a:pt x="107442" y="38100"/>
                  </a:lnTo>
                  <a:cubicBezTo>
                    <a:pt x="73660" y="38100"/>
                    <a:pt x="40386" y="72009"/>
                    <a:pt x="39370" y="122555"/>
                  </a:cubicBezTo>
                  <a:lnTo>
                    <a:pt x="20320" y="122174"/>
                  </a:lnTo>
                  <a:lnTo>
                    <a:pt x="39370" y="122555"/>
                  </a:lnTo>
                  <a:cubicBezTo>
                    <a:pt x="38354" y="172974"/>
                    <a:pt x="70485" y="209169"/>
                    <a:pt x="104394" y="211074"/>
                  </a:cubicBezTo>
                  <a:lnTo>
                    <a:pt x="102235" y="249174"/>
                  </a:lnTo>
                  <a:cubicBezTo>
                    <a:pt x="41656" y="245618"/>
                    <a:pt x="0" y="185928"/>
                    <a:pt x="1270" y="121793"/>
                  </a:cubicBezTo>
                  <a:cubicBezTo>
                    <a:pt x="2540" y="57658"/>
                    <a:pt x="46609" y="0"/>
                    <a:pt x="107442" y="0"/>
                  </a:cubicBezTo>
                  <a:close/>
                </a:path>
              </a:pathLst>
            </a:custGeom>
            <a:solidFill>
              <a:srgbClr val="595959"/>
            </a:solidFill>
          </p:spPr>
          <p:txBody>
            <a:bodyPr/>
            <a:lstStyle/>
            <a:p>
              <a:endParaRPr lang="en-US"/>
            </a:p>
          </p:txBody>
        </p:sp>
      </p:grpSp>
      <p:grpSp>
        <p:nvGrpSpPr>
          <p:cNvPr id="26" name="Group 26"/>
          <p:cNvGrpSpPr/>
          <p:nvPr/>
        </p:nvGrpSpPr>
        <p:grpSpPr>
          <a:xfrm>
            <a:off x="7997754" y="2706273"/>
            <a:ext cx="141679" cy="171703"/>
            <a:chOff x="0" y="0"/>
            <a:chExt cx="188905" cy="228938"/>
          </a:xfrm>
        </p:grpSpPr>
        <p:sp>
          <p:nvSpPr>
            <p:cNvPr id="27" name="Freeform 27"/>
            <p:cNvSpPr/>
            <p:nvPr/>
          </p:nvSpPr>
          <p:spPr>
            <a:xfrm>
              <a:off x="-1270" y="0"/>
              <a:ext cx="126492" cy="249301"/>
            </a:xfrm>
            <a:custGeom>
              <a:avLst/>
              <a:gdLst/>
              <a:ahLst/>
              <a:cxnLst/>
              <a:rect l="l" t="t" r="r" b="b"/>
              <a:pathLst>
                <a:path w="126492" h="249301">
                  <a:moveTo>
                    <a:pt x="107442" y="38100"/>
                  </a:moveTo>
                  <a:lnTo>
                    <a:pt x="107442" y="19050"/>
                  </a:lnTo>
                  <a:lnTo>
                    <a:pt x="107442" y="38100"/>
                  </a:lnTo>
                  <a:cubicBezTo>
                    <a:pt x="73660" y="38100"/>
                    <a:pt x="40386" y="72009"/>
                    <a:pt x="39370" y="122555"/>
                  </a:cubicBezTo>
                  <a:lnTo>
                    <a:pt x="20320" y="122174"/>
                  </a:lnTo>
                  <a:lnTo>
                    <a:pt x="39370" y="122555"/>
                  </a:lnTo>
                  <a:cubicBezTo>
                    <a:pt x="38354" y="172974"/>
                    <a:pt x="70485" y="209169"/>
                    <a:pt x="104394" y="211074"/>
                  </a:cubicBezTo>
                  <a:lnTo>
                    <a:pt x="103251" y="230124"/>
                  </a:lnTo>
                  <a:lnTo>
                    <a:pt x="84201" y="229362"/>
                  </a:lnTo>
                  <a:lnTo>
                    <a:pt x="88265" y="123952"/>
                  </a:lnTo>
                  <a:lnTo>
                    <a:pt x="107315" y="124714"/>
                  </a:lnTo>
                  <a:lnTo>
                    <a:pt x="88392" y="124714"/>
                  </a:lnTo>
                  <a:lnTo>
                    <a:pt x="88392" y="19050"/>
                  </a:lnTo>
                  <a:lnTo>
                    <a:pt x="107442" y="19050"/>
                  </a:lnTo>
                  <a:lnTo>
                    <a:pt x="107442" y="38100"/>
                  </a:lnTo>
                  <a:moveTo>
                    <a:pt x="107442" y="0"/>
                  </a:moveTo>
                  <a:cubicBezTo>
                    <a:pt x="112522" y="0"/>
                    <a:pt x="117348" y="2032"/>
                    <a:pt x="120904" y="5588"/>
                  </a:cubicBezTo>
                  <a:cubicBezTo>
                    <a:pt x="124460" y="9144"/>
                    <a:pt x="126492" y="13970"/>
                    <a:pt x="126492" y="19050"/>
                  </a:cubicBezTo>
                  <a:lnTo>
                    <a:pt x="126492" y="124587"/>
                  </a:lnTo>
                  <a:lnTo>
                    <a:pt x="126492" y="125349"/>
                  </a:lnTo>
                  <a:lnTo>
                    <a:pt x="122428" y="230759"/>
                  </a:lnTo>
                  <a:cubicBezTo>
                    <a:pt x="122174" y="235839"/>
                    <a:pt x="120015" y="240665"/>
                    <a:pt x="116205" y="244094"/>
                  </a:cubicBezTo>
                  <a:cubicBezTo>
                    <a:pt x="112395" y="247523"/>
                    <a:pt x="107442" y="249301"/>
                    <a:pt x="102362" y="249047"/>
                  </a:cubicBezTo>
                  <a:cubicBezTo>
                    <a:pt x="41656" y="245618"/>
                    <a:pt x="0" y="185928"/>
                    <a:pt x="1270" y="121793"/>
                  </a:cubicBezTo>
                  <a:cubicBezTo>
                    <a:pt x="2540" y="57658"/>
                    <a:pt x="46609" y="0"/>
                    <a:pt x="107442" y="0"/>
                  </a:cubicBezTo>
                  <a:close/>
                </a:path>
              </a:pathLst>
            </a:custGeom>
            <a:solidFill>
              <a:srgbClr val="595959"/>
            </a:solidFill>
          </p:spPr>
          <p:txBody>
            <a:bodyPr/>
            <a:lstStyle/>
            <a:p>
              <a:endParaRPr lang="en-US"/>
            </a:p>
          </p:txBody>
        </p:sp>
        <p:sp>
          <p:nvSpPr>
            <p:cNvPr id="28" name="Freeform 28"/>
            <p:cNvSpPr/>
            <p:nvPr/>
          </p:nvSpPr>
          <p:spPr>
            <a:xfrm>
              <a:off x="-1270" y="0"/>
              <a:ext cx="107442" cy="249174"/>
            </a:xfrm>
            <a:custGeom>
              <a:avLst/>
              <a:gdLst/>
              <a:ahLst/>
              <a:cxnLst/>
              <a:rect l="l" t="t" r="r" b="b"/>
              <a:pathLst>
                <a:path w="107442" h="249174">
                  <a:moveTo>
                    <a:pt x="107442" y="38100"/>
                  </a:moveTo>
                  <a:lnTo>
                    <a:pt x="107442" y="19050"/>
                  </a:lnTo>
                  <a:lnTo>
                    <a:pt x="107442" y="38100"/>
                  </a:lnTo>
                  <a:cubicBezTo>
                    <a:pt x="73660" y="38100"/>
                    <a:pt x="40386" y="72009"/>
                    <a:pt x="39370" y="122555"/>
                  </a:cubicBezTo>
                  <a:lnTo>
                    <a:pt x="20320" y="122174"/>
                  </a:lnTo>
                  <a:lnTo>
                    <a:pt x="39370" y="122555"/>
                  </a:lnTo>
                  <a:cubicBezTo>
                    <a:pt x="38354" y="172974"/>
                    <a:pt x="70485" y="209169"/>
                    <a:pt x="104394" y="211074"/>
                  </a:cubicBezTo>
                  <a:lnTo>
                    <a:pt x="102235" y="249174"/>
                  </a:lnTo>
                  <a:cubicBezTo>
                    <a:pt x="41656" y="245618"/>
                    <a:pt x="0" y="185928"/>
                    <a:pt x="1270" y="121793"/>
                  </a:cubicBezTo>
                  <a:cubicBezTo>
                    <a:pt x="2540" y="57658"/>
                    <a:pt x="46609" y="0"/>
                    <a:pt x="107442" y="0"/>
                  </a:cubicBezTo>
                  <a:close/>
                </a:path>
              </a:pathLst>
            </a:custGeom>
            <a:solidFill>
              <a:srgbClr val="595959"/>
            </a:solidFill>
          </p:spPr>
          <p:txBody>
            <a:bodyPr/>
            <a:lstStyle/>
            <a:p>
              <a:endParaRPr lang="en-US"/>
            </a:p>
          </p:txBody>
        </p:sp>
      </p:grpSp>
      <p:sp>
        <p:nvSpPr>
          <p:cNvPr id="29" name="AutoShape 29"/>
          <p:cNvSpPr/>
          <p:nvPr/>
        </p:nvSpPr>
        <p:spPr>
          <a:xfrm rot="74600">
            <a:off x="8055701" y="2861710"/>
            <a:ext cx="616257" cy="0"/>
          </a:xfrm>
          <a:prstGeom prst="line">
            <a:avLst/>
          </a:prstGeom>
          <a:ln w="19050" cap="rnd">
            <a:solidFill>
              <a:srgbClr val="000000"/>
            </a:solidFill>
            <a:prstDash val="solid"/>
            <a:headEnd type="none" w="sm" len="sm"/>
            <a:tailEnd type="none" w="sm" len="sm"/>
          </a:ln>
        </p:spPr>
        <p:txBody>
          <a:bodyPr/>
          <a:lstStyle/>
          <a:p>
            <a:endParaRPr lang="en-US"/>
          </a:p>
        </p:txBody>
      </p:sp>
      <p:grpSp>
        <p:nvGrpSpPr>
          <p:cNvPr id="30" name="Group 30"/>
          <p:cNvGrpSpPr/>
          <p:nvPr/>
        </p:nvGrpSpPr>
        <p:grpSpPr>
          <a:xfrm>
            <a:off x="8595529" y="2864549"/>
            <a:ext cx="141679" cy="171703"/>
            <a:chOff x="0" y="0"/>
            <a:chExt cx="188905" cy="228938"/>
          </a:xfrm>
        </p:grpSpPr>
        <p:sp>
          <p:nvSpPr>
            <p:cNvPr id="31" name="Freeform 31"/>
            <p:cNvSpPr/>
            <p:nvPr/>
          </p:nvSpPr>
          <p:spPr>
            <a:xfrm>
              <a:off x="87249" y="0"/>
              <a:ext cx="126365" cy="249301"/>
            </a:xfrm>
            <a:custGeom>
              <a:avLst/>
              <a:gdLst/>
              <a:ahLst/>
              <a:cxnLst/>
              <a:rect l="l" t="t" r="r" b="b"/>
              <a:pathLst>
                <a:path w="126365" h="249301">
                  <a:moveTo>
                    <a:pt x="18923" y="0"/>
                  </a:moveTo>
                  <a:lnTo>
                    <a:pt x="18923" y="19050"/>
                  </a:lnTo>
                  <a:lnTo>
                    <a:pt x="18923" y="0"/>
                  </a:lnTo>
                  <a:cubicBezTo>
                    <a:pt x="79756" y="0"/>
                    <a:pt x="123825" y="57531"/>
                    <a:pt x="125095" y="121793"/>
                  </a:cubicBezTo>
                  <a:cubicBezTo>
                    <a:pt x="126365" y="186055"/>
                    <a:pt x="84709" y="245618"/>
                    <a:pt x="24130" y="249047"/>
                  </a:cubicBezTo>
                  <a:cubicBezTo>
                    <a:pt x="19050" y="249301"/>
                    <a:pt x="13970" y="247523"/>
                    <a:pt x="10287" y="244094"/>
                  </a:cubicBezTo>
                  <a:cubicBezTo>
                    <a:pt x="6604" y="240665"/>
                    <a:pt x="4318" y="235839"/>
                    <a:pt x="4064" y="230759"/>
                  </a:cubicBezTo>
                  <a:lnTo>
                    <a:pt x="0" y="125349"/>
                  </a:lnTo>
                  <a:lnTo>
                    <a:pt x="0" y="124587"/>
                  </a:lnTo>
                  <a:lnTo>
                    <a:pt x="0" y="19050"/>
                  </a:lnTo>
                  <a:cubicBezTo>
                    <a:pt x="0" y="13970"/>
                    <a:pt x="2032" y="9144"/>
                    <a:pt x="5588" y="5588"/>
                  </a:cubicBezTo>
                  <a:cubicBezTo>
                    <a:pt x="9144" y="2032"/>
                    <a:pt x="13843" y="0"/>
                    <a:pt x="18923" y="0"/>
                  </a:cubicBezTo>
                  <a:moveTo>
                    <a:pt x="18923" y="38100"/>
                  </a:moveTo>
                  <a:lnTo>
                    <a:pt x="18923" y="19050"/>
                  </a:lnTo>
                  <a:lnTo>
                    <a:pt x="37973" y="19050"/>
                  </a:lnTo>
                  <a:lnTo>
                    <a:pt x="37973" y="124587"/>
                  </a:lnTo>
                  <a:lnTo>
                    <a:pt x="18923" y="124587"/>
                  </a:lnTo>
                  <a:lnTo>
                    <a:pt x="37973" y="123825"/>
                  </a:lnTo>
                  <a:lnTo>
                    <a:pt x="42037" y="229235"/>
                  </a:lnTo>
                  <a:lnTo>
                    <a:pt x="22987" y="229997"/>
                  </a:lnTo>
                  <a:lnTo>
                    <a:pt x="21844" y="210947"/>
                  </a:lnTo>
                  <a:cubicBezTo>
                    <a:pt x="55753" y="209042"/>
                    <a:pt x="87884" y="172847"/>
                    <a:pt x="86868" y="122428"/>
                  </a:cubicBezTo>
                  <a:lnTo>
                    <a:pt x="105918" y="122047"/>
                  </a:lnTo>
                  <a:lnTo>
                    <a:pt x="86868" y="122428"/>
                  </a:lnTo>
                  <a:cubicBezTo>
                    <a:pt x="85979" y="72009"/>
                    <a:pt x="52705" y="38100"/>
                    <a:pt x="18923" y="38100"/>
                  </a:cubicBezTo>
                  <a:close/>
                </a:path>
              </a:pathLst>
            </a:custGeom>
            <a:solidFill>
              <a:srgbClr val="595959"/>
            </a:solidFill>
          </p:spPr>
          <p:txBody>
            <a:bodyPr/>
            <a:lstStyle/>
            <a:p>
              <a:endParaRPr lang="en-US"/>
            </a:p>
          </p:txBody>
        </p:sp>
        <p:sp>
          <p:nvSpPr>
            <p:cNvPr id="32" name="Freeform 32"/>
            <p:cNvSpPr/>
            <p:nvPr/>
          </p:nvSpPr>
          <p:spPr>
            <a:xfrm>
              <a:off x="106172" y="0"/>
              <a:ext cx="107442" cy="249047"/>
            </a:xfrm>
            <a:custGeom>
              <a:avLst/>
              <a:gdLst/>
              <a:ahLst/>
              <a:cxnLst/>
              <a:rect l="l" t="t" r="r" b="b"/>
              <a:pathLst>
                <a:path w="107442" h="249047">
                  <a:moveTo>
                    <a:pt x="0" y="0"/>
                  </a:moveTo>
                  <a:lnTo>
                    <a:pt x="0" y="19050"/>
                  </a:lnTo>
                  <a:lnTo>
                    <a:pt x="0" y="0"/>
                  </a:lnTo>
                  <a:cubicBezTo>
                    <a:pt x="60833" y="0"/>
                    <a:pt x="104902" y="57531"/>
                    <a:pt x="106172" y="121793"/>
                  </a:cubicBezTo>
                  <a:cubicBezTo>
                    <a:pt x="107442" y="186055"/>
                    <a:pt x="65786" y="245618"/>
                    <a:pt x="5207" y="249047"/>
                  </a:cubicBezTo>
                  <a:lnTo>
                    <a:pt x="3048" y="210947"/>
                  </a:lnTo>
                  <a:cubicBezTo>
                    <a:pt x="36957" y="209042"/>
                    <a:pt x="69088" y="172847"/>
                    <a:pt x="68072" y="122428"/>
                  </a:cubicBezTo>
                  <a:lnTo>
                    <a:pt x="87122" y="122047"/>
                  </a:lnTo>
                  <a:lnTo>
                    <a:pt x="68072" y="122428"/>
                  </a:lnTo>
                  <a:cubicBezTo>
                    <a:pt x="67056" y="72009"/>
                    <a:pt x="33782" y="38100"/>
                    <a:pt x="0" y="38100"/>
                  </a:cubicBezTo>
                  <a:close/>
                </a:path>
              </a:pathLst>
            </a:custGeom>
            <a:solidFill>
              <a:srgbClr val="595959"/>
            </a:solidFill>
          </p:spPr>
          <p:txBody>
            <a:bodyPr/>
            <a:lstStyle/>
            <a:p>
              <a:endParaRPr lang="en-US"/>
            </a:p>
          </p:txBody>
        </p:sp>
      </p:grpSp>
      <p:sp>
        <p:nvSpPr>
          <p:cNvPr id="33" name="AutoShape 33"/>
          <p:cNvSpPr/>
          <p:nvPr/>
        </p:nvSpPr>
        <p:spPr>
          <a:xfrm rot="111376">
            <a:off x="8272502" y="3018743"/>
            <a:ext cx="412813" cy="0"/>
          </a:xfrm>
          <a:prstGeom prst="line">
            <a:avLst/>
          </a:prstGeom>
          <a:ln w="19050" cap="rnd">
            <a:solidFill>
              <a:srgbClr val="000000"/>
            </a:solidFill>
            <a:prstDash val="solid"/>
            <a:headEnd type="none" w="sm" len="sm"/>
            <a:tailEnd type="none" w="sm" len="sm"/>
          </a:ln>
        </p:spPr>
        <p:txBody>
          <a:bodyPr/>
          <a:lstStyle/>
          <a:p>
            <a:endParaRPr lang="en-US"/>
          </a:p>
        </p:txBody>
      </p:sp>
      <p:sp>
        <p:nvSpPr>
          <p:cNvPr id="34" name="AutoShape 34"/>
          <p:cNvSpPr/>
          <p:nvPr/>
        </p:nvSpPr>
        <p:spPr>
          <a:xfrm rot="10762181">
            <a:off x="7763093" y="4424310"/>
            <a:ext cx="1013123" cy="0"/>
          </a:xfrm>
          <a:prstGeom prst="line">
            <a:avLst/>
          </a:prstGeom>
          <a:ln w="19050" cap="rnd">
            <a:solidFill>
              <a:srgbClr val="000000"/>
            </a:solidFill>
            <a:prstDash val="solid"/>
            <a:headEnd type="none" w="sm" len="sm"/>
            <a:tailEnd type="none" w="sm" len="sm"/>
          </a:ln>
        </p:spPr>
        <p:txBody>
          <a:bodyPr/>
          <a:lstStyle/>
          <a:p>
            <a:endParaRPr lang="en-US"/>
          </a:p>
        </p:txBody>
      </p:sp>
      <p:grpSp>
        <p:nvGrpSpPr>
          <p:cNvPr id="35" name="Group 35"/>
          <p:cNvGrpSpPr/>
          <p:nvPr/>
        </p:nvGrpSpPr>
        <p:grpSpPr>
          <a:xfrm>
            <a:off x="7701230" y="4428262"/>
            <a:ext cx="143094" cy="143094"/>
            <a:chOff x="0" y="0"/>
            <a:chExt cx="190792" cy="190792"/>
          </a:xfrm>
        </p:grpSpPr>
        <p:sp>
          <p:nvSpPr>
            <p:cNvPr id="36" name="Freeform 36"/>
            <p:cNvSpPr/>
            <p:nvPr/>
          </p:nvSpPr>
          <p:spPr>
            <a:xfrm>
              <a:off x="-1143" y="0"/>
              <a:ext cx="127254" cy="214376"/>
            </a:xfrm>
            <a:custGeom>
              <a:avLst/>
              <a:gdLst/>
              <a:ahLst/>
              <a:cxnLst/>
              <a:rect l="l" t="t" r="r" b="b"/>
              <a:pathLst>
                <a:path w="127254" h="214376">
                  <a:moveTo>
                    <a:pt x="108204" y="0"/>
                  </a:moveTo>
                  <a:lnTo>
                    <a:pt x="108204" y="19050"/>
                  </a:lnTo>
                  <a:lnTo>
                    <a:pt x="108204" y="38100"/>
                  </a:lnTo>
                  <a:cubicBezTo>
                    <a:pt x="70612" y="38100"/>
                    <a:pt x="40005" y="68199"/>
                    <a:pt x="39243" y="105664"/>
                  </a:cubicBezTo>
                  <a:lnTo>
                    <a:pt x="20193" y="105283"/>
                  </a:lnTo>
                  <a:lnTo>
                    <a:pt x="39243" y="105664"/>
                  </a:lnTo>
                  <a:cubicBezTo>
                    <a:pt x="38481" y="143256"/>
                    <a:pt x="67945" y="174371"/>
                    <a:pt x="105537" y="175895"/>
                  </a:cubicBezTo>
                  <a:lnTo>
                    <a:pt x="104775" y="194945"/>
                  </a:lnTo>
                  <a:lnTo>
                    <a:pt x="85725" y="194183"/>
                  </a:lnTo>
                  <a:lnTo>
                    <a:pt x="89154" y="106299"/>
                  </a:lnTo>
                  <a:lnTo>
                    <a:pt x="108204" y="107061"/>
                  </a:lnTo>
                  <a:lnTo>
                    <a:pt x="89154" y="107061"/>
                  </a:lnTo>
                  <a:lnTo>
                    <a:pt x="89154" y="19050"/>
                  </a:lnTo>
                  <a:cubicBezTo>
                    <a:pt x="89154" y="8509"/>
                    <a:pt x="97663" y="0"/>
                    <a:pt x="108204" y="0"/>
                  </a:cubicBezTo>
                  <a:moveTo>
                    <a:pt x="108204" y="38100"/>
                  </a:moveTo>
                  <a:lnTo>
                    <a:pt x="108204" y="19050"/>
                  </a:lnTo>
                  <a:lnTo>
                    <a:pt x="127254" y="19050"/>
                  </a:lnTo>
                  <a:lnTo>
                    <a:pt x="127254" y="107061"/>
                  </a:lnTo>
                  <a:lnTo>
                    <a:pt x="127254" y="107823"/>
                  </a:lnTo>
                  <a:lnTo>
                    <a:pt x="123825" y="195707"/>
                  </a:lnTo>
                  <a:cubicBezTo>
                    <a:pt x="123444" y="206248"/>
                    <a:pt x="114554" y="214376"/>
                    <a:pt x="104013" y="213995"/>
                  </a:cubicBezTo>
                  <a:cubicBezTo>
                    <a:pt x="45720" y="211709"/>
                    <a:pt x="0" y="163195"/>
                    <a:pt x="1143" y="104902"/>
                  </a:cubicBezTo>
                  <a:cubicBezTo>
                    <a:pt x="2286" y="46609"/>
                    <a:pt x="49911" y="0"/>
                    <a:pt x="108204" y="0"/>
                  </a:cubicBezTo>
                  <a:cubicBezTo>
                    <a:pt x="118745" y="0"/>
                    <a:pt x="127254" y="8509"/>
                    <a:pt x="127254" y="19050"/>
                  </a:cubicBezTo>
                  <a:cubicBezTo>
                    <a:pt x="127254" y="29591"/>
                    <a:pt x="118618" y="38100"/>
                    <a:pt x="108204" y="38100"/>
                  </a:cubicBezTo>
                  <a:close/>
                </a:path>
              </a:pathLst>
            </a:custGeom>
            <a:solidFill>
              <a:srgbClr val="595959"/>
            </a:solidFill>
          </p:spPr>
          <p:txBody>
            <a:bodyPr/>
            <a:lstStyle/>
            <a:p>
              <a:endParaRPr lang="en-US"/>
            </a:p>
          </p:txBody>
        </p:sp>
        <p:sp>
          <p:nvSpPr>
            <p:cNvPr id="37" name="Freeform 37"/>
            <p:cNvSpPr/>
            <p:nvPr/>
          </p:nvSpPr>
          <p:spPr>
            <a:xfrm>
              <a:off x="-1143" y="0"/>
              <a:ext cx="127254" cy="213995"/>
            </a:xfrm>
            <a:custGeom>
              <a:avLst/>
              <a:gdLst/>
              <a:ahLst/>
              <a:cxnLst/>
              <a:rect l="l" t="t" r="r" b="b"/>
              <a:pathLst>
                <a:path w="127254" h="213995">
                  <a:moveTo>
                    <a:pt x="108204" y="0"/>
                  </a:moveTo>
                  <a:lnTo>
                    <a:pt x="108204" y="19050"/>
                  </a:lnTo>
                  <a:lnTo>
                    <a:pt x="108204" y="38100"/>
                  </a:lnTo>
                  <a:cubicBezTo>
                    <a:pt x="70612" y="38100"/>
                    <a:pt x="40005" y="68199"/>
                    <a:pt x="39243" y="105664"/>
                  </a:cubicBezTo>
                  <a:lnTo>
                    <a:pt x="20193" y="105283"/>
                  </a:lnTo>
                  <a:lnTo>
                    <a:pt x="39243" y="105664"/>
                  </a:lnTo>
                  <a:cubicBezTo>
                    <a:pt x="38481" y="143256"/>
                    <a:pt x="67945" y="174371"/>
                    <a:pt x="105537" y="175895"/>
                  </a:cubicBezTo>
                  <a:lnTo>
                    <a:pt x="104013" y="213995"/>
                  </a:lnTo>
                  <a:cubicBezTo>
                    <a:pt x="45720" y="211709"/>
                    <a:pt x="0" y="163195"/>
                    <a:pt x="1143" y="104902"/>
                  </a:cubicBezTo>
                  <a:cubicBezTo>
                    <a:pt x="2286" y="46609"/>
                    <a:pt x="49911" y="0"/>
                    <a:pt x="108204" y="0"/>
                  </a:cubicBezTo>
                  <a:cubicBezTo>
                    <a:pt x="118745" y="0"/>
                    <a:pt x="127254" y="8509"/>
                    <a:pt x="127254" y="19050"/>
                  </a:cubicBezTo>
                  <a:cubicBezTo>
                    <a:pt x="127254" y="29591"/>
                    <a:pt x="118618" y="38100"/>
                    <a:pt x="108204" y="38100"/>
                  </a:cubicBezTo>
                  <a:close/>
                </a:path>
              </a:pathLst>
            </a:custGeom>
            <a:solidFill>
              <a:srgbClr val="595959"/>
            </a:solidFill>
          </p:spPr>
          <p:txBody>
            <a:bodyPr/>
            <a:lstStyle/>
            <a:p>
              <a:endParaRPr lang="en-US"/>
            </a:p>
          </p:txBody>
        </p:sp>
      </p:grpSp>
      <p:sp>
        <p:nvSpPr>
          <p:cNvPr id="38" name="AutoShape 38"/>
          <p:cNvSpPr/>
          <p:nvPr/>
        </p:nvSpPr>
        <p:spPr>
          <a:xfrm rot="10707977">
            <a:off x="7763049" y="4556259"/>
            <a:ext cx="416363" cy="0"/>
          </a:xfrm>
          <a:prstGeom prst="line">
            <a:avLst/>
          </a:prstGeom>
          <a:ln w="19050" cap="rnd">
            <a:solidFill>
              <a:srgbClr val="000000"/>
            </a:solidFill>
            <a:prstDash val="solid"/>
            <a:headEnd type="none" w="sm" len="sm"/>
            <a:tailEnd type="none" w="sm" len="sm"/>
          </a:ln>
        </p:spPr>
        <p:txBody>
          <a:bodyPr/>
          <a:lstStyle/>
          <a:p>
            <a:endParaRPr lang="en-US"/>
          </a:p>
        </p:txBody>
      </p:sp>
      <p:grpSp>
        <p:nvGrpSpPr>
          <p:cNvPr id="39" name="Group 39"/>
          <p:cNvGrpSpPr/>
          <p:nvPr/>
        </p:nvGrpSpPr>
        <p:grpSpPr>
          <a:xfrm>
            <a:off x="8060320" y="4560153"/>
            <a:ext cx="143094" cy="143094"/>
            <a:chOff x="0" y="0"/>
            <a:chExt cx="190792" cy="190792"/>
          </a:xfrm>
        </p:grpSpPr>
        <p:sp>
          <p:nvSpPr>
            <p:cNvPr id="40" name="Freeform 40"/>
            <p:cNvSpPr/>
            <p:nvPr/>
          </p:nvSpPr>
          <p:spPr>
            <a:xfrm>
              <a:off x="88011" y="0"/>
              <a:ext cx="127000" cy="214249"/>
            </a:xfrm>
            <a:custGeom>
              <a:avLst/>
              <a:gdLst/>
              <a:ahLst/>
              <a:cxnLst/>
              <a:rect l="l" t="t" r="r" b="b"/>
              <a:pathLst>
                <a:path w="127000" h="214249">
                  <a:moveTo>
                    <a:pt x="19050" y="0"/>
                  </a:moveTo>
                  <a:lnTo>
                    <a:pt x="19050" y="19050"/>
                  </a:lnTo>
                  <a:lnTo>
                    <a:pt x="19050" y="0"/>
                  </a:lnTo>
                  <a:cubicBezTo>
                    <a:pt x="77343" y="0"/>
                    <a:pt x="124968" y="46609"/>
                    <a:pt x="125984" y="104902"/>
                  </a:cubicBezTo>
                  <a:cubicBezTo>
                    <a:pt x="127000" y="163195"/>
                    <a:pt x="81407" y="211709"/>
                    <a:pt x="23114" y="213868"/>
                  </a:cubicBezTo>
                  <a:cubicBezTo>
                    <a:pt x="12573" y="214249"/>
                    <a:pt x="3810" y="206121"/>
                    <a:pt x="3302" y="195580"/>
                  </a:cubicBezTo>
                  <a:lnTo>
                    <a:pt x="0" y="107696"/>
                  </a:lnTo>
                  <a:lnTo>
                    <a:pt x="0" y="106934"/>
                  </a:lnTo>
                  <a:lnTo>
                    <a:pt x="0" y="19050"/>
                  </a:lnTo>
                  <a:cubicBezTo>
                    <a:pt x="0" y="13970"/>
                    <a:pt x="2032" y="9144"/>
                    <a:pt x="5588" y="5588"/>
                  </a:cubicBezTo>
                  <a:cubicBezTo>
                    <a:pt x="9144" y="2032"/>
                    <a:pt x="13970" y="0"/>
                    <a:pt x="19050" y="0"/>
                  </a:cubicBezTo>
                  <a:moveTo>
                    <a:pt x="19050" y="38100"/>
                  </a:moveTo>
                  <a:lnTo>
                    <a:pt x="19050" y="19050"/>
                  </a:lnTo>
                  <a:lnTo>
                    <a:pt x="38100" y="19050"/>
                  </a:lnTo>
                  <a:lnTo>
                    <a:pt x="38100" y="107061"/>
                  </a:lnTo>
                  <a:lnTo>
                    <a:pt x="19050" y="107061"/>
                  </a:lnTo>
                  <a:lnTo>
                    <a:pt x="38100" y="106299"/>
                  </a:lnTo>
                  <a:lnTo>
                    <a:pt x="41529" y="194183"/>
                  </a:lnTo>
                  <a:lnTo>
                    <a:pt x="22479" y="194945"/>
                  </a:lnTo>
                  <a:lnTo>
                    <a:pt x="21717" y="175895"/>
                  </a:lnTo>
                  <a:cubicBezTo>
                    <a:pt x="59182" y="174498"/>
                    <a:pt x="88646" y="143256"/>
                    <a:pt x="88011" y="105664"/>
                  </a:cubicBezTo>
                  <a:lnTo>
                    <a:pt x="107061" y="105283"/>
                  </a:lnTo>
                  <a:lnTo>
                    <a:pt x="88011" y="105664"/>
                  </a:lnTo>
                  <a:cubicBezTo>
                    <a:pt x="87122" y="68199"/>
                    <a:pt x="56515" y="38100"/>
                    <a:pt x="19050" y="38100"/>
                  </a:cubicBezTo>
                  <a:close/>
                </a:path>
              </a:pathLst>
            </a:custGeom>
            <a:solidFill>
              <a:srgbClr val="595959"/>
            </a:solidFill>
          </p:spPr>
          <p:txBody>
            <a:bodyPr/>
            <a:lstStyle/>
            <a:p>
              <a:endParaRPr lang="en-US"/>
            </a:p>
          </p:txBody>
        </p:sp>
        <p:sp>
          <p:nvSpPr>
            <p:cNvPr id="41" name="Freeform 41"/>
            <p:cNvSpPr/>
            <p:nvPr/>
          </p:nvSpPr>
          <p:spPr>
            <a:xfrm>
              <a:off x="107061" y="0"/>
              <a:ext cx="107950" cy="213868"/>
            </a:xfrm>
            <a:custGeom>
              <a:avLst/>
              <a:gdLst/>
              <a:ahLst/>
              <a:cxnLst/>
              <a:rect l="l" t="t" r="r" b="b"/>
              <a:pathLst>
                <a:path w="107950" h="213868">
                  <a:moveTo>
                    <a:pt x="0" y="0"/>
                  </a:moveTo>
                  <a:lnTo>
                    <a:pt x="0" y="19050"/>
                  </a:lnTo>
                  <a:lnTo>
                    <a:pt x="0" y="0"/>
                  </a:lnTo>
                  <a:cubicBezTo>
                    <a:pt x="58293" y="0"/>
                    <a:pt x="105918" y="46609"/>
                    <a:pt x="106934" y="104902"/>
                  </a:cubicBezTo>
                  <a:cubicBezTo>
                    <a:pt x="107950" y="163195"/>
                    <a:pt x="62357" y="211709"/>
                    <a:pt x="4064" y="213868"/>
                  </a:cubicBezTo>
                  <a:lnTo>
                    <a:pt x="2540" y="175768"/>
                  </a:lnTo>
                  <a:cubicBezTo>
                    <a:pt x="40005" y="174371"/>
                    <a:pt x="69469" y="143129"/>
                    <a:pt x="68834" y="105537"/>
                  </a:cubicBezTo>
                  <a:lnTo>
                    <a:pt x="87884" y="105156"/>
                  </a:lnTo>
                  <a:lnTo>
                    <a:pt x="68834" y="105537"/>
                  </a:lnTo>
                  <a:cubicBezTo>
                    <a:pt x="68072" y="68199"/>
                    <a:pt x="37465" y="38100"/>
                    <a:pt x="0" y="38100"/>
                  </a:cubicBezTo>
                  <a:close/>
                </a:path>
              </a:pathLst>
            </a:custGeom>
            <a:solidFill>
              <a:srgbClr val="595959"/>
            </a:solidFill>
          </p:spPr>
          <p:txBody>
            <a:bodyPr/>
            <a:lstStyle/>
            <a:p>
              <a:endParaRPr lang="en-US"/>
            </a:p>
          </p:txBody>
        </p:sp>
      </p:grpSp>
      <p:grpSp>
        <p:nvGrpSpPr>
          <p:cNvPr id="42" name="Group 42"/>
          <p:cNvGrpSpPr/>
          <p:nvPr/>
        </p:nvGrpSpPr>
        <p:grpSpPr>
          <a:xfrm>
            <a:off x="8100715" y="4560153"/>
            <a:ext cx="143094" cy="143094"/>
            <a:chOff x="0" y="0"/>
            <a:chExt cx="190792" cy="190792"/>
          </a:xfrm>
        </p:grpSpPr>
        <p:sp>
          <p:nvSpPr>
            <p:cNvPr id="43" name="Freeform 43"/>
            <p:cNvSpPr/>
            <p:nvPr/>
          </p:nvSpPr>
          <p:spPr>
            <a:xfrm>
              <a:off x="88011" y="0"/>
              <a:ext cx="127000" cy="214249"/>
            </a:xfrm>
            <a:custGeom>
              <a:avLst/>
              <a:gdLst/>
              <a:ahLst/>
              <a:cxnLst/>
              <a:rect l="l" t="t" r="r" b="b"/>
              <a:pathLst>
                <a:path w="127000" h="214249">
                  <a:moveTo>
                    <a:pt x="19050" y="0"/>
                  </a:moveTo>
                  <a:lnTo>
                    <a:pt x="19050" y="19050"/>
                  </a:lnTo>
                  <a:lnTo>
                    <a:pt x="19050" y="0"/>
                  </a:lnTo>
                  <a:cubicBezTo>
                    <a:pt x="77343" y="0"/>
                    <a:pt x="124968" y="46609"/>
                    <a:pt x="125984" y="104902"/>
                  </a:cubicBezTo>
                  <a:cubicBezTo>
                    <a:pt x="127000" y="163195"/>
                    <a:pt x="81407" y="211709"/>
                    <a:pt x="23114" y="213868"/>
                  </a:cubicBezTo>
                  <a:cubicBezTo>
                    <a:pt x="12573" y="214249"/>
                    <a:pt x="3810" y="206121"/>
                    <a:pt x="3302" y="195580"/>
                  </a:cubicBezTo>
                  <a:lnTo>
                    <a:pt x="0" y="107696"/>
                  </a:lnTo>
                  <a:lnTo>
                    <a:pt x="0" y="106934"/>
                  </a:lnTo>
                  <a:lnTo>
                    <a:pt x="0" y="19050"/>
                  </a:lnTo>
                  <a:cubicBezTo>
                    <a:pt x="0" y="13970"/>
                    <a:pt x="2032" y="9144"/>
                    <a:pt x="5588" y="5588"/>
                  </a:cubicBezTo>
                  <a:cubicBezTo>
                    <a:pt x="9144" y="2032"/>
                    <a:pt x="13970" y="0"/>
                    <a:pt x="19050" y="0"/>
                  </a:cubicBezTo>
                  <a:moveTo>
                    <a:pt x="19050" y="38100"/>
                  </a:moveTo>
                  <a:lnTo>
                    <a:pt x="19050" y="19050"/>
                  </a:lnTo>
                  <a:lnTo>
                    <a:pt x="38100" y="19050"/>
                  </a:lnTo>
                  <a:lnTo>
                    <a:pt x="38100" y="107061"/>
                  </a:lnTo>
                  <a:lnTo>
                    <a:pt x="19050" y="107061"/>
                  </a:lnTo>
                  <a:lnTo>
                    <a:pt x="38100" y="106299"/>
                  </a:lnTo>
                  <a:lnTo>
                    <a:pt x="41529" y="194183"/>
                  </a:lnTo>
                  <a:lnTo>
                    <a:pt x="22479" y="194945"/>
                  </a:lnTo>
                  <a:lnTo>
                    <a:pt x="21717" y="175895"/>
                  </a:lnTo>
                  <a:cubicBezTo>
                    <a:pt x="59182" y="174498"/>
                    <a:pt x="88646" y="143256"/>
                    <a:pt x="88011" y="105664"/>
                  </a:cubicBezTo>
                  <a:lnTo>
                    <a:pt x="107061" y="105283"/>
                  </a:lnTo>
                  <a:lnTo>
                    <a:pt x="88011" y="105664"/>
                  </a:lnTo>
                  <a:cubicBezTo>
                    <a:pt x="87122" y="68199"/>
                    <a:pt x="56515" y="38100"/>
                    <a:pt x="19050" y="38100"/>
                  </a:cubicBezTo>
                  <a:close/>
                </a:path>
              </a:pathLst>
            </a:custGeom>
            <a:solidFill>
              <a:srgbClr val="595959"/>
            </a:solidFill>
          </p:spPr>
          <p:txBody>
            <a:bodyPr/>
            <a:lstStyle/>
            <a:p>
              <a:endParaRPr lang="en-US"/>
            </a:p>
          </p:txBody>
        </p:sp>
        <p:sp>
          <p:nvSpPr>
            <p:cNvPr id="44" name="Freeform 44"/>
            <p:cNvSpPr/>
            <p:nvPr/>
          </p:nvSpPr>
          <p:spPr>
            <a:xfrm>
              <a:off x="107061" y="0"/>
              <a:ext cx="107950" cy="213868"/>
            </a:xfrm>
            <a:custGeom>
              <a:avLst/>
              <a:gdLst/>
              <a:ahLst/>
              <a:cxnLst/>
              <a:rect l="l" t="t" r="r" b="b"/>
              <a:pathLst>
                <a:path w="107950" h="213868">
                  <a:moveTo>
                    <a:pt x="0" y="0"/>
                  </a:moveTo>
                  <a:lnTo>
                    <a:pt x="0" y="19050"/>
                  </a:lnTo>
                  <a:lnTo>
                    <a:pt x="0" y="0"/>
                  </a:lnTo>
                  <a:cubicBezTo>
                    <a:pt x="58293" y="0"/>
                    <a:pt x="105918" y="46609"/>
                    <a:pt x="106934" y="104902"/>
                  </a:cubicBezTo>
                  <a:cubicBezTo>
                    <a:pt x="107950" y="163195"/>
                    <a:pt x="62357" y="211709"/>
                    <a:pt x="4064" y="213868"/>
                  </a:cubicBezTo>
                  <a:lnTo>
                    <a:pt x="2540" y="175768"/>
                  </a:lnTo>
                  <a:cubicBezTo>
                    <a:pt x="40005" y="174371"/>
                    <a:pt x="69469" y="143129"/>
                    <a:pt x="68834" y="105537"/>
                  </a:cubicBezTo>
                  <a:lnTo>
                    <a:pt x="87884" y="105156"/>
                  </a:lnTo>
                  <a:lnTo>
                    <a:pt x="68834" y="105537"/>
                  </a:lnTo>
                  <a:cubicBezTo>
                    <a:pt x="68072" y="68199"/>
                    <a:pt x="37465" y="38100"/>
                    <a:pt x="0" y="38100"/>
                  </a:cubicBezTo>
                  <a:close/>
                </a:path>
              </a:pathLst>
            </a:custGeom>
            <a:solidFill>
              <a:srgbClr val="595959"/>
            </a:solidFill>
          </p:spPr>
          <p:txBody>
            <a:bodyPr/>
            <a:lstStyle/>
            <a:p>
              <a:endParaRPr lang="en-US"/>
            </a:p>
          </p:txBody>
        </p:sp>
      </p:grpSp>
      <p:sp>
        <p:nvSpPr>
          <p:cNvPr id="45" name="AutoShape 45"/>
          <p:cNvSpPr/>
          <p:nvPr/>
        </p:nvSpPr>
        <p:spPr>
          <a:xfrm rot="10748526">
            <a:off x="7440952" y="4688104"/>
            <a:ext cx="744300" cy="0"/>
          </a:xfrm>
          <a:prstGeom prst="line">
            <a:avLst/>
          </a:prstGeom>
          <a:ln w="19050" cap="rnd">
            <a:solidFill>
              <a:srgbClr val="000000"/>
            </a:solidFill>
            <a:prstDash val="solid"/>
            <a:headEnd type="none" w="sm" len="sm"/>
            <a:tailEnd type="none" w="sm" len="sm"/>
          </a:ln>
        </p:spPr>
        <p:txBody>
          <a:bodyPr/>
          <a:lstStyle/>
          <a:p>
            <a:endParaRPr lang="en-US"/>
          </a:p>
        </p:txBody>
      </p:sp>
      <p:sp>
        <p:nvSpPr>
          <p:cNvPr id="46" name="AutoShape 46"/>
          <p:cNvSpPr/>
          <p:nvPr/>
        </p:nvSpPr>
        <p:spPr>
          <a:xfrm rot="41451">
            <a:off x="5354331" y="5276092"/>
            <a:ext cx="1244456" cy="0"/>
          </a:xfrm>
          <a:prstGeom prst="line">
            <a:avLst/>
          </a:prstGeom>
          <a:ln w="19050" cap="rnd">
            <a:solidFill>
              <a:srgbClr val="000000"/>
            </a:solidFill>
            <a:prstDash val="solid"/>
            <a:headEnd type="none" w="sm" len="sm"/>
            <a:tailEnd type="none" w="sm" len="sm"/>
          </a:ln>
        </p:spPr>
        <p:txBody>
          <a:bodyPr/>
          <a:lstStyle/>
          <a:p>
            <a:endParaRPr lang="en-US"/>
          </a:p>
        </p:txBody>
      </p:sp>
      <p:grpSp>
        <p:nvGrpSpPr>
          <p:cNvPr id="47" name="Group 47"/>
          <p:cNvGrpSpPr/>
          <p:nvPr/>
        </p:nvGrpSpPr>
        <p:grpSpPr>
          <a:xfrm>
            <a:off x="5278351" y="5100468"/>
            <a:ext cx="175765" cy="192651"/>
            <a:chOff x="0" y="0"/>
            <a:chExt cx="234353" cy="256868"/>
          </a:xfrm>
        </p:grpSpPr>
        <p:sp>
          <p:nvSpPr>
            <p:cNvPr id="48" name="Freeform 48"/>
            <p:cNvSpPr/>
            <p:nvPr/>
          </p:nvSpPr>
          <p:spPr>
            <a:xfrm>
              <a:off x="-1397" y="-127"/>
              <a:ext cx="147447" cy="275209"/>
            </a:xfrm>
            <a:custGeom>
              <a:avLst/>
              <a:gdLst/>
              <a:ahLst/>
              <a:cxnLst/>
              <a:rect l="l" t="t" r="r" b="b"/>
              <a:pathLst>
                <a:path w="147447" h="275209">
                  <a:moveTo>
                    <a:pt x="128524" y="275082"/>
                  </a:moveTo>
                  <a:lnTo>
                    <a:pt x="128524" y="256032"/>
                  </a:lnTo>
                  <a:lnTo>
                    <a:pt x="128524" y="275082"/>
                  </a:lnTo>
                  <a:cubicBezTo>
                    <a:pt x="57785" y="275082"/>
                    <a:pt x="2794" y="213614"/>
                    <a:pt x="1397" y="140462"/>
                  </a:cubicBezTo>
                  <a:cubicBezTo>
                    <a:pt x="0" y="67310"/>
                    <a:pt x="52451" y="3556"/>
                    <a:pt x="123063" y="254"/>
                  </a:cubicBezTo>
                  <a:cubicBezTo>
                    <a:pt x="128143" y="0"/>
                    <a:pt x="133096" y="1778"/>
                    <a:pt x="136779" y="5207"/>
                  </a:cubicBezTo>
                  <a:cubicBezTo>
                    <a:pt x="140462" y="8636"/>
                    <a:pt x="142748" y="13462"/>
                    <a:pt x="142875" y="18542"/>
                  </a:cubicBezTo>
                  <a:lnTo>
                    <a:pt x="147447" y="136906"/>
                  </a:lnTo>
                  <a:lnTo>
                    <a:pt x="147447" y="137668"/>
                  </a:lnTo>
                  <a:lnTo>
                    <a:pt x="147447" y="256159"/>
                  </a:lnTo>
                  <a:cubicBezTo>
                    <a:pt x="147447" y="261239"/>
                    <a:pt x="145415" y="266065"/>
                    <a:pt x="141859" y="269621"/>
                  </a:cubicBezTo>
                  <a:cubicBezTo>
                    <a:pt x="138303" y="273177"/>
                    <a:pt x="133477" y="275209"/>
                    <a:pt x="128397" y="275209"/>
                  </a:cubicBezTo>
                  <a:moveTo>
                    <a:pt x="128397" y="237109"/>
                  </a:moveTo>
                  <a:lnTo>
                    <a:pt x="128397" y="256159"/>
                  </a:lnTo>
                  <a:lnTo>
                    <a:pt x="109474" y="256159"/>
                  </a:lnTo>
                  <a:lnTo>
                    <a:pt x="109474" y="137668"/>
                  </a:lnTo>
                  <a:lnTo>
                    <a:pt x="128524" y="137668"/>
                  </a:lnTo>
                  <a:lnTo>
                    <a:pt x="109474" y="138430"/>
                  </a:lnTo>
                  <a:lnTo>
                    <a:pt x="104902" y="20066"/>
                  </a:lnTo>
                  <a:lnTo>
                    <a:pt x="123952" y="19304"/>
                  </a:lnTo>
                  <a:lnTo>
                    <a:pt x="124841" y="38354"/>
                  </a:lnTo>
                  <a:cubicBezTo>
                    <a:pt x="77978" y="40513"/>
                    <a:pt x="38481" y="84074"/>
                    <a:pt x="39497" y="139827"/>
                  </a:cubicBezTo>
                  <a:lnTo>
                    <a:pt x="20447" y="140208"/>
                  </a:lnTo>
                  <a:lnTo>
                    <a:pt x="39497" y="139700"/>
                  </a:lnTo>
                  <a:cubicBezTo>
                    <a:pt x="40513" y="195326"/>
                    <a:pt x="81661" y="236982"/>
                    <a:pt x="128524" y="236982"/>
                  </a:cubicBezTo>
                  <a:close/>
                </a:path>
              </a:pathLst>
            </a:custGeom>
            <a:solidFill>
              <a:srgbClr val="595959"/>
            </a:solidFill>
          </p:spPr>
          <p:txBody>
            <a:bodyPr/>
            <a:lstStyle/>
            <a:p>
              <a:endParaRPr lang="en-US"/>
            </a:p>
          </p:txBody>
        </p:sp>
        <p:sp>
          <p:nvSpPr>
            <p:cNvPr id="49" name="Freeform 49"/>
            <p:cNvSpPr/>
            <p:nvPr/>
          </p:nvSpPr>
          <p:spPr>
            <a:xfrm>
              <a:off x="-1397" y="127"/>
              <a:ext cx="128524" cy="274828"/>
            </a:xfrm>
            <a:custGeom>
              <a:avLst/>
              <a:gdLst/>
              <a:ahLst/>
              <a:cxnLst/>
              <a:rect l="l" t="t" r="r" b="b"/>
              <a:pathLst>
                <a:path w="128524" h="274828">
                  <a:moveTo>
                    <a:pt x="128524" y="274828"/>
                  </a:moveTo>
                  <a:lnTo>
                    <a:pt x="128524" y="255778"/>
                  </a:lnTo>
                  <a:lnTo>
                    <a:pt x="128524" y="274828"/>
                  </a:lnTo>
                  <a:cubicBezTo>
                    <a:pt x="57785" y="274828"/>
                    <a:pt x="2794" y="213360"/>
                    <a:pt x="1397" y="140208"/>
                  </a:cubicBezTo>
                  <a:cubicBezTo>
                    <a:pt x="0" y="67056"/>
                    <a:pt x="52451" y="3302"/>
                    <a:pt x="123063" y="0"/>
                  </a:cubicBezTo>
                  <a:lnTo>
                    <a:pt x="124841" y="38100"/>
                  </a:lnTo>
                  <a:cubicBezTo>
                    <a:pt x="77978" y="40259"/>
                    <a:pt x="38481" y="83820"/>
                    <a:pt x="39497" y="139573"/>
                  </a:cubicBezTo>
                  <a:lnTo>
                    <a:pt x="20447" y="139954"/>
                  </a:lnTo>
                  <a:lnTo>
                    <a:pt x="39497" y="139446"/>
                  </a:lnTo>
                  <a:cubicBezTo>
                    <a:pt x="40513" y="195072"/>
                    <a:pt x="81661" y="236728"/>
                    <a:pt x="128524" y="236728"/>
                  </a:cubicBezTo>
                  <a:close/>
                </a:path>
              </a:pathLst>
            </a:custGeom>
            <a:solidFill>
              <a:srgbClr val="595959"/>
            </a:solidFill>
          </p:spPr>
          <p:txBody>
            <a:bodyPr/>
            <a:lstStyle/>
            <a:p>
              <a:endParaRPr lang="en-US"/>
            </a:p>
          </p:txBody>
        </p:sp>
      </p:grpSp>
      <p:sp>
        <p:nvSpPr>
          <p:cNvPr id="50" name="AutoShape 50"/>
          <p:cNvSpPr/>
          <p:nvPr/>
        </p:nvSpPr>
        <p:spPr>
          <a:xfrm rot="54339">
            <a:off x="5352606" y="5098227"/>
            <a:ext cx="949317" cy="0"/>
          </a:xfrm>
          <a:prstGeom prst="line">
            <a:avLst/>
          </a:prstGeom>
          <a:ln w="19050" cap="rnd">
            <a:solidFill>
              <a:srgbClr val="000000"/>
            </a:solidFill>
            <a:prstDash val="solid"/>
            <a:headEnd type="none" w="sm" len="sm"/>
            <a:tailEnd type="none" w="sm" len="sm"/>
          </a:ln>
        </p:spPr>
        <p:txBody>
          <a:bodyPr/>
          <a:lstStyle/>
          <a:p>
            <a:endParaRPr lang="en-US"/>
          </a:p>
        </p:txBody>
      </p:sp>
      <p:grpSp>
        <p:nvGrpSpPr>
          <p:cNvPr id="51" name="Group 51"/>
          <p:cNvGrpSpPr/>
          <p:nvPr/>
        </p:nvGrpSpPr>
        <p:grpSpPr>
          <a:xfrm>
            <a:off x="6205427" y="4922387"/>
            <a:ext cx="175765" cy="192651"/>
            <a:chOff x="0" y="0"/>
            <a:chExt cx="234353" cy="256868"/>
          </a:xfrm>
        </p:grpSpPr>
        <p:sp>
          <p:nvSpPr>
            <p:cNvPr id="52" name="Freeform 52"/>
            <p:cNvSpPr/>
            <p:nvPr/>
          </p:nvSpPr>
          <p:spPr>
            <a:xfrm>
              <a:off x="108077" y="-127"/>
              <a:ext cx="147447" cy="275082"/>
            </a:xfrm>
            <a:custGeom>
              <a:avLst/>
              <a:gdLst/>
              <a:ahLst/>
              <a:cxnLst/>
              <a:rect l="l" t="t" r="r" b="b"/>
              <a:pathLst>
                <a:path w="147447" h="275082">
                  <a:moveTo>
                    <a:pt x="19050" y="236982"/>
                  </a:moveTo>
                  <a:lnTo>
                    <a:pt x="19050" y="256032"/>
                  </a:lnTo>
                  <a:lnTo>
                    <a:pt x="19050" y="236982"/>
                  </a:lnTo>
                  <a:cubicBezTo>
                    <a:pt x="65913" y="236982"/>
                    <a:pt x="106934" y="195453"/>
                    <a:pt x="108077" y="139700"/>
                  </a:cubicBezTo>
                  <a:lnTo>
                    <a:pt x="127127" y="140081"/>
                  </a:lnTo>
                  <a:lnTo>
                    <a:pt x="108077" y="139700"/>
                  </a:lnTo>
                  <a:cubicBezTo>
                    <a:pt x="109093" y="83947"/>
                    <a:pt x="69723" y="40386"/>
                    <a:pt x="22733" y="38227"/>
                  </a:cubicBezTo>
                  <a:lnTo>
                    <a:pt x="23622" y="19177"/>
                  </a:lnTo>
                  <a:lnTo>
                    <a:pt x="42672" y="19939"/>
                  </a:lnTo>
                  <a:lnTo>
                    <a:pt x="38100" y="138303"/>
                  </a:lnTo>
                  <a:lnTo>
                    <a:pt x="19050" y="137541"/>
                  </a:lnTo>
                  <a:lnTo>
                    <a:pt x="38100" y="137541"/>
                  </a:lnTo>
                  <a:lnTo>
                    <a:pt x="38100" y="256032"/>
                  </a:lnTo>
                  <a:lnTo>
                    <a:pt x="19050" y="256032"/>
                  </a:lnTo>
                  <a:lnTo>
                    <a:pt x="19050" y="236982"/>
                  </a:lnTo>
                  <a:moveTo>
                    <a:pt x="19050" y="275082"/>
                  </a:moveTo>
                  <a:cubicBezTo>
                    <a:pt x="13970" y="275082"/>
                    <a:pt x="9144" y="273050"/>
                    <a:pt x="5588" y="269494"/>
                  </a:cubicBezTo>
                  <a:cubicBezTo>
                    <a:pt x="2032" y="265938"/>
                    <a:pt x="0" y="261112"/>
                    <a:pt x="0" y="256032"/>
                  </a:cubicBezTo>
                  <a:lnTo>
                    <a:pt x="0" y="137668"/>
                  </a:lnTo>
                  <a:lnTo>
                    <a:pt x="0" y="136906"/>
                  </a:lnTo>
                  <a:lnTo>
                    <a:pt x="4572" y="18542"/>
                  </a:lnTo>
                  <a:cubicBezTo>
                    <a:pt x="4826" y="13462"/>
                    <a:pt x="6985" y="8636"/>
                    <a:pt x="10668" y="5207"/>
                  </a:cubicBezTo>
                  <a:cubicBezTo>
                    <a:pt x="14351" y="1778"/>
                    <a:pt x="19304" y="0"/>
                    <a:pt x="24384" y="254"/>
                  </a:cubicBezTo>
                  <a:cubicBezTo>
                    <a:pt x="94996" y="3556"/>
                    <a:pt x="147447" y="67310"/>
                    <a:pt x="146050" y="140462"/>
                  </a:cubicBezTo>
                  <a:cubicBezTo>
                    <a:pt x="144653" y="213614"/>
                    <a:pt x="89662" y="275082"/>
                    <a:pt x="18923" y="275082"/>
                  </a:cubicBezTo>
                  <a:close/>
                </a:path>
              </a:pathLst>
            </a:custGeom>
            <a:solidFill>
              <a:srgbClr val="595959"/>
            </a:solidFill>
          </p:spPr>
          <p:txBody>
            <a:bodyPr/>
            <a:lstStyle/>
            <a:p>
              <a:endParaRPr lang="en-US"/>
            </a:p>
          </p:txBody>
        </p:sp>
        <p:sp>
          <p:nvSpPr>
            <p:cNvPr id="53" name="Freeform 53"/>
            <p:cNvSpPr/>
            <p:nvPr/>
          </p:nvSpPr>
          <p:spPr>
            <a:xfrm>
              <a:off x="127127" y="0"/>
              <a:ext cx="128524" cy="274828"/>
            </a:xfrm>
            <a:custGeom>
              <a:avLst/>
              <a:gdLst/>
              <a:ahLst/>
              <a:cxnLst/>
              <a:rect l="l" t="t" r="r" b="b"/>
              <a:pathLst>
                <a:path w="128524" h="274828">
                  <a:moveTo>
                    <a:pt x="0" y="236855"/>
                  </a:moveTo>
                  <a:lnTo>
                    <a:pt x="0" y="255905"/>
                  </a:lnTo>
                  <a:lnTo>
                    <a:pt x="0" y="236855"/>
                  </a:lnTo>
                  <a:cubicBezTo>
                    <a:pt x="46863" y="236855"/>
                    <a:pt x="87884" y="195326"/>
                    <a:pt x="89027" y="139573"/>
                  </a:cubicBezTo>
                  <a:lnTo>
                    <a:pt x="108077" y="139954"/>
                  </a:lnTo>
                  <a:lnTo>
                    <a:pt x="89027" y="139573"/>
                  </a:lnTo>
                  <a:cubicBezTo>
                    <a:pt x="90043" y="83820"/>
                    <a:pt x="50673" y="40259"/>
                    <a:pt x="3683" y="38100"/>
                  </a:cubicBezTo>
                  <a:lnTo>
                    <a:pt x="5461" y="0"/>
                  </a:lnTo>
                  <a:cubicBezTo>
                    <a:pt x="76073" y="3302"/>
                    <a:pt x="128524" y="67056"/>
                    <a:pt x="127127" y="140208"/>
                  </a:cubicBezTo>
                  <a:cubicBezTo>
                    <a:pt x="125730" y="213360"/>
                    <a:pt x="70739" y="274828"/>
                    <a:pt x="0" y="274828"/>
                  </a:cubicBezTo>
                  <a:close/>
                </a:path>
              </a:pathLst>
            </a:custGeom>
            <a:solidFill>
              <a:srgbClr val="595959"/>
            </a:solidFill>
          </p:spPr>
          <p:txBody>
            <a:bodyPr/>
            <a:lstStyle/>
            <a:p>
              <a:endParaRPr lang="en-US"/>
            </a:p>
          </p:txBody>
        </p:sp>
      </p:grpSp>
      <p:sp>
        <p:nvSpPr>
          <p:cNvPr id="54" name="AutoShape 54"/>
          <p:cNvSpPr/>
          <p:nvPr/>
        </p:nvSpPr>
        <p:spPr>
          <a:xfrm rot="30385">
            <a:off x="4615572" y="4920584"/>
            <a:ext cx="1697459" cy="0"/>
          </a:xfrm>
          <a:prstGeom prst="line">
            <a:avLst/>
          </a:prstGeom>
          <a:ln w="19050" cap="rnd">
            <a:solidFill>
              <a:srgbClr val="000000"/>
            </a:solidFill>
            <a:prstDash val="solid"/>
            <a:headEnd type="none" w="sm" len="sm"/>
            <a:tailEnd type="none" w="sm" len="sm"/>
          </a:ln>
        </p:spPr>
        <p:txBody>
          <a:bodyPr/>
          <a:lstStyle/>
          <a:p>
            <a:endParaRPr lang="en-US"/>
          </a:p>
        </p:txBody>
      </p:sp>
      <p:grpSp>
        <p:nvGrpSpPr>
          <p:cNvPr id="55" name="Group 55"/>
          <p:cNvGrpSpPr/>
          <p:nvPr/>
        </p:nvGrpSpPr>
        <p:grpSpPr>
          <a:xfrm>
            <a:off x="4534566" y="4744959"/>
            <a:ext cx="175765" cy="192651"/>
            <a:chOff x="0" y="0"/>
            <a:chExt cx="234353" cy="256868"/>
          </a:xfrm>
        </p:grpSpPr>
        <p:sp>
          <p:nvSpPr>
            <p:cNvPr id="56" name="Freeform 56"/>
            <p:cNvSpPr/>
            <p:nvPr/>
          </p:nvSpPr>
          <p:spPr>
            <a:xfrm>
              <a:off x="-1397" y="-127"/>
              <a:ext cx="147447" cy="275209"/>
            </a:xfrm>
            <a:custGeom>
              <a:avLst/>
              <a:gdLst/>
              <a:ahLst/>
              <a:cxnLst/>
              <a:rect l="l" t="t" r="r" b="b"/>
              <a:pathLst>
                <a:path w="147447" h="275209">
                  <a:moveTo>
                    <a:pt x="128524" y="275082"/>
                  </a:moveTo>
                  <a:lnTo>
                    <a:pt x="128524" y="256032"/>
                  </a:lnTo>
                  <a:lnTo>
                    <a:pt x="128524" y="275082"/>
                  </a:lnTo>
                  <a:cubicBezTo>
                    <a:pt x="57785" y="275082"/>
                    <a:pt x="2794" y="213614"/>
                    <a:pt x="1397" y="140462"/>
                  </a:cubicBezTo>
                  <a:cubicBezTo>
                    <a:pt x="0" y="67310"/>
                    <a:pt x="52451" y="3556"/>
                    <a:pt x="123063" y="254"/>
                  </a:cubicBezTo>
                  <a:cubicBezTo>
                    <a:pt x="128143" y="0"/>
                    <a:pt x="133096" y="1778"/>
                    <a:pt x="136779" y="5207"/>
                  </a:cubicBezTo>
                  <a:cubicBezTo>
                    <a:pt x="140462" y="8636"/>
                    <a:pt x="142748" y="13462"/>
                    <a:pt x="142875" y="18542"/>
                  </a:cubicBezTo>
                  <a:lnTo>
                    <a:pt x="147447" y="136906"/>
                  </a:lnTo>
                  <a:lnTo>
                    <a:pt x="147447" y="137668"/>
                  </a:lnTo>
                  <a:lnTo>
                    <a:pt x="147447" y="256159"/>
                  </a:lnTo>
                  <a:cubicBezTo>
                    <a:pt x="147447" y="261239"/>
                    <a:pt x="145415" y="266065"/>
                    <a:pt x="141859" y="269621"/>
                  </a:cubicBezTo>
                  <a:cubicBezTo>
                    <a:pt x="138303" y="273177"/>
                    <a:pt x="133477" y="275209"/>
                    <a:pt x="128397" y="275209"/>
                  </a:cubicBezTo>
                  <a:moveTo>
                    <a:pt x="128397" y="237109"/>
                  </a:moveTo>
                  <a:lnTo>
                    <a:pt x="128397" y="256159"/>
                  </a:lnTo>
                  <a:lnTo>
                    <a:pt x="109474" y="256159"/>
                  </a:lnTo>
                  <a:lnTo>
                    <a:pt x="109474" y="137668"/>
                  </a:lnTo>
                  <a:lnTo>
                    <a:pt x="128524" y="137668"/>
                  </a:lnTo>
                  <a:lnTo>
                    <a:pt x="109474" y="138430"/>
                  </a:lnTo>
                  <a:lnTo>
                    <a:pt x="104902" y="20066"/>
                  </a:lnTo>
                  <a:lnTo>
                    <a:pt x="123952" y="19304"/>
                  </a:lnTo>
                  <a:lnTo>
                    <a:pt x="124841" y="38354"/>
                  </a:lnTo>
                  <a:cubicBezTo>
                    <a:pt x="77978" y="40513"/>
                    <a:pt x="38481" y="84074"/>
                    <a:pt x="39497" y="139827"/>
                  </a:cubicBezTo>
                  <a:lnTo>
                    <a:pt x="20447" y="140208"/>
                  </a:lnTo>
                  <a:lnTo>
                    <a:pt x="39497" y="139700"/>
                  </a:lnTo>
                  <a:cubicBezTo>
                    <a:pt x="40513" y="195326"/>
                    <a:pt x="81661" y="236982"/>
                    <a:pt x="128524" y="236982"/>
                  </a:cubicBezTo>
                  <a:close/>
                </a:path>
              </a:pathLst>
            </a:custGeom>
            <a:solidFill>
              <a:srgbClr val="595959"/>
            </a:solidFill>
          </p:spPr>
          <p:txBody>
            <a:bodyPr/>
            <a:lstStyle/>
            <a:p>
              <a:endParaRPr lang="en-US"/>
            </a:p>
          </p:txBody>
        </p:sp>
        <p:sp>
          <p:nvSpPr>
            <p:cNvPr id="57" name="Freeform 57"/>
            <p:cNvSpPr/>
            <p:nvPr/>
          </p:nvSpPr>
          <p:spPr>
            <a:xfrm>
              <a:off x="-1397" y="127"/>
              <a:ext cx="128524" cy="274828"/>
            </a:xfrm>
            <a:custGeom>
              <a:avLst/>
              <a:gdLst/>
              <a:ahLst/>
              <a:cxnLst/>
              <a:rect l="l" t="t" r="r" b="b"/>
              <a:pathLst>
                <a:path w="128524" h="274828">
                  <a:moveTo>
                    <a:pt x="128524" y="274828"/>
                  </a:moveTo>
                  <a:lnTo>
                    <a:pt x="128524" y="255778"/>
                  </a:lnTo>
                  <a:lnTo>
                    <a:pt x="128524" y="274828"/>
                  </a:lnTo>
                  <a:cubicBezTo>
                    <a:pt x="57785" y="274828"/>
                    <a:pt x="2794" y="213360"/>
                    <a:pt x="1397" y="140208"/>
                  </a:cubicBezTo>
                  <a:cubicBezTo>
                    <a:pt x="0" y="67056"/>
                    <a:pt x="52451" y="3302"/>
                    <a:pt x="123063" y="0"/>
                  </a:cubicBezTo>
                  <a:lnTo>
                    <a:pt x="124841" y="38100"/>
                  </a:lnTo>
                  <a:cubicBezTo>
                    <a:pt x="77978" y="40259"/>
                    <a:pt x="38481" y="83820"/>
                    <a:pt x="39497" y="139573"/>
                  </a:cubicBezTo>
                  <a:lnTo>
                    <a:pt x="20447" y="139954"/>
                  </a:lnTo>
                  <a:lnTo>
                    <a:pt x="39497" y="139446"/>
                  </a:lnTo>
                  <a:cubicBezTo>
                    <a:pt x="40513" y="195072"/>
                    <a:pt x="81661" y="236728"/>
                    <a:pt x="128524" y="236728"/>
                  </a:cubicBezTo>
                  <a:close/>
                </a:path>
              </a:pathLst>
            </a:custGeom>
            <a:solidFill>
              <a:srgbClr val="595959"/>
            </a:solidFill>
          </p:spPr>
          <p:txBody>
            <a:bodyPr/>
            <a:lstStyle/>
            <a:p>
              <a:endParaRPr lang="en-US"/>
            </a:p>
          </p:txBody>
        </p:sp>
      </p:grpSp>
      <p:grpSp>
        <p:nvGrpSpPr>
          <p:cNvPr id="58" name="Group 58"/>
          <p:cNvGrpSpPr/>
          <p:nvPr/>
        </p:nvGrpSpPr>
        <p:grpSpPr>
          <a:xfrm>
            <a:off x="4570498" y="4744959"/>
            <a:ext cx="175765" cy="192651"/>
            <a:chOff x="0" y="0"/>
            <a:chExt cx="234353" cy="256868"/>
          </a:xfrm>
        </p:grpSpPr>
        <p:sp>
          <p:nvSpPr>
            <p:cNvPr id="59" name="Freeform 59"/>
            <p:cNvSpPr/>
            <p:nvPr/>
          </p:nvSpPr>
          <p:spPr>
            <a:xfrm>
              <a:off x="-1397" y="-127"/>
              <a:ext cx="147447" cy="275209"/>
            </a:xfrm>
            <a:custGeom>
              <a:avLst/>
              <a:gdLst/>
              <a:ahLst/>
              <a:cxnLst/>
              <a:rect l="l" t="t" r="r" b="b"/>
              <a:pathLst>
                <a:path w="147447" h="275209">
                  <a:moveTo>
                    <a:pt x="128524" y="275082"/>
                  </a:moveTo>
                  <a:lnTo>
                    <a:pt x="128524" y="256032"/>
                  </a:lnTo>
                  <a:lnTo>
                    <a:pt x="128524" y="275082"/>
                  </a:lnTo>
                  <a:cubicBezTo>
                    <a:pt x="57785" y="275082"/>
                    <a:pt x="2794" y="213614"/>
                    <a:pt x="1397" y="140462"/>
                  </a:cubicBezTo>
                  <a:cubicBezTo>
                    <a:pt x="0" y="67310"/>
                    <a:pt x="52451" y="3556"/>
                    <a:pt x="123063" y="254"/>
                  </a:cubicBezTo>
                  <a:cubicBezTo>
                    <a:pt x="128143" y="0"/>
                    <a:pt x="133096" y="1778"/>
                    <a:pt x="136779" y="5207"/>
                  </a:cubicBezTo>
                  <a:cubicBezTo>
                    <a:pt x="140462" y="8636"/>
                    <a:pt x="142748" y="13462"/>
                    <a:pt x="142875" y="18542"/>
                  </a:cubicBezTo>
                  <a:lnTo>
                    <a:pt x="147447" y="136906"/>
                  </a:lnTo>
                  <a:lnTo>
                    <a:pt x="147447" y="137668"/>
                  </a:lnTo>
                  <a:lnTo>
                    <a:pt x="147447" y="256159"/>
                  </a:lnTo>
                  <a:cubicBezTo>
                    <a:pt x="147447" y="261239"/>
                    <a:pt x="145415" y="266065"/>
                    <a:pt x="141859" y="269621"/>
                  </a:cubicBezTo>
                  <a:cubicBezTo>
                    <a:pt x="138303" y="273177"/>
                    <a:pt x="133477" y="275209"/>
                    <a:pt x="128397" y="275209"/>
                  </a:cubicBezTo>
                  <a:moveTo>
                    <a:pt x="128397" y="237109"/>
                  </a:moveTo>
                  <a:lnTo>
                    <a:pt x="128397" y="256159"/>
                  </a:lnTo>
                  <a:lnTo>
                    <a:pt x="109474" y="256159"/>
                  </a:lnTo>
                  <a:lnTo>
                    <a:pt x="109474" y="137668"/>
                  </a:lnTo>
                  <a:lnTo>
                    <a:pt x="128524" y="137668"/>
                  </a:lnTo>
                  <a:lnTo>
                    <a:pt x="109474" y="138430"/>
                  </a:lnTo>
                  <a:lnTo>
                    <a:pt x="104902" y="20066"/>
                  </a:lnTo>
                  <a:lnTo>
                    <a:pt x="123952" y="19304"/>
                  </a:lnTo>
                  <a:lnTo>
                    <a:pt x="124841" y="38354"/>
                  </a:lnTo>
                  <a:cubicBezTo>
                    <a:pt x="77978" y="40513"/>
                    <a:pt x="38481" y="84074"/>
                    <a:pt x="39497" y="139827"/>
                  </a:cubicBezTo>
                  <a:lnTo>
                    <a:pt x="20447" y="140208"/>
                  </a:lnTo>
                  <a:lnTo>
                    <a:pt x="39497" y="139700"/>
                  </a:lnTo>
                  <a:cubicBezTo>
                    <a:pt x="40513" y="195326"/>
                    <a:pt x="81661" y="236982"/>
                    <a:pt x="128524" y="236982"/>
                  </a:cubicBezTo>
                  <a:close/>
                </a:path>
              </a:pathLst>
            </a:custGeom>
            <a:solidFill>
              <a:srgbClr val="595959"/>
            </a:solidFill>
          </p:spPr>
          <p:txBody>
            <a:bodyPr/>
            <a:lstStyle/>
            <a:p>
              <a:endParaRPr lang="en-US"/>
            </a:p>
          </p:txBody>
        </p:sp>
        <p:sp>
          <p:nvSpPr>
            <p:cNvPr id="60" name="Freeform 60"/>
            <p:cNvSpPr/>
            <p:nvPr/>
          </p:nvSpPr>
          <p:spPr>
            <a:xfrm>
              <a:off x="-1397" y="127"/>
              <a:ext cx="128524" cy="274828"/>
            </a:xfrm>
            <a:custGeom>
              <a:avLst/>
              <a:gdLst/>
              <a:ahLst/>
              <a:cxnLst/>
              <a:rect l="l" t="t" r="r" b="b"/>
              <a:pathLst>
                <a:path w="128524" h="274828">
                  <a:moveTo>
                    <a:pt x="128524" y="274828"/>
                  </a:moveTo>
                  <a:lnTo>
                    <a:pt x="128524" y="255778"/>
                  </a:lnTo>
                  <a:lnTo>
                    <a:pt x="128524" y="274828"/>
                  </a:lnTo>
                  <a:cubicBezTo>
                    <a:pt x="57785" y="274828"/>
                    <a:pt x="2794" y="213360"/>
                    <a:pt x="1397" y="140208"/>
                  </a:cubicBezTo>
                  <a:cubicBezTo>
                    <a:pt x="0" y="67056"/>
                    <a:pt x="52451" y="3302"/>
                    <a:pt x="123063" y="0"/>
                  </a:cubicBezTo>
                  <a:lnTo>
                    <a:pt x="124841" y="38100"/>
                  </a:lnTo>
                  <a:cubicBezTo>
                    <a:pt x="77978" y="40259"/>
                    <a:pt x="38481" y="83820"/>
                    <a:pt x="39497" y="139573"/>
                  </a:cubicBezTo>
                  <a:lnTo>
                    <a:pt x="20447" y="139954"/>
                  </a:lnTo>
                  <a:lnTo>
                    <a:pt x="39497" y="139446"/>
                  </a:lnTo>
                  <a:cubicBezTo>
                    <a:pt x="40513" y="195072"/>
                    <a:pt x="81661" y="236728"/>
                    <a:pt x="128524" y="236728"/>
                  </a:cubicBezTo>
                  <a:close/>
                </a:path>
              </a:pathLst>
            </a:custGeom>
            <a:solidFill>
              <a:srgbClr val="595959"/>
            </a:solidFill>
          </p:spPr>
          <p:txBody>
            <a:bodyPr/>
            <a:lstStyle/>
            <a:p>
              <a:endParaRPr lang="en-US"/>
            </a:p>
          </p:txBody>
        </p:sp>
      </p:grpSp>
      <p:sp>
        <p:nvSpPr>
          <p:cNvPr id="61" name="AutoShape 61"/>
          <p:cNvSpPr/>
          <p:nvPr/>
        </p:nvSpPr>
        <p:spPr>
          <a:xfrm rot="44428">
            <a:off x="4598528" y="4743076"/>
            <a:ext cx="1160947" cy="0"/>
          </a:xfrm>
          <a:prstGeom prst="line">
            <a:avLst/>
          </a:prstGeom>
          <a:ln w="19050" cap="rnd">
            <a:solidFill>
              <a:srgbClr val="000000"/>
            </a:solidFill>
            <a:prstDash val="solid"/>
            <a:headEnd type="none" w="sm" len="sm"/>
            <a:tailEnd type="none" w="sm" len="sm"/>
          </a:ln>
        </p:spPr>
        <p:txBody>
          <a:bodyPr/>
          <a:lstStyle/>
          <a:p>
            <a:endParaRPr lang="en-US"/>
          </a:p>
        </p:txBody>
      </p:sp>
      <p:grpSp>
        <p:nvGrpSpPr>
          <p:cNvPr id="62" name="Group 62"/>
          <p:cNvGrpSpPr/>
          <p:nvPr/>
        </p:nvGrpSpPr>
        <p:grpSpPr>
          <a:xfrm>
            <a:off x="5613236" y="4567530"/>
            <a:ext cx="175765" cy="192651"/>
            <a:chOff x="0" y="0"/>
            <a:chExt cx="234353" cy="256868"/>
          </a:xfrm>
        </p:grpSpPr>
        <p:sp>
          <p:nvSpPr>
            <p:cNvPr id="63" name="Freeform 63"/>
            <p:cNvSpPr/>
            <p:nvPr/>
          </p:nvSpPr>
          <p:spPr>
            <a:xfrm>
              <a:off x="108077" y="-127"/>
              <a:ext cx="147447" cy="275082"/>
            </a:xfrm>
            <a:custGeom>
              <a:avLst/>
              <a:gdLst/>
              <a:ahLst/>
              <a:cxnLst/>
              <a:rect l="l" t="t" r="r" b="b"/>
              <a:pathLst>
                <a:path w="147447" h="275082">
                  <a:moveTo>
                    <a:pt x="19050" y="236982"/>
                  </a:moveTo>
                  <a:lnTo>
                    <a:pt x="19050" y="256032"/>
                  </a:lnTo>
                  <a:lnTo>
                    <a:pt x="19050" y="236982"/>
                  </a:lnTo>
                  <a:cubicBezTo>
                    <a:pt x="65913" y="236982"/>
                    <a:pt x="106934" y="195453"/>
                    <a:pt x="108077" y="139700"/>
                  </a:cubicBezTo>
                  <a:lnTo>
                    <a:pt x="127127" y="140081"/>
                  </a:lnTo>
                  <a:lnTo>
                    <a:pt x="108077" y="139700"/>
                  </a:lnTo>
                  <a:cubicBezTo>
                    <a:pt x="109093" y="83947"/>
                    <a:pt x="69723" y="40386"/>
                    <a:pt x="22733" y="38227"/>
                  </a:cubicBezTo>
                  <a:lnTo>
                    <a:pt x="23622" y="19177"/>
                  </a:lnTo>
                  <a:lnTo>
                    <a:pt x="42672" y="19939"/>
                  </a:lnTo>
                  <a:lnTo>
                    <a:pt x="38100" y="138303"/>
                  </a:lnTo>
                  <a:lnTo>
                    <a:pt x="19050" y="137541"/>
                  </a:lnTo>
                  <a:lnTo>
                    <a:pt x="38100" y="137541"/>
                  </a:lnTo>
                  <a:lnTo>
                    <a:pt x="38100" y="256032"/>
                  </a:lnTo>
                  <a:lnTo>
                    <a:pt x="19050" y="256032"/>
                  </a:lnTo>
                  <a:lnTo>
                    <a:pt x="19050" y="236982"/>
                  </a:lnTo>
                  <a:moveTo>
                    <a:pt x="19050" y="275082"/>
                  </a:moveTo>
                  <a:cubicBezTo>
                    <a:pt x="13970" y="275082"/>
                    <a:pt x="9144" y="273050"/>
                    <a:pt x="5588" y="269494"/>
                  </a:cubicBezTo>
                  <a:cubicBezTo>
                    <a:pt x="2032" y="265938"/>
                    <a:pt x="0" y="261112"/>
                    <a:pt x="0" y="256032"/>
                  </a:cubicBezTo>
                  <a:lnTo>
                    <a:pt x="0" y="137668"/>
                  </a:lnTo>
                  <a:lnTo>
                    <a:pt x="0" y="136906"/>
                  </a:lnTo>
                  <a:lnTo>
                    <a:pt x="4572" y="18542"/>
                  </a:lnTo>
                  <a:cubicBezTo>
                    <a:pt x="4826" y="13462"/>
                    <a:pt x="6985" y="8636"/>
                    <a:pt x="10668" y="5207"/>
                  </a:cubicBezTo>
                  <a:cubicBezTo>
                    <a:pt x="14351" y="1778"/>
                    <a:pt x="19304" y="0"/>
                    <a:pt x="24384" y="254"/>
                  </a:cubicBezTo>
                  <a:cubicBezTo>
                    <a:pt x="94996" y="3556"/>
                    <a:pt x="147447" y="67310"/>
                    <a:pt x="146050" y="140462"/>
                  </a:cubicBezTo>
                  <a:cubicBezTo>
                    <a:pt x="144653" y="213614"/>
                    <a:pt x="89662" y="275082"/>
                    <a:pt x="18923" y="275082"/>
                  </a:cubicBezTo>
                  <a:close/>
                </a:path>
              </a:pathLst>
            </a:custGeom>
            <a:solidFill>
              <a:srgbClr val="595959"/>
            </a:solidFill>
          </p:spPr>
          <p:txBody>
            <a:bodyPr/>
            <a:lstStyle/>
            <a:p>
              <a:endParaRPr lang="en-US"/>
            </a:p>
          </p:txBody>
        </p:sp>
        <p:sp>
          <p:nvSpPr>
            <p:cNvPr id="64" name="Freeform 64"/>
            <p:cNvSpPr/>
            <p:nvPr/>
          </p:nvSpPr>
          <p:spPr>
            <a:xfrm>
              <a:off x="127127" y="0"/>
              <a:ext cx="128524" cy="274828"/>
            </a:xfrm>
            <a:custGeom>
              <a:avLst/>
              <a:gdLst/>
              <a:ahLst/>
              <a:cxnLst/>
              <a:rect l="l" t="t" r="r" b="b"/>
              <a:pathLst>
                <a:path w="128524" h="274828">
                  <a:moveTo>
                    <a:pt x="0" y="236855"/>
                  </a:moveTo>
                  <a:lnTo>
                    <a:pt x="0" y="255905"/>
                  </a:lnTo>
                  <a:lnTo>
                    <a:pt x="0" y="236855"/>
                  </a:lnTo>
                  <a:cubicBezTo>
                    <a:pt x="46863" y="236855"/>
                    <a:pt x="87884" y="195326"/>
                    <a:pt x="89027" y="139573"/>
                  </a:cubicBezTo>
                  <a:lnTo>
                    <a:pt x="108077" y="139954"/>
                  </a:lnTo>
                  <a:lnTo>
                    <a:pt x="89027" y="139573"/>
                  </a:lnTo>
                  <a:cubicBezTo>
                    <a:pt x="90043" y="83820"/>
                    <a:pt x="50673" y="40259"/>
                    <a:pt x="3683" y="38100"/>
                  </a:cubicBezTo>
                  <a:lnTo>
                    <a:pt x="5461" y="0"/>
                  </a:lnTo>
                  <a:cubicBezTo>
                    <a:pt x="76073" y="3302"/>
                    <a:pt x="128524" y="67056"/>
                    <a:pt x="127127" y="140208"/>
                  </a:cubicBezTo>
                  <a:cubicBezTo>
                    <a:pt x="125730" y="213360"/>
                    <a:pt x="70739" y="274828"/>
                    <a:pt x="0" y="274828"/>
                  </a:cubicBezTo>
                  <a:close/>
                </a:path>
              </a:pathLst>
            </a:custGeom>
            <a:solidFill>
              <a:srgbClr val="595959"/>
            </a:solidFill>
          </p:spPr>
          <p:txBody>
            <a:bodyPr/>
            <a:lstStyle/>
            <a:p>
              <a:endParaRPr lang="en-US"/>
            </a:p>
          </p:txBody>
        </p:sp>
      </p:grpSp>
      <p:grpSp>
        <p:nvGrpSpPr>
          <p:cNvPr id="65" name="Group 65"/>
          <p:cNvGrpSpPr/>
          <p:nvPr/>
        </p:nvGrpSpPr>
        <p:grpSpPr>
          <a:xfrm>
            <a:off x="5662854" y="4567530"/>
            <a:ext cx="175765" cy="192651"/>
            <a:chOff x="0" y="0"/>
            <a:chExt cx="234353" cy="256868"/>
          </a:xfrm>
        </p:grpSpPr>
        <p:sp>
          <p:nvSpPr>
            <p:cNvPr id="66" name="Freeform 66"/>
            <p:cNvSpPr/>
            <p:nvPr/>
          </p:nvSpPr>
          <p:spPr>
            <a:xfrm>
              <a:off x="108077" y="-127"/>
              <a:ext cx="147447" cy="275082"/>
            </a:xfrm>
            <a:custGeom>
              <a:avLst/>
              <a:gdLst/>
              <a:ahLst/>
              <a:cxnLst/>
              <a:rect l="l" t="t" r="r" b="b"/>
              <a:pathLst>
                <a:path w="147447" h="275082">
                  <a:moveTo>
                    <a:pt x="19050" y="236982"/>
                  </a:moveTo>
                  <a:lnTo>
                    <a:pt x="19050" y="256032"/>
                  </a:lnTo>
                  <a:lnTo>
                    <a:pt x="19050" y="236982"/>
                  </a:lnTo>
                  <a:cubicBezTo>
                    <a:pt x="65913" y="236982"/>
                    <a:pt x="106934" y="195453"/>
                    <a:pt x="108077" y="139700"/>
                  </a:cubicBezTo>
                  <a:lnTo>
                    <a:pt x="127127" y="140081"/>
                  </a:lnTo>
                  <a:lnTo>
                    <a:pt x="108077" y="139700"/>
                  </a:lnTo>
                  <a:cubicBezTo>
                    <a:pt x="109093" y="83947"/>
                    <a:pt x="69723" y="40386"/>
                    <a:pt x="22733" y="38227"/>
                  </a:cubicBezTo>
                  <a:lnTo>
                    <a:pt x="23622" y="19177"/>
                  </a:lnTo>
                  <a:lnTo>
                    <a:pt x="42672" y="19939"/>
                  </a:lnTo>
                  <a:lnTo>
                    <a:pt x="38100" y="138303"/>
                  </a:lnTo>
                  <a:lnTo>
                    <a:pt x="19050" y="137541"/>
                  </a:lnTo>
                  <a:lnTo>
                    <a:pt x="38100" y="137541"/>
                  </a:lnTo>
                  <a:lnTo>
                    <a:pt x="38100" y="256032"/>
                  </a:lnTo>
                  <a:lnTo>
                    <a:pt x="19050" y="256032"/>
                  </a:lnTo>
                  <a:lnTo>
                    <a:pt x="19050" y="236982"/>
                  </a:lnTo>
                  <a:moveTo>
                    <a:pt x="19050" y="275082"/>
                  </a:moveTo>
                  <a:cubicBezTo>
                    <a:pt x="13970" y="275082"/>
                    <a:pt x="9144" y="273050"/>
                    <a:pt x="5588" y="269494"/>
                  </a:cubicBezTo>
                  <a:cubicBezTo>
                    <a:pt x="2032" y="265938"/>
                    <a:pt x="0" y="261112"/>
                    <a:pt x="0" y="256032"/>
                  </a:cubicBezTo>
                  <a:lnTo>
                    <a:pt x="0" y="137668"/>
                  </a:lnTo>
                  <a:lnTo>
                    <a:pt x="0" y="136906"/>
                  </a:lnTo>
                  <a:lnTo>
                    <a:pt x="4572" y="18542"/>
                  </a:lnTo>
                  <a:cubicBezTo>
                    <a:pt x="4826" y="13462"/>
                    <a:pt x="6985" y="8636"/>
                    <a:pt x="10668" y="5207"/>
                  </a:cubicBezTo>
                  <a:cubicBezTo>
                    <a:pt x="14351" y="1778"/>
                    <a:pt x="19304" y="0"/>
                    <a:pt x="24384" y="254"/>
                  </a:cubicBezTo>
                  <a:cubicBezTo>
                    <a:pt x="94996" y="3556"/>
                    <a:pt x="147447" y="67310"/>
                    <a:pt x="146050" y="140462"/>
                  </a:cubicBezTo>
                  <a:cubicBezTo>
                    <a:pt x="144653" y="213614"/>
                    <a:pt x="89662" y="275082"/>
                    <a:pt x="18923" y="275082"/>
                  </a:cubicBezTo>
                  <a:close/>
                </a:path>
              </a:pathLst>
            </a:custGeom>
            <a:solidFill>
              <a:srgbClr val="595959"/>
            </a:solidFill>
          </p:spPr>
          <p:txBody>
            <a:bodyPr/>
            <a:lstStyle/>
            <a:p>
              <a:endParaRPr lang="en-US"/>
            </a:p>
          </p:txBody>
        </p:sp>
        <p:sp>
          <p:nvSpPr>
            <p:cNvPr id="67" name="Freeform 67"/>
            <p:cNvSpPr/>
            <p:nvPr/>
          </p:nvSpPr>
          <p:spPr>
            <a:xfrm>
              <a:off x="127127" y="0"/>
              <a:ext cx="128524" cy="274828"/>
            </a:xfrm>
            <a:custGeom>
              <a:avLst/>
              <a:gdLst/>
              <a:ahLst/>
              <a:cxnLst/>
              <a:rect l="l" t="t" r="r" b="b"/>
              <a:pathLst>
                <a:path w="128524" h="274828">
                  <a:moveTo>
                    <a:pt x="0" y="236855"/>
                  </a:moveTo>
                  <a:lnTo>
                    <a:pt x="0" y="255905"/>
                  </a:lnTo>
                  <a:lnTo>
                    <a:pt x="0" y="236855"/>
                  </a:lnTo>
                  <a:cubicBezTo>
                    <a:pt x="46863" y="236855"/>
                    <a:pt x="87884" y="195326"/>
                    <a:pt x="89027" y="139573"/>
                  </a:cubicBezTo>
                  <a:lnTo>
                    <a:pt x="108077" y="139954"/>
                  </a:lnTo>
                  <a:lnTo>
                    <a:pt x="89027" y="139573"/>
                  </a:lnTo>
                  <a:cubicBezTo>
                    <a:pt x="90043" y="83820"/>
                    <a:pt x="50673" y="40259"/>
                    <a:pt x="3683" y="38100"/>
                  </a:cubicBezTo>
                  <a:lnTo>
                    <a:pt x="5461" y="0"/>
                  </a:lnTo>
                  <a:cubicBezTo>
                    <a:pt x="76073" y="3302"/>
                    <a:pt x="128524" y="67056"/>
                    <a:pt x="127127" y="140208"/>
                  </a:cubicBezTo>
                  <a:cubicBezTo>
                    <a:pt x="125730" y="213360"/>
                    <a:pt x="70739" y="274828"/>
                    <a:pt x="0" y="274828"/>
                  </a:cubicBezTo>
                  <a:close/>
                </a:path>
              </a:pathLst>
            </a:custGeom>
            <a:solidFill>
              <a:srgbClr val="595959"/>
            </a:solidFill>
          </p:spPr>
          <p:txBody>
            <a:bodyPr/>
            <a:lstStyle/>
            <a:p>
              <a:endParaRPr lang="en-US"/>
            </a:p>
          </p:txBody>
        </p:sp>
      </p:grpSp>
      <p:sp>
        <p:nvSpPr>
          <p:cNvPr id="68" name="AutoShape 68"/>
          <p:cNvSpPr/>
          <p:nvPr/>
        </p:nvSpPr>
        <p:spPr>
          <a:xfrm rot="67471">
            <a:off x="5002227" y="4565568"/>
            <a:ext cx="764488" cy="0"/>
          </a:xfrm>
          <a:prstGeom prst="line">
            <a:avLst/>
          </a:prstGeom>
          <a:ln w="19050" cap="rnd">
            <a:solidFill>
              <a:srgbClr val="000000"/>
            </a:solidFill>
            <a:prstDash val="solid"/>
            <a:headEnd type="none" w="sm" len="sm"/>
            <a:tailEnd type="none" w="sm" len="sm"/>
          </a:ln>
        </p:spPr>
        <p:txBody>
          <a:bodyPr/>
          <a:lstStyle/>
          <a:p>
            <a:endParaRPr lang="en-US"/>
          </a:p>
        </p:txBody>
      </p:sp>
      <p:grpSp>
        <p:nvGrpSpPr>
          <p:cNvPr id="69" name="Group 69"/>
          <p:cNvGrpSpPr/>
          <p:nvPr/>
        </p:nvGrpSpPr>
        <p:grpSpPr>
          <a:xfrm>
            <a:off x="4921262" y="4389944"/>
            <a:ext cx="175765" cy="192651"/>
            <a:chOff x="0" y="0"/>
            <a:chExt cx="234353" cy="256868"/>
          </a:xfrm>
        </p:grpSpPr>
        <p:sp>
          <p:nvSpPr>
            <p:cNvPr id="70" name="Freeform 70"/>
            <p:cNvSpPr/>
            <p:nvPr/>
          </p:nvSpPr>
          <p:spPr>
            <a:xfrm>
              <a:off x="-1397" y="-127"/>
              <a:ext cx="147447" cy="275209"/>
            </a:xfrm>
            <a:custGeom>
              <a:avLst/>
              <a:gdLst/>
              <a:ahLst/>
              <a:cxnLst/>
              <a:rect l="l" t="t" r="r" b="b"/>
              <a:pathLst>
                <a:path w="147447" h="275209">
                  <a:moveTo>
                    <a:pt x="128524" y="275082"/>
                  </a:moveTo>
                  <a:lnTo>
                    <a:pt x="128524" y="256032"/>
                  </a:lnTo>
                  <a:lnTo>
                    <a:pt x="128524" y="275082"/>
                  </a:lnTo>
                  <a:cubicBezTo>
                    <a:pt x="57785" y="275082"/>
                    <a:pt x="2794" y="213614"/>
                    <a:pt x="1397" y="140462"/>
                  </a:cubicBezTo>
                  <a:cubicBezTo>
                    <a:pt x="0" y="67310"/>
                    <a:pt x="52451" y="3556"/>
                    <a:pt x="123063" y="254"/>
                  </a:cubicBezTo>
                  <a:cubicBezTo>
                    <a:pt x="128143" y="0"/>
                    <a:pt x="133096" y="1778"/>
                    <a:pt x="136779" y="5207"/>
                  </a:cubicBezTo>
                  <a:cubicBezTo>
                    <a:pt x="140462" y="8636"/>
                    <a:pt x="142748" y="13462"/>
                    <a:pt x="142875" y="18542"/>
                  </a:cubicBezTo>
                  <a:lnTo>
                    <a:pt x="147447" y="136906"/>
                  </a:lnTo>
                  <a:lnTo>
                    <a:pt x="147447" y="137668"/>
                  </a:lnTo>
                  <a:lnTo>
                    <a:pt x="147447" y="256159"/>
                  </a:lnTo>
                  <a:cubicBezTo>
                    <a:pt x="147447" y="261239"/>
                    <a:pt x="145415" y="266065"/>
                    <a:pt x="141859" y="269621"/>
                  </a:cubicBezTo>
                  <a:cubicBezTo>
                    <a:pt x="138303" y="273177"/>
                    <a:pt x="133477" y="275209"/>
                    <a:pt x="128397" y="275209"/>
                  </a:cubicBezTo>
                  <a:moveTo>
                    <a:pt x="128397" y="237109"/>
                  </a:moveTo>
                  <a:lnTo>
                    <a:pt x="128397" y="256159"/>
                  </a:lnTo>
                  <a:lnTo>
                    <a:pt x="109474" y="256159"/>
                  </a:lnTo>
                  <a:lnTo>
                    <a:pt x="109474" y="137668"/>
                  </a:lnTo>
                  <a:lnTo>
                    <a:pt x="128524" y="137668"/>
                  </a:lnTo>
                  <a:lnTo>
                    <a:pt x="109474" y="138430"/>
                  </a:lnTo>
                  <a:lnTo>
                    <a:pt x="104902" y="20066"/>
                  </a:lnTo>
                  <a:lnTo>
                    <a:pt x="123952" y="19304"/>
                  </a:lnTo>
                  <a:lnTo>
                    <a:pt x="124841" y="38354"/>
                  </a:lnTo>
                  <a:cubicBezTo>
                    <a:pt x="77978" y="40513"/>
                    <a:pt x="38481" y="84074"/>
                    <a:pt x="39497" y="139827"/>
                  </a:cubicBezTo>
                  <a:lnTo>
                    <a:pt x="20447" y="140208"/>
                  </a:lnTo>
                  <a:lnTo>
                    <a:pt x="39497" y="139700"/>
                  </a:lnTo>
                  <a:cubicBezTo>
                    <a:pt x="40513" y="195326"/>
                    <a:pt x="81661" y="236982"/>
                    <a:pt x="128524" y="236982"/>
                  </a:cubicBezTo>
                  <a:close/>
                </a:path>
              </a:pathLst>
            </a:custGeom>
            <a:solidFill>
              <a:srgbClr val="595959"/>
            </a:solidFill>
          </p:spPr>
          <p:txBody>
            <a:bodyPr/>
            <a:lstStyle/>
            <a:p>
              <a:endParaRPr lang="en-US"/>
            </a:p>
          </p:txBody>
        </p:sp>
        <p:sp>
          <p:nvSpPr>
            <p:cNvPr id="71" name="Freeform 71"/>
            <p:cNvSpPr/>
            <p:nvPr/>
          </p:nvSpPr>
          <p:spPr>
            <a:xfrm>
              <a:off x="-1397" y="127"/>
              <a:ext cx="128524" cy="274828"/>
            </a:xfrm>
            <a:custGeom>
              <a:avLst/>
              <a:gdLst/>
              <a:ahLst/>
              <a:cxnLst/>
              <a:rect l="l" t="t" r="r" b="b"/>
              <a:pathLst>
                <a:path w="128524" h="274828">
                  <a:moveTo>
                    <a:pt x="128524" y="274828"/>
                  </a:moveTo>
                  <a:lnTo>
                    <a:pt x="128524" y="255778"/>
                  </a:lnTo>
                  <a:lnTo>
                    <a:pt x="128524" y="274828"/>
                  </a:lnTo>
                  <a:cubicBezTo>
                    <a:pt x="57785" y="274828"/>
                    <a:pt x="2794" y="213360"/>
                    <a:pt x="1397" y="140208"/>
                  </a:cubicBezTo>
                  <a:cubicBezTo>
                    <a:pt x="0" y="67056"/>
                    <a:pt x="52451" y="3302"/>
                    <a:pt x="123063" y="0"/>
                  </a:cubicBezTo>
                  <a:lnTo>
                    <a:pt x="124841" y="38100"/>
                  </a:lnTo>
                  <a:cubicBezTo>
                    <a:pt x="77978" y="40259"/>
                    <a:pt x="38481" y="83820"/>
                    <a:pt x="39497" y="139573"/>
                  </a:cubicBezTo>
                  <a:lnTo>
                    <a:pt x="20447" y="139954"/>
                  </a:lnTo>
                  <a:lnTo>
                    <a:pt x="39497" y="139446"/>
                  </a:lnTo>
                  <a:cubicBezTo>
                    <a:pt x="40513" y="195072"/>
                    <a:pt x="81661" y="236728"/>
                    <a:pt x="128524" y="236728"/>
                  </a:cubicBezTo>
                  <a:close/>
                </a:path>
              </a:pathLst>
            </a:custGeom>
            <a:solidFill>
              <a:srgbClr val="595959"/>
            </a:solidFill>
          </p:spPr>
          <p:txBody>
            <a:bodyPr/>
            <a:lstStyle/>
            <a:p>
              <a:endParaRPr lang="en-US"/>
            </a:p>
          </p:txBody>
        </p:sp>
      </p:grpSp>
      <p:sp>
        <p:nvSpPr>
          <p:cNvPr id="72" name="AutoShape 72"/>
          <p:cNvSpPr/>
          <p:nvPr/>
        </p:nvSpPr>
        <p:spPr>
          <a:xfrm rot="100736">
            <a:off x="4985665" y="4389378"/>
            <a:ext cx="512081" cy="0"/>
          </a:xfrm>
          <a:prstGeom prst="line">
            <a:avLst/>
          </a:prstGeom>
          <a:ln w="19050" cap="rnd">
            <a:solidFill>
              <a:srgbClr val="000000"/>
            </a:solidFill>
            <a:prstDash val="solid"/>
            <a:headEnd type="none" w="sm" len="sm"/>
            <a:tailEnd type="none" w="sm" len="sm"/>
          </a:ln>
        </p:spPr>
        <p:txBody>
          <a:bodyPr/>
          <a:lstStyle/>
          <a:p>
            <a:endParaRPr lang="en-US"/>
          </a:p>
        </p:txBody>
      </p:sp>
      <p:sp>
        <p:nvSpPr>
          <p:cNvPr id="73" name="Freeform 73"/>
          <p:cNvSpPr/>
          <p:nvPr/>
        </p:nvSpPr>
        <p:spPr>
          <a:xfrm>
            <a:off x="5327678" y="2297107"/>
            <a:ext cx="1033607" cy="2011485"/>
          </a:xfrm>
          <a:custGeom>
            <a:avLst/>
            <a:gdLst/>
            <a:ahLst/>
            <a:cxnLst/>
            <a:rect l="l" t="t" r="r" b="b"/>
            <a:pathLst>
              <a:path w="1033607" h="2011485">
                <a:moveTo>
                  <a:pt x="0" y="0"/>
                </a:moveTo>
                <a:lnTo>
                  <a:pt x="1033607" y="0"/>
                </a:lnTo>
                <a:lnTo>
                  <a:pt x="1033607" y="2011485"/>
                </a:lnTo>
                <a:lnTo>
                  <a:pt x="0" y="201148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74" name="TextBox 74"/>
          <p:cNvSpPr txBox="1"/>
          <p:nvPr/>
        </p:nvSpPr>
        <p:spPr>
          <a:xfrm>
            <a:off x="6293309" y="3196874"/>
            <a:ext cx="7157392" cy="911175"/>
          </a:xfrm>
          <a:prstGeom prst="rect">
            <a:avLst/>
          </a:prstGeom>
        </p:spPr>
        <p:txBody>
          <a:bodyPr lIns="0" tIns="0" rIns="0" bIns="0" rtlCol="0" anchor="t">
            <a:spAutoFit/>
          </a:bodyPr>
          <a:lstStyle/>
          <a:p>
            <a:pPr algn="ctr">
              <a:lnSpc>
                <a:spcPts val="7000"/>
              </a:lnSpc>
            </a:pPr>
            <a:r>
              <a:rPr lang="en-US" sz="5000">
                <a:solidFill>
                  <a:srgbClr val="375245"/>
                </a:solidFill>
                <a:latin typeface="#9Slide06 ThuPhap Thien An"/>
              </a:rPr>
              <a:t>KHỞI ĐỘNG CHỦ ĐỀ</a:t>
            </a:r>
          </a:p>
        </p:txBody>
      </p:sp>
      <p:grpSp>
        <p:nvGrpSpPr>
          <p:cNvPr id="75" name="Group 75"/>
          <p:cNvGrpSpPr/>
          <p:nvPr/>
        </p:nvGrpSpPr>
        <p:grpSpPr>
          <a:xfrm>
            <a:off x="8776185" y="6446595"/>
            <a:ext cx="2400597" cy="2400597"/>
            <a:chOff x="0" y="0"/>
            <a:chExt cx="3200796" cy="3200796"/>
          </a:xfrm>
        </p:grpSpPr>
        <p:sp>
          <p:nvSpPr>
            <p:cNvPr id="76" name="Freeform 76"/>
            <p:cNvSpPr/>
            <p:nvPr/>
          </p:nvSpPr>
          <p:spPr>
            <a:xfrm>
              <a:off x="0" y="0"/>
              <a:ext cx="3200908" cy="3200781"/>
            </a:xfrm>
            <a:custGeom>
              <a:avLst/>
              <a:gdLst/>
              <a:ahLst/>
              <a:cxnLst/>
              <a:rect l="l" t="t" r="r" b="b"/>
              <a:pathLst>
                <a:path w="3200908" h="3200781">
                  <a:moveTo>
                    <a:pt x="0" y="1600454"/>
                  </a:moveTo>
                  <a:cubicBezTo>
                    <a:pt x="0" y="716534"/>
                    <a:pt x="716534" y="0"/>
                    <a:pt x="1600454" y="0"/>
                  </a:cubicBezTo>
                  <a:lnTo>
                    <a:pt x="1600454" y="12700"/>
                  </a:lnTo>
                  <a:lnTo>
                    <a:pt x="1600454" y="0"/>
                  </a:lnTo>
                  <a:cubicBezTo>
                    <a:pt x="2484374" y="0"/>
                    <a:pt x="3200908" y="716534"/>
                    <a:pt x="3200908" y="1600454"/>
                  </a:cubicBezTo>
                  <a:cubicBezTo>
                    <a:pt x="3200908" y="2484374"/>
                    <a:pt x="2484247" y="3200781"/>
                    <a:pt x="1600454" y="3200781"/>
                  </a:cubicBezTo>
                  <a:lnTo>
                    <a:pt x="1600454" y="3188081"/>
                  </a:lnTo>
                  <a:lnTo>
                    <a:pt x="1600454" y="3200781"/>
                  </a:lnTo>
                  <a:cubicBezTo>
                    <a:pt x="716534" y="3200781"/>
                    <a:pt x="0" y="2484247"/>
                    <a:pt x="0" y="1600454"/>
                  </a:cubicBezTo>
                  <a:lnTo>
                    <a:pt x="12700" y="1600454"/>
                  </a:lnTo>
                  <a:lnTo>
                    <a:pt x="23368" y="1607312"/>
                  </a:lnTo>
                  <a:cubicBezTo>
                    <a:pt x="20320" y="1612011"/>
                    <a:pt x="14478" y="1614297"/>
                    <a:pt x="9144" y="1612646"/>
                  </a:cubicBezTo>
                  <a:cubicBezTo>
                    <a:pt x="3810" y="1610995"/>
                    <a:pt x="0" y="1606042"/>
                    <a:pt x="0" y="1600454"/>
                  </a:cubicBezTo>
                  <a:moveTo>
                    <a:pt x="25400" y="1600454"/>
                  </a:moveTo>
                  <a:lnTo>
                    <a:pt x="12700" y="1600454"/>
                  </a:lnTo>
                  <a:lnTo>
                    <a:pt x="2032" y="1593596"/>
                  </a:lnTo>
                  <a:cubicBezTo>
                    <a:pt x="5080" y="1588897"/>
                    <a:pt x="10922" y="1586611"/>
                    <a:pt x="16256" y="1588262"/>
                  </a:cubicBezTo>
                  <a:cubicBezTo>
                    <a:pt x="21590" y="1589913"/>
                    <a:pt x="25400" y="1594866"/>
                    <a:pt x="25400" y="1600454"/>
                  </a:cubicBezTo>
                  <a:cubicBezTo>
                    <a:pt x="25400" y="2470277"/>
                    <a:pt x="730504" y="3175508"/>
                    <a:pt x="1600454" y="3175508"/>
                  </a:cubicBezTo>
                  <a:cubicBezTo>
                    <a:pt x="2470404" y="3175508"/>
                    <a:pt x="3175508" y="2470404"/>
                    <a:pt x="3175508" y="1600454"/>
                  </a:cubicBezTo>
                  <a:lnTo>
                    <a:pt x="3188208" y="1600454"/>
                  </a:lnTo>
                  <a:lnTo>
                    <a:pt x="3175508" y="1600454"/>
                  </a:lnTo>
                  <a:cubicBezTo>
                    <a:pt x="3175381" y="730504"/>
                    <a:pt x="2470277" y="25400"/>
                    <a:pt x="1600454" y="25400"/>
                  </a:cubicBezTo>
                  <a:lnTo>
                    <a:pt x="1600454" y="12700"/>
                  </a:lnTo>
                  <a:lnTo>
                    <a:pt x="1600454" y="25400"/>
                  </a:lnTo>
                  <a:cubicBezTo>
                    <a:pt x="730504" y="25400"/>
                    <a:pt x="25400" y="730504"/>
                    <a:pt x="25400" y="1600454"/>
                  </a:cubicBezTo>
                  <a:close/>
                </a:path>
              </a:pathLst>
            </a:custGeom>
            <a:solidFill>
              <a:srgbClr val="000000"/>
            </a:solidFill>
          </p:spPr>
          <p:txBody>
            <a:bodyPr/>
            <a:lstStyle/>
            <a:p>
              <a:endParaRPr lang="en-US"/>
            </a:p>
          </p:txBody>
        </p:sp>
      </p:grpSp>
      <p:grpSp>
        <p:nvGrpSpPr>
          <p:cNvPr id="77" name="Group 77"/>
          <p:cNvGrpSpPr/>
          <p:nvPr/>
        </p:nvGrpSpPr>
        <p:grpSpPr>
          <a:xfrm>
            <a:off x="11824482" y="4841285"/>
            <a:ext cx="2400597" cy="2400597"/>
            <a:chOff x="0" y="0"/>
            <a:chExt cx="3200796" cy="3200796"/>
          </a:xfrm>
        </p:grpSpPr>
        <p:sp>
          <p:nvSpPr>
            <p:cNvPr id="78" name="Freeform 78"/>
            <p:cNvSpPr/>
            <p:nvPr/>
          </p:nvSpPr>
          <p:spPr>
            <a:xfrm>
              <a:off x="0" y="0"/>
              <a:ext cx="3200908" cy="3200781"/>
            </a:xfrm>
            <a:custGeom>
              <a:avLst/>
              <a:gdLst/>
              <a:ahLst/>
              <a:cxnLst/>
              <a:rect l="l" t="t" r="r" b="b"/>
              <a:pathLst>
                <a:path w="3200908" h="3200781">
                  <a:moveTo>
                    <a:pt x="0" y="1600454"/>
                  </a:moveTo>
                  <a:cubicBezTo>
                    <a:pt x="0" y="716534"/>
                    <a:pt x="716534" y="0"/>
                    <a:pt x="1600454" y="0"/>
                  </a:cubicBezTo>
                  <a:lnTo>
                    <a:pt x="1600454" y="12700"/>
                  </a:lnTo>
                  <a:lnTo>
                    <a:pt x="1600454" y="0"/>
                  </a:lnTo>
                  <a:cubicBezTo>
                    <a:pt x="2484374" y="0"/>
                    <a:pt x="3200908" y="716534"/>
                    <a:pt x="3200908" y="1600454"/>
                  </a:cubicBezTo>
                  <a:cubicBezTo>
                    <a:pt x="3200908" y="2484374"/>
                    <a:pt x="2484247" y="3200781"/>
                    <a:pt x="1600454" y="3200781"/>
                  </a:cubicBezTo>
                  <a:lnTo>
                    <a:pt x="1600454" y="3188081"/>
                  </a:lnTo>
                  <a:lnTo>
                    <a:pt x="1600454" y="3200781"/>
                  </a:lnTo>
                  <a:cubicBezTo>
                    <a:pt x="716534" y="3200781"/>
                    <a:pt x="0" y="2484247"/>
                    <a:pt x="0" y="1600454"/>
                  </a:cubicBezTo>
                  <a:lnTo>
                    <a:pt x="12700" y="1600454"/>
                  </a:lnTo>
                  <a:lnTo>
                    <a:pt x="23368" y="1607312"/>
                  </a:lnTo>
                  <a:cubicBezTo>
                    <a:pt x="20320" y="1612011"/>
                    <a:pt x="14478" y="1614297"/>
                    <a:pt x="9144" y="1612646"/>
                  </a:cubicBezTo>
                  <a:cubicBezTo>
                    <a:pt x="3810" y="1610995"/>
                    <a:pt x="0" y="1606042"/>
                    <a:pt x="0" y="1600454"/>
                  </a:cubicBezTo>
                  <a:moveTo>
                    <a:pt x="25400" y="1600454"/>
                  </a:moveTo>
                  <a:lnTo>
                    <a:pt x="12700" y="1600454"/>
                  </a:lnTo>
                  <a:lnTo>
                    <a:pt x="2032" y="1593596"/>
                  </a:lnTo>
                  <a:cubicBezTo>
                    <a:pt x="5080" y="1588897"/>
                    <a:pt x="10922" y="1586611"/>
                    <a:pt x="16256" y="1588262"/>
                  </a:cubicBezTo>
                  <a:cubicBezTo>
                    <a:pt x="21590" y="1589913"/>
                    <a:pt x="25400" y="1594866"/>
                    <a:pt x="25400" y="1600454"/>
                  </a:cubicBezTo>
                  <a:cubicBezTo>
                    <a:pt x="25400" y="2470277"/>
                    <a:pt x="730504" y="3175508"/>
                    <a:pt x="1600454" y="3175508"/>
                  </a:cubicBezTo>
                  <a:cubicBezTo>
                    <a:pt x="2470404" y="3175508"/>
                    <a:pt x="3175508" y="2470404"/>
                    <a:pt x="3175508" y="1600454"/>
                  </a:cubicBezTo>
                  <a:lnTo>
                    <a:pt x="3188208" y="1600454"/>
                  </a:lnTo>
                  <a:lnTo>
                    <a:pt x="3175508" y="1600454"/>
                  </a:lnTo>
                  <a:cubicBezTo>
                    <a:pt x="3175381" y="730504"/>
                    <a:pt x="2470277" y="25400"/>
                    <a:pt x="1600454" y="25400"/>
                  </a:cubicBezTo>
                  <a:lnTo>
                    <a:pt x="1600454" y="12700"/>
                  </a:lnTo>
                  <a:lnTo>
                    <a:pt x="1600454" y="25400"/>
                  </a:lnTo>
                  <a:cubicBezTo>
                    <a:pt x="730504" y="25400"/>
                    <a:pt x="25400" y="730504"/>
                    <a:pt x="25400" y="1600454"/>
                  </a:cubicBezTo>
                  <a:close/>
                </a:path>
              </a:pathLst>
            </a:custGeom>
            <a:solidFill>
              <a:srgbClr val="000000"/>
            </a:solidFill>
          </p:spPr>
          <p:txBody>
            <a:bodyPr/>
            <a:lstStyle/>
            <a:p>
              <a:endParaRPr lang="en-US"/>
            </a:p>
          </p:txBody>
        </p:sp>
      </p:grpSp>
      <p:sp>
        <p:nvSpPr>
          <p:cNvPr id="79" name="TextBox 79"/>
          <p:cNvSpPr txBox="1"/>
          <p:nvPr/>
        </p:nvSpPr>
        <p:spPr>
          <a:xfrm>
            <a:off x="8737208" y="7007775"/>
            <a:ext cx="2400597" cy="1152988"/>
          </a:xfrm>
          <a:prstGeom prst="rect">
            <a:avLst/>
          </a:prstGeom>
        </p:spPr>
        <p:txBody>
          <a:bodyPr lIns="0" tIns="0" rIns="0" bIns="0" rtlCol="0" anchor="t">
            <a:spAutoFit/>
          </a:bodyPr>
          <a:lstStyle/>
          <a:p>
            <a:pPr algn="ctr">
              <a:lnSpc>
                <a:spcPts val="9821"/>
              </a:lnSpc>
              <a:spcBef>
                <a:spcPct val="0"/>
              </a:spcBef>
            </a:pPr>
            <a:r>
              <a:rPr lang="en-US" sz="5499">
                <a:solidFill>
                  <a:srgbClr val="375245"/>
                </a:solidFill>
                <a:latin typeface="#9Slide06 SVNAdeline"/>
              </a:rPr>
              <a:t>TRUYỆN</a:t>
            </a:r>
          </a:p>
        </p:txBody>
      </p:sp>
      <p:sp>
        <p:nvSpPr>
          <p:cNvPr id="80" name="TextBox 80"/>
          <p:cNvSpPr txBox="1"/>
          <p:nvPr/>
        </p:nvSpPr>
        <p:spPr>
          <a:xfrm>
            <a:off x="11775330" y="5369959"/>
            <a:ext cx="2400597" cy="1152988"/>
          </a:xfrm>
          <a:prstGeom prst="rect">
            <a:avLst/>
          </a:prstGeom>
        </p:spPr>
        <p:txBody>
          <a:bodyPr lIns="0" tIns="0" rIns="0" bIns="0" rtlCol="0" anchor="t">
            <a:spAutoFit/>
          </a:bodyPr>
          <a:lstStyle/>
          <a:p>
            <a:pPr algn="ctr">
              <a:lnSpc>
                <a:spcPts val="9821"/>
              </a:lnSpc>
              <a:spcBef>
                <a:spcPct val="0"/>
              </a:spcBef>
            </a:pPr>
            <a:r>
              <a:rPr lang="en-US" sz="5499">
                <a:solidFill>
                  <a:srgbClr val="375245"/>
                </a:solidFill>
                <a:latin typeface="#9Slide06 SVNAdeline"/>
              </a:rPr>
              <a:t>THƠ</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6023" y="-4011389"/>
            <a:ext cx="10297731" cy="18309776"/>
          </a:xfrm>
          <a:custGeom>
            <a:avLst/>
            <a:gdLst/>
            <a:ahLst/>
            <a:cxnLst/>
            <a:rect l="l" t="t" r="r" b="b"/>
            <a:pathLst>
              <a:path w="10297731" h="18309776">
                <a:moveTo>
                  <a:pt x="0" y="0"/>
                </a:moveTo>
                <a:lnTo>
                  <a:pt x="10297731" y="0"/>
                </a:lnTo>
                <a:lnTo>
                  <a:pt x="10297731" y="18309776"/>
                </a:lnTo>
                <a:lnTo>
                  <a:pt x="0" y="18309776"/>
                </a:lnTo>
                <a:lnTo>
                  <a:pt x="0" y="0"/>
                </a:lnTo>
                <a:close/>
              </a:path>
            </a:pathLst>
          </a:custGeom>
          <a:blipFill>
            <a:blip r:embed="rId5"/>
            <a:stretch>
              <a:fillRect l="-1179" r="-1179"/>
            </a:stretch>
          </a:blipFill>
        </p:spPr>
        <p:txBody>
          <a:bodyPr/>
          <a:lstStyle/>
          <a:p>
            <a:endParaRPr lang="en-US"/>
          </a:p>
        </p:txBody>
      </p:sp>
      <p:sp>
        <p:nvSpPr>
          <p:cNvPr id="3" name="Freeform 3"/>
          <p:cNvSpPr/>
          <p:nvPr/>
        </p:nvSpPr>
        <p:spPr>
          <a:xfrm>
            <a:off x="615618" y="542947"/>
            <a:ext cx="17070654" cy="9210654"/>
          </a:xfrm>
          <a:custGeom>
            <a:avLst/>
            <a:gdLst/>
            <a:ahLst/>
            <a:cxnLst/>
            <a:rect l="l" t="t" r="r" b="b"/>
            <a:pathLst>
              <a:path w="17070654" h="9210654">
                <a:moveTo>
                  <a:pt x="0" y="0"/>
                </a:moveTo>
                <a:lnTo>
                  <a:pt x="17070654" y="0"/>
                </a:lnTo>
                <a:lnTo>
                  <a:pt x="17070654" y="9210655"/>
                </a:lnTo>
                <a:lnTo>
                  <a:pt x="0" y="921065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4" name="Freeform 4"/>
          <p:cNvSpPr/>
          <p:nvPr/>
        </p:nvSpPr>
        <p:spPr>
          <a:xfrm>
            <a:off x="11741727" y="313500"/>
            <a:ext cx="5619750" cy="10287000"/>
          </a:xfrm>
          <a:custGeom>
            <a:avLst/>
            <a:gdLst/>
            <a:ahLst/>
            <a:cxnLst/>
            <a:rect l="l" t="t" r="r" b="b"/>
            <a:pathLst>
              <a:path w="5619750" h="10287000">
                <a:moveTo>
                  <a:pt x="0" y="0"/>
                </a:moveTo>
                <a:lnTo>
                  <a:pt x="5619750" y="0"/>
                </a:lnTo>
                <a:lnTo>
                  <a:pt x="5619750" y="10287000"/>
                </a:lnTo>
                <a:lnTo>
                  <a:pt x="0" y="10287000"/>
                </a:lnTo>
                <a:lnTo>
                  <a:pt x="0" y="0"/>
                </a:lnTo>
                <a:close/>
              </a:path>
            </a:pathLst>
          </a:custGeom>
          <a:blipFill>
            <a:blip r:embed="rId8">
              <a:alphaModFix amt="64000"/>
            </a:blip>
            <a:stretch>
              <a:fillRect/>
            </a:stretch>
          </a:blipFill>
        </p:spPr>
        <p:txBody>
          <a:bodyPr/>
          <a:lstStyle/>
          <a:p>
            <a:endParaRPr lang="en-US"/>
          </a:p>
        </p:txBody>
      </p:sp>
      <p:sp>
        <p:nvSpPr>
          <p:cNvPr id="5" name="Freeform 5"/>
          <p:cNvSpPr/>
          <p:nvPr/>
        </p:nvSpPr>
        <p:spPr>
          <a:xfrm>
            <a:off x="-1537617" y="-1418104"/>
            <a:ext cx="4928280" cy="4518168"/>
          </a:xfrm>
          <a:custGeom>
            <a:avLst/>
            <a:gdLst/>
            <a:ahLst/>
            <a:cxnLst/>
            <a:rect l="l" t="t" r="r" b="b"/>
            <a:pathLst>
              <a:path w="4928280" h="4518168">
                <a:moveTo>
                  <a:pt x="0" y="0"/>
                </a:moveTo>
                <a:lnTo>
                  <a:pt x="4928280" y="0"/>
                </a:lnTo>
                <a:lnTo>
                  <a:pt x="4928280" y="4518167"/>
                </a:lnTo>
                <a:lnTo>
                  <a:pt x="0" y="4518167"/>
                </a:lnTo>
                <a:lnTo>
                  <a:pt x="0" y="0"/>
                </a:lnTo>
                <a:close/>
              </a:path>
            </a:pathLst>
          </a:custGeom>
          <a:blipFill>
            <a:blip r:embed="rId9"/>
            <a:stretch>
              <a:fillRect/>
            </a:stretch>
          </a:blipFill>
        </p:spPr>
        <p:txBody>
          <a:bodyPr/>
          <a:lstStyle/>
          <a:p>
            <a:endParaRPr lang="en-US"/>
          </a:p>
        </p:txBody>
      </p:sp>
      <p:sp>
        <p:nvSpPr>
          <p:cNvPr id="6" name="Freeform 6"/>
          <p:cNvSpPr/>
          <p:nvPr/>
        </p:nvSpPr>
        <p:spPr>
          <a:xfrm>
            <a:off x="14883010" y="7057497"/>
            <a:ext cx="5004522" cy="3851136"/>
          </a:xfrm>
          <a:custGeom>
            <a:avLst/>
            <a:gdLst/>
            <a:ahLst/>
            <a:cxnLst/>
            <a:rect l="l" t="t" r="r" b="b"/>
            <a:pathLst>
              <a:path w="5004522" h="3851136">
                <a:moveTo>
                  <a:pt x="0" y="0"/>
                </a:moveTo>
                <a:lnTo>
                  <a:pt x="5004522" y="0"/>
                </a:lnTo>
                <a:lnTo>
                  <a:pt x="5004522" y="3851136"/>
                </a:lnTo>
                <a:lnTo>
                  <a:pt x="0" y="3851136"/>
                </a:lnTo>
                <a:lnTo>
                  <a:pt x="0" y="0"/>
                </a:lnTo>
                <a:close/>
              </a:path>
            </a:pathLst>
          </a:custGeom>
          <a:blipFill>
            <a:blip r:embed="rId10"/>
            <a:stretch>
              <a:fillRect/>
            </a:stretch>
          </a:blipFill>
        </p:spPr>
        <p:txBody>
          <a:bodyPr/>
          <a:lstStyle/>
          <a:p>
            <a:endParaRPr lang="en-US"/>
          </a:p>
        </p:txBody>
      </p:sp>
      <p:sp>
        <p:nvSpPr>
          <p:cNvPr id="7" name="Freeform 7"/>
          <p:cNvSpPr/>
          <p:nvPr/>
        </p:nvSpPr>
        <p:spPr>
          <a:xfrm>
            <a:off x="1689230" y="1532142"/>
            <a:ext cx="1148919" cy="1148919"/>
          </a:xfrm>
          <a:custGeom>
            <a:avLst/>
            <a:gdLst/>
            <a:ahLst/>
            <a:cxnLst/>
            <a:rect l="l" t="t" r="r" b="b"/>
            <a:pathLst>
              <a:path w="1148919" h="1148919">
                <a:moveTo>
                  <a:pt x="0" y="0"/>
                </a:moveTo>
                <a:lnTo>
                  <a:pt x="1148919" y="0"/>
                </a:lnTo>
                <a:lnTo>
                  <a:pt x="1148919" y="1148919"/>
                </a:lnTo>
                <a:lnTo>
                  <a:pt x="0" y="1148919"/>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8" name="TextBox 8"/>
          <p:cNvSpPr txBox="1"/>
          <p:nvPr/>
        </p:nvSpPr>
        <p:spPr>
          <a:xfrm>
            <a:off x="3111672" y="1494486"/>
            <a:ext cx="4047381" cy="1052781"/>
          </a:xfrm>
          <a:prstGeom prst="rect">
            <a:avLst/>
          </a:prstGeom>
        </p:spPr>
        <p:txBody>
          <a:bodyPr lIns="0" tIns="0" rIns="0" bIns="0" rtlCol="0" anchor="t">
            <a:spAutoFit/>
          </a:bodyPr>
          <a:lstStyle/>
          <a:p>
            <a:pPr algn="ctr">
              <a:lnSpc>
                <a:spcPts val="8119"/>
              </a:lnSpc>
            </a:pPr>
            <a:r>
              <a:rPr lang="en-US" sz="5799">
                <a:solidFill>
                  <a:srgbClr val="375245"/>
                </a:solidFill>
                <a:latin typeface="#9Slide06 ThuPhap Thien An"/>
              </a:rPr>
              <a:t>Chuẩn bị đọc</a:t>
            </a:r>
          </a:p>
        </p:txBody>
      </p:sp>
      <p:sp>
        <p:nvSpPr>
          <p:cNvPr id="9" name="TextBox 9"/>
          <p:cNvSpPr txBox="1"/>
          <p:nvPr/>
        </p:nvSpPr>
        <p:spPr>
          <a:xfrm>
            <a:off x="6550396" y="2833536"/>
            <a:ext cx="5208984" cy="901650"/>
          </a:xfrm>
          <a:prstGeom prst="rect">
            <a:avLst/>
          </a:prstGeom>
        </p:spPr>
        <p:txBody>
          <a:bodyPr lIns="0" tIns="0" rIns="0" bIns="0" rtlCol="0" anchor="t">
            <a:spAutoFit/>
          </a:bodyPr>
          <a:lstStyle/>
          <a:p>
            <a:pPr algn="ctr">
              <a:lnSpc>
                <a:spcPts val="7000"/>
              </a:lnSpc>
            </a:pPr>
            <a:r>
              <a:rPr lang="en-US" sz="5000">
                <a:solidFill>
                  <a:srgbClr val="375245"/>
                </a:solidFill>
                <a:latin typeface="#9Slide07 SVNNexa Rust Slab Bla"/>
              </a:rPr>
              <a:t>MẬT MÃ SỐ 2</a:t>
            </a:r>
          </a:p>
        </p:txBody>
      </p:sp>
      <p:graphicFrame>
        <p:nvGraphicFramePr>
          <p:cNvPr id="10" name="Table 10"/>
          <p:cNvGraphicFramePr>
            <a:graphicFrameLocks noGrp="1"/>
          </p:cNvGraphicFramePr>
          <p:nvPr/>
        </p:nvGraphicFramePr>
        <p:xfrm>
          <a:off x="1028700" y="4475522"/>
          <a:ext cx="5576900" cy="3898202"/>
        </p:xfrm>
        <a:graphic>
          <a:graphicData uri="http://schemas.openxmlformats.org/drawingml/2006/table">
            <a:tbl>
              <a:tblPr/>
              <a:tblGrid>
                <a:gridCol w="557690">
                  <a:extLst>
                    <a:ext uri="{9D8B030D-6E8A-4147-A177-3AD203B41FA5}">
                      <a16:colId xmlns:a16="http://schemas.microsoft.com/office/drawing/2014/main" val="20000"/>
                    </a:ext>
                  </a:extLst>
                </a:gridCol>
                <a:gridCol w="557690">
                  <a:extLst>
                    <a:ext uri="{9D8B030D-6E8A-4147-A177-3AD203B41FA5}">
                      <a16:colId xmlns:a16="http://schemas.microsoft.com/office/drawing/2014/main" val="20001"/>
                    </a:ext>
                  </a:extLst>
                </a:gridCol>
                <a:gridCol w="557690">
                  <a:extLst>
                    <a:ext uri="{9D8B030D-6E8A-4147-A177-3AD203B41FA5}">
                      <a16:colId xmlns:a16="http://schemas.microsoft.com/office/drawing/2014/main" val="20002"/>
                    </a:ext>
                  </a:extLst>
                </a:gridCol>
                <a:gridCol w="557690">
                  <a:extLst>
                    <a:ext uri="{9D8B030D-6E8A-4147-A177-3AD203B41FA5}">
                      <a16:colId xmlns:a16="http://schemas.microsoft.com/office/drawing/2014/main" val="20003"/>
                    </a:ext>
                  </a:extLst>
                </a:gridCol>
                <a:gridCol w="557690">
                  <a:extLst>
                    <a:ext uri="{9D8B030D-6E8A-4147-A177-3AD203B41FA5}">
                      <a16:colId xmlns:a16="http://schemas.microsoft.com/office/drawing/2014/main" val="20004"/>
                    </a:ext>
                  </a:extLst>
                </a:gridCol>
                <a:gridCol w="557690">
                  <a:extLst>
                    <a:ext uri="{9D8B030D-6E8A-4147-A177-3AD203B41FA5}">
                      <a16:colId xmlns:a16="http://schemas.microsoft.com/office/drawing/2014/main" val="20005"/>
                    </a:ext>
                  </a:extLst>
                </a:gridCol>
                <a:gridCol w="557690">
                  <a:extLst>
                    <a:ext uri="{9D8B030D-6E8A-4147-A177-3AD203B41FA5}">
                      <a16:colId xmlns:a16="http://schemas.microsoft.com/office/drawing/2014/main" val="20006"/>
                    </a:ext>
                  </a:extLst>
                </a:gridCol>
                <a:gridCol w="557690">
                  <a:extLst>
                    <a:ext uri="{9D8B030D-6E8A-4147-A177-3AD203B41FA5}">
                      <a16:colId xmlns:a16="http://schemas.microsoft.com/office/drawing/2014/main" val="20007"/>
                    </a:ext>
                  </a:extLst>
                </a:gridCol>
                <a:gridCol w="557690">
                  <a:extLst>
                    <a:ext uri="{9D8B030D-6E8A-4147-A177-3AD203B41FA5}">
                      <a16:colId xmlns:a16="http://schemas.microsoft.com/office/drawing/2014/main" val="20008"/>
                    </a:ext>
                  </a:extLst>
                </a:gridCol>
                <a:gridCol w="557690">
                  <a:extLst>
                    <a:ext uri="{9D8B030D-6E8A-4147-A177-3AD203B41FA5}">
                      <a16:colId xmlns:a16="http://schemas.microsoft.com/office/drawing/2014/main" val="20009"/>
                    </a:ext>
                  </a:extLst>
                </a:gridCol>
              </a:tblGrid>
              <a:tr h="1206044">
                <a:tc gridSpan="10">
                  <a:txBody>
                    <a:bodyPr/>
                    <a:lstStyle/>
                    <a:p>
                      <a:pPr algn="ctr">
                        <a:lnSpc>
                          <a:spcPts val="6719"/>
                        </a:lnSpc>
                        <a:defRPr/>
                      </a:pPr>
                      <a:r>
                        <a:rPr lang="en-US" sz="4799">
                          <a:solidFill>
                            <a:srgbClr val="000000"/>
                          </a:solidFill>
                          <a:latin typeface="Roboto Condensed Bold"/>
                        </a:rPr>
                        <a:t>Bảng kí tự</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hMerge="1">
                  <a:txBody>
                    <a:bodyPr/>
                    <a:lstStyle/>
                    <a:p>
                      <a:pPr algn="ctr">
                        <a:lnSpc>
                          <a:spcPts val="6719"/>
                        </a:lnSpc>
                        <a:defRPr/>
                      </a:pPr>
                      <a:r>
                        <a:rPr lang="en-US" sz="4799">
                          <a:solidFill>
                            <a:srgbClr val="000000"/>
                          </a:solidFill>
                          <a:latin typeface="Roboto Condensed Bold"/>
                        </a:rPr>
                        <a:t>Bảng kí tự</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hMerge="1">
                  <a:txBody>
                    <a:bodyPr/>
                    <a:lstStyle/>
                    <a:p>
                      <a:pPr algn="ctr">
                        <a:lnSpc>
                          <a:spcPts val="6719"/>
                        </a:lnSpc>
                        <a:defRPr/>
                      </a:pPr>
                      <a:r>
                        <a:rPr lang="en-US" sz="4799">
                          <a:solidFill>
                            <a:srgbClr val="000000"/>
                          </a:solidFill>
                          <a:latin typeface="Roboto Condensed Bold"/>
                        </a:rPr>
                        <a:t>Bảng kí tự</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hMerge="1">
                  <a:txBody>
                    <a:bodyPr/>
                    <a:lstStyle/>
                    <a:p>
                      <a:pPr algn="ctr">
                        <a:lnSpc>
                          <a:spcPts val="6719"/>
                        </a:lnSpc>
                        <a:defRPr/>
                      </a:pPr>
                      <a:r>
                        <a:rPr lang="en-US" sz="4799">
                          <a:solidFill>
                            <a:srgbClr val="000000"/>
                          </a:solidFill>
                          <a:latin typeface="Roboto Condensed Bold"/>
                        </a:rPr>
                        <a:t>Bảng kí tự</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hMerge="1">
                  <a:txBody>
                    <a:bodyPr/>
                    <a:lstStyle/>
                    <a:p>
                      <a:pPr algn="ctr">
                        <a:lnSpc>
                          <a:spcPts val="6719"/>
                        </a:lnSpc>
                        <a:defRPr/>
                      </a:pPr>
                      <a:r>
                        <a:rPr lang="en-US" sz="4799">
                          <a:solidFill>
                            <a:srgbClr val="000000"/>
                          </a:solidFill>
                          <a:latin typeface="Roboto Condensed Bold"/>
                        </a:rPr>
                        <a:t>Bảng kí tự</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hMerge="1">
                  <a:txBody>
                    <a:bodyPr/>
                    <a:lstStyle/>
                    <a:p>
                      <a:pPr algn="ctr">
                        <a:lnSpc>
                          <a:spcPts val="6719"/>
                        </a:lnSpc>
                        <a:defRPr/>
                      </a:pPr>
                      <a:r>
                        <a:rPr lang="en-US" sz="4799">
                          <a:solidFill>
                            <a:srgbClr val="000000"/>
                          </a:solidFill>
                          <a:latin typeface="Roboto Condensed Bold"/>
                        </a:rPr>
                        <a:t>Bảng kí tự</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hMerge="1">
                  <a:txBody>
                    <a:bodyPr/>
                    <a:lstStyle/>
                    <a:p>
                      <a:pPr algn="ctr">
                        <a:lnSpc>
                          <a:spcPts val="6719"/>
                        </a:lnSpc>
                        <a:defRPr/>
                      </a:pPr>
                      <a:r>
                        <a:rPr lang="en-US" sz="4799">
                          <a:solidFill>
                            <a:srgbClr val="000000"/>
                          </a:solidFill>
                          <a:latin typeface="Roboto Condensed Bold"/>
                        </a:rPr>
                        <a:t>Bảng kí tự</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hMerge="1">
                  <a:txBody>
                    <a:bodyPr/>
                    <a:lstStyle/>
                    <a:p>
                      <a:pPr algn="ctr">
                        <a:lnSpc>
                          <a:spcPts val="6719"/>
                        </a:lnSpc>
                        <a:defRPr/>
                      </a:pPr>
                      <a:r>
                        <a:rPr lang="en-US" sz="4799">
                          <a:solidFill>
                            <a:srgbClr val="000000"/>
                          </a:solidFill>
                          <a:latin typeface="Roboto Condensed Bold"/>
                        </a:rPr>
                        <a:t>Bảng kí tự</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hMerge="1">
                  <a:txBody>
                    <a:bodyPr/>
                    <a:lstStyle/>
                    <a:p>
                      <a:pPr algn="ctr">
                        <a:lnSpc>
                          <a:spcPts val="6719"/>
                        </a:lnSpc>
                        <a:defRPr/>
                      </a:pPr>
                      <a:r>
                        <a:rPr lang="en-US" sz="4799">
                          <a:solidFill>
                            <a:srgbClr val="000000"/>
                          </a:solidFill>
                          <a:latin typeface="Roboto Condensed Bold"/>
                        </a:rPr>
                        <a:t>Bảng kí tự</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hMerge="1">
                  <a:txBody>
                    <a:bodyPr/>
                    <a:lstStyle/>
                    <a:p>
                      <a:pPr algn="ctr">
                        <a:lnSpc>
                          <a:spcPts val="6719"/>
                        </a:lnSpc>
                        <a:defRPr/>
                      </a:pPr>
                      <a:r>
                        <a:rPr lang="en-US" sz="4799">
                          <a:solidFill>
                            <a:srgbClr val="000000"/>
                          </a:solidFill>
                          <a:latin typeface="Roboto Condensed Bold"/>
                        </a:rPr>
                        <a:t>Bảng kí tự</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extLst>
                  <a:ext uri="{0D108BD9-81ED-4DB2-BD59-A6C34878D82A}">
                    <a16:rowId xmlns:a16="http://schemas.microsoft.com/office/drawing/2014/main" val="10000"/>
                  </a:ext>
                </a:extLst>
              </a:tr>
              <a:tr h="1259551">
                <a:tc>
                  <a:txBody>
                    <a:bodyPr/>
                    <a:lstStyle/>
                    <a:p>
                      <a:pPr algn="l">
                        <a:lnSpc>
                          <a:spcPts val="5320"/>
                        </a:lnSpc>
                        <a:defRPr/>
                      </a:pPr>
                      <a:r>
                        <a:rPr lang="en-US" sz="3800">
                          <a:solidFill>
                            <a:srgbClr val="000000"/>
                          </a:solidFill>
                          <a:latin typeface="Roboto Condensed"/>
                        </a:rPr>
                        <a:t>@</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a:txBody>
                    <a:bodyPr/>
                    <a:lstStyle/>
                    <a:p>
                      <a:pPr algn="l">
                        <a:lnSpc>
                          <a:spcPts val="5320"/>
                        </a:lnSpc>
                        <a:defRPr/>
                      </a:pPr>
                      <a:r>
                        <a:rPr lang="en-US" sz="3800">
                          <a:solidFill>
                            <a:srgbClr val="000000"/>
                          </a:solidFill>
                          <a:latin typeface="Roboto Condensed"/>
                        </a:rPr>
                        <a:t>%</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a:txBody>
                    <a:bodyPr/>
                    <a:lstStyle/>
                    <a:p>
                      <a:pPr algn="l">
                        <a:lnSpc>
                          <a:spcPts val="5320"/>
                        </a:lnSpc>
                        <a:defRPr/>
                      </a:pPr>
                      <a:r>
                        <a:rPr lang="en-US" sz="3800">
                          <a:solidFill>
                            <a:srgbClr val="000000"/>
                          </a:solidFill>
                          <a:latin typeface="Roboto Condensed"/>
                        </a:rPr>
                        <a:t>*</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a:txBody>
                    <a:bodyPr/>
                    <a:lstStyle/>
                    <a:p>
                      <a:pPr algn="l">
                        <a:lnSpc>
                          <a:spcPts val="5320"/>
                        </a:lnSpc>
                        <a:defRPr/>
                      </a:pPr>
                      <a:r>
                        <a:rPr lang="en-US" sz="3800">
                          <a:solidFill>
                            <a:srgbClr val="000000"/>
                          </a:solidFill>
                          <a:latin typeface="Roboto Condensed"/>
                        </a:rPr>
                        <a:t>!</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a:txBody>
                    <a:bodyPr/>
                    <a:lstStyle/>
                    <a:p>
                      <a:pPr algn="l">
                        <a:lnSpc>
                          <a:spcPts val="5320"/>
                        </a:lnSpc>
                        <a:defRPr/>
                      </a:pPr>
                      <a:r>
                        <a:rPr lang="en-US" sz="3800">
                          <a:solidFill>
                            <a:srgbClr val="000000"/>
                          </a:solidFill>
                          <a:latin typeface="Roboto Condensed"/>
                        </a:rPr>
                        <a:t>?</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a:txBody>
                    <a:bodyPr/>
                    <a:lstStyle/>
                    <a:p>
                      <a:pPr algn="l">
                        <a:lnSpc>
                          <a:spcPts val="5320"/>
                        </a:lnSpc>
                        <a:defRPr/>
                      </a:pPr>
                      <a:r>
                        <a:rPr lang="en-US" sz="3800">
                          <a:solidFill>
                            <a:srgbClr val="000000"/>
                          </a:solidFill>
                          <a:latin typeface="Roboto Condensed"/>
                        </a:rPr>
                        <a:t>]</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a:txBody>
                    <a:bodyPr/>
                    <a:lstStyle/>
                    <a:p>
                      <a:pPr algn="l">
                        <a:lnSpc>
                          <a:spcPts val="5320"/>
                        </a:lnSpc>
                        <a:defRPr/>
                      </a:pPr>
                      <a:r>
                        <a:rPr lang="en-US" sz="3800">
                          <a:solidFill>
                            <a:srgbClr val="000000"/>
                          </a:solidFill>
                          <a:latin typeface="Roboto Condensed"/>
                        </a:rPr>
                        <a:t>(</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a:txBody>
                    <a:bodyPr/>
                    <a:lstStyle/>
                    <a:p>
                      <a:pPr algn="l">
                        <a:lnSpc>
                          <a:spcPts val="5320"/>
                        </a:lnSpc>
                        <a:defRPr/>
                      </a:pPr>
                      <a:r>
                        <a:rPr lang="en-US" sz="3800">
                          <a:solidFill>
                            <a:srgbClr val="000000"/>
                          </a:solidFill>
                          <a:latin typeface="Roboto Condensed"/>
                        </a:rPr>
                        <a:t>^</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a:txBody>
                    <a:bodyPr/>
                    <a:lstStyle/>
                    <a:p>
                      <a:pPr algn="l">
                        <a:lnSpc>
                          <a:spcPts val="5320"/>
                        </a:lnSpc>
                        <a:defRPr/>
                      </a:pPr>
                      <a:r>
                        <a:rPr lang="en-US" sz="3800">
                          <a:solidFill>
                            <a:srgbClr val="000000"/>
                          </a:solidFill>
                          <a:latin typeface="Roboto Condensed"/>
                        </a:rPr>
                        <a:t>#</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a:txBody>
                    <a:bodyPr/>
                    <a:lstStyle/>
                    <a:p>
                      <a:pPr algn="l">
                        <a:lnSpc>
                          <a:spcPts val="5320"/>
                        </a:lnSpc>
                        <a:defRPr/>
                      </a:pPr>
                      <a:r>
                        <a:rPr lang="en-US" sz="3800">
                          <a:solidFill>
                            <a:srgbClr val="000000"/>
                          </a:solidFill>
                          <a:latin typeface="Roboto Condensed"/>
                        </a:rPr>
                        <a:t>&amp;</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extLst>
                  <a:ext uri="{0D108BD9-81ED-4DB2-BD59-A6C34878D82A}">
                    <a16:rowId xmlns:a16="http://schemas.microsoft.com/office/drawing/2014/main" val="10001"/>
                  </a:ext>
                </a:extLst>
              </a:tr>
              <a:tr h="1432607">
                <a:tc>
                  <a:txBody>
                    <a:bodyPr/>
                    <a:lstStyle/>
                    <a:p>
                      <a:pPr algn="l">
                        <a:lnSpc>
                          <a:spcPts val="5320"/>
                        </a:lnSpc>
                        <a:defRPr/>
                      </a:pPr>
                      <a:r>
                        <a:rPr lang="en-US" sz="3800">
                          <a:solidFill>
                            <a:srgbClr val="000000"/>
                          </a:solidFill>
                          <a:latin typeface="Roboto Condensed"/>
                        </a:rPr>
                        <a:t>t</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a:txBody>
                    <a:bodyPr/>
                    <a:lstStyle/>
                    <a:p>
                      <a:pPr algn="l">
                        <a:lnSpc>
                          <a:spcPts val="5320"/>
                        </a:lnSpc>
                        <a:defRPr/>
                      </a:pPr>
                      <a:r>
                        <a:rPr lang="en-US" sz="3800">
                          <a:solidFill>
                            <a:srgbClr val="000000"/>
                          </a:solidFill>
                          <a:latin typeface="Roboto Condensed"/>
                        </a:rPr>
                        <a:t>ê</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a:txBody>
                    <a:bodyPr/>
                    <a:lstStyle/>
                    <a:p>
                      <a:pPr algn="l">
                        <a:lnSpc>
                          <a:spcPts val="5320"/>
                        </a:lnSpc>
                        <a:defRPr/>
                      </a:pPr>
                      <a:r>
                        <a:rPr lang="en-US" sz="3800">
                          <a:solidFill>
                            <a:srgbClr val="000000"/>
                          </a:solidFill>
                          <a:latin typeface="Roboto Condensed"/>
                        </a:rPr>
                        <a:t>n</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a:txBody>
                    <a:bodyPr/>
                    <a:lstStyle/>
                    <a:p>
                      <a:pPr algn="l">
                        <a:lnSpc>
                          <a:spcPts val="5320"/>
                        </a:lnSpc>
                        <a:defRPr/>
                      </a:pPr>
                      <a:r>
                        <a:rPr lang="en-US" sz="3800">
                          <a:solidFill>
                            <a:srgbClr val="000000"/>
                          </a:solidFill>
                          <a:latin typeface="Roboto Condensed"/>
                        </a:rPr>
                        <a:t>ô</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a:txBody>
                    <a:bodyPr/>
                    <a:lstStyle/>
                    <a:p>
                      <a:pPr algn="l">
                        <a:lnSpc>
                          <a:spcPts val="5320"/>
                        </a:lnSpc>
                        <a:defRPr/>
                      </a:pPr>
                      <a:r>
                        <a:rPr lang="en-US" sz="3800">
                          <a:solidFill>
                            <a:srgbClr val="000000"/>
                          </a:solidFill>
                          <a:latin typeface="Roboto Condensed"/>
                        </a:rPr>
                        <a:t>i</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a:txBody>
                    <a:bodyPr/>
                    <a:lstStyle/>
                    <a:p>
                      <a:pPr algn="l">
                        <a:lnSpc>
                          <a:spcPts val="5320"/>
                        </a:lnSpc>
                        <a:defRPr/>
                      </a:pPr>
                      <a:r>
                        <a:rPr lang="en-US" sz="3800">
                          <a:solidFill>
                            <a:srgbClr val="000000"/>
                          </a:solidFill>
                          <a:latin typeface="Roboto Condensed"/>
                        </a:rPr>
                        <a:t>m</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a:txBody>
                    <a:bodyPr/>
                    <a:lstStyle/>
                    <a:p>
                      <a:pPr algn="l">
                        <a:lnSpc>
                          <a:spcPts val="5320"/>
                        </a:lnSpc>
                        <a:defRPr/>
                      </a:pPr>
                      <a:r>
                        <a:rPr lang="en-US" sz="3800">
                          <a:solidFill>
                            <a:srgbClr val="000000"/>
                          </a:solidFill>
                          <a:latin typeface="Roboto Condensed"/>
                        </a:rPr>
                        <a:t>a</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a:txBody>
                    <a:bodyPr/>
                    <a:lstStyle/>
                    <a:p>
                      <a:pPr algn="l">
                        <a:lnSpc>
                          <a:spcPts val="5320"/>
                        </a:lnSpc>
                        <a:defRPr/>
                      </a:pPr>
                      <a:r>
                        <a:rPr lang="en-US" sz="3800">
                          <a:solidFill>
                            <a:srgbClr val="000000"/>
                          </a:solidFill>
                          <a:latin typeface="Roboto Condensed"/>
                        </a:rPr>
                        <a:t>h</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a:txBody>
                    <a:bodyPr/>
                    <a:lstStyle/>
                    <a:p>
                      <a:pPr algn="l">
                        <a:lnSpc>
                          <a:spcPts val="5320"/>
                        </a:lnSpc>
                        <a:defRPr/>
                      </a:pPr>
                      <a:r>
                        <a:rPr lang="en-US" sz="3800">
                          <a:solidFill>
                            <a:srgbClr val="000000"/>
                          </a:solidFill>
                          <a:latin typeface="Roboto Condensed"/>
                        </a:rPr>
                        <a:t>u</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a:txBody>
                    <a:bodyPr/>
                    <a:lstStyle/>
                    <a:p>
                      <a:pPr algn="l">
                        <a:lnSpc>
                          <a:spcPts val="5320"/>
                        </a:lnSpc>
                        <a:defRPr/>
                      </a:pPr>
                      <a:r>
                        <a:rPr lang="en-US" sz="3800">
                          <a:solidFill>
                            <a:srgbClr val="000000"/>
                          </a:solidFill>
                          <a:latin typeface="Roboto Condensed"/>
                        </a:rPr>
                        <a:t>ư</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extLst>
                  <a:ext uri="{0D108BD9-81ED-4DB2-BD59-A6C34878D82A}">
                    <a16:rowId xmlns:a16="http://schemas.microsoft.com/office/drawing/2014/main" val="10002"/>
                  </a:ext>
                </a:extLst>
              </a:tr>
            </a:tbl>
          </a:graphicData>
        </a:graphic>
      </p:graphicFrame>
      <p:grpSp>
        <p:nvGrpSpPr>
          <p:cNvPr id="11" name="Group 11"/>
          <p:cNvGrpSpPr/>
          <p:nvPr/>
        </p:nvGrpSpPr>
        <p:grpSpPr>
          <a:xfrm>
            <a:off x="9631326" y="4257534"/>
            <a:ext cx="6232945" cy="2167089"/>
            <a:chOff x="0" y="0"/>
            <a:chExt cx="2009014" cy="698500"/>
          </a:xfrm>
        </p:grpSpPr>
        <p:sp>
          <p:nvSpPr>
            <p:cNvPr id="12" name="Freeform 12"/>
            <p:cNvSpPr/>
            <p:nvPr/>
          </p:nvSpPr>
          <p:spPr>
            <a:xfrm>
              <a:off x="0" y="0"/>
              <a:ext cx="2009014" cy="698500"/>
            </a:xfrm>
            <a:custGeom>
              <a:avLst/>
              <a:gdLst/>
              <a:ahLst/>
              <a:cxnLst/>
              <a:rect l="l" t="t" r="r" b="b"/>
              <a:pathLst>
                <a:path w="2009014" h="698500">
                  <a:moveTo>
                    <a:pt x="2009014" y="349250"/>
                  </a:moveTo>
                  <a:lnTo>
                    <a:pt x="1805814" y="698500"/>
                  </a:lnTo>
                  <a:lnTo>
                    <a:pt x="203200" y="698500"/>
                  </a:lnTo>
                  <a:lnTo>
                    <a:pt x="0" y="349250"/>
                  </a:lnTo>
                  <a:lnTo>
                    <a:pt x="203200" y="0"/>
                  </a:lnTo>
                  <a:lnTo>
                    <a:pt x="1805814" y="0"/>
                  </a:lnTo>
                  <a:lnTo>
                    <a:pt x="2009014" y="349250"/>
                  </a:lnTo>
                  <a:close/>
                </a:path>
              </a:pathLst>
            </a:custGeom>
            <a:solidFill>
              <a:srgbClr val="F7F5F3"/>
            </a:solidFill>
          </p:spPr>
          <p:txBody>
            <a:bodyPr/>
            <a:lstStyle/>
            <a:p>
              <a:endParaRPr lang="en-US"/>
            </a:p>
          </p:txBody>
        </p:sp>
        <p:sp>
          <p:nvSpPr>
            <p:cNvPr id="13" name="TextBox 13"/>
            <p:cNvSpPr txBox="1"/>
            <p:nvPr/>
          </p:nvSpPr>
          <p:spPr>
            <a:xfrm>
              <a:off x="114300" y="-123825"/>
              <a:ext cx="1780414" cy="822325"/>
            </a:xfrm>
            <a:prstGeom prst="rect">
              <a:avLst/>
            </a:prstGeom>
          </p:spPr>
          <p:txBody>
            <a:bodyPr lIns="50800" tIns="50800" rIns="50800" bIns="50800" rtlCol="0" anchor="ctr"/>
            <a:lstStyle/>
            <a:p>
              <a:pPr algn="ctr">
                <a:lnSpc>
                  <a:spcPts val="8119"/>
                </a:lnSpc>
              </a:pPr>
              <a:r>
                <a:rPr lang="en-US" sz="5799">
                  <a:solidFill>
                    <a:srgbClr val="375245"/>
                  </a:solidFill>
                  <a:latin typeface="Roboto Condensed Bold"/>
                </a:rPr>
                <a:t>*g#y%*_D#</a:t>
              </a:r>
            </a:p>
          </p:txBody>
        </p:sp>
      </p:grpSp>
      <p:grpSp>
        <p:nvGrpSpPr>
          <p:cNvPr id="14" name="Group 14"/>
          <p:cNvGrpSpPr/>
          <p:nvPr/>
        </p:nvGrpSpPr>
        <p:grpSpPr>
          <a:xfrm>
            <a:off x="9631326" y="6948498"/>
            <a:ext cx="6232945" cy="2167089"/>
            <a:chOff x="0" y="0"/>
            <a:chExt cx="2009014" cy="698500"/>
          </a:xfrm>
        </p:grpSpPr>
        <p:sp>
          <p:nvSpPr>
            <p:cNvPr id="15" name="Freeform 15"/>
            <p:cNvSpPr/>
            <p:nvPr/>
          </p:nvSpPr>
          <p:spPr>
            <a:xfrm>
              <a:off x="0" y="0"/>
              <a:ext cx="2009014" cy="698500"/>
            </a:xfrm>
            <a:custGeom>
              <a:avLst/>
              <a:gdLst/>
              <a:ahLst/>
              <a:cxnLst/>
              <a:rect l="l" t="t" r="r" b="b"/>
              <a:pathLst>
                <a:path w="2009014" h="698500">
                  <a:moveTo>
                    <a:pt x="2009014" y="349250"/>
                  </a:moveTo>
                  <a:lnTo>
                    <a:pt x="1805814" y="698500"/>
                  </a:lnTo>
                  <a:lnTo>
                    <a:pt x="203200" y="698500"/>
                  </a:lnTo>
                  <a:lnTo>
                    <a:pt x="0" y="349250"/>
                  </a:lnTo>
                  <a:lnTo>
                    <a:pt x="203200" y="0"/>
                  </a:lnTo>
                  <a:lnTo>
                    <a:pt x="1805814" y="0"/>
                  </a:lnTo>
                  <a:lnTo>
                    <a:pt x="2009014" y="349250"/>
                  </a:lnTo>
                  <a:close/>
                </a:path>
              </a:pathLst>
            </a:custGeom>
            <a:solidFill>
              <a:srgbClr val="F7F5F3"/>
            </a:solidFill>
          </p:spPr>
          <p:txBody>
            <a:bodyPr/>
            <a:lstStyle/>
            <a:p>
              <a:endParaRPr lang="en-US"/>
            </a:p>
          </p:txBody>
        </p:sp>
        <p:sp>
          <p:nvSpPr>
            <p:cNvPr id="16" name="TextBox 16"/>
            <p:cNvSpPr txBox="1"/>
            <p:nvPr/>
          </p:nvSpPr>
          <p:spPr>
            <a:xfrm>
              <a:off x="114300" y="-123825"/>
              <a:ext cx="1780414" cy="822325"/>
            </a:xfrm>
            <a:prstGeom prst="rect">
              <a:avLst/>
            </a:prstGeom>
          </p:spPr>
          <p:txBody>
            <a:bodyPr lIns="50800" tIns="50800" rIns="50800" bIns="50800" rtlCol="0" anchor="ctr"/>
            <a:lstStyle/>
            <a:p>
              <a:pPr algn="ctr">
                <a:lnSpc>
                  <a:spcPts val="8119"/>
                </a:lnSpc>
              </a:pPr>
              <a:r>
                <a:rPr lang="en-US" sz="5799">
                  <a:solidFill>
                    <a:srgbClr val="375245"/>
                  </a:solidFill>
                  <a:latin typeface="Roboto Condensed Bold"/>
                </a:rPr>
                <a:t>Nguyễn Du</a:t>
              </a:r>
            </a:p>
          </p:txBody>
        </p:sp>
      </p:grpSp>
      <p:pic>
        <p:nvPicPr>
          <p:cNvPr id="17" name="COUNTDOWN Timer 30 sec ( v 225 ) Clock with Sound Effects and Voice 4k">
            <a:hlinkClick r:id="" action="ppaction://media"/>
            <a:extLst>
              <a:ext uri="{FF2B5EF4-FFF2-40B4-BE49-F238E27FC236}">
                <a16:creationId xmlns:a16="http://schemas.microsoft.com/office/drawing/2014/main" id="{CFDFDE90-4D7B-E0C5-CCAB-83A83C9807FE}"/>
              </a:ext>
            </a:extLst>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13410485" y="1290512"/>
            <a:ext cx="3584969" cy="201654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762"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7"/>
                                        </p:tgtEl>
                                      </p:cBhvr>
                                    </p:cmd>
                                  </p:childTnLst>
                                </p:cTn>
                              </p:par>
                            </p:childTnLst>
                          </p:cTn>
                        </p:par>
                      </p:childTnLst>
                    </p:cTn>
                  </p:par>
                </p:childTnLst>
              </p:cTn>
              <p:nextCondLst>
                <p:cond evt="onClick" delay="0">
                  <p:tgtEl>
                    <p:spTgt spid="17"/>
                  </p:tgtEl>
                </p:cond>
              </p:nextCondLst>
            </p:seq>
            <p:video>
              <p:cMediaNode vol="80000">
                <p:cTn id="12" fill="hold" display="0">
                  <p:stCondLst>
                    <p:cond delay="indefinite"/>
                  </p:stCondLst>
                </p:cTn>
                <p:tgtEl>
                  <p:spTgt spid="17"/>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6023" y="-4011389"/>
            <a:ext cx="10297731" cy="18309776"/>
          </a:xfrm>
          <a:custGeom>
            <a:avLst/>
            <a:gdLst/>
            <a:ahLst/>
            <a:cxnLst/>
            <a:rect l="l" t="t" r="r" b="b"/>
            <a:pathLst>
              <a:path w="10297731" h="18309776">
                <a:moveTo>
                  <a:pt x="0" y="0"/>
                </a:moveTo>
                <a:lnTo>
                  <a:pt x="10297731" y="0"/>
                </a:lnTo>
                <a:lnTo>
                  <a:pt x="10297731" y="18309776"/>
                </a:lnTo>
                <a:lnTo>
                  <a:pt x="0" y="18309776"/>
                </a:lnTo>
                <a:lnTo>
                  <a:pt x="0" y="0"/>
                </a:lnTo>
                <a:close/>
              </a:path>
            </a:pathLst>
          </a:custGeom>
          <a:blipFill>
            <a:blip r:embed="rId5"/>
            <a:stretch>
              <a:fillRect l="-1179" r="-1179"/>
            </a:stretch>
          </a:blipFill>
        </p:spPr>
        <p:txBody>
          <a:bodyPr/>
          <a:lstStyle/>
          <a:p>
            <a:endParaRPr lang="en-US"/>
          </a:p>
        </p:txBody>
      </p:sp>
      <p:sp>
        <p:nvSpPr>
          <p:cNvPr id="3" name="Freeform 3"/>
          <p:cNvSpPr/>
          <p:nvPr/>
        </p:nvSpPr>
        <p:spPr>
          <a:xfrm>
            <a:off x="615618" y="542947"/>
            <a:ext cx="17070654" cy="9210654"/>
          </a:xfrm>
          <a:custGeom>
            <a:avLst/>
            <a:gdLst/>
            <a:ahLst/>
            <a:cxnLst/>
            <a:rect l="l" t="t" r="r" b="b"/>
            <a:pathLst>
              <a:path w="17070654" h="9210654">
                <a:moveTo>
                  <a:pt x="0" y="0"/>
                </a:moveTo>
                <a:lnTo>
                  <a:pt x="17070654" y="0"/>
                </a:lnTo>
                <a:lnTo>
                  <a:pt x="17070654" y="9210655"/>
                </a:lnTo>
                <a:lnTo>
                  <a:pt x="0" y="921065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4" name="Freeform 4"/>
          <p:cNvSpPr/>
          <p:nvPr/>
        </p:nvSpPr>
        <p:spPr>
          <a:xfrm>
            <a:off x="11741727" y="313500"/>
            <a:ext cx="5619750" cy="10287000"/>
          </a:xfrm>
          <a:custGeom>
            <a:avLst/>
            <a:gdLst/>
            <a:ahLst/>
            <a:cxnLst/>
            <a:rect l="l" t="t" r="r" b="b"/>
            <a:pathLst>
              <a:path w="5619750" h="10287000">
                <a:moveTo>
                  <a:pt x="0" y="0"/>
                </a:moveTo>
                <a:lnTo>
                  <a:pt x="5619750" y="0"/>
                </a:lnTo>
                <a:lnTo>
                  <a:pt x="5619750" y="10287000"/>
                </a:lnTo>
                <a:lnTo>
                  <a:pt x="0" y="10287000"/>
                </a:lnTo>
                <a:lnTo>
                  <a:pt x="0" y="0"/>
                </a:lnTo>
                <a:close/>
              </a:path>
            </a:pathLst>
          </a:custGeom>
          <a:blipFill>
            <a:blip r:embed="rId8">
              <a:alphaModFix amt="64000"/>
            </a:blip>
            <a:stretch>
              <a:fillRect/>
            </a:stretch>
          </a:blipFill>
        </p:spPr>
        <p:txBody>
          <a:bodyPr/>
          <a:lstStyle/>
          <a:p>
            <a:endParaRPr lang="en-US"/>
          </a:p>
        </p:txBody>
      </p:sp>
      <p:sp>
        <p:nvSpPr>
          <p:cNvPr id="5" name="Freeform 5"/>
          <p:cNvSpPr/>
          <p:nvPr/>
        </p:nvSpPr>
        <p:spPr>
          <a:xfrm>
            <a:off x="-1537617" y="-1418104"/>
            <a:ext cx="4928280" cy="4518168"/>
          </a:xfrm>
          <a:custGeom>
            <a:avLst/>
            <a:gdLst/>
            <a:ahLst/>
            <a:cxnLst/>
            <a:rect l="l" t="t" r="r" b="b"/>
            <a:pathLst>
              <a:path w="4928280" h="4518168">
                <a:moveTo>
                  <a:pt x="0" y="0"/>
                </a:moveTo>
                <a:lnTo>
                  <a:pt x="4928280" y="0"/>
                </a:lnTo>
                <a:lnTo>
                  <a:pt x="4928280" y="4518167"/>
                </a:lnTo>
                <a:lnTo>
                  <a:pt x="0" y="4518167"/>
                </a:lnTo>
                <a:lnTo>
                  <a:pt x="0" y="0"/>
                </a:lnTo>
                <a:close/>
              </a:path>
            </a:pathLst>
          </a:custGeom>
          <a:blipFill>
            <a:blip r:embed="rId9"/>
            <a:stretch>
              <a:fillRect/>
            </a:stretch>
          </a:blipFill>
        </p:spPr>
        <p:txBody>
          <a:bodyPr/>
          <a:lstStyle/>
          <a:p>
            <a:endParaRPr lang="en-US"/>
          </a:p>
        </p:txBody>
      </p:sp>
      <p:sp>
        <p:nvSpPr>
          <p:cNvPr id="6" name="Freeform 6"/>
          <p:cNvSpPr/>
          <p:nvPr/>
        </p:nvSpPr>
        <p:spPr>
          <a:xfrm>
            <a:off x="14883010" y="7057497"/>
            <a:ext cx="5004522" cy="3851136"/>
          </a:xfrm>
          <a:custGeom>
            <a:avLst/>
            <a:gdLst/>
            <a:ahLst/>
            <a:cxnLst/>
            <a:rect l="l" t="t" r="r" b="b"/>
            <a:pathLst>
              <a:path w="5004522" h="3851136">
                <a:moveTo>
                  <a:pt x="0" y="0"/>
                </a:moveTo>
                <a:lnTo>
                  <a:pt x="5004522" y="0"/>
                </a:lnTo>
                <a:lnTo>
                  <a:pt x="5004522" y="3851136"/>
                </a:lnTo>
                <a:lnTo>
                  <a:pt x="0" y="3851136"/>
                </a:lnTo>
                <a:lnTo>
                  <a:pt x="0" y="0"/>
                </a:lnTo>
                <a:close/>
              </a:path>
            </a:pathLst>
          </a:custGeom>
          <a:blipFill>
            <a:blip r:embed="rId10"/>
            <a:stretch>
              <a:fillRect/>
            </a:stretch>
          </a:blipFill>
        </p:spPr>
        <p:txBody>
          <a:bodyPr/>
          <a:lstStyle/>
          <a:p>
            <a:endParaRPr lang="en-US"/>
          </a:p>
        </p:txBody>
      </p:sp>
      <p:sp>
        <p:nvSpPr>
          <p:cNvPr id="7" name="Freeform 7"/>
          <p:cNvSpPr/>
          <p:nvPr/>
        </p:nvSpPr>
        <p:spPr>
          <a:xfrm>
            <a:off x="1689230" y="1532142"/>
            <a:ext cx="1148919" cy="1148919"/>
          </a:xfrm>
          <a:custGeom>
            <a:avLst/>
            <a:gdLst/>
            <a:ahLst/>
            <a:cxnLst/>
            <a:rect l="l" t="t" r="r" b="b"/>
            <a:pathLst>
              <a:path w="1148919" h="1148919">
                <a:moveTo>
                  <a:pt x="0" y="0"/>
                </a:moveTo>
                <a:lnTo>
                  <a:pt x="1148919" y="0"/>
                </a:lnTo>
                <a:lnTo>
                  <a:pt x="1148919" y="1148919"/>
                </a:lnTo>
                <a:lnTo>
                  <a:pt x="0" y="1148919"/>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8" name="TextBox 8"/>
          <p:cNvSpPr txBox="1"/>
          <p:nvPr/>
        </p:nvSpPr>
        <p:spPr>
          <a:xfrm>
            <a:off x="3111672" y="1494486"/>
            <a:ext cx="4047381" cy="1052781"/>
          </a:xfrm>
          <a:prstGeom prst="rect">
            <a:avLst/>
          </a:prstGeom>
        </p:spPr>
        <p:txBody>
          <a:bodyPr lIns="0" tIns="0" rIns="0" bIns="0" rtlCol="0" anchor="t">
            <a:spAutoFit/>
          </a:bodyPr>
          <a:lstStyle/>
          <a:p>
            <a:pPr algn="ctr">
              <a:lnSpc>
                <a:spcPts val="8119"/>
              </a:lnSpc>
            </a:pPr>
            <a:r>
              <a:rPr lang="en-US" sz="5799">
                <a:solidFill>
                  <a:srgbClr val="375245"/>
                </a:solidFill>
                <a:latin typeface="#9Slide06 ThuPhap Thien An"/>
              </a:rPr>
              <a:t>Chuẩn bị đọc</a:t>
            </a:r>
          </a:p>
        </p:txBody>
      </p:sp>
      <p:sp>
        <p:nvSpPr>
          <p:cNvPr id="9" name="TextBox 9"/>
          <p:cNvSpPr txBox="1"/>
          <p:nvPr/>
        </p:nvSpPr>
        <p:spPr>
          <a:xfrm>
            <a:off x="6544815" y="2833536"/>
            <a:ext cx="5220146" cy="901650"/>
          </a:xfrm>
          <a:prstGeom prst="rect">
            <a:avLst/>
          </a:prstGeom>
        </p:spPr>
        <p:txBody>
          <a:bodyPr lIns="0" tIns="0" rIns="0" bIns="0" rtlCol="0" anchor="t">
            <a:spAutoFit/>
          </a:bodyPr>
          <a:lstStyle/>
          <a:p>
            <a:pPr algn="ctr">
              <a:lnSpc>
                <a:spcPts val="7000"/>
              </a:lnSpc>
            </a:pPr>
            <a:r>
              <a:rPr lang="en-US" sz="5000">
                <a:solidFill>
                  <a:srgbClr val="375245"/>
                </a:solidFill>
                <a:latin typeface="#9Slide07 SVNNexa Rust Slab Bla"/>
              </a:rPr>
              <a:t>MẬT MÃ SỐ 3</a:t>
            </a:r>
          </a:p>
        </p:txBody>
      </p:sp>
      <p:graphicFrame>
        <p:nvGraphicFramePr>
          <p:cNvPr id="10" name="Table 10"/>
          <p:cNvGraphicFramePr>
            <a:graphicFrameLocks noGrp="1"/>
          </p:cNvGraphicFramePr>
          <p:nvPr/>
        </p:nvGraphicFramePr>
        <p:xfrm>
          <a:off x="1028700" y="4475522"/>
          <a:ext cx="5576900" cy="3898202"/>
        </p:xfrm>
        <a:graphic>
          <a:graphicData uri="http://schemas.openxmlformats.org/drawingml/2006/table">
            <a:tbl>
              <a:tblPr/>
              <a:tblGrid>
                <a:gridCol w="557690">
                  <a:extLst>
                    <a:ext uri="{9D8B030D-6E8A-4147-A177-3AD203B41FA5}">
                      <a16:colId xmlns:a16="http://schemas.microsoft.com/office/drawing/2014/main" val="20000"/>
                    </a:ext>
                  </a:extLst>
                </a:gridCol>
                <a:gridCol w="557690">
                  <a:extLst>
                    <a:ext uri="{9D8B030D-6E8A-4147-A177-3AD203B41FA5}">
                      <a16:colId xmlns:a16="http://schemas.microsoft.com/office/drawing/2014/main" val="20001"/>
                    </a:ext>
                  </a:extLst>
                </a:gridCol>
                <a:gridCol w="557690">
                  <a:extLst>
                    <a:ext uri="{9D8B030D-6E8A-4147-A177-3AD203B41FA5}">
                      <a16:colId xmlns:a16="http://schemas.microsoft.com/office/drawing/2014/main" val="20002"/>
                    </a:ext>
                  </a:extLst>
                </a:gridCol>
                <a:gridCol w="557690">
                  <a:extLst>
                    <a:ext uri="{9D8B030D-6E8A-4147-A177-3AD203B41FA5}">
                      <a16:colId xmlns:a16="http://schemas.microsoft.com/office/drawing/2014/main" val="20003"/>
                    </a:ext>
                  </a:extLst>
                </a:gridCol>
                <a:gridCol w="557690">
                  <a:extLst>
                    <a:ext uri="{9D8B030D-6E8A-4147-A177-3AD203B41FA5}">
                      <a16:colId xmlns:a16="http://schemas.microsoft.com/office/drawing/2014/main" val="20004"/>
                    </a:ext>
                  </a:extLst>
                </a:gridCol>
                <a:gridCol w="557690">
                  <a:extLst>
                    <a:ext uri="{9D8B030D-6E8A-4147-A177-3AD203B41FA5}">
                      <a16:colId xmlns:a16="http://schemas.microsoft.com/office/drawing/2014/main" val="20005"/>
                    </a:ext>
                  </a:extLst>
                </a:gridCol>
                <a:gridCol w="557690">
                  <a:extLst>
                    <a:ext uri="{9D8B030D-6E8A-4147-A177-3AD203B41FA5}">
                      <a16:colId xmlns:a16="http://schemas.microsoft.com/office/drawing/2014/main" val="20006"/>
                    </a:ext>
                  </a:extLst>
                </a:gridCol>
                <a:gridCol w="557690">
                  <a:extLst>
                    <a:ext uri="{9D8B030D-6E8A-4147-A177-3AD203B41FA5}">
                      <a16:colId xmlns:a16="http://schemas.microsoft.com/office/drawing/2014/main" val="20007"/>
                    </a:ext>
                  </a:extLst>
                </a:gridCol>
                <a:gridCol w="557690">
                  <a:extLst>
                    <a:ext uri="{9D8B030D-6E8A-4147-A177-3AD203B41FA5}">
                      <a16:colId xmlns:a16="http://schemas.microsoft.com/office/drawing/2014/main" val="20008"/>
                    </a:ext>
                  </a:extLst>
                </a:gridCol>
                <a:gridCol w="557690">
                  <a:extLst>
                    <a:ext uri="{9D8B030D-6E8A-4147-A177-3AD203B41FA5}">
                      <a16:colId xmlns:a16="http://schemas.microsoft.com/office/drawing/2014/main" val="20009"/>
                    </a:ext>
                  </a:extLst>
                </a:gridCol>
              </a:tblGrid>
              <a:tr h="1206044">
                <a:tc gridSpan="10">
                  <a:txBody>
                    <a:bodyPr/>
                    <a:lstStyle/>
                    <a:p>
                      <a:pPr algn="ctr">
                        <a:lnSpc>
                          <a:spcPts val="6719"/>
                        </a:lnSpc>
                        <a:defRPr/>
                      </a:pPr>
                      <a:r>
                        <a:rPr lang="en-US" sz="4799">
                          <a:solidFill>
                            <a:srgbClr val="000000"/>
                          </a:solidFill>
                          <a:latin typeface="Roboto Condensed Bold"/>
                        </a:rPr>
                        <a:t>Bảng kí tự</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hMerge="1">
                  <a:txBody>
                    <a:bodyPr/>
                    <a:lstStyle/>
                    <a:p>
                      <a:pPr algn="ctr">
                        <a:lnSpc>
                          <a:spcPts val="6719"/>
                        </a:lnSpc>
                        <a:defRPr/>
                      </a:pPr>
                      <a:r>
                        <a:rPr lang="en-US" sz="4799">
                          <a:solidFill>
                            <a:srgbClr val="000000"/>
                          </a:solidFill>
                          <a:latin typeface="Roboto Condensed Bold"/>
                        </a:rPr>
                        <a:t>Bảng kí tự</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hMerge="1">
                  <a:txBody>
                    <a:bodyPr/>
                    <a:lstStyle/>
                    <a:p>
                      <a:pPr algn="ctr">
                        <a:lnSpc>
                          <a:spcPts val="6719"/>
                        </a:lnSpc>
                        <a:defRPr/>
                      </a:pPr>
                      <a:r>
                        <a:rPr lang="en-US" sz="4799">
                          <a:solidFill>
                            <a:srgbClr val="000000"/>
                          </a:solidFill>
                          <a:latin typeface="Roboto Condensed Bold"/>
                        </a:rPr>
                        <a:t>Bảng kí tự</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hMerge="1">
                  <a:txBody>
                    <a:bodyPr/>
                    <a:lstStyle/>
                    <a:p>
                      <a:pPr algn="ctr">
                        <a:lnSpc>
                          <a:spcPts val="6719"/>
                        </a:lnSpc>
                        <a:defRPr/>
                      </a:pPr>
                      <a:r>
                        <a:rPr lang="en-US" sz="4799">
                          <a:solidFill>
                            <a:srgbClr val="000000"/>
                          </a:solidFill>
                          <a:latin typeface="Roboto Condensed Bold"/>
                        </a:rPr>
                        <a:t>Bảng kí tự</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hMerge="1">
                  <a:txBody>
                    <a:bodyPr/>
                    <a:lstStyle/>
                    <a:p>
                      <a:pPr algn="ctr">
                        <a:lnSpc>
                          <a:spcPts val="6719"/>
                        </a:lnSpc>
                        <a:defRPr/>
                      </a:pPr>
                      <a:r>
                        <a:rPr lang="en-US" sz="4799">
                          <a:solidFill>
                            <a:srgbClr val="000000"/>
                          </a:solidFill>
                          <a:latin typeface="Roboto Condensed Bold"/>
                        </a:rPr>
                        <a:t>Bảng kí tự</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hMerge="1">
                  <a:txBody>
                    <a:bodyPr/>
                    <a:lstStyle/>
                    <a:p>
                      <a:pPr algn="ctr">
                        <a:lnSpc>
                          <a:spcPts val="6719"/>
                        </a:lnSpc>
                        <a:defRPr/>
                      </a:pPr>
                      <a:r>
                        <a:rPr lang="en-US" sz="4799">
                          <a:solidFill>
                            <a:srgbClr val="000000"/>
                          </a:solidFill>
                          <a:latin typeface="Roboto Condensed Bold"/>
                        </a:rPr>
                        <a:t>Bảng kí tự</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hMerge="1">
                  <a:txBody>
                    <a:bodyPr/>
                    <a:lstStyle/>
                    <a:p>
                      <a:pPr algn="ctr">
                        <a:lnSpc>
                          <a:spcPts val="6719"/>
                        </a:lnSpc>
                        <a:defRPr/>
                      </a:pPr>
                      <a:r>
                        <a:rPr lang="en-US" sz="4799">
                          <a:solidFill>
                            <a:srgbClr val="000000"/>
                          </a:solidFill>
                          <a:latin typeface="Roboto Condensed Bold"/>
                        </a:rPr>
                        <a:t>Bảng kí tự</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hMerge="1">
                  <a:txBody>
                    <a:bodyPr/>
                    <a:lstStyle/>
                    <a:p>
                      <a:pPr algn="ctr">
                        <a:lnSpc>
                          <a:spcPts val="6719"/>
                        </a:lnSpc>
                        <a:defRPr/>
                      </a:pPr>
                      <a:r>
                        <a:rPr lang="en-US" sz="4799">
                          <a:solidFill>
                            <a:srgbClr val="000000"/>
                          </a:solidFill>
                          <a:latin typeface="Roboto Condensed Bold"/>
                        </a:rPr>
                        <a:t>Bảng kí tự</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hMerge="1">
                  <a:txBody>
                    <a:bodyPr/>
                    <a:lstStyle/>
                    <a:p>
                      <a:pPr algn="ctr">
                        <a:lnSpc>
                          <a:spcPts val="6719"/>
                        </a:lnSpc>
                        <a:defRPr/>
                      </a:pPr>
                      <a:r>
                        <a:rPr lang="en-US" sz="4799">
                          <a:solidFill>
                            <a:srgbClr val="000000"/>
                          </a:solidFill>
                          <a:latin typeface="Roboto Condensed Bold"/>
                        </a:rPr>
                        <a:t>Bảng kí tự</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hMerge="1">
                  <a:txBody>
                    <a:bodyPr/>
                    <a:lstStyle/>
                    <a:p>
                      <a:pPr algn="ctr">
                        <a:lnSpc>
                          <a:spcPts val="6719"/>
                        </a:lnSpc>
                        <a:defRPr/>
                      </a:pPr>
                      <a:r>
                        <a:rPr lang="en-US" sz="4799">
                          <a:solidFill>
                            <a:srgbClr val="000000"/>
                          </a:solidFill>
                          <a:latin typeface="Roboto Condensed Bold"/>
                        </a:rPr>
                        <a:t>Bảng kí tự</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extLst>
                  <a:ext uri="{0D108BD9-81ED-4DB2-BD59-A6C34878D82A}">
                    <a16:rowId xmlns:a16="http://schemas.microsoft.com/office/drawing/2014/main" val="10000"/>
                  </a:ext>
                </a:extLst>
              </a:tr>
              <a:tr h="1259551">
                <a:tc>
                  <a:txBody>
                    <a:bodyPr/>
                    <a:lstStyle/>
                    <a:p>
                      <a:pPr algn="l">
                        <a:lnSpc>
                          <a:spcPts val="5320"/>
                        </a:lnSpc>
                        <a:defRPr/>
                      </a:pPr>
                      <a:r>
                        <a:rPr lang="en-US" sz="3800">
                          <a:solidFill>
                            <a:srgbClr val="000000"/>
                          </a:solidFill>
                          <a:latin typeface="Roboto Condensed"/>
                        </a:rPr>
                        <a:t>@</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a:txBody>
                    <a:bodyPr/>
                    <a:lstStyle/>
                    <a:p>
                      <a:pPr algn="l">
                        <a:lnSpc>
                          <a:spcPts val="5320"/>
                        </a:lnSpc>
                        <a:defRPr/>
                      </a:pPr>
                      <a:r>
                        <a:rPr lang="en-US" sz="3800">
                          <a:solidFill>
                            <a:srgbClr val="000000"/>
                          </a:solidFill>
                          <a:latin typeface="Roboto Condensed"/>
                        </a:rPr>
                        <a:t>%</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a:txBody>
                    <a:bodyPr/>
                    <a:lstStyle/>
                    <a:p>
                      <a:pPr algn="l">
                        <a:lnSpc>
                          <a:spcPts val="5320"/>
                        </a:lnSpc>
                        <a:defRPr/>
                      </a:pPr>
                      <a:r>
                        <a:rPr lang="en-US" sz="3800">
                          <a:solidFill>
                            <a:srgbClr val="000000"/>
                          </a:solidFill>
                          <a:latin typeface="Roboto Condensed"/>
                        </a:rPr>
                        <a:t>*</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a:txBody>
                    <a:bodyPr/>
                    <a:lstStyle/>
                    <a:p>
                      <a:pPr algn="l">
                        <a:lnSpc>
                          <a:spcPts val="5320"/>
                        </a:lnSpc>
                        <a:defRPr/>
                      </a:pPr>
                      <a:r>
                        <a:rPr lang="en-US" sz="3800">
                          <a:solidFill>
                            <a:srgbClr val="000000"/>
                          </a:solidFill>
                          <a:latin typeface="Roboto Condensed"/>
                        </a:rPr>
                        <a:t>!</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a:txBody>
                    <a:bodyPr/>
                    <a:lstStyle/>
                    <a:p>
                      <a:pPr algn="l">
                        <a:lnSpc>
                          <a:spcPts val="5320"/>
                        </a:lnSpc>
                        <a:defRPr/>
                      </a:pPr>
                      <a:r>
                        <a:rPr lang="en-US" sz="3800">
                          <a:solidFill>
                            <a:srgbClr val="000000"/>
                          </a:solidFill>
                          <a:latin typeface="Roboto Condensed"/>
                        </a:rPr>
                        <a:t>?</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a:txBody>
                    <a:bodyPr/>
                    <a:lstStyle/>
                    <a:p>
                      <a:pPr algn="l">
                        <a:lnSpc>
                          <a:spcPts val="5320"/>
                        </a:lnSpc>
                        <a:defRPr/>
                      </a:pPr>
                      <a:r>
                        <a:rPr lang="en-US" sz="3800">
                          <a:solidFill>
                            <a:srgbClr val="000000"/>
                          </a:solidFill>
                          <a:latin typeface="Roboto Condensed"/>
                        </a:rPr>
                        <a:t>]</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a:txBody>
                    <a:bodyPr/>
                    <a:lstStyle/>
                    <a:p>
                      <a:pPr algn="l">
                        <a:lnSpc>
                          <a:spcPts val="5320"/>
                        </a:lnSpc>
                        <a:defRPr/>
                      </a:pPr>
                      <a:r>
                        <a:rPr lang="en-US" sz="3800">
                          <a:solidFill>
                            <a:srgbClr val="000000"/>
                          </a:solidFill>
                          <a:latin typeface="Roboto Condensed"/>
                        </a:rPr>
                        <a:t>(</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a:txBody>
                    <a:bodyPr/>
                    <a:lstStyle/>
                    <a:p>
                      <a:pPr algn="l">
                        <a:lnSpc>
                          <a:spcPts val="5320"/>
                        </a:lnSpc>
                        <a:defRPr/>
                      </a:pPr>
                      <a:r>
                        <a:rPr lang="en-US" sz="3800">
                          <a:solidFill>
                            <a:srgbClr val="000000"/>
                          </a:solidFill>
                          <a:latin typeface="Roboto Condensed"/>
                        </a:rPr>
                        <a:t>^</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a:txBody>
                    <a:bodyPr/>
                    <a:lstStyle/>
                    <a:p>
                      <a:pPr algn="l">
                        <a:lnSpc>
                          <a:spcPts val="5320"/>
                        </a:lnSpc>
                        <a:defRPr/>
                      </a:pPr>
                      <a:r>
                        <a:rPr lang="en-US" sz="3800">
                          <a:solidFill>
                            <a:srgbClr val="000000"/>
                          </a:solidFill>
                          <a:latin typeface="Roboto Condensed"/>
                        </a:rPr>
                        <a:t>#</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a:txBody>
                    <a:bodyPr/>
                    <a:lstStyle/>
                    <a:p>
                      <a:pPr algn="l">
                        <a:lnSpc>
                          <a:spcPts val="5320"/>
                        </a:lnSpc>
                        <a:defRPr/>
                      </a:pPr>
                      <a:r>
                        <a:rPr lang="en-US" sz="3800">
                          <a:solidFill>
                            <a:srgbClr val="000000"/>
                          </a:solidFill>
                          <a:latin typeface="Roboto Condensed"/>
                        </a:rPr>
                        <a:t>&amp;</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extLst>
                  <a:ext uri="{0D108BD9-81ED-4DB2-BD59-A6C34878D82A}">
                    <a16:rowId xmlns:a16="http://schemas.microsoft.com/office/drawing/2014/main" val="10001"/>
                  </a:ext>
                </a:extLst>
              </a:tr>
              <a:tr h="1432607">
                <a:tc>
                  <a:txBody>
                    <a:bodyPr/>
                    <a:lstStyle/>
                    <a:p>
                      <a:pPr algn="l">
                        <a:lnSpc>
                          <a:spcPts val="5320"/>
                        </a:lnSpc>
                        <a:defRPr/>
                      </a:pPr>
                      <a:r>
                        <a:rPr lang="en-US" sz="3800">
                          <a:solidFill>
                            <a:srgbClr val="000000"/>
                          </a:solidFill>
                          <a:latin typeface="Roboto Condensed"/>
                        </a:rPr>
                        <a:t>t</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a:txBody>
                    <a:bodyPr/>
                    <a:lstStyle/>
                    <a:p>
                      <a:pPr algn="l">
                        <a:lnSpc>
                          <a:spcPts val="5320"/>
                        </a:lnSpc>
                        <a:defRPr/>
                      </a:pPr>
                      <a:r>
                        <a:rPr lang="en-US" sz="3800">
                          <a:solidFill>
                            <a:srgbClr val="000000"/>
                          </a:solidFill>
                          <a:latin typeface="Roboto Condensed"/>
                        </a:rPr>
                        <a:t>ê</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a:txBody>
                    <a:bodyPr/>
                    <a:lstStyle/>
                    <a:p>
                      <a:pPr algn="l">
                        <a:lnSpc>
                          <a:spcPts val="5320"/>
                        </a:lnSpc>
                        <a:defRPr/>
                      </a:pPr>
                      <a:r>
                        <a:rPr lang="en-US" sz="3800">
                          <a:solidFill>
                            <a:srgbClr val="000000"/>
                          </a:solidFill>
                          <a:latin typeface="Roboto Condensed"/>
                        </a:rPr>
                        <a:t>n</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a:txBody>
                    <a:bodyPr/>
                    <a:lstStyle/>
                    <a:p>
                      <a:pPr algn="l">
                        <a:lnSpc>
                          <a:spcPts val="5320"/>
                        </a:lnSpc>
                        <a:defRPr/>
                      </a:pPr>
                      <a:r>
                        <a:rPr lang="en-US" sz="3800">
                          <a:solidFill>
                            <a:srgbClr val="000000"/>
                          </a:solidFill>
                          <a:latin typeface="Roboto Condensed"/>
                        </a:rPr>
                        <a:t>ô</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a:txBody>
                    <a:bodyPr/>
                    <a:lstStyle/>
                    <a:p>
                      <a:pPr algn="l">
                        <a:lnSpc>
                          <a:spcPts val="5320"/>
                        </a:lnSpc>
                        <a:defRPr/>
                      </a:pPr>
                      <a:r>
                        <a:rPr lang="en-US" sz="3800">
                          <a:solidFill>
                            <a:srgbClr val="000000"/>
                          </a:solidFill>
                          <a:latin typeface="Roboto Condensed"/>
                        </a:rPr>
                        <a:t>i</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a:txBody>
                    <a:bodyPr/>
                    <a:lstStyle/>
                    <a:p>
                      <a:pPr algn="l">
                        <a:lnSpc>
                          <a:spcPts val="5320"/>
                        </a:lnSpc>
                        <a:defRPr/>
                      </a:pPr>
                      <a:r>
                        <a:rPr lang="en-US" sz="3800">
                          <a:solidFill>
                            <a:srgbClr val="000000"/>
                          </a:solidFill>
                          <a:latin typeface="Roboto Condensed"/>
                        </a:rPr>
                        <a:t>m</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a:txBody>
                    <a:bodyPr/>
                    <a:lstStyle/>
                    <a:p>
                      <a:pPr algn="l">
                        <a:lnSpc>
                          <a:spcPts val="5320"/>
                        </a:lnSpc>
                        <a:defRPr/>
                      </a:pPr>
                      <a:r>
                        <a:rPr lang="en-US" sz="3800">
                          <a:solidFill>
                            <a:srgbClr val="000000"/>
                          </a:solidFill>
                          <a:latin typeface="Roboto Condensed"/>
                        </a:rPr>
                        <a:t>a</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a:txBody>
                    <a:bodyPr/>
                    <a:lstStyle/>
                    <a:p>
                      <a:pPr algn="l">
                        <a:lnSpc>
                          <a:spcPts val="5320"/>
                        </a:lnSpc>
                        <a:defRPr/>
                      </a:pPr>
                      <a:r>
                        <a:rPr lang="en-US" sz="3800">
                          <a:solidFill>
                            <a:srgbClr val="000000"/>
                          </a:solidFill>
                          <a:latin typeface="Roboto Condensed"/>
                        </a:rPr>
                        <a:t>h</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a:txBody>
                    <a:bodyPr/>
                    <a:lstStyle/>
                    <a:p>
                      <a:pPr algn="l">
                        <a:lnSpc>
                          <a:spcPts val="5320"/>
                        </a:lnSpc>
                        <a:defRPr/>
                      </a:pPr>
                      <a:r>
                        <a:rPr lang="en-US" sz="3800">
                          <a:solidFill>
                            <a:srgbClr val="000000"/>
                          </a:solidFill>
                          <a:latin typeface="Roboto Condensed"/>
                        </a:rPr>
                        <a:t>u</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a:txBody>
                    <a:bodyPr/>
                    <a:lstStyle/>
                    <a:p>
                      <a:pPr algn="l">
                        <a:lnSpc>
                          <a:spcPts val="5320"/>
                        </a:lnSpc>
                        <a:defRPr/>
                      </a:pPr>
                      <a:r>
                        <a:rPr lang="en-US" sz="3800">
                          <a:solidFill>
                            <a:srgbClr val="000000"/>
                          </a:solidFill>
                          <a:latin typeface="Roboto Condensed"/>
                        </a:rPr>
                        <a:t>ư</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extLst>
                  <a:ext uri="{0D108BD9-81ED-4DB2-BD59-A6C34878D82A}">
                    <a16:rowId xmlns:a16="http://schemas.microsoft.com/office/drawing/2014/main" val="10002"/>
                  </a:ext>
                </a:extLst>
              </a:tr>
            </a:tbl>
          </a:graphicData>
        </a:graphic>
      </p:graphicFrame>
      <p:grpSp>
        <p:nvGrpSpPr>
          <p:cNvPr id="11" name="Group 11"/>
          <p:cNvGrpSpPr/>
          <p:nvPr/>
        </p:nvGrpSpPr>
        <p:grpSpPr>
          <a:xfrm>
            <a:off x="8100830" y="4475522"/>
            <a:ext cx="8598460" cy="1787702"/>
            <a:chOff x="0" y="0"/>
            <a:chExt cx="2399443" cy="498867"/>
          </a:xfrm>
        </p:grpSpPr>
        <p:sp>
          <p:nvSpPr>
            <p:cNvPr id="12" name="Freeform 12"/>
            <p:cNvSpPr/>
            <p:nvPr/>
          </p:nvSpPr>
          <p:spPr>
            <a:xfrm>
              <a:off x="0" y="0"/>
              <a:ext cx="2399443" cy="498867"/>
            </a:xfrm>
            <a:custGeom>
              <a:avLst/>
              <a:gdLst/>
              <a:ahLst/>
              <a:cxnLst/>
              <a:rect l="l" t="t" r="r" b="b"/>
              <a:pathLst>
                <a:path w="2399443" h="498867">
                  <a:moveTo>
                    <a:pt x="2399443" y="249434"/>
                  </a:moveTo>
                  <a:lnTo>
                    <a:pt x="2196243" y="498867"/>
                  </a:lnTo>
                  <a:lnTo>
                    <a:pt x="203200" y="498867"/>
                  </a:lnTo>
                  <a:lnTo>
                    <a:pt x="0" y="249434"/>
                  </a:lnTo>
                  <a:lnTo>
                    <a:pt x="203200" y="0"/>
                  </a:lnTo>
                  <a:lnTo>
                    <a:pt x="2196243" y="0"/>
                  </a:lnTo>
                  <a:lnTo>
                    <a:pt x="2399443" y="249434"/>
                  </a:lnTo>
                  <a:close/>
                </a:path>
              </a:pathLst>
            </a:custGeom>
            <a:solidFill>
              <a:srgbClr val="F7F5F3"/>
            </a:solidFill>
          </p:spPr>
          <p:txBody>
            <a:bodyPr/>
            <a:lstStyle/>
            <a:p>
              <a:endParaRPr lang="en-US"/>
            </a:p>
          </p:txBody>
        </p:sp>
        <p:sp>
          <p:nvSpPr>
            <p:cNvPr id="13" name="TextBox 13"/>
            <p:cNvSpPr txBox="1"/>
            <p:nvPr/>
          </p:nvSpPr>
          <p:spPr>
            <a:xfrm>
              <a:off x="114300" y="-95250"/>
              <a:ext cx="2170843" cy="594117"/>
            </a:xfrm>
            <a:prstGeom prst="rect">
              <a:avLst/>
            </a:prstGeom>
          </p:spPr>
          <p:txBody>
            <a:bodyPr lIns="50800" tIns="50800" rIns="50800" bIns="50800" rtlCol="0" anchor="ctr"/>
            <a:lstStyle/>
            <a:p>
              <a:pPr algn="ctr">
                <a:lnSpc>
                  <a:spcPts val="6999"/>
                </a:lnSpc>
              </a:pPr>
              <a:r>
                <a:rPr lang="en-US" sz="4999">
                  <a:solidFill>
                    <a:srgbClr val="375245"/>
                  </a:solidFill>
                  <a:latin typeface="Roboto Condensed Bold"/>
                </a:rPr>
                <a:t>K?]_Vâ*_K?%#_@r#y%*</a:t>
              </a:r>
            </a:p>
          </p:txBody>
        </p:sp>
      </p:grpSp>
      <p:grpSp>
        <p:nvGrpSpPr>
          <p:cNvPr id="14" name="Group 14"/>
          <p:cNvGrpSpPr/>
          <p:nvPr/>
        </p:nvGrpSpPr>
        <p:grpSpPr>
          <a:xfrm>
            <a:off x="8100830" y="6929066"/>
            <a:ext cx="8598460" cy="1818837"/>
            <a:chOff x="0" y="0"/>
            <a:chExt cx="2264615" cy="479035"/>
          </a:xfrm>
        </p:grpSpPr>
        <p:sp>
          <p:nvSpPr>
            <p:cNvPr id="15" name="Freeform 15"/>
            <p:cNvSpPr/>
            <p:nvPr/>
          </p:nvSpPr>
          <p:spPr>
            <a:xfrm>
              <a:off x="0" y="0"/>
              <a:ext cx="2264615" cy="479035"/>
            </a:xfrm>
            <a:custGeom>
              <a:avLst/>
              <a:gdLst/>
              <a:ahLst/>
              <a:cxnLst/>
              <a:rect l="l" t="t" r="r" b="b"/>
              <a:pathLst>
                <a:path w="2264615" h="479035">
                  <a:moveTo>
                    <a:pt x="2264615" y="239518"/>
                  </a:moveTo>
                  <a:lnTo>
                    <a:pt x="2061415" y="479035"/>
                  </a:lnTo>
                  <a:lnTo>
                    <a:pt x="203200" y="479035"/>
                  </a:lnTo>
                  <a:lnTo>
                    <a:pt x="0" y="239518"/>
                  </a:lnTo>
                  <a:lnTo>
                    <a:pt x="203200" y="0"/>
                  </a:lnTo>
                  <a:lnTo>
                    <a:pt x="2061415" y="0"/>
                  </a:lnTo>
                  <a:lnTo>
                    <a:pt x="2264615" y="239518"/>
                  </a:lnTo>
                  <a:close/>
                </a:path>
              </a:pathLst>
            </a:custGeom>
            <a:solidFill>
              <a:srgbClr val="F7F5F3"/>
            </a:solidFill>
          </p:spPr>
          <p:txBody>
            <a:bodyPr/>
            <a:lstStyle/>
            <a:p>
              <a:endParaRPr lang="en-US"/>
            </a:p>
          </p:txBody>
        </p:sp>
        <p:sp>
          <p:nvSpPr>
            <p:cNvPr id="16" name="TextBox 16"/>
            <p:cNvSpPr txBox="1"/>
            <p:nvPr/>
          </p:nvSpPr>
          <p:spPr>
            <a:xfrm>
              <a:off x="114300" y="-123825"/>
              <a:ext cx="2036015" cy="602860"/>
            </a:xfrm>
            <a:prstGeom prst="rect">
              <a:avLst/>
            </a:prstGeom>
          </p:spPr>
          <p:txBody>
            <a:bodyPr lIns="50800" tIns="50800" rIns="50800" bIns="50800" rtlCol="0" anchor="ctr"/>
            <a:lstStyle/>
            <a:p>
              <a:pPr algn="ctr">
                <a:lnSpc>
                  <a:spcPts val="8119"/>
                </a:lnSpc>
              </a:pPr>
              <a:r>
                <a:rPr lang="en-US" sz="5799">
                  <a:solidFill>
                    <a:srgbClr val="375245"/>
                  </a:solidFill>
                  <a:latin typeface="Roboto Condensed Bold"/>
                </a:rPr>
                <a:t>Kim Vân Kiều truyện</a:t>
              </a:r>
            </a:p>
          </p:txBody>
        </p:sp>
      </p:grpSp>
      <p:pic>
        <p:nvPicPr>
          <p:cNvPr id="17" name="COUNTDOWN Timer 30 sec ( v 225 ) Clock with Sound Effects and Voice 4k">
            <a:hlinkClick r:id="" action="ppaction://media"/>
            <a:extLst>
              <a:ext uri="{FF2B5EF4-FFF2-40B4-BE49-F238E27FC236}">
                <a16:creationId xmlns:a16="http://schemas.microsoft.com/office/drawing/2014/main" id="{83D2F7C6-4F48-BB9A-7347-E5CB5B8CDABA}"/>
              </a:ext>
            </a:extLst>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13410485" y="1290512"/>
            <a:ext cx="3584969" cy="201654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762"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7"/>
                                        </p:tgtEl>
                                      </p:cBhvr>
                                    </p:cmd>
                                  </p:childTnLst>
                                </p:cTn>
                              </p:par>
                            </p:childTnLst>
                          </p:cTn>
                        </p:par>
                      </p:childTnLst>
                    </p:cTn>
                  </p:par>
                </p:childTnLst>
              </p:cTn>
              <p:nextCondLst>
                <p:cond evt="onClick" delay="0">
                  <p:tgtEl>
                    <p:spTgt spid="17"/>
                  </p:tgtEl>
                </p:cond>
              </p:nextCondLst>
            </p:seq>
            <p:video>
              <p:cMediaNode vol="80000">
                <p:cTn id="12" fill="hold" display="0">
                  <p:stCondLst>
                    <p:cond delay="indefinite"/>
                  </p:stCondLst>
                </p:cTn>
                <p:tgtEl>
                  <p:spTgt spid="17"/>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6023" y="-4011389"/>
            <a:ext cx="10297731" cy="18309776"/>
          </a:xfrm>
          <a:custGeom>
            <a:avLst/>
            <a:gdLst/>
            <a:ahLst/>
            <a:cxnLst/>
            <a:rect l="l" t="t" r="r" b="b"/>
            <a:pathLst>
              <a:path w="10297731" h="18309776">
                <a:moveTo>
                  <a:pt x="0" y="0"/>
                </a:moveTo>
                <a:lnTo>
                  <a:pt x="10297731" y="0"/>
                </a:lnTo>
                <a:lnTo>
                  <a:pt x="10297731" y="18309776"/>
                </a:lnTo>
                <a:lnTo>
                  <a:pt x="0" y="18309776"/>
                </a:lnTo>
                <a:lnTo>
                  <a:pt x="0" y="0"/>
                </a:lnTo>
                <a:close/>
              </a:path>
            </a:pathLst>
          </a:custGeom>
          <a:blipFill>
            <a:blip r:embed="rId5"/>
            <a:stretch>
              <a:fillRect l="-1179" r="-1179"/>
            </a:stretch>
          </a:blipFill>
        </p:spPr>
        <p:txBody>
          <a:bodyPr/>
          <a:lstStyle/>
          <a:p>
            <a:endParaRPr lang="en-US"/>
          </a:p>
        </p:txBody>
      </p:sp>
      <p:sp>
        <p:nvSpPr>
          <p:cNvPr id="3" name="Freeform 3"/>
          <p:cNvSpPr/>
          <p:nvPr/>
        </p:nvSpPr>
        <p:spPr>
          <a:xfrm>
            <a:off x="615618" y="542947"/>
            <a:ext cx="17070654" cy="9210654"/>
          </a:xfrm>
          <a:custGeom>
            <a:avLst/>
            <a:gdLst/>
            <a:ahLst/>
            <a:cxnLst/>
            <a:rect l="l" t="t" r="r" b="b"/>
            <a:pathLst>
              <a:path w="17070654" h="9210654">
                <a:moveTo>
                  <a:pt x="0" y="0"/>
                </a:moveTo>
                <a:lnTo>
                  <a:pt x="17070654" y="0"/>
                </a:lnTo>
                <a:lnTo>
                  <a:pt x="17070654" y="9210655"/>
                </a:lnTo>
                <a:lnTo>
                  <a:pt x="0" y="921065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4" name="Freeform 4"/>
          <p:cNvSpPr/>
          <p:nvPr/>
        </p:nvSpPr>
        <p:spPr>
          <a:xfrm>
            <a:off x="11741727" y="313500"/>
            <a:ext cx="5619750" cy="10287000"/>
          </a:xfrm>
          <a:custGeom>
            <a:avLst/>
            <a:gdLst/>
            <a:ahLst/>
            <a:cxnLst/>
            <a:rect l="l" t="t" r="r" b="b"/>
            <a:pathLst>
              <a:path w="5619750" h="10287000">
                <a:moveTo>
                  <a:pt x="0" y="0"/>
                </a:moveTo>
                <a:lnTo>
                  <a:pt x="5619750" y="0"/>
                </a:lnTo>
                <a:lnTo>
                  <a:pt x="5619750" y="10287000"/>
                </a:lnTo>
                <a:lnTo>
                  <a:pt x="0" y="10287000"/>
                </a:lnTo>
                <a:lnTo>
                  <a:pt x="0" y="0"/>
                </a:lnTo>
                <a:close/>
              </a:path>
            </a:pathLst>
          </a:custGeom>
          <a:blipFill>
            <a:blip r:embed="rId8">
              <a:alphaModFix amt="64000"/>
            </a:blip>
            <a:stretch>
              <a:fillRect/>
            </a:stretch>
          </a:blipFill>
        </p:spPr>
        <p:txBody>
          <a:bodyPr/>
          <a:lstStyle/>
          <a:p>
            <a:endParaRPr lang="en-US"/>
          </a:p>
        </p:txBody>
      </p:sp>
      <p:sp>
        <p:nvSpPr>
          <p:cNvPr id="5" name="Freeform 5"/>
          <p:cNvSpPr/>
          <p:nvPr/>
        </p:nvSpPr>
        <p:spPr>
          <a:xfrm>
            <a:off x="-1537617" y="-1418104"/>
            <a:ext cx="4928280" cy="4518168"/>
          </a:xfrm>
          <a:custGeom>
            <a:avLst/>
            <a:gdLst/>
            <a:ahLst/>
            <a:cxnLst/>
            <a:rect l="l" t="t" r="r" b="b"/>
            <a:pathLst>
              <a:path w="4928280" h="4518168">
                <a:moveTo>
                  <a:pt x="0" y="0"/>
                </a:moveTo>
                <a:lnTo>
                  <a:pt x="4928280" y="0"/>
                </a:lnTo>
                <a:lnTo>
                  <a:pt x="4928280" y="4518167"/>
                </a:lnTo>
                <a:lnTo>
                  <a:pt x="0" y="4518167"/>
                </a:lnTo>
                <a:lnTo>
                  <a:pt x="0" y="0"/>
                </a:lnTo>
                <a:close/>
              </a:path>
            </a:pathLst>
          </a:custGeom>
          <a:blipFill>
            <a:blip r:embed="rId9"/>
            <a:stretch>
              <a:fillRect/>
            </a:stretch>
          </a:blipFill>
        </p:spPr>
        <p:txBody>
          <a:bodyPr/>
          <a:lstStyle/>
          <a:p>
            <a:endParaRPr lang="en-US"/>
          </a:p>
        </p:txBody>
      </p:sp>
      <p:sp>
        <p:nvSpPr>
          <p:cNvPr id="6" name="Freeform 6"/>
          <p:cNvSpPr/>
          <p:nvPr/>
        </p:nvSpPr>
        <p:spPr>
          <a:xfrm>
            <a:off x="14883010" y="7057497"/>
            <a:ext cx="5004522" cy="3851136"/>
          </a:xfrm>
          <a:custGeom>
            <a:avLst/>
            <a:gdLst/>
            <a:ahLst/>
            <a:cxnLst/>
            <a:rect l="l" t="t" r="r" b="b"/>
            <a:pathLst>
              <a:path w="5004522" h="3851136">
                <a:moveTo>
                  <a:pt x="0" y="0"/>
                </a:moveTo>
                <a:lnTo>
                  <a:pt x="5004522" y="0"/>
                </a:lnTo>
                <a:lnTo>
                  <a:pt x="5004522" y="3851136"/>
                </a:lnTo>
                <a:lnTo>
                  <a:pt x="0" y="3851136"/>
                </a:lnTo>
                <a:lnTo>
                  <a:pt x="0" y="0"/>
                </a:lnTo>
                <a:close/>
              </a:path>
            </a:pathLst>
          </a:custGeom>
          <a:blipFill>
            <a:blip r:embed="rId10"/>
            <a:stretch>
              <a:fillRect/>
            </a:stretch>
          </a:blipFill>
        </p:spPr>
        <p:txBody>
          <a:bodyPr/>
          <a:lstStyle/>
          <a:p>
            <a:endParaRPr lang="en-US"/>
          </a:p>
        </p:txBody>
      </p:sp>
      <p:sp>
        <p:nvSpPr>
          <p:cNvPr id="7" name="Freeform 7"/>
          <p:cNvSpPr/>
          <p:nvPr/>
        </p:nvSpPr>
        <p:spPr>
          <a:xfrm>
            <a:off x="1689230" y="1532142"/>
            <a:ext cx="1148919" cy="1148919"/>
          </a:xfrm>
          <a:custGeom>
            <a:avLst/>
            <a:gdLst/>
            <a:ahLst/>
            <a:cxnLst/>
            <a:rect l="l" t="t" r="r" b="b"/>
            <a:pathLst>
              <a:path w="1148919" h="1148919">
                <a:moveTo>
                  <a:pt x="0" y="0"/>
                </a:moveTo>
                <a:lnTo>
                  <a:pt x="1148919" y="0"/>
                </a:lnTo>
                <a:lnTo>
                  <a:pt x="1148919" y="1148919"/>
                </a:lnTo>
                <a:lnTo>
                  <a:pt x="0" y="1148919"/>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8" name="TextBox 8"/>
          <p:cNvSpPr txBox="1"/>
          <p:nvPr/>
        </p:nvSpPr>
        <p:spPr>
          <a:xfrm>
            <a:off x="3111672" y="1494486"/>
            <a:ext cx="4047381" cy="1052781"/>
          </a:xfrm>
          <a:prstGeom prst="rect">
            <a:avLst/>
          </a:prstGeom>
        </p:spPr>
        <p:txBody>
          <a:bodyPr lIns="0" tIns="0" rIns="0" bIns="0" rtlCol="0" anchor="t">
            <a:spAutoFit/>
          </a:bodyPr>
          <a:lstStyle/>
          <a:p>
            <a:pPr algn="ctr">
              <a:lnSpc>
                <a:spcPts val="8119"/>
              </a:lnSpc>
            </a:pPr>
            <a:r>
              <a:rPr lang="en-US" sz="5799">
                <a:solidFill>
                  <a:srgbClr val="375245"/>
                </a:solidFill>
                <a:latin typeface="#9Slide06 ThuPhap Thien An"/>
              </a:rPr>
              <a:t>Chuẩn bị đọc</a:t>
            </a:r>
          </a:p>
        </p:txBody>
      </p:sp>
      <p:sp>
        <p:nvSpPr>
          <p:cNvPr id="9" name="TextBox 9"/>
          <p:cNvSpPr txBox="1"/>
          <p:nvPr/>
        </p:nvSpPr>
        <p:spPr>
          <a:xfrm>
            <a:off x="6539978" y="2833536"/>
            <a:ext cx="5229820" cy="901650"/>
          </a:xfrm>
          <a:prstGeom prst="rect">
            <a:avLst/>
          </a:prstGeom>
        </p:spPr>
        <p:txBody>
          <a:bodyPr lIns="0" tIns="0" rIns="0" bIns="0" rtlCol="0" anchor="t">
            <a:spAutoFit/>
          </a:bodyPr>
          <a:lstStyle/>
          <a:p>
            <a:pPr algn="ctr">
              <a:lnSpc>
                <a:spcPts val="7000"/>
              </a:lnSpc>
            </a:pPr>
            <a:r>
              <a:rPr lang="en-US" sz="5000">
                <a:solidFill>
                  <a:srgbClr val="375245"/>
                </a:solidFill>
                <a:latin typeface="#9Slide07 SVNNexa Rust Slab Bla"/>
              </a:rPr>
              <a:t>MẬT MÃ SỐ 4</a:t>
            </a:r>
          </a:p>
        </p:txBody>
      </p:sp>
      <p:graphicFrame>
        <p:nvGraphicFramePr>
          <p:cNvPr id="10" name="Table 10"/>
          <p:cNvGraphicFramePr>
            <a:graphicFrameLocks noGrp="1"/>
          </p:cNvGraphicFramePr>
          <p:nvPr/>
        </p:nvGraphicFramePr>
        <p:xfrm>
          <a:off x="1028700" y="4475522"/>
          <a:ext cx="5576900" cy="3898202"/>
        </p:xfrm>
        <a:graphic>
          <a:graphicData uri="http://schemas.openxmlformats.org/drawingml/2006/table">
            <a:tbl>
              <a:tblPr/>
              <a:tblGrid>
                <a:gridCol w="557690">
                  <a:extLst>
                    <a:ext uri="{9D8B030D-6E8A-4147-A177-3AD203B41FA5}">
                      <a16:colId xmlns:a16="http://schemas.microsoft.com/office/drawing/2014/main" val="20000"/>
                    </a:ext>
                  </a:extLst>
                </a:gridCol>
                <a:gridCol w="557690">
                  <a:extLst>
                    <a:ext uri="{9D8B030D-6E8A-4147-A177-3AD203B41FA5}">
                      <a16:colId xmlns:a16="http://schemas.microsoft.com/office/drawing/2014/main" val="20001"/>
                    </a:ext>
                  </a:extLst>
                </a:gridCol>
                <a:gridCol w="557690">
                  <a:extLst>
                    <a:ext uri="{9D8B030D-6E8A-4147-A177-3AD203B41FA5}">
                      <a16:colId xmlns:a16="http://schemas.microsoft.com/office/drawing/2014/main" val="20002"/>
                    </a:ext>
                  </a:extLst>
                </a:gridCol>
                <a:gridCol w="557690">
                  <a:extLst>
                    <a:ext uri="{9D8B030D-6E8A-4147-A177-3AD203B41FA5}">
                      <a16:colId xmlns:a16="http://schemas.microsoft.com/office/drawing/2014/main" val="20003"/>
                    </a:ext>
                  </a:extLst>
                </a:gridCol>
                <a:gridCol w="557690">
                  <a:extLst>
                    <a:ext uri="{9D8B030D-6E8A-4147-A177-3AD203B41FA5}">
                      <a16:colId xmlns:a16="http://schemas.microsoft.com/office/drawing/2014/main" val="20004"/>
                    </a:ext>
                  </a:extLst>
                </a:gridCol>
                <a:gridCol w="557690">
                  <a:extLst>
                    <a:ext uri="{9D8B030D-6E8A-4147-A177-3AD203B41FA5}">
                      <a16:colId xmlns:a16="http://schemas.microsoft.com/office/drawing/2014/main" val="20005"/>
                    </a:ext>
                  </a:extLst>
                </a:gridCol>
                <a:gridCol w="557690">
                  <a:extLst>
                    <a:ext uri="{9D8B030D-6E8A-4147-A177-3AD203B41FA5}">
                      <a16:colId xmlns:a16="http://schemas.microsoft.com/office/drawing/2014/main" val="20006"/>
                    </a:ext>
                  </a:extLst>
                </a:gridCol>
                <a:gridCol w="557690">
                  <a:extLst>
                    <a:ext uri="{9D8B030D-6E8A-4147-A177-3AD203B41FA5}">
                      <a16:colId xmlns:a16="http://schemas.microsoft.com/office/drawing/2014/main" val="20007"/>
                    </a:ext>
                  </a:extLst>
                </a:gridCol>
                <a:gridCol w="557690">
                  <a:extLst>
                    <a:ext uri="{9D8B030D-6E8A-4147-A177-3AD203B41FA5}">
                      <a16:colId xmlns:a16="http://schemas.microsoft.com/office/drawing/2014/main" val="20008"/>
                    </a:ext>
                  </a:extLst>
                </a:gridCol>
                <a:gridCol w="557690">
                  <a:extLst>
                    <a:ext uri="{9D8B030D-6E8A-4147-A177-3AD203B41FA5}">
                      <a16:colId xmlns:a16="http://schemas.microsoft.com/office/drawing/2014/main" val="20009"/>
                    </a:ext>
                  </a:extLst>
                </a:gridCol>
              </a:tblGrid>
              <a:tr h="1206044">
                <a:tc gridSpan="10">
                  <a:txBody>
                    <a:bodyPr/>
                    <a:lstStyle/>
                    <a:p>
                      <a:pPr algn="ctr">
                        <a:lnSpc>
                          <a:spcPts val="6719"/>
                        </a:lnSpc>
                        <a:defRPr/>
                      </a:pPr>
                      <a:r>
                        <a:rPr lang="en-US" sz="4799">
                          <a:solidFill>
                            <a:srgbClr val="000000"/>
                          </a:solidFill>
                          <a:latin typeface="Roboto Condensed Bold"/>
                        </a:rPr>
                        <a:t>Bảng kí tự</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hMerge="1">
                  <a:txBody>
                    <a:bodyPr/>
                    <a:lstStyle/>
                    <a:p>
                      <a:pPr algn="ctr">
                        <a:lnSpc>
                          <a:spcPts val="6719"/>
                        </a:lnSpc>
                        <a:defRPr/>
                      </a:pPr>
                      <a:r>
                        <a:rPr lang="en-US" sz="4799">
                          <a:solidFill>
                            <a:srgbClr val="000000"/>
                          </a:solidFill>
                          <a:latin typeface="Roboto Condensed Bold"/>
                        </a:rPr>
                        <a:t>Bảng kí tự</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hMerge="1">
                  <a:txBody>
                    <a:bodyPr/>
                    <a:lstStyle/>
                    <a:p>
                      <a:pPr algn="ctr">
                        <a:lnSpc>
                          <a:spcPts val="6719"/>
                        </a:lnSpc>
                        <a:defRPr/>
                      </a:pPr>
                      <a:r>
                        <a:rPr lang="en-US" sz="4799">
                          <a:solidFill>
                            <a:srgbClr val="000000"/>
                          </a:solidFill>
                          <a:latin typeface="Roboto Condensed Bold"/>
                        </a:rPr>
                        <a:t>Bảng kí tự</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hMerge="1">
                  <a:txBody>
                    <a:bodyPr/>
                    <a:lstStyle/>
                    <a:p>
                      <a:pPr algn="ctr">
                        <a:lnSpc>
                          <a:spcPts val="6719"/>
                        </a:lnSpc>
                        <a:defRPr/>
                      </a:pPr>
                      <a:r>
                        <a:rPr lang="en-US" sz="4799">
                          <a:solidFill>
                            <a:srgbClr val="000000"/>
                          </a:solidFill>
                          <a:latin typeface="Roboto Condensed Bold"/>
                        </a:rPr>
                        <a:t>Bảng kí tự</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hMerge="1">
                  <a:txBody>
                    <a:bodyPr/>
                    <a:lstStyle/>
                    <a:p>
                      <a:pPr algn="ctr">
                        <a:lnSpc>
                          <a:spcPts val="6719"/>
                        </a:lnSpc>
                        <a:defRPr/>
                      </a:pPr>
                      <a:r>
                        <a:rPr lang="en-US" sz="4799">
                          <a:solidFill>
                            <a:srgbClr val="000000"/>
                          </a:solidFill>
                          <a:latin typeface="Roboto Condensed Bold"/>
                        </a:rPr>
                        <a:t>Bảng kí tự</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hMerge="1">
                  <a:txBody>
                    <a:bodyPr/>
                    <a:lstStyle/>
                    <a:p>
                      <a:pPr algn="ctr">
                        <a:lnSpc>
                          <a:spcPts val="6719"/>
                        </a:lnSpc>
                        <a:defRPr/>
                      </a:pPr>
                      <a:r>
                        <a:rPr lang="en-US" sz="4799">
                          <a:solidFill>
                            <a:srgbClr val="000000"/>
                          </a:solidFill>
                          <a:latin typeface="Roboto Condensed Bold"/>
                        </a:rPr>
                        <a:t>Bảng kí tự</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hMerge="1">
                  <a:txBody>
                    <a:bodyPr/>
                    <a:lstStyle/>
                    <a:p>
                      <a:pPr algn="ctr">
                        <a:lnSpc>
                          <a:spcPts val="6719"/>
                        </a:lnSpc>
                        <a:defRPr/>
                      </a:pPr>
                      <a:r>
                        <a:rPr lang="en-US" sz="4799">
                          <a:solidFill>
                            <a:srgbClr val="000000"/>
                          </a:solidFill>
                          <a:latin typeface="Roboto Condensed Bold"/>
                        </a:rPr>
                        <a:t>Bảng kí tự</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hMerge="1">
                  <a:txBody>
                    <a:bodyPr/>
                    <a:lstStyle/>
                    <a:p>
                      <a:pPr algn="ctr">
                        <a:lnSpc>
                          <a:spcPts val="6719"/>
                        </a:lnSpc>
                        <a:defRPr/>
                      </a:pPr>
                      <a:r>
                        <a:rPr lang="en-US" sz="4799">
                          <a:solidFill>
                            <a:srgbClr val="000000"/>
                          </a:solidFill>
                          <a:latin typeface="Roboto Condensed Bold"/>
                        </a:rPr>
                        <a:t>Bảng kí tự</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hMerge="1">
                  <a:txBody>
                    <a:bodyPr/>
                    <a:lstStyle/>
                    <a:p>
                      <a:pPr algn="ctr">
                        <a:lnSpc>
                          <a:spcPts val="6719"/>
                        </a:lnSpc>
                        <a:defRPr/>
                      </a:pPr>
                      <a:r>
                        <a:rPr lang="en-US" sz="4799">
                          <a:solidFill>
                            <a:srgbClr val="000000"/>
                          </a:solidFill>
                          <a:latin typeface="Roboto Condensed Bold"/>
                        </a:rPr>
                        <a:t>Bảng kí tự</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hMerge="1">
                  <a:txBody>
                    <a:bodyPr/>
                    <a:lstStyle/>
                    <a:p>
                      <a:pPr algn="ctr">
                        <a:lnSpc>
                          <a:spcPts val="6719"/>
                        </a:lnSpc>
                        <a:defRPr/>
                      </a:pPr>
                      <a:r>
                        <a:rPr lang="en-US" sz="4799">
                          <a:solidFill>
                            <a:srgbClr val="000000"/>
                          </a:solidFill>
                          <a:latin typeface="Roboto Condensed Bold"/>
                        </a:rPr>
                        <a:t>Bảng kí tự</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extLst>
                  <a:ext uri="{0D108BD9-81ED-4DB2-BD59-A6C34878D82A}">
                    <a16:rowId xmlns:a16="http://schemas.microsoft.com/office/drawing/2014/main" val="10000"/>
                  </a:ext>
                </a:extLst>
              </a:tr>
              <a:tr h="1259551">
                <a:tc>
                  <a:txBody>
                    <a:bodyPr/>
                    <a:lstStyle/>
                    <a:p>
                      <a:pPr algn="l">
                        <a:lnSpc>
                          <a:spcPts val="5320"/>
                        </a:lnSpc>
                        <a:defRPr/>
                      </a:pPr>
                      <a:r>
                        <a:rPr lang="en-US" sz="3800">
                          <a:solidFill>
                            <a:srgbClr val="000000"/>
                          </a:solidFill>
                          <a:latin typeface="Roboto Condensed"/>
                        </a:rPr>
                        <a:t>@</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a:txBody>
                    <a:bodyPr/>
                    <a:lstStyle/>
                    <a:p>
                      <a:pPr algn="l">
                        <a:lnSpc>
                          <a:spcPts val="5320"/>
                        </a:lnSpc>
                        <a:defRPr/>
                      </a:pPr>
                      <a:r>
                        <a:rPr lang="en-US" sz="3800">
                          <a:solidFill>
                            <a:srgbClr val="000000"/>
                          </a:solidFill>
                          <a:latin typeface="Roboto Condensed"/>
                        </a:rPr>
                        <a:t>%</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a:txBody>
                    <a:bodyPr/>
                    <a:lstStyle/>
                    <a:p>
                      <a:pPr algn="l">
                        <a:lnSpc>
                          <a:spcPts val="5320"/>
                        </a:lnSpc>
                        <a:defRPr/>
                      </a:pPr>
                      <a:r>
                        <a:rPr lang="en-US" sz="3800">
                          <a:solidFill>
                            <a:srgbClr val="000000"/>
                          </a:solidFill>
                          <a:latin typeface="Roboto Condensed"/>
                        </a:rPr>
                        <a:t>*</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a:txBody>
                    <a:bodyPr/>
                    <a:lstStyle/>
                    <a:p>
                      <a:pPr algn="l">
                        <a:lnSpc>
                          <a:spcPts val="5320"/>
                        </a:lnSpc>
                        <a:defRPr/>
                      </a:pPr>
                      <a:r>
                        <a:rPr lang="en-US" sz="3800">
                          <a:solidFill>
                            <a:srgbClr val="000000"/>
                          </a:solidFill>
                          <a:latin typeface="Roboto Condensed"/>
                        </a:rPr>
                        <a:t>!</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a:txBody>
                    <a:bodyPr/>
                    <a:lstStyle/>
                    <a:p>
                      <a:pPr algn="l">
                        <a:lnSpc>
                          <a:spcPts val="5320"/>
                        </a:lnSpc>
                        <a:defRPr/>
                      </a:pPr>
                      <a:r>
                        <a:rPr lang="en-US" sz="3800">
                          <a:solidFill>
                            <a:srgbClr val="000000"/>
                          </a:solidFill>
                          <a:latin typeface="Roboto Condensed"/>
                        </a:rPr>
                        <a:t>?</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a:txBody>
                    <a:bodyPr/>
                    <a:lstStyle/>
                    <a:p>
                      <a:pPr algn="l">
                        <a:lnSpc>
                          <a:spcPts val="5320"/>
                        </a:lnSpc>
                        <a:defRPr/>
                      </a:pPr>
                      <a:r>
                        <a:rPr lang="en-US" sz="3800">
                          <a:solidFill>
                            <a:srgbClr val="000000"/>
                          </a:solidFill>
                          <a:latin typeface="Roboto Condensed"/>
                        </a:rPr>
                        <a:t>]</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a:txBody>
                    <a:bodyPr/>
                    <a:lstStyle/>
                    <a:p>
                      <a:pPr algn="l">
                        <a:lnSpc>
                          <a:spcPts val="5320"/>
                        </a:lnSpc>
                        <a:defRPr/>
                      </a:pPr>
                      <a:r>
                        <a:rPr lang="en-US" sz="3800">
                          <a:solidFill>
                            <a:srgbClr val="000000"/>
                          </a:solidFill>
                          <a:latin typeface="Roboto Condensed"/>
                        </a:rPr>
                        <a:t>(</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a:txBody>
                    <a:bodyPr/>
                    <a:lstStyle/>
                    <a:p>
                      <a:pPr algn="l">
                        <a:lnSpc>
                          <a:spcPts val="5320"/>
                        </a:lnSpc>
                        <a:defRPr/>
                      </a:pPr>
                      <a:r>
                        <a:rPr lang="en-US" sz="3800">
                          <a:solidFill>
                            <a:srgbClr val="000000"/>
                          </a:solidFill>
                          <a:latin typeface="Roboto Condensed"/>
                        </a:rPr>
                        <a:t>^</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a:txBody>
                    <a:bodyPr/>
                    <a:lstStyle/>
                    <a:p>
                      <a:pPr algn="l">
                        <a:lnSpc>
                          <a:spcPts val="5320"/>
                        </a:lnSpc>
                        <a:defRPr/>
                      </a:pPr>
                      <a:r>
                        <a:rPr lang="en-US" sz="3800">
                          <a:solidFill>
                            <a:srgbClr val="000000"/>
                          </a:solidFill>
                          <a:latin typeface="Roboto Condensed"/>
                        </a:rPr>
                        <a:t>#</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a:txBody>
                    <a:bodyPr/>
                    <a:lstStyle/>
                    <a:p>
                      <a:pPr algn="l">
                        <a:lnSpc>
                          <a:spcPts val="5320"/>
                        </a:lnSpc>
                        <a:defRPr/>
                      </a:pPr>
                      <a:r>
                        <a:rPr lang="en-US" sz="3800">
                          <a:solidFill>
                            <a:srgbClr val="000000"/>
                          </a:solidFill>
                          <a:latin typeface="Roboto Condensed"/>
                        </a:rPr>
                        <a:t>&amp;</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extLst>
                  <a:ext uri="{0D108BD9-81ED-4DB2-BD59-A6C34878D82A}">
                    <a16:rowId xmlns:a16="http://schemas.microsoft.com/office/drawing/2014/main" val="10001"/>
                  </a:ext>
                </a:extLst>
              </a:tr>
              <a:tr h="1432607">
                <a:tc>
                  <a:txBody>
                    <a:bodyPr/>
                    <a:lstStyle/>
                    <a:p>
                      <a:pPr algn="l">
                        <a:lnSpc>
                          <a:spcPts val="5320"/>
                        </a:lnSpc>
                        <a:defRPr/>
                      </a:pPr>
                      <a:r>
                        <a:rPr lang="en-US" sz="3800">
                          <a:solidFill>
                            <a:srgbClr val="000000"/>
                          </a:solidFill>
                          <a:latin typeface="Roboto Condensed"/>
                        </a:rPr>
                        <a:t>t</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a:txBody>
                    <a:bodyPr/>
                    <a:lstStyle/>
                    <a:p>
                      <a:pPr algn="l">
                        <a:lnSpc>
                          <a:spcPts val="5320"/>
                        </a:lnSpc>
                        <a:defRPr/>
                      </a:pPr>
                      <a:r>
                        <a:rPr lang="en-US" sz="3800">
                          <a:solidFill>
                            <a:srgbClr val="000000"/>
                          </a:solidFill>
                          <a:latin typeface="Roboto Condensed"/>
                        </a:rPr>
                        <a:t>ê</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a:txBody>
                    <a:bodyPr/>
                    <a:lstStyle/>
                    <a:p>
                      <a:pPr algn="l">
                        <a:lnSpc>
                          <a:spcPts val="5320"/>
                        </a:lnSpc>
                        <a:defRPr/>
                      </a:pPr>
                      <a:r>
                        <a:rPr lang="en-US" sz="3800">
                          <a:solidFill>
                            <a:srgbClr val="000000"/>
                          </a:solidFill>
                          <a:latin typeface="Roboto Condensed"/>
                        </a:rPr>
                        <a:t>n</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a:txBody>
                    <a:bodyPr/>
                    <a:lstStyle/>
                    <a:p>
                      <a:pPr algn="l">
                        <a:lnSpc>
                          <a:spcPts val="5320"/>
                        </a:lnSpc>
                        <a:defRPr/>
                      </a:pPr>
                      <a:r>
                        <a:rPr lang="en-US" sz="3800">
                          <a:solidFill>
                            <a:srgbClr val="000000"/>
                          </a:solidFill>
                          <a:latin typeface="Roboto Condensed"/>
                        </a:rPr>
                        <a:t>ô</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a:txBody>
                    <a:bodyPr/>
                    <a:lstStyle/>
                    <a:p>
                      <a:pPr algn="l">
                        <a:lnSpc>
                          <a:spcPts val="5320"/>
                        </a:lnSpc>
                        <a:defRPr/>
                      </a:pPr>
                      <a:r>
                        <a:rPr lang="en-US" sz="3800">
                          <a:solidFill>
                            <a:srgbClr val="000000"/>
                          </a:solidFill>
                          <a:latin typeface="Roboto Condensed"/>
                        </a:rPr>
                        <a:t>i</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a:txBody>
                    <a:bodyPr/>
                    <a:lstStyle/>
                    <a:p>
                      <a:pPr algn="l">
                        <a:lnSpc>
                          <a:spcPts val="5320"/>
                        </a:lnSpc>
                        <a:defRPr/>
                      </a:pPr>
                      <a:r>
                        <a:rPr lang="en-US" sz="3800">
                          <a:solidFill>
                            <a:srgbClr val="000000"/>
                          </a:solidFill>
                          <a:latin typeface="Roboto Condensed"/>
                        </a:rPr>
                        <a:t>m</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a:txBody>
                    <a:bodyPr/>
                    <a:lstStyle/>
                    <a:p>
                      <a:pPr algn="l">
                        <a:lnSpc>
                          <a:spcPts val="5320"/>
                        </a:lnSpc>
                        <a:defRPr/>
                      </a:pPr>
                      <a:r>
                        <a:rPr lang="en-US" sz="3800">
                          <a:solidFill>
                            <a:srgbClr val="000000"/>
                          </a:solidFill>
                          <a:latin typeface="Roboto Condensed"/>
                        </a:rPr>
                        <a:t>a</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a:txBody>
                    <a:bodyPr/>
                    <a:lstStyle/>
                    <a:p>
                      <a:pPr algn="l">
                        <a:lnSpc>
                          <a:spcPts val="5320"/>
                        </a:lnSpc>
                        <a:defRPr/>
                      </a:pPr>
                      <a:r>
                        <a:rPr lang="en-US" sz="3800">
                          <a:solidFill>
                            <a:srgbClr val="000000"/>
                          </a:solidFill>
                          <a:latin typeface="Roboto Condensed"/>
                        </a:rPr>
                        <a:t>h</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a:txBody>
                    <a:bodyPr/>
                    <a:lstStyle/>
                    <a:p>
                      <a:pPr algn="l">
                        <a:lnSpc>
                          <a:spcPts val="5320"/>
                        </a:lnSpc>
                        <a:defRPr/>
                      </a:pPr>
                      <a:r>
                        <a:rPr lang="en-US" sz="3800">
                          <a:solidFill>
                            <a:srgbClr val="000000"/>
                          </a:solidFill>
                          <a:latin typeface="Roboto Condensed"/>
                        </a:rPr>
                        <a:t>u</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a:txBody>
                    <a:bodyPr/>
                    <a:lstStyle/>
                    <a:p>
                      <a:pPr algn="l">
                        <a:lnSpc>
                          <a:spcPts val="5320"/>
                        </a:lnSpc>
                        <a:defRPr/>
                      </a:pPr>
                      <a:r>
                        <a:rPr lang="en-US" sz="3800">
                          <a:solidFill>
                            <a:srgbClr val="000000"/>
                          </a:solidFill>
                          <a:latin typeface="Roboto Condensed"/>
                        </a:rPr>
                        <a:t>ư</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extLst>
                  <a:ext uri="{0D108BD9-81ED-4DB2-BD59-A6C34878D82A}">
                    <a16:rowId xmlns:a16="http://schemas.microsoft.com/office/drawing/2014/main" val="10002"/>
                  </a:ext>
                </a:extLst>
              </a:tr>
            </a:tbl>
          </a:graphicData>
        </a:graphic>
      </p:graphicFrame>
      <p:grpSp>
        <p:nvGrpSpPr>
          <p:cNvPr id="11" name="Group 11"/>
          <p:cNvGrpSpPr/>
          <p:nvPr/>
        </p:nvGrpSpPr>
        <p:grpSpPr>
          <a:xfrm>
            <a:off x="7638475" y="4475522"/>
            <a:ext cx="9335988" cy="1408314"/>
            <a:chOff x="0" y="0"/>
            <a:chExt cx="2458861" cy="370914"/>
          </a:xfrm>
        </p:grpSpPr>
        <p:sp>
          <p:nvSpPr>
            <p:cNvPr id="12" name="Freeform 12"/>
            <p:cNvSpPr/>
            <p:nvPr/>
          </p:nvSpPr>
          <p:spPr>
            <a:xfrm>
              <a:off x="0" y="0"/>
              <a:ext cx="2458861" cy="370914"/>
            </a:xfrm>
            <a:custGeom>
              <a:avLst/>
              <a:gdLst/>
              <a:ahLst/>
              <a:cxnLst/>
              <a:rect l="l" t="t" r="r" b="b"/>
              <a:pathLst>
                <a:path w="2458861" h="370914">
                  <a:moveTo>
                    <a:pt x="2458861" y="185457"/>
                  </a:moveTo>
                  <a:lnTo>
                    <a:pt x="2255661" y="370914"/>
                  </a:lnTo>
                  <a:lnTo>
                    <a:pt x="203200" y="370914"/>
                  </a:lnTo>
                  <a:lnTo>
                    <a:pt x="0" y="185457"/>
                  </a:lnTo>
                  <a:lnTo>
                    <a:pt x="203200" y="0"/>
                  </a:lnTo>
                  <a:lnTo>
                    <a:pt x="2255661" y="0"/>
                  </a:lnTo>
                  <a:lnTo>
                    <a:pt x="2458861" y="185457"/>
                  </a:lnTo>
                  <a:close/>
                </a:path>
              </a:pathLst>
            </a:custGeom>
            <a:solidFill>
              <a:srgbClr val="F7F5F3"/>
            </a:solidFill>
          </p:spPr>
          <p:txBody>
            <a:bodyPr/>
            <a:lstStyle/>
            <a:p>
              <a:endParaRPr lang="en-US"/>
            </a:p>
          </p:txBody>
        </p:sp>
        <p:sp>
          <p:nvSpPr>
            <p:cNvPr id="13" name="TextBox 13"/>
            <p:cNvSpPr txBox="1"/>
            <p:nvPr/>
          </p:nvSpPr>
          <p:spPr>
            <a:xfrm>
              <a:off x="114300" y="-95250"/>
              <a:ext cx="2230261" cy="466164"/>
            </a:xfrm>
            <a:prstGeom prst="rect">
              <a:avLst/>
            </a:prstGeom>
          </p:spPr>
          <p:txBody>
            <a:bodyPr lIns="50800" tIns="50800" rIns="50800" bIns="50800" rtlCol="0" anchor="ctr"/>
            <a:lstStyle/>
            <a:p>
              <a:pPr algn="ctr">
                <a:lnSpc>
                  <a:spcPts val="6159"/>
                </a:lnSpc>
              </a:pPr>
              <a:r>
                <a:rPr lang="en-US" sz="4399">
                  <a:solidFill>
                    <a:srgbClr val="375245"/>
                  </a:solidFill>
                  <a:latin typeface="Roboto Condensed Bold"/>
                </a:rPr>
                <a:t>K?%@_@(c_@ r#y%*_@^ơ_*!]</a:t>
              </a:r>
            </a:p>
          </p:txBody>
        </p:sp>
      </p:grpSp>
      <p:grpSp>
        <p:nvGrpSpPr>
          <p:cNvPr id="14" name="Group 14"/>
          <p:cNvGrpSpPr/>
          <p:nvPr/>
        </p:nvGrpSpPr>
        <p:grpSpPr>
          <a:xfrm>
            <a:off x="8149657" y="6897271"/>
            <a:ext cx="8313623" cy="1476453"/>
            <a:chOff x="0" y="0"/>
            <a:chExt cx="2189596" cy="388860"/>
          </a:xfrm>
        </p:grpSpPr>
        <p:sp>
          <p:nvSpPr>
            <p:cNvPr id="15" name="Freeform 15"/>
            <p:cNvSpPr/>
            <p:nvPr/>
          </p:nvSpPr>
          <p:spPr>
            <a:xfrm>
              <a:off x="0" y="0"/>
              <a:ext cx="2189596" cy="388860"/>
            </a:xfrm>
            <a:custGeom>
              <a:avLst/>
              <a:gdLst/>
              <a:ahLst/>
              <a:cxnLst/>
              <a:rect l="l" t="t" r="r" b="b"/>
              <a:pathLst>
                <a:path w="2189596" h="388860">
                  <a:moveTo>
                    <a:pt x="2189596" y="194430"/>
                  </a:moveTo>
                  <a:lnTo>
                    <a:pt x="1986396" y="388860"/>
                  </a:lnTo>
                  <a:lnTo>
                    <a:pt x="203200" y="388860"/>
                  </a:lnTo>
                  <a:lnTo>
                    <a:pt x="0" y="194430"/>
                  </a:lnTo>
                  <a:lnTo>
                    <a:pt x="203200" y="0"/>
                  </a:lnTo>
                  <a:lnTo>
                    <a:pt x="1986396" y="0"/>
                  </a:lnTo>
                  <a:lnTo>
                    <a:pt x="2189596" y="194430"/>
                  </a:lnTo>
                  <a:close/>
                </a:path>
              </a:pathLst>
            </a:custGeom>
            <a:solidFill>
              <a:srgbClr val="F7F5F3"/>
            </a:solidFill>
          </p:spPr>
          <p:txBody>
            <a:bodyPr/>
            <a:lstStyle/>
            <a:p>
              <a:endParaRPr lang="en-US"/>
            </a:p>
          </p:txBody>
        </p:sp>
        <p:sp>
          <p:nvSpPr>
            <p:cNvPr id="16" name="TextBox 16"/>
            <p:cNvSpPr txBox="1"/>
            <p:nvPr/>
          </p:nvSpPr>
          <p:spPr>
            <a:xfrm>
              <a:off x="114300" y="-95250"/>
              <a:ext cx="1960996" cy="484110"/>
            </a:xfrm>
            <a:prstGeom prst="rect">
              <a:avLst/>
            </a:prstGeom>
          </p:spPr>
          <p:txBody>
            <a:bodyPr lIns="50800" tIns="50800" rIns="50800" bIns="50800" rtlCol="0" anchor="ctr"/>
            <a:lstStyle/>
            <a:p>
              <a:pPr algn="ctr">
                <a:lnSpc>
                  <a:spcPts val="6439"/>
                </a:lnSpc>
              </a:pPr>
              <a:r>
                <a:rPr lang="en-US" sz="4599">
                  <a:solidFill>
                    <a:srgbClr val="375245"/>
                  </a:solidFill>
                  <a:latin typeface="Roboto Condensed Bold"/>
                </a:rPr>
                <a:t>Kiệt tác truyện thơ Nôm</a:t>
              </a:r>
            </a:p>
          </p:txBody>
        </p:sp>
      </p:grpSp>
      <p:pic>
        <p:nvPicPr>
          <p:cNvPr id="17" name="COUNTDOWN Timer 30 sec ( v 225 ) Clock with Sound Effects and Voice 4k">
            <a:hlinkClick r:id="" action="ppaction://media"/>
            <a:extLst>
              <a:ext uri="{FF2B5EF4-FFF2-40B4-BE49-F238E27FC236}">
                <a16:creationId xmlns:a16="http://schemas.microsoft.com/office/drawing/2014/main" id="{FD347EF2-C688-BB1B-4772-5F96B65BDEBA}"/>
              </a:ext>
            </a:extLst>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13410485" y="1290512"/>
            <a:ext cx="3584969" cy="201654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762"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7"/>
                                        </p:tgtEl>
                                      </p:cBhvr>
                                    </p:cmd>
                                  </p:childTnLst>
                                </p:cTn>
                              </p:par>
                            </p:childTnLst>
                          </p:cTn>
                        </p:par>
                      </p:childTnLst>
                    </p:cTn>
                  </p:par>
                </p:childTnLst>
              </p:cTn>
              <p:nextCondLst>
                <p:cond evt="onClick" delay="0">
                  <p:tgtEl>
                    <p:spTgt spid="17"/>
                  </p:tgtEl>
                </p:cond>
              </p:nextCondLst>
            </p:seq>
            <p:video>
              <p:cMediaNode vol="80000">
                <p:cTn id="12" fill="hold" display="0">
                  <p:stCondLst>
                    <p:cond delay="indefinite"/>
                  </p:stCondLst>
                </p:cTn>
                <p:tgtEl>
                  <p:spTgt spid="17"/>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6023" y="-4011389"/>
            <a:ext cx="10297731" cy="18309776"/>
          </a:xfrm>
          <a:custGeom>
            <a:avLst/>
            <a:gdLst/>
            <a:ahLst/>
            <a:cxnLst/>
            <a:rect l="l" t="t" r="r" b="b"/>
            <a:pathLst>
              <a:path w="10297731" h="18309776">
                <a:moveTo>
                  <a:pt x="0" y="0"/>
                </a:moveTo>
                <a:lnTo>
                  <a:pt x="10297731" y="0"/>
                </a:lnTo>
                <a:lnTo>
                  <a:pt x="10297731" y="18309776"/>
                </a:lnTo>
                <a:lnTo>
                  <a:pt x="0" y="18309776"/>
                </a:lnTo>
                <a:lnTo>
                  <a:pt x="0" y="0"/>
                </a:lnTo>
                <a:close/>
              </a:path>
            </a:pathLst>
          </a:custGeom>
          <a:blipFill>
            <a:blip r:embed="rId5"/>
            <a:stretch>
              <a:fillRect l="-1179" r="-1179"/>
            </a:stretch>
          </a:blipFill>
        </p:spPr>
        <p:txBody>
          <a:bodyPr/>
          <a:lstStyle/>
          <a:p>
            <a:endParaRPr lang="en-US"/>
          </a:p>
        </p:txBody>
      </p:sp>
      <p:sp>
        <p:nvSpPr>
          <p:cNvPr id="3" name="Freeform 3"/>
          <p:cNvSpPr/>
          <p:nvPr/>
        </p:nvSpPr>
        <p:spPr>
          <a:xfrm>
            <a:off x="615618" y="542947"/>
            <a:ext cx="17070654" cy="9210654"/>
          </a:xfrm>
          <a:custGeom>
            <a:avLst/>
            <a:gdLst/>
            <a:ahLst/>
            <a:cxnLst/>
            <a:rect l="l" t="t" r="r" b="b"/>
            <a:pathLst>
              <a:path w="17070654" h="9210654">
                <a:moveTo>
                  <a:pt x="0" y="0"/>
                </a:moveTo>
                <a:lnTo>
                  <a:pt x="17070654" y="0"/>
                </a:lnTo>
                <a:lnTo>
                  <a:pt x="17070654" y="9210655"/>
                </a:lnTo>
                <a:lnTo>
                  <a:pt x="0" y="921065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4" name="Freeform 4"/>
          <p:cNvSpPr/>
          <p:nvPr/>
        </p:nvSpPr>
        <p:spPr>
          <a:xfrm>
            <a:off x="11741727" y="313500"/>
            <a:ext cx="5619750" cy="10287000"/>
          </a:xfrm>
          <a:custGeom>
            <a:avLst/>
            <a:gdLst/>
            <a:ahLst/>
            <a:cxnLst/>
            <a:rect l="l" t="t" r="r" b="b"/>
            <a:pathLst>
              <a:path w="5619750" h="10287000">
                <a:moveTo>
                  <a:pt x="0" y="0"/>
                </a:moveTo>
                <a:lnTo>
                  <a:pt x="5619750" y="0"/>
                </a:lnTo>
                <a:lnTo>
                  <a:pt x="5619750" y="10287000"/>
                </a:lnTo>
                <a:lnTo>
                  <a:pt x="0" y="10287000"/>
                </a:lnTo>
                <a:lnTo>
                  <a:pt x="0" y="0"/>
                </a:lnTo>
                <a:close/>
              </a:path>
            </a:pathLst>
          </a:custGeom>
          <a:blipFill>
            <a:blip r:embed="rId8">
              <a:alphaModFix amt="64000"/>
            </a:blip>
            <a:stretch>
              <a:fillRect/>
            </a:stretch>
          </a:blipFill>
        </p:spPr>
        <p:txBody>
          <a:bodyPr/>
          <a:lstStyle/>
          <a:p>
            <a:endParaRPr lang="en-US"/>
          </a:p>
        </p:txBody>
      </p:sp>
      <p:sp>
        <p:nvSpPr>
          <p:cNvPr id="5" name="Freeform 5"/>
          <p:cNvSpPr/>
          <p:nvPr/>
        </p:nvSpPr>
        <p:spPr>
          <a:xfrm>
            <a:off x="-1537617" y="-1418104"/>
            <a:ext cx="4928280" cy="4518168"/>
          </a:xfrm>
          <a:custGeom>
            <a:avLst/>
            <a:gdLst/>
            <a:ahLst/>
            <a:cxnLst/>
            <a:rect l="l" t="t" r="r" b="b"/>
            <a:pathLst>
              <a:path w="4928280" h="4518168">
                <a:moveTo>
                  <a:pt x="0" y="0"/>
                </a:moveTo>
                <a:lnTo>
                  <a:pt x="4928280" y="0"/>
                </a:lnTo>
                <a:lnTo>
                  <a:pt x="4928280" y="4518167"/>
                </a:lnTo>
                <a:lnTo>
                  <a:pt x="0" y="4518167"/>
                </a:lnTo>
                <a:lnTo>
                  <a:pt x="0" y="0"/>
                </a:lnTo>
                <a:close/>
              </a:path>
            </a:pathLst>
          </a:custGeom>
          <a:blipFill>
            <a:blip r:embed="rId9"/>
            <a:stretch>
              <a:fillRect/>
            </a:stretch>
          </a:blipFill>
        </p:spPr>
        <p:txBody>
          <a:bodyPr/>
          <a:lstStyle/>
          <a:p>
            <a:endParaRPr lang="en-US"/>
          </a:p>
        </p:txBody>
      </p:sp>
      <p:sp>
        <p:nvSpPr>
          <p:cNvPr id="6" name="Freeform 6"/>
          <p:cNvSpPr/>
          <p:nvPr/>
        </p:nvSpPr>
        <p:spPr>
          <a:xfrm>
            <a:off x="14883010" y="7057497"/>
            <a:ext cx="5004522" cy="3851136"/>
          </a:xfrm>
          <a:custGeom>
            <a:avLst/>
            <a:gdLst/>
            <a:ahLst/>
            <a:cxnLst/>
            <a:rect l="l" t="t" r="r" b="b"/>
            <a:pathLst>
              <a:path w="5004522" h="3851136">
                <a:moveTo>
                  <a:pt x="0" y="0"/>
                </a:moveTo>
                <a:lnTo>
                  <a:pt x="5004522" y="0"/>
                </a:lnTo>
                <a:lnTo>
                  <a:pt x="5004522" y="3851136"/>
                </a:lnTo>
                <a:lnTo>
                  <a:pt x="0" y="3851136"/>
                </a:lnTo>
                <a:lnTo>
                  <a:pt x="0" y="0"/>
                </a:lnTo>
                <a:close/>
              </a:path>
            </a:pathLst>
          </a:custGeom>
          <a:blipFill>
            <a:blip r:embed="rId10"/>
            <a:stretch>
              <a:fillRect/>
            </a:stretch>
          </a:blipFill>
        </p:spPr>
        <p:txBody>
          <a:bodyPr/>
          <a:lstStyle/>
          <a:p>
            <a:endParaRPr lang="en-US"/>
          </a:p>
        </p:txBody>
      </p:sp>
      <p:sp>
        <p:nvSpPr>
          <p:cNvPr id="7" name="Freeform 7"/>
          <p:cNvSpPr/>
          <p:nvPr/>
        </p:nvSpPr>
        <p:spPr>
          <a:xfrm>
            <a:off x="1689230" y="1532142"/>
            <a:ext cx="1148919" cy="1148919"/>
          </a:xfrm>
          <a:custGeom>
            <a:avLst/>
            <a:gdLst/>
            <a:ahLst/>
            <a:cxnLst/>
            <a:rect l="l" t="t" r="r" b="b"/>
            <a:pathLst>
              <a:path w="1148919" h="1148919">
                <a:moveTo>
                  <a:pt x="0" y="0"/>
                </a:moveTo>
                <a:lnTo>
                  <a:pt x="1148919" y="0"/>
                </a:lnTo>
                <a:lnTo>
                  <a:pt x="1148919" y="1148919"/>
                </a:lnTo>
                <a:lnTo>
                  <a:pt x="0" y="1148919"/>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8" name="TextBox 8"/>
          <p:cNvSpPr txBox="1"/>
          <p:nvPr/>
        </p:nvSpPr>
        <p:spPr>
          <a:xfrm>
            <a:off x="3111672" y="1494486"/>
            <a:ext cx="4047381" cy="1052781"/>
          </a:xfrm>
          <a:prstGeom prst="rect">
            <a:avLst/>
          </a:prstGeom>
        </p:spPr>
        <p:txBody>
          <a:bodyPr lIns="0" tIns="0" rIns="0" bIns="0" rtlCol="0" anchor="t">
            <a:spAutoFit/>
          </a:bodyPr>
          <a:lstStyle/>
          <a:p>
            <a:pPr algn="ctr">
              <a:lnSpc>
                <a:spcPts val="8119"/>
              </a:lnSpc>
            </a:pPr>
            <a:r>
              <a:rPr lang="en-US" sz="5799">
                <a:solidFill>
                  <a:srgbClr val="375245"/>
                </a:solidFill>
                <a:latin typeface="#9Slide06 ThuPhap Thien An"/>
              </a:rPr>
              <a:t>Chuẩn bị đọc</a:t>
            </a:r>
          </a:p>
        </p:txBody>
      </p:sp>
      <p:sp>
        <p:nvSpPr>
          <p:cNvPr id="9" name="TextBox 9"/>
          <p:cNvSpPr txBox="1"/>
          <p:nvPr/>
        </p:nvSpPr>
        <p:spPr>
          <a:xfrm>
            <a:off x="6557032" y="2833536"/>
            <a:ext cx="5195714" cy="901650"/>
          </a:xfrm>
          <a:prstGeom prst="rect">
            <a:avLst/>
          </a:prstGeom>
        </p:spPr>
        <p:txBody>
          <a:bodyPr lIns="0" tIns="0" rIns="0" bIns="0" rtlCol="0" anchor="t">
            <a:spAutoFit/>
          </a:bodyPr>
          <a:lstStyle/>
          <a:p>
            <a:pPr algn="ctr">
              <a:lnSpc>
                <a:spcPts val="7000"/>
              </a:lnSpc>
            </a:pPr>
            <a:r>
              <a:rPr lang="en-US" sz="5000">
                <a:solidFill>
                  <a:srgbClr val="375245"/>
                </a:solidFill>
                <a:latin typeface="#9Slide07 SVNNexa Rust Slab Bla"/>
              </a:rPr>
              <a:t>MẬT MÃ SỐ 5</a:t>
            </a:r>
          </a:p>
        </p:txBody>
      </p:sp>
      <p:graphicFrame>
        <p:nvGraphicFramePr>
          <p:cNvPr id="10" name="Table 10"/>
          <p:cNvGraphicFramePr>
            <a:graphicFrameLocks noGrp="1"/>
          </p:cNvGraphicFramePr>
          <p:nvPr/>
        </p:nvGraphicFramePr>
        <p:xfrm>
          <a:off x="1028700" y="4475522"/>
          <a:ext cx="5576900" cy="3898202"/>
        </p:xfrm>
        <a:graphic>
          <a:graphicData uri="http://schemas.openxmlformats.org/drawingml/2006/table">
            <a:tbl>
              <a:tblPr/>
              <a:tblGrid>
                <a:gridCol w="557690">
                  <a:extLst>
                    <a:ext uri="{9D8B030D-6E8A-4147-A177-3AD203B41FA5}">
                      <a16:colId xmlns:a16="http://schemas.microsoft.com/office/drawing/2014/main" val="20000"/>
                    </a:ext>
                  </a:extLst>
                </a:gridCol>
                <a:gridCol w="557690">
                  <a:extLst>
                    <a:ext uri="{9D8B030D-6E8A-4147-A177-3AD203B41FA5}">
                      <a16:colId xmlns:a16="http://schemas.microsoft.com/office/drawing/2014/main" val="20001"/>
                    </a:ext>
                  </a:extLst>
                </a:gridCol>
                <a:gridCol w="557690">
                  <a:extLst>
                    <a:ext uri="{9D8B030D-6E8A-4147-A177-3AD203B41FA5}">
                      <a16:colId xmlns:a16="http://schemas.microsoft.com/office/drawing/2014/main" val="20002"/>
                    </a:ext>
                  </a:extLst>
                </a:gridCol>
                <a:gridCol w="557690">
                  <a:extLst>
                    <a:ext uri="{9D8B030D-6E8A-4147-A177-3AD203B41FA5}">
                      <a16:colId xmlns:a16="http://schemas.microsoft.com/office/drawing/2014/main" val="20003"/>
                    </a:ext>
                  </a:extLst>
                </a:gridCol>
                <a:gridCol w="557690">
                  <a:extLst>
                    <a:ext uri="{9D8B030D-6E8A-4147-A177-3AD203B41FA5}">
                      <a16:colId xmlns:a16="http://schemas.microsoft.com/office/drawing/2014/main" val="20004"/>
                    </a:ext>
                  </a:extLst>
                </a:gridCol>
                <a:gridCol w="557690">
                  <a:extLst>
                    <a:ext uri="{9D8B030D-6E8A-4147-A177-3AD203B41FA5}">
                      <a16:colId xmlns:a16="http://schemas.microsoft.com/office/drawing/2014/main" val="20005"/>
                    </a:ext>
                  </a:extLst>
                </a:gridCol>
                <a:gridCol w="557690">
                  <a:extLst>
                    <a:ext uri="{9D8B030D-6E8A-4147-A177-3AD203B41FA5}">
                      <a16:colId xmlns:a16="http://schemas.microsoft.com/office/drawing/2014/main" val="20006"/>
                    </a:ext>
                  </a:extLst>
                </a:gridCol>
                <a:gridCol w="557690">
                  <a:extLst>
                    <a:ext uri="{9D8B030D-6E8A-4147-A177-3AD203B41FA5}">
                      <a16:colId xmlns:a16="http://schemas.microsoft.com/office/drawing/2014/main" val="20007"/>
                    </a:ext>
                  </a:extLst>
                </a:gridCol>
                <a:gridCol w="557690">
                  <a:extLst>
                    <a:ext uri="{9D8B030D-6E8A-4147-A177-3AD203B41FA5}">
                      <a16:colId xmlns:a16="http://schemas.microsoft.com/office/drawing/2014/main" val="20008"/>
                    </a:ext>
                  </a:extLst>
                </a:gridCol>
                <a:gridCol w="557690">
                  <a:extLst>
                    <a:ext uri="{9D8B030D-6E8A-4147-A177-3AD203B41FA5}">
                      <a16:colId xmlns:a16="http://schemas.microsoft.com/office/drawing/2014/main" val="20009"/>
                    </a:ext>
                  </a:extLst>
                </a:gridCol>
              </a:tblGrid>
              <a:tr h="1206044">
                <a:tc gridSpan="10">
                  <a:txBody>
                    <a:bodyPr/>
                    <a:lstStyle/>
                    <a:p>
                      <a:pPr algn="ctr">
                        <a:lnSpc>
                          <a:spcPts val="6719"/>
                        </a:lnSpc>
                        <a:defRPr/>
                      </a:pPr>
                      <a:r>
                        <a:rPr lang="en-US" sz="4799">
                          <a:solidFill>
                            <a:srgbClr val="000000"/>
                          </a:solidFill>
                          <a:latin typeface="Roboto Condensed Bold"/>
                        </a:rPr>
                        <a:t>Bảng kí tự</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hMerge="1">
                  <a:txBody>
                    <a:bodyPr/>
                    <a:lstStyle/>
                    <a:p>
                      <a:pPr algn="ctr">
                        <a:lnSpc>
                          <a:spcPts val="6719"/>
                        </a:lnSpc>
                        <a:defRPr/>
                      </a:pPr>
                      <a:r>
                        <a:rPr lang="en-US" sz="4799">
                          <a:solidFill>
                            <a:srgbClr val="000000"/>
                          </a:solidFill>
                          <a:latin typeface="Roboto Condensed Bold"/>
                        </a:rPr>
                        <a:t>Bảng kí tự</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hMerge="1">
                  <a:txBody>
                    <a:bodyPr/>
                    <a:lstStyle/>
                    <a:p>
                      <a:pPr algn="ctr">
                        <a:lnSpc>
                          <a:spcPts val="6719"/>
                        </a:lnSpc>
                        <a:defRPr/>
                      </a:pPr>
                      <a:r>
                        <a:rPr lang="en-US" sz="4799">
                          <a:solidFill>
                            <a:srgbClr val="000000"/>
                          </a:solidFill>
                          <a:latin typeface="Roboto Condensed Bold"/>
                        </a:rPr>
                        <a:t>Bảng kí tự</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hMerge="1">
                  <a:txBody>
                    <a:bodyPr/>
                    <a:lstStyle/>
                    <a:p>
                      <a:pPr algn="ctr">
                        <a:lnSpc>
                          <a:spcPts val="6719"/>
                        </a:lnSpc>
                        <a:defRPr/>
                      </a:pPr>
                      <a:r>
                        <a:rPr lang="en-US" sz="4799">
                          <a:solidFill>
                            <a:srgbClr val="000000"/>
                          </a:solidFill>
                          <a:latin typeface="Roboto Condensed Bold"/>
                        </a:rPr>
                        <a:t>Bảng kí tự</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hMerge="1">
                  <a:txBody>
                    <a:bodyPr/>
                    <a:lstStyle/>
                    <a:p>
                      <a:pPr algn="ctr">
                        <a:lnSpc>
                          <a:spcPts val="6719"/>
                        </a:lnSpc>
                        <a:defRPr/>
                      </a:pPr>
                      <a:r>
                        <a:rPr lang="en-US" sz="4799">
                          <a:solidFill>
                            <a:srgbClr val="000000"/>
                          </a:solidFill>
                          <a:latin typeface="Roboto Condensed Bold"/>
                        </a:rPr>
                        <a:t>Bảng kí tự</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hMerge="1">
                  <a:txBody>
                    <a:bodyPr/>
                    <a:lstStyle/>
                    <a:p>
                      <a:pPr algn="ctr">
                        <a:lnSpc>
                          <a:spcPts val="6719"/>
                        </a:lnSpc>
                        <a:defRPr/>
                      </a:pPr>
                      <a:r>
                        <a:rPr lang="en-US" sz="4799">
                          <a:solidFill>
                            <a:srgbClr val="000000"/>
                          </a:solidFill>
                          <a:latin typeface="Roboto Condensed Bold"/>
                        </a:rPr>
                        <a:t>Bảng kí tự</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hMerge="1">
                  <a:txBody>
                    <a:bodyPr/>
                    <a:lstStyle/>
                    <a:p>
                      <a:pPr algn="ctr">
                        <a:lnSpc>
                          <a:spcPts val="6719"/>
                        </a:lnSpc>
                        <a:defRPr/>
                      </a:pPr>
                      <a:r>
                        <a:rPr lang="en-US" sz="4799">
                          <a:solidFill>
                            <a:srgbClr val="000000"/>
                          </a:solidFill>
                          <a:latin typeface="Roboto Condensed Bold"/>
                        </a:rPr>
                        <a:t>Bảng kí tự</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hMerge="1">
                  <a:txBody>
                    <a:bodyPr/>
                    <a:lstStyle/>
                    <a:p>
                      <a:pPr algn="ctr">
                        <a:lnSpc>
                          <a:spcPts val="6719"/>
                        </a:lnSpc>
                        <a:defRPr/>
                      </a:pPr>
                      <a:r>
                        <a:rPr lang="en-US" sz="4799">
                          <a:solidFill>
                            <a:srgbClr val="000000"/>
                          </a:solidFill>
                          <a:latin typeface="Roboto Condensed Bold"/>
                        </a:rPr>
                        <a:t>Bảng kí tự</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hMerge="1">
                  <a:txBody>
                    <a:bodyPr/>
                    <a:lstStyle/>
                    <a:p>
                      <a:pPr algn="ctr">
                        <a:lnSpc>
                          <a:spcPts val="6719"/>
                        </a:lnSpc>
                        <a:defRPr/>
                      </a:pPr>
                      <a:r>
                        <a:rPr lang="en-US" sz="4799">
                          <a:solidFill>
                            <a:srgbClr val="000000"/>
                          </a:solidFill>
                          <a:latin typeface="Roboto Condensed Bold"/>
                        </a:rPr>
                        <a:t>Bảng kí tự</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hMerge="1">
                  <a:txBody>
                    <a:bodyPr/>
                    <a:lstStyle/>
                    <a:p>
                      <a:pPr algn="ctr">
                        <a:lnSpc>
                          <a:spcPts val="6719"/>
                        </a:lnSpc>
                        <a:defRPr/>
                      </a:pPr>
                      <a:r>
                        <a:rPr lang="en-US" sz="4799">
                          <a:solidFill>
                            <a:srgbClr val="000000"/>
                          </a:solidFill>
                          <a:latin typeface="Roboto Condensed Bold"/>
                        </a:rPr>
                        <a:t>Bảng kí tự</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extLst>
                  <a:ext uri="{0D108BD9-81ED-4DB2-BD59-A6C34878D82A}">
                    <a16:rowId xmlns:a16="http://schemas.microsoft.com/office/drawing/2014/main" val="10000"/>
                  </a:ext>
                </a:extLst>
              </a:tr>
              <a:tr h="1259551">
                <a:tc>
                  <a:txBody>
                    <a:bodyPr/>
                    <a:lstStyle/>
                    <a:p>
                      <a:pPr algn="l">
                        <a:lnSpc>
                          <a:spcPts val="5320"/>
                        </a:lnSpc>
                        <a:defRPr/>
                      </a:pPr>
                      <a:r>
                        <a:rPr lang="en-US" sz="3800">
                          <a:solidFill>
                            <a:srgbClr val="000000"/>
                          </a:solidFill>
                          <a:latin typeface="Roboto Condensed"/>
                        </a:rPr>
                        <a:t>@</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a:txBody>
                    <a:bodyPr/>
                    <a:lstStyle/>
                    <a:p>
                      <a:pPr algn="l">
                        <a:lnSpc>
                          <a:spcPts val="5320"/>
                        </a:lnSpc>
                        <a:defRPr/>
                      </a:pPr>
                      <a:r>
                        <a:rPr lang="en-US" sz="3800">
                          <a:solidFill>
                            <a:srgbClr val="000000"/>
                          </a:solidFill>
                          <a:latin typeface="Roboto Condensed"/>
                        </a:rPr>
                        <a:t>%</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a:txBody>
                    <a:bodyPr/>
                    <a:lstStyle/>
                    <a:p>
                      <a:pPr algn="l">
                        <a:lnSpc>
                          <a:spcPts val="5320"/>
                        </a:lnSpc>
                        <a:defRPr/>
                      </a:pPr>
                      <a:r>
                        <a:rPr lang="en-US" sz="3800">
                          <a:solidFill>
                            <a:srgbClr val="000000"/>
                          </a:solidFill>
                          <a:latin typeface="Roboto Condensed"/>
                        </a:rPr>
                        <a:t>*</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a:txBody>
                    <a:bodyPr/>
                    <a:lstStyle/>
                    <a:p>
                      <a:pPr algn="l">
                        <a:lnSpc>
                          <a:spcPts val="5320"/>
                        </a:lnSpc>
                        <a:defRPr/>
                      </a:pPr>
                      <a:r>
                        <a:rPr lang="en-US" sz="3800">
                          <a:solidFill>
                            <a:srgbClr val="000000"/>
                          </a:solidFill>
                          <a:latin typeface="Roboto Condensed"/>
                        </a:rPr>
                        <a:t>!</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a:txBody>
                    <a:bodyPr/>
                    <a:lstStyle/>
                    <a:p>
                      <a:pPr algn="l">
                        <a:lnSpc>
                          <a:spcPts val="5320"/>
                        </a:lnSpc>
                        <a:defRPr/>
                      </a:pPr>
                      <a:r>
                        <a:rPr lang="en-US" sz="3800">
                          <a:solidFill>
                            <a:srgbClr val="000000"/>
                          </a:solidFill>
                          <a:latin typeface="Roboto Condensed"/>
                        </a:rPr>
                        <a:t>?</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a:txBody>
                    <a:bodyPr/>
                    <a:lstStyle/>
                    <a:p>
                      <a:pPr algn="l">
                        <a:lnSpc>
                          <a:spcPts val="5320"/>
                        </a:lnSpc>
                        <a:defRPr/>
                      </a:pPr>
                      <a:r>
                        <a:rPr lang="en-US" sz="3800">
                          <a:solidFill>
                            <a:srgbClr val="000000"/>
                          </a:solidFill>
                          <a:latin typeface="Roboto Condensed"/>
                        </a:rPr>
                        <a:t>]</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a:txBody>
                    <a:bodyPr/>
                    <a:lstStyle/>
                    <a:p>
                      <a:pPr algn="l">
                        <a:lnSpc>
                          <a:spcPts val="5320"/>
                        </a:lnSpc>
                        <a:defRPr/>
                      </a:pPr>
                      <a:r>
                        <a:rPr lang="en-US" sz="3800">
                          <a:solidFill>
                            <a:srgbClr val="000000"/>
                          </a:solidFill>
                          <a:latin typeface="Roboto Condensed"/>
                        </a:rPr>
                        <a:t>(</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a:txBody>
                    <a:bodyPr/>
                    <a:lstStyle/>
                    <a:p>
                      <a:pPr algn="l">
                        <a:lnSpc>
                          <a:spcPts val="5320"/>
                        </a:lnSpc>
                        <a:defRPr/>
                      </a:pPr>
                      <a:r>
                        <a:rPr lang="en-US" sz="3800">
                          <a:solidFill>
                            <a:srgbClr val="000000"/>
                          </a:solidFill>
                          <a:latin typeface="Roboto Condensed"/>
                        </a:rPr>
                        <a:t>^</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a:txBody>
                    <a:bodyPr/>
                    <a:lstStyle/>
                    <a:p>
                      <a:pPr algn="l">
                        <a:lnSpc>
                          <a:spcPts val="5320"/>
                        </a:lnSpc>
                        <a:defRPr/>
                      </a:pPr>
                      <a:r>
                        <a:rPr lang="en-US" sz="3800">
                          <a:solidFill>
                            <a:srgbClr val="000000"/>
                          </a:solidFill>
                          <a:latin typeface="Roboto Condensed"/>
                        </a:rPr>
                        <a:t>#</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a:txBody>
                    <a:bodyPr/>
                    <a:lstStyle/>
                    <a:p>
                      <a:pPr algn="l">
                        <a:lnSpc>
                          <a:spcPts val="5320"/>
                        </a:lnSpc>
                        <a:defRPr/>
                      </a:pPr>
                      <a:r>
                        <a:rPr lang="en-US" sz="3800">
                          <a:solidFill>
                            <a:srgbClr val="000000"/>
                          </a:solidFill>
                          <a:latin typeface="Roboto Condensed"/>
                        </a:rPr>
                        <a:t>&amp;</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extLst>
                  <a:ext uri="{0D108BD9-81ED-4DB2-BD59-A6C34878D82A}">
                    <a16:rowId xmlns:a16="http://schemas.microsoft.com/office/drawing/2014/main" val="10001"/>
                  </a:ext>
                </a:extLst>
              </a:tr>
              <a:tr h="1432607">
                <a:tc>
                  <a:txBody>
                    <a:bodyPr/>
                    <a:lstStyle/>
                    <a:p>
                      <a:pPr algn="l">
                        <a:lnSpc>
                          <a:spcPts val="5320"/>
                        </a:lnSpc>
                        <a:defRPr/>
                      </a:pPr>
                      <a:r>
                        <a:rPr lang="en-US" sz="3800">
                          <a:solidFill>
                            <a:srgbClr val="000000"/>
                          </a:solidFill>
                          <a:latin typeface="Roboto Condensed"/>
                        </a:rPr>
                        <a:t>t</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a:txBody>
                    <a:bodyPr/>
                    <a:lstStyle/>
                    <a:p>
                      <a:pPr algn="l">
                        <a:lnSpc>
                          <a:spcPts val="5320"/>
                        </a:lnSpc>
                        <a:defRPr/>
                      </a:pPr>
                      <a:r>
                        <a:rPr lang="en-US" sz="3800">
                          <a:solidFill>
                            <a:srgbClr val="000000"/>
                          </a:solidFill>
                          <a:latin typeface="Roboto Condensed"/>
                        </a:rPr>
                        <a:t>ê</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a:txBody>
                    <a:bodyPr/>
                    <a:lstStyle/>
                    <a:p>
                      <a:pPr algn="l">
                        <a:lnSpc>
                          <a:spcPts val="5320"/>
                        </a:lnSpc>
                        <a:defRPr/>
                      </a:pPr>
                      <a:r>
                        <a:rPr lang="en-US" sz="3800">
                          <a:solidFill>
                            <a:srgbClr val="000000"/>
                          </a:solidFill>
                          <a:latin typeface="Roboto Condensed"/>
                        </a:rPr>
                        <a:t>n</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a:txBody>
                    <a:bodyPr/>
                    <a:lstStyle/>
                    <a:p>
                      <a:pPr algn="l">
                        <a:lnSpc>
                          <a:spcPts val="5320"/>
                        </a:lnSpc>
                        <a:defRPr/>
                      </a:pPr>
                      <a:r>
                        <a:rPr lang="en-US" sz="3800">
                          <a:solidFill>
                            <a:srgbClr val="000000"/>
                          </a:solidFill>
                          <a:latin typeface="Roboto Condensed"/>
                        </a:rPr>
                        <a:t>ô</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a:txBody>
                    <a:bodyPr/>
                    <a:lstStyle/>
                    <a:p>
                      <a:pPr algn="l">
                        <a:lnSpc>
                          <a:spcPts val="5320"/>
                        </a:lnSpc>
                        <a:defRPr/>
                      </a:pPr>
                      <a:r>
                        <a:rPr lang="en-US" sz="3800">
                          <a:solidFill>
                            <a:srgbClr val="000000"/>
                          </a:solidFill>
                          <a:latin typeface="Roboto Condensed"/>
                        </a:rPr>
                        <a:t>i</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a:txBody>
                    <a:bodyPr/>
                    <a:lstStyle/>
                    <a:p>
                      <a:pPr algn="l">
                        <a:lnSpc>
                          <a:spcPts val="5320"/>
                        </a:lnSpc>
                        <a:defRPr/>
                      </a:pPr>
                      <a:r>
                        <a:rPr lang="en-US" sz="3800">
                          <a:solidFill>
                            <a:srgbClr val="000000"/>
                          </a:solidFill>
                          <a:latin typeface="Roboto Condensed"/>
                        </a:rPr>
                        <a:t>m</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a:txBody>
                    <a:bodyPr/>
                    <a:lstStyle/>
                    <a:p>
                      <a:pPr algn="l">
                        <a:lnSpc>
                          <a:spcPts val="5320"/>
                        </a:lnSpc>
                        <a:defRPr/>
                      </a:pPr>
                      <a:r>
                        <a:rPr lang="en-US" sz="3800">
                          <a:solidFill>
                            <a:srgbClr val="000000"/>
                          </a:solidFill>
                          <a:latin typeface="Roboto Condensed"/>
                        </a:rPr>
                        <a:t>a</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a:txBody>
                    <a:bodyPr/>
                    <a:lstStyle/>
                    <a:p>
                      <a:pPr algn="l">
                        <a:lnSpc>
                          <a:spcPts val="5320"/>
                        </a:lnSpc>
                        <a:defRPr/>
                      </a:pPr>
                      <a:r>
                        <a:rPr lang="en-US" sz="3800">
                          <a:solidFill>
                            <a:srgbClr val="000000"/>
                          </a:solidFill>
                          <a:latin typeface="Roboto Condensed"/>
                        </a:rPr>
                        <a:t>h</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a:txBody>
                    <a:bodyPr/>
                    <a:lstStyle/>
                    <a:p>
                      <a:pPr algn="l">
                        <a:lnSpc>
                          <a:spcPts val="5320"/>
                        </a:lnSpc>
                        <a:defRPr/>
                      </a:pPr>
                      <a:r>
                        <a:rPr lang="en-US" sz="3800">
                          <a:solidFill>
                            <a:srgbClr val="000000"/>
                          </a:solidFill>
                          <a:latin typeface="Roboto Condensed"/>
                        </a:rPr>
                        <a:t>u</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a:txBody>
                    <a:bodyPr/>
                    <a:lstStyle/>
                    <a:p>
                      <a:pPr algn="l">
                        <a:lnSpc>
                          <a:spcPts val="5320"/>
                        </a:lnSpc>
                        <a:defRPr/>
                      </a:pPr>
                      <a:r>
                        <a:rPr lang="en-US" sz="3800">
                          <a:solidFill>
                            <a:srgbClr val="000000"/>
                          </a:solidFill>
                          <a:latin typeface="Roboto Condensed"/>
                        </a:rPr>
                        <a:t>ư</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extLst>
                  <a:ext uri="{0D108BD9-81ED-4DB2-BD59-A6C34878D82A}">
                    <a16:rowId xmlns:a16="http://schemas.microsoft.com/office/drawing/2014/main" val="10002"/>
                  </a:ext>
                </a:extLst>
              </a:tr>
            </a:tbl>
          </a:graphicData>
        </a:graphic>
      </p:graphicFrame>
      <p:grpSp>
        <p:nvGrpSpPr>
          <p:cNvPr id="11" name="Group 11"/>
          <p:cNvGrpSpPr/>
          <p:nvPr/>
        </p:nvGrpSpPr>
        <p:grpSpPr>
          <a:xfrm>
            <a:off x="8109807" y="4475522"/>
            <a:ext cx="8160866" cy="1408314"/>
            <a:chOff x="0" y="0"/>
            <a:chExt cx="2149364" cy="370914"/>
          </a:xfrm>
        </p:grpSpPr>
        <p:sp>
          <p:nvSpPr>
            <p:cNvPr id="12" name="Freeform 12"/>
            <p:cNvSpPr/>
            <p:nvPr/>
          </p:nvSpPr>
          <p:spPr>
            <a:xfrm>
              <a:off x="0" y="0"/>
              <a:ext cx="2149364" cy="370914"/>
            </a:xfrm>
            <a:custGeom>
              <a:avLst/>
              <a:gdLst/>
              <a:ahLst/>
              <a:cxnLst/>
              <a:rect l="l" t="t" r="r" b="b"/>
              <a:pathLst>
                <a:path w="2149364" h="370914">
                  <a:moveTo>
                    <a:pt x="2149364" y="185457"/>
                  </a:moveTo>
                  <a:lnTo>
                    <a:pt x="1946164" y="370914"/>
                  </a:lnTo>
                  <a:lnTo>
                    <a:pt x="203200" y="370914"/>
                  </a:lnTo>
                  <a:lnTo>
                    <a:pt x="0" y="185457"/>
                  </a:lnTo>
                  <a:lnTo>
                    <a:pt x="203200" y="0"/>
                  </a:lnTo>
                  <a:lnTo>
                    <a:pt x="1946164" y="0"/>
                  </a:lnTo>
                  <a:lnTo>
                    <a:pt x="2149364" y="185457"/>
                  </a:lnTo>
                  <a:close/>
                </a:path>
              </a:pathLst>
            </a:custGeom>
            <a:solidFill>
              <a:srgbClr val="F7F5F3"/>
            </a:solidFill>
          </p:spPr>
          <p:txBody>
            <a:bodyPr/>
            <a:lstStyle/>
            <a:p>
              <a:endParaRPr lang="en-US"/>
            </a:p>
          </p:txBody>
        </p:sp>
        <p:sp>
          <p:nvSpPr>
            <p:cNvPr id="13" name="TextBox 13"/>
            <p:cNvSpPr txBox="1"/>
            <p:nvPr/>
          </p:nvSpPr>
          <p:spPr>
            <a:xfrm>
              <a:off x="114300" y="-95250"/>
              <a:ext cx="1920764" cy="466164"/>
            </a:xfrm>
            <a:prstGeom prst="rect">
              <a:avLst/>
            </a:prstGeom>
          </p:spPr>
          <p:txBody>
            <a:bodyPr lIns="50800" tIns="50800" rIns="50800" bIns="50800" rtlCol="0" anchor="ctr"/>
            <a:lstStyle/>
            <a:p>
              <a:pPr algn="ctr">
                <a:lnSpc>
                  <a:spcPts val="6159"/>
                </a:lnSpc>
              </a:pPr>
              <a:r>
                <a:rPr lang="en-US" sz="4399">
                  <a:solidFill>
                    <a:srgbClr val="375245"/>
                  </a:solidFill>
                  <a:latin typeface="Roboto Condensed Bold"/>
                </a:rPr>
                <a:t>Đo(*_@r&amp;ờ*g_@â*_@^(*h</a:t>
              </a:r>
            </a:p>
          </p:txBody>
        </p:sp>
      </p:grpSp>
      <p:grpSp>
        <p:nvGrpSpPr>
          <p:cNvPr id="14" name="Group 14"/>
          <p:cNvGrpSpPr/>
          <p:nvPr/>
        </p:nvGrpSpPr>
        <p:grpSpPr>
          <a:xfrm>
            <a:off x="8109807" y="6843832"/>
            <a:ext cx="8160866" cy="1529892"/>
            <a:chOff x="0" y="0"/>
            <a:chExt cx="2149364" cy="402934"/>
          </a:xfrm>
        </p:grpSpPr>
        <p:sp>
          <p:nvSpPr>
            <p:cNvPr id="15" name="Freeform 15"/>
            <p:cNvSpPr/>
            <p:nvPr/>
          </p:nvSpPr>
          <p:spPr>
            <a:xfrm>
              <a:off x="0" y="0"/>
              <a:ext cx="2149364" cy="402934"/>
            </a:xfrm>
            <a:custGeom>
              <a:avLst/>
              <a:gdLst/>
              <a:ahLst/>
              <a:cxnLst/>
              <a:rect l="l" t="t" r="r" b="b"/>
              <a:pathLst>
                <a:path w="2149364" h="402934">
                  <a:moveTo>
                    <a:pt x="2149364" y="201467"/>
                  </a:moveTo>
                  <a:lnTo>
                    <a:pt x="1946164" y="402934"/>
                  </a:lnTo>
                  <a:lnTo>
                    <a:pt x="203200" y="402934"/>
                  </a:lnTo>
                  <a:lnTo>
                    <a:pt x="0" y="201467"/>
                  </a:lnTo>
                  <a:lnTo>
                    <a:pt x="203200" y="0"/>
                  </a:lnTo>
                  <a:lnTo>
                    <a:pt x="1946164" y="0"/>
                  </a:lnTo>
                  <a:lnTo>
                    <a:pt x="2149364" y="201467"/>
                  </a:lnTo>
                  <a:close/>
                </a:path>
              </a:pathLst>
            </a:custGeom>
            <a:solidFill>
              <a:srgbClr val="F7F5F3"/>
            </a:solidFill>
          </p:spPr>
          <p:txBody>
            <a:bodyPr/>
            <a:lstStyle/>
            <a:p>
              <a:endParaRPr lang="en-US"/>
            </a:p>
          </p:txBody>
        </p:sp>
        <p:sp>
          <p:nvSpPr>
            <p:cNvPr id="16" name="TextBox 16"/>
            <p:cNvSpPr txBox="1"/>
            <p:nvPr/>
          </p:nvSpPr>
          <p:spPr>
            <a:xfrm>
              <a:off x="114300" y="-95250"/>
              <a:ext cx="1920764" cy="498184"/>
            </a:xfrm>
            <a:prstGeom prst="rect">
              <a:avLst/>
            </a:prstGeom>
          </p:spPr>
          <p:txBody>
            <a:bodyPr lIns="50800" tIns="50800" rIns="50800" bIns="50800" rtlCol="0" anchor="ctr"/>
            <a:lstStyle/>
            <a:p>
              <a:pPr algn="ctr">
                <a:lnSpc>
                  <a:spcPts val="6439"/>
                </a:lnSpc>
              </a:pPr>
              <a:r>
                <a:rPr lang="en-US" sz="4599">
                  <a:solidFill>
                    <a:srgbClr val="375245"/>
                  </a:solidFill>
                  <a:latin typeface="Roboto Condensed Bold"/>
                </a:rPr>
                <a:t>Đoạn trường tân thanh</a:t>
              </a:r>
            </a:p>
          </p:txBody>
        </p:sp>
      </p:grpSp>
      <p:pic>
        <p:nvPicPr>
          <p:cNvPr id="17" name="COUNTDOWN Timer 30 sec ( v 225 ) Clock with Sound Effects and Voice 4k">
            <a:hlinkClick r:id="" action="ppaction://media"/>
            <a:extLst>
              <a:ext uri="{FF2B5EF4-FFF2-40B4-BE49-F238E27FC236}">
                <a16:creationId xmlns:a16="http://schemas.microsoft.com/office/drawing/2014/main" id="{4E6FCAD4-4CF3-BB51-ECC1-8F3C19D57578}"/>
              </a:ext>
            </a:extLst>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13410485" y="1290512"/>
            <a:ext cx="3584969" cy="201654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762"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7"/>
                                        </p:tgtEl>
                                      </p:cBhvr>
                                    </p:cmd>
                                  </p:childTnLst>
                                </p:cTn>
                              </p:par>
                            </p:childTnLst>
                          </p:cTn>
                        </p:par>
                      </p:childTnLst>
                    </p:cTn>
                  </p:par>
                </p:childTnLst>
              </p:cTn>
              <p:nextCondLst>
                <p:cond evt="onClick" delay="0">
                  <p:tgtEl>
                    <p:spTgt spid="17"/>
                  </p:tgtEl>
                </p:cond>
              </p:nextCondLst>
            </p:seq>
            <p:video>
              <p:cMediaNode vol="80000">
                <p:cTn id="12" fill="hold" display="0">
                  <p:stCondLst>
                    <p:cond delay="indefinite"/>
                  </p:stCondLst>
                </p:cTn>
                <p:tgtEl>
                  <p:spTgt spid="17"/>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6023" y="-4011389"/>
            <a:ext cx="10297731" cy="18309776"/>
          </a:xfrm>
          <a:custGeom>
            <a:avLst/>
            <a:gdLst/>
            <a:ahLst/>
            <a:cxnLst/>
            <a:rect l="l" t="t" r="r" b="b"/>
            <a:pathLst>
              <a:path w="10297731" h="18309776">
                <a:moveTo>
                  <a:pt x="0" y="0"/>
                </a:moveTo>
                <a:lnTo>
                  <a:pt x="10297731" y="0"/>
                </a:lnTo>
                <a:lnTo>
                  <a:pt x="10297731" y="18309776"/>
                </a:lnTo>
                <a:lnTo>
                  <a:pt x="0" y="18309776"/>
                </a:lnTo>
                <a:lnTo>
                  <a:pt x="0" y="0"/>
                </a:lnTo>
                <a:close/>
              </a:path>
            </a:pathLst>
          </a:custGeom>
          <a:blipFill>
            <a:blip r:embed="rId3"/>
            <a:stretch>
              <a:fillRect l="-1179" r="-1179"/>
            </a:stretch>
          </a:blipFill>
        </p:spPr>
        <p:txBody>
          <a:bodyPr/>
          <a:lstStyle/>
          <a:p>
            <a:endParaRPr lang="en-US"/>
          </a:p>
        </p:txBody>
      </p:sp>
      <p:sp>
        <p:nvSpPr>
          <p:cNvPr id="3" name="Freeform 3"/>
          <p:cNvSpPr/>
          <p:nvPr/>
        </p:nvSpPr>
        <p:spPr>
          <a:xfrm>
            <a:off x="615618" y="542947"/>
            <a:ext cx="17070654" cy="9210654"/>
          </a:xfrm>
          <a:custGeom>
            <a:avLst/>
            <a:gdLst/>
            <a:ahLst/>
            <a:cxnLst/>
            <a:rect l="l" t="t" r="r" b="b"/>
            <a:pathLst>
              <a:path w="17070654" h="9210654">
                <a:moveTo>
                  <a:pt x="0" y="0"/>
                </a:moveTo>
                <a:lnTo>
                  <a:pt x="17070654" y="0"/>
                </a:lnTo>
                <a:lnTo>
                  <a:pt x="17070654" y="9210655"/>
                </a:lnTo>
                <a:lnTo>
                  <a:pt x="0" y="921065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1537617" y="-1418104"/>
            <a:ext cx="4928280" cy="4518168"/>
          </a:xfrm>
          <a:custGeom>
            <a:avLst/>
            <a:gdLst/>
            <a:ahLst/>
            <a:cxnLst/>
            <a:rect l="l" t="t" r="r" b="b"/>
            <a:pathLst>
              <a:path w="4928280" h="4518168">
                <a:moveTo>
                  <a:pt x="0" y="0"/>
                </a:moveTo>
                <a:lnTo>
                  <a:pt x="4928280" y="0"/>
                </a:lnTo>
                <a:lnTo>
                  <a:pt x="4928280" y="4518167"/>
                </a:lnTo>
                <a:lnTo>
                  <a:pt x="0" y="4518167"/>
                </a:lnTo>
                <a:lnTo>
                  <a:pt x="0" y="0"/>
                </a:lnTo>
                <a:close/>
              </a:path>
            </a:pathLst>
          </a:custGeom>
          <a:blipFill>
            <a:blip r:embed="rId6"/>
            <a:stretch>
              <a:fillRect/>
            </a:stretch>
          </a:blipFill>
        </p:spPr>
        <p:txBody>
          <a:bodyPr/>
          <a:lstStyle/>
          <a:p>
            <a:endParaRPr lang="en-US"/>
          </a:p>
        </p:txBody>
      </p:sp>
      <p:sp>
        <p:nvSpPr>
          <p:cNvPr id="5" name="Freeform 5"/>
          <p:cNvSpPr/>
          <p:nvPr/>
        </p:nvSpPr>
        <p:spPr>
          <a:xfrm>
            <a:off x="14883010" y="7057497"/>
            <a:ext cx="5004522" cy="3851136"/>
          </a:xfrm>
          <a:custGeom>
            <a:avLst/>
            <a:gdLst/>
            <a:ahLst/>
            <a:cxnLst/>
            <a:rect l="l" t="t" r="r" b="b"/>
            <a:pathLst>
              <a:path w="5004522" h="3851136">
                <a:moveTo>
                  <a:pt x="0" y="0"/>
                </a:moveTo>
                <a:lnTo>
                  <a:pt x="5004522" y="0"/>
                </a:lnTo>
                <a:lnTo>
                  <a:pt x="5004522" y="3851136"/>
                </a:lnTo>
                <a:lnTo>
                  <a:pt x="0" y="3851136"/>
                </a:lnTo>
                <a:lnTo>
                  <a:pt x="0" y="0"/>
                </a:lnTo>
                <a:close/>
              </a:path>
            </a:pathLst>
          </a:custGeom>
          <a:blipFill>
            <a:blip r:embed="rId7"/>
            <a:stretch>
              <a:fillRect/>
            </a:stretch>
          </a:blipFill>
        </p:spPr>
        <p:txBody>
          <a:bodyPr/>
          <a:lstStyle/>
          <a:p>
            <a:endParaRPr lang="en-US"/>
          </a:p>
        </p:txBody>
      </p:sp>
      <p:sp>
        <p:nvSpPr>
          <p:cNvPr id="6" name="Freeform 6"/>
          <p:cNvSpPr/>
          <p:nvPr/>
        </p:nvSpPr>
        <p:spPr>
          <a:xfrm>
            <a:off x="10833324" y="854644"/>
            <a:ext cx="6528153" cy="9008454"/>
          </a:xfrm>
          <a:custGeom>
            <a:avLst/>
            <a:gdLst/>
            <a:ahLst/>
            <a:cxnLst/>
            <a:rect l="l" t="t" r="r" b="b"/>
            <a:pathLst>
              <a:path w="6528153" h="9008454">
                <a:moveTo>
                  <a:pt x="0" y="0"/>
                </a:moveTo>
                <a:lnTo>
                  <a:pt x="6528153" y="0"/>
                </a:lnTo>
                <a:lnTo>
                  <a:pt x="6528153" y="9008454"/>
                </a:lnTo>
                <a:lnTo>
                  <a:pt x="0" y="9008454"/>
                </a:lnTo>
                <a:lnTo>
                  <a:pt x="0" y="0"/>
                </a:lnTo>
                <a:close/>
              </a:path>
            </a:pathLst>
          </a:custGeom>
          <a:blipFill>
            <a:blip r:embed="rId8"/>
            <a:stretch>
              <a:fillRect/>
            </a:stretch>
          </a:blipFill>
        </p:spPr>
        <p:txBody>
          <a:bodyPr/>
          <a:lstStyle/>
          <a:p>
            <a:endParaRPr lang="en-US"/>
          </a:p>
        </p:txBody>
      </p:sp>
      <p:sp>
        <p:nvSpPr>
          <p:cNvPr id="7" name="TextBox 7"/>
          <p:cNvSpPr txBox="1"/>
          <p:nvPr/>
        </p:nvSpPr>
        <p:spPr>
          <a:xfrm>
            <a:off x="5683023" y="2328564"/>
            <a:ext cx="7670105" cy="771500"/>
          </a:xfrm>
          <a:prstGeom prst="rect">
            <a:avLst/>
          </a:prstGeom>
        </p:spPr>
        <p:txBody>
          <a:bodyPr lIns="0" tIns="0" rIns="0" bIns="0" rtlCol="0" anchor="t">
            <a:spAutoFit/>
          </a:bodyPr>
          <a:lstStyle/>
          <a:p>
            <a:pPr algn="ctr">
              <a:lnSpc>
                <a:spcPts val="6300"/>
              </a:lnSpc>
            </a:pPr>
            <a:r>
              <a:rPr lang="en-US" sz="4500">
                <a:solidFill>
                  <a:srgbClr val="90BDA7"/>
                </a:solidFill>
                <a:latin typeface="Fraunces Bold"/>
              </a:rPr>
              <a:t>BÀI 2 - TRUYỆN THƠ NÔM</a:t>
            </a:r>
          </a:p>
        </p:txBody>
      </p:sp>
      <p:sp>
        <p:nvSpPr>
          <p:cNvPr id="8" name="TextBox 8"/>
          <p:cNvSpPr txBox="1"/>
          <p:nvPr/>
        </p:nvSpPr>
        <p:spPr>
          <a:xfrm>
            <a:off x="926523" y="3944775"/>
            <a:ext cx="16458749" cy="1553217"/>
          </a:xfrm>
          <a:prstGeom prst="rect">
            <a:avLst/>
          </a:prstGeom>
        </p:spPr>
        <p:txBody>
          <a:bodyPr lIns="0" tIns="0" rIns="0" bIns="0" rtlCol="0" anchor="t">
            <a:spAutoFit/>
          </a:bodyPr>
          <a:lstStyle/>
          <a:p>
            <a:pPr algn="ctr">
              <a:lnSpc>
                <a:spcPts val="12039"/>
              </a:lnSpc>
            </a:pPr>
            <a:r>
              <a:rPr lang="en-US" sz="8599">
                <a:solidFill>
                  <a:srgbClr val="375245"/>
                </a:solidFill>
                <a:latin typeface="#9Slide06 ThuPhap Thien An"/>
              </a:rPr>
              <a:t>CẢNH NGÀY XUÂN</a:t>
            </a:r>
          </a:p>
        </p:txBody>
      </p:sp>
      <p:sp>
        <p:nvSpPr>
          <p:cNvPr id="9" name="TextBox 9"/>
          <p:cNvSpPr txBox="1"/>
          <p:nvPr/>
        </p:nvSpPr>
        <p:spPr>
          <a:xfrm>
            <a:off x="6352191" y="6359022"/>
            <a:ext cx="6331768" cy="698475"/>
          </a:xfrm>
          <a:prstGeom prst="rect">
            <a:avLst/>
          </a:prstGeom>
        </p:spPr>
        <p:txBody>
          <a:bodyPr lIns="0" tIns="0" rIns="0" bIns="0" rtlCol="0" anchor="t">
            <a:spAutoFit/>
          </a:bodyPr>
          <a:lstStyle/>
          <a:p>
            <a:pPr algn="ctr">
              <a:lnSpc>
                <a:spcPts val="5599"/>
              </a:lnSpc>
            </a:pPr>
            <a:r>
              <a:rPr lang="en-US" sz="3999">
                <a:solidFill>
                  <a:srgbClr val="769B84"/>
                </a:solidFill>
                <a:latin typeface="#9Slide05 VL Fadilla"/>
              </a:rPr>
              <a:t>(Trích “Truyện Kiều” - Nguễn Du))</a:t>
            </a: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995136" y="-4022274"/>
            <a:ext cx="10297731" cy="18331548"/>
          </a:xfrm>
          <a:custGeom>
            <a:avLst/>
            <a:gdLst/>
            <a:ahLst/>
            <a:cxnLst/>
            <a:rect l="l" t="t" r="r" b="b"/>
            <a:pathLst>
              <a:path w="10297731" h="18331548">
                <a:moveTo>
                  <a:pt x="0" y="0"/>
                </a:moveTo>
                <a:lnTo>
                  <a:pt x="10297731" y="0"/>
                </a:lnTo>
                <a:lnTo>
                  <a:pt x="10297731" y="18331548"/>
                </a:lnTo>
                <a:lnTo>
                  <a:pt x="0" y="18331548"/>
                </a:lnTo>
                <a:lnTo>
                  <a:pt x="0" y="0"/>
                </a:lnTo>
                <a:close/>
              </a:path>
            </a:pathLst>
          </a:custGeom>
          <a:blipFill>
            <a:blip r:embed="rId3"/>
            <a:stretch>
              <a:fillRect l="-1239" r="-1239"/>
            </a:stretch>
          </a:blipFill>
        </p:spPr>
        <p:txBody>
          <a:bodyPr/>
          <a:lstStyle/>
          <a:p>
            <a:endParaRPr lang="en-US"/>
          </a:p>
        </p:txBody>
      </p:sp>
      <p:sp>
        <p:nvSpPr>
          <p:cNvPr id="3" name="Freeform 3"/>
          <p:cNvSpPr/>
          <p:nvPr/>
        </p:nvSpPr>
        <p:spPr>
          <a:xfrm>
            <a:off x="1362075" y="979714"/>
            <a:ext cx="15563849" cy="8556170"/>
          </a:xfrm>
          <a:custGeom>
            <a:avLst/>
            <a:gdLst/>
            <a:ahLst/>
            <a:cxnLst/>
            <a:rect l="l" t="t" r="r" b="b"/>
            <a:pathLst>
              <a:path w="15563849" h="8556170">
                <a:moveTo>
                  <a:pt x="0" y="0"/>
                </a:moveTo>
                <a:lnTo>
                  <a:pt x="15563849" y="0"/>
                </a:lnTo>
                <a:lnTo>
                  <a:pt x="15563849" y="8556170"/>
                </a:lnTo>
                <a:lnTo>
                  <a:pt x="0" y="855617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21773" y="0"/>
            <a:ext cx="6676677" cy="5332304"/>
          </a:xfrm>
          <a:custGeom>
            <a:avLst/>
            <a:gdLst/>
            <a:ahLst/>
            <a:cxnLst/>
            <a:rect l="l" t="t" r="r" b="b"/>
            <a:pathLst>
              <a:path w="6676677" h="5332304">
                <a:moveTo>
                  <a:pt x="0" y="0"/>
                </a:moveTo>
                <a:lnTo>
                  <a:pt x="6676677" y="0"/>
                </a:lnTo>
                <a:lnTo>
                  <a:pt x="6676677" y="5332304"/>
                </a:lnTo>
                <a:lnTo>
                  <a:pt x="0" y="5332304"/>
                </a:lnTo>
                <a:lnTo>
                  <a:pt x="0" y="0"/>
                </a:lnTo>
                <a:close/>
              </a:path>
            </a:pathLst>
          </a:custGeom>
          <a:blipFill>
            <a:blip r:embed="rId6"/>
            <a:stretch>
              <a:fillRect/>
            </a:stretch>
          </a:blipFill>
        </p:spPr>
        <p:txBody>
          <a:bodyPr/>
          <a:lstStyle/>
          <a:p>
            <a:endParaRPr lang="en-US"/>
          </a:p>
        </p:txBody>
      </p:sp>
      <p:sp>
        <p:nvSpPr>
          <p:cNvPr id="5" name="Freeform 5"/>
          <p:cNvSpPr/>
          <p:nvPr/>
        </p:nvSpPr>
        <p:spPr>
          <a:xfrm flipH="1" flipV="1">
            <a:off x="11633099" y="4980471"/>
            <a:ext cx="6676677" cy="5332304"/>
          </a:xfrm>
          <a:custGeom>
            <a:avLst/>
            <a:gdLst/>
            <a:ahLst/>
            <a:cxnLst/>
            <a:rect l="l" t="t" r="r" b="b"/>
            <a:pathLst>
              <a:path w="6676677" h="5332304">
                <a:moveTo>
                  <a:pt x="6676677" y="5332303"/>
                </a:moveTo>
                <a:lnTo>
                  <a:pt x="0" y="5332303"/>
                </a:lnTo>
                <a:lnTo>
                  <a:pt x="0" y="0"/>
                </a:lnTo>
                <a:lnTo>
                  <a:pt x="6676677" y="0"/>
                </a:lnTo>
                <a:lnTo>
                  <a:pt x="6676677" y="5332303"/>
                </a:lnTo>
                <a:close/>
              </a:path>
            </a:pathLst>
          </a:custGeom>
          <a:blipFill>
            <a:blip r:embed="rId6"/>
            <a:stretch>
              <a:fillRect/>
            </a:stretch>
          </a:blipFill>
        </p:spPr>
        <p:txBody>
          <a:bodyPr/>
          <a:lstStyle/>
          <a:p>
            <a:endParaRPr lang="en-US"/>
          </a:p>
        </p:txBody>
      </p:sp>
      <p:sp>
        <p:nvSpPr>
          <p:cNvPr id="6" name="Freeform 6"/>
          <p:cNvSpPr/>
          <p:nvPr/>
        </p:nvSpPr>
        <p:spPr>
          <a:xfrm>
            <a:off x="2891615" y="1696678"/>
            <a:ext cx="1242437" cy="1242437"/>
          </a:xfrm>
          <a:custGeom>
            <a:avLst/>
            <a:gdLst/>
            <a:ahLst/>
            <a:cxnLst/>
            <a:rect l="l" t="t" r="r" b="b"/>
            <a:pathLst>
              <a:path w="1242437" h="1242437">
                <a:moveTo>
                  <a:pt x="0" y="0"/>
                </a:moveTo>
                <a:lnTo>
                  <a:pt x="1242437" y="0"/>
                </a:lnTo>
                <a:lnTo>
                  <a:pt x="1242437" y="1242438"/>
                </a:lnTo>
                <a:lnTo>
                  <a:pt x="0" y="124243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7" name="TextBox 7"/>
          <p:cNvSpPr txBox="1"/>
          <p:nvPr/>
        </p:nvSpPr>
        <p:spPr>
          <a:xfrm>
            <a:off x="4312258" y="1705781"/>
            <a:ext cx="4050977" cy="1052781"/>
          </a:xfrm>
          <a:prstGeom prst="rect">
            <a:avLst/>
          </a:prstGeom>
        </p:spPr>
        <p:txBody>
          <a:bodyPr lIns="0" tIns="0" rIns="0" bIns="0" rtlCol="0" anchor="t">
            <a:spAutoFit/>
          </a:bodyPr>
          <a:lstStyle/>
          <a:p>
            <a:pPr algn="ctr">
              <a:lnSpc>
                <a:spcPts val="8119"/>
              </a:lnSpc>
            </a:pPr>
            <a:r>
              <a:rPr lang="en-US" sz="5799">
                <a:solidFill>
                  <a:srgbClr val="375245"/>
                </a:solidFill>
                <a:latin typeface="#9Slide06 ThuPhap Thien An"/>
              </a:rPr>
              <a:t>Đọc văn bản</a:t>
            </a:r>
          </a:p>
        </p:txBody>
      </p:sp>
      <p:sp>
        <p:nvSpPr>
          <p:cNvPr id="8" name="TextBox 8"/>
          <p:cNvSpPr txBox="1"/>
          <p:nvPr/>
        </p:nvSpPr>
        <p:spPr>
          <a:xfrm>
            <a:off x="3166283" y="2954314"/>
            <a:ext cx="11805154" cy="6044119"/>
          </a:xfrm>
          <a:prstGeom prst="rect">
            <a:avLst/>
          </a:prstGeom>
        </p:spPr>
        <p:txBody>
          <a:bodyPr lIns="0" tIns="0" rIns="0" bIns="0" rtlCol="0" anchor="t">
            <a:spAutoFit/>
          </a:bodyPr>
          <a:lstStyle/>
          <a:p>
            <a:pPr marL="971548" lvl="1" indent="-485774" algn="just">
              <a:lnSpc>
                <a:spcPts val="8054"/>
              </a:lnSpc>
              <a:buFont typeface="Arial"/>
              <a:buChar char="•"/>
            </a:pPr>
            <a:r>
              <a:rPr lang="en-US" sz="4499">
                <a:solidFill>
                  <a:srgbClr val="605048"/>
                </a:solidFill>
                <a:latin typeface="Roboto Condensed"/>
              </a:rPr>
              <a:t>Đọc diễn cảm văn bản </a:t>
            </a:r>
            <a:r>
              <a:rPr lang="en-US" sz="4499">
                <a:solidFill>
                  <a:srgbClr val="605048"/>
                </a:solidFill>
                <a:latin typeface="Roboto Condensed Italics"/>
              </a:rPr>
              <a:t>Cảnh ngày xuân.</a:t>
            </a:r>
          </a:p>
          <a:p>
            <a:pPr marL="971548" lvl="1" indent="-485774" algn="just">
              <a:lnSpc>
                <a:spcPts val="8054"/>
              </a:lnSpc>
              <a:buFont typeface="Arial"/>
              <a:buChar char="•"/>
            </a:pPr>
            <a:r>
              <a:rPr lang="en-US" sz="4499">
                <a:solidFill>
                  <a:srgbClr val="605048"/>
                </a:solidFill>
                <a:latin typeface="Roboto Condensed"/>
              </a:rPr>
              <a:t>Chú ý:</a:t>
            </a:r>
          </a:p>
          <a:p>
            <a:pPr algn="just">
              <a:lnSpc>
                <a:spcPts val="8054"/>
              </a:lnSpc>
            </a:pPr>
            <a:r>
              <a:rPr lang="en-US" sz="4499">
                <a:solidFill>
                  <a:srgbClr val="605048"/>
                </a:solidFill>
                <a:latin typeface="Roboto Condensed"/>
              </a:rPr>
              <a:t>- Đọc giọng nhẹ nhàng, tâm tình, thể hiện tâm trạng vui vẻ của chị em Thúy Kiều khi đi du xuân. </a:t>
            </a:r>
          </a:p>
          <a:p>
            <a:pPr algn="just">
              <a:lnSpc>
                <a:spcPts val="8054"/>
              </a:lnSpc>
            </a:pPr>
            <a:r>
              <a:rPr lang="en-US" sz="4499">
                <a:solidFill>
                  <a:srgbClr val="605048"/>
                </a:solidFill>
                <a:latin typeface="Roboto Condensed"/>
              </a:rPr>
              <a:t>- 6 câu thơ cuối giọng đọng ngậm ngùi thể hiện sự nuối tiếc, buồn man mác của chị em Kiều khi ra về.</a:t>
            </a: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995136" y="-4022274"/>
            <a:ext cx="10297731" cy="18331548"/>
          </a:xfrm>
          <a:custGeom>
            <a:avLst/>
            <a:gdLst/>
            <a:ahLst/>
            <a:cxnLst/>
            <a:rect l="l" t="t" r="r" b="b"/>
            <a:pathLst>
              <a:path w="10297731" h="18331548">
                <a:moveTo>
                  <a:pt x="0" y="0"/>
                </a:moveTo>
                <a:lnTo>
                  <a:pt x="10297731" y="0"/>
                </a:lnTo>
                <a:lnTo>
                  <a:pt x="10297731" y="18331548"/>
                </a:lnTo>
                <a:lnTo>
                  <a:pt x="0" y="18331548"/>
                </a:lnTo>
                <a:lnTo>
                  <a:pt x="0" y="0"/>
                </a:lnTo>
                <a:close/>
              </a:path>
            </a:pathLst>
          </a:custGeom>
          <a:blipFill>
            <a:blip r:embed="rId3"/>
            <a:stretch>
              <a:fillRect l="-1239" r="-1239"/>
            </a:stretch>
          </a:blipFill>
        </p:spPr>
        <p:txBody>
          <a:bodyPr/>
          <a:lstStyle/>
          <a:p>
            <a:endParaRPr lang="en-US"/>
          </a:p>
        </p:txBody>
      </p:sp>
      <p:sp>
        <p:nvSpPr>
          <p:cNvPr id="3" name="Freeform 3"/>
          <p:cNvSpPr/>
          <p:nvPr/>
        </p:nvSpPr>
        <p:spPr>
          <a:xfrm>
            <a:off x="1362075" y="979714"/>
            <a:ext cx="15563849" cy="8556170"/>
          </a:xfrm>
          <a:custGeom>
            <a:avLst/>
            <a:gdLst/>
            <a:ahLst/>
            <a:cxnLst/>
            <a:rect l="l" t="t" r="r" b="b"/>
            <a:pathLst>
              <a:path w="15563849" h="8556170">
                <a:moveTo>
                  <a:pt x="0" y="0"/>
                </a:moveTo>
                <a:lnTo>
                  <a:pt x="15563849" y="0"/>
                </a:lnTo>
                <a:lnTo>
                  <a:pt x="15563849" y="8556170"/>
                </a:lnTo>
                <a:lnTo>
                  <a:pt x="0" y="855617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2891615" y="1696678"/>
            <a:ext cx="1242437" cy="1242437"/>
          </a:xfrm>
          <a:custGeom>
            <a:avLst/>
            <a:gdLst/>
            <a:ahLst/>
            <a:cxnLst/>
            <a:rect l="l" t="t" r="r" b="b"/>
            <a:pathLst>
              <a:path w="1242437" h="1242437">
                <a:moveTo>
                  <a:pt x="0" y="0"/>
                </a:moveTo>
                <a:lnTo>
                  <a:pt x="1242437" y="0"/>
                </a:lnTo>
                <a:lnTo>
                  <a:pt x="1242437" y="1242438"/>
                </a:lnTo>
                <a:lnTo>
                  <a:pt x="0" y="124243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5" name="TextBox 5"/>
          <p:cNvSpPr txBox="1"/>
          <p:nvPr/>
        </p:nvSpPr>
        <p:spPr>
          <a:xfrm>
            <a:off x="4312258" y="1705781"/>
            <a:ext cx="4050977" cy="1052781"/>
          </a:xfrm>
          <a:prstGeom prst="rect">
            <a:avLst/>
          </a:prstGeom>
        </p:spPr>
        <p:txBody>
          <a:bodyPr lIns="0" tIns="0" rIns="0" bIns="0" rtlCol="0" anchor="t">
            <a:spAutoFit/>
          </a:bodyPr>
          <a:lstStyle/>
          <a:p>
            <a:pPr algn="ctr">
              <a:lnSpc>
                <a:spcPts val="8119"/>
              </a:lnSpc>
            </a:pPr>
            <a:r>
              <a:rPr lang="en-US" sz="5799">
                <a:solidFill>
                  <a:srgbClr val="375245"/>
                </a:solidFill>
                <a:latin typeface="#9Slide06 ThuPhap Thien An"/>
              </a:rPr>
              <a:t>Đọc văn bản</a:t>
            </a:r>
          </a:p>
        </p:txBody>
      </p:sp>
      <p:sp>
        <p:nvSpPr>
          <p:cNvPr id="6" name="Freeform 6"/>
          <p:cNvSpPr/>
          <p:nvPr/>
        </p:nvSpPr>
        <p:spPr>
          <a:xfrm>
            <a:off x="-21773" y="0"/>
            <a:ext cx="6676677" cy="5332304"/>
          </a:xfrm>
          <a:custGeom>
            <a:avLst/>
            <a:gdLst/>
            <a:ahLst/>
            <a:cxnLst/>
            <a:rect l="l" t="t" r="r" b="b"/>
            <a:pathLst>
              <a:path w="6676677" h="5332304">
                <a:moveTo>
                  <a:pt x="0" y="0"/>
                </a:moveTo>
                <a:lnTo>
                  <a:pt x="6676677" y="0"/>
                </a:lnTo>
                <a:lnTo>
                  <a:pt x="6676677" y="5332304"/>
                </a:lnTo>
                <a:lnTo>
                  <a:pt x="0" y="5332304"/>
                </a:lnTo>
                <a:lnTo>
                  <a:pt x="0" y="0"/>
                </a:lnTo>
                <a:close/>
              </a:path>
            </a:pathLst>
          </a:custGeom>
          <a:blipFill>
            <a:blip r:embed="rId8"/>
            <a:stretch>
              <a:fillRect/>
            </a:stretch>
          </a:blipFill>
        </p:spPr>
        <p:txBody>
          <a:bodyPr/>
          <a:lstStyle/>
          <a:p>
            <a:endParaRPr lang="en-US"/>
          </a:p>
        </p:txBody>
      </p:sp>
      <p:graphicFrame>
        <p:nvGraphicFramePr>
          <p:cNvPr id="7" name="Table 7"/>
          <p:cNvGraphicFramePr>
            <a:graphicFrameLocks noGrp="1"/>
          </p:cNvGraphicFramePr>
          <p:nvPr/>
        </p:nvGraphicFramePr>
        <p:xfrm>
          <a:off x="2108816" y="3756361"/>
          <a:ext cx="13609981" cy="5231194"/>
        </p:xfrm>
        <a:graphic>
          <a:graphicData uri="http://schemas.openxmlformats.org/drawingml/2006/table">
            <a:tbl>
              <a:tblPr/>
              <a:tblGrid>
                <a:gridCol w="10792759">
                  <a:extLst>
                    <a:ext uri="{9D8B030D-6E8A-4147-A177-3AD203B41FA5}">
                      <a16:colId xmlns:a16="http://schemas.microsoft.com/office/drawing/2014/main" val="20000"/>
                    </a:ext>
                  </a:extLst>
                </a:gridCol>
                <a:gridCol w="1336274">
                  <a:extLst>
                    <a:ext uri="{9D8B030D-6E8A-4147-A177-3AD203B41FA5}">
                      <a16:colId xmlns:a16="http://schemas.microsoft.com/office/drawing/2014/main" val="20001"/>
                    </a:ext>
                  </a:extLst>
                </a:gridCol>
                <a:gridCol w="1480948">
                  <a:extLst>
                    <a:ext uri="{9D8B030D-6E8A-4147-A177-3AD203B41FA5}">
                      <a16:colId xmlns:a16="http://schemas.microsoft.com/office/drawing/2014/main" val="20002"/>
                    </a:ext>
                  </a:extLst>
                </a:gridCol>
              </a:tblGrid>
              <a:tr h="860788">
                <a:tc>
                  <a:txBody>
                    <a:bodyPr/>
                    <a:lstStyle/>
                    <a:p>
                      <a:pPr algn="ctr">
                        <a:lnSpc>
                          <a:spcPts val="4620"/>
                        </a:lnSpc>
                        <a:defRPr/>
                      </a:pPr>
                      <a:r>
                        <a:rPr lang="en-US" sz="3299">
                          <a:solidFill>
                            <a:srgbClr val="FFFFFF"/>
                          </a:solidFill>
                          <a:latin typeface="Roboto Condensed Bold"/>
                        </a:rPr>
                        <a:t> Tiêu chí</a:t>
                      </a:r>
                      <a:endParaRPr lang="en-US" sz="1100"/>
                    </a:p>
                  </a:txBody>
                  <a:tcPr marL="76200" marR="76200" marT="76200" marB="76200" anchor="ctr">
                    <a:lnL w="9525" cap="flat" cmpd="sng" algn="ctr">
                      <a:solidFill>
                        <a:srgbClr val="B89B78"/>
                      </a:solidFill>
                      <a:prstDash val="solid"/>
                      <a:round/>
                      <a:headEnd type="none" w="med" len="med"/>
                      <a:tailEnd type="none" w="med" len="med"/>
                    </a:lnL>
                    <a:lnR w="9525" cap="flat" cmpd="sng" algn="ctr">
                      <a:solidFill>
                        <a:srgbClr val="B89B78"/>
                      </a:solidFill>
                      <a:prstDash val="solid"/>
                      <a:round/>
                      <a:headEnd type="none" w="med" len="med"/>
                      <a:tailEnd type="none" w="med" len="med"/>
                    </a:lnR>
                    <a:lnT w="9525" cap="flat" cmpd="sng" algn="ctr">
                      <a:solidFill>
                        <a:srgbClr val="B89B78"/>
                      </a:solidFill>
                      <a:prstDash val="solid"/>
                      <a:round/>
                      <a:headEnd type="none" w="med" len="med"/>
                      <a:tailEnd type="none" w="med" len="med"/>
                    </a:lnT>
                    <a:lnB w="9525" cap="flat" cmpd="sng" algn="ctr">
                      <a:solidFill>
                        <a:srgbClr val="B89B78"/>
                      </a:solidFill>
                      <a:prstDash val="solid"/>
                      <a:round/>
                      <a:headEnd type="none" w="med" len="med"/>
                      <a:tailEnd type="none" w="med" len="med"/>
                    </a:lnB>
                    <a:solidFill>
                      <a:srgbClr val="90BDA7"/>
                    </a:solidFill>
                  </a:tcPr>
                </a:tc>
                <a:tc>
                  <a:txBody>
                    <a:bodyPr/>
                    <a:lstStyle/>
                    <a:p>
                      <a:pPr algn="ctr">
                        <a:lnSpc>
                          <a:spcPts val="4620"/>
                        </a:lnSpc>
                        <a:defRPr/>
                      </a:pPr>
                      <a:r>
                        <a:rPr lang="en-US" sz="3299">
                          <a:solidFill>
                            <a:srgbClr val="FFFFFF"/>
                          </a:solidFill>
                          <a:latin typeface="Roboto Condensed Bold"/>
                        </a:rPr>
                        <a:t> Có   </a:t>
                      </a:r>
                      <a:endParaRPr lang="en-US" sz="1100"/>
                    </a:p>
                  </a:txBody>
                  <a:tcPr marL="76200" marR="76200" marT="76200" marB="76200" anchor="ctr">
                    <a:lnL w="9525" cap="flat" cmpd="sng" algn="ctr">
                      <a:solidFill>
                        <a:srgbClr val="B89B78"/>
                      </a:solidFill>
                      <a:prstDash val="solid"/>
                      <a:round/>
                      <a:headEnd type="none" w="med" len="med"/>
                      <a:tailEnd type="none" w="med" len="med"/>
                    </a:lnL>
                    <a:lnR w="9525" cap="flat" cmpd="sng" algn="ctr">
                      <a:solidFill>
                        <a:srgbClr val="B89B78"/>
                      </a:solidFill>
                      <a:prstDash val="solid"/>
                      <a:round/>
                      <a:headEnd type="none" w="med" len="med"/>
                      <a:tailEnd type="none" w="med" len="med"/>
                    </a:lnR>
                    <a:lnT w="9525" cap="flat" cmpd="sng" algn="ctr">
                      <a:solidFill>
                        <a:srgbClr val="B89B78"/>
                      </a:solidFill>
                      <a:prstDash val="solid"/>
                      <a:round/>
                      <a:headEnd type="none" w="med" len="med"/>
                      <a:tailEnd type="none" w="med" len="med"/>
                    </a:lnT>
                    <a:lnB w="9525" cap="flat" cmpd="sng" algn="ctr">
                      <a:solidFill>
                        <a:srgbClr val="B89B78"/>
                      </a:solidFill>
                      <a:prstDash val="solid"/>
                      <a:round/>
                      <a:headEnd type="none" w="med" len="med"/>
                      <a:tailEnd type="none" w="med" len="med"/>
                    </a:lnB>
                    <a:solidFill>
                      <a:srgbClr val="90BDA7"/>
                    </a:solidFill>
                  </a:tcPr>
                </a:tc>
                <a:tc>
                  <a:txBody>
                    <a:bodyPr/>
                    <a:lstStyle/>
                    <a:p>
                      <a:pPr algn="ctr">
                        <a:lnSpc>
                          <a:spcPts val="4620"/>
                        </a:lnSpc>
                        <a:defRPr/>
                      </a:pPr>
                      <a:r>
                        <a:rPr lang="en-US" sz="3299">
                          <a:solidFill>
                            <a:srgbClr val="FFFFFF"/>
                          </a:solidFill>
                          <a:latin typeface="Roboto Condensed Bold"/>
                        </a:rPr>
                        <a:t> Không</a:t>
                      </a:r>
                      <a:endParaRPr lang="en-US" sz="1100"/>
                    </a:p>
                  </a:txBody>
                  <a:tcPr marL="76200" marR="76200" marT="76200" marB="76200" anchor="ctr">
                    <a:lnL w="9525" cap="flat" cmpd="sng" algn="ctr">
                      <a:solidFill>
                        <a:srgbClr val="B89B78"/>
                      </a:solidFill>
                      <a:prstDash val="solid"/>
                      <a:round/>
                      <a:headEnd type="none" w="med" len="med"/>
                      <a:tailEnd type="none" w="med" len="med"/>
                    </a:lnL>
                    <a:lnR w="9525" cap="flat" cmpd="sng" algn="ctr">
                      <a:solidFill>
                        <a:srgbClr val="B89B78"/>
                      </a:solidFill>
                      <a:prstDash val="solid"/>
                      <a:round/>
                      <a:headEnd type="none" w="med" len="med"/>
                      <a:tailEnd type="none" w="med" len="med"/>
                    </a:lnR>
                    <a:lnT w="9525" cap="flat" cmpd="sng" algn="ctr">
                      <a:solidFill>
                        <a:srgbClr val="B89B78"/>
                      </a:solidFill>
                      <a:prstDash val="solid"/>
                      <a:round/>
                      <a:headEnd type="none" w="med" len="med"/>
                      <a:tailEnd type="none" w="med" len="med"/>
                    </a:lnT>
                    <a:lnB w="9525" cap="flat" cmpd="sng" algn="ctr">
                      <a:solidFill>
                        <a:srgbClr val="B89B78"/>
                      </a:solidFill>
                      <a:prstDash val="solid"/>
                      <a:round/>
                      <a:headEnd type="none" w="med" len="med"/>
                      <a:tailEnd type="none" w="med" len="med"/>
                    </a:lnB>
                    <a:solidFill>
                      <a:srgbClr val="90BDA7"/>
                    </a:solidFill>
                  </a:tcPr>
                </a:tc>
                <a:extLst>
                  <a:ext uri="{0D108BD9-81ED-4DB2-BD59-A6C34878D82A}">
                    <a16:rowId xmlns:a16="http://schemas.microsoft.com/office/drawing/2014/main" val="10000"/>
                  </a:ext>
                </a:extLst>
              </a:tr>
              <a:tr h="801559">
                <a:tc>
                  <a:txBody>
                    <a:bodyPr/>
                    <a:lstStyle/>
                    <a:p>
                      <a:pPr algn="l">
                        <a:lnSpc>
                          <a:spcPts val="4620"/>
                        </a:lnSpc>
                        <a:defRPr/>
                      </a:pPr>
                      <a:r>
                        <a:rPr lang="en-US" sz="3299">
                          <a:solidFill>
                            <a:srgbClr val="605048"/>
                          </a:solidFill>
                          <a:latin typeface="Roboto Condensed"/>
                        </a:rPr>
                        <a:t>Đọc trôi chảy, không bỏ từ, thêm từ.</a:t>
                      </a:r>
                      <a:endParaRPr lang="en-US" sz="1100"/>
                    </a:p>
                  </a:txBody>
                  <a:tcPr marL="76200" marR="76200" marT="76200" marB="76200" anchor="ctr">
                    <a:lnL w="9525" cap="flat" cmpd="sng" algn="ctr">
                      <a:solidFill>
                        <a:srgbClr val="B89B78"/>
                      </a:solidFill>
                      <a:prstDash val="solid"/>
                      <a:round/>
                      <a:headEnd type="none" w="med" len="med"/>
                      <a:tailEnd type="none" w="med" len="med"/>
                    </a:lnL>
                    <a:lnR w="9525" cap="flat" cmpd="sng" algn="ctr">
                      <a:solidFill>
                        <a:srgbClr val="B89B78"/>
                      </a:solidFill>
                      <a:prstDash val="solid"/>
                      <a:round/>
                      <a:headEnd type="none" w="med" len="med"/>
                      <a:tailEnd type="none" w="med" len="med"/>
                    </a:lnR>
                    <a:lnT w="9525" cap="flat" cmpd="sng" algn="ctr">
                      <a:solidFill>
                        <a:srgbClr val="B89B78"/>
                      </a:solidFill>
                      <a:prstDash val="solid"/>
                      <a:round/>
                      <a:headEnd type="none" w="med" len="med"/>
                      <a:tailEnd type="none" w="med" len="med"/>
                    </a:lnT>
                    <a:lnB w="9525" cap="flat" cmpd="sng" algn="ctr">
                      <a:solidFill>
                        <a:srgbClr val="B89B78"/>
                      </a:solidFill>
                      <a:prstDash val="solid"/>
                      <a:round/>
                      <a:headEnd type="none" w="med" len="med"/>
                      <a:tailEnd type="none" w="med" len="med"/>
                    </a:lnB>
                    <a:solidFill>
                      <a:srgbClr val="F7F5F3"/>
                    </a:solidFill>
                  </a:tcPr>
                </a:tc>
                <a:tc>
                  <a:txBody>
                    <a:bodyPr/>
                    <a:lstStyle/>
                    <a:p>
                      <a:pPr algn="l">
                        <a:lnSpc>
                          <a:spcPts val="4619"/>
                        </a:lnSpc>
                        <a:defRPr/>
                      </a:pPr>
                      <a:endParaRPr lang="en-US" sz="1100"/>
                    </a:p>
                  </a:txBody>
                  <a:tcPr marL="76200" marR="76200" marT="76200" marB="76200" anchor="ctr">
                    <a:lnL w="9525" cap="flat" cmpd="sng" algn="ctr">
                      <a:solidFill>
                        <a:srgbClr val="B89B78"/>
                      </a:solidFill>
                      <a:prstDash val="solid"/>
                      <a:round/>
                      <a:headEnd type="none" w="med" len="med"/>
                      <a:tailEnd type="none" w="med" len="med"/>
                    </a:lnL>
                    <a:lnR w="9525" cap="flat" cmpd="sng" algn="ctr">
                      <a:solidFill>
                        <a:srgbClr val="B89B78"/>
                      </a:solidFill>
                      <a:prstDash val="solid"/>
                      <a:round/>
                      <a:headEnd type="none" w="med" len="med"/>
                      <a:tailEnd type="none" w="med" len="med"/>
                    </a:lnR>
                    <a:lnT w="9525" cap="flat" cmpd="sng" algn="ctr">
                      <a:solidFill>
                        <a:srgbClr val="B89B78"/>
                      </a:solidFill>
                      <a:prstDash val="solid"/>
                      <a:round/>
                      <a:headEnd type="none" w="med" len="med"/>
                      <a:tailEnd type="none" w="med" len="med"/>
                    </a:lnT>
                    <a:lnB w="9525" cap="flat" cmpd="sng" algn="ctr">
                      <a:solidFill>
                        <a:srgbClr val="B89B78"/>
                      </a:solidFill>
                      <a:prstDash val="solid"/>
                      <a:round/>
                      <a:headEnd type="none" w="med" len="med"/>
                      <a:tailEnd type="none" w="med" len="med"/>
                    </a:lnB>
                    <a:solidFill>
                      <a:srgbClr val="F7F5F3"/>
                    </a:solidFill>
                  </a:tcPr>
                </a:tc>
                <a:tc>
                  <a:txBody>
                    <a:bodyPr/>
                    <a:lstStyle/>
                    <a:p>
                      <a:pPr algn="l">
                        <a:lnSpc>
                          <a:spcPts val="4619"/>
                        </a:lnSpc>
                        <a:defRPr/>
                      </a:pPr>
                      <a:endParaRPr lang="en-US" sz="1100"/>
                    </a:p>
                  </a:txBody>
                  <a:tcPr marL="76200" marR="76200" marT="76200" marB="76200" anchor="ctr">
                    <a:lnL w="9525" cap="flat" cmpd="sng" algn="ctr">
                      <a:solidFill>
                        <a:srgbClr val="B89B78"/>
                      </a:solidFill>
                      <a:prstDash val="solid"/>
                      <a:round/>
                      <a:headEnd type="none" w="med" len="med"/>
                      <a:tailEnd type="none" w="med" len="med"/>
                    </a:lnL>
                    <a:lnR w="9525" cap="flat" cmpd="sng" algn="ctr">
                      <a:solidFill>
                        <a:srgbClr val="B89B78"/>
                      </a:solidFill>
                      <a:prstDash val="solid"/>
                      <a:round/>
                      <a:headEnd type="none" w="med" len="med"/>
                      <a:tailEnd type="none" w="med" len="med"/>
                    </a:lnR>
                    <a:lnT w="9525" cap="flat" cmpd="sng" algn="ctr">
                      <a:solidFill>
                        <a:srgbClr val="B89B78"/>
                      </a:solidFill>
                      <a:prstDash val="solid"/>
                      <a:round/>
                      <a:headEnd type="none" w="med" len="med"/>
                      <a:tailEnd type="none" w="med" len="med"/>
                    </a:lnT>
                    <a:lnB w="9525" cap="flat" cmpd="sng" algn="ctr">
                      <a:solidFill>
                        <a:srgbClr val="B89B78"/>
                      </a:solidFill>
                      <a:prstDash val="solid"/>
                      <a:round/>
                      <a:headEnd type="none" w="med" len="med"/>
                      <a:tailEnd type="none" w="med" len="med"/>
                    </a:lnB>
                    <a:solidFill>
                      <a:srgbClr val="F7F5F3"/>
                    </a:solidFill>
                  </a:tcPr>
                </a:tc>
                <a:extLst>
                  <a:ext uri="{0D108BD9-81ED-4DB2-BD59-A6C34878D82A}">
                    <a16:rowId xmlns:a16="http://schemas.microsoft.com/office/drawing/2014/main" val="10001"/>
                  </a:ext>
                </a:extLst>
              </a:tr>
              <a:tr h="1383644">
                <a:tc>
                  <a:txBody>
                    <a:bodyPr/>
                    <a:lstStyle/>
                    <a:p>
                      <a:pPr algn="l">
                        <a:lnSpc>
                          <a:spcPts val="4620"/>
                        </a:lnSpc>
                        <a:defRPr/>
                      </a:pPr>
                      <a:r>
                        <a:rPr lang="en-US" sz="3299">
                          <a:solidFill>
                            <a:srgbClr val="605048"/>
                          </a:solidFill>
                          <a:latin typeface="Roboto Condensed"/>
                        </a:rPr>
                        <a:t>Đọc to, rõ bảo đảm trong không gian lớp học, cả lớp cùng nghe được.</a:t>
                      </a:r>
                      <a:endParaRPr lang="en-US" sz="1100"/>
                    </a:p>
                  </a:txBody>
                  <a:tcPr marL="76200" marR="76200" marT="76200" marB="76200" anchor="ctr">
                    <a:lnL w="9525" cap="flat" cmpd="sng" algn="ctr">
                      <a:solidFill>
                        <a:srgbClr val="B89B78"/>
                      </a:solidFill>
                      <a:prstDash val="solid"/>
                      <a:round/>
                      <a:headEnd type="none" w="med" len="med"/>
                      <a:tailEnd type="none" w="med" len="med"/>
                    </a:lnL>
                    <a:lnR w="9525" cap="flat" cmpd="sng" algn="ctr">
                      <a:solidFill>
                        <a:srgbClr val="B89B78"/>
                      </a:solidFill>
                      <a:prstDash val="solid"/>
                      <a:round/>
                      <a:headEnd type="none" w="med" len="med"/>
                      <a:tailEnd type="none" w="med" len="med"/>
                    </a:lnR>
                    <a:lnT w="9525" cap="flat" cmpd="sng" algn="ctr">
                      <a:solidFill>
                        <a:srgbClr val="B89B78"/>
                      </a:solidFill>
                      <a:prstDash val="solid"/>
                      <a:round/>
                      <a:headEnd type="none" w="med" len="med"/>
                      <a:tailEnd type="none" w="med" len="med"/>
                    </a:lnT>
                    <a:lnB w="9525" cap="flat" cmpd="sng" algn="ctr">
                      <a:solidFill>
                        <a:srgbClr val="B89B78"/>
                      </a:solidFill>
                      <a:prstDash val="solid"/>
                      <a:round/>
                      <a:headEnd type="none" w="med" len="med"/>
                      <a:tailEnd type="none" w="med" len="med"/>
                    </a:lnB>
                    <a:solidFill>
                      <a:srgbClr val="F7F5F3"/>
                    </a:solidFill>
                  </a:tcPr>
                </a:tc>
                <a:tc>
                  <a:txBody>
                    <a:bodyPr/>
                    <a:lstStyle/>
                    <a:p>
                      <a:pPr algn="l">
                        <a:lnSpc>
                          <a:spcPts val="4619"/>
                        </a:lnSpc>
                        <a:defRPr/>
                      </a:pPr>
                      <a:endParaRPr lang="en-US" sz="1100"/>
                    </a:p>
                  </a:txBody>
                  <a:tcPr marL="76200" marR="76200" marT="76200" marB="76200" anchor="ctr">
                    <a:lnL w="9525" cap="flat" cmpd="sng" algn="ctr">
                      <a:solidFill>
                        <a:srgbClr val="B89B78"/>
                      </a:solidFill>
                      <a:prstDash val="solid"/>
                      <a:round/>
                      <a:headEnd type="none" w="med" len="med"/>
                      <a:tailEnd type="none" w="med" len="med"/>
                    </a:lnL>
                    <a:lnR w="9525" cap="flat" cmpd="sng" algn="ctr">
                      <a:solidFill>
                        <a:srgbClr val="B89B78"/>
                      </a:solidFill>
                      <a:prstDash val="solid"/>
                      <a:round/>
                      <a:headEnd type="none" w="med" len="med"/>
                      <a:tailEnd type="none" w="med" len="med"/>
                    </a:lnR>
                    <a:lnT w="9525" cap="flat" cmpd="sng" algn="ctr">
                      <a:solidFill>
                        <a:srgbClr val="B89B78"/>
                      </a:solidFill>
                      <a:prstDash val="solid"/>
                      <a:round/>
                      <a:headEnd type="none" w="med" len="med"/>
                      <a:tailEnd type="none" w="med" len="med"/>
                    </a:lnT>
                    <a:lnB w="9525" cap="flat" cmpd="sng" algn="ctr">
                      <a:solidFill>
                        <a:srgbClr val="B89B78"/>
                      </a:solidFill>
                      <a:prstDash val="solid"/>
                      <a:round/>
                      <a:headEnd type="none" w="med" len="med"/>
                      <a:tailEnd type="none" w="med" len="med"/>
                    </a:lnB>
                    <a:solidFill>
                      <a:srgbClr val="F7F5F3"/>
                    </a:solidFill>
                  </a:tcPr>
                </a:tc>
                <a:tc>
                  <a:txBody>
                    <a:bodyPr/>
                    <a:lstStyle/>
                    <a:p>
                      <a:pPr algn="l">
                        <a:lnSpc>
                          <a:spcPts val="4619"/>
                        </a:lnSpc>
                        <a:defRPr/>
                      </a:pPr>
                      <a:endParaRPr lang="en-US" sz="1100"/>
                    </a:p>
                  </a:txBody>
                  <a:tcPr marL="76200" marR="76200" marT="76200" marB="76200" anchor="ctr">
                    <a:lnL w="9525" cap="flat" cmpd="sng" algn="ctr">
                      <a:solidFill>
                        <a:srgbClr val="B89B78"/>
                      </a:solidFill>
                      <a:prstDash val="solid"/>
                      <a:round/>
                      <a:headEnd type="none" w="med" len="med"/>
                      <a:tailEnd type="none" w="med" len="med"/>
                    </a:lnL>
                    <a:lnR w="9525" cap="flat" cmpd="sng" algn="ctr">
                      <a:solidFill>
                        <a:srgbClr val="B89B78"/>
                      </a:solidFill>
                      <a:prstDash val="solid"/>
                      <a:round/>
                      <a:headEnd type="none" w="med" len="med"/>
                      <a:tailEnd type="none" w="med" len="med"/>
                    </a:lnR>
                    <a:lnT w="9525" cap="flat" cmpd="sng" algn="ctr">
                      <a:solidFill>
                        <a:srgbClr val="B89B78"/>
                      </a:solidFill>
                      <a:prstDash val="solid"/>
                      <a:round/>
                      <a:headEnd type="none" w="med" len="med"/>
                      <a:tailEnd type="none" w="med" len="med"/>
                    </a:lnT>
                    <a:lnB w="9525" cap="flat" cmpd="sng" algn="ctr">
                      <a:solidFill>
                        <a:srgbClr val="B89B78"/>
                      </a:solidFill>
                      <a:prstDash val="solid"/>
                      <a:round/>
                      <a:headEnd type="none" w="med" len="med"/>
                      <a:tailEnd type="none" w="med" len="med"/>
                    </a:lnB>
                    <a:solidFill>
                      <a:srgbClr val="F7F5F3"/>
                    </a:solidFill>
                  </a:tcPr>
                </a:tc>
                <a:extLst>
                  <a:ext uri="{0D108BD9-81ED-4DB2-BD59-A6C34878D82A}">
                    <a16:rowId xmlns:a16="http://schemas.microsoft.com/office/drawing/2014/main" val="10002"/>
                  </a:ext>
                </a:extLst>
              </a:tr>
              <a:tr h="801559">
                <a:tc>
                  <a:txBody>
                    <a:bodyPr/>
                    <a:lstStyle/>
                    <a:p>
                      <a:pPr algn="l">
                        <a:lnSpc>
                          <a:spcPts val="4620"/>
                        </a:lnSpc>
                        <a:defRPr/>
                      </a:pPr>
                      <a:r>
                        <a:rPr lang="en-US" sz="3299">
                          <a:solidFill>
                            <a:srgbClr val="605048"/>
                          </a:solidFill>
                          <a:latin typeface="Roboto Condensed"/>
                        </a:rPr>
                        <a:t>Tốc độ đọc phù hợp.</a:t>
                      </a:r>
                      <a:endParaRPr lang="en-US" sz="1100"/>
                    </a:p>
                  </a:txBody>
                  <a:tcPr marL="76200" marR="76200" marT="76200" marB="76200" anchor="ctr">
                    <a:lnL w="9525" cap="flat" cmpd="sng" algn="ctr">
                      <a:solidFill>
                        <a:srgbClr val="B89B78"/>
                      </a:solidFill>
                      <a:prstDash val="solid"/>
                      <a:round/>
                      <a:headEnd type="none" w="med" len="med"/>
                      <a:tailEnd type="none" w="med" len="med"/>
                    </a:lnL>
                    <a:lnR w="9525" cap="flat" cmpd="sng" algn="ctr">
                      <a:solidFill>
                        <a:srgbClr val="B89B78"/>
                      </a:solidFill>
                      <a:prstDash val="solid"/>
                      <a:round/>
                      <a:headEnd type="none" w="med" len="med"/>
                      <a:tailEnd type="none" w="med" len="med"/>
                    </a:lnR>
                    <a:lnT w="9525" cap="flat" cmpd="sng" algn="ctr">
                      <a:solidFill>
                        <a:srgbClr val="B89B78"/>
                      </a:solidFill>
                      <a:prstDash val="solid"/>
                      <a:round/>
                      <a:headEnd type="none" w="med" len="med"/>
                      <a:tailEnd type="none" w="med" len="med"/>
                    </a:lnT>
                    <a:lnB w="9525" cap="flat" cmpd="sng" algn="ctr">
                      <a:solidFill>
                        <a:srgbClr val="B89B78"/>
                      </a:solidFill>
                      <a:prstDash val="solid"/>
                      <a:round/>
                      <a:headEnd type="none" w="med" len="med"/>
                      <a:tailEnd type="none" w="med" len="med"/>
                    </a:lnB>
                    <a:solidFill>
                      <a:srgbClr val="F7F5F3"/>
                    </a:solidFill>
                  </a:tcPr>
                </a:tc>
                <a:tc>
                  <a:txBody>
                    <a:bodyPr/>
                    <a:lstStyle/>
                    <a:p>
                      <a:pPr algn="l">
                        <a:lnSpc>
                          <a:spcPts val="4619"/>
                        </a:lnSpc>
                        <a:defRPr/>
                      </a:pPr>
                      <a:endParaRPr lang="en-US" sz="1100"/>
                    </a:p>
                  </a:txBody>
                  <a:tcPr marL="76200" marR="76200" marT="76200" marB="76200" anchor="ctr">
                    <a:lnL w="9525" cap="flat" cmpd="sng" algn="ctr">
                      <a:solidFill>
                        <a:srgbClr val="B89B78"/>
                      </a:solidFill>
                      <a:prstDash val="solid"/>
                      <a:round/>
                      <a:headEnd type="none" w="med" len="med"/>
                      <a:tailEnd type="none" w="med" len="med"/>
                    </a:lnL>
                    <a:lnR w="9525" cap="flat" cmpd="sng" algn="ctr">
                      <a:solidFill>
                        <a:srgbClr val="B89B78"/>
                      </a:solidFill>
                      <a:prstDash val="solid"/>
                      <a:round/>
                      <a:headEnd type="none" w="med" len="med"/>
                      <a:tailEnd type="none" w="med" len="med"/>
                    </a:lnR>
                    <a:lnT w="9525" cap="flat" cmpd="sng" algn="ctr">
                      <a:solidFill>
                        <a:srgbClr val="B89B78"/>
                      </a:solidFill>
                      <a:prstDash val="solid"/>
                      <a:round/>
                      <a:headEnd type="none" w="med" len="med"/>
                      <a:tailEnd type="none" w="med" len="med"/>
                    </a:lnT>
                    <a:lnB w="9525" cap="flat" cmpd="sng" algn="ctr">
                      <a:solidFill>
                        <a:srgbClr val="B89B78"/>
                      </a:solidFill>
                      <a:prstDash val="solid"/>
                      <a:round/>
                      <a:headEnd type="none" w="med" len="med"/>
                      <a:tailEnd type="none" w="med" len="med"/>
                    </a:lnB>
                    <a:solidFill>
                      <a:srgbClr val="F7F5F3"/>
                    </a:solidFill>
                  </a:tcPr>
                </a:tc>
                <a:tc>
                  <a:txBody>
                    <a:bodyPr/>
                    <a:lstStyle/>
                    <a:p>
                      <a:pPr algn="l">
                        <a:lnSpc>
                          <a:spcPts val="4619"/>
                        </a:lnSpc>
                        <a:defRPr/>
                      </a:pPr>
                      <a:endParaRPr lang="en-US" sz="1100"/>
                    </a:p>
                  </a:txBody>
                  <a:tcPr marL="76200" marR="76200" marT="76200" marB="76200" anchor="ctr">
                    <a:lnL w="9525" cap="flat" cmpd="sng" algn="ctr">
                      <a:solidFill>
                        <a:srgbClr val="B89B78"/>
                      </a:solidFill>
                      <a:prstDash val="solid"/>
                      <a:round/>
                      <a:headEnd type="none" w="med" len="med"/>
                      <a:tailEnd type="none" w="med" len="med"/>
                    </a:lnL>
                    <a:lnR w="9525" cap="flat" cmpd="sng" algn="ctr">
                      <a:solidFill>
                        <a:srgbClr val="B89B78"/>
                      </a:solidFill>
                      <a:prstDash val="solid"/>
                      <a:round/>
                      <a:headEnd type="none" w="med" len="med"/>
                      <a:tailEnd type="none" w="med" len="med"/>
                    </a:lnR>
                    <a:lnT w="9525" cap="flat" cmpd="sng" algn="ctr">
                      <a:solidFill>
                        <a:srgbClr val="B89B78"/>
                      </a:solidFill>
                      <a:prstDash val="solid"/>
                      <a:round/>
                      <a:headEnd type="none" w="med" len="med"/>
                      <a:tailEnd type="none" w="med" len="med"/>
                    </a:lnT>
                    <a:lnB w="9525" cap="flat" cmpd="sng" algn="ctr">
                      <a:solidFill>
                        <a:srgbClr val="B89B78"/>
                      </a:solidFill>
                      <a:prstDash val="solid"/>
                      <a:round/>
                      <a:headEnd type="none" w="med" len="med"/>
                      <a:tailEnd type="none" w="med" len="med"/>
                    </a:lnB>
                    <a:solidFill>
                      <a:srgbClr val="F7F5F3"/>
                    </a:solidFill>
                  </a:tcPr>
                </a:tc>
                <a:extLst>
                  <a:ext uri="{0D108BD9-81ED-4DB2-BD59-A6C34878D82A}">
                    <a16:rowId xmlns:a16="http://schemas.microsoft.com/office/drawing/2014/main" val="10003"/>
                  </a:ext>
                </a:extLst>
              </a:tr>
              <a:tr h="1383644">
                <a:tc>
                  <a:txBody>
                    <a:bodyPr/>
                    <a:lstStyle/>
                    <a:p>
                      <a:pPr algn="just">
                        <a:lnSpc>
                          <a:spcPts val="4620"/>
                        </a:lnSpc>
                        <a:defRPr/>
                      </a:pPr>
                      <a:r>
                        <a:rPr lang="en-US" sz="3299">
                          <a:solidFill>
                            <a:srgbClr val="605048"/>
                          </a:solidFill>
                          <a:latin typeface="Roboto Condensed"/>
                        </a:rPr>
                        <a:t>Sử dụng giọng điệu khác nhau để thể hiện được tâm trạng, cảm xúc của chị em Thúy Kiều trong chuyến du xuân</a:t>
                      </a:r>
                      <a:endParaRPr lang="en-US" sz="1100"/>
                    </a:p>
                  </a:txBody>
                  <a:tcPr marL="76200" marR="76200" marT="76200" marB="76200" anchor="ctr">
                    <a:lnL w="9525" cap="flat" cmpd="sng" algn="ctr">
                      <a:solidFill>
                        <a:srgbClr val="B89B78"/>
                      </a:solidFill>
                      <a:prstDash val="solid"/>
                      <a:round/>
                      <a:headEnd type="none" w="med" len="med"/>
                      <a:tailEnd type="none" w="med" len="med"/>
                    </a:lnL>
                    <a:lnR w="9525" cap="flat" cmpd="sng" algn="ctr">
                      <a:solidFill>
                        <a:srgbClr val="B89B78"/>
                      </a:solidFill>
                      <a:prstDash val="solid"/>
                      <a:round/>
                      <a:headEnd type="none" w="med" len="med"/>
                      <a:tailEnd type="none" w="med" len="med"/>
                    </a:lnR>
                    <a:lnT w="9525" cap="flat" cmpd="sng" algn="ctr">
                      <a:solidFill>
                        <a:srgbClr val="B89B78"/>
                      </a:solidFill>
                      <a:prstDash val="solid"/>
                      <a:round/>
                      <a:headEnd type="none" w="med" len="med"/>
                      <a:tailEnd type="none" w="med" len="med"/>
                    </a:lnT>
                    <a:lnB w="9525" cap="flat" cmpd="sng" algn="ctr">
                      <a:solidFill>
                        <a:srgbClr val="B89B78"/>
                      </a:solidFill>
                      <a:prstDash val="solid"/>
                      <a:round/>
                      <a:headEnd type="none" w="med" len="med"/>
                      <a:tailEnd type="none" w="med" len="med"/>
                    </a:lnB>
                    <a:solidFill>
                      <a:srgbClr val="F7F5F3"/>
                    </a:solidFill>
                  </a:tcPr>
                </a:tc>
                <a:tc>
                  <a:txBody>
                    <a:bodyPr/>
                    <a:lstStyle/>
                    <a:p>
                      <a:pPr algn="l">
                        <a:lnSpc>
                          <a:spcPts val="4619"/>
                        </a:lnSpc>
                        <a:defRPr/>
                      </a:pPr>
                      <a:endParaRPr lang="en-US" sz="1100"/>
                    </a:p>
                  </a:txBody>
                  <a:tcPr marL="76200" marR="76200" marT="76200" marB="76200" anchor="ctr">
                    <a:lnL w="9525" cap="flat" cmpd="sng" algn="ctr">
                      <a:solidFill>
                        <a:srgbClr val="B89B78"/>
                      </a:solidFill>
                      <a:prstDash val="solid"/>
                      <a:round/>
                      <a:headEnd type="none" w="med" len="med"/>
                      <a:tailEnd type="none" w="med" len="med"/>
                    </a:lnL>
                    <a:lnR w="9525" cap="flat" cmpd="sng" algn="ctr">
                      <a:solidFill>
                        <a:srgbClr val="B89B78"/>
                      </a:solidFill>
                      <a:prstDash val="solid"/>
                      <a:round/>
                      <a:headEnd type="none" w="med" len="med"/>
                      <a:tailEnd type="none" w="med" len="med"/>
                    </a:lnR>
                    <a:lnT w="9525" cap="flat" cmpd="sng" algn="ctr">
                      <a:solidFill>
                        <a:srgbClr val="B89B78"/>
                      </a:solidFill>
                      <a:prstDash val="solid"/>
                      <a:round/>
                      <a:headEnd type="none" w="med" len="med"/>
                      <a:tailEnd type="none" w="med" len="med"/>
                    </a:lnT>
                    <a:lnB w="9525" cap="flat" cmpd="sng" algn="ctr">
                      <a:solidFill>
                        <a:srgbClr val="B89B78"/>
                      </a:solidFill>
                      <a:prstDash val="solid"/>
                      <a:round/>
                      <a:headEnd type="none" w="med" len="med"/>
                      <a:tailEnd type="none" w="med" len="med"/>
                    </a:lnB>
                    <a:solidFill>
                      <a:srgbClr val="F7F5F3"/>
                    </a:solidFill>
                  </a:tcPr>
                </a:tc>
                <a:tc>
                  <a:txBody>
                    <a:bodyPr/>
                    <a:lstStyle/>
                    <a:p>
                      <a:pPr algn="l">
                        <a:lnSpc>
                          <a:spcPts val="4619"/>
                        </a:lnSpc>
                        <a:defRPr/>
                      </a:pPr>
                      <a:endParaRPr lang="en-US" sz="1100"/>
                    </a:p>
                  </a:txBody>
                  <a:tcPr marL="76200" marR="76200" marT="76200" marB="76200" anchor="ctr">
                    <a:lnL w="9525" cap="flat" cmpd="sng" algn="ctr">
                      <a:solidFill>
                        <a:srgbClr val="B89B78"/>
                      </a:solidFill>
                      <a:prstDash val="solid"/>
                      <a:round/>
                      <a:headEnd type="none" w="med" len="med"/>
                      <a:tailEnd type="none" w="med" len="med"/>
                    </a:lnL>
                    <a:lnR w="9525" cap="flat" cmpd="sng" algn="ctr">
                      <a:solidFill>
                        <a:srgbClr val="B89B78"/>
                      </a:solidFill>
                      <a:prstDash val="solid"/>
                      <a:round/>
                      <a:headEnd type="none" w="med" len="med"/>
                      <a:tailEnd type="none" w="med" len="med"/>
                    </a:lnR>
                    <a:lnT w="9525" cap="flat" cmpd="sng" algn="ctr">
                      <a:solidFill>
                        <a:srgbClr val="B89B78"/>
                      </a:solidFill>
                      <a:prstDash val="solid"/>
                      <a:round/>
                      <a:headEnd type="none" w="med" len="med"/>
                      <a:tailEnd type="none" w="med" len="med"/>
                    </a:lnT>
                    <a:lnB w="9525" cap="flat" cmpd="sng" algn="ctr">
                      <a:solidFill>
                        <a:srgbClr val="B89B78"/>
                      </a:solidFill>
                      <a:prstDash val="solid"/>
                      <a:round/>
                      <a:headEnd type="none" w="med" len="med"/>
                      <a:tailEnd type="none" w="med" len="med"/>
                    </a:lnB>
                    <a:solidFill>
                      <a:srgbClr val="F7F5F3"/>
                    </a:solidFill>
                  </a:tcPr>
                </a:tc>
                <a:extLst>
                  <a:ext uri="{0D108BD9-81ED-4DB2-BD59-A6C34878D82A}">
                    <a16:rowId xmlns:a16="http://schemas.microsoft.com/office/drawing/2014/main" val="10004"/>
                  </a:ext>
                </a:extLst>
              </a:tr>
            </a:tbl>
          </a:graphicData>
        </a:graphic>
      </p:graphicFrame>
      <p:sp>
        <p:nvSpPr>
          <p:cNvPr id="8" name="TextBox 8"/>
          <p:cNvSpPr txBox="1"/>
          <p:nvPr/>
        </p:nvSpPr>
        <p:spPr>
          <a:xfrm>
            <a:off x="5008166" y="2853391"/>
            <a:ext cx="8892778" cy="721995"/>
          </a:xfrm>
          <a:prstGeom prst="rect">
            <a:avLst/>
          </a:prstGeom>
        </p:spPr>
        <p:txBody>
          <a:bodyPr lIns="0" tIns="0" rIns="0" bIns="0" rtlCol="0" anchor="t">
            <a:spAutoFit/>
          </a:bodyPr>
          <a:lstStyle/>
          <a:p>
            <a:pPr algn="ctr">
              <a:lnSpc>
                <a:spcPts val="5880"/>
              </a:lnSpc>
            </a:pPr>
            <a:r>
              <a:rPr lang="en-US" sz="4200">
                <a:solidFill>
                  <a:srgbClr val="90BDA7"/>
                </a:solidFill>
                <a:latin typeface="Roboto Bold"/>
              </a:rPr>
              <a:t>BẢNG KIỂM KĨ NĂNG ĐỌC DIỄN CẢM</a:t>
            </a:r>
          </a:p>
        </p:txBody>
      </p:sp>
      <p:sp>
        <p:nvSpPr>
          <p:cNvPr id="9" name="Freeform 9"/>
          <p:cNvSpPr/>
          <p:nvPr/>
        </p:nvSpPr>
        <p:spPr>
          <a:xfrm flipH="1" flipV="1">
            <a:off x="11633099" y="4980471"/>
            <a:ext cx="6676677" cy="5332304"/>
          </a:xfrm>
          <a:custGeom>
            <a:avLst/>
            <a:gdLst/>
            <a:ahLst/>
            <a:cxnLst/>
            <a:rect l="l" t="t" r="r" b="b"/>
            <a:pathLst>
              <a:path w="6676677" h="5332304">
                <a:moveTo>
                  <a:pt x="6676677" y="5332303"/>
                </a:moveTo>
                <a:lnTo>
                  <a:pt x="0" y="5332303"/>
                </a:lnTo>
                <a:lnTo>
                  <a:pt x="0" y="0"/>
                </a:lnTo>
                <a:lnTo>
                  <a:pt x="6676677" y="0"/>
                </a:lnTo>
                <a:lnTo>
                  <a:pt x="6676677" y="5332303"/>
                </a:lnTo>
                <a:close/>
              </a:path>
            </a:pathLst>
          </a:custGeom>
          <a:blipFill>
            <a:blip r:embed="rId8"/>
            <a:stretch>
              <a:fillRect/>
            </a:stretch>
          </a:blipFill>
        </p:spPr>
        <p:txBody>
          <a:bodyPr/>
          <a:lstStyle/>
          <a:p>
            <a:endParaRPr lang="en-US"/>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6023" y="-4011389"/>
            <a:ext cx="10297731" cy="18309776"/>
          </a:xfrm>
          <a:custGeom>
            <a:avLst/>
            <a:gdLst/>
            <a:ahLst/>
            <a:cxnLst/>
            <a:rect l="l" t="t" r="r" b="b"/>
            <a:pathLst>
              <a:path w="10297731" h="18309776">
                <a:moveTo>
                  <a:pt x="0" y="0"/>
                </a:moveTo>
                <a:lnTo>
                  <a:pt x="10297731" y="0"/>
                </a:lnTo>
                <a:lnTo>
                  <a:pt x="10297731" y="18309776"/>
                </a:lnTo>
                <a:lnTo>
                  <a:pt x="0" y="18309776"/>
                </a:lnTo>
                <a:lnTo>
                  <a:pt x="0" y="0"/>
                </a:lnTo>
                <a:close/>
              </a:path>
            </a:pathLst>
          </a:custGeom>
          <a:blipFill>
            <a:blip r:embed="rId3"/>
            <a:stretch>
              <a:fillRect l="-1179" r="-1179"/>
            </a:stretch>
          </a:blipFill>
        </p:spPr>
        <p:txBody>
          <a:bodyPr/>
          <a:lstStyle/>
          <a:p>
            <a:endParaRPr lang="en-US"/>
          </a:p>
        </p:txBody>
      </p:sp>
      <p:sp>
        <p:nvSpPr>
          <p:cNvPr id="3" name="Freeform 3"/>
          <p:cNvSpPr/>
          <p:nvPr/>
        </p:nvSpPr>
        <p:spPr>
          <a:xfrm>
            <a:off x="615618" y="542947"/>
            <a:ext cx="17070654" cy="9210654"/>
          </a:xfrm>
          <a:custGeom>
            <a:avLst/>
            <a:gdLst/>
            <a:ahLst/>
            <a:cxnLst/>
            <a:rect l="l" t="t" r="r" b="b"/>
            <a:pathLst>
              <a:path w="17070654" h="9210654">
                <a:moveTo>
                  <a:pt x="0" y="0"/>
                </a:moveTo>
                <a:lnTo>
                  <a:pt x="17070654" y="0"/>
                </a:lnTo>
                <a:lnTo>
                  <a:pt x="17070654" y="9210655"/>
                </a:lnTo>
                <a:lnTo>
                  <a:pt x="0" y="921065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1537617" y="-1418104"/>
            <a:ext cx="4928280" cy="4518168"/>
          </a:xfrm>
          <a:custGeom>
            <a:avLst/>
            <a:gdLst/>
            <a:ahLst/>
            <a:cxnLst/>
            <a:rect l="l" t="t" r="r" b="b"/>
            <a:pathLst>
              <a:path w="4928280" h="4518168">
                <a:moveTo>
                  <a:pt x="0" y="0"/>
                </a:moveTo>
                <a:lnTo>
                  <a:pt x="4928280" y="0"/>
                </a:lnTo>
                <a:lnTo>
                  <a:pt x="4928280" y="4518167"/>
                </a:lnTo>
                <a:lnTo>
                  <a:pt x="0" y="4518167"/>
                </a:lnTo>
                <a:lnTo>
                  <a:pt x="0" y="0"/>
                </a:lnTo>
                <a:close/>
              </a:path>
            </a:pathLst>
          </a:custGeom>
          <a:blipFill>
            <a:blip r:embed="rId6"/>
            <a:stretch>
              <a:fillRect/>
            </a:stretch>
          </a:blipFill>
        </p:spPr>
        <p:txBody>
          <a:bodyPr/>
          <a:lstStyle/>
          <a:p>
            <a:endParaRPr lang="en-US"/>
          </a:p>
        </p:txBody>
      </p:sp>
      <p:sp>
        <p:nvSpPr>
          <p:cNvPr id="5" name="Freeform 5"/>
          <p:cNvSpPr/>
          <p:nvPr/>
        </p:nvSpPr>
        <p:spPr>
          <a:xfrm>
            <a:off x="14883010" y="7057497"/>
            <a:ext cx="5004522" cy="3851136"/>
          </a:xfrm>
          <a:custGeom>
            <a:avLst/>
            <a:gdLst/>
            <a:ahLst/>
            <a:cxnLst/>
            <a:rect l="l" t="t" r="r" b="b"/>
            <a:pathLst>
              <a:path w="5004522" h="3851136">
                <a:moveTo>
                  <a:pt x="0" y="0"/>
                </a:moveTo>
                <a:lnTo>
                  <a:pt x="5004522" y="0"/>
                </a:lnTo>
                <a:lnTo>
                  <a:pt x="5004522" y="3851136"/>
                </a:lnTo>
                <a:lnTo>
                  <a:pt x="0" y="3851136"/>
                </a:lnTo>
                <a:lnTo>
                  <a:pt x="0" y="0"/>
                </a:lnTo>
                <a:close/>
              </a:path>
            </a:pathLst>
          </a:custGeom>
          <a:blipFill>
            <a:blip r:embed="rId7"/>
            <a:stretch>
              <a:fillRect/>
            </a:stretch>
          </a:blipFill>
        </p:spPr>
        <p:txBody>
          <a:bodyPr/>
          <a:lstStyle/>
          <a:p>
            <a:endParaRPr lang="en-US"/>
          </a:p>
        </p:txBody>
      </p:sp>
      <p:sp>
        <p:nvSpPr>
          <p:cNvPr id="6" name="Freeform 6"/>
          <p:cNvSpPr/>
          <p:nvPr/>
        </p:nvSpPr>
        <p:spPr>
          <a:xfrm>
            <a:off x="12459800" y="591434"/>
            <a:ext cx="4911146" cy="7057497"/>
          </a:xfrm>
          <a:custGeom>
            <a:avLst/>
            <a:gdLst/>
            <a:ahLst/>
            <a:cxnLst/>
            <a:rect l="l" t="t" r="r" b="b"/>
            <a:pathLst>
              <a:path w="4911146" h="7057497">
                <a:moveTo>
                  <a:pt x="0" y="0"/>
                </a:moveTo>
                <a:lnTo>
                  <a:pt x="4911145" y="0"/>
                </a:lnTo>
                <a:lnTo>
                  <a:pt x="4911145" y="7057496"/>
                </a:lnTo>
                <a:lnTo>
                  <a:pt x="0" y="7057496"/>
                </a:lnTo>
                <a:lnTo>
                  <a:pt x="0" y="0"/>
                </a:lnTo>
                <a:close/>
              </a:path>
            </a:pathLst>
          </a:custGeom>
          <a:blipFill>
            <a:blip r:embed="rId8"/>
            <a:stretch>
              <a:fillRect/>
            </a:stretch>
          </a:blipFill>
        </p:spPr>
        <p:txBody>
          <a:bodyPr/>
          <a:lstStyle/>
          <a:p>
            <a:endParaRPr lang="en-US"/>
          </a:p>
        </p:txBody>
      </p:sp>
      <p:sp>
        <p:nvSpPr>
          <p:cNvPr id="7" name="Freeform 7"/>
          <p:cNvSpPr/>
          <p:nvPr/>
        </p:nvSpPr>
        <p:spPr>
          <a:xfrm>
            <a:off x="2009866" y="1028700"/>
            <a:ext cx="1162279" cy="1162279"/>
          </a:xfrm>
          <a:custGeom>
            <a:avLst/>
            <a:gdLst/>
            <a:ahLst/>
            <a:cxnLst/>
            <a:rect l="l" t="t" r="r" b="b"/>
            <a:pathLst>
              <a:path w="1162279" h="1162279">
                <a:moveTo>
                  <a:pt x="0" y="0"/>
                </a:moveTo>
                <a:lnTo>
                  <a:pt x="1162279" y="0"/>
                </a:lnTo>
                <a:lnTo>
                  <a:pt x="1162279" y="1162279"/>
                </a:lnTo>
                <a:lnTo>
                  <a:pt x="0" y="116227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8" name="TextBox 8"/>
          <p:cNvSpPr txBox="1"/>
          <p:nvPr/>
        </p:nvSpPr>
        <p:spPr>
          <a:xfrm>
            <a:off x="3580812" y="997724"/>
            <a:ext cx="5754812" cy="1052781"/>
          </a:xfrm>
          <a:prstGeom prst="rect">
            <a:avLst/>
          </a:prstGeom>
        </p:spPr>
        <p:txBody>
          <a:bodyPr lIns="0" tIns="0" rIns="0" bIns="0" rtlCol="0" anchor="t">
            <a:spAutoFit/>
          </a:bodyPr>
          <a:lstStyle/>
          <a:p>
            <a:pPr algn="ctr">
              <a:lnSpc>
                <a:spcPts val="8119"/>
              </a:lnSpc>
            </a:pPr>
            <a:r>
              <a:rPr lang="en-US" sz="5799">
                <a:solidFill>
                  <a:srgbClr val="375245"/>
                </a:solidFill>
                <a:latin typeface="#9Slide06 ThuPhap Thien An"/>
              </a:rPr>
              <a:t>Khám phá văn bản</a:t>
            </a:r>
          </a:p>
        </p:txBody>
      </p:sp>
      <p:sp>
        <p:nvSpPr>
          <p:cNvPr id="9" name="TextBox 9"/>
          <p:cNvSpPr txBox="1"/>
          <p:nvPr/>
        </p:nvSpPr>
        <p:spPr>
          <a:xfrm>
            <a:off x="7158614" y="4421399"/>
            <a:ext cx="6137690" cy="3693504"/>
          </a:xfrm>
          <a:prstGeom prst="rect">
            <a:avLst/>
          </a:prstGeom>
        </p:spPr>
        <p:txBody>
          <a:bodyPr lIns="0" tIns="0" rIns="0" bIns="0" rtlCol="0" anchor="t">
            <a:spAutoFit/>
          </a:bodyPr>
          <a:lstStyle/>
          <a:p>
            <a:pPr algn="ctr">
              <a:lnSpc>
                <a:spcPts val="5880"/>
              </a:lnSpc>
              <a:spcBef>
                <a:spcPct val="0"/>
              </a:spcBef>
            </a:pPr>
            <a:r>
              <a:rPr lang="en-US" sz="4200">
                <a:solidFill>
                  <a:srgbClr val="5D4536"/>
                </a:solidFill>
                <a:latin typeface="Roboto Condensed"/>
              </a:rPr>
              <a:t>? Đọc chú thích SGK Tr. 38 và xem video sau, hãy chia sẻ 2 điều em ấn tượng về tác giả Nguyễn Du, tác phẩm </a:t>
            </a:r>
            <a:r>
              <a:rPr lang="en-US" sz="4200">
                <a:solidFill>
                  <a:srgbClr val="5D4536"/>
                </a:solidFill>
                <a:latin typeface="Roboto Condensed Italics"/>
              </a:rPr>
              <a:t>Truyện Kiều</a:t>
            </a:r>
          </a:p>
        </p:txBody>
      </p:sp>
      <p:sp>
        <p:nvSpPr>
          <p:cNvPr id="10" name="Freeform 10"/>
          <p:cNvSpPr/>
          <p:nvPr/>
        </p:nvSpPr>
        <p:spPr>
          <a:xfrm rot="-458955">
            <a:off x="1020939" y="2326610"/>
            <a:ext cx="6526370" cy="6526370"/>
          </a:xfrm>
          <a:custGeom>
            <a:avLst/>
            <a:gdLst/>
            <a:ahLst/>
            <a:cxnLst/>
            <a:rect l="l" t="t" r="r" b="b"/>
            <a:pathLst>
              <a:path w="6526370" h="6526370">
                <a:moveTo>
                  <a:pt x="0" y="0"/>
                </a:moveTo>
                <a:lnTo>
                  <a:pt x="6526369" y="0"/>
                </a:lnTo>
                <a:lnTo>
                  <a:pt x="6526369" y="6526369"/>
                </a:lnTo>
                <a:lnTo>
                  <a:pt x="0" y="6526369"/>
                </a:lnTo>
                <a:lnTo>
                  <a:pt x="0" y="0"/>
                </a:lnTo>
                <a:close/>
              </a:path>
            </a:pathLst>
          </a:custGeom>
          <a:blipFill>
            <a:blip r:embed="rId11"/>
            <a:stretch>
              <a:fillRect/>
            </a:stretch>
          </a:blipFill>
        </p:spPr>
        <p:txBody>
          <a:bodyPr/>
          <a:lstStyle/>
          <a:p>
            <a:endParaRPr lang="en-US"/>
          </a:p>
        </p:txBody>
      </p:sp>
      <p:sp>
        <p:nvSpPr>
          <p:cNvPr id="11" name="Freeform 11"/>
          <p:cNvSpPr/>
          <p:nvPr/>
        </p:nvSpPr>
        <p:spPr>
          <a:xfrm rot="-458955">
            <a:off x="-19740" y="3047829"/>
            <a:ext cx="6526370" cy="6526370"/>
          </a:xfrm>
          <a:custGeom>
            <a:avLst/>
            <a:gdLst/>
            <a:ahLst/>
            <a:cxnLst/>
            <a:rect l="l" t="t" r="r" b="b"/>
            <a:pathLst>
              <a:path w="6526370" h="6526370">
                <a:moveTo>
                  <a:pt x="0" y="0"/>
                </a:moveTo>
                <a:lnTo>
                  <a:pt x="6526370" y="0"/>
                </a:lnTo>
                <a:lnTo>
                  <a:pt x="6526370" y="6526370"/>
                </a:lnTo>
                <a:lnTo>
                  <a:pt x="0" y="6526370"/>
                </a:lnTo>
                <a:lnTo>
                  <a:pt x="0" y="0"/>
                </a:lnTo>
                <a:close/>
              </a:path>
            </a:pathLst>
          </a:custGeom>
          <a:blipFill>
            <a:blip r:embed="rId11"/>
            <a:stretch>
              <a:fillRect/>
            </a:stretch>
          </a:blipFill>
        </p:spPr>
        <p:txBody>
          <a:bodyPr/>
          <a:lstStyle/>
          <a:p>
            <a:endParaRPr lang="en-US"/>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6023" y="-4011389"/>
            <a:ext cx="10297731" cy="18309776"/>
          </a:xfrm>
          <a:custGeom>
            <a:avLst/>
            <a:gdLst/>
            <a:ahLst/>
            <a:cxnLst/>
            <a:rect l="l" t="t" r="r" b="b"/>
            <a:pathLst>
              <a:path w="10297731" h="18309776">
                <a:moveTo>
                  <a:pt x="0" y="0"/>
                </a:moveTo>
                <a:lnTo>
                  <a:pt x="10297731" y="0"/>
                </a:lnTo>
                <a:lnTo>
                  <a:pt x="10297731" y="18309776"/>
                </a:lnTo>
                <a:lnTo>
                  <a:pt x="0" y="18309776"/>
                </a:lnTo>
                <a:lnTo>
                  <a:pt x="0" y="0"/>
                </a:lnTo>
                <a:close/>
              </a:path>
            </a:pathLst>
          </a:custGeom>
          <a:blipFill>
            <a:blip r:embed="rId3"/>
            <a:stretch>
              <a:fillRect l="-1179" r="-1179"/>
            </a:stretch>
          </a:blipFill>
        </p:spPr>
        <p:txBody>
          <a:bodyPr/>
          <a:lstStyle/>
          <a:p>
            <a:endParaRPr lang="en-US"/>
          </a:p>
        </p:txBody>
      </p:sp>
      <p:sp>
        <p:nvSpPr>
          <p:cNvPr id="3" name="Freeform 3"/>
          <p:cNvSpPr/>
          <p:nvPr/>
        </p:nvSpPr>
        <p:spPr>
          <a:xfrm>
            <a:off x="615618" y="542947"/>
            <a:ext cx="17070654" cy="9210654"/>
          </a:xfrm>
          <a:custGeom>
            <a:avLst/>
            <a:gdLst/>
            <a:ahLst/>
            <a:cxnLst/>
            <a:rect l="l" t="t" r="r" b="b"/>
            <a:pathLst>
              <a:path w="17070654" h="9210654">
                <a:moveTo>
                  <a:pt x="0" y="0"/>
                </a:moveTo>
                <a:lnTo>
                  <a:pt x="17070654" y="0"/>
                </a:lnTo>
                <a:lnTo>
                  <a:pt x="17070654" y="9210655"/>
                </a:lnTo>
                <a:lnTo>
                  <a:pt x="0" y="921065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1537617" y="-1418104"/>
            <a:ext cx="4928280" cy="4518168"/>
          </a:xfrm>
          <a:custGeom>
            <a:avLst/>
            <a:gdLst/>
            <a:ahLst/>
            <a:cxnLst/>
            <a:rect l="l" t="t" r="r" b="b"/>
            <a:pathLst>
              <a:path w="4928280" h="4518168">
                <a:moveTo>
                  <a:pt x="0" y="0"/>
                </a:moveTo>
                <a:lnTo>
                  <a:pt x="4928280" y="0"/>
                </a:lnTo>
                <a:lnTo>
                  <a:pt x="4928280" y="4518167"/>
                </a:lnTo>
                <a:lnTo>
                  <a:pt x="0" y="4518167"/>
                </a:lnTo>
                <a:lnTo>
                  <a:pt x="0" y="0"/>
                </a:lnTo>
                <a:close/>
              </a:path>
            </a:pathLst>
          </a:custGeom>
          <a:blipFill>
            <a:blip r:embed="rId6"/>
            <a:stretch>
              <a:fillRect/>
            </a:stretch>
          </a:blipFill>
        </p:spPr>
        <p:txBody>
          <a:bodyPr/>
          <a:lstStyle/>
          <a:p>
            <a:endParaRPr lang="en-US"/>
          </a:p>
        </p:txBody>
      </p:sp>
      <p:sp>
        <p:nvSpPr>
          <p:cNvPr id="5" name="Freeform 5"/>
          <p:cNvSpPr/>
          <p:nvPr/>
        </p:nvSpPr>
        <p:spPr>
          <a:xfrm>
            <a:off x="14883010" y="7057497"/>
            <a:ext cx="5004522" cy="3851136"/>
          </a:xfrm>
          <a:custGeom>
            <a:avLst/>
            <a:gdLst/>
            <a:ahLst/>
            <a:cxnLst/>
            <a:rect l="l" t="t" r="r" b="b"/>
            <a:pathLst>
              <a:path w="5004522" h="3851136">
                <a:moveTo>
                  <a:pt x="0" y="0"/>
                </a:moveTo>
                <a:lnTo>
                  <a:pt x="5004522" y="0"/>
                </a:lnTo>
                <a:lnTo>
                  <a:pt x="5004522" y="3851136"/>
                </a:lnTo>
                <a:lnTo>
                  <a:pt x="0" y="3851136"/>
                </a:lnTo>
                <a:lnTo>
                  <a:pt x="0" y="0"/>
                </a:lnTo>
                <a:close/>
              </a:path>
            </a:pathLst>
          </a:custGeom>
          <a:blipFill>
            <a:blip r:embed="rId7"/>
            <a:stretch>
              <a:fillRect/>
            </a:stretch>
          </a:blipFill>
        </p:spPr>
        <p:txBody>
          <a:bodyPr/>
          <a:lstStyle/>
          <a:p>
            <a:endParaRPr lang="en-US"/>
          </a:p>
        </p:txBody>
      </p:sp>
      <p:sp>
        <p:nvSpPr>
          <p:cNvPr id="6" name="Freeform 6"/>
          <p:cNvSpPr/>
          <p:nvPr/>
        </p:nvSpPr>
        <p:spPr>
          <a:xfrm>
            <a:off x="12459800" y="591434"/>
            <a:ext cx="4911146" cy="7057497"/>
          </a:xfrm>
          <a:custGeom>
            <a:avLst/>
            <a:gdLst/>
            <a:ahLst/>
            <a:cxnLst/>
            <a:rect l="l" t="t" r="r" b="b"/>
            <a:pathLst>
              <a:path w="4911146" h="7057497">
                <a:moveTo>
                  <a:pt x="0" y="0"/>
                </a:moveTo>
                <a:lnTo>
                  <a:pt x="4911145" y="0"/>
                </a:lnTo>
                <a:lnTo>
                  <a:pt x="4911145" y="7057496"/>
                </a:lnTo>
                <a:lnTo>
                  <a:pt x="0" y="7057496"/>
                </a:lnTo>
                <a:lnTo>
                  <a:pt x="0" y="0"/>
                </a:lnTo>
                <a:close/>
              </a:path>
            </a:pathLst>
          </a:custGeom>
          <a:blipFill>
            <a:blip r:embed="rId8"/>
            <a:stretch>
              <a:fillRect/>
            </a:stretch>
          </a:blipFill>
        </p:spPr>
        <p:txBody>
          <a:bodyPr/>
          <a:lstStyle/>
          <a:p>
            <a:endParaRPr lang="en-US"/>
          </a:p>
        </p:txBody>
      </p:sp>
      <p:pic>
        <p:nvPicPr>
          <p:cNvPr id="8" name="Picture 7">
            <a:extLst>
              <a:ext uri="{FF2B5EF4-FFF2-40B4-BE49-F238E27FC236}">
                <a16:creationId xmlns:a16="http://schemas.microsoft.com/office/drawing/2014/main" id="{98AA8DFD-0716-E350-EEFE-0B31BC83875B}"/>
              </a:ext>
            </a:extLst>
          </p:cNvPr>
          <p:cNvPicPr>
            <a:picLocks noChangeAspect="1"/>
          </p:cNvPicPr>
          <p:nvPr/>
        </p:nvPicPr>
        <p:blipFill>
          <a:blip r:embed="rId9"/>
          <a:stretch>
            <a:fillRect/>
          </a:stretch>
        </p:blipFill>
        <p:spPr>
          <a:xfrm>
            <a:off x="587401" y="591434"/>
            <a:ext cx="17070654" cy="9258565"/>
          </a:xfrm>
          <a:prstGeom prst="rect">
            <a:avLst/>
          </a:prstGeom>
        </p:spPr>
      </p:pic>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6023" y="-4011389"/>
            <a:ext cx="10297731" cy="18309776"/>
          </a:xfrm>
          <a:custGeom>
            <a:avLst/>
            <a:gdLst/>
            <a:ahLst/>
            <a:cxnLst/>
            <a:rect l="l" t="t" r="r" b="b"/>
            <a:pathLst>
              <a:path w="10297731" h="18309776">
                <a:moveTo>
                  <a:pt x="0" y="0"/>
                </a:moveTo>
                <a:lnTo>
                  <a:pt x="10297731" y="0"/>
                </a:lnTo>
                <a:lnTo>
                  <a:pt x="10297731" y="18309776"/>
                </a:lnTo>
                <a:lnTo>
                  <a:pt x="0" y="18309776"/>
                </a:lnTo>
                <a:lnTo>
                  <a:pt x="0" y="0"/>
                </a:lnTo>
                <a:close/>
              </a:path>
            </a:pathLst>
          </a:custGeom>
          <a:blipFill>
            <a:blip r:embed="rId3"/>
            <a:stretch>
              <a:fillRect l="-1179" r="-1179"/>
            </a:stretch>
          </a:blipFill>
        </p:spPr>
        <p:txBody>
          <a:bodyPr/>
          <a:lstStyle/>
          <a:p>
            <a:endParaRPr lang="en-US"/>
          </a:p>
        </p:txBody>
      </p:sp>
      <p:sp>
        <p:nvSpPr>
          <p:cNvPr id="3" name="Freeform 3"/>
          <p:cNvSpPr/>
          <p:nvPr/>
        </p:nvSpPr>
        <p:spPr>
          <a:xfrm>
            <a:off x="615618" y="542947"/>
            <a:ext cx="17070654" cy="9210654"/>
          </a:xfrm>
          <a:custGeom>
            <a:avLst/>
            <a:gdLst/>
            <a:ahLst/>
            <a:cxnLst/>
            <a:rect l="l" t="t" r="r" b="b"/>
            <a:pathLst>
              <a:path w="17070654" h="9210654">
                <a:moveTo>
                  <a:pt x="0" y="0"/>
                </a:moveTo>
                <a:lnTo>
                  <a:pt x="17070654" y="0"/>
                </a:lnTo>
                <a:lnTo>
                  <a:pt x="17070654" y="9210655"/>
                </a:lnTo>
                <a:lnTo>
                  <a:pt x="0" y="921065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1537617" y="-1418104"/>
            <a:ext cx="4928280" cy="4518168"/>
          </a:xfrm>
          <a:custGeom>
            <a:avLst/>
            <a:gdLst/>
            <a:ahLst/>
            <a:cxnLst/>
            <a:rect l="l" t="t" r="r" b="b"/>
            <a:pathLst>
              <a:path w="4928280" h="4518168">
                <a:moveTo>
                  <a:pt x="0" y="0"/>
                </a:moveTo>
                <a:lnTo>
                  <a:pt x="4928280" y="0"/>
                </a:lnTo>
                <a:lnTo>
                  <a:pt x="4928280" y="4518167"/>
                </a:lnTo>
                <a:lnTo>
                  <a:pt x="0" y="4518167"/>
                </a:lnTo>
                <a:lnTo>
                  <a:pt x="0" y="0"/>
                </a:lnTo>
                <a:close/>
              </a:path>
            </a:pathLst>
          </a:custGeom>
          <a:blipFill>
            <a:blip r:embed="rId6"/>
            <a:stretch>
              <a:fillRect/>
            </a:stretch>
          </a:blipFill>
        </p:spPr>
        <p:txBody>
          <a:bodyPr/>
          <a:lstStyle/>
          <a:p>
            <a:endParaRPr lang="en-US"/>
          </a:p>
        </p:txBody>
      </p:sp>
      <p:sp>
        <p:nvSpPr>
          <p:cNvPr id="5" name="Freeform 5"/>
          <p:cNvSpPr/>
          <p:nvPr/>
        </p:nvSpPr>
        <p:spPr>
          <a:xfrm>
            <a:off x="14883010" y="7057497"/>
            <a:ext cx="5004522" cy="3851136"/>
          </a:xfrm>
          <a:custGeom>
            <a:avLst/>
            <a:gdLst/>
            <a:ahLst/>
            <a:cxnLst/>
            <a:rect l="l" t="t" r="r" b="b"/>
            <a:pathLst>
              <a:path w="5004522" h="3851136">
                <a:moveTo>
                  <a:pt x="0" y="0"/>
                </a:moveTo>
                <a:lnTo>
                  <a:pt x="5004522" y="0"/>
                </a:lnTo>
                <a:lnTo>
                  <a:pt x="5004522" y="3851136"/>
                </a:lnTo>
                <a:lnTo>
                  <a:pt x="0" y="3851136"/>
                </a:lnTo>
                <a:lnTo>
                  <a:pt x="0" y="0"/>
                </a:lnTo>
                <a:close/>
              </a:path>
            </a:pathLst>
          </a:custGeom>
          <a:blipFill>
            <a:blip r:embed="rId7"/>
            <a:stretch>
              <a:fillRect/>
            </a:stretch>
          </a:blipFill>
        </p:spPr>
        <p:txBody>
          <a:bodyPr/>
          <a:lstStyle/>
          <a:p>
            <a:endParaRPr lang="en-US"/>
          </a:p>
        </p:txBody>
      </p:sp>
      <p:sp>
        <p:nvSpPr>
          <p:cNvPr id="6" name="Freeform 6"/>
          <p:cNvSpPr/>
          <p:nvPr/>
        </p:nvSpPr>
        <p:spPr>
          <a:xfrm>
            <a:off x="2009866" y="1028700"/>
            <a:ext cx="1162279" cy="1162279"/>
          </a:xfrm>
          <a:custGeom>
            <a:avLst/>
            <a:gdLst/>
            <a:ahLst/>
            <a:cxnLst/>
            <a:rect l="l" t="t" r="r" b="b"/>
            <a:pathLst>
              <a:path w="1162279" h="1162279">
                <a:moveTo>
                  <a:pt x="0" y="0"/>
                </a:moveTo>
                <a:lnTo>
                  <a:pt x="1162279" y="0"/>
                </a:lnTo>
                <a:lnTo>
                  <a:pt x="1162279" y="1162279"/>
                </a:lnTo>
                <a:lnTo>
                  <a:pt x="0" y="116227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7" name="Freeform 7"/>
          <p:cNvSpPr/>
          <p:nvPr/>
        </p:nvSpPr>
        <p:spPr>
          <a:xfrm>
            <a:off x="-1755686" y="4715202"/>
            <a:ext cx="8991165" cy="5571798"/>
          </a:xfrm>
          <a:custGeom>
            <a:avLst/>
            <a:gdLst/>
            <a:ahLst/>
            <a:cxnLst/>
            <a:rect l="l" t="t" r="r" b="b"/>
            <a:pathLst>
              <a:path w="8991165" h="5571798">
                <a:moveTo>
                  <a:pt x="0" y="0"/>
                </a:moveTo>
                <a:lnTo>
                  <a:pt x="8991165" y="0"/>
                </a:lnTo>
                <a:lnTo>
                  <a:pt x="8991165" y="5571798"/>
                </a:lnTo>
                <a:lnTo>
                  <a:pt x="0" y="5571798"/>
                </a:lnTo>
                <a:lnTo>
                  <a:pt x="0" y="0"/>
                </a:lnTo>
                <a:close/>
              </a:path>
            </a:pathLst>
          </a:custGeom>
          <a:blipFill>
            <a:blip r:embed="rId10"/>
            <a:stretch>
              <a:fillRect/>
            </a:stretch>
          </a:blipFill>
        </p:spPr>
        <p:txBody>
          <a:bodyPr/>
          <a:lstStyle/>
          <a:p>
            <a:endParaRPr lang="en-US"/>
          </a:p>
        </p:txBody>
      </p:sp>
      <p:sp>
        <p:nvSpPr>
          <p:cNvPr id="8" name="Freeform 8"/>
          <p:cNvSpPr/>
          <p:nvPr/>
        </p:nvSpPr>
        <p:spPr>
          <a:xfrm>
            <a:off x="4993225" y="7340963"/>
            <a:ext cx="949127" cy="817975"/>
          </a:xfrm>
          <a:custGeom>
            <a:avLst/>
            <a:gdLst/>
            <a:ahLst/>
            <a:cxnLst/>
            <a:rect l="l" t="t" r="r" b="b"/>
            <a:pathLst>
              <a:path w="949127" h="817975">
                <a:moveTo>
                  <a:pt x="0" y="0"/>
                </a:moveTo>
                <a:lnTo>
                  <a:pt x="949126" y="0"/>
                </a:lnTo>
                <a:lnTo>
                  <a:pt x="949126" y="817975"/>
                </a:lnTo>
                <a:lnTo>
                  <a:pt x="0" y="81797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9" name="TextBox 9"/>
          <p:cNvSpPr txBox="1"/>
          <p:nvPr/>
        </p:nvSpPr>
        <p:spPr>
          <a:xfrm>
            <a:off x="3332381" y="978674"/>
            <a:ext cx="6251674" cy="1144905"/>
          </a:xfrm>
          <a:prstGeom prst="rect">
            <a:avLst/>
          </a:prstGeom>
        </p:spPr>
        <p:txBody>
          <a:bodyPr lIns="0" tIns="0" rIns="0" bIns="0" rtlCol="0" anchor="t">
            <a:spAutoFit/>
          </a:bodyPr>
          <a:lstStyle/>
          <a:p>
            <a:pPr algn="ctr">
              <a:lnSpc>
                <a:spcPts val="8819"/>
              </a:lnSpc>
            </a:pPr>
            <a:r>
              <a:rPr lang="en-US" sz="6300">
                <a:solidFill>
                  <a:srgbClr val="375245"/>
                </a:solidFill>
                <a:latin typeface="#9Slide06 ThuPhap Thien An"/>
              </a:rPr>
              <a:t>Khám phá văn bản</a:t>
            </a:r>
          </a:p>
        </p:txBody>
      </p:sp>
      <p:sp>
        <p:nvSpPr>
          <p:cNvPr id="10" name="TextBox 10"/>
          <p:cNvSpPr txBox="1"/>
          <p:nvPr/>
        </p:nvSpPr>
        <p:spPr>
          <a:xfrm>
            <a:off x="1550119" y="2247968"/>
            <a:ext cx="10724667" cy="991235"/>
          </a:xfrm>
          <a:prstGeom prst="rect">
            <a:avLst/>
          </a:prstGeom>
        </p:spPr>
        <p:txBody>
          <a:bodyPr lIns="0" tIns="0" rIns="0" bIns="0" rtlCol="0" anchor="t">
            <a:spAutoFit/>
          </a:bodyPr>
          <a:lstStyle/>
          <a:p>
            <a:pPr algn="ctr">
              <a:lnSpc>
                <a:spcPts val="7840"/>
              </a:lnSpc>
            </a:pPr>
            <a:r>
              <a:rPr lang="en-US" sz="5600">
                <a:solidFill>
                  <a:srgbClr val="375245"/>
                </a:solidFill>
                <a:latin typeface="#9Slide05 Brannboll Ny"/>
              </a:rPr>
              <a:t>3.1. Tìm hiểu chung về tác giả, tác phẩm</a:t>
            </a:r>
          </a:p>
        </p:txBody>
      </p:sp>
      <p:sp>
        <p:nvSpPr>
          <p:cNvPr id="11" name="TextBox 11"/>
          <p:cNvSpPr txBox="1"/>
          <p:nvPr/>
        </p:nvSpPr>
        <p:spPr>
          <a:xfrm>
            <a:off x="1219200" y="3146736"/>
            <a:ext cx="7924800" cy="998220"/>
          </a:xfrm>
          <a:prstGeom prst="rect">
            <a:avLst/>
          </a:prstGeom>
        </p:spPr>
        <p:txBody>
          <a:bodyPr wrap="square" lIns="0" tIns="0" rIns="0" bIns="0" rtlCol="0" anchor="t">
            <a:spAutoFit/>
          </a:bodyPr>
          <a:lstStyle/>
          <a:p>
            <a:pPr algn="ctr">
              <a:lnSpc>
                <a:spcPts val="7980"/>
              </a:lnSpc>
            </a:pPr>
            <a:r>
              <a:rPr lang="en-US" sz="5700">
                <a:solidFill>
                  <a:srgbClr val="375245"/>
                </a:solidFill>
                <a:latin typeface="#9Slide05 VL Fadilla"/>
              </a:rPr>
              <a:t>a. Tác giả Nguyễn Du</a:t>
            </a:r>
          </a:p>
        </p:txBody>
      </p:sp>
      <p:sp>
        <p:nvSpPr>
          <p:cNvPr id="12" name="TextBox 12"/>
          <p:cNvSpPr txBox="1"/>
          <p:nvPr/>
        </p:nvSpPr>
        <p:spPr>
          <a:xfrm>
            <a:off x="2591005" y="4060134"/>
            <a:ext cx="11276026" cy="1979891"/>
          </a:xfrm>
          <a:prstGeom prst="rect">
            <a:avLst/>
          </a:prstGeom>
        </p:spPr>
        <p:txBody>
          <a:bodyPr lIns="0" tIns="0" rIns="0" bIns="0" rtlCol="0" anchor="t">
            <a:spAutoFit/>
          </a:bodyPr>
          <a:lstStyle/>
          <a:p>
            <a:pPr marL="820421" lvl="1" indent="-410210" algn="just">
              <a:lnSpc>
                <a:spcPts val="5320"/>
              </a:lnSpc>
              <a:buFont typeface="Arial"/>
              <a:buChar char="•"/>
            </a:pPr>
            <a:r>
              <a:rPr lang="en-US" sz="3800">
                <a:solidFill>
                  <a:srgbClr val="595251"/>
                </a:solidFill>
                <a:latin typeface="Roboto Condensed Bold"/>
              </a:rPr>
              <a:t>Cuộc đời</a:t>
            </a:r>
          </a:p>
          <a:p>
            <a:pPr algn="just">
              <a:lnSpc>
                <a:spcPts val="5320"/>
              </a:lnSpc>
              <a:spcBef>
                <a:spcPct val="0"/>
              </a:spcBef>
            </a:pPr>
            <a:r>
              <a:rPr lang="en-US" sz="3800">
                <a:solidFill>
                  <a:srgbClr val="595251"/>
                </a:solidFill>
                <a:latin typeface="Roboto Condensed"/>
              </a:rPr>
              <a:t>+ Quê nội Hà Tĩnh, quê ngoại Bắc Ninh.</a:t>
            </a:r>
          </a:p>
          <a:p>
            <a:pPr algn="just">
              <a:lnSpc>
                <a:spcPts val="5320"/>
              </a:lnSpc>
              <a:spcBef>
                <a:spcPct val="0"/>
              </a:spcBef>
            </a:pPr>
            <a:r>
              <a:rPr lang="en-US" sz="3800">
                <a:solidFill>
                  <a:srgbClr val="595251"/>
                </a:solidFill>
                <a:latin typeface="Roboto Condensed"/>
              </a:rPr>
              <a:t>+Gia đình quý tộc có truyền thống khoa bảng.</a:t>
            </a:r>
          </a:p>
        </p:txBody>
      </p:sp>
      <p:sp>
        <p:nvSpPr>
          <p:cNvPr id="13" name="TextBox 13"/>
          <p:cNvSpPr txBox="1"/>
          <p:nvPr/>
        </p:nvSpPr>
        <p:spPr>
          <a:xfrm>
            <a:off x="4530794" y="6264364"/>
            <a:ext cx="12228186" cy="2952124"/>
          </a:xfrm>
          <a:prstGeom prst="rect">
            <a:avLst/>
          </a:prstGeom>
        </p:spPr>
        <p:txBody>
          <a:bodyPr lIns="0" tIns="0" rIns="0" bIns="0" rtlCol="0" anchor="t">
            <a:spAutoFit/>
          </a:bodyPr>
          <a:lstStyle/>
          <a:p>
            <a:pPr algn="just">
              <a:lnSpc>
                <a:spcPts val="4712"/>
              </a:lnSpc>
            </a:pPr>
            <a:r>
              <a:rPr lang="en-US" sz="3800">
                <a:solidFill>
                  <a:srgbClr val="595251"/>
                </a:solidFill>
                <a:latin typeface="Roboto Condensed"/>
              </a:rPr>
              <a:t>+ Nguyễn Du sống vào thời kì loạn lạc, khủng hoảng xã hội, đất nước chia cắt, nhiều cuộc khởi nghĩa nông dân nổ ra.</a:t>
            </a:r>
          </a:p>
          <a:p>
            <a:pPr algn="just">
              <a:lnSpc>
                <a:spcPts val="4712"/>
              </a:lnSpc>
            </a:pPr>
            <a:r>
              <a:rPr lang="en-US" sz="3800">
                <a:solidFill>
                  <a:srgbClr val="595251"/>
                </a:solidFill>
                <a:latin typeface="Roboto Condensed"/>
              </a:rPr>
              <a:t>            Cuộc đời thăng trầm, đi nhiều đã giúp ông có hiểu biết sâu rộng, am hiểu văn hóa vùng miền, văn hóa dân tộc và văn chương Trung Quốc.</a:t>
            </a: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6023" y="-4011389"/>
            <a:ext cx="10297731" cy="18309776"/>
          </a:xfrm>
          <a:custGeom>
            <a:avLst/>
            <a:gdLst/>
            <a:ahLst/>
            <a:cxnLst/>
            <a:rect l="l" t="t" r="r" b="b"/>
            <a:pathLst>
              <a:path w="10297731" h="18309776">
                <a:moveTo>
                  <a:pt x="0" y="0"/>
                </a:moveTo>
                <a:lnTo>
                  <a:pt x="10297731" y="0"/>
                </a:lnTo>
                <a:lnTo>
                  <a:pt x="10297731" y="18309776"/>
                </a:lnTo>
                <a:lnTo>
                  <a:pt x="0" y="18309776"/>
                </a:lnTo>
                <a:lnTo>
                  <a:pt x="0" y="0"/>
                </a:lnTo>
                <a:close/>
              </a:path>
            </a:pathLst>
          </a:custGeom>
          <a:blipFill>
            <a:blip r:embed="rId3"/>
            <a:stretch>
              <a:fillRect l="-1179" r="-1179"/>
            </a:stretch>
          </a:blipFill>
        </p:spPr>
        <p:txBody>
          <a:bodyPr/>
          <a:lstStyle/>
          <a:p>
            <a:endParaRPr lang="en-US"/>
          </a:p>
        </p:txBody>
      </p:sp>
      <p:sp>
        <p:nvSpPr>
          <p:cNvPr id="3" name="Freeform 3"/>
          <p:cNvSpPr/>
          <p:nvPr/>
        </p:nvSpPr>
        <p:spPr>
          <a:xfrm>
            <a:off x="432598" y="275855"/>
            <a:ext cx="17414390" cy="9573498"/>
          </a:xfrm>
          <a:custGeom>
            <a:avLst/>
            <a:gdLst/>
            <a:ahLst/>
            <a:cxnLst/>
            <a:rect l="l" t="t" r="r" b="b"/>
            <a:pathLst>
              <a:path w="17414390" h="9573498">
                <a:moveTo>
                  <a:pt x="0" y="0"/>
                </a:moveTo>
                <a:lnTo>
                  <a:pt x="17414390" y="0"/>
                </a:lnTo>
                <a:lnTo>
                  <a:pt x="17414390" y="9573498"/>
                </a:lnTo>
                <a:lnTo>
                  <a:pt x="0" y="957349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1822243" y="-1538127"/>
            <a:ext cx="6368637" cy="5838664"/>
          </a:xfrm>
          <a:custGeom>
            <a:avLst/>
            <a:gdLst/>
            <a:ahLst/>
            <a:cxnLst/>
            <a:rect l="l" t="t" r="r" b="b"/>
            <a:pathLst>
              <a:path w="6368637" h="5838664">
                <a:moveTo>
                  <a:pt x="0" y="0"/>
                </a:moveTo>
                <a:lnTo>
                  <a:pt x="6368637" y="0"/>
                </a:lnTo>
                <a:lnTo>
                  <a:pt x="6368637" y="5838665"/>
                </a:lnTo>
                <a:lnTo>
                  <a:pt x="0" y="5838665"/>
                </a:lnTo>
                <a:lnTo>
                  <a:pt x="0" y="0"/>
                </a:lnTo>
                <a:close/>
              </a:path>
            </a:pathLst>
          </a:custGeom>
          <a:blipFill>
            <a:blip r:embed="rId6">
              <a:alphaModFix amt="41000"/>
            </a:blip>
            <a:stretch>
              <a:fillRect/>
            </a:stretch>
          </a:blipFill>
        </p:spPr>
        <p:txBody>
          <a:bodyPr/>
          <a:lstStyle/>
          <a:p>
            <a:endParaRPr lang="en-US"/>
          </a:p>
        </p:txBody>
      </p:sp>
      <p:sp>
        <p:nvSpPr>
          <p:cNvPr id="5" name="Freeform 5"/>
          <p:cNvSpPr/>
          <p:nvPr/>
        </p:nvSpPr>
        <p:spPr>
          <a:xfrm>
            <a:off x="14645553" y="6446595"/>
            <a:ext cx="5004522" cy="3851136"/>
          </a:xfrm>
          <a:custGeom>
            <a:avLst/>
            <a:gdLst/>
            <a:ahLst/>
            <a:cxnLst/>
            <a:rect l="l" t="t" r="r" b="b"/>
            <a:pathLst>
              <a:path w="5004522" h="3851136">
                <a:moveTo>
                  <a:pt x="0" y="0"/>
                </a:moveTo>
                <a:lnTo>
                  <a:pt x="5004522" y="0"/>
                </a:lnTo>
                <a:lnTo>
                  <a:pt x="5004522" y="3851136"/>
                </a:lnTo>
                <a:lnTo>
                  <a:pt x="0" y="3851136"/>
                </a:lnTo>
                <a:lnTo>
                  <a:pt x="0" y="0"/>
                </a:lnTo>
                <a:close/>
              </a:path>
            </a:pathLst>
          </a:custGeom>
          <a:blipFill>
            <a:blip r:embed="rId7">
              <a:alphaModFix amt="58000"/>
            </a:blip>
            <a:stretch>
              <a:fillRect/>
            </a:stretch>
          </a:blipFill>
        </p:spPr>
        <p:txBody>
          <a:bodyPr/>
          <a:lstStyle/>
          <a:p>
            <a:endParaRPr lang="en-US"/>
          </a:p>
        </p:txBody>
      </p:sp>
      <p:sp>
        <p:nvSpPr>
          <p:cNvPr id="6" name="TextBox 6"/>
          <p:cNvSpPr txBox="1"/>
          <p:nvPr/>
        </p:nvSpPr>
        <p:spPr>
          <a:xfrm>
            <a:off x="292421" y="639190"/>
            <a:ext cx="8579843" cy="9100568"/>
          </a:xfrm>
          <a:prstGeom prst="rect">
            <a:avLst/>
          </a:prstGeom>
        </p:spPr>
        <p:txBody>
          <a:bodyPr lIns="0" tIns="0" rIns="0" bIns="0" rtlCol="0" anchor="t">
            <a:spAutoFit/>
          </a:bodyPr>
          <a:lstStyle/>
          <a:p>
            <a:pPr algn="ctr">
              <a:lnSpc>
                <a:spcPct val="150000"/>
              </a:lnSpc>
            </a:pPr>
            <a:r>
              <a:rPr lang="en-US" sz="2800">
                <a:solidFill>
                  <a:srgbClr val="000000"/>
                </a:solidFill>
                <a:latin typeface="#9Slide03 Arima Madurai Bold"/>
              </a:rPr>
              <a:t>1.Trăm năm trong cõi người ta,</a:t>
            </a:r>
          </a:p>
          <a:p>
            <a:pPr algn="ctr">
              <a:lnSpc>
                <a:spcPct val="150000"/>
              </a:lnSpc>
            </a:pPr>
            <a:r>
              <a:rPr lang="en-US" sz="2800">
                <a:solidFill>
                  <a:srgbClr val="000000"/>
                </a:solidFill>
                <a:latin typeface="#9Slide03 Arima Madurai Bold"/>
              </a:rPr>
              <a:t>Chữ tài chữ mệnh khéo là ghét nhau.</a:t>
            </a:r>
          </a:p>
          <a:p>
            <a:pPr algn="ctr">
              <a:lnSpc>
                <a:spcPct val="150000"/>
              </a:lnSpc>
            </a:pPr>
            <a:r>
              <a:rPr lang="en-US" sz="2800">
                <a:solidFill>
                  <a:srgbClr val="000000"/>
                </a:solidFill>
                <a:latin typeface="#9Slide03 Arima Madurai Bold"/>
              </a:rPr>
              <a:t>Trải qua một cuộc bể dâu,</a:t>
            </a:r>
          </a:p>
          <a:p>
            <a:pPr algn="ctr">
              <a:lnSpc>
                <a:spcPct val="150000"/>
              </a:lnSpc>
            </a:pPr>
            <a:r>
              <a:rPr lang="en-US" sz="2800">
                <a:solidFill>
                  <a:srgbClr val="000000"/>
                </a:solidFill>
                <a:latin typeface="#9Slide03 Arima Madurai Bold"/>
              </a:rPr>
              <a:t>Những điều trông thấy mà đau đớn lòng.</a:t>
            </a:r>
          </a:p>
          <a:p>
            <a:pPr algn="ctr">
              <a:lnSpc>
                <a:spcPct val="150000"/>
              </a:lnSpc>
            </a:pPr>
            <a:r>
              <a:rPr lang="en-US" sz="2800">
                <a:solidFill>
                  <a:srgbClr val="000000"/>
                </a:solidFill>
                <a:latin typeface="#9Slide03 Arima Madurai Bold"/>
              </a:rPr>
              <a:t>5.Lạ gì bỉ sắc tư phong,</a:t>
            </a:r>
          </a:p>
          <a:p>
            <a:pPr algn="ctr">
              <a:lnSpc>
                <a:spcPct val="150000"/>
              </a:lnSpc>
            </a:pPr>
            <a:r>
              <a:rPr lang="en-US" sz="2800">
                <a:solidFill>
                  <a:srgbClr val="000000"/>
                </a:solidFill>
                <a:latin typeface="#9Slide03 Arima Madurai Bold"/>
              </a:rPr>
              <a:t>Trời xanh quen thói má hồng đánh ghen.</a:t>
            </a:r>
          </a:p>
          <a:p>
            <a:pPr algn="ctr">
              <a:lnSpc>
                <a:spcPct val="150000"/>
              </a:lnSpc>
            </a:pPr>
            <a:r>
              <a:rPr lang="en-US" sz="2800">
                <a:solidFill>
                  <a:srgbClr val="000000"/>
                </a:solidFill>
                <a:latin typeface="#9Slide03 Arima Madurai Bold"/>
              </a:rPr>
              <a:t>Cảo thơm lần giở trước đèn,</a:t>
            </a:r>
          </a:p>
          <a:p>
            <a:pPr algn="ctr">
              <a:lnSpc>
                <a:spcPct val="150000"/>
              </a:lnSpc>
            </a:pPr>
            <a:r>
              <a:rPr lang="en-US" sz="2800">
                <a:solidFill>
                  <a:srgbClr val="000000"/>
                </a:solidFill>
                <a:latin typeface="#9Slide03 Arima Madurai Bold"/>
              </a:rPr>
              <a:t>Phong tình có lục còn truyền sử xanh.</a:t>
            </a:r>
          </a:p>
          <a:p>
            <a:pPr algn="ctr">
              <a:lnSpc>
                <a:spcPct val="150000"/>
              </a:lnSpc>
            </a:pPr>
            <a:r>
              <a:rPr lang="en-US" sz="2800">
                <a:solidFill>
                  <a:srgbClr val="000000"/>
                </a:solidFill>
                <a:latin typeface="#9Slide03 Arima Madurai Bold"/>
              </a:rPr>
              <a:t>Rằng năm Gia Tĩnh triều Minh,</a:t>
            </a:r>
          </a:p>
          <a:p>
            <a:pPr algn="ctr">
              <a:lnSpc>
                <a:spcPct val="150000"/>
              </a:lnSpc>
            </a:pPr>
            <a:r>
              <a:rPr lang="en-US" sz="2800">
                <a:solidFill>
                  <a:srgbClr val="000000"/>
                </a:solidFill>
                <a:latin typeface="#9Slide03 Arima Madurai Bold"/>
              </a:rPr>
              <a:t>10.Bốn phương phẳng lặng, hai kinh vững vàng.</a:t>
            </a:r>
          </a:p>
          <a:p>
            <a:pPr algn="ctr">
              <a:lnSpc>
                <a:spcPct val="150000"/>
              </a:lnSpc>
            </a:pPr>
            <a:r>
              <a:rPr lang="en-US" sz="2800">
                <a:solidFill>
                  <a:srgbClr val="000000"/>
                </a:solidFill>
                <a:latin typeface="#9Slide03 Arima Madurai Bold"/>
              </a:rPr>
              <a:t>Có nhà viên ngoại họ Vương,</a:t>
            </a:r>
          </a:p>
          <a:p>
            <a:pPr algn="ctr">
              <a:lnSpc>
                <a:spcPct val="150000"/>
              </a:lnSpc>
            </a:pPr>
            <a:r>
              <a:rPr lang="en-US" sz="2800">
                <a:solidFill>
                  <a:srgbClr val="000000"/>
                </a:solidFill>
                <a:latin typeface="#9Slide03 Arima Madurai Bold"/>
              </a:rPr>
              <a:t>Gia tư nghĩ cũng thường thường bực trung.</a:t>
            </a:r>
          </a:p>
          <a:p>
            <a:pPr algn="ctr">
              <a:lnSpc>
                <a:spcPct val="150000"/>
              </a:lnSpc>
            </a:pPr>
            <a:r>
              <a:rPr lang="en-US" sz="2800">
                <a:solidFill>
                  <a:srgbClr val="000000"/>
                </a:solidFill>
                <a:latin typeface="#9Slide03 Arima Madurai Bold"/>
              </a:rPr>
              <a:t>Một trai con thứ rốt lòng,</a:t>
            </a:r>
          </a:p>
          <a:p>
            <a:pPr algn="ctr">
              <a:lnSpc>
                <a:spcPct val="150000"/>
              </a:lnSpc>
            </a:pPr>
            <a:r>
              <a:rPr lang="en-US" sz="2800">
                <a:solidFill>
                  <a:srgbClr val="000000"/>
                </a:solidFill>
                <a:latin typeface="#9Slide03 Arima Madurai Bold"/>
              </a:rPr>
              <a:t>Vương Quan là chữ, nối dòng nho gia.</a:t>
            </a:r>
          </a:p>
        </p:txBody>
      </p:sp>
      <p:sp>
        <p:nvSpPr>
          <p:cNvPr id="7" name="TextBox 7"/>
          <p:cNvSpPr txBox="1"/>
          <p:nvPr/>
        </p:nvSpPr>
        <p:spPr>
          <a:xfrm>
            <a:off x="9695107" y="696340"/>
            <a:ext cx="7624366" cy="9028113"/>
          </a:xfrm>
          <a:prstGeom prst="rect">
            <a:avLst/>
          </a:prstGeom>
        </p:spPr>
        <p:txBody>
          <a:bodyPr lIns="0" tIns="0" rIns="0" bIns="0" rtlCol="0" anchor="t">
            <a:spAutoFit/>
          </a:bodyPr>
          <a:lstStyle/>
          <a:p>
            <a:pPr algn="ctr">
              <a:lnSpc>
                <a:spcPts val="4370"/>
              </a:lnSpc>
            </a:pPr>
            <a:r>
              <a:rPr lang="en-US" sz="2800">
                <a:solidFill>
                  <a:srgbClr val="000000"/>
                </a:solidFill>
                <a:latin typeface="#9Slide03 Arima Madurai Bold"/>
              </a:rPr>
              <a:t>15. Đầu lòng hai ả tố nga,</a:t>
            </a:r>
          </a:p>
          <a:p>
            <a:pPr algn="ctr">
              <a:lnSpc>
                <a:spcPts val="4370"/>
              </a:lnSpc>
            </a:pPr>
            <a:r>
              <a:rPr lang="en-US" sz="2800">
                <a:solidFill>
                  <a:srgbClr val="000000"/>
                </a:solidFill>
                <a:latin typeface="#9Slide03 Arima Madurai Bold"/>
              </a:rPr>
              <a:t>Thúy Kiều là chị, em là Thúy Vân.</a:t>
            </a:r>
          </a:p>
          <a:p>
            <a:pPr algn="ctr">
              <a:lnSpc>
                <a:spcPts val="4370"/>
              </a:lnSpc>
            </a:pPr>
            <a:r>
              <a:rPr lang="en-US" sz="2800">
                <a:solidFill>
                  <a:srgbClr val="000000"/>
                </a:solidFill>
                <a:latin typeface="#9Slide03 Arima Madurai Bold"/>
              </a:rPr>
              <a:t>Mai cốt cách, tuyết tinh thần,</a:t>
            </a:r>
          </a:p>
          <a:p>
            <a:pPr algn="ctr">
              <a:lnSpc>
                <a:spcPts val="4370"/>
              </a:lnSpc>
            </a:pPr>
            <a:r>
              <a:rPr lang="en-US" sz="2800">
                <a:solidFill>
                  <a:srgbClr val="000000"/>
                </a:solidFill>
                <a:latin typeface="#9Slide03 Arima Madurai Bold"/>
              </a:rPr>
              <a:t>Một người một vẻ, mười phân vẹn mười.</a:t>
            </a:r>
          </a:p>
          <a:p>
            <a:pPr algn="ctr">
              <a:lnSpc>
                <a:spcPts val="4370"/>
              </a:lnSpc>
            </a:pPr>
            <a:r>
              <a:rPr lang="en-US" sz="2800">
                <a:solidFill>
                  <a:srgbClr val="000000"/>
                </a:solidFill>
                <a:latin typeface="#9Slide03 Arima Madurai Bold"/>
              </a:rPr>
              <a:t>Vân xem trang trọng khác vời,</a:t>
            </a:r>
          </a:p>
          <a:p>
            <a:pPr algn="ctr">
              <a:lnSpc>
                <a:spcPts val="4370"/>
              </a:lnSpc>
            </a:pPr>
            <a:r>
              <a:rPr lang="en-US" sz="2800">
                <a:solidFill>
                  <a:srgbClr val="000000"/>
                </a:solidFill>
                <a:latin typeface="#9Slide03 Arima Madurai Bold"/>
              </a:rPr>
              <a:t>20. Khuôn trăng đầy đặn, nét ngài nở nang.</a:t>
            </a:r>
          </a:p>
          <a:p>
            <a:pPr algn="ctr">
              <a:lnSpc>
                <a:spcPts val="4370"/>
              </a:lnSpc>
            </a:pPr>
            <a:r>
              <a:rPr lang="en-US" sz="2800">
                <a:solidFill>
                  <a:srgbClr val="000000"/>
                </a:solidFill>
                <a:latin typeface="#9Slide03 Arima Madurai Bold"/>
              </a:rPr>
              <a:t>Hoa cười ngọc thốt đoan trang,</a:t>
            </a:r>
          </a:p>
          <a:p>
            <a:pPr algn="ctr">
              <a:lnSpc>
                <a:spcPts val="4370"/>
              </a:lnSpc>
            </a:pPr>
            <a:r>
              <a:rPr lang="en-US" sz="2800">
                <a:solidFill>
                  <a:srgbClr val="000000"/>
                </a:solidFill>
                <a:latin typeface="#9Slide03 Arima Madurai Bold"/>
              </a:rPr>
              <a:t>Mây thua nước tóc, tuyết nhường màu da.</a:t>
            </a:r>
          </a:p>
          <a:p>
            <a:pPr algn="ctr">
              <a:lnSpc>
                <a:spcPts val="4370"/>
              </a:lnSpc>
            </a:pPr>
            <a:r>
              <a:rPr lang="en-US" sz="2800">
                <a:solidFill>
                  <a:srgbClr val="000000"/>
                </a:solidFill>
                <a:latin typeface="#9Slide03 Arima Madurai Bold"/>
              </a:rPr>
              <a:t>Kiều càng sắc sảo, mặn mà,</a:t>
            </a:r>
          </a:p>
          <a:p>
            <a:pPr algn="ctr">
              <a:lnSpc>
                <a:spcPts val="4370"/>
              </a:lnSpc>
            </a:pPr>
            <a:r>
              <a:rPr lang="en-US" sz="2800">
                <a:solidFill>
                  <a:srgbClr val="000000"/>
                </a:solidFill>
                <a:latin typeface="#9Slide03 Arima Madurai Bold"/>
              </a:rPr>
              <a:t>So bề tài, sắc, lại là phần hơn.</a:t>
            </a:r>
          </a:p>
          <a:p>
            <a:pPr algn="ctr">
              <a:lnSpc>
                <a:spcPts val="4370"/>
              </a:lnSpc>
            </a:pPr>
            <a:r>
              <a:rPr lang="en-US" sz="2800">
                <a:solidFill>
                  <a:srgbClr val="000000"/>
                </a:solidFill>
                <a:latin typeface="#9Slide03 Arima Madurai Bold"/>
              </a:rPr>
              <a:t>25. Làn thu thủy, nét xuân sơn,</a:t>
            </a:r>
          </a:p>
          <a:p>
            <a:pPr algn="ctr">
              <a:lnSpc>
                <a:spcPts val="4370"/>
              </a:lnSpc>
            </a:pPr>
            <a:r>
              <a:rPr lang="en-US" sz="2800">
                <a:solidFill>
                  <a:srgbClr val="000000"/>
                </a:solidFill>
                <a:latin typeface="#9Slide03 Arima Madurai Bold"/>
              </a:rPr>
              <a:t>Hoa ghen thua thắm, liễu hờn kém xanh.</a:t>
            </a:r>
          </a:p>
          <a:p>
            <a:pPr algn="ctr">
              <a:lnSpc>
                <a:spcPts val="4370"/>
              </a:lnSpc>
            </a:pPr>
            <a:r>
              <a:rPr lang="en-US" sz="2800">
                <a:solidFill>
                  <a:srgbClr val="000000"/>
                </a:solidFill>
                <a:latin typeface="#9Slide03 Arima Madurai Bold"/>
              </a:rPr>
              <a:t>Một, hai nghiêng nước nghiêng thành,</a:t>
            </a:r>
          </a:p>
          <a:p>
            <a:pPr algn="ctr">
              <a:lnSpc>
                <a:spcPts val="4370"/>
              </a:lnSpc>
            </a:pPr>
            <a:r>
              <a:rPr lang="en-US" sz="2800">
                <a:solidFill>
                  <a:srgbClr val="000000"/>
                </a:solidFill>
                <a:latin typeface="#9Slide03 Arima Madurai Bold"/>
              </a:rPr>
              <a:t>Sắc đành đòi một, tài đành họa hai.</a:t>
            </a:r>
          </a:p>
          <a:p>
            <a:pPr algn="ctr">
              <a:lnSpc>
                <a:spcPts val="4370"/>
              </a:lnSpc>
            </a:pPr>
            <a:r>
              <a:rPr lang="en-US" sz="2800">
                <a:solidFill>
                  <a:srgbClr val="000000"/>
                </a:solidFill>
                <a:latin typeface="#9Slide03 Arima Madurai Bold"/>
              </a:rPr>
              <a:t>Thông minh vốn sẵn tư trời,</a:t>
            </a:r>
          </a:p>
          <a:p>
            <a:pPr algn="ctr">
              <a:lnSpc>
                <a:spcPts val="4370"/>
              </a:lnSpc>
            </a:pPr>
            <a:r>
              <a:rPr lang="en-US" sz="2800">
                <a:solidFill>
                  <a:srgbClr val="000000"/>
                </a:solidFill>
                <a:latin typeface="#9Slide03 Arima Madurai Bold"/>
              </a:rPr>
              <a:t>30.Pha nghề thi họa, đủ mùi ca ngâm.</a:t>
            </a: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6023" y="-4011389"/>
            <a:ext cx="10297731" cy="18309776"/>
          </a:xfrm>
          <a:custGeom>
            <a:avLst/>
            <a:gdLst/>
            <a:ahLst/>
            <a:cxnLst/>
            <a:rect l="l" t="t" r="r" b="b"/>
            <a:pathLst>
              <a:path w="10297731" h="18309776">
                <a:moveTo>
                  <a:pt x="0" y="0"/>
                </a:moveTo>
                <a:lnTo>
                  <a:pt x="10297731" y="0"/>
                </a:lnTo>
                <a:lnTo>
                  <a:pt x="10297731" y="18309776"/>
                </a:lnTo>
                <a:lnTo>
                  <a:pt x="0" y="18309776"/>
                </a:lnTo>
                <a:lnTo>
                  <a:pt x="0" y="0"/>
                </a:lnTo>
                <a:close/>
              </a:path>
            </a:pathLst>
          </a:custGeom>
          <a:blipFill>
            <a:blip r:embed="rId3"/>
            <a:stretch>
              <a:fillRect l="-1179" r="-1179"/>
            </a:stretch>
          </a:blipFill>
        </p:spPr>
        <p:txBody>
          <a:bodyPr/>
          <a:lstStyle/>
          <a:p>
            <a:endParaRPr lang="en-US"/>
          </a:p>
        </p:txBody>
      </p:sp>
      <p:sp>
        <p:nvSpPr>
          <p:cNvPr id="3" name="Freeform 3"/>
          <p:cNvSpPr/>
          <p:nvPr/>
        </p:nvSpPr>
        <p:spPr>
          <a:xfrm>
            <a:off x="615618" y="542947"/>
            <a:ext cx="17070654" cy="9210654"/>
          </a:xfrm>
          <a:custGeom>
            <a:avLst/>
            <a:gdLst/>
            <a:ahLst/>
            <a:cxnLst/>
            <a:rect l="l" t="t" r="r" b="b"/>
            <a:pathLst>
              <a:path w="17070654" h="9210654">
                <a:moveTo>
                  <a:pt x="0" y="0"/>
                </a:moveTo>
                <a:lnTo>
                  <a:pt x="17070654" y="0"/>
                </a:lnTo>
                <a:lnTo>
                  <a:pt x="17070654" y="9210655"/>
                </a:lnTo>
                <a:lnTo>
                  <a:pt x="0" y="921065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1537617" y="-1418104"/>
            <a:ext cx="4928280" cy="4518168"/>
          </a:xfrm>
          <a:custGeom>
            <a:avLst/>
            <a:gdLst/>
            <a:ahLst/>
            <a:cxnLst/>
            <a:rect l="l" t="t" r="r" b="b"/>
            <a:pathLst>
              <a:path w="4928280" h="4518168">
                <a:moveTo>
                  <a:pt x="0" y="0"/>
                </a:moveTo>
                <a:lnTo>
                  <a:pt x="4928280" y="0"/>
                </a:lnTo>
                <a:lnTo>
                  <a:pt x="4928280" y="4518167"/>
                </a:lnTo>
                <a:lnTo>
                  <a:pt x="0" y="4518167"/>
                </a:lnTo>
                <a:lnTo>
                  <a:pt x="0" y="0"/>
                </a:lnTo>
                <a:close/>
              </a:path>
            </a:pathLst>
          </a:custGeom>
          <a:blipFill>
            <a:blip r:embed="rId6"/>
            <a:stretch>
              <a:fillRect/>
            </a:stretch>
          </a:blipFill>
        </p:spPr>
        <p:txBody>
          <a:bodyPr/>
          <a:lstStyle/>
          <a:p>
            <a:endParaRPr lang="en-US"/>
          </a:p>
        </p:txBody>
      </p:sp>
      <p:sp>
        <p:nvSpPr>
          <p:cNvPr id="5" name="Freeform 5"/>
          <p:cNvSpPr/>
          <p:nvPr/>
        </p:nvSpPr>
        <p:spPr>
          <a:xfrm>
            <a:off x="14883010" y="7057497"/>
            <a:ext cx="5004522" cy="3851136"/>
          </a:xfrm>
          <a:custGeom>
            <a:avLst/>
            <a:gdLst/>
            <a:ahLst/>
            <a:cxnLst/>
            <a:rect l="l" t="t" r="r" b="b"/>
            <a:pathLst>
              <a:path w="5004522" h="3851136">
                <a:moveTo>
                  <a:pt x="0" y="0"/>
                </a:moveTo>
                <a:lnTo>
                  <a:pt x="5004522" y="0"/>
                </a:lnTo>
                <a:lnTo>
                  <a:pt x="5004522" y="3851136"/>
                </a:lnTo>
                <a:lnTo>
                  <a:pt x="0" y="3851136"/>
                </a:lnTo>
                <a:lnTo>
                  <a:pt x="0" y="0"/>
                </a:lnTo>
                <a:close/>
              </a:path>
            </a:pathLst>
          </a:custGeom>
          <a:blipFill>
            <a:blip r:embed="rId7"/>
            <a:stretch>
              <a:fillRect/>
            </a:stretch>
          </a:blipFill>
        </p:spPr>
        <p:txBody>
          <a:bodyPr/>
          <a:lstStyle/>
          <a:p>
            <a:endParaRPr lang="en-US"/>
          </a:p>
        </p:txBody>
      </p:sp>
      <p:sp>
        <p:nvSpPr>
          <p:cNvPr id="6" name="Freeform 6"/>
          <p:cNvSpPr/>
          <p:nvPr/>
        </p:nvSpPr>
        <p:spPr>
          <a:xfrm>
            <a:off x="2009866" y="1028700"/>
            <a:ext cx="1162279" cy="1162279"/>
          </a:xfrm>
          <a:custGeom>
            <a:avLst/>
            <a:gdLst/>
            <a:ahLst/>
            <a:cxnLst/>
            <a:rect l="l" t="t" r="r" b="b"/>
            <a:pathLst>
              <a:path w="1162279" h="1162279">
                <a:moveTo>
                  <a:pt x="0" y="0"/>
                </a:moveTo>
                <a:lnTo>
                  <a:pt x="1162279" y="0"/>
                </a:lnTo>
                <a:lnTo>
                  <a:pt x="1162279" y="1162279"/>
                </a:lnTo>
                <a:lnTo>
                  <a:pt x="0" y="116227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7" name="Freeform 7"/>
          <p:cNvSpPr/>
          <p:nvPr/>
        </p:nvSpPr>
        <p:spPr>
          <a:xfrm>
            <a:off x="-1755686" y="4299211"/>
            <a:ext cx="9662446" cy="5987789"/>
          </a:xfrm>
          <a:custGeom>
            <a:avLst/>
            <a:gdLst/>
            <a:ahLst/>
            <a:cxnLst/>
            <a:rect l="l" t="t" r="r" b="b"/>
            <a:pathLst>
              <a:path w="9662446" h="5987789">
                <a:moveTo>
                  <a:pt x="0" y="0"/>
                </a:moveTo>
                <a:lnTo>
                  <a:pt x="9662446" y="0"/>
                </a:lnTo>
                <a:lnTo>
                  <a:pt x="9662446" y="5987789"/>
                </a:lnTo>
                <a:lnTo>
                  <a:pt x="0" y="5987789"/>
                </a:lnTo>
                <a:lnTo>
                  <a:pt x="0" y="0"/>
                </a:lnTo>
                <a:close/>
              </a:path>
            </a:pathLst>
          </a:custGeom>
          <a:blipFill>
            <a:blip r:embed="rId10"/>
            <a:stretch>
              <a:fillRect/>
            </a:stretch>
          </a:blipFill>
        </p:spPr>
        <p:txBody>
          <a:bodyPr/>
          <a:lstStyle/>
          <a:p>
            <a:endParaRPr lang="en-US"/>
          </a:p>
        </p:txBody>
      </p:sp>
      <p:sp>
        <p:nvSpPr>
          <p:cNvPr id="8" name="TextBox 8"/>
          <p:cNvSpPr txBox="1"/>
          <p:nvPr/>
        </p:nvSpPr>
        <p:spPr>
          <a:xfrm>
            <a:off x="3580812" y="997724"/>
            <a:ext cx="5754812" cy="1052781"/>
          </a:xfrm>
          <a:prstGeom prst="rect">
            <a:avLst/>
          </a:prstGeom>
        </p:spPr>
        <p:txBody>
          <a:bodyPr lIns="0" tIns="0" rIns="0" bIns="0" rtlCol="0" anchor="t">
            <a:spAutoFit/>
          </a:bodyPr>
          <a:lstStyle/>
          <a:p>
            <a:pPr algn="ctr">
              <a:lnSpc>
                <a:spcPts val="8119"/>
              </a:lnSpc>
            </a:pPr>
            <a:r>
              <a:rPr lang="en-US" sz="5799">
                <a:solidFill>
                  <a:srgbClr val="375245"/>
                </a:solidFill>
                <a:latin typeface="#9Slide06 ThuPhap Thien An"/>
              </a:rPr>
              <a:t>Khám phá văn bản</a:t>
            </a:r>
          </a:p>
        </p:txBody>
      </p:sp>
      <p:sp>
        <p:nvSpPr>
          <p:cNvPr id="9" name="TextBox 9"/>
          <p:cNvSpPr txBox="1"/>
          <p:nvPr/>
        </p:nvSpPr>
        <p:spPr>
          <a:xfrm>
            <a:off x="1550119" y="2257493"/>
            <a:ext cx="10724667" cy="998121"/>
          </a:xfrm>
          <a:prstGeom prst="rect">
            <a:avLst/>
          </a:prstGeom>
        </p:spPr>
        <p:txBody>
          <a:bodyPr lIns="0" tIns="0" rIns="0" bIns="0" rtlCol="0" anchor="t">
            <a:spAutoFit/>
          </a:bodyPr>
          <a:lstStyle/>
          <a:p>
            <a:pPr algn="ctr">
              <a:lnSpc>
                <a:spcPts val="7980"/>
              </a:lnSpc>
            </a:pPr>
            <a:r>
              <a:rPr lang="en-US" sz="5700">
                <a:solidFill>
                  <a:srgbClr val="375245"/>
                </a:solidFill>
                <a:latin typeface="#9Slide05 Brannboll Ny"/>
              </a:rPr>
              <a:t>3.1. Tìm hiểu chung về tác giả, tác phẩm</a:t>
            </a:r>
          </a:p>
        </p:txBody>
      </p:sp>
      <p:sp>
        <p:nvSpPr>
          <p:cNvPr id="10" name="TextBox 10"/>
          <p:cNvSpPr txBox="1"/>
          <p:nvPr/>
        </p:nvSpPr>
        <p:spPr>
          <a:xfrm>
            <a:off x="2047659" y="3146736"/>
            <a:ext cx="5528965" cy="981685"/>
          </a:xfrm>
          <a:prstGeom prst="rect">
            <a:avLst/>
          </a:prstGeom>
        </p:spPr>
        <p:txBody>
          <a:bodyPr lIns="0" tIns="0" rIns="0" bIns="0" rtlCol="0" anchor="t">
            <a:spAutoFit/>
          </a:bodyPr>
          <a:lstStyle/>
          <a:p>
            <a:pPr algn="ctr">
              <a:lnSpc>
                <a:spcPts val="7840"/>
              </a:lnSpc>
            </a:pPr>
            <a:r>
              <a:rPr lang="en-US" sz="5600">
                <a:solidFill>
                  <a:srgbClr val="375245"/>
                </a:solidFill>
                <a:latin typeface="#9Slide05 VL Fadilla"/>
              </a:rPr>
              <a:t>a. Tác giả Nguyễn Du</a:t>
            </a:r>
          </a:p>
        </p:txBody>
      </p:sp>
      <p:sp>
        <p:nvSpPr>
          <p:cNvPr id="11" name="TextBox 11"/>
          <p:cNvSpPr txBox="1"/>
          <p:nvPr/>
        </p:nvSpPr>
        <p:spPr>
          <a:xfrm>
            <a:off x="4812141" y="4088151"/>
            <a:ext cx="11853260" cy="4908356"/>
          </a:xfrm>
          <a:prstGeom prst="rect">
            <a:avLst/>
          </a:prstGeom>
        </p:spPr>
        <p:txBody>
          <a:bodyPr lIns="0" tIns="0" rIns="0" bIns="0" rtlCol="0" anchor="t">
            <a:spAutoFit/>
          </a:bodyPr>
          <a:lstStyle/>
          <a:p>
            <a:pPr marL="863599" lvl="1" indent="-431800" algn="just">
              <a:lnSpc>
                <a:spcPts val="5599"/>
              </a:lnSpc>
              <a:buFont typeface="Arial"/>
              <a:buChar char="•"/>
            </a:pPr>
            <a:r>
              <a:rPr lang="en-US" sz="3999">
                <a:solidFill>
                  <a:srgbClr val="595251"/>
                </a:solidFill>
                <a:latin typeface="Roboto Condensed Bold"/>
              </a:rPr>
              <a:t>Phong cách sáng tác: </a:t>
            </a:r>
          </a:p>
          <a:p>
            <a:pPr algn="just">
              <a:lnSpc>
                <a:spcPts val="5599"/>
              </a:lnSpc>
            </a:pPr>
            <a:r>
              <a:rPr lang="en-US" sz="3999">
                <a:solidFill>
                  <a:srgbClr val="595251"/>
                </a:solidFill>
                <a:latin typeface="Roboto Condensed"/>
              </a:rPr>
              <a:t>+ Ca ngợi nhân cách cao cả và phê phán nhân vật phản diện; phê phán xã hội phong kiến và cảm thông với số phận bé nhỏ.</a:t>
            </a:r>
          </a:p>
          <a:p>
            <a:pPr algn="just">
              <a:lnSpc>
                <a:spcPts val="5599"/>
              </a:lnSpc>
            </a:pPr>
            <a:r>
              <a:rPr lang="en-US" sz="3999">
                <a:solidFill>
                  <a:srgbClr val="595251"/>
                </a:solidFill>
                <a:latin typeface="Roboto Condensed"/>
              </a:rPr>
              <a:t>+ Thể hiện niềm cảm thương sâu sắc đối với số phận của con người tài hoa nhưng bạc phận.</a:t>
            </a:r>
          </a:p>
          <a:p>
            <a:pPr algn="just">
              <a:lnSpc>
                <a:spcPts val="5600"/>
              </a:lnSpc>
              <a:spcBef>
                <a:spcPct val="0"/>
              </a:spcBef>
            </a:pPr>
            <a:endParaRPr lang="en-US" sz="3999">
              <a:solidFill>
                <a:srgbClr val="595251"/>
              </a:solidFill>
              <a:latin typeface="Roboto Condensed"/>
            </a:endParaRP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6023" y="-4011389"/>
            <a:ext cx="10297731" cy="18309776"/>
          </a:xfrm>
          <a:custGeom>
            <a:avLst/>
            <a:gdLst/>
            <a:ahLst/>
            <a:cxnLst/>
            <a:rect l="l" t="t" r="r" b="b"/>
            <a:pathLst>
              <a:path w="10297731" h="18309776">
                <a:moveTo>
                  <a:pt x="0" y="0"/>
                </a:moveTo>
                <a:lnTo>
                  <a:pt x="10297731" y="0"/>
                </a:lnTo>
                <a:lnTo>
                  <a:pt x="10297731" y="18309776"/>
                </a:lnTo>
                <a:lnTo>
                  <a:pt x="0" y="18309776"/>
                </a:lnTo>
                <a:lnTo>
                  <a:pt x="0" y="0"/>
                </a:lnTo>
                <a:close/>
              </a:path>
            </a:pathLst>
          </a:custGeom>
          <a:blipFill>
            <a:blip r:embed="rId3"/>
            <a:stretch>
              <a:fillRect l="-1179" r="-1179"/>
            </a:stretch>
          </a:blipFill>
        </p:spPr>
        <p:txBody>
          <a:bodyPr/>
          <a:lstStyle/>
          <a:p>
            <a:endParaRPr lang="en-US"/>
          </a:p>
        </p:txBody>
      </p:sp>
      <p:sp>
        <p:nvSpPr>
          <p:cNvPr id="3" name="Freeform 3"/>
          <p:cNvSpPr/>
          <p:nvPr/>
        </p:nvSpPr>
        <p:spPr>
          <a:xfrm>
            <a:off x="615618" y="542947"/>
            <a:ext cx="17070654" cy="9210654"/>
          </a:xfrm>
          <a:custGeom>
            <a:avLst/>
            <a:gdLst/>
            <a:ahLst/>
            <a:cxnLst/>
            <a:rect l="l" t="t" r="r" b="b"/>
            <a:pathLst>
              <a:path w="17070654" h="9210654">
                <a:moveTo>
                  <a:pt x="0" y="0"/>
                </a:moveTo>
                <a:lnTo>
                  <a:pt x="17070654" y="0"/>
                </a:lnTo>
                <a:lnTo>
                  <a:pt x="17070654" y="9210655"/>
                </a:lnTo>
                <a:lnTo>
                  <a:pt x="0" y="921065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1537617" y="-1418104"/>
            <a:ext cx="4928280" cy="4518168"/>
          </a:xfrm>
          <a:custGeom>
            <a:avLst/>
            <a:gdLst/>
            <a:ahLst/>
            <a:cxnLst/>
            <a:rect l="l" t="t" r="r" b="b"/>
            <a:pathLst>
              <a:path w="4928280" h="4518168">
                <a:moveTo>
                  <a:pt x="0" y="0"/>
                </a:moveTo>
                <a:lnTo>
                  <a:pt x="4928280" y="0"/>
                </a:lnTo>
                <a:lnTo>
                  <a:pt x="4928280" y="4518167"/>
                </a:lnTo>
                <a:lnTo>
                  <a:pt x="0" y="4518167"/>
                </a:lnTo>
                <a:lnTo>
                  <a:pt x="0" y="0"/>
                </a:lnTo>
                <a:close/>
              </a:path>
            </a:pathLst>
          </a:custGeom>
          <a:blipFill>
            <a:blip r:embed="rId6"/>
            <a:stretch>
              <a:fillRect/>
            </a:stretch>
          </a:blipFill>
        </p:spPr>
        <p:txBody>
          <a:bodyPr/>
          <a:lstStyle/>
          <a:p>
            <a:endParaRPr lang="en-US"/>
          </a:p>
        </p:txBody>
      </p:sp>
      <p:sp>
        <p:nvSpPr>
          <p:cNvPr id="5" name="Freeform 5"/>
          <p:cNvSpPr/>
          <p:nvPr/>
        </p:nvSpPr>
        <p:spPr>
          <a:xfrm>
            <a:off x="14883010" y="7057497"/>
            <a:ext cx="5004522" cy="3851136"/>
          </a:xfrm>
          <a:custGeom>
            <a:avLst/>
            <a:gdLst/>
            <a:ahLst/>
            <a:cxnLst/>
            <a:rect l="l" t="t" r="r" b="b"/>
            <a:pathLst>
              <a:path w="5004522" h="3851136">
                <a:moveTo>
                  <a:pt x="0" y="0"/>
                </a:moveTo>
                <a:lnTo>
                  <a:pt x="5004522" y="0"/>
                </a:lnTo>
                <a:lnTo>
                  <a:pt x="5004522" y="3851136"/>
                </a:lnTo>
                <a:lnTo>
                  <a:pt x="0" y="3851136"/>
                </a:lnTo>
                <a:lnTo>
                  <a:pt x="0" y="0"/>
                </a:lnTo>
                <a:close/>
              </a:path>
            </a:pathLst>
          </a:custGeom>
          <a:blipFill>
            <a:blip r:embed="rId7"/>
            <a:stretch>
              <a:fillRect/>
            </a:stretch>
          </a:blipFill>
        </p:spPr>
        <p:txBody>
          <a:bodyPr/>
          <a:lstStyle/>
          <a:p>
            <a:endParaRPr lang="en-US"/>
          </a:p>
        </p:txBody>
      </p:sp>
      <p:sp>
        <p:nvSpPr>
          <p:cNvPr id="6" name="Freeform 6"/>
          <p:cNvSpPr/>
          <p:nvPr/>
        </p:nvSpPr>
        <p:spPr>
          <a:xfrm>
            <a:off x="2009866" y="1028700"/>
            <a:ext cx="1162279" cy="1162279"/>
          </a:xfrm>
          <a:custGeom>
            <a:avLst/>
            <a:gdLst/>
            <a:ahLst/>
            <a:cxnLst/>
            <a:rect l="l" t="t" r="r" b="b"/>
            <a:pathLst>
              <a:path w="1162279" h="1162279">
                <a:moveTo>
                  <a:pt x="0" y="0"/>
                </a:moveTo>
                <a:lnTo>
                  <a:pt x="1162279" y="0"/>
                </a:lnTo>
                <a:lnTo>
                  <a:pt x="1162279" y="1162279"/>
                </a:lnTo>
                <a:lnTo>
                  <a:pt x="0" y="116227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7" name="Freeform 7"/>
          <p:cNvSpPr/>
          <p:nvPr/>
        </p:nvSpPr>
        <p:spPr>
          <a:xfrm rot="-72960">
            <a:off x="12130274" y="863165"/>
            <a:ext cx="4569166" cy="4569166"/>
          </a:xfrm>
          <a:custGeom>
            <a:avLst/>
            <a:gdLst/>
            <a:ahLst/>
            <a:cxnLst/>
            <a:rect l="l" t="t" r="r" b="b"/>
            <a:pathLst>
              <a:path w="4569166" h="4569166">
                <a:moveTo>
                  <a:pt x="0" y="0"/>
                </a:moveTo>
                <a:lnTo>
                  <a:pt x="4569166" y="0"/>
                </a:lnTo>
                <a:lnTo>
                  <a:pt x="4569166" y="4569166"/>
                </a:lnTo>
                <a:lnTo>
                  <a:pt x="0" y="4569166"/>
                </a:lnTo>
                <a:lnTo>
                  <a:pt x="0" y="0"/>
                </a:lnTo>
                <a:close/>
              </a:path>
            </a:pathLst>
          </a:custGeom>
          <a:blipFill>
            <a:blip r:embed="rId10"/>
            <a:stretch>
              <a:fillRect/>
            </a:stretch>
          </a:blipFill>
        </p:spPr>
        <p:txBody>
          <a:bodyPr/>
          <a:lstStyle/>
          <a:p>
            <a:endParaRPr lang="en-US"/>
          </a:p>
        </p:txBody>
      </p:sp>
      <p:sp>
        <p:nvSpPr>
          <p:cNvPr id="8" name="Freeform 8"/>
          <p:cNvSpPr/>
          <p:nvPr/>
        </p:nvSpPr>
        <p:spPr>
          <a:xfrm rot="1015149">
            <a:off x="14049572" y="894374"/>
            <a:ext cx="3066131" cy="4377166"/>
          </a:xfrm>
          <a:custGeom>
            <a:avLst/>
            <a:gdLst/>
            <a:ahLst/>
            <a:cxnLst/>
            <a:rect l="l" t="t" r="r" b="b"/>
            <a:pathLst>
              <a:path w="3066131" h="4377166">
                <a:moveTo>
                  <a:pt x="0" y="0"/>
                </a:moveTo>
                <a:lnTo>
                  <a:pt x="3066130" y="0"/>
                </a:lnTo>
                <a:lnTo>
                  <a:pt x="3066130" y="4377165"/>
                </a:lnTo>
                <a:lnTo>
                  <a:pt x="0" y="4377165"/>
                </a:lnTo>
                <a:lnTo>
                  <a:pt x="0" y="0"/>
                </a:lnTo>
                <a:close/>
              </a:path>
            </a:pathLst>
          </a:custGeom>
          <a:blipFill>
            <a:blip r:embed="rId11"/>
            <a:stretch>
              <a:fillRect/>
            </a:stretch>
          </a:blipFill>
        </p:spPr>
        <p:txBody>
          <a:bodyPr/>
          <a:lstStyle/>
          <a:p>
            <a:endParaRPr lang="en-US"/>
          </a:p>
        </p:txBody>
      </p:sp>
      <p:sp>
        <p:nvSpPr>
          <p:cNvPr id="9" name="TextBox 9"/>
          <p:cNvSpPr txBox="1"/>
          <p:nvPr/>
        </p:nvSpPr>
        <p:spPr>
          <a:xfrm>
            <a:off x="3580812" y="997724"/>
            <a:ext cx="5754812" cy="1052781"/>
          </a:xfrm>
          <a:prstGeom prst="rect">
            <a:avLst/>
          </a:prstGeom>
        </p:spPr>
        <p:txBody>
          <a:bodyPr lIns="0" tIns="0" rIns="0" bIns="0" rtlCol="0" anchor="t">
            <a:spAutoFit/>
          </a:bodyPr>
          <a:lstStyle/>
          <a:p>
            <a:pPr algn="ctr">
              <a:lnSpc>
                <a:spcPts val="8119"/>
              </a:lnSpc>
            </a:pPr>
            <a:r>
              <a:rPr lang="en-US" sz="5799">
                <a:solidFill>
                  <a:srgbClr val="375245"/>
                </a:solidFill>
                <a:latin typeface="#9Slide06 ThuPhap Thien An"/>
              </a:rPr>
              <a:t>Khám phá văn bản</a:t>
            </a:r>
          </a:p>
        </p:txBody>
      </p:sp>
      <p:sp>
        <p:nvSpPr>
          <p:cNvPr id="10" name="TextBox 10"/>
          <p:cNvSpPr txBox="1"/>
          <p:nvPr/>
        </p:nvSpPr>
        <p:spPr>
          <a:xfrm>
            <a:off x="1550119" y="2257493"/>
            <a:ext cx="10724667" cy="998121"/>
          </a:xfrm>
          <a:prstGeom prst="rect">
            <a:avLst/>
          </a:prstGeom>
        </p:spPr>
        <p:txBody>
          <a:bodyPr lIns="0" tIns="0" rIns="0" bIns="0" rtlCol="0" anchor="t">
            <a:spAutoFit/>
          </a:bodyPr>
          <a:lstStyle/>
          <a:p>
            <a:pPr algn="ctr">
              <a:lnSpc>
                <a:spcPts val="7980"/>
              </a:lnSpc>
            </a:pPr>
            <a:r>
              <a:rPr lang="en-US" sz="5700">
                <a:solidFill>
                  <a:srgbClr val="375245"/>
                </a:solidFill>
                <a:latin typeface="#9Slide05 Brannboll Ny"/>
              </a:rPr>
              <a:t>3.1. Tìm hiểu chung về tác giả, tác phẩm</a:t>
            </a:r>
          </a:p>
        </p:txBody>
      </p:sp>
      <p:sp>
        <p:nvSpPr>
          <p:cNvPr id="11" name="TextBox 11"/>
          <p:cNvSpPr txBox="1"/>
          <p:nvPr/>
        </p:nvSpPr>
        <p:spPr>
          <a:xfrm>
            <a:off x="2043862" y="3166738"/>
            <a:ext cx="7100138" cy="1000274"/>
          </a:xfrm>
          <a:prstGeom prst="rect">
            <a:avLst/>
          </a:prstGeom>
        </p:spPr>
        <p:txBody>
          <a:bodyPr wrap="square" lIns="0" tIns="0" rIns="0" bIns="0" rtlCol="0" anchor="t">
            <a:spAutoFit/>
          </a:bodyPr>
          <a:lstStyle/>
          <a:p>
            <a:pPr algn="ctr">
              <a:lnSpc>
                <a:spcPts val="7840"/>
              </a:lnSpc>
            </a:pPr>
            <a:r>
              <a:rPr lang="en-US" sz="5600">
                <a:solidFill>
                  <a:srgbClr val="375245"/>
                </a:solidFill>
                <a:latin typeface="#9Slide05 VL Fadilla"/>
              </a:rPr>
              <a:t>b. Tác phẩm “Truyện Kiều”</a:t>
            </a:r>
          </a:p>
        </p:txBody>
      </p:sp>
      <p:sp>
        <p:nvSpPr>
          <p:cNvPr id="12" name="TextBox 12"/>
          <p:cNvSpPr txBox="1"/>
          <p:nvPr/>
        </p:nvSpPr>
        <p:spPr>
          <a:xfrm>
            <a:off x="1037580" y="4157289"/>
            <a:ext cx="15378752" cy="5169011"/>
          </a:xfrm>
          <a:prstGeom prst="rect">
            <a:avLst/>
          </a:prstGeom>
        </p:spPr>
        <p:txBody>
          <a:bodyPr lIns="0" tIns="0" rIns="0" bIns="0" rtlCol="0" anchor="t">
            <a:spAutoFit/>
          </a:bodyPr>
          <a:lstStyle/>
          <a:p>
            <a:pPr marL="885189" lvl="1" indent="-442594" algn="just">
              <a:lnSpc>
                <a:spcPts val="5165"/>
              </a:lnSpc>
              <a:buFont typeface="Arial"/>
              <a:buChar char="•"/>
            </a:pPr>
            <a:r>
              <a:rPr lang="en-US" sz="4099">
                <a:solidFill>
                  <a:srgbClr val="595251"/>
                </a:solidFill>
                <a:latin typeface="Roboto Condensed Bold"/>
              </a:rPr>
              <a:t>Hoàn cảnh sáng tác:</a:t>
            </a:r>
            <a:r>
              <a:rPr lang="en-US" sz="4099">
                <a:solidFill>
                  <a:srgbClr val="595251"/>
                </a:solidFill>
                <a:latin typeface="Roboto Condensed"/>
              </a:rPr>
              <a:t> được sáng tác vào đầu thế kỉ 19 </a:t>
            </a:r>
          </a:p>
          <a:p>
            <a:pPr marL="885189" lvl="1" indent="-442594" algn="just">
              <a:lnSpc>
                <a:spcPts val="5165"/>
              </a:lnSpc>
              <a:buFont typeface="Arial"/>
              <a:buChar char="•"/>
            </a:pPr>
            <a:r>
              <a:rPr lang="en-US" sz="4099">
                <a:solidFill>
                  <a:srgbClr val="595251"/>
                </a:solidFill>
                <a:latin typeface="Roboto Condensed Bold"/>
              </a:rPr>
              <a:t>Thể loại: </a:t>
            </a:r>
            <a:r>
              <a:rPr lang="en-US" sz="4099">
                <a:solidFill>
                  <a:srgbClr val="595251"/>
                </a:solidFill>
                <a:latin typeface="Roboto Condensed"/>
              </a:rPr>
              <a:t>Truyện thơ Nôm, 3254 câu thơ lục bát</a:t>
            </a:r>
          </a:p>
          <a:p>
            <a:pPr marL="885189" lvl="1" indent="-442594" algn="just">
              <a:lnSpc>
                <a:spcPts val="5165"/>
              </a:lnSpc>
              <a:buFont typeface="Arial"/>
              <a:buChar char="•"/>
            </a:pPr>
            <a:r>
              <a:rPr lang="en-US" sz="4099">
                <a:solidFill>
                  <a:srgbClr val="595251"/>
                </a:solidFill>
                <a:latin typeface="Roboto Condensed Bold"/>
              </a:rPr>
              <a:t>Nguồn gốc:</a:t>
            </a:r>
            <a:r>
              <a:rPr lang="en-US" sz="4099">
                <a:solidFill>
                  <a:srgbClr val="595251"/>
                </a:solidFill>
                <a:latin typeface="Roboto Condensed"/>
              </a:rPr>
              <a:t> Được sáng tác dựa trên cốt truyện của tiểu thuyết </a:t>
            </a:r>
            <a:r>
              <a:rPr lang="en-US" sz="4099">
                <a:solidFill>
                  <a:srgbClr val="595251"/>
                </a:solidFill>
                <a:latin typeface="Roboto Condensed Italics"/>
              </a:rPr>
              <a:t>Kim Vân Kiều truyện</a:t>
            </a:r>
            <a:r>
              <a:rPr lang="en-US" sz="4099">
                <a:solidFill>
                  <a:srgbClr val="595251"/>
                </a:solidFill>
                <a:latin typeface="Roboto Condensed"/>
              </a:rPr>
              <a:t> của Thanh Tâm Tài Nhân (Trung Quốc)</a:t>
            </a:r>
          </a:p>
          <a:p>
            <a:pPr marL="885189" lvl="1" indent="-442594" algn="just">
              <a:lnSpc>
                <a:spcPts val="5165"/>
              </a:lnSpc>
              <a:buFont typeface="Arial"/>
              <a:buChar char="•"/>
            </a:pPr>
            <a:r>
              <a:rPr lang="en-US" sz="4099">
                <a:solidFill>
                  <a:srgbClr val="595251"/>
                </a:solidFill>
                <a:latin typeface="Roboto Condensed Bold"/>
              </a:rPr>
              <a:t>Bố cục:</a:t>
            </a:r>
            <a:r>
              <a:rPr lang="en-US" sz="4099">
                <a:solidFill>
                  <a:srgbClr val="595251"/>
                </a:solidFill>
                <a:latin typeface="Roboto Condensed"/>
              </a:rPr>
              <a:t> 3 phần:</a:t>
            </a:r>
          </a:p>
          <a:p>
            <a:pPr algn="just">
              <a:lnSpc>
                <a:spcPts val="5165"/>
              </a:lnSpc>
            </a:pPr>
            <a:r>
              <a:rPr lang="en-US" sz="4099">
                <a:solidFill>
                  <a:srgbClr val="595251"/>
                </a:solidFill>
                <a:latin typeface="Roboto Condensed"/>
              </a:rPr>
              <a:t>              + Phần 1: Gặp gỡ và đính ước</a:t>
            </a:r>
          </a:p>
          <a:p>
            <a:pPr algn="just">
              <a:lnSpc>
                <a:spcPts val="5165"/>
              </a:lnSpc>
            </a:pPr>
            <a:r>
              <a:rPr lang="en-US" sz="4099">
                <a:solidFill>
                  <a:srgbClr val="595251"/>
                </a:solidFill>
                <a:latin typeface="Roboto Condensed"/>
              </a:rPr>
              <a:t>              + Phần 2: Gia biến và lưu lạc</a:t>
            </a:r>
          </a:p>
          <a:p>
            <a:pPr algn="just">
              <a:lnSpc>
                <a:spcPts val="5165"/>
              </a:lnSpc>
            </a:pPr>
            <a:r>
              <a:rPr lang="en-US" sz="4099">
                <a:solidFill>
                  <a:srgbClr val="595251"/>
                </a:solidFill>
                <a:latin typeface="Roboto Condensed"/>
              </a:rPr>
              <a:t>              + Phần 3: Đoàn tụ</a:t>
            </a:r>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6023" y="-4011389"/>
            <a:ext cx="10297731" cy="18309776"/>
          </a:xfrm>
          <a:custGeom>
            <a:avLst/>
            <a:gdLst/>
            <a:ahLst/>
            <a:cxnLst/>
            <a:rect l="l" t="t" r="r" b="b"/>
            <a:pathLst>
              <a:path w="10297731" h="18309776">
                <a:moveTo>
                  <a:pt x="0" y="0"/>
                </a:moveTo>
                <a:lnTo>
                  <a:pt x="10297731" y="0"/>
                </a:lnTo>
                <a:lnTo>
                  <a:pt x="10297731" y="18309776"/>
                </a:lnTo>
                <a:lnTo>
                  <a:pt x="0" y="18309776"/>
                </a:lnTo>
                <a:lnTo>
                  <a:pt x="0" y="0"/>
                </a:lnTo>
                <a:close/>
              </a:path>
            </a:pathLst>
          </a:custGeom>
          <a:blipFill>
            <a:blip r:embed="rId3"/>
            <a:stretch>
              <a:fillRect l="-1179" r="-1179"/>
            </a:stretch>
          </a:blipFill>
        </p:spPr>
        <p:txBody>
          <a:bodyPr/>
          <a:lstStyle/>
          <a:p>
            <a:endParaRPr lang="en-US"/>
          </a:p>
        </p:txBody>
      </p:sp>
      <p:sp>
        <p:nvSpPr>
          <p:cNvPr id="3" name="Freeform 3"/>
          <p:cNvSpPr/>
          <p:nvPr/>
        </p:nvSpPr>
        <p:spPr>
          <a:xfrm>
            <a:off x="615618" y="542947"/>
            <a:ext cx="17070654" cy="9210654"/>
          </a:xfrm>
          <a:custGeom>
            <a:avLst/>
            <a:gdLst/>
            <a:ahLst/>
            <a:cxnLst/>
            <a:rect l="l" t="t" r="r" b="b"/>
            <a:pathLst>
              <a:path w="17070654" h="9210654">
                <a:moveTo>
                  <a:pt x="0" y="0"/>
                </a:moveTo>
                <a:lnTo>
                  <a:pt x="17070654" y="0"/>
                </a:lnTo>
                <a:lnTo>
                  <a:pt x="17070654" y="9210655"/>
                </a:lnTo>
                <a:lnTo>
                  <a:pt x="0" y="921065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1537617" y="-1418104"/>
            <a:ext cx="4928280" cy="4518168"/>
          </a:xfrm>
          <a:custGeom>
            <a:avLst/>
            <a:gdLst/>
            <a:ahLst/>
            <a:cxnLst/>
            <a:rect l="l" t="t" r="r" b="b"/>
            <a:pathLst>
              <a:path w="4928280" h="4518168">
                <a:moveTo>
                  <a:pt x="0" y="0"/>
                </a:moveTo>
                <a:lnTo>
                  <a:pt x="4928280" y="0"/>
                </a:lnTo>
                <a:lnTo>
                  <a:pt x="4928280" y="4518167"/>
                </a:lnTo>
                <a:lnTo>
                  <a:pt x="0" y="4518167"/>
                </a:lnTo>
                <a:lnTo>
                  <a:pt x="0" y="0"/>
                </a:lnTo>
                <a:close/>
              </a:path>
            </a:pathLst>
          </a:custGeom>
          <a:blipFill>
            <a:blip r:embed="rId6"/>
            <a:stretch>
              <a:fillRect/>
            </a:stretch>
          </a:blipFill>
        </p:spPr>
        <p:txBody>
          <a:bodyPr/>
          <a:lstStyle/>
          <a:p>
            <a:endParaRPr lang="en-US"/>
          </a:p>
        </p:txBody>
      </p:sp>
      <p:sp>
        <p:nvSpPr>
          <p:cNvPr id="5" name="Freeform 5"/>
          <p:cNvSpPr/>
          <p:nvPr/>
        </p:nvSpPr>
        <p:spPr>
          <a:xfrm>
            <a:off x="14883010" y="7057497"/>
            <a:ext cx="5004522" cy="3851136"/>
          </a:xfrm>
          <a:custGeom>
            <a:avLst/>
            <a:gdLst/>
            <a:ahLst/>
            <a:cxnLst/>
            <a:rect l="l" t="t" r="r" b="b"/>
            <a:pathLst>
              <a:path w="5004522" h="3851136">
                <a:moveTo>
                  <a:pt x="0" y="0"/>
                </a:moveTo>
                <a:lnTo>
                  <a:pt x="5004522" y="0"/>
                </a:lnTo>
                <a:lnTo>
                  <a:pt x="5004522" y="3851136"/>
                </a:lnTo>
                <a:lnTo>
                  <a:pt x="0" y="3851136"/>
                </a:lnTo>
                <a:lnTo>
                  <a:pt x="0" y="0"/>
                </a:lnTo>
                <a:close/>
              </a:path>
            </a:pathLst>
          </a:custGeom>
          <a:blipFill>
            <a:blip r:embed="rId7"/>
            <a:stretch>
              <a:fillRect/>
            </a:stretch>
          </a:blipFill>
        </p:spPr>
        <p:txBody>
          <a:bodyPr/>
          <a:lstStyle/>
          <a:p>
            <a:endParaRPr lang="en-US"/>
          </a:p>
        </p:txBody>
      </p:sp>
      <p:sp>
        <p:nvSpPr>
          <p:cNvPr id="6" name="Freeform 6"/>
          <p:cNvSpPr/>
          <p:nvPr/>
        </p:nvSpPr>
        <p:spPr>
          <a:xfrm>
            <a:off x="2009866" y="1028700"/>
            <a:ext cx="1162279" cy="1162279"/>
          </a:xfrm>
          <a:custGeom>
            <a:avLst/>
            <a:gdLst/>
            <a:ahLst/>
            <a:cxnLst/>
            <a:rect l="l" t="t" r="r" b="b"/>
            <a:pathLst>
              <a:path w="1162279" h="1162279">
                <a:moveTo>
                  <a:pt x="0" y="0"/>
                </a:moveTo>
                <a:lnTo>
                  <a:pt x="1162279" y="0"/>
                </a:lnTo>
                <a:lnTo>
                  <a:pt x="1162279" y="1162279"/>
                </a:lnTo>
                <a:lnTo>
                  <a:pt x="0" y="116227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7" name="Freeform 7"/>
          <p:cNvSpPr/>
          <p:nvPr/>
        </p:nvSpPr>
        <p:spPr>
          <a:xfrm rot="-72960">
            <a:off x="12130274" y="863165"/>
            <a:ext cx="4569166" cy="4569166"/>
          </a:xfrm>
          <a:custGeom>
            <a:avLst/>
            <a:gdLst/>
            <a:ahLst/>
            <a:cxnLst/>
            <a:rect l="l" t="t" r="r" b="b"/>
            <a:pathLst>
              <a:path w="4569166" h="4569166">
                <a:moveTo>
                  <a:pt x="0" y="0"/>
                </a:moveTo>
                <a:lnTo>
                  <a:pt x="4569166" y="0"/>
                </a:lnTo>
                <a:lnTo>
                  <a:pt x="4569166" y="4569166"/>
                </a:lnTo>
                <a:lnTo>
                  <a:pt x="0" y="4569166"/>
                </a:lnTo>
                <a:lnTo>
                  <a:pt x="0" y="0"/>
                </a:lnTo>
                <a:close/>
              </a:path>
            </a:pathLst>
          </a:custGeom>
          <a:blipFill>
            <a:blip r:embed="rId10"/>
            <a:stretch>
              <a:fillRect/>
            </a:stretch>
          </a:blipFill>
        </p:spPr>
        <p:txBody>
          <a:bodyPr/>
          <a:lstStyle/>
          <a:p>
            <a:endParaRPr lang="en-US"/>
          </a:p>
        </p:txBody>
      </p:sp>
      <p:sp>
        <p:nvSpPr>
          <p:cNvPr id="8" name="Freeform 8"/>
          <p:cNvSpPr/>
          <p:nvPr/>
        </p:nvSpPr>
        <p:spPr>
          <a:xfrm rot="1015149">
            <a:off x="14049572" y="894374"/>
            <a:ext cx="3066131" cy="4377166"/>
          </a:xfrm>
          <a:custGeom>
            <a:avLst/>
            <a:gdLst/>
            <a:ahLst/>
            <a:cxnLst/>
            <a:rect l="l" t="t" r="r" b="b"/>
            <a:pathLst>
              <a:path w="3066131" h="4377166">
                <a:moveTo>
                  <a:pt x="0" y="0"/>
                </a:moveTo>
                <a:lnTo>
                  <a:pt x="3066130" y="0"/>
                </a:lnTo>
                <a:lnTo>
                  <a:pt x="3066130" y="4377165"/>
                </a:lnTo>
                <a:lnTo>
                  <a:pt x="0" y="4377165"/>
                </a:lnTo>
                <a:lnTo>
                  <a:pt x="0" y="0"/>
                </a:lnTo>
                <a:close/>
              </a:path>
            </a:pathLst>
          </a:custGeom>
          <a:blipFill>
            <a:blip r:embed="rId11"/>
            <a:stretch>
              <a:fillRect/>
            </a:stretch>
          </a:blipFill>
        </p:spPr>
        <p:txBody>
          <a:bodyPr/>
          <a:lstStyle/>
          <a:p>
            <a:endParaRPr lang="en-US"/>
          </a:p>
        </p:txBody>
      </p:sp>
      <p:sp>
        <p:nvSpPr>
          <p:cNvPr id="9" name="TextBox 9"/>
          <p:cNvSpPr txBox="1"/>
          <p:nvPr/>
        </p:nvSpPr>
        <p:spPr>
          <a:xfrm>
            <a:off x="3580812" y="997724"/>
            <a:ext cx="5754812" cy="1052781"/>
          </a:xfrm>
          <a:prstGeom prst="rect">
            <a:avLst/>
          </a:prstGeom>
        </p:spPr>
        <p:txBody>
          <a:bodyPr lIns="0" tIns="0" rIns="0" bIns="0" rtlCol="0" anchor="t">
            <a:spAutoFit/>
          </a:bodyPr>
          <a:lstStyle/>
          <a:p>
            <a:pPr algn="ctr">
              <a:lnSpc>
                <a:spcPts val="8119"/>
              </a:lnSpc>
            </a:pPr>
            <a:r>
              <a:rPr lang="en-US" sz="5799">
                <a:solidFill>
                  <a:srgbClr val="375245"/>
                </a:solidFill>
                <a:latin typeface="#9Slide06 ThuPhap Thien An"/>
              </a:rPr>
              <a:t>Khám phá văn bản</a:t>
            </a:r>
          </a:p>
        </p:txBody>
      </p:sp>
      <p:sp>
        <p:nvSpPr>
          <p:cNvPr id="10" name="TextBox 10"/>
          <p:cNvSpPr txBox="1"/>
          <p:nvPr/>
        </p:nvSpPr>
        <p:spPr>
          <a:xfrm>
            <a:off x="1550119" y="2257493"/>
            <a:ext cx="10724667" cy="998121"/>
          </a:xfrm>
          <a:prstGeom prst="rect">
            <a:avLst/>
          </a:prstGeom>
        </p:spPr>
        <p:txBody>
          <a:bodyPr lIns="0" tIns="0" rIns="0" bIns="0" rtlCol="0" anchor="t">
            <a:spAutoFit/>
          </a:bodyPr>
          <a:lstStyle/>
          <a:p>
            <a:pPr algn="ctr">
              <a:lnSpc>
                <a:spcPts val="7980"/>
              </a:lnSpc>
            </a:pPr>
            <a:r>
              <a:rPr lang="en-US" sz="5700">
                <a:solidFill>
                  <a:srgbClr val="375245"/>
                </a:solidFill>
                <a:latin typeface="#9Slide05 Brannboll Ny"/>
              </a:rPr>
              <a:t>3.1. Tìm hiểu chung về tác giả, tác phẩm</a:t>
            </a:r>
          </a:p>
        </p:txBody>
      </p:sp>
      <p:sp>
        <p:nvSpPr>
          <p:cNvPr id="11" name="TextBox 11"/>
          <p:cNvSpPr txBox="1"/>
          <p:nvPr/>
        </p:nvSpPr>
        <p:spPr>
          <a:xfrm>
            <a:off x="2043862" y="3166738"/>
            <a:ext cx="7291762" cy="1000274"/>
          </a:xfrm>
          <a:prstGeom prst="rect">
            <a:avLst/>
          </a:prstGeom>
        </p:spPr>
        <p:txBody>
          <a:bodyPr wrap="square" lIns="0" tIns="0" rIns="0" bIns="0" rtlCol="0" anchor="t">
            <a:spAutoFit/>
          </a:bodyPr>
          <a:lstStyle/>
          <a:p>
            <a:pPr algn="ctr">
              <a:lnSpc>
                <a:spcPts val="7840"/>
              </a:lnSpc>
            </a:pPr>
            <a:r>
              <a:rPr lang="en-US" sz="5600">
                <a:solidFill>
                  <a:srgbClr val="375245"/>
                </a:solidFill>
                <a:latin typeface="#9Slide05 VL Fadilla"/>
              </a:rPr>
              <a:t>b. Tác phẩm “Truyện Kiều”</a:t>
            </a:r>
          </a:p>
        </p:txBody>
      </p:sp>
      <p:sp>
        <p:nvSpPr>
          <p:cNvPr id="12" name="TextBox 12"/>
          <p:cNvSpPr txBox="1"/>
          <p:nvPr/>
        </p:nvSpPr>
        <p:spPr>
          <a:xfrm>
            <a:off x="1293849" y="4139418"/>
            <a:ext cx="11370804" cy="2578410"/>
          </a:xfrm>
          <a:prstGeom prst="rect">
            <a:avLst/>
          </a:prstGeom>
        </p:spPr>
        <p:txBody>
          <a:bodyPr lIns="0" tIns="0" rIns="0" bIns="0" rtlCol="0" anchor="t">
            <a:spAutoFit/>
          </a:bodyPr>
          <a:lstStyle/>
          <a:p>
            <a:pPr marL="885189" lvl="1" indent="-442594" algn="just">
              <a:lnSpc>
                <a:spcPts val="5165"/>
              </a:lnSpc>
              <a:buFont typeface="Arial"/>
              <a:buChar char="•"/>
            </a:pPr>
            <a:r>
              <a:rPr lang="en-US" sz="4099">
                <a:solidFill>
                  <a:srgbClr val="595251"/>
                </a:solidFill>
                <a:latin typeface="Roboto Condensed Bold"/>
              </a:rPr>
              <a:t>Cảm hứng chủ đạo:</a:t>
            </a:r>
            <a:r>
              <a:rPr lang="en-US" sz="4099">
                <a:solidFill>
                  <a:srgbClr val="595251"/>
                </a:solidFill>
                <a:latin typeface="Roboto Condensed"/>
              </a:rPr>
              <a:t> xót thương cho số phận bi kịch của người phụ nữ, khẳng định vẻ đẹp và giá trị của con người, trân trọng khát vọng chính đáng của họ, tố cáo thực trạng xã hội bất công, ngang trái. </a:t>
            </a:r>
          </a:p>
        </p:txBody>
      </p:sp>
      <p:sp>
        <p:nvSpPr>
          <p:cNvPr id="13" name="TextBox 13"/>
          <p:cNvSpPr txBox="1"/>
          <p:nvPr/>
        </p:nvSpPr>
        <p:spPr>
          <a:xfrm>
            <a:off x="1227050" y="6879752"/>
            <a:ext cx="15298593" cy="1930759"/>
          </a:xfrm>
          <a:prstGeom prst="rect">
            <a:avLst/>
          </a:prstGeom>
        </p:spPr>
        <p:txBody>
          <a:bodyPr lIns="0" tIns="0" rIns="0" bIns="0" rtlCol="0" anchor="t">
            <a:spAutoFit/>
          </a:bodyPr>
          <a:lstStyle/>
          <a:p>
            <a:pPr marL="885189" lvl="1" indent="-442594" algn="just">
              <a:lnSpc>
                <a:spcPts val="5165"/>
              </a:lnSpc>
              <a:buFont typeface="Arial"/>
              <a:buChar char="•"/>
            </a:pPr>
            <a:r>
              <a:rPr lang="en-US" sz="4099">
                <a:solidFill>
                  <a:srgbClr val="595251"/>
                </a:solidFill>
                <a:latin typeface="Roboto Condensed Bold"/>
              </a:rPr>
              <a:t>Giá trị: </a:t>
            </a:r>
            <a:r>
              <a:rPr lang="en-US" sz="4099">
                <a:solidFill>
                  <a:srgbClr val="595251"/>
                </a:solidFill>
                <a:latin typeface="Roboto Condensed"/>
              </a:rPr>
              <a:t>nổi bật về nội dung là giá trị nhân đạo và giá trị hiện thực; nổi bật về hình thức là nghệ thuật xây dựng nhân vật, sử dụng ngôn ngữ và thể thơ, tổ chức cốt truyện,..</a:t>
            </a:r>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6023" y="-4011389"/>
            <a:ext cx="10297731" cy="18309776"/>
          </a:xfrm>
          <a:custGeom>
            <a:avLst/>
            <a:gdLst/>
            <a:ahLst/>
            <a:cxnLst/>
            <a:rect l="l" t="t" r="r" b="b"/>
            <a:pathLst>
              <a:path w="10297731" h="18309776">
                <a:moveTo>
                  <a:pt x="0" y="0"/>
                </a:moveTo>
                <a:lnTo>
                  <a:pt x="10297731" y="0"/>
                </a:lnTo>
                <a:lnTo>
                  <a:pt x="10297731" y="18309776"/>
                </a:lnTo>
                <a:lnTo>
                  <a:pt x="0" y="18309776"/>
                </a:lnTo>
                <a:lnTo>
                  <a:pt x="0" y="0"/>
                </a:lnTo>
                <a:close/>
              </a:path>
            </a:pathLst>
          </a:custGeom>
          <a:blipFill>
            <a:blip r:embed="rId3"/>
            <a:stretch>
              <a:fillRect l="-1179" r="-1179"/>
            </a:stretch>
          </a:blipFill>
        </p:spPr>
        <p:txBody>
          <a:bodyPr/>
          <a:lstStyle/>
          <a:p>
            <a:endParaRPr lang="en-US"/>
          </a:p>
        </p:txBody>
      </p:sp>
      <p:sp>
        <p:nvSpPr>
          <p:cNvPr id="3" name="Freeform 3"/>
          <p:cNvSpPr/>
          <p:nvPr/>
        </p:nvSpPr>
        <p:spPr>
          <a:xfrm>
            <a:off x="615618" y="542947"/>
            <a:ext cx="17070654" cy="9210654"/>
          </a:xfrm>
          <a:custGeom>
            <a:avLst/>
            <a:gdLst/>
            <a:ahLst/>
            <a:cxnLst/>
            <a:rect l="l" t="t" r="r" b="b"/>
            <a:pathLst>
              <a:path w="17070654" h="9210654">
                <a:moveTo>
                  <a:pt x="0" y="0"/>
                </a:moveTo>
                <a:lnTo>
                  <a:pt x="17070654" y="0"/>
                </a:lnTo>
                <a:lnTo>
                  <a:pt x="17070654" y="9210655"/>
                </a:lnTo>
                <a:lnTo>
                  <a:pt x="0" y="921065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1537617" y="-1418104"/>
            <a:ext cx="4928280" cy="4518168"/>
          </a:xfrm>
          <a:custGeom>
            <a:avLst/>
            <a:gdLst/>
            <a:ahLst/>
            <a:cxnLst/>
            <a:rect l="l" t="t" r="r" b="b"/>
            <a:pathLst>
              <a:path w="4928280" h="4518168">
                <a:moveTo>
                  <a:pt x="0" y="0"/>
                </a:moveTo>
                <a:lnTo>
                  <a:pt x="4928280" y="0"/>
                </a:lnTo>
                <a:lnTo>
                  <a:pt x="4928280" y="4518167"/>
                </a:lnTo>
                <a:lnTo>
                  <a:pt x="0" y="4518167"/>
                </a:lnTo>
                <a:lnTo>
                  <a:pt x="0" y="0"/>
                </a:lnTo>
                <a:close/>
              </a:path>
            </a:pathLst>
          </a:custGeom>
          <a:blipFill>
            <a:blip r:embed="rId6"/>
            <a:stretch>
              <a:fillRect/>
            </a:stretch>
          </a:blipFill>
        </p:spPr>
        <p:txBody>
          <a:bodyPr/>
          <a:lstStyle/>
          <a:p>
            <a:endParaRPr lang="en-US"/>
          </a:p>
        </p:txBody>
      </p:sp>
      <p:sp>
        <p:nvSpPr>
          <p:cNvPr id="5" name="Freeform 5"/>
          <p:cNvSpPr/>
          <p:nvPr/>
        </p:nvSpPr>
        <p:spPr>
          <a:xfrm>
            <a:off x="14883010" y="7057497"/>
            <a:ext cx="5004522" cy="3851136"/>
          </a:xfrm>
          <a:custGeom>
            <a:avLst/>
            <a:gdLst/>
            <a:ahLst/>
            <a:cxnLst/>
            <a:rect l="l" t="t" r="r" b="b"/>
            <a:pathLst>
              <a:path w="5004522" h="3851136">
                <a:moveTo>
                  <a:pt x="0" y="0"/>
                </a:moveTo>
                <a:lnTo>
                  <a:pt x="5004522" y="0"/>
                </a:lnTo>
                <a:lnTo>
                  <a:pt x="5004522" y="3851136"/>
                </a:lnTo>
                <a:lnTo>
                  <a:pt x="0" y="3851136"/>
                </a:lnTo>
                <a:lnTo>
                  <a:pt x="0" y="0"/>
                </a:lnTo>
                <a:close/>
              </a:path>
            </a:pathLst>
          </a:custGeom>
          <a:blipFill>
            <a:blip r:embed="rId7"/>
            <a:stretch>
              <a:fillRect/>
            </a:stretch>
          </a:blipFill>
        </p:spPr>
        <p:txBody>
          <a:bodyPr/>
          <a:lstStyle/>
          <a:p>
            <a:endParaRPr lang="en-US"/>
          </a:p>
        </p:txBody>
      </p:sp>
      <p:sp>
        <p:nvSpPr>
          <p:cNvPr id="6" name="Freeform 6"/>
          <p:cNvSpPr/>
          <p:nvPr/>
        </p:nvSpPr>
        <p:spPr>
          <a:xfrm>
            <a:off x="2009866" y="1028700"/>
            <a:ext cx="1162279" cy="1162279"/>
          </a:xfrm>
          <a:custGeom>
            <a:avLst/>
            <a:gdLst/>
            <a:ahLst/>
            <a:cxnLst/>
            <a:rect l="l" t="t" r="r" b="b"/>
            <a:pathLst>
              <a:path w="1162279" h="1162279">
                <a:moveTo>
                  <a:pt x="0" y="0"/>
                </a:moveTo>
                <a:lnTo>
                  <a:pt x="1162279" y="0"/>
                </a:lnTo>
                <a:lnTo>
                  <a:pt x="1162279" y="1162279"/>
                </a:lnTo>
                <a:lnTo>
                  <a:pt x="0" y="116227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7" name="Freeform 7"/>
          <p:cNvSpPr/>
          <p:nvPr/>
        </p:nvSpPr>
        <p:spPr>
          <a:xfrm rot="-72960">
            <a:off x="12130274" y="863165"/>
            <a:ext cx="4569166" cy="4569166"/>
          </a:xfrm>
          <a:custGeom>
            <a:avLst/>
            <a:gdLst/>
            <a:ahLst/>
            <a:cxnLst/>
            <a:rect l="l" t="t" r="r" b="b"/>
            <a:pathLst>
              <a:path w="4569166" h="4569166">
                <a:moveTo>
                  <a:pt x="0" y="0"/>
                </a:moveTo>
                <a:lnTo>
                  <a:pt x="4569166" y="0"/>
                </a:lnTo>
                <a:lnTo>
                  <a:pt x="4569166" y="4569166"/>
                </a:lnTo>
                <a:lnTo>
                  <a:pt x="0" y="4569166"/>
                </a:lnTo>
                <a:lnTo>
                  <a:pt x="0" y="0"/>
                </a:lnTo>
                <a:close/>
              </a:path>
            </a:pathLst>
          </a:custGeom>
          <a:blipFill>
            <a:blip r:embed="rId10"/>
            <a:stretch>
              <a:fillRect/>
            </a:stretch>
          </a:blipFill>
        </p:spPr>
        <p:txBody>
          <a:bodyPr/>
          <a:lstStyle/>
          <a:p>
            <a:endParaRPr lang="en-US"/>
          </a:p>
        </p:txBody>
      </p:sp>
      <p:sp>
        <p:nvSpPr>
          <p:cNvPr id="8" name="Freeform 8"/>
          <p:cNvSpPr/>
          <p:nvPr/>
        </p:nvSpPr>
        <p:spPr>
          <a:xfrm rot="1015149">
            <a:off x="14049572" y="894374"/>
            <a:ext cx="3066131" cy="4377166"/>
          </a:xfrm>
          <a:custGeom>
            <a:avLst/>
            <a:gdLst/>
            <a:ahLst/>
            <a:cxnLst/>
            <a:rect l="l" t="t" r="r" b="b"/>
            <a:pathLst>
              <a:path w="3066131" h="4377166">
                <a:moveTo>
                  <a:pt x="0" y="0"/>
                </a:moveTo>
                <a:lnTo>
                  <a:pt x="3066130" y="0"/>
                </a:lnTo>
                <a:lnTo>
                  <a:pt x="3066130" y="4377165"/>
                </a:lnTo>
                <a:lnTo>
                  <a:pt x="0" y="4377165"/>
                </a:lnTo>
                <a:lnTo>
                  <a:pt x="0" y="0"/>
                </a:lnTo>
                <a:close/>
              </a:path>
            </a:pathLst>
          </a:custGeom>
          <a:blipFill>
            <a:blip r:embed="rId11"/>
            <a:stretch>
              <a:fillRect/>
            </a:stretch>
          </a:blipFill>
        </p:spPr>
        <p:txBody>
          <a:bodyPr/>
          <a:lstStyle/>
          <a:p>
            <a:endParaRPr lang="en-US"/>
          </a:p>
        </p:txBody>
      </p:sp>
      <p:sp>
        <p:nvSpPr>
          <p:cNvPr id="9" name="TextBox 9"/>
          <p:cNvSpPr txBox="1"/>
          <p:nvPr/>
        </p:nvSpPr>
        <p:spPr>
          <a:xfrm>
            <a:off x="3580812" y="997724"/>
            <a:ext cx="5754812" cy="1052781"/>
          </a:xfrm>
          <a:prstGeom prst="rect">
            <a:avLst/>
          </a:prstGeom>
        </p:spPr>
        <p:txBody>
          <a:bodyPr lIns="0" tIns="0" rIns="0" bIns="0" rtlCol="0" anchor="t">
            <a:spAutoFit/>
          </a:bodyPr>
          <a:lstStyle/>
          <a:p>
            <a:pPr algn="ctr">
              <a:lnSpc>
                <a:spcPts val="8119"/>
              </a:lnSpc>
            </a:pPr>
            <a:r>
              <a:rPr lang="en-US" sz="5799">
                <a:solidFill>
                  <a:srgbClr val="375245"/>
                </a:solidFill>
                <a:latin typeface="#9Slide06 ThuPhap Thien An"/>
              </a:rPr>
              <a:t>Khám phá văn bản</a:t>
            </a:r>
          </a:p>
        </p:txBody>
      </p:sp>
      <p:sp>
        <p:nvSpPr>
          <p:cNvPr id="10" name="TextBox 10"/>
          <p:cNvSpPr txBox="1"/>
          <p:nvPr/>
        </p:nvSpPr>
        <p:spPr>
          <a:xfrm>
            <a:off x="1550119" y="2257493"/>
            <a:ext cx="10724667" cy="998121"/>
          </a:xfrm>
          <a:prstGeom prst="rect">
            <a:avLst/>
          </a:prstGeom>
        </p:spPr>
        <p:txBody>
          <a:bodyPr lIns="0" tIns="0" rIns="0" bIns="0" rtlCol="0" anchor="t">
            <a:spAutoFit/>
          </a:bodyPr>
          <a:lstStyle/>
          <a:p>
            <a:pPr algn="ctr">
              <a:lnSpc>
                <a:spcPts val="7980"/>
              </a:lnSpc>
            </a:pPr>
            <a:r>
              <a:rPr lang="en-US" sz="5700">
                <a:solidFill>
                  <a:srgbClr val="375245"/>
                </a:solidFill>
                <a:latin typeface="#9Slide05 Brannboll Ny"/>
              </a:rPr>
              <a:t>3.1. Tìm hiểu chung về tác giả, tác phẩm</a:t>
            </a:r>
          </a:p>
        </p:txBody>
      </p:sp>
      <p:sp>
        <p:nvSpPr>
          <p:cNvPr id="11" name="TextBox 11"/>
          <p:cNvSpPr txBox="1"/>
          <p:nvPr/>
        </p:nvSpPr>
        <p:spPr>
          <a:xfrm>
            <a:off x="2043862" y="3166738"/>
            <a:ext cx="6947738" cy="1000274"/>
          </a:xfrm>
          <a:prstGeom prst="rect">
            <a:avLst/>
          </a:prstGeom>
        </p:spPr>
        <p:txBody>
          <a:bodyPr wrap="square" lIns="0" tIns="0" rIns="0" bIns="0" rtlCol="0" anchor="t">
            <a:spAutoFit/>
          </a:bodyPr>
          <a:lstStyle/>
          <a:p>
            <a:pPr algn="ctr">
              <a:lnSpc>
                <a:spcPts val="7840"/>
              </a:lnSpc>
            </a:pPr>
            <a:r>
              <a:rPr lang="en-US" sz="5600">
                <a:solidFill>
                  <a:srgbClr val="375245"/>
                </a:solidFill>
                <a:latin typeface="#9Slide05 VL Fadilla"/>
              </a:rPr>
              <a:t>b. Tác phẩm “Truyện Kiều”</a:t>
            </a:r>
          </a:p>
        </p:txBody>
      </p:sp>
      <p:sp>
        <p:nvSpPr>
          <p:cNvPr id="12" name="TextBox 12"/>
          <p:cNvSpPr txBox="1"/>
          <p:nvPr/>
        </p:nvSpPr>
        <p:spPr>
          <a:xfrm>
            <a:off x="1293849" y="4139418"/>
            <a:ext cx="11370804" cy="2578410"/>
          </a:xfrm>
          <a:prstGeom prst="rect">
            <a:avLst/>
          </a:prstGeom>
        </p:spPr>
        <p:txBody>
          <a:bodyPr lIns="0" tIns="0" rIns="0" bIns="0" rtlCol="0" anchor="t">
            <a:spAutoFit/>
          </a:bodyPr>
          <a:lstStyle/>
          <a:p>
            <a:pPr marL="885189" lvl="1" indent="-442594" algn="just">
              <a:lnSpc>
                <a:spcPts val="5165"/>
              </a:lnSpc>
              <a:buFont typeface="Arial"/>
              <a:buChar char="•"/>
            </a:pPr>
            <a:r>
              <a:rPr lang="en-US" sz="4099">
                <a:solidFill>
                  <a:srgbClr val="595251"/>
                </a:solidFill>
                <a:latin typeface="Roboto Condensed"/>
              </a:rPr>
              <a:t>Cảm hứng chủ đạo: xót thương cho số phận bi kịch của người phụ nữ, khẳng định vẻ đẹp và giá trị của con người, trân trọng khát vọng chính đáng của họ, tố cáo thực trạng xã hội bất công, ngang trái. </a:t>
            </a:r>
          </a:p>
        </p:txBody>
      </p:sp>
      <p:sp>
        <p:nvSpPr>
          <p:cNvPr id="13" name="TextBox 13"/>
          <p:cNvSpPr txBox="1"/>
          <p:nvPr/>
        </p:nvSpPr>
        <p:spPr>
          <a:xfrm>
            <a:off x="1227050" y="6879752"/>
            <a:ext cx="15298593" cy="1930759"/>
          </a:xfrm>
          <a:prstGeom prst="rect">
            <a:avLst/>
          </a:prstGeom>
        </p:spPr>
        <p:txBody>
          <a:bodyPr lIns="0" tIns="0" rIns="0" bIns="0" rtlCol="0" anchor="t">
            <a:spAutoFit/>
          </a:bodyPr>
          <a:lstStyle/>
          <a:p>
            <a:pPr marL="885189" lvl="1" indent="-442594" algn="just">
              <a:lnSpc>
                <a:spcPts val="5165"/>
              </a:lnSpc>
              <a:buFont typeface="Arial"/>
              <a:buChar char="•"/>
            </a:pPr>
            <a:r>
              <a:rPr lang="en-US" sz="4099">
                <a:solidFill>
                  <a:srgbClr val="595251"/>
                </a:solidFill>
                <a:latin typeface="Roboto Condensed"/>
              </a:rPr>
              <a:t>Giá trị: nổi bật về nội dung là giá trị nhân đạo và giá trị hiện thực; nổi bật về hình thức là nghệ thuật xây dựng nhân vật, sử dụng ngôn ngữ và thể thơ, tổ chức cốt truyện,..</a:t>
            </a:r>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6023" y="-4011389"/>
            <a:ext cx="10297731" cy="18309776"/>
          </a:xfrm>
          <a:custGeom>
            <a:avLst/>
            <a:gdLst/>
            <a:ahLst/>
            <a:cxnLst/>
            <a:rect l="l" t="t" r="r" b="b"/>
            <a:pathLst>
              <a:path w="10297731" h="18309776">
                <a:moveTo>
                  <a:pt x="0" y="0"/>
                </a:moveTo>
                <a:lnTo>
                  <a:pt x="10297731" y="0"/>
                </a:lnTo>
                <a:lnTo>
                  <a:pt x="10297731" y="18309776"/>
                </a:lnTo>
                <a:lnTo>
                  <a:pt x="0" y="18309776"/>
                </a:lnTo>
                <a:lnTo>
                  <a:pt x="0" y="0"/>
                </a:lnTo>
                <a:close/>
              </a:path>
            </a:pathLst>
          </a:custGeom>
          <a:blipFill>
            <a:blip r:embed="rId3"/>
            <a:stretch>
              <a:fillRect l="-1179" r="-1179"/>
            </a:stretch>
          </a:blipFill>
        </p:spPr>
        <p:txBody>
          <a:bodyPr/>
          <a:lstStyle/>
          <a:p>
            <a:endParaRPr lang="en-US"/>
          </a:p>
        </p:txBody>
      </p:sp>
      <p:sp>
        <p:nvSpPr>
          <p:cNvPr id="3" name="Freeform 3"/>
          <p:cNvSpPr/>
          <p:nvPr/>
        </p:nvSpPr>
        <p:spPr>
          <a:xfrm>
            <a:off x="615618" y="542947"/>
            <a:ext cx="17070654" cy="9210654"/>
          </a:xfrm>
          <a:custGeom>
            <a:avLst/>
            <a:gdLst/>
            <a:ahLst/>
            <a:cxnLst/>
            <a:rect l="l" t="t" r="r" b="b"/>
            <a:pathLst>
              <a:path w="17070654" h="9210654">
                <a:moveTo>
                  <a:pt x="0" y="0"/>
                </a:moveTo>
                <a:lnTo>
                  <a:pt x="17070654" y="0"/>
                </a:lnTo>
                <a:lnTo>
                  <a:pt x="17070654" y="9210655"/>
                </a:lnTo>
                <a:lnTo>
                  <a:pt x="0" y="921065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1537617" y="-1418104"/>
            <a:ext cx="4928280" cy="4518168"/>
          </a:xfrm>
          <a:custGeom>
            <a:avLst/>
            <a:gdLst/>
            <a:ahLst/>
            <a:cxnLst/>
            <a:rect l="l" t="t" r="r" b="b"/>
            <a:pathLst>
              <a:path w="4928280" h="4518168">
                <a:moveTo>
                  <a:pt x="0" y="0"/>
                </a:moveTo>
                <a:lnTo>
                  <a:pt x="4928280" y="0"/>
                </a:lnTo>
                <a:lnTo>
                  <a:pt x="4928280" y="4518167"/>
                </a:lnTo>
                <a:lnTo>
                  <a:pt x="0" y="4518167"/>
                </a:lnTo>
                <a:lnTo>
                  <a:pt x="0" y="0"/>
                </a:lnTo>
                <a:close/>
              </a:path>
            </a:pathLst>
          </a:custGeom>
          <a:blipFill>
            <a:blip r:embed="rId6"/>
            <a:stretch>
              <a:fillRect/>
            </a:stretch>
          </a:blipFill>
        </p:spPr>
        <p:txBody>
          <a:bodyPr/>
          <a:lstStyle/>
          <a:p>
            <a:endParaRPr lang="en-US"/>
          </a:p>
        </p:txBody>
      </p:sp>
      <p:sp>
        <p:nvSpPr>
          <p:cNvPr id="5" name="Freeform 5"/>
          <p:cNvSpPr/>
          <p:nvPr/>
        </p:nvSpPr>
        <p:spPr>
          <a:xfrm>
            <a:off x="14883010" y="7057497"/>
            <a:ext cx="5004522" cy="3851136"/>
          </a:xfrm>
          <a:custGeom>
            <a:avLst/>
            <a:gdLst/>
            <a:ahLst/>
            <a:cxnLst/>
            <a:rect l="l" t="t" r="r" b="b"/>
            <a:pathLst>
              <a:path w="5004522" h="3851136">
                <a:moveTo>
                  <a:pt x="0" y="0"/>
                </a:moveTo>
                <a:lnTo>
                  <a:pt x="5004522" y="0"/>
                </a:lnTo>
                <a:lnTo>
                  <a:pt x="5004522" y="3851136"/>
                </a:lnTo>
                <a:lnTo>
                  <a:pt x="0" y="3851136"/>
                </a:lnTo>
                <a:lnTo>
                  <a:pt x="0" y="0"/>
                </a:lnTo>
                <a:close/>
              </a:path>
            </a:pathLst>
          </a:custGeom>
          <a:blipFill>
            <a:blip r:embed="rId7"/>
            <a:stretch>
              <a:fillRect/>
            </a:stretch>
          </a:blipFill>
        </p:spPr>
        <p:txBody>
          <a:bodyPr/>
          <a:lstStyle/>
          <a:p>
            <a:endParaRPr lang="en-US"/>
          </a:p>
        </p:txBody>
      </p:sp>
      <p:sp>
        <p:nvSpPr>
          <p:cNvPr id="6" name="Freeform 6"/>
          <p:cNvSpPr/>
          <p:nvPr/>
        </p:nvSpPr>
        <p:spPr>
          <a:xfrm>
            <a:off x="2009866" y="1028700"/>
            <a:ext cx="1162279" cy="1162279"/>
          </a:xfrm>
          <a:custGeom>
            <a:avLst/>
            <a:gdLst/>
            <a:ahLst/>
            <a:cxnLst/>
            <a:rect l="l" t="t" r="r" b="b"/>
            <a:pathLst>
              <a:path w="1162279" h="1162279">
                <a:moveTo>
                  <a:pt x="0" y="0"/>
                </a:moveTo>
                <a:lnTo>
                  <a:pt x="1162279" y="0"/>
                </a:lnTo>
                <a:lnTo>
                  <a:pt x="1162279" y="1162279"/>
                </a:lnTo>
                <a:lnTo>
                  <a:pt x="0" y="116227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7" name="Freeform 7"/>
          <p:cNvSpPr/>
          <p:nvPr/>
        </p:nvSpPr>
        <p:spPr>
          <a:xfrm rot="-72960">
            <a:off x="12712622" y="821013"/>
            <a:ext cx="4569166" cy="4569166"/>
          </a:xfrm>
          <a:custGeom>
            <a:avLst/>
            <a:gdLst/>
            <a:ahLst/>
            <a:cxnLst/>
            <a:rect l="l" t="t" r="r" b="b"/>
            <a:pathLst>
              <a:path w="4569166" h="4569166">
                <a:moveTo>
                  <a:pt x="0" y="0"/>
                </a:moveTo>
                <a:lnTo>
                  <a:pt x="4569166" y="0"/>
                </a:lnTo>
                <a:lnTo>
                  <a:pt x="4569166" y="4569166"/>
                </a:lnTo>
                <a:lnTo>
                  <a:pt x="0" y="4569166"/>
                </a:lnTo>
                <a:lnTo>
                  <a:pt x="0" y="0"/>
                </a:lnTo>
                <a:close/>
              </a:path>
            </a:pathLst>
          </a:custGeom>
          <a:blipFill>
            <a:blip r:embed="rId10"/>
            <a:stretch>
              <a:fillRect/>
            </a:stretch>
          </a:blipFill>
        </p:spPr>
        <p:txBody>
          <a:bodyPr/>
          <a:lstStyle/>
          <a:p>
            <a:endParaRPr lang="en-US"/>
          </a:p>
        </p:txBody>
      </p:sp>
      <p:sp>
        <p:nvSpPr>
          <p:cNvPr id="8" name="Freeform 8"/>
          <p:cNvSpPr/>
          <p:nvPr/>
        </p:nvSpPr>
        <p:spPr>
          <a:xfrm rot="1015149">
            <a:off x="14049572" y="894374"/>
            <a:ext cx="3066131" cy="4377166"/>
          </a:xfrm>
          <a:custGeom>
            <a:avLst/>
            <a:gdLst/>
            <a:ahLst/>
            <a:cxnLst/>
            <a:rect l="l" t="t" r="r" b="b"/>
            <a:pathLst>
              <a:path w="3066131" h="4377166">
                <a:moveTo>
                  <a:pt x="0" y="0"/>
                </a:moveTo>
                <a:lnTo>
                  <a:pt x="3066130" y="0"/>
                </a:lnTo>
                <a:lnTo>
                  <a:pt x="3066130" y="4377165"/>
                </a:lnTo>
                <a:lnTo>
                  <a:pt x="0" y="4377165"/>
                </a:lnTo>
                <a:lnTo>
                  <a:pt x="0" y="0"/>
                </a:lnTo>
                <a:close/>
              </a:path>
            </a:pathLst>
          </a:custGeom>
          <a:blipFill>
            <a:blip r:embed="rId11"/>
            <a:stretch>
              <a:fillRect/>
            </a:stretch>
          </a:blipFill>
        </p:spPr>
        <p:txBody>
          <a:bodyPr/>
          <a:lstStyle/>
          <a:p>
            <a:endParaRPr lang="en-US"/>
          </a:p>
        </p:txBody>
      </p:sp>
      <p:sp>
        <p:nvSpPr>
          <p:cNvPr id="9" name="TextBox 9"/>
          <p:cNvSpPr txBox="1"/>
          <p:nvPr/>
        </p:nvSpPr>
        <p:spPr>
          <a:xfrm>
            <a:off x="1293849" y="3547738"/>
            <a:ext cx="13021017" cy="1074674"/>
          </a:xfrm>
          <a:prstGeom prst="rect">
            <a:avLst/>
          </a:prstGeom>
        </p:spPr>
        <p:txBody>
          <a:bodyPr lIns="0" tIns="0" rIns="0" bIns="0" rtlCol="0" anchor="t">
            <a:spAutoFit/>
          </a:bodyPr>
          <a:lstStyle/>
          <a:p>
            <a:pPr algn="ctr">
              <a:lnSpc>
                <a:spcPts val="3808"/>
              </a:lnSpc>
            </a:pPr>
            <a:r>
              <a:rPr lang="en-US" sz="5600">
                <a:solidFill>
                  <a:srgbClr val="375245"/>
                </a:solidFill>
                <a:latin typeface="#9Slide05 VL Fadilla"/>
              </a:rPr>
              <a:t>c. Định hướng cánh đọc hiểu một đoạn trích trong truyện thơ Nôm</a:t>
            </a:r>
          </a:p>
        </p:txBody>
      </p:sp>
      <p:sp>
        <p:nvSpPr>
          <p:cNvPr id="10" name="Freeform 10"/>
          <p:cNvSpPr/>
          <p:nvPr/>
        </p:nvSpPr>
        <p:spPr>
          <a:xfrm>
            <a:off x="3239837" y="4377064"/>
            <a:ext cx="9129041" cy="4393351"/>
          </a:xfrm>
          <a:custGeom>
            <a:avLst/>
            <a:gdLst/>
            <a:ahLst/>
            <a:cxnLst/>
            <a:rect l="l" t="t" r="r" b="b"/>
            <a:pathLst>
              <a:path w="9129041" h="4393351">
                <a:moveTo>
                  <a:pt x="0" y="0"/>
                </a:moveTo>
                <a:lnTo>
                  <a:pt x="9129041" y="0"/>
                </a:lnTo>
                <a:lnTo>
                  <a:pt x="9129041" y="4393351"/>
                </a:lnTo>
                <a:lnTo>
                  <a:pt x="0" y="439335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1" name="TextBox 11"/>
          <p:cNvSpPr txBox="1"/>
          <p:nvPr/>
        </p:nvSpPr>
        <p:spPr>
          <a:xfrm>
            <a:off x="4338284" y="5047638"/>
            <a:ext cx="6932148" cy="3175263"/>
          </a:xfrm>
          <a:prstGeom prst="rect">
            <a:avLst/>
          </a:prstGeom>
        </p:spPr>
        <p:txBody>
          <a:bodyPr lIns="0" tIns="0" rIns="0" bIns="0" rtlCol="0" anchor="t">
            <a:spAutoFit/>
          </a:bodyPr>
          <a:lstStyle/>
          <a:p>
            <a:pPr algn="ctr">
              <a:lnSpc>
                <a:spcPts val="5040"/>
              </a:lnSpc>
            </a:pPr>
            <a:r>
              <a:rPr lang="en-US" sz="3600">
                <a:solidFill>
                  <a:srgbClr val="375245"/>
                </a:solidFill>
                <a:latin typeface="Roboto Condensed"/>
              </a:rPr>
              <a:t>? Dựa vào những thông tin tìm hiểu được về truyện thơ Nôm và </a:t>
            </a:r>
            <a:r>
              <a:rPr lang="en-US" sz="3600">
                <a:solidFill>
                  <a:srgbClr val="375245"/>
                </a:solidFill>
                <a:latin typeface="Roboto Condensed Italics"/>
              </a:rPr>
              <a:t>Truyện Kiều,</a:t>
            </a:r>
            <a:r>
              <a:rPr lang="en-US" sz="3600">
                <a:solidFill>
                  <a:srgbClr val="375245"/>
                </a:solidFill>
                <a:latin typeface="Roboto Condensed"/>
              </a:rPr>
              <a:t> em hãy cho biết khi đọc hiểu một đoạn trích trong truyện thơ Nôm, cần lưu ý những điều gì?</a:t>
            </a:r>
          </a:p>
        </p:txBody>
      </p:sp>
      <p:sp>
        <p:nvSpPr>
          <p:cNvPr id="12" name="TextBox 12"/>
          <p:cNvSpPr txBox="1"/>
          <p:nvPr/>
        </p:nvSpPr>
        <p:spPr>
          <a:xfrm>
            <a:off x="3580812" y="997724"/>
            <a:ext cx="5754812" cy="1052781"/>
          </a:xfrm>
          <a:prstGeom prst="rect">
            <a:avLst/>
          </a:prstGeom>
        </p:spPr>
        <p:txBody>
          <a:bodyPr lIns="0" tIns="0" rIns="0" bIns="0" rtlCol="0" anchor="t">
            <a:spAutoFit/>
          </a:bodyPr>
          <a:lstStyle/>
          <a:p>
            <a:pPr algn="ctr">
              <a:lnSpc>
                <a:spcPts val="8119"/>
              </a:lnSpc>
            </a:pPr>
            <a:r>
              <a:rPr lang="en-US" sz="5799">
                <a:solidFill>
                  <a:srgbClr val="375245"/>
                </a:solidFill>
                <a:latin typeface="#9Slide06 ThuPhap Thien An"/>
              </a:rPr>
              <a:t>Khám phá văn bản</a:t>
            </a:r>
          </a:p>
        </p:txBody>
      </p:sp>
      <p:sp>
        <p:nvSpPr>
          <p:cNvPr id="13" name="TextBox 13"/>
          <p:cNvSpPr txBox="1"/>
          <p:nvPr/>
        </p:nvSpPr>
        <p:spPr>
          <a:xfrm>
            <a:off x="1550119" y="2257493"/>
            <a:ext cx="10724667" cy="998121"/>
          </a:xfrm>
          <a:prstGeom prst="rect">
            <a:avLst/>
          </a:prstGeom>
        </p:spPr>
        <p:txBody>
          <a:bodyPr lIns="0" tIns="0" rIns="0" bIns="0" rtlCol="0" anchor="t">
            <a:spAutoFit/>
          </a:bodyPr>
          <a:lstStyle/>
          <a:p>
            <a:pPr algn="ctr">
              <a:lnSpc>
                <a:spcPts val="7980"/>
              </a:lnSpc>
            </a:pPr>
            <a:r>
              <a:rPr lang="en-US" sz="5700">
                <a:solidFill>
                  <a:srgbClr val="375245"/>
                </a:solidFill>
                <a:latin typeface="#9Slide05 Brannboll Ny"/>
              </a:rPr>
              <a:t>3.1. Tìm hiểu chung về tác giả, tác phẩm</a:t>
            </a:r>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6023" y="-4011389"/>
            <a:ext cx="10297731" cy="18309776"/>
          </a:xfrm>
          <a:custGeom>
            <a:avLst/>
            <a:gdLst/>
            <a:ahLst/>
            <a:cxnLst/>
            <a:rect l="l" t="t" r="r" b="b"/>
            <a:pathLst>
              <a:path w="10297731" h="18309776">
                <a:moveTo>
                  <a:pt x="0" y="0"/>
                </a:moveTo>
                <a:lnTo>
                  <a:pt x="10297731" y="0"/>
                </a:lnTo>
                <a:lnTo>
                  <a:pt x="10297731" y="18309776"/>
                </a:lnTo>
                <a:lnTo>
                  <a:pt x="0" y="18309776"/>
                </a:lnTo>
                <a:lnTo>
                  <a:pt x="0" y="0"/>
                </a:lnTo>
                <a:close/>
              </a:path>
            </a:pathLst>
          </a:custGeom>
          <a:blipFill>
            <a:blip r:embed="rId3"/>
            <a:stretch>
              <a:fillRect l="-1179" r="-1179"/>
            </a:stretch>
          </a:blipFill>
        </p:spPr>
        <p:txBody>
          <a:bodyPr/>
          <a:lstStyle/>
          <a:p>
            <a:endParaRPr lang="en-US"/>
          </a:p>
        </p:txBody>
      </p:sp>
      <p:sp>
        <p:nvSpPr>
          <p:cNvPr id="3" name="Freeform 3"/>
          <p:cNvSpPr/>
          <p:nvPr/>
        </p:nvSpPr>
        <p:spPr>
          <a:xfrm>
            <a:off x="615618" y="542947"/>
            <a:ext cx="17070654" cy="9210654"/>
          </a:xfrm>
          <a:custGeom>
            <a:avLst/>
            <a:gdLst/>
            <a:ahLst/>
            <a:cxnLst/>
            <a:rect l="l" t="t" r="r" b="b"/>
            <a:pathLst>
              <a:path w="17070654" h="9210654">
                <a:moveTo>
                  <a:pt x="0" y="0"/>
                </a:moveTo>
                <a:lnTo>
                  <a:pt x="17070654" y="0"/>
                </a:lnTo>
                <a:lnTo>
                  <a:pt x="17070654" y="9210655"/>
                </a:lnTo>
                <a:lnTo>
                  <a:pt x="0" y="921065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1537617" y="-1418104"/>
            <a:ext cx="4928280" cy="4518168"/>
          </a:xfrm>
          <a:custGeom>
            <a:avLst/>
            <a:gdLst/>
            <a:ahLst/>
            <a:cxnLst/>
            <a:rect l="l" t="t" r="r" b="b"/>
            <a:pathLst>
              <a:path w="4928280" h="4518168">
                <a:moveTo>
                  <a:pt x="0" y="0"/>
                </a:moveTo>
                <a:lnTo>
                  <a:pt x="4928280" y="0"/>
                </a:lnTo>
                <a:lnTo>
                  <a:pt x="4928280" y="4518167"/>
                </a:lnTo>
                <a:lnTo>
                  <a:pt x="0" y="4518167"/>
                </a:lnTo>
                <a:lnTo>
                  <a:pt x="0" y="0"/>
                </a:lnTo>
                <a:close/>
              </a:path>
            </a:pathLst>
          </a:custGeom>
          <a:blipFill>
            <a:blip r:embed="rId6"/>
            <a:stretch>
              <a:fillRect/>
            </a:stretch>
          </a:blipFill>
        </p:spPr>
        <p:txBody>
          <a:bodyPr/>
          <a:lstStyle/>
          <a:p>
            <a:endParaRPr lang="en-US"/>
          </a:p>
        </p:txBody>
      </p:sp>
      <p:sp>
        <p:nvSpPr>
          <p:cNvPr id="5" name="Freeform 5"/>
          <p:cNvSpPr/>
          <p:nvPr/>
        </p:nvSpPr>
        <p:spPr>
          <a:xfrm>
            <a:off x="14883010" y="7057497"/>
            <a:ext cx="5004522" cy="3851136"/>
          </a:xfrm>
          <a:custGeom>
            <a:avLst/>
            <a:gdLst/>
            <a:ahLst/>
            <a:cxnLst/>
            <a:rect l="l" t="t" r="r" b="b"/>
            <a:pathLst>
              <a:path w="5004522" h="3851136">
                <a:moveTo>
                  <a:pt x="0" y="0"/>
                </a:moveTo>
                <a:lnTo>
                  <a:pt x="5004522" y="0"/>
                </a:lnTo>
                <a:lnTo>
                  <a:pt x="5004522" y="3851136"/>
                </a:lnTo>
                <a:lnTo>
                  <a:pt x="0" y="3851136"/>
                </a:lnTo>
                <a:lnTo>
                  <a:pt x="0" y="0"/>
                </a:lnTo>
                <a:close/>
              </a:path>
            </a:pathLst>
          </a:custGeom>
          <a:blipFill>
            <a:blip r:embed="rId7"/>
            <a:stretch>
              <a:fillRect/>
            </a:stretch>
          </a:blipFill>
        </p:spPr>
        <p:txBody>
          <a:bodyPr/>
          <a:lstStyle/>
          <a:p>
            <a:endParaRPr lang="en-US"/>
          </a:p>
        </p:txBody>
      </p:sp>
      <p:sp>
        <p:nvSpPr>
          <p:cNvPr id="6" name="Freeform 6"/>
          <p:cNvSpPr/>
          <p:nvPr/>
        </p:nvSpPr>
        <p:spPr>
          <a:xfrm>
            <a:off x="2009866" y="1028700"/>
            <a:ext cx="1162279" cy="1162279"/>
          </a:xfrm>
          <a:custGeom>
            <a:avLst/>
            <a:gdLst/>
            <a:ahLst/>
            <a:cxnLst/>
            <a:rect l="l" t="t" r="r" b="b"/>
            <a:pathLst>
              <a:path w="1162279" h="1162279">
                <a:moveTo>
                  <a:pt x="0" y="0"/>
                </a:moveTo>
                <a:lnTo>
                  <a:pt x="1162279" y="0"/>
                </a:lnTo>
                <a:lnTo>
                  <a:pt x="1162279" y="1162279"/>
                </a:lnTo>
                <a:lnTo>
                  <a:pt x="0" y="116227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7" name="Freeform 7"/>
          <p:cNvSpPr/>
          <p:nvPr/>
        </p:nvSpPr>
        <p:spPr>
          <a:xfrm rot="-72960">
            <a:off x="12712622" y="821013"/>
            <a:ext cx="4569166" cy="4569166"/>
          </a:xfrm>
          <a:custGeom>
            <a:avLst/>
            <a:gdLst/>
            <a:ahLst/>
            <a:cxnLst/>
            <a:rect l="l" t="t" r="r" b="b"/>
            <a:pathLst>
              <a:path w="4569166" h="4569166">
                <a:moveTo>
                  <a:pt x="0" y="0"/>
                </a:moveTo>
                <a:lnTo>
                  <a:pt x="4569166" y="0"/>
                </a:lnTo>
                <a:lnTo>
                  <a:pt x="4569166" y="4569166"/>
                </a:lnTo>
                <a:lnTo>
                  <a:pt x="0" y="4569166"/>
                </a:lnTo>
                <a:lnTo>
                  <a:pt x="0" y="0"/>
                </a:lnTo>
                <a:close/>
              </a:path>
            </a:pathLst>
          </a:custGeom>
          <a:blipFill>
            <a:blip r:embed="rId10"/>
            <a:stretch>
              <a:fillRect/>
            </a:stretch>
          </a:blipFill>
        </p:spPr>
        <p:txBody>
          <a:bodyPr/>
          <a:lstStyle/>
          <a:p>
            <a:endParaRPr lang="en-US"/>
          </a:p>
        </p:txBody>
      </p:sp>
      <p:sp>
        <p:nvSpPr>
          <p:cNvPr id="8" name="Freeform 8"/>
          <p:cNvSpPr/>
          <p:nvPr/>
        </p:nvSpPr>
        <p:spPr>
          <a:xfrm rot="1015149">
            <a:off x="14049572" y="894374"/>
            <a:ext cx="3066131" cy="4377166"/>
          </a:xfrm>
          <a:custGeom>
            <a:avLst/>
            <a:gdLst/>
            <a:ahLst/>
            <a:cxnLst/>
            <a:rect l="l" t="t" r="r" b="b"/>
            <a:pathLst>
              <a:path w="3066131" h="4377166">
                <a:moveTo>
                  <a:pt x="0" y="0"/>
                </a:moveTo>
                <a:lnTo>
                  <a:pt x="3066130" y="0"/>
                </a:lnTo>
                <a:lnTo>
                  <a:pt x="3066130" y="4377165"/>
                </a:lnTo>
                <a:lnTo>
                  <a:pt x="0" y="4377165"/>
                </a:lnTo>
                <a:lnTo>
                  <a:pt x="0" y="0"/>
                </a:lnTo>
                <a:close/>
              </a:path>
            </a:pathLst>
          </a:custGeom>
          <a:blipFill>
            <a:blip r:embed="rId11"/>
            <a:stretch>
              <a:fillRect/>
            </a:stretch>
          </a:blipFill>
        </p:spPr>
        <p:txBody>
          <a:bodyPr/>
          <a:lstStyle/>
          <a:p>
            <a:endParaRPr lang="en-US"/>
          </a:p>
        </p:txBody>
      </p:sp>
      <p:sp>
        <p:nvSpPr>
          <p:cNvPr id="9" name="TextBox 9"/>
          <p:cNvSpPr txBox="1"/>
          <p:nvPr/>
        </p:nvSpPr>
        <p:spPr>
          <a:xfrm>
            <a:off x="1293849" y="3185788"/>
            <a:ext cx="13021017" cy="1561966"/>
          </a:xfrm>
          <a:prstGeom prst="rect">
            <a:avLst/>
          </a:prstGeom>
        </p:spPr>
        <p:txBody>
          <a:bodyPr lIns="0" tIns="0" rIns="0" bIns="0" rtlCol="0" anchor="t">
            <a:spAutoFit/>
          </a:bodyPr>
          <a:lstStyle/>
          <a:p>
            <a:pPr algn="ctr">
              <a:lnSpc>
                <a:spcPts val="6019"/>
              </a:lnSpc>
            </a:pPr>
            <a:r>
              <a:rPr lang="en-US" sz="5600">
                <a:solidFill>
                  <a:srgbClr val="375245"/>
                </a:solidFill>
                <a:latin typeface="#9Slide05 VL Fadilla"/>
              </a:rPr>
              <a:t>c. Định hướng cánh đọc hiểu một đoạn trích trong truyện thơ Nôm</a:t>
            </a:r>
          </a:p>
        </p:txBody>
      </p:sp>
      <p:sp>
        <p:nvSpPr>
          <p:cNvPr id="10" name="TextBox 10"/>
          <p:cNvSpPr txBox="1"/>
          <p:nvPr/>
        </p:nvSpPr>
        <p:spPr>
          <a:xfrm>
            <a:off x="3580812" y="997724"/>
            <a:ext cx="5754812" cy="1052781"/>
          </a:xfrm>
          <a:prstGeom prst="rect">
            <a:avLst/>
          </a:prstGeom>
        </p:spPr>
        <p:txBody>
          <a:bodyPr lIns="0" tIns="0" rIns="0" bIns="0" rtlCol="0" anchor="t">
            <a:spAutoFit/>
          </a:bodyPr>
          <a:lstStyle/>
          <a:p>
            <a:pPr algn="ctr">
              <a:lnSpc>
                <a:spcPts val="8119"/>
              </a:lnSpc>
            </a:pPr>
            <a:r>
              <a:rPr lang="en-US" sz="5799">
                <a:solidFill>
                  <a:srgbClr val="375245"/>
                </a:solidFill>
                <a:latin typeface="#9Slide06 ThuPhap Thien An"/>
              </a:rPr>
              <a:t>Khám phá văn bản</a:t>
            </a:r>
          </a:p>
        </p:txBody>
      </p:sp>
      <p:sp>
        <p:nvSpPr>
          <p:cNvPr id="11" name="TextBox 11"/>
          <p:cNvSpPr txBox="1"/>
          <p:nvPr/>
        </p:nvSpPr>
        <p:spPr>
          <a:xfrm>
            <a:off x="1550119" y="2276543"/>
            <a:ext cx="10724667" cy="823520"/>
          </a:xfrm>
          <a:prstGeom prst="rect">
            <a:avLst/>
          </a:prstGeom>
        </p:spPr>
        <p:txBody>
          <a:bodyPr lIns="0" tIns="0" rIns="0" bIns="0" rtlCol="0" anchor="t">
            <a:spAutoFit/>
          </a:bodyPr>
          <a:lstStyle/>
          <a:p>
            <a:pPr algn="ctr">
              <a:lnSpc>
                <a:spcPts val="6580"/>
              </a:lnSpc>
            </a:pPr>
            <a:r>
              <a:rPr lang="en-US" sz="4700">
                <a:solidFill>
                  <a:srgbClr val="375245"/>
                </a:solidFill>
                <a:latin typeface="#9Slide05 Brannboll Ny"/>
              </a:rPr>
              <a:t>3.1. Tìm hiểu chung về tác giả, tác phẩm</a:t>
            </a:r>
          </a:p>
        </p:txBody>
      </p:sp>
      <p:sp>
        <p:nvSpPr>
          <p:cNvPr id="12" name="TextBox 12"/>
          <p:cNvSpPr txBox="1"/>
          <p:nvPr/>
        </p:nvSpPr>
        <p:spPr>
          <a:xfrm>
            <a:off x="1566161" y="4824891"/>
            <a:ext cx="11861870" cy="2098600"/>
          </a:xfrm>
          <a:prstGeom prst="rect">
            <a:avLst/>
          </a:prstGeom>
        </p:spPr>
        <p:txBody>
          <a:bodyPr lIns="0" tIns="0" rIns="0" bIns="0" rtlCol="0" anchor="t">
            <a:spAutoFit/>
          </a:bodyPr>
          <a:lstStyle/>
          <a:p>
            <a:pPr marL="863601" lvl="1" indent="-431801" algn="just">
              <a:lnSpc>
                <a:spcPts val="5600"/>
              </a:lnSpc>
              <a:buFont typeface="Arial"/>
              <a:buChar char="•"/>
            </a:pPr>
            <a:r>
              <a:rPr lang="en-US" sz="4000">
                <a:solidFill>
                  <a:srgbClr val="595251"/>
                </a:solidFill>
                <a:latin typeface="Roboto Condensed"/>
              </a:rPr>
              <a:t>Cần xác định được vị trí của đoạn trích trong tác phẩm, bố cục của đoạn trích.</a:t>
            </a:r>
          </a:p>
          <a:p>
            <a:pPr marL="863601" lvl="1" indent="-431801" algn="just">
              <a:lnSpc>
                <a:spcPts val="5600"/>
              </a:lnSpc>
              <a:buFont typeface="Arial"/>
              <a:buChar char="•"/>
            </a:pPr>
            <a:r>
              <a:rPr lang="en-US" sz="4000">
                <a:solidFill>
                  <a:srgbClr val="595251"/>
                </a:solidFill>
                <a:latin typeface="Roboto Condensed"/>
              </a:rPr>
              <a:t>Phân biệt lời người kể chuyện và lời nhân vật.</a:t>
            </a:r>
          </a:p>
        </p:txBody>
      </p:sp>
      <p:sp>
        <p:nvSpPr>
          <p:cNvPr id="13" name="TextBox 13"/>
          <p:cNvSpPr txBox="1"/>
          <p:nvPr/>
        </p:nvSpPr>
        <p:spPr>
          <a:xfrm>
            <a:off x="1562151" y="7000629"/>
            <a:ext cx="14613994" cy="2098600"/>
          </a:xfrm>
          <a:prstGeom prst="rect">
            <a:avLst/>
          </a:prstGeom>
        </p:spPr>
        <p:txBody>
          <a:bodyPr lIns="0" tIns="0" rIns="0" bIns="0" rtlCol="0" anchor="t">
            <a:spAutoFit/>
          </a:bodyPr>
          <a:lstStyle/>
          <a:p>
            <a:pPr marL="863601" lvl="1" indent="-431801" algn="just">
              <a:lnSpc>
                <a:spcPts val="5600"/>
              </a:lnSpc>
              <a:buFont typeface="Arial"/>
              <a:buChar char="•"/>
            </a:pPr>
            <a:r>
              <a:rPr lang="en-US" sz="4000">
                <a:solidFill>
                  <a:srgbClr val="595251"/>
                </a:solidFill>
                <a:latin typeface="Roboto Condensed"/>
              </a:rPr>
              <a:t>Khái quát được đặc điểm nhân vật và chủ đề của đoạn trích, chỉ ra những nét đặc sắc trong nghệ thuật xây dựng nhân vật và sử dụng ngôn ngữ của nhà thơ.</a:t>
            </a:r>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6023" y="-4011389"/>
            <a:ext cx="10297731" cy="18309776"/>
          </a:xfrm>
          <a:custGeom>
            <a:avLst/>
            <a:gdLst/>
            <a:ahLst/>
            <a:cxnLst/>
            <a:rect l="l" t="t" r="r" b="b"/>
            <a:pathLst>
              <a:path w="10297731" h="18309776">
                <a:moveTo>
                  <a:pt x="0" y="0"/>
                </a:moveTo>
                <a:lnTo>
                  <a:pt x="10297731" y="0"/>
                </a:lnTo>
                <a:lnTo>
                  <a:pt x="10297731" y="18309776"/>
                </a:lnTo>
                <a:lnTo>
                  <a:pt x="0" y="18309776"/>
                </a:lnTo>
                <a:lnTo>
                  <a:pt x="0" y="0"/>
                </a:lnTo>
                <a:close/>
              </a:path>
            </a:pathLst>
          </a:custGeom>
          <a:blipFill>
            <a:blip r:embed="rId3"/>
            <a:stretch>
              <a:fillRect l="-1179" r="-1179"/>
            </a:stretch>
          </a:blipFill>
        </p:spPr>
        <p:txBody>
          <a:bodyPr/>
          <a:lstStyle/>
          <a:p>
            <a:endParaRPr lang="en-US"/>
          </a:p>
        </p:txBody>
      </p:sp>
      <p:sp>
        <p:nvSpPr>
          <p:cNvPr id="3" name="Freeform 3"/>
          <p:cNvSpPr/>
          <p:nvPr/>
        </p:nvSpPr>
        <p:spPr>
          <a:xfrm>
            <a:off x="432598" y="275855"/>
            <a:ext cx="17414390" cy="9573498"/>
          </a:xfrm>
          <a:custGeom>
            <a:avLst/>
            <a:gdLst/>
            <a:ahLst/>
            <a:cxnLst/>
            <a:rect l="l" t="t" r="r" b="b"/>
            <a:pathLst>
              <a:path w="17414390" h="9573498">
                <a:moveTo>
                  <a:pt x="0" y="0"/>
                </a:moveTo>
                <a:lnTo>
                  <a:pt x="17414390" y="0"/>
                </a:lnTo>
                <a:lnTo>
                  <a:pt x="17414390" y="9573498"/>
                </a:lnTo>
                <a:lnTo>
                  <a:pt x="0" y="957349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1822243" y="-1538127"/>
            <a:ext cx="6368637" cy="5838664"/>
          </a:xfrm>
          <a:custGeom>
            <a:avLst/>
            <a:gdLst/>
            <a:ahLst/>
            <a:cxnLst/>
            <a:rect l="l" t="t" r="r" b="b"/>
            <a:pathLst>
              <a:path w="6368637" h="5838664">
                <a:moveTo>
                  <a:pt x="0" y="0"/>
                </a:moveTo>
                <a:lnTo>
                  <a:pt x="6368637" y="0"/>
                </a:lnTo>
                <a:lnTo>
                  <a:pt x="6368637" y="5838665"/>
                </a:lnTo>
                <a:lnTo>
                  <a:pt x="0" y="5838665"/>
                </a:lnTo>
                <a:lnTo>
                  <a:pt x="0" y="0"/>
                </a:lnTo>
                <a:close/>
              </a:path>
            </a:pathLst>
          </a:custGeom>
          <a:blipFill>
            <a:blip r:embed="rId6">
              <a:alphaModFix amt="72000"/>
            </a:blip>
            <a:stretch>
              <a:fillRect/>
            </a:stretch>
          </a:blipFill>
        </p:spPr>
        <p:txBody>
          <a:bodyPr/>
          <a:lstStyle/>
          <a:p>
            <a:endParaRPr lang="en-US"/>
          </a:p>
        </p:txBody>
      </p:sp>
      <p:sp>
        <p:nvSpPr>
          <p:cNvPr id="5" name="Freeform 5"/>
          <p:cNvSpPr/>
          <p:nvPr/>
        </p:nvSpPr>
        <p:spPr>
          <a:xfrm>
            <a:off x="14645553" y="6446595"/>
            <a:ext cx="5004522" cy="3851136"/>
          </a:xfrm>
          <a:custGeom>
            <a:avLst/>
            <a:gdLst/>
            <a:ahLst/>
            <a:cxnLst/>
            <a:rect l="l" t="t" r="r" b="b"/>
            <a:pathLst>
              <a:path w="5004522" h="3851136">
                <a:moveTo>
                  <a:pt x="0" y="0"/>
                </a:moveTo>
                <a:lnTo>
                  <a:pt x="5004522" y="0"/>
                </a:lnTo>
                <a:lnTo>
                  <a:pt x="5004522" y="3851136"/>
                </a:lnTo>
                <a:lnTo>
                  <a:pt x="0" y="3851136"/>
                </a:lnTo>
                <a:lnTo>
                  <a:pt x="0" y="0"/>
                </a:lnTo>
                <a:close/>
              </a:path>
            </a:pathLst>
          </a:custGeom>
          <a:blipFill>
            <a:blip r:embed="rId7"/>
            <a:stretch>
              <a:fillRect/>
            </a:stretch>
          </a:blipFill>
        </p:spPr>
        <p:txBody>
          <a:bodyPr/>
          <a:lstStyle/>
          <a:p>
            <a:endParaRPr lang="en-US"/>
          </a:p>
        </p:txBody>
      </p:sp>
      <p:sp>
        <p:nvSpPr>
          <p:cNvPr id="6" name="TextBox 6"/>
          <p:cNvSpPr txBox="1"/>
          <p:nvPr/>
        </p:nvSpPr>
        <p:spPr>
          <a:xfrm>
            <a:off x="5843244" y="1971914"/>
            <a:ext cx="6763866" cy="746737"/>
          </a:xfrm>
          <a:prstGeom prst="rect">
            <a:avLst/>
          </a:prstGeom>
        </p:spPr>
        <p:txBody>
          <a:bodyPr lIns="0" tIns="0" rIns="0" bIns="0" rtlCol="0" anchor="t">
            <a:spAutoFit/>
          </a:bodyPr>
          <a:lstStyle/>
          <a:p>
            <a:pPr algn="ctr">
              <a:lnSpc>
                <a:spcPts val="6085"/>
              </a:lnSpc>
              <a:spcBef>
                <a:spcPct val="0"/>
              </a:spcBef>
            </a:pPr>
            <a:r>
              <a:rPr lang="en-US" sz="4347">
                <a:solidFill>
                  <a:srgbClr val="AF872D"/>
                </a:solidFill>
                <a:latin typeface="Roboto Condensed Bold"/>
              </a:rPr>
              <a:t>NHIỆM VỤ THẢO LUẬN NHÓM </a:t>
            </a:r>
          </a:p>
        </p:txBody>
      </p:sp>
      <p:grpSp>
        <p:nvGrpSpPr>
          <p:cNvPr id="7" name="Group 7"/>
          <p:cNvGrpSpPr/>
          <p:nvPr/>
        </p:nvGrpSpPr>
        <p:grpSpPr>
          <a:xfrm>
            <a:off x="2707160" y="3530816"/>
            <a:ext cx="13159183" cy="5377324"/>
            <a:chOff x="0" y="0"/>
            <a:chExt cx="3465793" cy="1416250"/>
          </a:xfrm>
        </p:grpSpPr>
        <p:sp>
          <p:nvSpPr>
            <p:cNvPr id="8" name="Freeform 8"/>
            <p:cNvSpPr/>
            <p:nvPr/>
          </p:nvSpPr>
          <p:spPr>
            <a:xfrm>
              <a:off x="0" y="0"/>
              <a:ext cx="3465793" cy="1416250"/>
            </a:xfrm>
            <a:custGeom>
              <a:avLst/>
              <a:gdLst/>
              <a:ahLst/>
              <a:cxnLst/>
              <a:rect l="l" t="t" r="r" b="b"/>
              <a:pathLst>
                <a:path w="3465793" h="1416250">
                  <a:moveTo>
                    <a:pt x="30005" y="0"/>
                  </a:moveTo>
                  <a:lnTo>
                    <a:pt x="3435788" y="0"/>
                  </a:lnTo>
                  <a:cubicBezTo>
                    <a:pt x="3443746" y="0"/>
                    <a:pt x="3451378" y="3161"/>
                    <a:pt x="3457005" y="8788"/>
                  </a:cubicBezTo>
                  <a:cubicBezTo>
                    <a:pt x="3462632" y="14415"/>
                    <a:pt x="3465793" y="22047"/>
                    <a:pt x="3465793" y="30005"/>
                  </a:cubicBezTo>
                  <a:lnTo>
                    <a:pt x="3465793" y="1386245"/>
                  </a:lnTo>
                  <a:cubicBezTo>
                    <a:pt x="3465793" y="1394203"/>
                    <a:pt x="3462632" y="1401835"/>
                    <a:pt x="3457005" y="1407462"/>
                  </a:cubicBezTo>
                  <a:cubicBezTo>
                    <a:pt x="3451378" y="1413089"/>
                    <a:pt x="3443746" y="1416250"/>
                    <a:pt x="3435788" y="1416250"/>
                  </a:cubicBezTo>
                  <a:lnTo>
                    <a:pt x="30005" y="1416250"/>
                  </a:lnTo>
                  <a:cubicBezTo>
                    <a:pt x="22047" y="1416250"/>
                    <a:pt x="14415" y="1413089"/>
                    <a:pt x="8788" y="1407462"/>
                  </a:cubicBezTo>
                  <a:cubicBezTo>
                    <a:pt x="3161" y="1401835"/>
                    <a:pt x="0" y="1394203"/>
                    <a:pt x="0" y="1386245"/>
                  </a:cubicBezTo>
                  <a:lnTo>
                    <a:pt x="0" y="30005"/>
                  </a:lnTo>
                  <a:cubicBezTo>
                    <a:pt x="0" y="22047"/>
                    <a:pt x="3161" y="14415"/>
                    <a:pt x="8788" y="8788"/>
                  </a:cubicBezTo>
                  <a:cubicBezTo>
                    <a:pt x="14415" y="3161"/>
                    <a:pt x="22047" y="0"/>
                    <a:pt x="30005" y="0"/>
                  </a:cubicBezTo>
                  <a:close/>
                </a:path>
              </a:pathLst>
            </a:custGeom>
            <a:solidFill>
              <a:srgbClr val="FDFBEB">
                <a:alpha val="63922"/>
              </a:srgbClr>
            </a:solidFill>
            <a:ln w="38100" cap="rnd">
              <a:solidFill>
                <a:srgbClr val="AF872D">
                  <a:alpha val="63922"/>
                </a:srgbClr>
              </a:solidFill>
              <a:prstDash val="lgDash"/>
              <a:round/>
            </a:ln>
          </p:spPr>
          <p:txBody>
            <a:bodyPr/>
            <a:lstStyle/>
            <a:p>
              <a:endParaRPr lang="en-US"/>
            </a:p>
          </p:txBody>
        </p:sp>
        <p:sp>
          <p:nvSpPr>
            <p:cNvPr id="9" name="TextBox 9"/>
            <p:cNvSpPr txBox="1"/>
            <p:nvPr/>
          </p:nvSpPr>
          <p:spPr>
            <a:xfrm>
              <a:off x="0" y="-19050"/>
              <a:ext cx="3465793" cy="1435300"/>
            </a:xfrm>
            <a:prstGeom prst="rect">
              <a:avLst/>
            </a:prstGeom>
          </p:spPr>
          <p:txBody>
            <a:bodyPr lIns="0" tIns="0" rIns="0" bIns="0" rtlCol="0" anchor="ctr"/>
            <a:lstStyle/>
            <a:p>
              <a:pPr marL="777240" lvl="1" indent="-388620" algn="just">
                <a:lnSpc>
                  <a:spcPts val="4428"/>
                </a:lnSpc>
                <a:buFont typeface="Arial"/>
                <a:buChar char="•"/>
              </a:pPr>
              <a:endParaRPr/>
            </a:p>
          </p:txBody>
        </p:sp>
      </p:grpSp>
      <p:sp>
        <p:nvSpPr>
          <p:cNvPr id="10" name="Freeform 10"/>
          <p:cNvSpPr/>
          <p:nvPr/>
        </p:nvSpPr>
        <p:spPr>
          <a:xfrm>
            <a:off x="4089959" y="4223680"/>
            <a:ext cx="8128151" cy="5291550"/>
          </a:xfrm>
          <a:custGeom>
            <a:avLst/>
            <a:gdLst/>
            <a:ahLst/>
            <a:cxnLst/>
            <a:rect l="l" t="t" r="r" b="b"/>
            <a:pathLst>
              <a:path w="8128151" h="5291550">
                <a:moveTo>
                  <a:pt x="0" y="0"/>
                </a:moveTo>
                <a:lnTo>
                  <a:pt x="8128151" y="0"/>
                </a:lnTo>
                <a:lnTo>
                  <a:pt x="8128151" y="5291551"/>
                </a:lnTo>
                <a:lnTo>
                  <a:pt x="0" y="5291551"/>
                </a:lnTo>
                <a:lnTo>
                  <a:pt x="0" y="0"/>
                </a:lnTo>
                <a:close/>
              </a:path>
            </a:pathLst>
          </a:custGeom>
          <a:blipFill>
            <a:blip r:embed="rId8">
              <a:alphaModFix amt="25000"/>
            </a:blip>
            <a:stretch>
              <a:fillRect/>
            </a:stretch>
          </a:blipFill>
        </p:spPr>
        <p:txBody>
          <a:bodyPr/>
          <a:lstStyle/>
          <a:p>
            <a:endParaRPr lang="en-US"/>
          </a:p>
        </p:txBody>
      </p:sp>
      <p:sp>
        <p:nvSpPr>
          <p:cNvPr id="11" name="TextBox 11"/>
          <p:cNvSpPr txBox="1"/>
          <p:nvPr/>
        </p:nvSpPr>
        <p:spPr>
          <a:xfrm>
            <a:off x="626054" y="713210"/>
            <a:ext cx="12434724" cy="991210"/>
          </a:xfrm>
          <a:prstGeom prst="rect">
            <a:avLst/>
          </a:prstGeom>
        </p:spPr>
        <p:txBody>
          <a:bodyPr lIns="0" tIns="0" rIns="0" bIns="0" rtlCol="0" anchor="t">
            <a:spAutoFit/>
          </a:bodyPr>
          <a:lstStyle/>
          <a:p>
            <a:pPr algn="ctr">
              <a:lnSpc>
                <a:spcPts val="7840"/>
              </a:lnSpc>
            </a:pPr>
            <a:r>
              <a:rPr lang="en-US" sz="5600" dirty="0">
                <a:solidFill>
                  <a:srgbClr val="375245"/>
                </a:solidFill>
                <a:latin typeface="#9Slide05 Brannboll Ny"/>
              </a:rPr>
              <a:t>3.2. </a:t>
            </a:r>
            <a:r>
              <a:rPr lang="en-US" sz="5600" dirty="0" err="1" smtClean="0">
                <a:solidFill>
                  <a:srgbClr val="375245"/>
                </a:solidFill>
                <a:latin typeface="#9Slide05 Brannboll Ny"/>
              </a:rPr>
              <a:t>Khám</a:t>
            </a:r>
            <a:r>
              <a:rPr lang="en-US" sz="5600" dirty="0" smtClean="0">
                <a:solidFill>
                  <a:srgbClr val="375245"/>
                </a:solidFill>
                <a:latin typeface="#9Slide05 Brannboll Ny"/>
              </a:rPr>
              <a:t> </a:t>
            </a:r>
            <a:r>
              <a:rPr lang="en-US" sz="5600" dirty="0" err="1" smtClean="0">
                <a:solidFill>
                  <a:srgbClr val="375245"/>
                </a:solidFill>
                <a:latin typeface="#9Slide05 Brannboll Ny"/>
              </a:rPr>
              <a:t>phá</a:t>
            </a:r>
            <a:r>
              <a:rPr lang="en-US" sz="5600" dirty="0" smtClean="0">
                <a:solidFill>
                  <a:srgbClr val="375245"/>
                </a:solidFill>
                <a:latin typeface="#9Slide05 Brannboll Ny"/>
              </a:rPr>
              <a:t> </a:t>
            </a:r>
            <a:r>
              <a:rPr lang="en-US" sz="5600" dirty="0" err="1" smtClean="0">
                <a:solidFill>
                  <a:srgbClr val="375245"/>
                </a:solidFill>
                <a:latin typeface="#9Slide05 Brannboll Ny"/>
              </a:rPr>
              <a:t>đoạn</a:t>
            </a:r>
            <a:r>
              <a:rPr lang="en-US" sz="5600" dirty="0" smtClean="0">
                <a:solidFill>
                  <a:srgbClr val="375245"/>
                </a:solidFill>
                <a:latin typeface="#9Slide05 Brannboll Ny"/>
              </a:rPr>
              <a:t> </a:t>
            </a:r>
            <a:r>
              <a:rPr lang="en-US" sz="5600" dirty="0" err="1">
                <a:solidFill>
                  <a:srgbClr val="375245"/>
                </a:solidFill>
                <a:latin typeface="#9Slide05 Brannboll Ny"/>
              </a:rPr>
              <a:t>trích</a:t>
            </a:r>
            <a:r>
              <a:rPr lang="en-US" sz="5600" dirty="0">
                <a:solidFill>
                  <a:srgbClr val="375245"/>
                </a:solidFill>
                <a:latin typeface="#9Slide05 Brannboll Ny"/>
              </a:rPr>
              <a:t> “</a:t>
            </a:r>
            <a:r>
              <a:rPr lang="en-US" sz="5600" dirty="0" err="1">
                <a:solidFill>
                  <a:srgbClr val="375245"/>
                </a:solidFill>
                <a:latin typeface="#9Slide05 Brannboll Ny"/>
              </a:rPr>
              <a:t>Cảnh</a:t>
            </a:r>
            <a:r>
              <a:rPr lang="en-US" sz="5600" dirty="0">
                <a:solidFill>
                  <a:srgbClr val="375245"/>
                </a:solidFill>
                <a:latin typeface="#9Slide05 Brannboll Ny"/>
              </a:rPr>
              <a:t> </a:t>
            </a:r>
            <a:r>
              <a:rPr lang="en-US" sz="5600" dirty="0" err="1">
                <a:solidFill>
                  <a:srgbClr val="375245"/>
                </a:solidFill>
                <a:latin typeface="#9Slide05 Brannboll Ny"/>
              </a:rPr>
              <a:t>ngày</a:t>
            </a:r>
            <a:r>
              <a:rPr lang="en-US" sz="5600" dirty="0">
                <a:solidFill>
                  <a:srgbClr val="375245"/>
                </a:solidFill>
                <a:latin typeface="#9Slide05 Brannboll Ny"/>
              </a:rPr>
              <a:t> </a:t>
            </a:r>
            <a:r>
              <a:rPr lang="en-US" sz="5600" dirty="0" err="1">
                <a:solidFill>
                  <a:srgbClr val="375245"/>
                </a:solidFill>
                <a:latin typeface="#9Slide05 Brannboll Ny"/>
              </a:rPr>
              <a:t>xuân</a:t>
            </a:r>
            <a:r>
              <a:rPr lang="en-US" sz="5600" dirty="0">
                <a:solidFill>
                  <a:srgbClr val="375245"/>
                </a:solidFill>
                <a:latin typeface="#9Slide05 Brannboll Ny"/>
              </a:rPr>
              <a:t>”</a:t>
            </a:r>
          </a:p>
        </p:txBody>
      </p:sp>
      <p:sp>
        <p:nvSpPr>
          <p:cNvPr id="12" name="TextBox 12"/>
          <p:cNvSpPr txBox="1"/>
          <p:nvPr/>
        </p:nvSpPr>
        <p:spPr>
          <a:xfrm>
            <a:off x="3085895" y="3939228"/>
            <a:ext cx="12379653" cy="4429463"/>
          </a:xfrm>
          <a:prstGeom prst="rect">
            <a:avLst/>
          </a:prstGeom>
        </p:spPr>
        <p:txBody>
          <a:bodyPr lIns="0" tIns="0" rIns="0" bIns="0" rtlCol="0" anchor="t">
            <a:spAutoFit/>
          </a:bodyPr>
          <a:lstStyle/>
          <a:p>
            <a:pPr marL="863598" lvl="1" indent="-431799" algn="just">
              <a:lnSpc>
                <a:spcPts val="5919"/>
              </a:lnSpc>
              <a:buFont typeface="Arial"/>
              <a:buChar char="•"/>
            </a:pPr>
            <a:r>
              <a:rPr lang="en-US" sz="3999">
                <a:solidFill>
                  <a:srgbClr val="5D4536"/>
                </a:solidFill>
                <a:latin typeface="Roboto Condensed"/>
              </a:rPr>
              <a:t>Thời gian thảo luận nhóm: 5 phút</a:t>
            </a:r>
          </a:p>
          <a:p>
            <a:pPr marL="863598" lvl="1" indent="-431799" algn="just">
              <a:lnSpc>
                <a:spcPts val="5919"/>
              </a:lnSpc>
              <a:buFont typeface="Arial"/>
              <a:buChar char="•"/>
            </a:pPr>
            <a:r>
              <a:rPr lang="en-US" sz="3999">
                <a:solidFill>
                  <a:srgbClr val="5D4536"/>
                </a:solidFill>
                <a:latin typeface="Roboto Condensed"/>
              </a:rPr>
              <a:t>Sau thời gian thảo luận, các nhóm có 2 phút để trao đổi:</a:t>
            </a:r>
          </a:p>
          <a:p>
            <a:pPr algn="just">
              <a:lnSpc>
                <a:spcPts val="5919"/>
              </a:lnSpc>
            </a:pPr>
            <a:r>
              <a:rPr lang="en-US" sz="3999">
                <a:solidFill>
                  <a:srgbClr val="5D4536"/>
                </a:solidFill>
                <a:latin typeface="Roboto Condensed"/>
              </a:rPr>
              <a:t>+ Nhóm cùng nhiệm vụ nhận xét.</a:t>
            </a:r>
          </a:p>
          <a:p>
            <a:pPr algn="just">
              <a:lnSpc>
                <a:spcPts val="5919"/>
              </a:lnSpc>
            </a:pPr>
            <a:r>
              <a:rPr lang="en-US" sz="3999">
                <a:solidFill>
                  <a:srgbClr val="5D4536"/>
                </a:solidFill>
                <a:latin typeface="Roboto Condensed"/>
              </a:rPr>
              <a:t>+ Nhóm khác nhiệm vụ: Mỗi nhóm đặt 1 câu hỏi cho 1 nhóm mà mình lựa chọn.</a:t>
            </a:r>
          </a:p>
          <a:p>
            <a:pPr marL="863598" lvl="1" indent="-431799" algn="just">
              <a:lnSpc>
                <a:spcPts val="5919"/>
              </a:lnSpc>
              <a:buFont typeface="Arial"/>
              <a:buChar char="•"/>
            </a:pPr>
            <a:r>
              <a:rPr lang="en-US" sz="3999">
                <a:solidFill>
                  <a:srgbClr val="5D4536"/>
                </a:solidFill>
                <a:latin typeface="Roboto Condensed"/>
              </a:rPr>
              <a:t>GV gọi HS các nhóm trình bày, tối đa 3 phút/nhóm</a:t>
            </a:r>
          </a:p>
        </p:txBody>
      </p: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6023" y="-4011389"/>
            <a:ext cx="10297731" cy="18309776"/>
          </a:xfrm>
          <a:custGeom>
            <a:avLst/>
            <a:gdLst/>
            <a:ahLst/>
            <a:cxnLst/>
            <a:rect l="l" t="t" r="r" b="b"/>
            <a:pathLst>
              <a:path w="10297731" h="18309776">
                <a:moveTo>
                  <a:pt x="0" y="0"/>
                </a:moveTo>
                <a:lnTo>
                  <a:pt x="10297731" y="0"/>
                </a:lnTo>
                <a:lnTo>
                  <a:pt x="10297731" y="18309776"/>
                </a:lnTo>
                <a:lnTo>
                  <a:pt x="0" y="18309776"/>
                </a:lnTo>
                <a:lnTo>
                  <a:pt x="0" y="0"/>
                </a:lnTo>
                <a:close/>
              </a:path>
            </a:pathLst>
          </a:custGeom>
          <a:blipFill>
            <a:blip r:embed="rId5"/>
            <a:stretch>
              <a:fillRect l="-1179" r="-1179"/>
            </a:stretch>
          </a:blipFill>
        </p:spPr>
        <p:txBody>
          <a:bodyPr/>
          <a:lstStyle/>
          <a:p>
            <a:endParaRPr lang="en-US"/>
          </a:p>
        </p:txBody>
      </p:sp>
      <p:sp>
        <p:nvSpPr>
          <p:cNvPr id="3" name="Freeform 3"/>
          <p:cNvSpPr/>
          <p:nvPr/>
        </p:nvSpPr>
        <p:spPr>
          <a:xfrm>
            <a:off x="432598" y="275855"/>
            <a:ext cx="17414390" cy="9573498"/>
          </a:xfrm>
          <a:custGeom>
            <a:avLst/>
            <a:gdLst/>
            <a:ahLst/>
            <a:cxnLst/>
            <a:rect l="l" t="t" r="r" b="b"/>
            <a:pathLst>
              <a:path w="17414390" h="9573498">
                <a:moveTo>
                  <a:pt x="0" y="0"/>
                </a:moveTo>
                <a:lnTo>
                  <a:pt x="17414390" y="0"/>
                </a:lnTo>
                <a:lnTo>
                  <a:pt x="17414390" y="9573498"/>
                </a:lnTo>
                <a:lnTo>
                  <a:pt x="0" y="957349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4" name="Freeform 4"/>
          <p:cNvSpPr/>
          <p:nvPr/>
        </p:nvSpPr>
        <p:spPr>
          <a:xfrm>
            <a:off x="-1822243" y="-1538127"/>
            <a:ext cx="6368637" cy="5838664"/>
          </a:xfrm>
          <a:custGeom>
            <a:avLst/>
            <a:gdLst/>
            <a:ahLst/>
            <a:cxnLst/>
            <a:rect l="l" t="t" r="r" b="b"/>
            <a:pathLst>
              <a:path w="6368637" h="5838664">
                <a:moveTo>
                  <a:pt x="0" y="0"/>
                </a:moveTo>
                <a:lnTo>
                  <a:pt x="6368637" y="0"/>
                </a:lnTo>
                <a:lnTo>
                  <a:pt x="6368637" y="5838665"/>
                </a:lnTo>
                <a:lnTo>
                  <a:pt x="0" y="5838665"/>
                </a:lnTo>
                <a:lnTo>
                  <a:pt x="0" y="0"/>
                </a:lnTo>
                <a:close/>
              </a:path>
            </a:pathLst>
          </a:custGeom>
          <a:blipFill>
            <a:blip r:embed="rId8">
              <a:alphaModFix amt="72000"/>
            </a:blip>
            <a:stretch>
              <a:fillRect/>
            </a:stretch>
          </a:blipFill>
        </p:spPr>
        <p:txBody>
          <a:bodyPr/>
          <a:lstStyle/>
          <a:p>
            <a:endParaRPr lang="en-US"/>
          </a:p>
        </p:txBody>
      </p:sp>
      <p:sp>
        <p:nvSpPr>
          <p:cNvPr id="5" name="Freeform 5"/>
          <p:cNvSpPr/>
          <p:nvPr/>
        </p:nvSpPr>
        <p:spPr>
          <a:xfrm>
            <a:off x="14645553" y="6446595"/>
            <a:ext cx="5004522" cy="3851136"/>
          </a:xfrm>
          <a:custGeom>
            <a:avLst/>
            <a:gdLst/>
            <a:ahLst/>
            <a:cxnLst/>
            <a:rect l="l" t="t" r="r" b="b"/>
            <a:pathLst>
              <a:path w="5004522" h="3851136">
                <a:moveTo>
                  <a:pt x="0" y="0"/>
                </a:moveTo>
                <a:lnTo>
                  <a:pt x="5004522" y="0"/>
                </a:lnTo>
                <a:lnTo>
                  <a:pt x="5004522" y="3851136"/>
                </a:lnTo>
                <a:lnTo>
                  <a:pt x="0" y="3851136"/>
                </a:lnTo>
                <a:lnTo>
                  <a:pt x="0" y="0"/>
                </a:lnTo>
                <a:close/>
              </a:path>
            </a:pathLst>
          </a:custGeom>
          <a:blipFill>
            <a:blip r:embed="rId9"/>
            <a:stretch>
              <a:fillRect/>
            </a:stretch>
          </a:blipFill>
        </p:spPr>
        <p:txBody>
          <a:bodyPr/>
          <a:lstStyle/>
          <a:p>
            <a:endParaRPr lang="en-US"/>
          </a:p>
        </p:txBody>
      </p:sp>
      <p:sp>
        <p:nvSpPr>
          <p:cNvPr id="6" name="TextBox 6"/>
          <p:cNvSpPr txBox="1"/>
          <p:nvPr/>
        </p:nvSpPr>
        <p:spPr>
          <a:xfrm>
            <a:off x="6451695" y="1527205"/>
            <a:ext cx="5985867" cy="654661"/>
          </a:xfrm>
          <a:prstGeom prst="rect">
            <a:avLst/>
          </a:prstGeom>
        </p:spPr>
        <p:txBody>
          <a:bodyPr lIns="0" tIns="0" rIns="0" bIns="0" rtlCol="0" anchor="t">
            <a:spAutoFit/>
          </a:bodyPr>
          <a:lstStyle/>
          <a:p>
            <a:pPr algn="ctr">
              <a:lnSpc>
                <a:spcPts val="5385"/>
              </a:lnSpc>
              <a:spcBef>
                <a:spcPct val="0"/>
              </a:spcBef>
            </a:pPr>
            <a:r>
              <a:rPr lang="en-US" sz="3847">
                <a:solidFill>
                  <a:srgbClr val="AF872D"/>
                </a:solidFill>
                <a:latin typeface="Roboto Condensed Bold"/>
              </a:rPr>
              <a:t>NHIỆM VỤ THẢO LUẬN NHÓM </a:t>
            </a:r>
          </a:p>
        </p:txBody>
      </p:sp>
      <p:grpSp>
        <p:nvGrpSpPr>
          <p:cNvPr id="7" name="Group 7"/>
          <p:cNvGrpSpPr/>
          <p:nvPr/>
        </p:nvGrpSpPr>
        <p:grpSpPr>
          <a:xfrm>
            <a:off x="1153885" y="2222299"/>
            <a:ext cx="3254036" cy="1041689"/>
            <a:chOff x="0" y="0"/>
            <a:chExt cx="857030" cy="274354"/>
          </a:xfrm>
        </p:grpSpPr>
        <p:sp>
          <p:nvSpPr>
            <p:cNvPr id="8" name="Freeform 8"/>
            <p:cNvSpPr/>
            <p:nvPr/>
          </p:nvSpPr>
          <p:spPr>
            <a:xfrm>
              <a:off x="0" y="0"/>
              <a:ext cx="857030" cy="274354"/>
            </a:xfrm>
            <a:custGeom>
              <a:avLst/>
              <a:gdLst/>
              <a:ahLst/>
              <a:cxnLst/>
              <a:rect l="l" t="t" r="r" b="b"/>
              <a:pathLst>
                <a:path w="857030" h="274354">
                  <a:moveTo>
                    <a:pt x="121338" y="0"/>
                  </a:moveTo>
                  <a:lnTo>
                    <a:pt x="735692" y="0"/>
                  </a:lnTo>
                  <a:cubicBezTo>
                    <a:pt x="802705" y="0"/>
                    <a:pt x="857030" y="54325"/>
                    <a:pt x="857030" y="121338"/>
                  </a:cubicBezTo>
                  <a:lnTo>
                    <a:pt x="857030" y="153016"/>
                  </a:lnTo>
                  <a:cubicBezTo>
                    <a:pt x="857030" y="220029"/>
                    <a:pt x="802705" y="274354"/>
                    <a:pt x="735692" y="274354"/>
                  </a:cubicBezTo>
                  <a:lnTo>
                    <a:pt x="121338" y="274354"/>
                  </a:lnTo>
                  <a:cubicBezTo>
                    <a:pt x="54325" y="274354"/>
                    <a:pt x="0" y="220029"/>
                    <a:pt x="0" y="153016"/>
                  </a:cubicBezTo>
                  <a:lnTo>
                    <a:pt x="0" y="121338"/>
                  </a:lnTo>
                  <a:cubicBezTo>
                    <a:pt x="0" y="54325"/>
                    <a:pt x="54325" y="0"/>
                    <a:pt x="121338" y="0"/>
                  </a:cubicBezTo>
                  <a:close/>
                </a:path>
              </a:pathLst>
            </a:custGeom>
            <a:solidFill>
              <a:srgbClr val="F2E2BB"/>
            </a:solidFill>
          </p:spPr>
          <p:txBody>
            <a:bodyPr/>
            <a:lstStyle/>
            <a:p>
              <a:endParaRPr lang="en-US"/>
            </a:p>
          </p:txBody>
        </p:sp>
        <p:sp>
          <p:nvSpPr>
            <p:cNvPr id="9" name="TextBox 9"/>
            <p:cNvSpPr txBox="1"/>
            <p:nvPr/>
          </p:nvSpPr>
          <p:spPr>
            <a:xfrm>
              <a:off x="0" y="-85725"/>
              <a:ext cx="857030" cy="360079"/>
            </a:xfrm>
            <a:prstGeom prst="rect">
              <a:avLst/>
            </a:prstGeom>
          </p:spPr>
          <p:txBody>
            <a:bodyPr lIns="50800" tIns="50800" rIns="50800" bIns="50800" rtlCol="0" anchor="ctr"/>
            <a:lstStyle/>
            <a:p>
              <a:pPr algn="ctr">
                <a:lnSpc>
                  <a:spcPts val="6440"/>
                </a:lnSpc>
              </a:pPr>
              <a:r>
                <a:rPr lang="en-US" sz="4600">
                  <a:solidFill>
                    <a:srgbClr val="705313"/>
                  </a:solidFill>
                  <a:latin typeface="SVN-Bira"/>
                </a:rPr>
                <a:t>Nhóm 1,2</a:t>
              </a:r>
            </a:p>
          </p:txBody>
        </p:sp>
      </p:grpSp>
      <p:grpSp>
        <p:nvGrpSpPr>
          <p:cNvPr id="10" name="Group 10"/>
          <p:cNvGrpSpPr/>
          <p:nvPr/>
        </p:nvGrpSpPr>
        <p:grpSpPr>
          <a:xfrm>
            <a:off x="1530634" y="2372367"/>
            <a:ext cx="3254036" cy="1041689"/>
            <a:chOff x="0" y="0"/>
            <a:chExt cx="857030" cy="274354"/>
          </a:xfrm>
        </p:grpSpPr>
        <p:sp>
          <p:nvSpPr>
            <p:cNvPr id="11" name="Freeform 11"/>
            <p:cNvSpPr/>
            <p:nvPr/>
          </p:nvSpPr>
          <p:spPr>
            <a:xfrm>
              <a:off x="0" y="0"/>
              <a:ext cx="857030" cy="274354"/>
            </a:xfrm>
            <a:custGeom>
              <a:avLst/>
              <a:gdLst/>
              <a:ahLst/>
              <a:cxnLst/>
              <a:rect l="l" t="t" r="r" b="b"/>
              <a:pathLst>
                <a:path w="857030" h="274354">
                  <a:moveTo>
                    <a:pt x="121338" y="0"/>
                  </a:moveTo>
                  <a:lnTo>
                    <a:pt x="735692" y="0"/>
                  </a:lnTo>
                  <a:cubicBezTo>
                    <a:pt x="802705" y="0"/>
                    <a:pt x="857030" y="54325"/>
                    <a:pt x="857030" y="121338"/>
                  </a:cubicBezTo>
                  <a:lnTo>
                    <a:pt x="857030" y="153016"/>
                  </a:lnTo>
                  <a:cubicBezTo>
                    <a:pt x="857030" y="220029"/>
                    <a:pt x="802705" y="274354"/>
                    <a:pt x="735692" y="274354"/>
                  </a:cubicBezTo>
                  <a:lnTo>
                    <a:pt x="121338" y="274354"/>
                  </a:lnTo>
                  <a:cubicBezTo>
                    <a:pt x="54325" y="274354"/>
                    <a:pt x="0" y="220029"/>
                    <a:pt x="0" y="153016"/>
                  </a:cubicBezTo>
                  <a:lnTo>
                    <a:pt x="0" y="121338"/>
                  </a:lnTo>
                  <a:cubicBezTo>
                    <a:pt x="0" y="54325"/>
                    <a:pt x="54325" y="0"/>
                    <a:pt x="121338" y="0"/>
                  </a:cubicBezTo>
                  <a:close/>
                </a:path>
              </a:pathLst>
            </a:custGeom>
            <a:solidFill>
              <a:srgbClr val="F2E2BB"/>
            </a:solidFill>
          </p:spPr>
          <p:txBody>
            <a:bodyPr/>
            <a:lstStyle/>
            <a:p>
              <a:endParaRPr lang="en-US"/>
            </a:p>
          </p:txBody>
        </p:sp>
        <p:sp>
          <p:nvSpPr>
            <p:cNvPr id="12" name="TextBox 12"/>
            <p:cNvSpPr txBox="1"/>
            <p:nvPr/>
          </p:nvSpPr>
          <p:spPr>
            <a:xfrm>
              <a:off x="0" y="-85725"/>
              <a:ext cx="857030" cy="360079"/>
            </a:xfrm>
            <a:prstGeom prst="rect">
              <a:avLst/>
            </a:prstGeom>
          </p:spPr>
          <p:txBody>
            <a:bodyPr lIns="50800" tIns="50800" rIns="50800" bIns="50800" rtlCol="0" anchor="ctr"/>
            <a:lstStyle/>
            <a:p>
              <a:pPr algn="ctr">
                <a:lnSpc>
                  <a:spcPts val="6440"/>
                </a:lnSpc>
              </a:pPr>
              <a:r>
                <a:rPr lang="en-US" sz="4600">
                  <a:solidFill>
                    <a:srgbClr val="705313"/>
                  </a:solidFill>
                  <a:latin typeface="SVN-Bira"/>
                </a:rPr>
                <a:t>Nhóm 1,2</a:t>
              </a:r>
            </a:p>
          </p:txBody>
        </p:sp>
      </p:grpSp>
      <p:grpSp>
        <p:nvGrpSpPr>
          <p:cNvPr id="13" name="Group 13"/>
          <p:cNvGrpSpPr/>
          <p:nvPr/>
        </p:nvGrpSpPr>
        <p:grpSpPr>
          <a:xfrm>
            <a:off x="7527870" y="2372367"/>
            <a:ext cx="3254036" cy="1041689"/>
            <a:chOff x="0" y="0"/>
            <a:chExt cx="857030" cy="274354"/>
          </a:xfrm>
        </p:grpSpPr>
        <p:sp>
          <p:nvSpPr>
            <p:cNvPr id="14" name="Freeform 14"/>
            <p:cNvSpPr/>
            <p:nvPr/>
          </p:nvSpPr>
          <p:spPr>
            <a:xfrm>
              <a:off x="0" y="0"/>
              <a:ext cx="857030" cy="274354"/>
            </a:xfrm>
            <a:custGeom>
              <a:avLst/>
              <a:gdLst/>
              <a:ahLst/>
              <a:cxnLst/>
              <a:rect l="l" t="t" r="r" b="b"/>
              <a:pathLst>
                <a:path w="857030" h="274354">
                  <a:moveTo>
                    <a:pt x="121338" y="0"/>
                  </a:moveTo>
                  <a:lnTo>
                    <a:pt x="735692" y="0"/>
                  </a:lnTo>
                  <a:cubicBezTo>
                    <a:pt x="802705" y="0"/>
                    <a:pt x="857030" y="54325"/>
                    <a:pt x="857030" y="121338"/>
                  </a:cubicBezTo>
                  <a:lnTo>
                    <a:pt x="857030" y="153016"/>
                  </a:lnTo>
                  <a:cubicBezTo>
                    <a:pt x="857030" y="220029"/>
                    <a:pt x="802705" y="274354"/>
                    <a:pt x="735692" y="274354"/>
                  </a:cubicBezTo>
                  <a:lnTo>
                    <a:pt x="121338" y="274354"/>
                  </a:lnTo>
                  <a:cubicBezTo>
                    <a:pt x="54325" y="274354"/>
                    <a:pt x="0" y="220029"/>
                    <a:pt x="0" y="153016"/>
                  </a:cubicBezTo>
                  <a:lnTo>
                    <a:pt x="0" y="121338"/>
                  </a:lnTo>
                  <a:cubicBezTo>
                    <a:pt x="0" y="54325"/>
                    <a:pt x="54325" y="0"/>
                    <a:pt x="121338" y="0"/>
                  </a:cubicBezTo>
                  <a:close/>
                </a:path>
              </a:pathLst>
            </a:custGeom>
            <a:solidFill>
              <a:srgbClr val="F2E2BB"/>
            </a:solidFill>
          </p:spPr>
          <p:txBody>
            <a:bodyPr/>
            <a:lstStyle/>
            <a:p>
              <a:endParaRPr lang="en-US"/>
            </a:p>
          </p:txBody>
        </p:sp>
        <p:sp>
          <p:nvSpPr>
            <p:cNvPr id="15" name="TextBox 15"/>
            <p:cNvSpPr txBox="1"/>
            <p:nvPr/>
          </p:nvSpPr>
          <p:spPr>
            <a:xfrm>
              <a:off x="0" y="-85725"/>
              <a:ext cx="857030" cy="360079"/>
            </a:xfrm>
            <a:prstGeom prst="rect">
              <a:avLst/>
            </a:prstGeom>
          </p:spPr>
          <p:txBody>
            <a:bodyPr lIns="50800" tIns="50800" rIns="50800" bIns="50800" rtlCol="0" anchor="ctr"/>
            <a:lstStyle/>
            <a:p>
              <a:pPr algn="ctr">
                <a:lnSpc>
                  <a:spcPts val="6440"/>
                </a:lnSpc>
              </a:pPr>
              <a:r>
                <a:rPr lang="en-US" sz="4600">
                  <a:solidFill>
                    <a:srgbClr val="705313"/>
                  </a:solidFill>
                  <a:latin typeface="SVN-Bira"/>
                </a:rPr>
                <a:t>Nhóm 3,4</a:t>
              </a:r>
            </a:p>
          </p:txBody>
        </p:sp>
      </p:grpSp>
      <p:grpSp>
        <p:nvGrpSpPr>
          <p:cNvPr id="16" name="Group 16"/>
          <p:cNvGrpSpPr/>
          <p:nvPr/>
        </p:nvGrpSpPr>
        <p:grpSpPr>
          <a:xfrm>
            <a:off x="13528050" y="2181867"/>
            <a:ext cx="3254036" cy="1041689"/>
            <a:chOff x="0" y="0"/>
            <a:chExt cx="857030" cy="274354"/>
          </a:xfrm>
        </p:grpSpPr>
        <p:sp>
          <p:nvSpPr>
            <p:cNvPr id="17" name="Freeform 17"/>
            <p:cNvSpPr/>
            <p:nvPr/>
          </p:nvSpPr>
          <p:spPr>
            <a:xfrm>
              <a:off x="0" y="0"/>
              <a:ext cx="857030" cy="274354"/>
            </a:xfrm>
            <a:custGeom>
              <a:avLst/>
              <a:gdLst/>
              <a:ahLst/>
              <a:cxnLst/>
              <a:rect l="l" t="t" r="r" b="b"/>
              <a:pathLst>
                <a:path w="857030" h="274354">
                  <a:moveTo>
                    <a:pt x="121338" y="0"/>
                  </a:moveTo>
                  <a:lnTo>
                    <a:pt x="735692" y="0"/>
                  </a:lnTo>
                  <a:cubicBezTo>
                    <a:pt x="802705" y="0"/>
                    <a:pt x="857030" y="54325"/>
                    <a:pt x="857030" y="121338"/>
                  </a:cubicBezTo>
                  <a:lnTo>
                    <a:pt x="857030" y="153016"/>
                  </a:lnTo>
                  <a:cubicBezTo>
                    <a:pt x="857030" y="220029"/>
                    <a:pt x="802705" y="274354"/>
                    <a:pt x="735692" y="274354"/>
                  </a:cubicBezTo>
                  <a:lnTo>
                    <a:pt x="121338" y="274354"/>
                  </a:lnTo>
                  <a:cubicBezTo>
                    <a:pt x="54325" y="274354"/>
                    <a:pt x="0" y="220029"/>
                    <a:pt x="0" y="153016"/>
                  </a:cubicBezTo>
                  <a:lnTo>
                    <a:pt x="0" y="121338"/>
                  </a:lnTo>
                  <a:cubicBezTo>
                    <a:pt x="0" y="54325"/>
                    <a:pt x="54325" y="0"/>
                    <a:pt x="121338" y="0"/>
                  </a:cubicBezTo>
                  <a:close/>
                </a:path>
              </a:pathLst>
            </a:custGeom>
            <a:solidFill>
              <a:srgbClr val="F2E2BB"/>
            </a:solidFill>
          </p:spPr>
          <p:txBody>
            <a:bodyPr/>
            <a:lstStyle/>
            <a:p>
              <a:endParaRPr lang="en-US"/>
            </a:p>
          </p:txBody>
        </p:sp>
        <p:sp>
          <p:nvSpPr>
            <p:cNvPr id="18" name="TextBox 18"/>
            <p:cNvSpPr txBox="1"/>
            <p:nvPr/>
          </p:nvSpPr>
          <p:spPr>
            <a:xfrm>
              <a:off x="0" y="-85725"/>
              <a:ext cx="857030" cy="360079"/>
            </a:xfrm>
            <a:prstGeom prst="rect">
              <a:avLst/>
            </a:prstGeom>
          </p:spPr>
          <p:txBody>
            <a:bodyPr lIns="50800" tIns="50800" rIns="50800" bIns="50800" rtlCol="0" anchor="ctr"/>
            <a:lstStyle/>
            <a:p>
              <a:pPr algn="ctr">
                <a:lnSpc>
                  <a:spcPts val="6440"/>
                </a:lnSpc>
              </a:pPr>
              <a:r>
                <a:rPr lang="en-US" sz="4600">
                  <a:solidFill>
                    <a:srgbClr val="705313"/>
                  </a:solidFill>
                  <a:latin typeface="SVN-Bira"/>
                </a:rPr>
                <a:t>Nhóm 5,6</a:t>
              </a:r>
            </a:p>
          </p:txBody>
        </p:sp>
      </p:grpSp>
      <p:grpSp>
        <p:nvGrpSpPr>
          <p:cNvPr id="19" name="Group 19"/>
          <p:cNvGrpSpPr/>
          <p:nvPr/>
        </p:nvGrpSpPr>
        <p:grpSpPr>
          <a:xfrm>
            <a:off x="946724" y="3530816"/>
            <a:ext cx="4421856" cy="5377324"/>
            <a:chOff x="0" y="0"/>
            <a:chExt cx="1164604" cy="1416250"/>
          </a:xfrm>
        </p:grpSpPr>
        <p:sp>
          <p:nvSpPr>
            <p:cNvPr id="20" name="Freeform 20"/>
            <p:cNvSpPr/>
            <p:nvPr/>
          </p:nvSpPr>
          <p:spPr>
            <a:xfrm>
              <a:off x="0" y="0"/>
              <a:ext cx="1164604" cy="1416250"/>
            </a:xfrm>
            <a:custGeom>
              <a:avLst/>
              <a:gdLst/>
              <a:ahLst/>
              <a:cxnLst/>
              <a:rect l="l" t="t" r="r" b="b"/>
              <a:pathLst>
                <a:path w="1164604" h="1416250">
                  <a:moveTo>
                    <a:pt x="89292" y="0"/>
                  </a:moveTo>
                  <a:lnTo>
                    <a:pt x="1075312" y="0"/>
                  </a:lnTo>
                  <a:cubicBezTo>
                    <a:pt x="1098994" y="0"/>
                    <a:pt x="1121706" y="9408"/>
                    <a:pt x="1138451" y="26153"/>
                  </a:cubicBezTo>
                  <a:cubicBezTo>
                    <a:pt x="1155197" y="42899"/>
                    <a:pt x="1164604" y="65611"/>
                    <a:pt x="1164604" y="89292"/>
                  </a:cubicBezTo>
                  <a:lnTo>
                    <a:pt x="1164604" y="1326958"/>
                  </a:lnTo>
                  <a:cubicBezTo>
                    <a:pt x="1164604" y="1350639"/>
                    <a:pt x="1155197" y="1373351"/>
                    <a:pt x="1138451" y="1390097"/>
                  </a:cubicBezTo>
                  <a:cubicBezTo>
                    <a:pt x="1121706" y="1406842"/>
                    <a:pt x="1098994" y="1416250"/>
                    <a:pt x="1075312" y="1416250"/>
                  </a:cubicBezTo>
                  <a:lnTo>
                    <a:pt x="89292" y="1416250"/>
                  </a:lnTo>
                  <a:cubicBezTo>
                    <a:pt x="65611" y="1416250"/>
                    <a:pt x="42899" y="1406842"/>
                    <a:pt x="26153" y="1390097"/>
                  </a:cubicBezTo>
                  <a:cubicBezTo>
                    <a:pt x="9408" y="1373351"/>
                    <a:pt x="0" y="1350639"/>
                    <a:pt x="0" y="1326958"/>
                  </a:cubicBezTo>
                  <a:lnTo>
                    <a:pt x="0" y="89292"/>
                  </a:lnTo>
                  <a:cubicBezTo>
                    <a:pt x="0" y="65611"/>
                    <a:pt x="9408" y="42899"/>
                    <a:pt x="26153" y="26153"/>
                  </a:cubicBezTo>
                  <a:cubicBezTo>
                    <a:pt x="42899" y="9408"/>
                    <a:pt x="65611" y="0"/>
                    <a:pt x="89292" y="0"/>
                  </a:cubicBezTo>
                  <a:close/>
                </a:path>
              </a:pathLst>
            </a:custGeom>
            <a:solidFill>
              <a:srgbClr val="FDFBEB">
                <a:alpha val="63922"/>
              </a:srgbClr>
            </a:solidFill>
            <a:ln w="38100" cap="rnd">
              <a:solidFill>
                <a:srgbClr val="AF872D">
                  <a:alpha val="63922"/>
                </a:srgbClr>
              </a:solidFill>
              <a:prstDash val="lgDash"/>
              <a:round/>
            </a:ln>
          </p:spPr>
          <p:txBody>
            <a:bodyPr/>
            <a:lstStyle/>
            <a:p>
              <a:endParaRPr lang="en-US"/>
            </a:p>
          </p:txBody>
        </p:sp>
        <p:sp>
          <p:nvSpPr>
            <p:cNvPr id="21" name="TextBox 21"/>
            <p:cNvSpPr txBox="1"/>
            <p:nvPr/>
          </p:nvSpPr>
          <p:spPr>
            <a:xfrm>
              <a:off x="0" y="-19050"/>
              <a:ext cx="1164604" cy="1435300"/>
            </a:xfrm>
            <a:prstGeom prst="rect">
              <a:avLst/>
            </a:prstGeom>
          </p:spPr>
          <p:txBody>
            <a:bodyPr lIns="0" tIns="0" rIns="0" bIns="0" rtlCol="0" anchor="ctr"/>
            <a:lstStyle/>
            <a:p>
              <a:pPr marL="777240" lvl="1" indent="-388620" algn="just">
                <a:lnSpc>
                  <a:spcPts val="4428"/>
                </a:lnSpc>
                <a:buFont typeface="Arial"/>
                <a:buChar char="•"/>
              </a:pPr>
              <a:endParaRPr/>
            </a:p>
          </p:txBody>
        </p:sp>
      </p:grpSp>
      <p:sp>
        <p:nvSpPr>
          <p:cNvPr id="22" name="TextBox 22"/>
          <p:cNvSpPr txBox="1"/>
          <p:nvPr/>
        </p:nvSpPr>
        <p:spPr>
          <a:xfrm>
            <a:off x="946724" y="3832335"/>
            <a:ext cx="4189996" cy="4883114"/>
          </a:xfrm>
          <a:prstGeom prst="rect">
            <a:avLst/>
          </a:prstGeom>
        </p:spPr>
        <p:txBody>
          <a:bodyPr lIns="0" tIns="0" rIns="0" bIns="0" rtlCol="0" anchor="t">
            <a:spAutoFit/>
          </a:bodyPr>
          <a:lstStyle/>
          <a:p>
            <a:pPr marL="669301" lvl="1" indent="-334650" algn="just">
              <a:lnSpc>
                <a:spcPts val="4340"/>
              </a:lnSpc>
              <a:buFont typeface="Arial"/>
              <a:buChar char="•"/>
            </a:pPr>
            <a:r>
              <a:rPr lang="en-US" sz="3100">
                <a:solidFill>
                  <a:srgbClr val="705313"/>
                </a:solidFill>
                <a:latin typeface="Roboto Condensed"/>
              </a:rPr>
              <a:t>Nêu vị trí đoạn trích </a:t>
            </a:r>
            <a:r>
              <a:rPr lang="en-US" sz="3100">
                <a:solidFill>
                  <a:srgbClr val="705313"/>
                </a:solidFill>
                <a:latin typeface="Roboto Condensed Italics"/>
              </a:rPr>
              <a:t>Cảnh ngày xuân</a:t>
            </a:r>
            <a:r>
              <a:rPr lang="en-US" sz="3100">
                <a:solidFill>
                  <a:srgbClr val="705313"/>
                </a:solidFill>
                <a:latin typeface="Roboto Condensed"/>
              </a:rPr>
              <a:t>. Xác định bố cục của đoạn trích.</a:t>
            </a:r>
          </a:p>
          <a:p>
            <a:pPr marL="669301" lvl="1" indent="-334650" algn="just">
              <a:lnSpc>
                <a:spcPts val="4340"/>
              </a:lnSpc>
              <a:buFont typeface="Arial"/>
              <a:buChar char="•"/>
            </a:pPr>
            <a:r>
              <a:rPr lang="en-US" sz="3100">
                <a:solidFill>
                  <a:srgbClr val="705313"/>
                </a:solidFill>
                <a:latin typeface="Roboto Condensed"/>
              </a:rPr>
              <a:t>Qua bốn dòng thơ đầu, em hình dung quang cảnh mùa xuân được Nguyễn Du miêu tả như thế nào?</a:t>
            </a:r>
          </a:p>
        </p:txBody>
      </p:sp>
      <p:grpSp>
        <p:nvGrpSpPr>
          <p:cNvPr id="23" name="Group 23"/>
          <p:cNvGrpSpPr/>
          <p:nvPr/>
        </p:nvGrpSpPr>
        <p:grpSpPr>
          <a:xfrm>
            <a:off x="6928865" y="3530816"/>
            <a:ext cx="4421856" cy="5377324"/>
            <a:chOff x="0" y="0"/>
            <a:chExt cx="1164604" cy="1416250"/>
          </a:xfrm>
        </p:grpSpPr>
        <p:sp>
          <p:nvSpPr>
            <p:cNvPr id="24" name="Freeform 24"/>
            <p:cNvSpPr/>
            <p:nvPr/>
          </p:nvSpPr>
          <p:spPr>
            <a:xfrm>
              <a:off x="0" y="0"/>
              <a:ext cx="1164604" cy="1416250"/>
            </a:xfrm>
            <a:custGeom>
              <a:avLst/>
              <a:gdLst/>
              <a:ahLst/>
              <a:cxnLst/>
              <a:rect l="l" t="t" r="r" b="b"/>
              <a:pathLst>
                <a:path w="1164604" h="1416250">
                  <a:moveTo>
                    <a:pt x="89292" y="0"/>
                  </a:moveTo>
                  <a:lnTo>
                    <a:pt x="1075312" y="0"/>
                  </a:lnTo>
                  <a:cubicBezTo>
                    <a:pt x="1098994" y="0"/>
                    <a:pt x="1121706" y="9408"/>
                    <a:pt x="1138451" y="26153"/>
                  </a:cubicBezTo>
                  <a:cubicBezTo>
                    <a:pt x="1155197" y="42899"/>
                    <a:pt x="1164604" y="65611"/>
                    <a:pt x="1164604" y="89292"/>
                  </a:cubicBezTo>
                  <a:lnTo>
                    <a:pt x="1164604" y="1326958"/>
                  </a:lnTo>
                  <a:cubicBezTo>
                    <a:pt x="1164604" y="1350639"/>
                    <a:pt x="1155197" y="1373351"/>
                    <a:pt x="1138451" y="1390097"/>
                  </a:cubicBezTo>
                  <a:cubicBezTo>
                    <a:pt x="1121706" y="1406842"/>
                    <a:pt x="1098994" y="1416250"/>
                    <a:pt x="1075312" y="1416250"/>
                  </a:cubicBezTo>
                  <a:lnTo>
                    <a:pt x="89292" y="1416250"/>
                  </a:lnTo>
                  <a:cubicBezTo>
                    <a:pt x="65611" y="1416250"/>
                    <a:pt x="42899" y="1406842"/>
                    <a:pt x="26153" y="1390097"/>
                  </a:cubicBezTo>
                  <a:cubicBezTo>
                    <a:pt x="9408" y="1373351"/>
                    <a:pt x="0" y="1350639"/>
                    <a:pt x="0" y="1326958"/>
                  </a:cubicBezTo>
                  <a:lnTo>
                    <a:pt x="0" y="89292"/>
                  </a:lnTo>
                  <a:cubicBezTo>
                    <a:pt x="0" y="65611"/>
                    <a:pt x="9408" y="42899"/>
                    <a:pt x="26153" y="26153"/>
                  </a:cubicBezTo>
                  <a:cubicBezTo>
                    <a:pt x="42899" y="9408"/>
                    <a:pt x="65611" y="0"/>
                    <a:pt x="89292" y="0"/>
                  </a:cubicBezTo>
                  <a:close/>
                </a:path>
              </a:pathLst>
            </a:custGeom>
            <a:solidFill>
              <a:srgbClr val="FDFBEB">
                <a:alpha val="63922"/>
              </a:srgbClr>
            </a:solidFill>
            <a:ln w="38100" cap="rnd">
              <a:solidFill>
                <a:srgbClr val="AF872D">
                  <a:alpha val="63922"/>
                </a:srgbClr>
              </a:solidFill>
              <a:prstDash val="lgDash"/>
              <a:round/>
            </a:ln>
          </p:spPr>
          <p:txBody>
            <a:bodyPr/>
            <a:lstStyle/>
            <a:p>
              <a:endParaRPr lang="en-US"/>
            </a:p>
          </p:txBody>
        </p:sp>
        <p:sp>
          <p:nvSpPr>
            <p:cNvPr id="25" name="TextBox 25"/>
            <p:cNvSpPr txBox="1"/>
            <p:nvPr/>
          </p:nvSpPr>
          <p:spPr>
            <a:xfrm>
              <a:off x="0" y="-19050"/>
              <a:ext cx="1164604" cy="1435300"/>
            </a:xfrm>
            <a:prstGeom prst="rect">
              <a:avLst/>
            </a:prstGeom>
          </p:spPr>
          <p:txBody>
            <a:bodyPr lIns="0" tIns="0" rIns="0" bIns="0" rtlCol="0" anchor="ctr"/>
            <a:lstStyle/>
            <a:p>
              <a:pPr marL="777240" lvl="1" indent="-388620" algn="just">
                <a:lnSpc>
                  <a:spcPts val="4428"/>
                </a:lnSpc>
                <a:buFont typeface="Arial"/>
                <a:buChar char="•"/>
              </a:pPr>
              <a:endParaRPr/>
            </a:p>
          </p:txBody>
        </p:sp>
      </p:grpSp>
      <p:sp>
        <p:nvSpPr>
          <p:cNvPr id="26" name="Freeform 26"/>
          <p:cNvSpPr/>
          <p:nvPr/>
        </p:nvSpPr>
        <p:spPr>
          <a:xfrm>
            <a:off x="4089959" y="4223680"/>
            <a:ext cx="8128151" cy="5291550"/>
          </a:xfrm>
          <a:custGeom>
            <a:avLst/>
            <a:gdLst/>
            <a:ahLst/>
            <a:cxnLst/>
            <a:rect l="l" t="t" r="r" b="b"/>
            <a:pathLst>
              <a:path w="8128151" h="5291550">
                <a:moveTo>
                  <a:pt x="0" y="0"/>
                </a:moveTo>
                <a:lnTo>
                  <a:pt x="8128151" y="0"/>
                </a:lnTo>
                <a:lnTo>
                  <a:pt x="8128151" y="5291551"/>
                </a:lnTo>
                <a:lnTo>
                  <a:pt x="0" y="5291551"/>
                </a:lnTo>
                <a:lnTo>
                  <a:pt x="0" y="0"/>
                </a:lnTo>
                <a:close/>
              </a:path>
            </a:pathLst>
          </a:custGeom>
          <a:blipFill>
            <a:blip r:embed="rId10">
              <a:alphaModFix amt="25000"/>
            </a:blip>
            <a:stretch>
              <a:fillRect/>
            </a:stretch>
          </a:blipFill>
        </p:spPr>
        <p:txBody>
          <a:bodyPr/>
          <a:lstStyle/>
          <a:p>
            <a:endParaRPr lang="en-US"/>
          </a:p>
        </p:txBody>
      </p:sp>
      <p:sp>
        <p:nvSpPr>
          <p:cNvPr id="27" name="TextBox 27"/>
          <p:cNvSpPr txBox="1"/>
          <p:nvPr/>
        </p:nvSpPr>
        <p:spPr>
          <a:xfrm>
            <a:off x="7166769" y="3832335"/>
            <a:ext cx="3976239" cy="4340860"/>
          </a:xfrm>
          <a:prstGeom prst="rect">
            <a:avLst/>
          </a:prstGeom>
        </p:spPr>
        <p:txBody>
          <a:bodyPr lIns="0" tIns="0" rIns="0" bIns="0" rtlCol="0" anchor="t">
            <a:spAutoFit/>
          </a:bodyPr>
          <a:lstStyle/>
          <a:p>
            <a:pPr marL="669289" lvl="1" indent="-334645" algn="just">
              <a:lnSpc>
                <a:spcPts val="4339"/>
              </a:lnSpc>
              <a:buFont typeface="Arial"/>
              <a:buChar char="•"/>
            </a:pPr>
            <a:r>
              <a:rPr lang="en-US" sz="3099">
                <a:solidFill>
                  <a:srgbClr val="705313"/>
                </a:solidFill>
                <a:latin typeface="Roboto Condensed"/>
              </a:rPr>
              <a:t>Lễ hội trong tiết Thanh minh được miêu tả qua những hình ảnh nào trong tám dòng thơ tiếp theo? </a:t>
            </a:r>
          </a:p>
          <a:p>
            <a:pPr marL="669289" lvl="1" indent="-334645" algn="just">
              <a:lnSpc>
                <a:spcPts val="4339"/>
              </a:lnSpc>
              <a:buFont typeface="Arial"/>
              <a:buChar char="•"/>
            </a:pPr>
            <a:r>
              <a:rPr lang="en-US" sz="3099">
                <a:solidFill>
                  <a:srgbClr val="705313"/>
                </a:solidFill>
                <a:latin typeface="Roboto Condensed"/>
              </a:rPr>
              <a:t>Em có nhận xét gì về cảnh lễ hội?</a:t>
            </a:r>
          </a:p>
        </p:txBody>
      </p:sp>
      <p:grpSp>
        <p:nvGrpSpPr>
          <p:cNvPr id="28" name="Group 28"/>
          <p:cNvGrpSpPr/>
          <p:nvPr/>
        </p:nvGrpSpPr>
        <p:grpSpPr>
          <a:xfrm>
            <a:off x="12912821" y="3530816"/>
            <a:ext cx="4421856" cy="5377324"/>
            <a:chOff x="0" y="0"/>
            <a:chExt cx="1164604" cy="1416250"/>
          </a:xfrm>
        </p:grpSpPr>
        <p:sp>
          <p:nvSpPr>
            <p:cNvPr id="29" name="Freeform 29"/>
            <p:cNvSpPr/>
            <p:nvPr/>
          </p:nvSpPr>
          <p:spPr>
            <a:xfrm>
              <a:off x="0" y="0"/>
              <a:ext cx="1164604" cy="1416250"/>
            </a:xfrm>
            <a:custGeom>
              <a:avLst/>
              <a:gdLst/>
              <a:ahLst/>
              <a:cxnLst/>
              <a:rect l="l" t="t" r="r" b="b"/>
              <a:pathLst>
                <a:path w="1164604" h="1416250">
                  <a:moveTo>
                    <a:pt x="89292" y="0"/>
                  </a:moveTo>
                  <a:lnTo>
                    <a:pt x="1075312" y="0"/>
                  </a:lnTo>
                  <a:cubicBezTo>
                    <a:pt x="1098994" y="0"/>
                    <a:pt x="1121706" y="9408"/>
                    <a:pt x="1138451" y="26153"/>
                  </a:cubicBezTo>
                  <a:cubicBezTo>
                    <a:pt x="1155197" y="42899"/>
                    <a:pt x="1164604" y="65611"/>
                    <a:pt x="1164604" y="89292"/>
                  </a:cubicBezTo>
                  <a:lnTo>
                    <a:pt x="1164604" y="1326958"/>
                  </a:lnTo>
                  <a:cubicBezTo>
                    <a:pt x="1164604" y="1350639"/>
                    <a:pt x="1155197" y="1373351"/>
                    <a:pt x="1138451" y="1390097"/>
                  </a:cubicBezTo>
                  <a:cubicBezTo>
                    <a:pt x="1121706" y="1406842"/>
                    <a:pt x="1098994" y="1416250"/>
                    <a:pt x="1075312" y="1416250"/>
                  </a:cubicBezTo>
                  <a:lnTo>
                    <a:pt x="89292" y="1416250"/>
                  </a:lnTo>
                  <a:cubicBezTo>
                    <a:pt x="65611" y="1416250"/>
                    <a:pt x="42899" y="1406842"/>
                    <a:pt x="26153" y="1390097"/>
                  </a:cubicBezTo>
                  <a:cubicBezTo>
                    <a:pt x="9408" y="1373351"/>
                    <a:pt x="0" y="1350639"/>
                    <a:pt x="0" y="1326958"/>
                  </a:cubicBezTo>
                  <a:lnTo>
                    <a:pt x="0" y="89292"/>
                  </a:lnTo>
                  <a:cubicBezTo>
                    <a:pt x="0" y="65611"/>
                    <a:pt x="9408" y="42899"/>
                    <a:pt x="26153" y="26153"/>
                  </a:cubicBezTo>
                  <a:cubicBezTo>
                    <a:pt x="42899" y="9408"/>
                    <a:pt x="65611" y="0"/>
                    <a:pt x="89292" y="0"/>
                  </a:cubicBezTo>
                  <a:close/>
                </a:path>
              </a:pathLst>
            </a:custGeom>
            <a:solidFill>
              <a:srgbClr val="FDFBEB">
                <a:alpha val="63922"/>
              </a:srgbClr>
            </a:solidFill>
            <a:ln w="38100" cap="rnd">
              <a:solidFill>
                <a:srgbClr val="AF872D">
                  <a:alpha val="63922"/>
                </a:srgbClr>
              </a:solidFill>
              <a:prstDash val="lgDash"/>
              <a:round/>
            </a:ln>
          </p:spPr>
          <p:txBody>
            <a:bodyPr/>
            <a:lstStyle/>
            <a:p>
              <a:endParaRPr lang="en-US"/>
            </a:p>
          </p:txBody>
        </p:sp>
        <p:sp>
          <p:nvSpPr>
            <p:cNvPr id="30" name="TextBox 30"/>
            <p:cNvSpPr txBox="1"/>
            <p:nvPr/>
          </p:nvSpPr>
          <p:spPr>
            <a:xfrm>
              <a:off x="0" y="-19050"/>
              <a:ext cx="1164604" cy="1435300"/>
            </a:xfrm>
            <a:prstGeom prst="rect">
              <a:avLst/>
            </a:prstGeom>
          </p:spPr>
          <p:txBody>
            <a:bodyPr lIns="0" tIns="0" rIns="0" bIns="0" rtlCol="0" anchor="ctr"/>
            <a:lstStyle/>
            <a:p>
              <a:pPr marL="777240" lvl="1" indent="-388620" algn="just">
                <a:lnSpc>
                  <a:spcPts val="4428"/>
                </a:lnSpc>
                <a:buFont typeface="Arial"/>
                <a:buChar char="•"/>
              </a:pPr>
              <a:endParaRPr/>
            </a:p>
          </p:txBody>
        </p:sp>
      </p:grpSp>
      <p:sp>
        <p:nvSpPr>
          <p:cNvPr id="31" name="TextBox 31"/>
          <p:cNvSpPr txBox="1"/>
          <p:nvPr/>
        </p:nvSpPr>
        <p:spPr>
          <a:xfrm>
            <a:off x="13171575" y="3832931"/>
            <a:ext cx="3976239" cy="4340265"/>
          </a:xfrm>
          <a:prstGeom prst="rect">
            <a:avLst/>
          </a:prstGeom>
        </p:spPr>
        <p:txBody>
          <a:bodyPr lIns="0" tIns="0" rIns="0" bIns="0" rtlCol="0" anchor="t">
            <a:spAutoFit/>
          </a:bodyPr>
          <a:lstStyle/>
          <a:p>
            <a:pPr algn="just">
              <a:lnSpc>
                <a:spcPts val="4339"/>
              </a:lnSpc>
            </a:pPr>
            <a:r>
              <a:rPr lang="en-US" sz="3099">
                <a:solidFill>
                  <a:srgbClr val="705313"/>
                </a:solidFill>
                <a:latin typeface="Roboto Condensed"/>
              </a:rPr>
              <a:t>Hãy so sánh bức tranh thiên nhiên ở bốn dòng thơ đầu và sáu dòng thơ cuối, phân tích để thấy mối quan hệ giữa cảnh vật và tâm trạng của chị em Thúy Kiều trong đoạn trích.</a:t>
            </a:r>
          </a:p>
        </p:txBody>
      </p:sp>
      <p:sp>
        <p:nvSpPr>
          <p:cNvPr id="32" name="TextBox 32"/>
          <p:cNvSpPr txBox="1"/>
          <p:nvPr/>
        </p:nvSpPr>
        <p:spPr>
          <a:xfrm>
            <a:off x="626054" y="741785"/>
            <a:ext cx="10724667" cy="823520"/>
          </a:xfrm>
          <a:prstGeom prst="rect">
            <a:avLst/>
          </a:prstGeom>
        </p:spPr>
        <p:txBody>
          <a:bodyPr lIns="0" tIns="0" rIns="0" bIns="0" rtlCol="0" anchor="t">
            <a:spAutoFit/>
          </a:bodyPr>
          <a:lstStyle/>
          <a:p>
            <a:pPr algn="ctr">
              <a:lnSpc>
                <a:spcPts val="6580"/>
              </a:lnSpc>
            </a:pPr>
            <a:r>
              <a:rPr lang="en-US" sz="4700" dirty="0">
                <a:solidFill>
                  <a:srgbClr val="375245"/>
                </a:solidFill>
                <a:latin typeface="#9Slide05 Brannboll Ny"/>
              </a:rPr>
              <a:t>3.2. </a:t>
            </a:r>
            <a:r>
              <a:rPr lang="en-US" sz="4700" dirty="0" err="1" smtClean="0">
                <a:solidFill>
                  <a:srgbClr val="375245"/>
                </a:solidFill>
                <a:latin typeface="#9Slide05 Brannboll Ny"/>
              </a:rPr>
              <a:t>Khám</a:t>
            </a:r>
            <a:r>
              <a:rPr lang="en-US" sz="4700" dirty="0" smtClean="0">
                <a:solidFill>
                  <a:srgbClr val="375245"/>
                </a:solidFill>
                <a:latin typeface="#9Slide05 Brannboll Ny"/>
              </a:rPr>
              <a:t> </a:t>
            </a:r>
            <a:r>
              <a:rPr lang="en-US" sz="4700" dirty="0" err="1" smtClean="0">
                <a:solidFill>
                  <a:srgbClr val="375245"/>
                </a:solidFill>
                <a:latin typeface="#9Slide05 Brannboll Ny"/>
              </a:rPr>
              <a:t>phá</a:t>
            </a:r>
            <a:r>
              <a:rPr lang="en-US" sz="4700" dirty="0" smtClean="0">
                <a:solidFill>
                  <a:srgbClr val="375245"/>
                </a:solidFill>
                <a:latin typeface="#9Slide05 Brannboll Ny"/>
              </a:rPr>
              <a:t> </a:t>
            </a:r>
            <a:r>
              <a:rPr lang="en-US" sz="4700" dirty="0" err="1" smtClean="0">
                <a:solidFill>
                  <a:srgbClr val="375245"/>
                </a:solidFill>
                <a:latin typeface="#9Slide05 Brannboll Ny"/>
              </a:rPr>
              <a:t>đoạn</a:t>
            </a:r>
            <a:r>
              <a:rPr lang="en-US" sz="4700" dirty="0" smtClean="0">
                <a:solidFill>
                  <a:srgbClr val="375245"/>
                </a:solidFill>
                <a:latin typeface="#9Slide05 Brannboll Ny"/>
              </a:rPr>
              <a:t> </a:t>
            </a:r>
            <a:r>
              <a:rPr lang="en-US" sz="4700" dirty="0" err="1">
                <a:solidFill>
                  <a:srgbClr val="375245"/>
                </a:solidFill>
                <a:latin typeface="#9Slide05 Brannboll Ny"/>
              </a:rPr>
              <a:t>trích</a:t>
            </a:r>
            <a:r>
              <a:rPr lang="en-US" sz="4700" dirty="0">
                <a:solidFill>
                  <a:srgbClr val="375245"/>
                </a:solidFill>
                <a:latin typeface="#9Slide05 Brannboll Ny"/>
              </a:rPr>
              <a:t> “</a:t>
            </a:r>
            <a:r>
              <a:rPr lang="en-US" sz="4700" dirty="0" err="1">
                <a:solidFill>
                  <a:srgbClr val="375245"/>
                </a:solidFill>
                <a:latin typeface="#9Slide05 Brannboll Ny"/>
              </a:rPr>
              <a:t>Cảnh</a:t>
            </a:r>
            <a:r>
              <a:rPr lang="en-US" sz="4700" dirty="0">
                <a:solidFill>
                  <a:srgbClr val="375245"/>
                </a:solidFill>
                <a:latin typeface="#9Slide05 Brannboll Ny"/>
              </a:rPr>
              <a:t> </a:t>
            </a:r>
            <a:r>
              <a:rPr lang="en-US" sz="4700" dirty="0" err="1">
                <a:solidFill>
                  <a:srgbClr val="375245"/>
                </a:solidFill>
                <a:latin typeface="#9Slide05 Brannboll Ny"/>
              </a:rPr>
              <a:t>ngày</a:t>
            </a:r>
            <a:r>
              <a:rPr lang="en-US" sz="4700" dirty="0">
                <a:solidFill>
                  <a:srgbClr val="375245"/>
                </a:solidFill>
                <a:latin typeface="#9Slide05 Brannboll Ny"/>
              </a:rPr>
              <a:t> </a:t>
            </a:r>
            <a:r>
              <a:rPr lang="en-US" sz="4700" dirty="0" err="1">
                <a:solidFill>
                  <a:srgbClr val="375245"/>
                </a:solidFill>
                <a:latin typeface="#9Slide05 Brannboll Ny"/>
              </a:rPr>
              <a:t>xuân</a:t>
            </a:r>
            <a:r>
              <a:rPr lang="en-US" sz="4700" dirty="0">
                <a:solidFill>
                  <a:srgbClr val="375245"/>
                </a:solidFill>
                <a:latin typeface="#9Slide05 Brannboll Ny"/>
              </a:rPr>
              <a:t>”</a:t>
            </a:r>
          </a:p>
        </p:txBody>
      </p:sp>
      <p:pic>
        <p:nvPicPr>
          <p:cNvPr id="33" name="Đồng hồ đếm ngược 5 phút - 5 Minutes">
            <a:hlinkClick r:id="" action="ppaction://media"/>
            <a:extLst>
              <a:ext uri="{FF2B5EF4-FFF2-40B4-BE49-F238E27FC236}">
                <a16:creationId xmlns:a16="http://schemas.microsoft.com/office/drawing/2014/main" id="{817D3219-0B71-E57B-513B-4A20BDEC7C23}"/>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4875587" y="711955"/>
            <a:ext cx="2432436" cy="136717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218"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3"/>
                </p:tgtEl>
              </p:cMediaNode>
            </p:video>
            <p:seq concurrent="1" nextAc="seek">
              <p:cTn id="8" restart="whenNotActive" fill="hold" evtFilter="cancelBubble" nodeType="interactiveSeq">
                <p:stCondLst>
                  <p:cond evt="onClick" delay="0">
                    <p:tgtEl>
                      <p:spTgt spid="3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3"/>
                                        </p:tgtEl>
                                      </p:cBhvr>
                                    </p:cmd>
                                  </p:childTnLst>
                                </p:cTn>
                              </p:par>
                            </p:childTnLst>
                          </p:cTn>
                        </p:par>
                      </p:childTnLst>
                    </p:cTn>
                  </p:par>
                </p:childTnLst>
              </p:cTn>
              <p:nextCondLst>
                <p:cond evt="onClick" delay="0">
                  <p:tgtEl>
                    <p:spTgt spid="3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6023" y="-4011389"/>
            <a:ext cx="10297731" cy="18309776"/>
          </a:xfrm>
          <a:custGeom>
            <a:avLst/>
            <a:gdLst/>
            <a:ahLst/>
            <a:cxnLst/>
            <a:rect l="l" t="t" r="r" b="b"/>
            <a:pathLst>
              <a:path w="10297731" h="18309776">
                <a:moveTo>
                  <a:pt x="0" y="0"/>
                </a:moveTo>
                <a:lnTo>
                  <a:pt x="10297731" y="0"/>
                </a:lnTo>
                <a:lnTo>
                  <a:pt x="10297731" y="18309776"/>
                </a:lnTo>
                <a:lnTo>
                  <a:pt x="0" y="18309776"/>
                </a:lnTo>
                <a:lnTo>
                  <a:pt x="0" y="0"/>
                </a:lnTo>
                <a:close/>
              </a:path>
            </a:pathLst>
          </a:custGeom>
          <a:blipFill>
            <a:blip r:embed="rId3"/>
            <a:stretch>
              <a:fillRect l="-1179" r="-1179"/>
            </a:stretch>
          </a:blipFill>
        </p:spPr>
        <p:txBody>
          <a:bodyPr/>
          <a:lstStyle/>
          <a:p>
            <a:endParaRPr lang="en-US"/>
          </a:p>
        </p:txBody>
      </p:sp>
      <p:sp>
        <p:nvSpPr>
          <p:cNvPr id="3" name="Freeform 3"/>
          <p:cNvSpPr/>
          <p:nvPr/>
        </p:nvSpPr>
        <p:spPr>
          <a:xfrm>
            <a:off x="432598" y="275855"/>
            <a:ext cx="17414390" cy="9573498"/>
          </a:xfrm>
          <a:custGeom>
            <a:avLst/>
            <a:gdLst/>
            <a:ahLst/>
            <a:cxnLst/>
            <a:rect l="l" t="t" r="r" b="b"/>
            <a:pathLst>
              <a:path w="17414390" h="9573498">
                <a:moveTo>
                  <a:pt x="0" y="0"/>
                </a:moveTo>
                <a:lnTo>
                  <a:pt x="17414390" y="0"/>
                </a:lnTo>
                <a:lnTo>
                  <a:pt x="17414390" y="9573498"/>
                </a:lnTo>
                <a:lnTo>
                  <a:pt x="0" y="957349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1822243" y="-1538127"/>
            <a:ext cx="6368637" cy="5838664"/>
          </a:xfrm>
          <a:custGeom>
            <a:avLst/>
            <a:gdLst/>
            <a:ahLst/>
            <a:cxnLst/>
            <a:rect l="l" t="t" r="r" b="b"/>
            <a:pathLst>
              <a:path w="6368637" h="5838664">
                <a:moveTo>
                  <a:pt x="0" y="0"/>
                </a:moveTo>
                <a:lnTo>
                  <a:pt x="6368637" y="0"/>
                </a:lnTo>
                <a:lnTo>
                  <a:pt x="6368637" y="5838665"/>
                </a:lnTo>
                <a:lnTo>
                  <a:pt x="0" y="5838665"/>
                </a:lnTo>
                <a:lnTo>
                  <a:pt x="0" y="0"/>
                </a:lnTo>
                <a:close/>
              </a:path>
            </a:pathLst>
          </a:custGeom>
          <a:blipFill>
            <a:blip r:embed="rId6">
              <a:alphaModFix amt="72000"/>
            </a:blip>
            <a:stretch>
              <a:fillRect/>
            </a:stretch>
          </a:blipFill>
        </p:spPr>
        <p:txBody>
          <a:bodyPr/>
          <a:lstStyle/>
          <a:p>
            <a:endParaRPr lang="en-US"/>
          </a:p>
        </p:txBody>
      </p:sp>
      <p:sp>
        <p:nvSpPr>
          <p:cNvPr id="5" name="Freeform 5"/>
          <p:cNvSpPr/>
          <p:nvPr/>
        </p:nvSpPr>
        <p:spPr>
          <a:xfrm>
            <a:off x="14645553" y="6446595"/>
            <a:ext cx="5004522" cy="3851136"/>
          </a:xfrm>
          <a:custGeom>
            <a:avLst/>
            <a:gdLst/>
            <a:ahLst/>
            <a:cxnLst/>
            <a:rect l="l" t="t" r="r" b="b"/>
            <a:pathLst>
              <a:path w="5004522" h="3851136">
                <a:moveTo>
                  <a:pt x="0" y="0"/>
                </a:moveTo>
                <a:lnTo>
                  <a:pt x="5004522" y="0"/>
                </a:lnTo>
                <a:lnTo>
                  <a:pt x="5004522" y="3851136"/>
                </a:lnTo>
                <a:lnTo>
                  <a:pt x="0" y="3851136"/>
                </a:lnTo>
                <a:lnTo>
                  <a:pt x="0" y="0"/>
                </a:lnTo>
                <a:close/>
              </a:path>
            </a:pathLst>
          </a:custGeom>
          <a:blipFill>
            <a:blip r:embed="rId7"/>
            <a:stretch>
              <a:fillRect/>
            </a:stretch>
          </a:blipFill>
        </p:spPr>
        <p:txBody>
          <a:bodyPr/>
          <a:lstStyle/>
          <a:p>
            <a:endParaRPr lang="en-US"/>
          </a:p>
        </p:txBody>
      </p:sp>
      <p:sp>
        <p:nvSpPr>
          <p:cNvPr id="6" name="TextBox 6"/>
          <p:cNvSpPr txBox="1"/>
          <p:nvPr/>
        </p:nvSpPr>
        <p:spPr>
          <a:xfrm>
            <a:off x="6161955" y="1672987"/>
            <a:ext cx="5985867" cy="654661"/>
          </a:xfrm>
          <a:prstGeom prst="rect">
            <a:avLst/>
          </a:prstGeom>
        </p:spPr>
        <p:txBody>
          <a:bodyPr lIns="0" tIns="0" rIns="0" bIns="0" rtlCol="0" anchor="t">
            <a:spAutoFit/>
          </a:bodyPr>
          <a:lstStyle/>
          <a:p>
            <a:pPr algn="ctr">
              <a:lnSpc>
                <a:spcPts val="5385"/>
              </a:lnSpc>
              <a:spcBef>
                <a:spcPct val="0"/>
              </a:spcBef>
            </a:pPr>
            <a:r>
              <a:rPr lang="en-US" sz="3847">
                <a:solidFill>
                  <a:srgbClr val="AF872D"/>
                </a:solidFill>
                <a:latin typeface="Roboto Condensed Bold"/>
              </a:rPr>
              <a:t>NHIỆM VỤ THẢO LUẬN NHÓM </a:t>
            </a:r>
          </a:p>
        </p:txBody>
      </p:sp>
      <p:grpSp>
        <p:nvGrpSpPr>
          <p:cNvPr id="7" name="Group 7"/>
          <p:cNvGrpSpPr/>
          <p:nvPr/>
        </p:nvGrpSpPr>
        <p:grpSpPr>
          <a:xfrm>
            <a:off x="7354303" y="2511530"/>
            <a:ext cx="3254036" cy="1041689"/>
            <a:chOff x="0" y="0"/>
            <a:chExt cx="857030" cy="274354"/>
          </a:xfrm>
        </p:grpSpPr>
        <p:sp>
          <p:nvSpPr>
            <p:cNvPr id="8" name="Freeform 8"/>
            <p:cNvSpPr/>
            <p:nvPr/>
          </p:nvSpPr>
          <p:spPr>
            <a:xfrm>
              <a:off x="0" y="0"/>
              <a:ext cx="857030" cy="274354"/>
            </a:xfrm>
            <a:custGeom>
              <a:avLst/>
              <a:gdLst/>
              <a:ahLst/>
              <a:cxnLst/>
              <a:rect l="l" t="t" r="r" b="b"/>
              <a:pathLst>
                <a:path w="857030" h="274354">
                  <a:moveTo>
                    <a:pt x="121338" y="0"/>
                  </a:moveTo>
                  <a:lnTo>
                    <a:pt x="735692" y="0"/>
                  </a:lnTo>
                  <a:cubicBezTo>
                    <a:pt x="802705" y="0"/>
                    <a:pt x="857030" y="54325"/>
                    <a:pt x="857030" y="121338"/>
                  </a:cubicBezTo>
                  <a:lnTo>
                    <a:pt x="857030" y="153016"/>
                  </a:lnTo>
                  <a:cubicBezTo>
                    <a:pt x="857030" y="220029"/>
                    <a:pt x="802705" y="274354"/>
                    <a:pt x="735692" y="274354"/>
                  </a:cubicBezTo>
                  <a:lnTo>
                    <a:pt x="121338" y="274354"/>
                  </a:lnTo>
                  <a:cubicBezTo>
                    <a:pt x="54325" y="274354"/>
                    <a:pt x="0" y="220029"/>
                    <a:pt x="0" y="153016"/>
                  </a:cubicBezTo>
                  <a:lnTo>
                    <a:pt x="0" y="121338"/>
                  </a:lnTo>
                  <a:cubicBezTo>
                    <a:pt x="0" y="54325"/>
                    <a:pt x="54325" y="0"/>
                    <a:pt x="121338" y="0"/>
                  </a:cubicBezTo>
                  <a:close/>
                </a:path>
              </a:pathLst>
            </a:custGeom>
            <a:solidFill>
              <a:srgbClr val="F2E2BB"/>
            </a:solidFill>
          </p:spPr>
          <p:txBody>
            <a:bodyPr/>
            <a:lstStyle/>
            <a:p>
              <a:endParaRPr lang="en-US"/>
            </a:p>
          </p:txBody>
        </p:sp>
        <p:sp>
          <p:nvSpPr>
            <p:cNvPr id="9" name="TextBox 9"/>
            <p:cNvSpPr txBox="1"/>
            <p:nvPr/>
          </p:nvSpPr>
          <p:spPr>
            <a:xfrm>
              <a:off x="0" y="-85725"/>
              <a:ext cx="857030" cy="360079"/>
            </a:xfrm>
            <a:prstGeom prst="rect">
              <a:avLst/>
            </a:prstGeom>
          </p:spPr>
          <p:txBody>
            <a:bodyPr lIns="50800" tIns="50800" rIns="50800" bIns="50800" rtlCol="0" anchor="ctr"/>
            <a:lstStyle/>
            <a:p>
              <a:pPr algn="ctr">
                <a:lnSpc>
                  <a:spcPts val="6440"/>
                </a:lnSpc>
              </a:pPr>
              <a:r>
                <a:rPr lang="en-US" sz="4600">
                  <a:solidFill>
                    <a:srgbClr val="705313"/>
                  </a:solidFill>
                  <a:latin typeface="SVN-Bira"/>
                </a:rPr>
                <a:t>Nhóm 1,2</a:t>
              </a:r>
            </a:p>
          </p:txBody>
        </p:sp>
      </p:grpSp>
      <p:grpSp>
        <p:nvGrpSpPr>
          <p:cNvPr id="10" name="Group 10"/>
          <p:cNvGrpSpPr/>
          <p:nvPr/>
        </p:nvGrpSpPr>
        <p:grpSpPr>
          <a:xfrm>
            <a:off x="2880837" y="3891531"/>
            <a:ext cx="12517911" cy="5110127"/>
            <a:chOff x="0" y="0"/>
            <a:chExt cx="3296898" cy="1345877"/>
          </a:xfrm>
        </p:grpSpPr>
        <p:sp>
          <p:nvSpPr>
            <p:cNvPr id="11" name="Freeform 11"/>
            <p:cNvSpPr/>
            <p:nvPr/>
          </p:nvSpPr>
          <p:spPr>
            <a:xfrm>
              <a:off x="0" y="0"/>
              <a:ext cx="3296898" cy="1345877"/>
            </a:xfrm>
            <a:custGeom>
              <a:avLst/>
              <a:gdLst/>
              <a:ahLst/>
              <a:cxnLst/>
              <a:rect l="l" t="t" r="r" b="b"/>
              <a:pathLst>
                <a:path w="3296898" h="1345877">
                  <a:moveTo>
                    <a:pt x="31542" y="0"/>
                  </a:moveTo>
                  <a:lnTo>
                    <a:pt x="3265357" y="0"/>
                  </a:lnTo>
                  <a:cubicBezTo>
                    <a:pt x="3273722" y="0"/>
                    <a:pt x="3281745" y="3323"/>
                    <a:pt x="3287660" y="9238"/>
                  </a:cubicBezTo>
                  <a:cubicBezTo>
                    <a:pt x="3293575" y="15154"/>
                    <a:pt x="3296898" y="23176"/>
                    <a:pt x="3296898" y="31542"/>
                  </a:cubicBezTo>
                  <a:lnTo>
                    <a:pt x="3296898" y="1314335"/>
                  </a:lnTo>
                  <a:cubicBezTo>
                    <a:pt x="3296898" y="1322701"/>
                    <a:pt x="3293575" y="1330724"/>
                    <a:pt x="3287660" y="1336639"/>
                  </a:cubicBezTo>
                  <a:cubicBezTo>
                    <a:pt x="3281745" y="1342554"/>
                    <a:pt x="3273722" y="1345877"/>
                    <a:pt x="3265357" y="1345877"/>
                  </a:cubicBezTo>
                  <a:lnTo>
                    <a:pt x="31542" y="1345877"/>
                  </a:lnTo>
                  <a:cubicBezTo>
                    <a:pt x="14122" y="1345877"/>
                    <a:pt x="0" y="1331755"/>
                    <a:pt x="0" y="1314335"/>
                  </a:cubicBezTo>
                  <a:lnTo>
                    <a:pt x="0" y="31542"/>
                  </a:lnTo>
                  <a:cubicBezTo>
                    <a:pt x="0" y="23176"/>
                    <a:pt x="3323" y="15154"/>
                    <a:pt x="9238" y="9238"/>
                  </a:cubicBezTo>
                  <a:cubicBezTo>
                    <a:pt x="15154" y="3323"/>
                    <a:pt x="23176" y="0"/>
                    <a:pt x="31542" y="0"/>
                  </a:cubicBezTo>
                  <a:close/>
                </a:path>
              </a:pathLst>
            </a:custGeom>
            <a:solidFill>
              <a:srgbClr val="FDFBEB">
                <a:alpha val="63922"/>
              </a:srgbClr>
            </a:solidFill>
            <a:ln w="38100" cap="rnd">
              <a:solidFill>
                <a:srgbClr val="AF872D">
                  <a:alpha val="63922"/>
                </a:srgbClr>
              </a:solidFill>
              <a:prstDash val="lgDash"/>
              <a:round/>
            </a:ln>
          </p:spPr>
          <p:txBody>
            <a:bodyPr/>
            <a:lstStyle/>
            <a:p>
              <a:endParaRPr lang="en-US"/>
            </a:p>
          </p:txBody>
        </p:sp>
        <p:sp>
          <p:nvSpPr>
            <p:cNvPr id="12" name="TextBox 12"/>
            <p:cNvSpPr txBox="1"/>
            <p:nvPr/>
          </p:nvSpPr>
          <p:spPr>
            <a:xfrm>
              <a:off x="0" y="-19050"/>
              <a:ext cx="3296898" cy="1364927"/>
            </a:xfrm>
            <a:prstGeom prst="rect">
              <a:avLst/>
            </a:prstGeom>
          </p:spPr>
          <p:txBody>
            <a:bodyPr lIns="0" tIns="0" rIns="0" bIns="0" rtlCol="0" anchor="ctr"/>
            <a:lstStyle/>
            <a:p>
              <a:pPr marL="777240" lvl="1" indent="-388620" algn="just">
                <a:lnSpc>
                  <a:spcPts val="4428"/>
                </a:lnSpc>
                <a:buFont typeface="Arial"/>
                <a:buChar char="•"/>
              </a:pPr>
              <a:endParaRPr/>
            </a:p>
          </p:txBody>
        </p:sp>
      </p:grpSp>
      <p:sp>
        <p:nvSpPr>
          <p:cNvPr id="13" name="TextBox 13"/>
          <p:cNvSpPr txBox="1"/>
          <p:nvPr/>
        </p:nvSpPr>
        <p:spPr>
          <a:xfrm>
            <a:off x="3387730" y="4928409"/>
            <a:ext cx="11187182" cy="2950646"/>
          </a:xfrm>
          <a:prstGeom prst="rect">
            <a:avLst/>
          </a:prstGeom>
        </p:spPr>
        <p:txBody>
          <a:bodyPr lIns="0" tIns="0" rIns="0" bIns="0" rtlCol="0" anchor="t">
            <a:spAutoFit/>
          </a:bodyPr>
          <a:lstStyle/>
          <a:p>
            <a:pPr marL="906780" lvl="1" indent="-453390" algn="just">
              <a:lnSpc>
                <a:spcPts val="5880"/>
              </a:lnSpc>
              <a:buFont typeface="Arial"/>
              <a:buChar char="•"/>
            </a:pPr>
            <a:r>
              <a:rPr lang="en-US" sz="4200">
                <a:solidFill>
                  <a:srgbClr val="705313"/>
                </a:solidFill>
                <a:latin typeface="Roboto Condensed"/>
              </a:rPr>
              <a:t>Nêu vị trí đoạn trích </a:t>
            </a:r>
            <a:r>
              <a:rPr lang="en-US" sz="4200">
                <a:solidFill>
                  <a:srgbClr val="705313"/>
                </a:solidFill>
                <a:latin typeface="Roboto Condensed Italics"/>
              </a:rPr>
              <a:t>Cảnh ngày xuân</a:t>
            </a:r>
            <a:r>
              <a:rPr lang="en-US" sz="4200">
                <a:solidFill>
                  <a:srgbClr val="705313"/>
                </a:solidFill>
                <a:latin typeface="Roboto Condensed"/>
              </a:rPr>
              <a:t>. Xác định bố cục của đoạn trích.</a:t>
            </a:r>
          </a:p>
          <a:p>
            <a:pPr marL="906780" lvl="1" indent="-453390" algn="just">
              <a:lnSpc>
                <a:spcPts val="5880"/>
              </a:lnSpc>
              <a:buFont typeface="Arial"/>
              <a:buChar char="•"/>
            </a:pPr>
            <a:r>
              <a:rPr lang="en-US" sz="4200">
                <a:solidFill>
                  <a:srgbClr val="705313"/>
                </a:solidFill>
                <a:latin typeface="Roboto Condensed"/>
              </a:rPr>
              <a:t>Qua bốn dòng thơ đầu, em hình dung quang cảnh mùa xuân được Nguyễn Du miêu tả như thế nào?</a:t>
            </a:r>
          </a:p>
        </p:txBody>
      </p:sp>
      <p:sp>
        <p:nvSpPr>
          <p:cNvPr id="14" name="Freeform 14"/>
          <p:cNvSpPr/>
          <p:nvPr/>
        </p:nvSpPr>
        <p:spPr>
          <a:xfrm>
            <a:off x="4546394" y="4557803"/>
            <a:ext cx="8128151" cy="5291550"/>
          </a:xfrm>
          <a:custGeom>
            <a:avLst/>
            <a:gdLst/>
            <a:ahLst/>
            <a:cxnLst/>
            <a:rect l="l" t="t" r="r" b="b"/>
            <a:pathLst>
              <a:path w="8128151" h="5291550">
                <a:moveTo>
                  <a:pt x="0" y="0"/>
                </a:moveTo>
                <a:lnTo>
                  <a:pt x="8128150" y="0"/>
                </a:lnTo>
                <a:lnTo>
                  <a:pt x="8128150" y="5291550"/>
                </a:lnTo>
                <a:lnTo>
                  <a:pt x="0" y="5291550"/>
                </a:lnTo>
                <a:lnTo>
                  <a:pt x="0" y="0"/>
                </a:lnTo>
                <a:close/>
              </a:path>
            </a:pathLst>
          </a:custGeom>
          <a:blipFill>
            <a:blip r:embed="rId8">
              <a:alphaModFix amt="25000"/>
            </a:blip>
            <a:stretch>
              <a:fillRect/>
            </a:stretch>
          </a:blipFill>
        </p:spPr>
        <p:txBody>
          <a:bodyPr/>
          <a:lstStyle/>
          <a:p>
            <a:endParaRPr lang="en-US"/>
          </a:p>
        </p:txBody>
      </p:sp>
      <p:sp>
        <p:nvSpPr>
          <p:cNvPr id="15" name="TextBox 15"/>
          <p:cNvSpPr txBox="1"/>
          <p:nvPr/>
        </p:nvSpPr>
        <p:spPr>
          <a:xfrm>
            <a:off x="626054" y="741785"/>
            <a:ext cx="10724667" cy="823520"/>
          </a:xfrm>
          <a:prstGeom prst="rect">
            <a:avLst/>
          </a:prstGeom>
        </p:spPr>
        <p:txBody>
          <a:bodyPr lIns="0" tIns="0" rIns="0" bIns="0" rtlCol="0" anchor="t">
            <a:spAutoFit/>
          </a:bodyPr>
          <a:lstStyle/>
          <a:p>
            <a:pPr algn="ctr">
              <a:lnSpc>
                <a:spcPts val="6580"/>
              </a:lnSpc>
            </a:pPr>
            <a:r>
              <a:rPr lang="en-US" sz="4700" dirty="0">
                <a:solidFill>
                  <a:srgbClr val="375245"/>
                </a:solidFill>
                <a:latin typeface="#9Slide05 Brannboll Ny"/>
              </a:rPr>
              <a:t>3.2. </a:t>
            </a:r>
            <a:r>
              <a:rPr lang="en-US" sz="4700" dirty="0" err="1" smtClean="0">
                <a:solidFill>
                  <a:srgbClr val="375245"/>
                </a:solidFill>
                <a:latin typeface="#9Slide05 Brannboll Ny"/>
              </a:rPr>
              <a:t>Khám</a:t>
            </a:r>
            <a:r>
              <a:rPr lang="en-US" sz="4700" dirty="0" smtClean="0">
                <a:solidFill>
                  <a:srgbClr val="375245"/>
                </a:solidFill>
                <a:latin typeface="#9Slide05 Brannboll Ny"/>
              </a:rPr>
              <a:t> </a:t>
            </a:r>
            <a:r>
              <a:rPr lang="en-US" sz="4700" dirty="0" err="1" smtClean="0">
                <a:solidFill>
                  <a:srgbClr val="375245"/>
                </a:solidFill>
                <a:latin typeface="#9Slide05 Brannboll Ny"/>
              </a:rPr>
              <a:t>phá</a:t>
            </a:r>
            <a:r>
              <a:rPr lang="en-US" sz="4700" dirty="0" smtClean="0">
                <a:solidFill>
                  <a:srgbClr val="375245"/>
                </a:solidFill>
                <a:latin typeface="#9Slide05 Brannboll Ny"/>
              </a:rPr>
              <a:t> </a:t>
            </a:r>
            <a:r>
              <a:rPr lang="en-US" sz="4700" dirty="0" err="1" smtClean="0">
                <a:solidFill>
                  <a:srgbClr val="375245"/>
                </a:solidFill>
                <a:latin typeface="#9Slide05 Brannboll Ny"/>
              </a:rPr>
              <a:t>đoạn</a:t>
            </a:r>
            <a:r>
              <a:rPr lang="en-US" sz="4700" dirty="0" smtClean="0">
                <a:solidFill>
                  <a:srgbClr val="375245"/>
                </a:solidFill>
                <a:latin typeface="#9Slide05 Brannboll Ny"/>
              </a:rPr>
              <a:t> </a:t>
            </a:r>
            <a:r>
              <a:rPr lang="en-US" sz="4700" dirty="0" err="1">
                <a:solidFill>
                  <a:srgbClr val="375245"/>
                </a:solidFill>
                <a:latin typeface="#9Slide05 Brannboll Ny"/>
              </a:rPr>
              <a:t>trích</a:t>
            </a:r>
            <a:r>
              <a:rPr lang="en-US" sz="4700" dirty="0">
                <a:solidFill>
                  <a:srgbClr val="375245"/>
                </a:solidFill>
                <a:latin typeface="#9Slide05 Brannboll Ny"/>
              </a:rPr>
              <a:t> “</a:t>
            </a:r>
            <a:r>
              <a:rPr lang="en-US" sz="4700" dirty="0" err="1">
                <a:solidFill>
                  <a:srgbClr val="375245"/>
                </a:solidFill>
                <a:latin typeface="#9Slide05 Brannboll Ny"/>
              </a:rPr>
              <a:t>Cảnh</a:t>
            </a:r>
            <a:r>
              <a:rPr lang="en-US" sz="4700" dirty="0">
                <a:solidFill>
                  <a:srgbClr val="375245"/>
                </a:solidFill>
                <a:latin typeface="#9Slide05 Brannboll Ny"/>
              </a:rPr>
              <a:t> </a:t>
            </a:r>
            <a:r>
              <a:rPr lang="en-US" sz="4700" dirty="0" err="1">
                <a:solidFill>
                  <a:srgbClr val="375245"/>
                </a:solidFill>
                <a:latin typeface="#9Slide05 Brannboll Ny"/>
              </a:rPr>
              <a:t>ngày</a:t>
            </a:r>
            <a:r>
              <a:rPr lang="en-US" sz="4700" dirty="0">
                <a:solidFill>
                  <a:srgbClr val="375245"/>
                </a:solidFill>
                <a:latin typeface="#9Slide05 Brannboll Ny"/>
              </a:rPr>
              <a:t> </a:t>
            </a:r>
            <a:r>
              <a:rPr lang="en-US" sz="4700" dirty="0" err="1">
                <a:solidFill>
                  <a:srgbClr val="375245"/>
                </a:solidFill>
                <a:latin typeface="#9Slide05 Brannboll Ny"/>
              </a:rPr>
              <a:t>xuân</a:t>
            </a:r>
            <a:r>
              <a:rPr lang="en-US" sz="4700" dirty="0">
                <a:solidFill>
                  <a:srgbClr val="375245"/>
                </a:solidFill>
                <a:latin typeface="#9Slide05 Brannboll Ny"/>
              </a:rPr>
              <a:t>”</a:t>
            </a:r>
          </a:p>
        </p:txBody>
      </p:sp>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6023" y="-4011389"/>
            <a:ext cx="10297731" cy="18309776"/>
          </a:xfrm>
          <a:custGeom>
            <a:avLst/>
            <a:gdLst/>
            <a:ahLst/>
            <a:cxnLst/>
            <a:rect l="l" t="t" r="r" b="b"/>
            <a:pathLst>
              <a:path w="10297731" h="18309776">
                <a:moveTo>
                  <a:pt x="0" y="0"/>
                </a:moveTo>
                <a:lnTo>
                  <a:pt x="10297731" y="0"/>
                </a:lnTo>
                <a:lnTo>
                  <a:pt x="10297731" y="18309776"/>
                </a:lnTo>
                <a:lnTo>
                  <a:pt x="0" y="18309776"/>
                </a:lnTo>
                <a:lnTo>
                  <a:pt x="0" y="0"/>
                </a:lnTo>
                <a:close/>
              </a:path>
            </a:pathLst>
          </a:custGeom>
          <a:blipFill>
            <a:blip r:embed="rId3"/>
            <a:stretch>
              <a:fillRect l="-1179" r="-1179"/>
            </a:stretch>
          </a:blipFill>
        </p:spPr>
        <p:txBody>
          <a:bodyPr/>
          <a:lstStyle/>
          <a:p>
            <a:endParaRPr lang="en-US"/>
          </a:p>
        </p:txBody>
      </p:sp>
      <p:sp>
        <p:nvSpPr>
          <p:cNvPr id="3" name="Freeform 3"/>
          <p:cNvSpPr/>
          <p:nvPr/>
        </p:nvSpPr>
        <p:spPr>
          <a:xfrm>
            <a:off x="615618" y="542947"/>
            <a:ext cx="17070654" cy="9210654"/>
          </a:xfrm>
          <a:custGeom>
            <a:avLst/>
            <a:gdLst/>
            <a:ahLst/>
            <a:cxnLst/>
            <a:rect l="l" t="t" r="r" b="b"/>
            <a:pathLst>
              <a:path w="17070654" h="9210654">
                <a:moveTo>
                  <a:pt x="0" y="0"/>
                </a:moveTo>
                <a:lnTo>
                  <a:pt x="17070654" y="0"/>
                </a:lnTo>
                <a:lnTo>
                  <a:pt x="17070654" y="9210655"/>
                </a:lnTo>
                <a:lnTo>
                  <a:pt x="0" y="921065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1537617" y="-1418104"/>
            <a:ext cx="4928280" cy="4518168"/>
          </a:xfrm>
          <a:custGeom>
            <a:avLst/>
            <a:gdLst/>
            <a:ahLst/>
            <a:cxnLst/>
            <a:rect l="l" t="t" r="r" b="b"/>
            <a:pathLst>
              <a:path w="4928280" h="4518168">
                <a:moveTo>
                  <a:pt x="0" y="0"/>
                </a:moveTo>
                <a:lnTo>
                  <a:pt x="4928280" y="0"/>
                </a:lnTo>
                <a:lnTo>
                  <a:pt x="4928280" y="4518167"/>
                </a:lnTo>
                <a:lnTo>
                  <a:pt x="0" y="4518167"/>
                </a:lnTo>
                <a:lnTo>
                  <a:pt x="0" y="0"/>
                </a:lnTo>
                <a:close/>
              </a:path>
            </a:pathLst>
          </a:custGeom>
          <a:blipFill>
            <a:blip r:embed="rId6"/>
            <a:stretch>
              <a:fillRect/>
            </a:stretch>
          </a:blipFill>
        </p:spPr>
        <p:txBody>
          <a:bodyPr/>
          <a:lstStyle/>
          <a:p>
            <a:endParaRPr lang="en-US"/>
          </a:p>
        </p:txBody>
      </p:sp>
      <p:sp>
        <p:nvSpPr>
          <p:cNvPr id="5" name="Freeform 5"/>
          <p:cNvSpPr/>
          <p:nvPr/>
        </p:nvSpPr>
        <p:spPr>
          <a:xfrm>
            <a:off x="14883010" y="7057497"/>
            <a:ext cx="5004522" cy="3851136"/>
          </a:xfrm>
          <a:custGeom>
            <a:avLst/>
            <a:gdLst/>
            <a:ahLst/>
            <a:cxnLst/>
            <a:rect l="l" t="t" r="r" b="b"/>
            <a:pathLst>
              <a:path w="5004522" h="3851136">
                <a:moveTo>
                  <a:pt x="0" y="0"/>
                </a:moveTo>
                <a:lnTo>
                  <a:pt x="5004522" y="0"/>
                </a:lnTo>
                <a:lnTo>
                  <a:pt x="5004522" y="3851136"/>
                </a:lnTo>
                <a:lnTo>
                  <a:pt x="0" y="3851136"/>
                </a:lnTo>
                <a:lnTo>
                  <a:pt x="0" y="0"/>
                </a:lnTo>
                <a:close/>
              </a:path>
            </a:pathLst>
          </a:custGeom>
          <a:blipFill>
            <a:blip r:embed="rId7"/>
            <a:stretch>
              <a:fillRect/>
            </a:stretch>
          </a:blipFill>
        </p:spPr>
        <p:txBody>
          <a:bodyPr/>
          <a:lstStyle/>
          <a:p>
            <a:endParaRPr lang="en-US"/>
          </a:p>
        </p:txBody>
      </p:sp>
      <p:sp>
        <p:nvSpPr>
          <p:cNvPr id="6" name="Freeform 6"/>
          <p:cNvSpPr/>
          <p:nvPr/>
        </p:nvSpPr>
        <p:spPr>
          <a:xfrm flipH="1">
            <a:off x="1550119" y="3215528"/>
            <a:ext cx="4612664" cy="5767537"/>
          </a:xfrm>
          <a:custGeom>
            <a:avLst/>
            <a:gdLst/>
            <a:ahLst/>
            <a:cxnLst/>
            <a:rect l="l" t="t" r="r" b="b"/>
            <a:pathLst>
              <a:path w="4612664" h="5767537">
                <a:moveTo>
                  <a:pt x="4612663" y="0"/>
                </a:moveTo>
                <a:lnTo>
                  <a:pt x="0" y="0"/>
                </a:lnTo>
                <a:lnTo>
                  <a:pt x="0" y="5767537"/>
                </a:lnTo>
                <a:lnTo>
                  <a:pt x="4612663" y="5767537"/>
                </a:lnTo>
                <a:lnTo>
                  <a:pt x="4612663" y="0"/>
                </a:lnTo>
                <a:close/>
              </a:path>
            </a:pathLst>
          </a:custGeom>
          <a:blipFill>
            <a:blip r:embed="rId8"/>
            <a:stretch>
              <a:fillRect/>
            </a:stretch>
          </a:blipFill>
        </p:spPr>
        <p:txBody>
          <a:bodyPr/>
          <a:lstStyle/>
          <a:p>
            <a:endParaRPr lang="en-US"/>
          </a:p>
        </p:txBody>
      </p:sp>
      <p:sp>
        <p:nvSpPr>
          <p:cNvPr id="7" name="Freeform 7"/>
          <p:cNvSpPr/>
          <p:nvPr/>
        </p:nvSpPr>
        <p:spPr>
          <a:xfrm>
            <a:off x="2009866" y="1028700"/>
            <a:ext cx="1162279" cy="1162279"/>
          </a:xfrm>
          <a:custGeom>
            <a:avLst/>
            <a:gdLst/>
            <a:ahLst/>
            <a:cxnLst/>
            <a:rect l="l" t="t" r="r" b="b"/>
            <a:pathLst>
              <a:path w="1162279" h="1162279">
                <a:moveTo>
                  <a:pt x="0" y="0"/>
                </a:moveTo>
                <a:lnTo>
                  <a:pt x="1162279" y="0"/>
                </a:lnTo>
                <a:lnTo>
                  <a:pt x="1162279" y="1162279"/>
                </a:lnTo>
                <a:lnTo>
                  <a:pt x="0" y="116227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8" name="TextBox 8"/>
          <p:cNvSpPr txBox="1"/>
          <p:nvPr/>
        </p:nvSpPr>
        <p:spPr>
          <a:xfrm>
            <a:off x="3580812" y="997724"/>
            <a:ext cx="5754812" cy="1052781"/>
          </a:xfrm>
          <a:prstGeom prst="rect">
            <a:avLst/>
          </a:prstGeom>
        </p:spPr>
        <p:txBody>
          <a:bodyPr lIns="0" tIns="0" rIns="0" bIns="0" rtlCol="0" anchor="t">
            <a:spAutoFit/>
          </a:bodyPr>
          <a:lstStyle/>
          <a:p>
            <a:pPr algn="ctr">
              <a:lnSpc>
                <a:spcPts val="8119"/>
              </a:lnSpc>
            </a:pPr>
            <a:r>
              <a:rPr lang="en-US" sz="5799">
                <a:solidFill>
                  <a:srgbClr val="375245"/>
                </a:solidFill>
                <a:latin typeface="#9Slide06 ThuPhap Thien An"/>
              </a:rPr>
              <a:t>Khám phá văn bản</a:t>
            </a:r>
          </a:p>
        </p:txBody>
      </p:sp>
      <p:sp>
        <p:nvSpPr>
          <p:cNvPr id="9" name="TextBox 9"/>
          <p:cNvSpPr txBox="1"/>
          <p:nvPr/>
        </p:nvSpPr>
        <p:spPr>
          <a:xfrm>
            <a:off x="1550119" y="2157561"/>
            <a:ext cx="13332892" cy="998121"/>
          </a:xfrm>
          <a:prstGeom prst="rect">
            <a:avLst/>
          </a:prstGeom>
        </p:spPr>
        <p:txBody>
          <a:bodyPr lIns="0" tIns="0" rIns="0" bIns="0" rtlCol="0" anchor="t">
            <a:spAutoFit/>
          </a:bodyPr>
          <a:lstStyle/>
          <a:p>
            <a:pPr algn="ctr">
              <a:lnSpc>
                <a:spcPts val="7980"/>
              </a:lnSpc>
            </a:pPr>
            <a:r>
              <a:rPr lang="en-US" sz="5700" dirty="0">
                <a:solidFill>
                  <a:srgbClr val="375245"/>
                </a:solidFill>
                <a:latin typeface="#9Slide05 Brannboll Ny"/>
              </a:rPr>
              <a:t>3.2. </a:t>
            </a:r>
            <a:r>
              <a:rPr lang="en-US" sz="5700" dirty="0" err="1" smtClean="0">
                <a:solidFill>
                  <a:srgbClr val="375245"/>
                </a:solidFill>
                <a:latin typeface="#9Slide05 Brannboll Ny"/>
              </a:rPr>
              <a:t>Khám</a:t>
            </a:r>
            <a:r>
              <a:rPr lang="en-US" sz="5700" dirty="0" smtClean="0">
                <a:solidFill>
                  <a:srgbClr val="375245"/>
                </a:solidFill>
                <a:latin typeface="#9Slide05 Brannboll Ny"/>
              </a:rPr>
              <a:t> </a:t>
            </a:r>
            <a:r>
              <a:rPr lang="en-US" sz="5700" dirty="0" err="1" smtClean="0">
                <a:solidFill>
                  <a:srgbClr val="375245"/>
                </a:solidFill>
                <a:latin typeface="#9Slide05 Brannboll Ny"/>
              </a:rPr>
              <a:t>phá</a:t>
            </a:r>
            <a:r>
              <a:rPr lang="en-US" sz="5700" dirty="0" smtClean="0">
                <a:solidFill>
                  <a:srgbClr val="375245"/>
                </a:solidFill>
                <a:latin typeface="#9Slide05 Brannboll Ny"/>
              </a:rPr>
              <a:t> </a:t>
            </a:r>
            <a:r>
              <a:rPr lang="en-US" sz="5700" dirty="0" err="1" smtClean="0">
                <a:solidFill>
                  <a:srgbClr val="375245"/>
                </a:solidFill>
                <a:latin typeface="#9Slide05 Brannboll Ny"/>
              </a:rPr>
              <a:t>đoạn</a:t>
            </a:r>
            <a:r>
              <a:rPr lang="en-US" sz="5700" dirty="0" smtClean="0">
                <a:solidFill>
                  <a:srgbClr val="375245"/>
                </a:solidFill>
                <a:latin typeface="#9Slide05 Brannboll Ny"/>
              </a:rPr>
              <a:t> </a:t>
            </a:r>
            <a:r>
              <a:rPr lang="en-US" sz="5700" dirty="0" err="1">
                <a:solidFill>
                  <a:srgbClr val="375245"/>
                </a:solidFill>
                <a:latin typeface="#9Slide05 Brannboll Ny"/>
              </a:rPr>
              <a:t>trích</a:t>
            </a:r>
            <a:r>
              <a:rPr lang="en-US" sz="5700" dirty="0">
                <a:solidFill>
                  <a:srgbClr val="375245"/>
                </a:solidFill>
                <a:latin typeface="#9Slide05 Brannboll Ny"/>
              </a:rPr>
              <a:t> “</a:t>
            </a:r>
            <a:r>
              <a:rPr lang="en-US" sz="5700" dirty="0" err="1">
                <a:solidFill>
                  <a:srgbClr val="375245"/>
                </a:solidFill>
                <a:latin typeface="#9Slide05 Brannboll Ny"/>
              </a:rPr>
              <a:t>Cảnh</a:t>
            </a:r>
            <a:r>
              <a:rPr lang="en-US" sz="5700" dirty="0">
                <a:solidFill>
                  <a:srgbClr val="375245"/>
                </a:solidFill>
                <a:latin typeface="#9Slide05 Brannboll Ny"/>
              </a:rPr>
              <a:t> </a:t>
            </a:r>
            <a:r>
              <a:rPr lang="en-US" sz="5700" dirty="0" err="1">
                <a:solidFill>
                  <a:srgbClr val="375245"/>
                </a:solidFill>
                <a:latin typeface="#9Slide05 Brannboll Ny"/>
              </a:rPr>
              <a:t>ngày</a:t>
            </a:r>
            <a:r>
              <a:rPr lang="en-US" sz="5700" dirty="0">
                <a:solidFill>
                  <a:srgbClr val="375245"/>
                </a:solidFill>
                <a:latin typeface="#9Slide05 Brannboll Ny"/>
              </a:rPr>
              <a:t> </a:t>
            </a:r>
            <a:r>
              <a:rPr lang="en-US" sz="5700" dirty="0" err="1">
                <a:solidFill>
                  <a:srgbClr val="375245"/>
                </a:solidFill>
                <a:latin typeface="#9Slide05 Brannboll Ny"/>
              </a:rPr>
              <a:t>xuân</a:t>
            </a:r>
            <a:r>
              <a:rPr lang="en-US" sz="5700" dirty="0">
                <a:solidFill>
                  <a:srgbClr val="375245"/>
                </a:solidFill>
                <a:latin typeface="#9Slide05 Brannboll Ny"/>
              </a:rPr>
              <a:t>”</a:t>
            </a:r>
          </a:p>
        </p:txBody>
      </p:sp>
      <p:sp>
        <p:nvSpPr>
          <p:cNvPr id="10" name="TextBox 10"/>
          <p:cNvSpPr txBox="1"/>
          <p:nvPr/>
        </p:nvSpPr>
        <p:spPr>
          <a:xfrm>
            <a:off x="4983345" y="2966714"/>
            <a:ext cx="6730876" cy="981685"/>
          </a:xfrm>
          <a:prstGeom prst="rect">
            <a:avLst/>
          </a:prstGeom>
        </p:spPr>
        <p:txBody>
          <a:bodyPr lIns="0" tIns="0" rIns="0" bIns="0" rtlCol="0" anchor="t">
            <a:spAutoFit/>
          </a:bodyPr>
          <a:lstStyle/>
          <a:p>
            <a:pPr algn="ctr">
              <a:lnSpc>
                <a:spcPts val="7840"/>
              </a:lnSpc>
            </a:pPr>
            <a:r>
              <a:rPr lang="en-US" sz="5600">
                <a:solidFill>
                  <a:srgbClr val="375245"/>
                </a:solidFill>
                <a:latin typeface="#9Slide05 VL Fadilla"/>
              </a:rPr>
              <a:t>a. Vị trí đoạn trích - Bố cục</a:t>
            </a:r>
          </a:p>
        </p:txBody>
      </p:sp>
      <p:sp>
        <p:nvSpPr>
          <p:cNvPr id="11" name="TextBox 11"/>
          <p:cNvSpPr txBox="1"/>
          <p:nvPr/>
        </p:nvSpPr>
        <p:spPr>
          <a:xfrm>
            <a:off x="6458218" y="3881064"/>
            <a:ext cx="10298824" cy="5247513"/>
          </a:xfrm>
          <a:prstGeom prst="rect">
            <a:avLst/>
          </a:prstGeom>
        </p:spPr>
        <p:txBody>
          <a:bodyPr lIns="0" tIns="0" rIns="0" bIns="0" rtlCol="0" anchor="t">
            <a:spAutoFit/>
          </a:bodyPr>
          <a:lstStyle/>
          <a:p>
            <a:pPr marL="777242" lvl="1" indent="-388621" algn="just">
              <a:lnSpc>
                <a:spcPts val="4176"/>
              </a:lnSpc>
              <a:buFont typeface="Arial"/>
              <a:buChar char="•"/>
            </a:pPr>
            <a:r>
              <a:rPr lang="en-US" sz="3600">
                <a:solidFill>
                  <a:srgbClr val="375245"/>
                </a:solidFill>
                <a:latin typeface="Roboto Condensed Bold"/>
              </a:rPr>
              <a:t>Vị trí:</a:t>
            </a:r>
            <a:r>
              <a:rPr lang="en-US" sz="3600">
                <a:solidFill>
                  <a:srgbClr val="375245"/>
                </a:solidFill>
                <a:latin typeface="Roboto Condensed"/>
              </a:rPr>
              <a:t> nằm ở Phần thứ nhất: Gặp gỡ và đính ước, đoạn tả Kiều cùng hai em đi du xuân, trước khi gặp Kim Trọng.</a:t>
            </a:r>
          </a:p>
          <a:p>
            <a:pPr marL="777242" lvl="1" indent="-388621" algn="just">
              <a:lnSpc>
                <a:spcPts val="4176"/>
              </a:lnSpc>
              <a:buFont typeface="Arial"/>
              <a:buChar char="•"/>
            </a:pPr>
            <a:r>
              <a:rPr lang="en-US" sz="3600">
                <a:solidFill>
                  <a:srgbClr val="375245"/>
                </a:solidFill>
                <a:latin typeface="Roboto Condensed Bold"/>
              </a:rPr>
              <a:t>Thể thơ: </a:t>
            </a:r>
            <a:r>
              <a:rPr lang="en-US" sz="3600">
                <a:solidFill>
                  <a:srgbClr val="375245"/>
                </a:solidFill>
                <a:latin typeface="Roboto Condensed"/>
              </a:rPr>
              <a:t>Lục bát</a:t>
            </a:r>
          </a:p>
          <a:p>
            <a:pPr marL="777242" lvl="1" indent="-388621" algn="just">
              <a:lnSpc>
                <a:spcPts val="4176"/>
              </a:lnSpc>
              <a:buFont typeface="Arial"/>
              <a:buChar char="•"/>
            </a:pPr>
            <a:r>
              <a:rPr lang="en-US" sz="3600">
                <a:solidFill>
                  <a:srgbClr val="375245"/>
                </a:solidFill>
                <a:latin typeface="Roboto Condensed"/>
              </a:rPr>
              <a:t> </a:t>
            </a:r>
            <a:r>
              <a:rPr lang="en-US" sz="3600">
                <a:solidFill>
                  <a:srgbClr val="375245"/>
                </a:solidFill>
                <a:latin typeface="Roboto Condensed Bold"/>
              </a:rPr>
              <a:t>Bố cục:</a:t>
            </a:r>
            <a:r>
              <a:rPr lang="en-US" sz="3600">
                <a:solidFill>
                  <a:srgbClr val="375245"/>
                </a:solidFill>
                <a:latin typeface="Roboto Condensed"/>
              </a:rPr>
              <a:t> 3 phần:</a:t>
            </a:r>
          </a:p>
          <a:p>
            <a:pPr algn="just">
              <a:lnSpc>
                <a:spcPts val="4176"/>
              </a:lnSpc>
            </a:pPr>
            <a:r>
              <a:rPr lang="en-US" sz="3600">
                <a:solidFill>
                  <a:srgbClr val="375245"/>
                </a:solidFill>
                <a:latin typeface="Roboto Condensed"/>
              </a:rPr>
              <a:t>+ Đoạn 1 (Từ đầu… một vài bông hoa): Khung cảnh mùa xuân.</a:t>
            </a:r>
          </a:p>
          <a:p>
            <a:pPr algn="just">
              <a:lnSpc>
                <a:spcPts val="4176"/>
              </a:lnSpc>
            </a:pPr>
            <a:r>
              <a:rPr lang="en-US" sz="3600">
                <a:solidFill>
                  <a:srgbClr val="375245"/>
                </a:solidFill>
                <a:latin typeface="Roboto Condensed"/>
              </a:rPr>
              <a:t>+ Đoạn 2 (Thanh minh trong tiết… tro tiền giấy bay): Cảnh lễ hội trong tiết Thanh minh.</a:t>
            </a:r>
          </a:p>
          <a:p>
            <a:pPr algn="just">
              <a:lnSpc>
                <a:spcPts val="4176"/>
              </a:lnSpc>
            </a:pPr>
            <a:r>
              <a:rPr lang="en-US" sz="3600">
                <a:solidFill>
                  <a:srgbClr val="375245"/>
                </a:solidFill>
                <a:latin typeface="Roboto Condensed"/>
              </a:rPr>
              <a:t>+ Đoạn 3 (Còn lại): Cảnh chị em Kiều du xuân trở về</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barn(inVertical)">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barn(inVertical)">
                                      <p:cBhvr>
                                        <p:cTn id="17" dur="500"/>
                                        <p:tgtEl>
                                          <p:spTgt spid="11">
                                            <p:txEl>
                                              <p:pRg st="2" end="2"/>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11">
                                            <p:txEl>
                                              <p:pRg st="3" end="3"/>
                                            </p:txEl>
                                          </p:spTgt>
                                        </p:tgtEl>
                                        <p:attrNameLst>
                                          <p:attrName>style.visibility</p:attrName>
                                        </p:attrNameLst>
                                      </p:cBhvr>
                                      <p:to>
                                        <p:strVal val="visible"/>
                                      </p:to>
                                    </p:set>
                                    <p:animEffect transition="in" filter="barn(inVertical)">
                                      <p:cBhvr>
                                        <p:cTn id="20" dur="500"/>
                                        <p:tgtEl>
                                          <p:spTgt spid="11">
                                            <p:txEl>
                                              <p:pRg st="3" end="3"/>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animEffect transition="in" filter="barn(inVertical)">
                                      <p:cBhvr>
                                        <p:cTn id="23" dur="500"/>
                                        <p:tgtEl>
                                          <p:spTgt spid="11">
                                            <p:txEl>
                                              <p:pRg st="4" end="4"/>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11">
                                            <p:txEl>
                                              <p:pRg st="5" end="5"/>
                                            </p:txEl>
                                          </p:spTgt>
                                        </p:tgtEl>
                                        <p:attrNameLst>
                                          <p:attrName>style.visibility</p:attrName>
                                        </p:attrNameLst>
                                      </p:cBhvr>
                                      <p:to>
                                        <p:strVal val="visible"/>
                                      </p:to>
                                    </p:set>
                                    <p:animEffect transition="in" filter="barn(inVertical)">
                                      <p:cBhvr>
                                        <p:cTn id="26"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995135" y="-3995134"/>
            <a:ext cx="10297731" cy="18288000"/>
          </a:xfrm>
          <a:custGeom>
            <a:avLst/>
            <a:gdLst/>
            <a:ahLst/>
            <a:cxnLst/>
            <a:rect l="l" t="t" r="r" b="b"/>
            <a:pathLst>
              <a:path w="10297731" h="18288000">
                <a:moveTo>
                  <a:pt x="0" y="0"/>
                </a:moveTo>
                <a:lnTo>
                  <a:pt x="10297731" y="0"/>
                </a:lnTo>
                <a:lnTo>
                  <a:pt x="10297731" y="18288000"/>
                </a:lnTo>
                <a:lnTo>
                  <a:pt x="0" y="18288000"/>
                </a:lnTo>
                <a:lnTo>
                  <a:pt x="0" y="0"/>
                </a:lnTo>
                <a:close/>
              </a:path>
            </a:pathLst>
          </a:custGeom>
          <a:blipFill>
            <a:blip r:embed="rId3"/>
            <a:stretch>
              <a:fillRect l="-1118" r="-1118"/>
            </a:stretch>
          </a:blipFill>
        </p:spPr>
        <p:txBody>
          <a:bodyPr/>
          <a:lstStyle/>
          <a:p>
            <a:endParaRPr lang="en-US"/>
          </a:p>
        </p:txBody>
      </p:sp>
      <p:sp>
        <p:nvSpPr>
          <p:cNvPr id="3" name="Freeform 3"/>
          <p:cNvSpPr/>
          <p:nvPr/>
        </p:nvSpPr>
        <p:spPr>
          <a:xfrm>
            <a:off x="1362075" y="979714"/>
            <a:ext cx="15563849" cy="8556170"/>
          </a:xfrm>
          <a:custGeom>
            <a:avLst/>
            <a:gdLst/>
            <a:ahLst/>
            <a:cxnLst/>
            <a:rect l="l" t="t" r="r" b="b"/>
            <a:pathLst>
              <a:path w="15563849" h="8556170">
                <a:moveTo>
                  <a:pt x="0" y="0"/>
                </a:moveTo>
                <a:lnTo>
                  <a:pt x="15563849" y="0"/>
                </a:lnTo>
                <a:lnTo>
                  <a:pt x="15563849" y="8556170"/>
                </a:lnTo>
                <a:lnTo>
                  <a:pt x="0" y="855617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flipH="1">
            <a:off x="1632858" y="1381204"/>
            <a:ext cx="6209562" cy="4211703"/>
          </a:xfrm>
          <a:custGeom>
            <a:avLst/>
            <a:gdLst/>
            <a:ahLst/>
            <a:cxnLst/>
            <a:rect l="l" t="t" r="r" b="b"/>
            <a:pathLst>
              <a:path w="6209562" h="4211703">
                <a:moveTo>
                  <a:pt x="6209562" y="0"/>
                </a:moveTo>
                <a:lnTo>
                  <a:pt x="0" y="0"/>
                </a:lnTo>
                <a:lnTo>
                  <a:pt x="0" y="4211703"/>
                </a:lnTo>
                <a:lnTo>
                  <a:pt x="6209562" y="4211703"/>
                </a:lnTo>
                <a:lnTo>
                  <a:pt x="6209562" y="0"/>
                </a:lnTo>
                <a:close/>
              </a:path>
            </a:pathLst>
          </a:custGeom>
          <a:blipFill>
            <a:blip r:embed="rId6"/>
            <a:stretch>
              <a:fillRect/>
            </a:stretch>
          </a:blipFill>
        </p:spPr>
        <p:txBody>
          <a:bodyPr/>
          <a:lstStyle/>
          <a:p>
            <a:endParaRPr lang="en-US"/>
          </a:p>
        </p:txBody>
      </p:sp>
      <p:sp>
        <p:nvSpPr>
          <p:cNvPr id="5" name="Freeform 5"/>
          <p:cNvSpPr/>
          <p:nvPr/>
        </p:nvSpPr>
        <p:spPr>
          <a:xfrm>
            <a:off x="13127650" y="9239930"/>
            <a:ext cx="1978819" cy="842962"/>
          </a:xfrm>
          <a:custGeom>
            <a:avLst/>
            <a:gdLst/>
            <a:ahLst/>
            <a:cxnLst/>
            <a:rect l="l" t="t" r="r" b="b"/>
            <a:pathLst>
              <a:path w="1978819" h="842962">
                <a:moveTo>
                  <a:pt x="0" y="0"/>
                </a:moveTo>
                <a:lnTo>
                  <a:pt x="1978820" y="0"/>
                </a:lnTo>
                <a:lnTo>
                  <a:pt x="1978820" y="842962"/>
                </a:lnTo>
                <a:lnTo>
                  <a:pt x="0" y="842962"/>
                </a:lnTo>
                <a:lnTo>
                  <a:pt x="0" y="0"/>
                </a:lnTo>
                <a:close/>
              </a:path>
            </a:pathLst>
          </a:custGeom>
          <a:blipFill>
            <a:blip r:embed="rId7"/>
            <a:stretch>
              <a:fillRect/>
            </a:stretch>
          </a:blipFill>
        </p:spPr>
        <p:txBody>
          <a:bodyPr/>
          <a:lstStyle/>
          <a:p>
            <a:endParaRPr lang="en-US"/>
          </a:p>
        </p:txBody>
      </p:sp>
      <p:sp>
        <p:nvSpPr>
          <p:cNvPr id="6" name="Freeform 6"/>
          <p:cNvSpPr/>
          <p:nvPr/>
        </p:nvSpPr>
        <p:spPr>
          <a:xfrm>
            <a:off x="14832469" y="8572184"/>
            <a:ext cx="1217697" cy="518730"/>
          </a:xfrm>
          <a:custGeom>
            <a:avLst/>
            <a:gdLst/>
            <a:ahLst/>
            <a:cxnLst/>
            <a:rect l="l" t="t" r="r" b="b"/>
            <a:pathLst>
              <a:path w="1217697" h="518730">
                <a:moveTo>
                  <a:pt x="0" y="0"/>
                </a:moveTo>
                <a:lnTo>
                  <a:pt x="1217697" y="0"/>
                </a:lnTo>
                <a:lnTo>
                  <a:pt x="1217697" y="518730"/>
                </a:lnTo>
                <a:lnTo>
                  <a:pt x="0" y="518730"/>
                </a:lnTo>
                <a:lnTo>
                  <a:pt x="0" y="0"/>
                </a:lnTo>
                <a:close/>
              </a:path>
            </a:pathLst>
          </a:custGeom>
          <a:blipFill>
            <a:blip r:embed="rId7"/>
            <a:stretch>
              <a:fillRect/>
            </a:stretch>
          </a:blipFill>
        </p:spPr>
        <p:txBody>
          <a:bodyPr/>
          <a:lstStyle/>
          <a:p>
            <a:endParaRPr lang="en-US"/>
          </a:p>
        </p:txBody>
      </p:sp>
      <p:sp>
        <p:nvSpPr>
          <p:cNvPr id="7" name="Freeform 7"/>
          <p:cNvSpPr/>
          <p:nvPr/>
        </p:nvSpPr>
        <p:spPr>
          <a:xfrm>
            <a:off x="-21773" y="0"/>
            <a:ext cx="6676677" cy="5332304"/>
          </a:xfrm>
          <a:custGeom>
            <a:avLst/>
            <a:gdLst/>
            <a:ahLst/>
            <a:cxnLst/>
            <a:rect l="l" t="t" r="r" b="b"/>
            <a:pathLst>
              <a:path w="6676677" h="5332304">
                <a:moveTo>
                  <a:pt x="0" y="0"/>
                </a:moveTo>
                <a:lnTo>
                  <a:pt x="6676677" y="0"/>
                </a:lnTo>
                <a:lnTo>
                  <a:pt x="6676677" y="5332304"/>
                </a:lnTo>
                <a:lnTo>
                  <a:pt x="0" y="5332304"/>
                </a:lnTo>
                <a:lnTo>
                  <a:pt x="0" y="0"/>
                </a:lnTo>
                <a:close/>
              </a:path>
            </a:pathLst>
          </a:custGeom>
          <a:blipFill>
            <a:blip r:embed="rId8"/>
            <a:stretch>
              <a:fillRect/>
            </a:stretch>
          </a:blipFill>
        </p:spPr>
        <p:txBody>
          <a:bodyPr/>
          <a:lstStyle/>
          <a:p>
            <a:endParaRPr lang="en-US"/>
          </a:p>
        </p:txBody>
      </p:sp>
      <p:sp>
        <p:nvSpPr>
          <p:cNvPr id="8" name="Freeform 8"/>
          <p:cNvSpPr/>
          <p:nvPr/>
        </p:nvSpPr>
        <p:spPr>
          <a:xfrm>
            <a:off x="-1822243" y="-1538127"/>
            <a:ext cx="6368637" cy="5838664"/>
          </a:xfrm>
          <a:custGeom>
            <a:avLst/>
            <a:gdLst/>
            <a:ahLst/>
            <a:cxnLst/>
            <a:rect l="l" t="t" r="r" b="b"/>
            <a:pathLst>
              <a:path w="6368637" h="5838664">
                <a:moveTo>
                  <a:pt x="0" y="0"/>
                </a:moveTo>
                <a:lnTo>
                  <a:pt x="6368637" y="0"/>
                </a:lnTo>
                <a:lnTo>
                  <a:pt x="6368637" y="5838665"/>
                </a:lnTo>
                <a:lnTo>
                  <a:pt x="0" y="5838665"/>
                </a:lnTo>
                <a:lnTo>
                  <a:pt x="0" y="0"/>
                </a:lnTo>
                <a:close/>
              </a:path>
            </a:pathLst>
          </a:custGeom>
          <a:blipFill>
            <a:blip r:embed="rId9"/>
            <a:stretch>
              <a:fillRect/>
            </a:stretch>
          </a:blipFill>
        </p:spPr>
        <p:txBody>
          <a:bodyPr/>
          <a:lstStyle/>
          <a:p>
            <a:endParaRPr lang="en-US"/>
          </a:p>
        </p:txBody>
      </p:sp>
      <p:sp>
        <p:nvSpPr>
          <p:cNvPr id="9" name="Freeform 9"/>
          <p:cNvSpPr/>
          <p:nvPr/>
        </p:nvSpPr>
        <p:spPr>
          <a:xfrm>
            <a:off x="14645553" y="6446595"/>
            <a:ext cx="5004522" cy="3851136"/>
          </a:xfrm>
          <a:custGeom>
            <a:avLst/>
            <a:gdLst/>
            <a:ahLst/>
            <a:cxnLst/>
            <a:rect l="l" t="t" r="r" b="b"/>
            <a:pathLst>
              <a:path w="5004522" h="3851136">
                <a:moveTo>
                  <a:pt x="0" y="0"/>
                </a:moveTo>
                <a:lnTo>
                  <a:pt x="5004522" y="0"/>
                </a:lnTo>
                <a:lnTo>
                  <a:pt x="5004522" y="3851136"/>
                </a:lnTo>
                <a:lnTo>
                  <a:pt x="0" y="3851136"/>
                </a:lnTo>
                <a:lnTo>
                  <a:pt x="0" y="0"/>
                </a:lnTo>
                <a:close/>
              </a:path>
            </a:pathLst>
          </a:custGeom>
          <a:blipFill>
            <a:blip r:embed="rId10"/>
            <a:stretch>
              <a:fillRect/>
            </a:stretch>
          </a:blipFill>
        </p:spPr>
        <p:txBody>
          <a:bodyPr/>
          <a:lstStyle/>
          <a:p>
            <a:endParaRPr lang="en-US"/>
          </a:p>
        </p:txBody>
      </p:sp>
      <p:sp>
        <p:nvSpPr>
          <p:cNvPr id="10" name="Freeform 10"/>
          <p:cNvSpPr/>
          <p:nvPr/>
        </p:nvSpPr>
        <p:spPr>
          <a:xfrm>
            <a:off x="3257590" y="4622715"/>
            <a:ext cx="3401340" cy="4080457"/>
          </a:xfrm>
          <a:custGeom>
            <a:avLst/>
            <a:gdLst/>
            <a:ahLst/>
            <a:cxnLst/>
            <a:rect l="l" t="t" r="r" b="b"/>
            <a:pathLst>
              <a:path w="3401340" h="4080457">
                <a:moveTo>
                  <a:pt x="0" y="0"/>
                </a:moveTo>
                <a:lnTo>
                  <a:pt x="3401340" y="0"/>
                </a:lnTo>
                <a:lnTo>
                  <a:pt x="3401340" y="4080457"/>
                </a:lnTo>
                <a:lnTo>
                  <a:pt x="0" y="4080457"/>
                </a:lnTo>
                <a:lnTo>
                  <a:pt x="0" y="0"/>
                </a:lnTo>
                <a:close/>
              </a:path>
            </a:pathLst>
          </a:custGeom>
          <a:blipFill>
            <a:blip r:embed="rId11"/>
            <a:stretch>
              <a:fillRect/>
            </a:stretch>
          </a:blipFill>
        </p:spPr>
        <p:txBody>
          <a:bodyPr/>
          <a:lstStyle/>
          <a:p>
            <a:endParaRPr lang="en-US"/>
          </a:p>
        </p:txBody>
      </p:sp>
      <p:sp>
        <p:nvSpPr>
          <p:cNvPr id="11" name="Freeform 11"/>
          <p:cNvSpPr/>
          <p:nvPr/>
        </p:nvSpPr>
        <p:spPr>
          <a:xfrm>
            <a:off x="-2431844" y="-1538127"/>
            <a:ext cx="1219200" cy="1219200"/>
          </a:xfrm>
          <a:custGeom>
            <a:avLst/>
            <a:gdLst/>
            <a:ahLst/>
            <a:cxnLst/>
            <a:rect l="l" t="t" r="r" b="b"/>
            <a:pathLst>
              <a:path w="1219200" h="1219200">
                <a:moveTo>
                  <a:pt x="0" y="0"/>
                </a:moveTo>
                <a:lnTo>
                  <a:pt x="1219201" y="0"/>
                </a:lnTo>
                <a:lnTo>
                  <a:pt x="1219201" y="1219200"/>
                </a:lnTo>
                <a:lnTo>
                  <a:pt x="0" y="1219200"/>
                </a:lnTo>
                <a:lnTo>
                  <a:pt x="0" y="0"/>
                </a:lnTo>
                <a:close/>
              </a:path>
            </a:pathLst>
          </a:custGeom>
          <a:blipFill>
            <a:blip r:embed="rId12"/>
            <a:stretch>
              <a:fillRect/>
            </a:stretch>
          </a:blipFill>
        </p:spPr>
        <p:txBody>
          <a:bodyPr/>
          <a:lstStyle/>
          <a:p>
            <a:endParaRPr lang="en-US"/>
          </a:p>
        </p:txBody>
      </p:sp>
      <p:sp>
        <p:nvSpPr>
          <p:cNvPr id="12" name="TextBox 12"/>
          <p:cNvSpPr txBox="1"/>
          <p:nvPr/>
        </p:nvSpPr>
        <p:spPr>
          <a:xfrm>
            <a:off x="5283521" y="3777315"/>
            <a:ext cx="8629427" cy="2406728"/>
          </a:xfrm>
          <a:prstGeom prst="rect">
            <a:avLst/>
          </a:prstGeom>
        </p:spPr>
        <p:txBody>
          <a:bodyPr lIns="0" tIns="0" rIns="0" bIns="0" rtlCol="0" anchor="t">
            <a:spAutoFit/>
          </a:bodyPr>
          <a:lstStyle/>
          <a:p>
            <a:pPr algn="ctr">
              <a:lnSpc>
                <a:spcPts val="9743"/>
              </a:lnSpc>
            </a:pPr>
            <a:r>
              <a:rPr lang="en-US" sz="5599" spc="324">
                <a:solidFill>
                  <a:srgbClr val="375245"/>
                </a:solidFill>
                <a:latin typeface="#9Slide07 SVNNexa Rust Slab Bla"/>
              </a:rPr>
              <a:t>BÀI 2</a:t>
            </a:r>
          </a:p>
          <a:p>
            <a:pPr algn="ctr">
              <a:lnSpc>
                <a:spcPts val="9743"/>
              </a:lnSpc>
            </a:pPr>
            <a:r>
              <a:rPr lang="en-US" sz="5599" spc="324">
                <a:solidFill>
                  <a:srgbClr val="375245"/>
                </a:solidFill>
                <a:latin typeface="#9Slide07 SVNNexa Rust Slab Bla"/>
              </a:rPr>
              <a:t>TRUYỆN THƠ NÔM</a:t>
            </a:r>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6023" y="-4011389"/>
            <a:ext cx="10297731" cy="18309776"/>
          </a:xfrm>
          <a:custGeom>
            <a:avLst/>
            <a:gdLst/>
            <a:ahLst/>
            <a:cxnLst/>
            <a:rect l="l" t="t" r="r" b="b"/>
            <a:pathLst>
              <a:path w="10297731" h="18309776">
                <a:moveTo>
                  <a:pt x="0" y="0"/>
                </a:moveTo>
                <a:lnTo>
                  <a:pt x="10297731" y="0"/>
                </a:lnTo>
                <a:lnTo>
                  <a:pt x="10297731" y="18309776"/>
                </a:lnTo>
                <a:lnTo>
                  <a:pt x="0" y="18309776"/>
                </a:lnTo>
                <a:lnTo>
                  <a:pt x="0" y="0"/>
                </a:lnTo>
                <a:close/>
              </a:path>
            </a:pathLst>
          </a:custGeom>
          <a:blipFill>
            <a:blip r:embed="rId3"/>
            <a:stretch>
              <a:fillRect l="-1179" r="-1179"/>
            </a:stretch>
          </a:blipFill>
        </p:spPr>
        <p:txBody>
          <a:bodyPr/>
          <a:lstStyle/>
          <a:p>
            <a:endParaRPr lang="en-US"/>
          </a:p>
        </p:txBody>
      </p:sp>
      <p:sp>
        <p:nvSpPr>
          <p:cNvPr id="3" name="Freeform 3"/>
          <p:cNvSpPr/>
          <p:nvPr/>
        </p:nvSpPr>
        <p:spPr>
          <a:xfrm>
            <a:off x="608673" y="458108"/>
            <a:ext cx="17070654" cy="9210654"/>
          </a:xfrm>
          <a:custGeom>
            <a:avLst/>
            <a:gdLst/>
            <a:ahLst/>
            <a:cxnLst/>
            <a:rect l="l" t="t" r="r" b="b"/>
            <a:pathLst>
              <a:path w="17070654" h="9210654">
                <a:moveTo>
                  <a:pt x="0" y="0"/>
                </a:moveTo>
                <a:lnTo>
                  <a:pt x="17070654" y="0"/>
                </a:lnTo>
                <a:lnTo>
                  <a:pt x="17070654" y="9210655"/>
                </a:lnTo>
                <a:lnTo>
                  <a:pt x="0" y="921065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1537617" y="-1418104"/>
            <a:ext cx="4928280" cy="4518168"/>
          </a:xfrm>
          <a:custGeom>
            <a:avLst/>
            <a:gdLst/>
            <a:ahLst/>
            <a:cxnLst/>
            <a:rect l="l" t="t" r="r" b="b"/>
            <a:pathLst>
              <a:path w="4928280" h="4518168">
                <a:moveTo>
                  <a:pt x="0" y="0"/>
                </a:moveTo>
                <a:lnTo>
                  <a:pt x="4928280" y="0"/>
                </a:lnTo>
                <a:lnTo>
                  <a:pt x="4928280" y="4518167"/>
                </a:lnTo>
                <a:lnTo>
                  <a:pt x="0" y="4518167"/>
                </a:lnTo>
                <a:lnTo>
                  <a:pt x="0" y="0"/>
                </a:lnTo>
                <a:close/>
              </a:path>
            </a:pathLst>
          </a:custGeom>
          <a:blipFill>
            <a:blip r:embed="rId6"/>
            <a:stretch>
              <a:fillRect/>
            </a:stretch>
          </a:blipFill>
        </p:spPr>
        <p:txBody>
          <a:bodyPr/>
          <a:lstStyle/>
          <a:p>
            <a:endParaRPr lang="en-US"/>
          </a:p>
        </p:txBody>
      </p:sp>
      <p:sp>
        <p:nvSpPr>
          <p:cNvPr id="5" name="Freeform 5"/>
          <p:cNvSpPr/>
          <p:nvPr/>
        </p:nvSpPr>
        <p:spPr>
          <a:xfrm>
            <a:off x="14883010" y="7057497"/>
            <a:ext cx="5004522" cy="3851136"/>
          </a:xfrm>
          <a:custGeom>
            <a:avLst/>
            <a:gdLst/>
            <a:ahLst/>
            <a:cxnLst/>
            <a:rect l="l" t="t" r="r" b="b"/>
            <a:pathLst>
              <a:path w="5004522" h="3851136">
                <a:moveTo>
                  <a:pt x="0" y="0"/>
                </a:moveTo>
                <a:lnTo>
                  <a:pt x="5004522" y="0"/>
                </a:lnTo>
                <a:lnTo>
                  <a:pt x="5004522" y="3851136"/>
                </a:lnTo>
                <a:lnTo>
                  <a:pt x="0" y="3851136"/>
                </a:lnTo>
                <a:lnTo>
                  <a:pt x="0" y="0"/>
                </a:lnTo>
                <a:close/>
              </a:path>
            </a:pathLst>
          </a:custGeom>
          <a:blipFill>
            <a:blip r:embed="rId7"/>
            <a:stretch>
              <a:fillRect/>
            </a:stretch>
          </a:blipFill>
        </p:spPr>
        <p:txBody>
          <a:bodyPr/>
          <a:lstStyle/>
          <a:p>
            <a:endParaRPr lang="en-US"/>
          </a:p>
        </p:txBody>
      </p:sp>
      <p:grpSp>
        <p:nvGrpSpPr>
          <p:cNvPr id="6" name="Group 6"/>
          <p:cNvGrpSpPr/>
          <p:nvPr/>
        </p:nvGrpSpPr>
        <p:grpSpPr>
          <a:xfrm>
            <a:off x="7679719" y="1737920"/>
            <a:ext cx="8326254" cy="1655186"/>
            <a:chOff x="0" y="0"/>
            <a:chExt cx="2192923" cy="435934"/>
          </a:xfrm>
        </p:grpSpPr>
        <p:sp>
          <p:nvSpPr>
            <p:cNvPr id="7" name="Freeform 7"/>
            <p:cNvSpPr/>
            <p:nvPr/>
          </p:nvSpPr>
          <p:spPr>
            <a:xfrm>
              <a:off x="0" y="0"/>
              <a:ext cx="2192923" cy="435934"/>
            </a:xfrm>
            <a:custGeom>
              <a:avLst/>
              <a:gdLst/>
              <a:ahLst/>
              <a:cxnLst/>
              <a:rect l="l" t="t" r="r" b="b"/>
              <a:pathLst>
                <a:path w="2192923" h="435934">
                  <a:moveTo>
                    <a:pt x="47421" y="0"/>
                  </a:moveTo>
                  <a:lnTo>
                    <a:pt x="2145502" y="0"/>
                  </a:lnTo>
                  <a:cubicBezTo>
                    <a:pt x="2171692" y="0"/>
                    <a:pt x="2192923" y="21231"/>
                    <a:pt x="2192923" y="47421"/>
                  </a:cubicBezTo>
                  <a:lnTo>
                    <a:pt x="2192923" y="388513"/>
                  </a:lnTo>
                  <a:cubicBezTo>
                    <a:pt x="2192923" y="401090"/>
                    <a:pt x="2187927" y="413151"/>
                    <a:pt x="2179033" y="422045"/>
                  </a:cubicBezTo>
                  <a:cubicBezTo>
                    <a:pt x="2170140" y="430938"/>
                    <a:pt x="2158079" y="435934"/>
                    <a:pt x="2145502" y="435934"/>
                  </a:cubicBezTo>
                  <a:lnTo>
                    <a:pt x="47421" y="435934"/>
                  </a:lnTo>
                  <a:cubicBezTo>
                    <a:pt x="21231" y="435934"/>
                    <a:pt x="0" y="414703"/>
                    <a:pt x="0" y="388513"/>
                  </a:cubicBezTo>
                  <a:lnTo>
                    <a:pt x="0" y="47421"/>
                  </a:lnTo>
                  <a:cubicBezTo>
                    <a:pt x="0" y="21231"/>
                    <a:pt x="21231" y="0"/>
                    <a:pt x="47421" y="0"/>
                  </a:cubicBezTo>
                  <a:close/>
                </a:path>
              </a:pathLst>
            </a:custGeom>
            <a:solidFill>
              <a:srgbClr val="F2E2BB">
                <a:alpha val="92941"/>
              </a:srgbClr>
            </a:solidFill>
          </p:spPr>
          <p:txBody>
            <a:bodyPr/>
            <a:lstStyle/>
            <a:p>
              <a:endParaRPr lang="en-US"/>
            </a:p>
          </p:txBody>
        </p:sp>
        <p:sp>
          <p:nvSpPr>
            <p:cNvPr id="8" name="TextBox 8"/>
            <p:cNvSpPr txBox="1"/>
            <p:nvPr/>
          </p:nvSpPr>
          <p:spPr>
            <a:xfrm>
              <a:off x="0" y="-76200"/>
              <a:ext cx="2192923" cy="512134"/>
            </a:xfrm>
            <a:prstGeom prst="rect">
              <a:avLst/>
            </a:prstGeom>
          </p:spPr>
          <p:txBody>
            <a:bodyPr lIns="50800" tIns="50800" rIns="50800" bIns="50800" rtlCol="0" anchor="ctr"/>
            <a:lstStyle/>
            <a:p>
              <a:pPr algn="ctr">
                <a:lnSpc>
                  <a:spcPts val="5879"/>
                </a:lnSpc>
              </a:pPr>
              <a:r>
                <a:rPr lang="en-US" sz="4199">
                  <a:solidFill>
                    <a:srgbClr val="575D4D">
                      <a:alpha val="92941"/>
                    </a:srgbClr>
                  </a:solidFill>
                  <a:latin typeface="ThuphapCongthuy"/>
                </a:rPr>
                <a:t>Khung cảnh mùa xuân</a:t>
              </a:r>
            </a:p>
          </p:txBody>
        </p:sp>
      </p:grpSp>
      <p:sp>
        <p:nvSpPr>
          <p:cNvPr id="9" name="Freeform 9"/>
          <p:cNvSpPr/>
          <p:nvPr/>
        </p:nvSpPr>
        <p:spPr>
          <a:xfrm>
            <a:off x="9319564" y="2076033"/>
            <a:ext cx="8065707" cy="3859102"/>
          </a:xfrm>
          <a:custGeom>
            <a:avLst/>
            <a:gdLst/>
            <a:ahLst/>
            <a:cxnLst/>
            <a:rect l="l" t="t" r="r" b="b"/>
            <a:pathLst>
              <a:path w="8065707" h="3859102">
                <a:moveTo>
                  <a:pt x="0" y="0"/>
                </a:moveTo>
                <a:lnTo>
                  <a:pt x="8065708" y="0"/>
                </a:lnTo>
                <a:lnTo>
                  <a:pt x="8065708" y="3859103"/>
                </a:lnTo>
                <a:lnTo>
                  <a:pt x="0" y="3859103"/>
                </a:lnTo>
                <a:lnTo>
                  <a:pt x="0" y="0"/>
                </a:lnTo>
                <a:close/>
              </a:path>
            </a:pathLst>
          </a:custGeom>
          <a:blipFill>
            <a:blip r:embed="rId8"/>
            <a:stretch>
              <a:fillRect/>
            </a:stretch>
          </a:blipFill>
        </p:spPr>
        <p:txBody>
          <a:bodyPr/>
          <a:lstStyle/>
          <a:p>
            <a:endParaRPr lang="en-US"/>
          </a:p>
        </p:txBody>
      </p:sp>
      <p:grpSp>
        <p:nvGrpSpPr>
          <p:cNvPr id="10" name="Group 10"/>
          <p:cNvGrpSpPr/>
          <p:nvPr/>
        </p:nvGrpSpPr>
        <p:grpSpPr>
          <a:xfrm>
            <a:off x="5816033" y="5377760"/>
            <a:ext cx="3727372" cy="860324"/>
            <a:chOff x="0" y="0"/>
            <a:chExt cx="981695" cy="226587"/>
          </a:xfrm>
        </p:grpSpPr>
        <p:sp>
          <p:nvSpPr>
            <p:cNvPr id="11" name="Freeform 11"/>
            <p:cNvSpPr/>
            <p:nvPr/>
          </p:nvSpPr>
          <p:spPr>
            <a:xfrm>
              <a:off x="0" y="0"/>
              <a:ext cx="981695" cy="226587"/>
            </a:xfrm>
            <a:custGeom>
              <a:avLst/>
              <a:gdLst/>
              <a:ahLst/>
              <a:cxnLst/>
              <a:rect l="l" t="t" r="r" b="b"/>
              <a:pathLst>
                <a:path w="981695" h="226587">
                  <a:moveTo>
                    <a:pt x="0" y="0"/>
                  </a:moveTo>
                  <a:lnTo>
                    <a:pt x="981695" y="0"/>
                  </a:lnTo>
                  <a:lnTo>
                    <a:pt x="981695" y="226587"/>
                  </a:lnTo>
                  <a:lnTo>
                    <a:pt x="0" y="226587"/>
                  </a:lnTo>
                  <a:close/>
                </a:path>
              </a:pathLst>
            </a:custGeom>
            <a:solidFill>
              <a:srgbClr val="705313">
                <a:alpha val="41961"/>
              </a:srgbClr>
            </a:solidFill>
          </p:spPr>
          <p:txBody>
            <a:bodyPr/>
            <a:lstStyle/>
            <a:p>
              <a:endParaRPr lang="en-US"/>
            </a:p>
          </p:txBody>
        </p:sp>
        <p:sp>
          <p:nvSpPr>
            <p:cNvPr id="12" name="TextBox 12"/>
            <p:cNvSpPr txBox="1"/>
            <p:nvPr/>
          </p:nvSpPr>
          <p:spPr>
            <a:xfrm>
              <a:off x="0" y="-123825"/>
              <a:ext cx="981695" cy="350412"/>
            </a:xfrm>
            <a:prstGeom prst="rect">
              <a:avLst/>
            </a:prstGeom>
          </p:spPr>
          <p:txBody>
            <a:bodyPr lIns="50800" tIns="50800" rIns="50800" bIns="50800" rtlCol="0" anchor="ctr"/>
            <a:lstStyle/>
            <a:p>
              <a:pPr algn="ctr">
                <a:lnSpc>
                  <a:spcPts val="3749"/>
                </a:lnSpc>
              </a:pPr>
              <a:endParaRPr/>
            </a:p>
          </p:txBody>
        </p:sp>
      </p:grpSp>
      <p:grpSp>
        <p:nvGrpSpPr>
          <p:cNvPr id="13" name="Group 13"/>
          <p:cNvGrpSpPr/>
          <p:nvPr/>
        </p:nvGrpSpPr>
        <p:grpSpPr>
          <a:xfrm>
            <a:off x="10760274" y="3624059"/>
            <a:ext cx="4341924" cy="2060231"/>
            <a:chOff x="0" y="0"/>
            <a:chExt cx="1143552" cy="542612"/>
          </a:xfrm>
        </p:grpSpPr>
        <p:sp>
          <p:nvSpPr>
            <p:cNvPr id="14" name="Freeform 14"/>
            <p:cNvSpPr/>
            <p:nvPr/>
          </p:nvSpPr>
          <p:spPr>
            <a:xfrm>
              <a:off x="0" y="0"/>
              <a:ext cx="1143552" cy="542612"/>
            </a:xfrm>
            <a:custGeom>
              <a:avLst/>
              <a:gdLst/>
              <a:ahLst/>
              <a:cxnLst/>
              <a:rect l="l" t="t" r="r" b="b"/>
              <a:pathLst>
                <a:path w="1143552" h="542612">
                  <a:moveTo>
                    <a:pt x="0" y="0"/>
                  </a:moveTo>
                  <a:lnTo>
                    <a:pt x="1143552" y="0"/>
                  </a:lnTo>
                  <a:lnTo>
                    <a:pt x="1143552" y="542612"/>
                  </a:lnTo>
                  <a:lnTo>
                    <a:pt x="0" y="542612"/>
                  </a:lnTo>
                  <a:close/>
                </a:path>
              </a:pathLst>
            </a:custGeom>
            <a:solidFill>
              <a:srgbClr val="705313">
                <a:alpha val="47843"/>
              </a:srgbClr>
            </a:solidFill>
          </p:spPr>
          <p:txBody>
            <a:bodyPr/>
            <a:lstStyle/>
            <a:p>
              <a:endParaRPr lang="en-US"/>
            </a:p>
          </p:txBody>
        </p:sp>
        <p:sp>
          <p:nvSpPr>
            <p:cNvPr id="15" name="TextBox 15"/>
            <p:cNvSpPr txBox="1"/>
            <p:nvPr/>
          </p:nvSpPr>
          <p:spPr>
            <a:xfrm>
              <a:off x="0" y="-190500"/>
              <a:ext cx="1143552" cy="733112"/>
            </a:xfrm>
            <a:prstGeom prst="rect">
              <a:avLst/>
            </a:prstGeom>
          </p:spPr>
          <p:txBody>
            <a:bodyPr lIns="50800" tIns="50800" rIns="50800" bIns="50800" rtlCol="0" anchor="ctr"/>
            <a:lstStyle/>
            <a:p>
              <a:pPr algn="ctr">
                <a:lnSpc>
                  <a:spcPts val="5535"/>
                </a:lnSpc>
              </a:pPr>
              <a:endParaRPr/>
            </a:p>
          </p:txBody>
        </p:sp>
      </p:grpSp>
      <p:sp>
        <p:nvSpPr>
          <p:cNvPr id="16" name="TextBox 16"/>
          <p:cNvSpPr txBox="1"/>
          <p:nvPr/>
        </p:nvSpPr>
        <p:spPr>
          <a:xfrm>
            <a:off x="1474110" y="707630"/>
            <a:ext cx="13933531" cy="998121"/>
          </a:xfrm>
          <a:prstGeom prst="rect">
            <a:avLst/>
          </a:prstGeom>
        </p:spPr>
        <p:txBody>
          <a:bodyPr lIns="0" tIns="0" rIns="0" bIns="0" rtlCol="0" anchor="t">
            <a:spAutoFit/>
          </a:bodyPr>
          <a:lstStyle/>
          <a:p>
            <a:pPr algn="ctr">
              <a:lnSpc>
                <a:spcPts val="7980"/>
              </a:lnSpc>
            </a:pPr>
            <a:r>
              <a:rPr lang="en-US" sz="5700" dirty="0">
                <a:solidFill>
                  <a:srgbClr val="375245"/>
                </a:solidFill>
                <a:latin typeface="#9Slide05 Brannboll Ny"/>
              </a:rPr>
              <a:t>3.2. </a:t>
            </a:r>
            <a:r>
              <a:rPr lang="en-US" sz="5700" dirty="0" err="1" smtClean="0">
                <a:solidFill>
                  <a:srgbClr val="375245"/>
                </a:solidFill>
                <a:latin typeface="#9Slide05 Brannboll Ny"/>
              </a:rPr>
              <a:t>Khám</a:t>
            </a:r>
            <a:r>
              <a:rPr lang="en-US" sz="5700" dirty="0" smtClean="0">
                <a:solidFill>
                  <a:srgbClr val="375245"/>
                </a:solidFill>
                <a:latin typeface="#9Slide05 Brannboll Ny"/>
              </a:rPr>
              <a:t> </a:t>
            </a:r>
            <a:r>
              <a:rPr lang="en-US" sz="5700" dirty="0" err="1" smtClean="0">
                <a:solidFill>
                  <a:srgbClr val="375245"/>
                </a:solidFill>
                <a:latin typeface="#9Slide05 Brannboll Ny"/>
              </a:rPr>
              <a:t>phá</a:t>
            </a:r>
            <a:r>
              <a:rPr lang="en-US" sz="5700" dirty="0" smtClean="0">
                <a:solidFill>
                  <a:srgbClr val="375245"/>
                </a:solidFill>
                <a:latin typeface="#9Slide05 Brannboll Ny"/>
              </a:rPr>
              <a:t> </a:t>
            </a:r>
            <a:r>
              <a:rPr lang="en-US" sz="5700" dirty="0" err="1" smtClean="0">
                <a:solidFill>
                  <a:srgbClr val="375245"/>
                </a:solidFill>
                <a:latin typeface="#9Slide05 Brannboll Ny"/>
              </a:rPr>
              <a:t>đoạn</a:t>
            </a:r>
            <a:r>
              <a:rPr lang="en-US" sz="5700" dirty="0" smtClean="0">
                <a:solidFill>
                  <a:srgbClr val="375245"/>
                </a:solidFill>
                <a:latin typeface="#9Slide05 Brannboll Ny"/>
              </a:rPr>
              <a:t> </a:t>
            </a:r>
            <a:r>
              <a:rPr lang="en-US" sz="5700" dirty="0" err="1">
                <a:solidFill>
                  <a:srgbClr val="375245"/>
                </a:solidFill>
                <a:latin typeface="#9Slide05 Brannboll Ny"/>
              </a:rPr>
              <a:t>trích</a:t>
            </a:r>
            <a:r>
              <a:rPr lang="en-US" sz="5700" dirty="0">
                <a:solidFill>
                  <a:srgbClr val="375245"/>
                </a:solidFill>
                <a:latin typeface="#9Slide05 Brannboll Ny"/>
              </a:rPr>
              <a:t> “</a:t>
            </a:r>
            <a:r>
              <a:rPr lang="en-US" sz="5700" dirty="0" err="1">
                <a:solidFill>
                  <a:srgbClr val="375245"/>
                </a:solidFill>
                <a:latin typeface="#9Slide05 Brannboll Ny"/>
              </a:rPr>
              <a:t>Cảnh</a:t>
            </a:r>
            <a:r>
              <a:rPr lang="en-US" sz="5700" dirty="0">
                <a:solidFill>
                  <a:srgbClr val="375245"/>
                </a:solidFill>
                <a:latin typeface="#9Slide05 Brannboll Ny"/>
              </a:rPr>
              <a:t> </a:t>
            </a:r>
            <a:r>
              <a:rPr lang="en-US" sz="5700" dirty="0" err="1">
                <a:solidFill>
                  <a:srgbClr val="375245"/>
                </a:solidFill>
                <a:latin typeface="#9Slide05 Brannboll Ny"/>
              </a:rPr>
              <a:t>ngày</a:t>
            </a:r>
            <a:r>
              <a:rPr lang="en-US" sz="5700" dirty="0">
                <a:solidFill>
                  <a:srgbClr val="375245"/>
                </a:solidFill>
                <a:latin typeface="#9Slide05 Brannboll Ny"/>
              </a:rPr>
              <a:t> </a:t>
            </a:r>
            <a:r>
              <a:rPr lang="en-US" sz="5700" dirty="0" err="1">
                <a:solidFill>
                  <a:srgbClr val="375245"/>
                </a:solidFill>
                <a:latin typeface="#9Slide05 Brannboll Ny"/>
              </a:rPr>
              <a:t>xuân</a:t>
            </a:r>
            <a:r>
              <a:rPr lang="en-US" sz="5700" dirty="0">
                <a:solidFill>
                  <a:srgbClr val="375245"/>
                </a:solidFill>
                <a:latin typeface="#9Slide05 Brannboll Ny"/>
              </a:rPr>
              <a:t>”</a:t>
            </a:r>
          </a:p>
        </p:txBody>
      </p:sp>
      <p:sp>
        <p:nvSpPr>
          <p:cNvPr id="17" name="TextBox 17"/>
          <p:cNvSpPr txBox="1"/>
          <p:nvPr/>
        </p:nvSpPr>
        <p:spPr>
          <a:xfrm>
            <a:off x="1961201" y="1604570"/>
            <a:ext cx="5780608" cy="1000274"/>
          </a:xfrm>
          <a:prstGeom prst="rect">
            <a:avLst/>
          </a:prstGeom>
        </p:spPr>
        <p:txBody>
          <a:bodyPr wrap="square" lIns="0" tIns="0" rIns="0" bIns="0" rtlCol="0" anchor="t">
            <a:spAutoFit/>
          </a:bodyPr>
          <a:lstStyle/>
          <a:p>
            <a:pPr algn="ctr">
              <a:lnSpc>
                <a:spcPts val="7840"/>
              </a:lnSpc>
            </a:pPr>
            <a:r>
              <a:rPr lang="en-US" sz="5600" dirty="0">
                <a:solidFill>
                  <a:srgbClr val="375245"/>
                </a:solidFill>
                <a:latin typeface="#9Slide05 VL Fadilla"/>
              </a:rPr>
              <a:t>b. </a:t>
            </a:r>
            <a:r>
              <a:rPr lang="en-US" sz="5600" dirty="0" err="1" smtClean="0">
                <a:solidFill>
                  <a:srgbClr val="375245"/>
                </a:solidFill>
                <a:latin typeface="#9Slide05 VL Fadilla"/>
              </a:rPr>
              <a:t>Khám</a:t>
            </a:r>
            <a:r>
              <a:rPr lang="en-US" sz="5600" dirty="0" smtClean="0">
                <a:solidFill>
                  <a:srgbClr val="375245"/>
                </a:solidFill>
                <a:latin typeface="#9Slide05 VL Fadilla"/>
              </a:rPr>
              <a:t> </a:t>
            </a:r>
            <a:r>
              <a:rPr lang="en-US" sz="5600" dirty="0" err="1" smtClean="0">
                <a:solidFill>
                  <a:srgbClr val="375245"/>
                </a:solidFill>
                <a:latin typeface="#9Slide05 VL Fadilla"/>
              </a:rPr>
              <a:t>phá</a:t>
            </a:r>
            <a:r>
              <a:rPr lang="en-US" sz="5600" dirty="0" smtClean="0">
                <a:solidFill>
                  <a:srgbClr val="375245"/>
                </a:solidFill>
                <a:latin typeface="#9Slide05 VL Fadilla"/>
              </a:rPr>
              <a:t> </a:t>
            </a:r>
            <a:r>
              <a:rPr lang="en-US" sz="5600" dirty="0" err="1" smtClean="0">
                <a:solidFill>
                  <a:srgbClr val="375245"/>
                </a:solidFill>
                <a:latin typeface="#9Slide05 VL Fadilla"/>
              </a:rPr>
              <a:t>đoạn</a:t>
            </a:r>
            <a:r>
              <a:rPr lang="en-US" sz="5600" dirty="0" smtClean="0">
                <a:solidFill>
                  <a:srgbClr val="375245"/>
                </a:solidFill>
                <a:latin typeface="#9Slide05 VL Fadilla"/>
              </a:rPr>
              <a:t> </a:t>
            </a:r>
            <a:r>
              <a:rPr lang="en-US" sz="5600" dirty="0" err="1">
                <a:solidFill>
                  <a:srgbClr val="375245"/>
                </a:solidFill>
                <a:latin typeface="#9Slide05 VL Fadilla"/>
              </a:rPr>
              <a:t>trích</a:t>
            </a:r>
            <a:endParaRPr lang="en-US" sz="5600" dirty="0">
              <a:solidFill>
                <a:srgbClr val="375245"/>
              </a:solidFill>
              <a:latin typeface="#9Slide05 VL Fadilla"/>
            </a:endParaRPr>
          </a:p>
        </p:txBody>
      </p:sp>
      <p:sp>
        <p:nvSpPr>
          <p:cNvPr id="18" name="TextBox 18"/>
          <p:cNvSpPr txBox="1"/>
          <p:nvPr/>
        </p:nvSpPr>
        <p:spPr>
          <a:xfrm>
            <a:off x="1550119" y="5063435"/>
            <a:ext cx="9509799" cy="2289400"/>
          </a:xfrm>
          <a:prstGeom prst="rect">
            <a:avLst/>
          </a:prstGeom>
        </p:spPr>
        <p:txBody>
          <a:bodyPr wrap="square" lIns="0" tIns="0" rIns="0" bIns="0" rtlCol="0" anchor="t">
            <a:spAutoFit/>
          </a:bodyPr>
          <a:lstStyle/>
          <a:p>
            <a:pPr algn="ctr">
              <a:lnSpc>
                <a:spcPts val="9353"/>
              </a:lnSpc>
            </a:pPr>
            <a:r>
              <a:rPr lang="en-US" sz="5254">
                <a:solidFill>
                  <a:srgbClr val="5D4536"/>
                </a:solidFill>
                <a:latin typeface="#9Slide05 VL Fadilla"/>
              </a:rPr>
              <a:t>Ngày xuân con én đưa thoi</a:t>
            </a:r>
          </a:p>
          <a:p>
            <a:pPr algn="ctr">
              <a:lnSpc>
                <a:spcPts val="9353"/>
              </a:lnSpc>
            </a:pPr>
            <a:r>
              <a:rPr lang="en-US" sz="5254">
                <a:solidFill>
                  <a:srgbClr val="5D4536"/>
                </a:solidFill>
                <a:latin typeface="#9Slide05 VL Fadilla"/>
              </a:rPr>
              <a:t>Thiều quang chín chục đã ngoài sáu mươi</a:t>
            </a:r>
          </a:p>
        </p:txBody>
      </p:sp>
      <p:sp>
        <p:nvSpPr>
          <p:cNvPr id="19" name="TextBox 19"/>
          <p:cNvSpPr txBox="1"/>
          <p:nvPr/>
        </p:nvSpPr>
        <p:spPr>
          <a:xfrm>
            <a:off x="10910775" y="3831859"/>
            <a:ext cx="4341924" cy="1680770"/>
          </a:xfrm>
          <a:prstGeom prst="rect">
            <a:avLst/>
          </a:prstGeom>
        </p:spPr>
        <p:txBody>
          <a:bodyPr lIns="0" tIns="0" rIns="0" bIns="0" rtlCol="0" anchor="t">
            <a:spAutoFit/>
          </a:bodyPr>
          <a:lstStyle/>
          <a:p>
            <a:pPr algn="ctr">
              <a:lnSpc>
                <a:spcPts val="4480"/>
              </a:lnSpc>
            </a:pPr>
            <a:r>
              <a:rPr lang="en-US" sz="3200">
                <a:solidFill>
                  <a:srgbClr val="FFFFFF"/>
                </a:solidFill>
                <a:latin typeface="Roboto Condensed"/>
              </a:rPr>
              <a:t>Hình ảnh ẩn dụ, nhân hóa -&gt; gợi không gian rộn ràng, thời gian trôi nhanh</a:t>
            </a:r>
          </a:p>
        </p:txBody>
      </p:sp>
      <p:sp>
        <p:nvSpPr>
          <p:cNvPr id="20" name="AutoShape 20"/>
          <p:cNvSpPr/>
          <p:nvPr/>
        </p:nvSpPr>
        <p:spPr>
          <a:xfrm flipV="1">
            <a:off x="9543405" y="4777806"/>
            <a:ext cx="1190277" cy="1030116"/>
          </a:xfrm>
          <a:prstGeom prst="line">
            <a:avLst/>
          </a:prstGeom>
          <a:ln w="38100" cap="flat">
            <a:solidFill>
              <a:srgbClr val="705313"/>
            </a:solidFill>
            <a:prstDash val="solid"/>
            <a:headEnd type="none" w="sm" len="sm"/>
            <a:tailEnd type="none" w="sm" len="sm"/>
          </a:ln>
        </p:spPr>
        <p:txBody>
          <a:bodyPr/>
          <a:lstStyle/>
          <a:p>
            <a:endParaRPr lang="en-US"/>
          </a:p>
        </p:txBody>
      </p:sp>
      <p:grpSp>
        <p:nvGrpSpPr>
          <p:cNvPr id="21" name="Group 21"/>
          <p:cNvGrpSpPr/>
          <p:nvPr/>
        </p:nvGrpSpPr>
        <p:grpSpPr>
          <a:xfrm>
            <a:off x="1659929" y="6408947"/>
            <a:ext cx="2872343" cy="987538"/>
            <a:chOff x="0" y="0"/>
            <a:chExt cx="756502" cy="260092"/>
          </a:xfrm>
        </p:grpSpPr>
        <p:sp>
          <p:nvSpPr>
            <p:cNvPr id="22" name="Freeform 22"/>
            <p:cNvSpPr/>
            <p:nvPr/>
          </p:nvSpPr>
          <p:spPr>
            <a:xfrm>
              <a:off x="0" y="0"/>
              <a:ext cx="756502" cy="260092"/>
            </a:xfrm>
            <a:custGeom>
              <a:avLst/>
              <a:gdLst/>
              <a:ahLst/>
              <a:cxnLst/>
              <a:rect l="l" t="t" r="r" b="b"/>
              <a:pathLst>
                <a:path w="756502" h="260092">
                  <a:moveTo>
                    <a:pt x="0" y="0"/>
                  </a:moveTo>
                  <a:lnTo>
                    <a:pt x="756502" y="0"/>
                  </a:lnTo>
                  <a:lnTo>
                    <a:pt x="756502" y="260092"/>
                  </a:lnTo>
                  <a:lnTo>
                    <a:pt x="0" y="260092"/>
                  </a:lnTo>
                  <a:close/>
                </a:path>
              </a:pathLst>
            </a:custGeom>
            <a:solidFill>
              <a:srgbClr val="769B84">
                <a:alpha val="47843"/>
              </a:srgbClr>
            </a:solidFill>
          </p:spPr>
          <p:txBody>
            <a:bodyPr/>
            <a:lstStyle/>
            <a:p>
              <a:endParaRPr lang="en-US"/>
            </a:p>
          </p:txBody>
        </p:sp>
        <p:sp>
          <p:nvSpPr>
            <p:cNvPr id="23" name="TextBox 23"/>
            <p:cNvSpPr txBox="1"/>
            <p:nvPr/>
          </p:nvSpPr>
          <p:spPr>
            <a:xfrm>
              <a:off x="0" y="-190500"/>
              <a:ext cx="756502" cy="450592"/>
            </a:xfrm>
            <a:prstGeom prst="rect">
              <a:avLst/>
            </a:prstGeom>
          </p:spPr>
          <p:txBody>
            <a:bodyPr lIns="50800" tIns="50800" rIns="50800" bIns="50800" rtlCol="0" anchor="ctr"/>
            <a:lstStyle/>
            <a:p>
              <a:pPr algn="ctr">
                <a:lnSpc>
                  <a:spcPts val="5535"/>
                </a:lnSpc>
              </a:pPr>
              <a:endParaRPr/>
            </a:p>
          </p:txBody>
        </p:sp>
      </p:grpSp>
      <p:grpSp>
        <p:nvGrpSpPr>
          <p:cNvPr id="24" name="Group 24"/>
          <p:cNvGrpSpPr/>
          <p:nvPr/>
        </p:nvGrpSpPr>
        <p:grpSpPr>
          <a:xfrm>
            <a:off x="2330052" y="7755856"/>
            <a:ext cx="4822877" cy="907379"/>
            <a:chOff x="0" y="0"/>
            <a:chExt cx="1270223" cy="238980"/>
          </a:xfrm>
        </p:grpSpPr>
        <p:sp>
          <p:nvSpPr>
            <p:cNvPr id="25" name="Freeform 25"/>
            <p:cNvSpPr/>
            <p:nvPr/>
          </p:nvSpPr>
          <p:spPr>
            <a:xfrm>
              <a:off x="0" y="0"/>
              <a:ext cx="1270223" cy="238980"/>
            </a:xfrm>
            <a:custGeom>
              <a:avLst/>
              <a:gdLst/>
              <a:ahLst/>
              <a:cxnLst/>
              <a:rect l="l" t="t" r="r" b="b"/>
              <a:pathLst>
                <a:path w="1270223" h="238980">
                  <a:moveTo>
                    <a:pt x="0" y="0"/>
                  </a:moveTo>
                  <a:lnTo>
                    <a:pt x="1270223" y="0"/>
                  </a:lnTo>
                  <a:lnTo>
                    <a:pt x="1270223" y="238980"/>
                  </a:lnTo>
                  <a:lnTo>
                    <a:pt x="0" y="238980"/>
                  </a:lnTo>
                  <a:close/>
                </a:path>
              </a:pathLst>
            </a:custGeom>
            <a:solidFill>
              <a:srgbClr val="728F70">
                <a:alpha val="47843"/>
              </a:srgbClr>
            </a:solidFill>
          </p:spPr>
          <p:txBody>
            <a:bodyPr/>
            <a:lstStyle/>
            <a:p>
              <a:endParaRPr lang="en-US"/>
            </a:p>
          </p:txBody>
        </p:sp>
        <p:sp>
          <p:nvSpPr>
            <p:cNvPr id="26" name="TextBox 26"/>
            <p:cNvSpPr txBox="1"/>
            <p:nvPr/>
          </p:nvSpPr>
          <p:spPr>
            <a:xfrm>
              <a:off x="0" y="-190500"/>
              <a:ext cx="1270223" cy="429480"/>
            </a:xfrm>
            <a:prstGeom prst="rect">
              <a:avLst/>
            </a:prstGeom>
          </p:spPr>
          <p:txBody>
            <a:bodyPr lIns="50800" tIns="50800" rIns="50800" bIns="50800" rtlCol="0" anchor="ctr"/>
            <a:lstStyle/>
            <a:p>
              <a:pPr algn="ctr">
                <a:lnSpc>
                  <a:spcPts val="5535"/>
                </a:lnSpc>
              </a:pPr>
              <a:endParaRPr/>
            </a:p>
          </p:txBody>
        </p:sp>
      </p:grpSp>
      <p:sp>
        <p:nvSpPr>
          <p:cNvPr id="27" name="TextBox 27"/>
          <p:cNvSpPr txBox="1"/>
          <p:nvPr/>
        </p:nvSpPr>
        <p:spPr>
          <a:xfrm>
            <a:off x="2570529" y="7919327"/>
            <a:ext cx="4341924" cy="556870"/>
          </a:xfrm>
          <a:prstGeom prst="rect">
            <a:avLst/>
          </a:prstGeom>
        </p:spPr>
        <p:txBody>
          <a:bodyPr lIns="0" tIns="0" rIns="0" bIns="0" rtlCol="0" anchor="t">
            <a:spAutoFit/>
          </a:bodyPr>
          <a:lstStyle/>
          <a:p>
            <a:pPr algn="ctr">
              <a:lnSpc>
                <a:spcPts val="4480"/>
              </a:lnSpc>
            </a:pPr>
            <a:r>
              <a:rPr lang="en-US" sz="3200">
                <a:solidFill>
                  <a:srgbClr val="FFFFFF"/>
                </a:solidFill>
                <a:latin typeface="Roboto Condensed"/>
              </a:rPr>
              <a:t>Ánh sáng đẹp, trong lành</a:t>
            </a:r>
          </a:p>
        </p:txBody>
      </p:sp>
      <p:sp>
        <p:nvSpPr>
          <p:cNvPr id="28" name="AutoShape 28"/>
          <p:cNvSpPr/>
          <p:nvPr/>
        </p:nvSpPr>
        <p:spPr>
          <a:xfrm>
            <a:off x="3465223" y="7369537"/>
            <a:ext cx="1665868" cy="362751"/>
          </a:xfrm>
          <a:prstGeom prst="line">
            <a:avLst/>
          </a:prstGeom>
          <a:ln w="38100" cap="flat">
            <a:solidFill>
              <a:srgbClr val="705313"/>
            </a:solidFill>
            <a:prstDash val="solid"/>
            <a:headEnd type="none" w="sm" len="sm"/>
            <a:tailEnd type="none" w="sm" len="sm"/>
          </a:ln>
        </p:spPr>
        <p:txBody>
          <a:bodyPr/>
          <a:lstStyle/>
          <a:p>
            <a:endParaRPr lang="en-US"/>
          </a:p>
        </p:txBody>
      </p:sp>
      <p:sp>
        <p:nvSpPr>
          <p:cNvPr id="29" name="Freeform 29"/>
          <p:cNvSpPr/>
          <p:nvPr/>
        </p:nvSpPr>
        <p:spPr>
          <a:xfrm>
            <a:off x="10343086" y="7755856"/>
            <a:ext cx="781192" cy="673245"/>
          </a:xfrm>
          <a:custGeom>
            <a:avLst/>
            <a:gdLst/>
            <a:ahLst/>
            <a:cxnLst/>
            <a:rect l="l" t="t" r="r" b="b"/>
            <a:pathLst>
              <a:path w="781192" h="673245">
                <a:moveTo>
                  <a:pt x="0" y="0"/>
                </a:moveTo>
                <a:lnTo>
                  <a:pt x="781192" y="0"/>
                </a:lnTo>
                <a:lnTo>
                  <a:pt x="781192" y="673245"/>
                </a:lnTo>
                <a:lnTo>
                  <a:pt x="0" y="67324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grpSp>
        <p:nvGrpSpPr>
          <p:cNvPr id="30" name="Group 30"/>
          <p:cNvGrpSpPr/>
          <p:nvPr/>
        </p:nvGrpSpPr>
        <p:grpSpPr>
          <a:xfrm>
            <a:off x="11353974" y="6859066"/>
            <a:ext cx="6031297" cy="2075369"/>
            <a:chOff x="0" y="0"/>
            <a:chExt cx="1588490" cy="546599"/>
          </a:xfrm>
        </p:grpSpPr>
        <p:sp>
          <p:nvSpPr>
            <p:cNvPr id="31" name="Freeform 31"/>
            <p:cNvSpPr/>
            <p:nvPr/>
          </p:nvSpPr>
          <p:spPr>
            <a:xfrm>
              <a:off x="0" y="0"/>
              <a:ext cx="1588490" cy="546599"/>
            </a:xfrm>
            <a:custGeom>
              <a:avLst/>
              <a:gdLst/>
              <a:ahLst/>
              <a:cxnLst/>
              <a:rect l="l" t="t" r="r" b="b"/>
              <a:pathLst>
                <a:path w="1588490" h="546599">
                  <a:moveTo>
                    <a:pt x="65465" y="0"/>
                  </a:moveTo>
                  <a:lnTo>
                    <a:pt x="1523025" y="0"/>
                  </a:lnTo>
                  <a:cubicBezTo>
                    <a:pt x="1559180" y="0"/>
                    <a:pt x="1588490" y="29310"/>
                    <a:pt x="1588490" y="65465"/>
                  </a:cubicBezTo>
                  <a:lnTo>
                    <a:pt x="1588490" y="481134"/>
                  </a:lnTo>
                  <a:cubicBezTo>
                    <a:pt x="1588490" y="498497"/>
                    <a:pt x="1581593" y="515148"/>
                    <a:pt x="1569316" y="527425"/>
                  </a:cubicBezTo>
                  <a:cubicBezTo>
                    <a:pt x="1557039" y="539702"/>
                    <a:pt x="1540387" y="546599"/>
                    <a:pt x="1523025" y="546599"/>
                  </a:cubicBezTo>
                  <a:lnTo>
                    <a:pt x="65465" y="546599"/>
                  </a:lnTo>
                  <a:cubicBezTo>
                    <a:pt x="48102" y="546599"/>
                    <a:pt x="31451" y="539702"/>
                    <a:pt x="19174" y="527425"/>
                  </a:cubicBezTo>
                  <a:cubicBezTo>
                    <a:pt x="6897" y="515148"/>
                    <a:pt x="0" y="498497"/>
                    <a:pt x="0" y="481134"/>
                  </a:cubicBezTo>
                  <a:lnTo>
                    <a:pt x="0" y="65465"/>
                  </a:lnTo>
                  <a:cubicBezTo>
                    <a:pt x="0" y="48102"/>
                    <a:pt x="6897" y="31451"/>
                    <a:pt x="19174" y="19174"/>
                  </a:cubicBezTo>
                  <a:cubicBezTo>
                    <a:pt x="31451" y="6897"/>
                    <a:pt x="48102" y="0"/>
                    <a:pt x="65465" y="0"/>
                  </a:cubicBezTo>
                  <a:close/>
                </a:path>
              </a:pathLst>
            </a:custGeom>
            <a:solidFill>
              <a:srgbClr val="E8D8C9"/>
            </a:solidFill>
          </p:spPr>
          <p:txBody>
            <a:bodyPr/>
            <a:lstStyle/>
            <a:p>
              <a:endParaRPr lang="en-US"/>
            </a:p>
          </p:txBody>
        </p:sp>
        <p:sp>
          <p:nvSpPr>
            <p:cNvPr id="32" name="TextBox 32"/>
            <p:cNvSpPr txBox="1"/>
            <p:nvPr/>
          </p:nvSpPr>
          <p:spPr>
            <a:xfrm>
              <a:off x="0" y="-76200"/>
              <a:ext cx="1588490" cy="622799"/>
            </a:xfrm>
            <a:prstGeom prst="rect">
              <a:avLst/>
            </a:prstGeom>
          </p:spPr>
          <p:txBody>
            <a:bodyPr lIns="50800" tIns="50800" rIns="50800" bIns="50800" rtlCol="0" anchor="ctr"/>
            <a:lstStyle/>
            <a:p>
              <a:pPr algn="ctr">
                <a:lnSpc>
                  <a:spcPts val="5040"/>
                </a:lnSpc>
              </a:pPr>
              <a:r>
                <a:rPr lang="en-US" sz="3600">
                  <a:solidFill>
                    <a:srgbClr val="000000"/>
                  </a:solidFill>
                  <a:latin typeface="Roboto Condensed"/>
                </a:rPr>
                <a:t>Hai câu thơ vừa gợi tả không gian vừa gợi tả thời gian</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down)">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down)">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barn(inVertical)">
                                      <p:cBhvr>
                                        <p:cTn id="3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8" grpId="0" animBg="1"/>
      <p:bldP spid="2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6023" y="-4011389"/>
            <a:ext cx="10297731" cy="18309776"/>
          </a:xfrm>
          <a:custGeom>
            <a:avLst/>
            <a:gdLst/>
            <a:ahLst/>
            <a:cxnLst/>
            <a:rect l="l" t="t" r="r" b="b"/>
            <a:pathLst>
              <a:path w="10297731" h="18309776">
                <a:moveTo>
                  <a:pt x="0" y="0"/>
                </a:moveTo>
                <a:lnTo>
                  <a:pt x="10297731" y="0"/>
                </a:lnTo>
                <a:lnTo>
                  <a:pt x="10297731" y="18309776"/>
                </a:lnTo>
                <a:lnTo>
                  <a:pt x="0" y="18309776"/>
                </a:lnTo>
                <a:lnTo>
                  <a:pt x="0" y="0"/>
                </a:lnTo>
                <a:close/>
              </a:path>
            </a:pathLst>
          </a:custGeom>
          <a:blipFill>
            <a:blip r:embed="rId3"/>
            <a:stretch>
              <a:fillRect l="-1179" r="-1179"/>
            </a:stretch>
          </a:blipFill>
        </p:spPr>
        <p:txBody>
          <a:bodyPr/>
          <a:lstStyle/>
          <a:p>
            <a:endParaRPr lang="en-US"/>
          </a:p>
        </p:txBody>
      </p:sp>
      <p:sp>
        <p:nvSpPr>
          <p:cNvPr id="3" name="Freeform 3"/>
          <p:cNvSpPr/>
          <p:nvPr/>
        </p:nvSpPr>
        <p:spPr>
          <a:xfrm>
            <a:off x="784237" y="840980"/>
            <a:ext cx="17070654" cy="9210654"/>
          </a:xfrm>
          <a:custGeom>
            <a:avLst/>
            <a:gdLst/>
            <a:ahLst/>
            <a:cxnLst/>
            <a:rect l="l" t="t" r="r" b="b"/>
            <a:pathLst>
              <a:path w="17070654" h="9210654">
                <a:moveTo>
                  <a:pt x="0" y="0"/>
                </a:moveTo>
                <a:lnTo>
                  <a:pt x="17070655" y="0"/>
                </a:lnTo>
                <a:lnTo>
                  <a:pt x="17070655" y="9210654"/>
                </a:lnTo>
                <a:lnTo>
                  <a:pt x="0" y="921065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1537617" y="-1418104"/>
            <a:ext cx="4928280" cy="4518168"/>
          </a:xfrm>
          <a:custGeom>
            <a:avLst/>
            <a:gdLst/>
            <a:ahLst/>
            <a:cxnLst/>
            <a:rect l="l" t="t" r="r" b="b"/>
            <a:pathLst>
              <a:path w="4928280" h="4518168">
                <a:moveTo>
                  <a:pt x="0" y="0"/>
                </a:moveTo>
                <a:lnTo>
                  <a:pt x="4928280" y="0"/>
                </a:lnTo>
                <a:lnTo>
                  <a:pt x="4928280" y="4518167"/>
                </a:lnTo>
                <a:lnTo>
                  <a:pt x="0" y="4518167"/>
                </a:lnTo>
                <a:lnTo>
                  <a:pt x="0" y="0"/>
                </a:lnTo>
                <a:close/>
              </a:path>
            </a:pathLst>
          </a:custGeom>
          <a:blipFill>
            <a:blip r:embed="rId6"/>
            <a:stretch>
              <a:fillRect/>
            </a:stretch>
          </a:blipFill>
        </p:spPr>
        <p:txBody>
          <a:bodyPr/>
          <a:lstStyle/>
          <a:p>
            <a:endParaRPr lang="en-US"/>
          </a:p>
        </p:txBody>
      </p:sp>
      <p:sp>
        <p:nvSpPr>
          <p:cNvPr id="5" name="Freeform 5"/>
          <p:cNvSpPr/>
          <p:nvPr/>
        </p:nvSpPr>
        <p:spPr>
          <a:xfrm>
            <a:off x="14883010" y="7057497"/>
            <a:ext cx="5004522" cy="3851136"/>
          </a:xfrm>
          <a:custGeom>
            <a:avLst/>
            <a:gdLst/>
            <a:ahLst/>
            <a:cxnLst/>
            <a:rect l="l" t="t" r="r" b="b"/>
            <a:pathLst>
              <a:path w="5004522" h="3851136">
                <a:moveTo>
                  <a:pt x="0" y="0"/>
                </a:moveTo>
                <a:lnTo>
                  <a:pt x="5004522" y="0"/>
                </a:lnTo>
                <a:lnTo>
                  <a:pt x="5004522" y="3851136"/>
                </a:lnTo>
                <a:lnTo>
                  <a:pt x="0" y="3851136"/>
                </a:lnTo>
                <a:lnTo>
                  <a:pt x="0" y="0"/>
                </a:lnTo>
                <a:close/>
              </a:path>
            </a:pathLst>
          </a:custGeom>
          <a:blipFill>
            <a:blip r:embed="rId7"/>
            <a:stretch>
              <a:fillRect/>
            </a:stretch>
          </a:blipFill>
        </p:spPr>
        <p:txBody>
          <a:bodyPr/>
          <a:lstStyle/>
          <a:p>
            <a:endParaRPr lang="en-US"/>
          </a:p>
        </p:txBody>
      </p:sp>
      <p:grpSp>
        <p:nvGrpSpPr>
          <p:cNvPr id="6" name="Group 6"/>
          <p:cNvGrpSpPr/>
          <p:nvPr/>
        </p:nvGrpSpPr>
        <p:grpSpPr>
          <a:xfrm>
            <a:off x="7679719" y="1737920"/>
            <a:ext cx="8326254" cy="1655186"/>
            <a:chOff x="0" y="0"/>
            <a:chExt cx="2192923" cy="435934"/>
          </a:xfrm>
        </p:grpSpPr>
        <p:sp>
          <p:nvSpPr>
            <p:cNvPr id="7" name="Freeform 7"/>
            <p:cNvSpPr/>
            <p:nvPr/>
          </p:nvSpPr>
          <p:spPr>
            <a:xfrm>
              <a:off x="0" y="0"/>
              <a:ext cx="2192923" cy="435934"/>
            </a:xfrm>
            <a:custGeom>
              <a:avLst/>
              <a:gdLst/>
              <a:ahLst/>
              <a:cxnLst/>
              <a:rect l="l" t="t" r="r" b="b"/>
              <a:pathLst>
                <a:path w="2192923" h="435934">
                  <a:moveTo>
                    <a:pt x="47421" y="0"/>
                  </a:moveTo>
                  <a:lnTo>
                    <a:pt x="2145502" y="0"/>
                  </a:lnTo>
                  <a:cubicBezTo>
                    <a:pt x="2171692" y="0"/>
                    <a:pt x="2192923" y="21231"/>
                    <a:pt x="2192923" y="47421"/>
                  </a:cubicBezTo>
                  <a:lnTo>
                    <a:pt x="2192923" y="388513"/>
                  </a:lnTo>
                  <a:cubicBezTo>
                    <a:pt x="2192923" y="401090"/>
                    <a:pt x="2187927" y="413151"/>
                    <a:pt x="2179033" y="422045"/>
                  </a:cubicBezTo>
                  <a:cubicBezTo>
                    <a:pt x="2170140" y="430938"/>
                    <a:pt x="2158079" y="435934"/>
                    <a:pt x="2145502" y="435934"/>
                  </a:cubicBezTo>
                  <a:lnTo>
                    <a:pt x="47421" y="435934"/>
                  </a:lnTo>
                  <a:cubicBezTo>
                    <a:pt x="21231" y="435934"/>
                    <a:pt x="0" y="414703"/>
                    <a:pt x="0" y="388513"/>
                  </a:cubicBezTo>
                  <a:lnTo>
                    <a:pt x="0" y="47421"/>
                  </a:lnTo>
                  <a:cubicBezTo>
                    <a:pt x="0" y="21231"/>
                    <a:pt x="21231" y="0"/>
                    <a:pt x="47421" y="0"/>
                  </a:cubicBezTo>
                  <a:close/>
                </a:path>
              </a:pathLst>
            </a:custGeom>
            <a:solidFill>
              <a:srgbClr val="F2E2BB">
                <a:alpha val="92941"/>
              </a:srgbClr>
            </a:solidFill>
          </p:spPr>
          <p:txBody>
            <a:bodyPr/>
            <a:lstStyle/>
            <a:p>
              <a:endParaRPr lang="en-US"/>
            </a:p>
          </p:txBody>
        </p:sp>
        <p:sp>
          <p:nvSpPr>
            <p:cNvPr id="8" name="TextBox 8"/>
            <p:cNvSpPr txBox="1"/>
            <p:nvPr/>
          </p:nvSpPr>
          <p:spPr>
            <a:xfrm>
              <a:off x="0" y="-76200"/>
              <a:ext cx="2192923" cy="512134"/>
            </a:xfrm>
            <a:prstGeom prst="rect">
              <a:avLst/>
            </a:prstGeom>
          </p:spPr>
          <p:txBody>
            <a:bodyPr lIns="50800" tIns="50800" rIns="50800" bIns="50800" rtlCol="0" anchor="ctr"/>
            <a:lstStyle/>
            <a:p>
              <a:pPr algn="ctr">
                <a:lnSpc>
                  <a:spcPts val="5879"/>
                </a:lnSpc>
              </a:pPr>
              <a:r>
                <a:rPr lang="en-US" sz="4199">
                  <a:solidFill>
                    <a:srgbClr val="575D4D">
                      <a:alpha val="92941"/>
                    </a:srgbClr>
                  </a:solidFill>
                  <a:latin typeface="ThuphapCongthuy"/>
                </a:rPr>
                <a:t>Khung cảnh mùa xuân</a:t>
              </a:r>
            </a:p>
          </p:txBody>
        </p:sp>
      </p:grpSp>
      <p:sp>
        <p:nvSpPr>
          <p:cNvPr id="9" name="Freeform 9"/>
          <p:cNvSpPr/>
          <p:nvPr/>
        </p:nvSpPr>
        <p:spPr>
          <a:xfrm>
            <a:off x="9319564" y="2076033"/>
            <a:ext cx="8065707" cy="3859102"/>
          </a:xfrm>
          <a:custGeom>
            <a:avLst/>
            <a:gdLst/>
            <a:ahLst/>
            <a:cxnLst/>
            <a:rect l="l" t="t" r="r" b="b"/>
            <a:pathLst>
              <a:path w="8065707" h="3859102">
                <a:moveTo>
                  <a:pt x="0" y="0"/>
                </a:moveTo>
                <a:lnTo>
                  <a:pt x="8065708" y="0"/>
                </a:lnTo>
                <a:lnTo>
                  <a:pt x="8065708" y="3859103"/>
                </a:lnTo>
                <a:lnTo>
                  <a:pt x="0" y="3859103"/>
                </a:lnTo>
                <a:lnTo>
                  <a:pt x="0" y="0"/>
                </a:lnTo>
                <a:close/>
              </a:path>
            </a:pathLst>
          </a:custGeom>
          <a:blipFill>
            <a:blip r:embed="rId8"/>
            <a:stretch>
              <a:fillRect/>
            </a:stretch>
          </a:blipFill>
        </p:spPr>
        <p:txBody>
          <a:bodyPr/>
          <a:lstStyle/>
          <a:p>
            <a:endParaRPr lang="en-US"/>
          </a:p>
        </p:txBody>
      </p:sp>
      <p:grpSp>
        <p:nvGrpSpPr>
          <p:cNvPr id="10" name="Group 10"/>
          <p:cNvGrpSpPr/>
          <p:nvPr/>
        </p:nvGrpSpPr>
        <p:grpSpPr>
          <a:xfrm>
            <a:off x="5857163" y="4377708"/>
            <a:ext cx="1055289" cy="860324"/>
            <a:chOff x="0" y="0"/>
            <a:chExt cx="277936" cy="226587"/>
          </a:xfrm>
        </p:grpSpPr>
        <p:sp>
          <p:nvSpPr>
            <p:cNvPr id="11" name="Freeform 11"/>
            <p:cNvSpPr/>
            <p:nvPr/>
          </p:nvSpPr>
          <p:spPr>
            <a:xfrm>
              <a:off x="0" y="0"/>
              <a:ext cx="277936" cy="226587"/>
            </a:xfrm>
            <a:custGeom>
              <a:avLst/>
              <a:gdLst/>
              <a:ahLst/>
              <a:cxnLst/>
              <a:rect l="l" t="t" r="r" b="b"/>
              <a:pathLst>
                <a:path w="277936" h="226587">
                  <a:moveTo>
                    <a:pt x="0" y="0"/>
                  </a:moveTo>
                  <a:lnTo>
                    <a:pt x="277936" y="0"/>
                  </a:lnTo>
                  <a:lnTo>
                    <a:pt x="277936" y="226587"/>
                  </a:lnTo>
                  <a:lnTo>
                    <a:pt x="0" y="226587"/>
                  </a:lnTo>
                  <a:close/>
                </a:path>
              </a:pathLst>
            </a:custGeom>
            <a:solidFill>
              <a:srgbClr val="705313">
                <a:alpha val="41961"/>
              </a:srgbClr>
            </a:solidFill>
          </p:spPr>
          <p:txBody>
            <a:bodyPr/>
            <a:lstStyle/>
            <a:p>
              <a:endParaRPr lang="en-US"/>
            </a:p>
          </p:txBody>
        </p:sp>
        <p:sp>
          <p:nvSpPr>
            <p:cNvPr id="12" name="TextBox 12"/>
            <p:cNvSpPr txBox="1"/>
            <p:nvPr/>
          </p:nvSpPr>
          <p:spPr>
            <a:xfrm>
              <a:off x="0" y="-123825"/>
              <a:ext cx="277936" cy="350412"/>
            </a:xfrm>
            <a:prstGeom prst="rect">
              <a:avLst/>
            </a:prstGeom>
          </p:spPr>
          <p:txBody>
            <a:bodyPr lIns="50800" tIns="50800" rIns="50800" bIns="50800" rtlCol="0" anchor="ctr"/>
            <a:lstStyle/>
            <a:p>
              <a:pPr algn="ctr">
                <a:lnSpc>
                  <a:spcPts val="3749"/>
                </a:lnSpc>
              </a:pPr>
              <a:endParaRPr/>
            </a:p>
          </p:txBody>
        </p:sp>
      </p:grpSp>
      <p:grpSp>
        <p:nvGrpSpPr>
          <p:cNvPr id="13" name="Group 13"/>
          <p:cNvGrpSpPr/>
          <p:nvPr/>
        </p:nvGrpSpPr>
        <p:grpSpPr>
          <a:xfrm>
            <a:off x="11353974" y="3747690"/>
            <a:ext cx="3754091" cy="1534335"/>
            <a:chOff x="0" y="0"/>
            <a:chExt cx="988732" cy="404105"/>
          </a:xfrm>
        </p:grpSpPr>
        <p:sp>
          <p:nvSpPr>
            <p:cNvPr id="14" name="Freeform 14"/>
            <p:cNvSpPr/>
            <p:nvPr/>
          </p:nvSpPr>
          <p:spPr>
            <a:xfrm>
              <a:off x="0" y="0"/>
              <a:ext cx="988732" cy="404105"/>
            </a:xfrm>
            <a:custGeom>
              <a:avLst/>
              <a:gdLst/>
              <a:ahLst/>
              <a:cxnLst/>
              <a:rect l="l" t="t" r="r" b="b"/>
              <a:pathLst>
                <a:path w="988732" h="404105">
                  <a:moveTo>
                    <a:pt x="0" y="0"/>
                  </a:moveTo>
                  <a:lnTo>
                    <a:pt x="988732" y="0"/>
                  </a:lnTo>
                  <a:lnTo>
                    <a:pt x="988732" y="404105"/>
                  </a:lnTo>
                  <a:lnTo>
                    <a:pt x="0" y="404105"/>
                  </a:lnTo>
                  <a:close/>
                </a:path>
              </a:pathLst>
            </a:custGeom>
            <a:solidFill>
              <a:srgbClr val="705313">
                <a:alpha val="47843"/>
              </a:srgbClr>
            </a:solidFill>
          </p:spPr>
          <p:txBody>
            <a:bodyPr/>
            <a:lstStyle/>
            <a:p>
              <a:endParaRPr lang="en-US"/>
            </a:p>
          </p:txBody>
        </p:sp>
        <p:sp>
          <p:nvSpPr>
            <p:cNvPr id="15" name="TextBox 15"/>
            <p:cNvSpPr txBox="1"/>
            <p:nvPr/>
          </p:nvSpPr>
          <p:spPr>
            <a:xfrm>
              <a:off x="0" y="-190500"/>
              <a:ext cx="988732" cy="594605"/>
            </a:xfrm>
            <a:prstGeom prst="rect">
              <a:avLst/>
            </a:prstGeom>
          </p:spPr>
          <p:txBody>
            <a:bodyPr lIns="50800" tIns="50800" rIns="50800" bIns="50800" rtlCol="0" anchor="ctr"/>
            <a:lstStyle/>
            <a:p>
              <a:pPr algn="ctr">
                <a:lnSpc>
                  <a:spcPts val="5535"/>
                </a:lnSpc>
              </a:pPr>
              <a:endParaRPr/>
            </a:p>
          </p:txBody>
        </p:sp>
      </p:grpSp>
      <p:sp>
        <p:nvSpPr>
          <p:cNvPr id="16" name="TextBox 16"/>
          <p:cNvSpPr txBox="1"/>
          <p:nvPr/>
        </p:nvSpPr>
        <p:spPr>
          <a:xfrm>
            <a:off x="1550119" y="906462"/>
            <a:ext cx="12541603" cy="998121"/>
          </a:xfrm>
          <a:prstGeom prst="rect">
            <a:avLst/>
          </a:prstGeom>
        </p:spPr>
        <p:txBody>
          <a:bodyPr lIns="0" tIns="0" rIns="0" bIns="0" rtlCol="0" anchor="t">
            <a:spAutoFit/>
          </a:bodyPr>
          <a:lstStyle/>
          <a:p>
            <a:pPr algn="ctr">
              <a:lnSpc>
                <a:spcPts val="7980"/>
              </a:lnSpc>
            </a:pPr>
            <a:r>
              <a:rPr lang="en-US" sz="5700" dirty="0">
                <a:solidFill>
                  <a:srgbClr val="375245"/>
                </a:solidFill>
                <a:latin typeface="#9Slide05 Brannboll Ny"/>
              </a:rPr>
              <a:t>3.2. </a:t>
            </a:r>
            <a:r>
              <a:rPr lang="en-US" sz="5700" dirty="0" err="1" smtClean="0">
                <a:solidFill>
                  <a:srgbClr val="375245"/>
                </a:solidFill>
                <a:latin typeface="#9Slide05 Brannboll Ny"/>
              </a:rPr>
              <a:t>Khám</a:t>
            </a:r>
            <a:r>
              <a:rPr lang="en-US" sz="5700" dirty="0" smtClean="0">
                <a:solidFill>
                  <a:srgbClr val="375245"/>
                </a:solidFill>
                <a:latin typeface="#9Slide05 Brannboll Ny"/>
              </a:rPr>
              <a:t> </a:t>
            </a:r>
            <a:r>
              <a:rPr lang="en-US" sz="5700" dirty="0" err="1" smtClean="0">
                <a:solidFill>
                  <a:srgbClr val="375245"/>
                </a:solidFill>
                <a:latin typeface="#9Slide05 Brannboll Ny"/>
              </a:rPr>
              <a:t>phá</a:t>
            </a:r>
            <a:r>
              <a:rPr lang="en-US" sz="5700" dirty="0" smtClean="0">
                <a:solidFill>
                  <a:srgbClr val="375245"/>
                </a:solidFill>
                <a:latin typeface="#9Slide05 Brannboll Ny"/>
              </a:rPr>
              <a:t> </a:t>
            </a:r>
            <a:r>
              <a:rPr lang="en-US" sz="5700" dirty="0" err="1" smtClean="0">
                <a:solidFill>
                  <a:srgbClr val="375245"/>
                </a:solidFill>
                <a:latin typeface="#9Slide05 Brannboll Ny"/>
              </a:rPr>
              <a:t>đoạn</a:t>
            </a:r>
            <a:r>
              <a:rPr lang="en-US" sz="5700" dirty="0" smtClean="0">
                <a:solidFill>
                  <a:srgbClr val="375245"/>
                </a:solidFill>
                <a:latin typeface="#9Slide05 Brannboll Ny"/>
              </a:rPr>
              <a:t> </a:t>
            </a:r>
            <a:r>
              <a:rPr lang="en-US" sz="5700" dirty="0" err="1">
                <a:solidFill>
                  <a:srgbClr val="375245"/>
                </a:solidFill>
                <a:latin typeface="#9Slide05 Brannboll Ny"/>
              </a:rPr>
              <a:t>trích</a:t>
            </a:r>
            <a:r>
              <a:rPr lang="en-US" sz="5700" dirty="0">
                <a:solidFill>
                  <a:srgbClr val="375245"/>
                </a:solidFill>
                <a:latin typeface="#9Slide05 Brannboll Ny"/>
              </a:rPr>
              <a:t> “</a:t>
            </a:r>
            <a:r>
              <a:rPr lang="en-US" sz="5700" dirty="0" err="1">
                <a:solidFill>
                  <a:srgbClr val="375245"/>
                </a:solidFill>
                <a:latin typeface="#9Slide05 Brannboll Ny"/>
              </a:rPr>
              <a:t>Cảnh</a:t>
            </a:r>
            <a:r>
              <a:rPr lang="en-US" sz="5700" dirty="0">
                <a:solidFill>
                  <a:srgbClr val="375245"/>
                </a:solidFill>
                <a:latin typeface="#9Slide05 Brannboll Ny"/>
              </a:rPr>
              <a:t> </a:t>
            </a:r>
            <a:r>
              <a:rPr lang="en-US" sz="5700" dirty="0" err="1">
                <a:solidFill>
                  <a:srgbClr val="375245"/>
                </a:solidFill>
                <a:latin typeface="#9Slide05 Brannboll Ny"/>
              </a:rPr>
              <a:t>ngày</a:t>
            </a:r>
            <a:r>
              <a:rPr lang="en-US" sz="5700" dirty="0">
                <a:solidFill>
                  <a:srgbClr val="375245"/>
                </a:solidFill>
                <a:latin typeface="#9Slide05 Brannboll Ny"/>
              </a:rPr>
              <a:t> </a:t>
            </a:r>
            <a:r>
              <a:rPr lang="en-US" sz="5700" dirty="0" err="1">
                <a:solidFill>
                  <a:srgbClr val="375245"/>
                </a:solidFill>
                <a:latin typeface="#9Slide05 Brannboll Ny"/>
              </a:rPr>
              <a:t>xuân</a:t>
            </a:r>
            <a:r>
              <a:rPr lang="en-US" sz="5700" dirty="0">
                <a:solidFill>
                  <a:srgbClr val="375245"/>
                </a:solidFill>
                <a:latin typeface="#9Slide05 Brannboll Ny"/>
              </a:rPr>
              <a:t>”</a:t>
            </a:r>
          </a:p>
        </p:txBody>
      </p:sp>
      <p:sp>
        <p:nvSpPr>
          <p:cNvPr id="17" name="TextBox 17"/>
          <p:cNvSpPr txBox="1"/>
          <p:nvPr/>
        </p:nvSpPr>
        <p:spPr>
          <a:xfrm>
            <a:off x="1971852" y="1771233"/>
            <a:ext cx="5876748" cy="1000274"/>
          </a:xfrm>
          <a:prstGeom prst="rect">
            <a:avLst/>
          </a:prstGeom>
        </p:spPr>
        <p:txBody>
          <a:bodyPr wrap="square" lIns="0" tIns="0" rIns="0" bIns="0" rtlCol="0" anchor="t">
            <a:spAutoFit/>
          </a:bodyPr>
          <a:lstStyle/>
          <a:p>
            <a:pPr algn="ctr">
              <a:lnSpc>
                <a:spcPts val="7840"/>
              </a:lnSpc>
            </a:pPr>
            <a:r>
              <a:rPr lang="en-US" sz="5600" dirty="0">
                <a:solidFill>
                  <a:srgbClr val="375245"/>
                </a:solidFill>
                <a:latin typeface="#9Slide05 VL Fadilla"/>
              </a:rPr>
              <a:t>b. </a:t>
            </a:r>
            <a:r>
              <a:rPr lang="en-US" sz="5600" dirty="0" err="1" smtClean="0">
                <a:solidFill>
                  <a:srgbClr val="375245"/>
                </a:solidFill>
                <a:latin typeface="#9Slide05 VL Fadilla"/>
              </a:rPr>
              <a:t>Khám</a:t>
            </a:r>
            <a:r>
              <a:rPr lang="en-US" sz="5600" dirty="0" smtClean="0">
                <a:solidFill>
                  <a:srgbClr val="375245"/>
                </a:solidFill>
                <a:latin typeface="#9Slide05 VL Fadilla"/>
              </a:rPr>
              <a:t> </a:t>
            </a:r>
            <a:r>
              <a:rPr lang="en-US" sz="5600" dirty="0" err="1" smtClean="0">
                <a:solidFill>
                  <a:srgbClr val="375245"/>
                </a:solidFill>
                <a:latin typeface="#9Slide05 VL Fadilla"/>
              </a:rPr>
              <a:t>phá</a:t>
            </a:r>
            <a:r>
              <a:rPr lang="en-US" sz="5600" dirty="0" smtClean="0">
                <a:solidFill>
                  <a:srgbClr val="375245"/>
                </a:solidFill>
                <a:latin typeface="#9Slide05 VL Fadilla"/>
              </a:rPr>
              <a:t> </a:t>
            </a:r>
            <a:r>
              <a:rPr lang="en-US" sz="5600" dirty="0" err="1" smtClean="0">
                <a:solidFill>
                  <a:srgbClr val="375245"/>
                </a:solidFill>
                <a:latin typeface="#9Slide05 VL Fadilla"/>
              </a:rPr>
              <a:t>đoạn</a:t>
            </a:r>
            <a:r>
              <a:rPr lang="en-US" sz="5600" dirty="0" smtClean="0">
                <a:solidFill>
                  <a:srgbClr val="375245"/>
                </a:solidFill>
                <a:latin typeface="#9Slide05 VL Fadilla"/>
              </a:rPr>
              <a:t> </a:t>
            </a:r>
            <a:r>
              <a:rPr lang="en-US" sz="5600" dirty="0" err="1">
                <a:solidFill>
                  <a:srgbClr val="375245"/>
                </a:solidFill>
                <a:latin typeface="#9Slide05 VL Fadilla"/>
              </a:rPr>
              <a:t>trích</a:t>
            </a:r>
            <a:endParaRPr lang="en-US" sz="5600" dirty="0">
              <a:solidFill>
                <a:srgbClr val="375245"/>
              </a:solidFill>
              <a:latin typeface="#9Slide05 VL Fadilla"/>
            </a:endParaRPr>
          </a:p>
        </p:txBody>
      </p:sp>
      <p:sp>
        <p:nvSpPr>
          <p:cNvPr id="18" name="TextBox 18"/>
          <p:cNvSpPr txBox="1"/>
          <p:nvPr/>
        </p:nvSpPr>
        <p:spPr>
          <a:xfrm>
            <a:off x="11353974" y="3929384"/>
            <a:ext cx="3754091" cy="1118820"/>
          </a:xfrm>
          <a:prstGeom prst="rect">
            <a:avLst/>
          </a:prstGeom>
        </p:spPr>
        <p:txBody>
          <a:bodyPr lIns="0" tIns="0" rIns="0" bIns="0" rtlCol="0" anchor="t">
            <a:spAutoFit/>
          </a:bodyPr>
          <a:lstStyle/>
          <a:p>
            <a:pPr algn="ctr">
              <a:lnSpc>
                <a:spcPts val="4480"/>
              </a:lnSpc>
            </a:pPr>
            <a:r>
              <a:rPr lang="en-US" sz="3200">
                <a:solidFill>
                  <a:srgbClr val="FFFFFF"/>
                </a:solidFill>
                <a:latin typeface="Roboto Condensed"/>
              </a:rPr>
              <a:t>Không gian bát ngát, trải dài</a:t>
            </a:r>
          </a:p>
        </p:txBody>
      </p:sp>
      <p:sp>
        <p:nvSpPr>
          <p:cNvPr id="19" name="TextBox 19"/>
          <p:cNvSpPr txBox="1"/>
          <p:nvPr/>
        </p:nvSpPr>
        <p:spPr>
          <a:xfrm>
            <a:off x="1942613" y="4297945"/>
            <a:ext cx="8371234" cy="1852218"/>
          </a:xfrm>
          <a:prstGeom prst="rect">
            <a:avLst/>
          </a:prstGeom>
        </p:spPr>
        <p:txBody>
          <a:bodyPr lIns="0" tIns="0" rIns="0" bIns="0" rtlCol="0" anchor="t">
            <a:spAutoFit/>
          </a:bodyPr>
          <a:lstStyle/>
          <a:p>
            <a:pPr algn="ctr">
              <a:lnSpc>
                <a:spcPts val="7356"/>
              </a:lnSpc>
            </a:pPr>
            <a:r>
              <a:rPr lang="en-US" sz="5254">
                <a:solidFill>
                  <a:srgbClr val="A56451"/>
                </a:solidFill>
                <a:latin typeface="#9Slide05 VL Fadilla"/>
              </a:rPr>
              <a:t>Cỏ non xanh tận chân trời,</a:t>
            </a:r>
          </a:p>
          <a:p>
            <a:pPr algn="ctr">
              <a:lnSpc>
                <a:spcPts val="7356"/>
              </a:lnSpc>
            </a:pPr>
            <a:r>
              <a:rPr lang="en-US" sz="5254">
                <a:solidFill>
                  <a:srgbClr val="A56451"/>
                </a:solidFill>
                <a:latin typeface="#9Slide05 VL Fadilla"/>
              </a:rPr>
              <a:t>Cành lê trắng điểm một vài bông hoa.</a:t>
            </a:r>
          </a:p>
        </p:txBody>
      </p:sp>
      <p:sp>
        <p:nvSpPr>
          <p:cNvPr id="20" name="AutoShape 20"/>
          <p:cNvSpPr/>
          <p:nvPr/>
        </p:nvSpPr>
        <p:spPr>
          <a:xfrm flipH="1">
            <a:off x="6384808" y="4005584"/>
            <a:ext cx="1652214" cy="372123"/>
          </a:xfrm>
          <a:prstGeom prst="line">
            <a:avLst/>
          </a:prstGeom>
          <a:ln w="38100" cap="flat">
            <a:solidFill>
              <a:srgbClr val="705313"/>
            </a:solidFill>
            <a:prstDash val="solid"/>
            <a:headEnd type="oval" w="lg" len="lg"/>
            <a:tailEnd type="oval" w="lg" len="lg"/>
          </a:ln>
        </p:spPr>
        <p:txBody>
          <a:bodyPr/>
          <a:lstStyle/>
          <a:p>
            <a:endParaRPr lang="en-US"/>
          </a:p>
        </p:txBody>
      </p:sp>
      <p:sp>
        <p:nvSpPr>
          <p:cNvPr id="21" name="AutoShape 21"/>
          <p:cNvSpPr/>
          <p:nvPr/>
        </p:nvSpPr>
        <p:spPr>
          <a:xfrm>
            <a:off x="8037021" y="4005584"/>
            <a:ext cx="3316953" cy="509274"/>
          </a:xfrm>
          <a:prstGeom prst="line">
            <a:avLst/>
          </a:prstGeom>
          <a:ln w="38100" cap="flat">
            <a:solidFill>
              <a:srgbClr val="705313"/>
            </a:solidFill>
            <a:prstDash val="solid"/>
            <a:headEnd type="oval" w="lg" len="lg"/>
            <a:tailEnd type="oval" w="lg" len="lg"/>
          </a:ln>
        </p:spPr>
        <p:txBody>
          <a:bodyPr/>
          <a:lstStyle/>
          <a:p>
            <a:endParaRPr lang="en-US"/>
          </a:p>
        </p:txBody>
      </p:sp>
      <p:grpSp>
        <p:nvGrpSpPr>
          <p:cNvPr id="22" name="Group 22"/>
          <p:cNvGrpSpPr/>
          <p:nvPr/>
        </p:nvGrpSpPr>
        <p:grpSpPr>
          <a:xfrm>
            <a:off x="1550119" y="6321966"/>
            <a:ext cx="14782212" cy="1471062"/>
            <a:chOff x="0" y="0"/>
            <a:chExt cx="3893258" cy="387440"/>
          </a:xfrm>
        </p:grpSpPr>
        <p:sp>
          <p:nvSpPr>
            <p:cNvPr id="23" name="Freeform 23"/>
            <p:cNvSpPr/>
            <p:nvPr/>
          </p:nvSpPr>
          <p:spPr>
            <a:xfrm>
              <a:off x="0" y="0"/>
              <a:ext cx="3893258" cy="387440"/>
            </a:xfrm>
            <a:custGeom>
              <a:avLst/>
              <a:gdLst/>
              <a:ahLst/>
              <a:cxnLst/>
              <a:rect l="l" t="t" r="r" b="b"/>
              <a:pathLst>
                <a:path w="3893258" h="387440">
                  <a:moveTo>
                    <a:pt x="26710" y="0"/>
                  </a:moveTo>
                  <a:lnTo>
                    <a:pt x="3866547" y="0"/>
                  </a:lnTo>
                  <a:cubicBezTo>
                    <a:pt x="3873631" y="0"/>
                    <a:pt x="3880425" y="2814"/>
                    <a:pt x="3885435" y="7823"/>
                  </a:cubicBezTo>
                  <a:cubicBezTo>
                    <a:pt x="3890444" y="12832"/>
                    <a:pt x="3893258" y="19626"/>
                    <a:pt x="3893258" y="26710"/>
                  </a:cubicBezTo>
                  <a:lnTo>
                    <a:pt x="3893258" y="360730"/>
                  </a:lnTo>
                  <a:cubicBezTo>
                    <a:pt x="3893258" y="367814"/>
                    <a:pt x="3890444" y="374608"/>
                    <a:pt x="3885435" y="379617"/>
                  </a:cubicBezTo>
                  <a:cubicBezTo>
                    <a:pt x="3880425" y="384626"/>
                    <a:pt x="3873631" y="387440"/>
                    <a:pt x="3866547" y="387440"/>
                  </a:cubicBezTo>
                  <a:lnTo>
                    <a:pt x="26710" y="387440"/>
                  </a:lnTo>
                  <a:cubicBezTo>
                    <a:pt x="19626" y="387440"/>
                    <a:pt x="12832" y="384626"/>
                    <a:pt x="7823" y="379617"/>
                  </a:cubicBezTo>
                  <a:cubicBezTo>
                    <a:pt x="2814" y="374608"/>
                    <a:pt x="0" y="367814"/>
                    <a:pt x="0" y="360730"/>
                  </a:cubicBezTo>
                  <a:lnTo>
                    <a:pt x="0" y="26710"/>
                  </a:lnTo>
                  <a:cubicBezTo>
                    <a:pt x="0" y="19626"/>
                    <a:pt x="2814" y="12832"/>
                    <a:pt x="7823" y="7823"/>
                  </a:cubicBezTo>
                  <a:cubicBezTo>
                    <a:pt x="12832" y="2814"/>
                    <a:pt x="19626" y="0"/>
                    <a:pt x="26710" y="0"/>
                  </a:cubicBezTo>
                  <a:close/>
                </a:path>
              </a:pathLst>
            </a:custGeom>
            <a:solidFill>
              <a:srgbClr val="E8D8C9">
                <a:alpha val="82745"/>
              </a:srgbClr>
            </a:solidFill>
          </p:spPr>
          <p:txBody>
            <a:bodyPr/>
            <a:lstStyle/>
            <a:p>
              <a:endParaRPr lang="en-US"/>
            </a:p>
          </p:txBody>
        </p:sp>
        <p:sp>
          <p:nvSpPr>
            <p:cNvPr id="24" name="TextBox 24"/>
            <p:cNvSpPr txBox="1"/>
            <p:nvPr/>
          </p:nvSpPr>
          <p:spPr>
            <a:xfrm>
              <a:off x="0" y="-76200"/>
              <a:ext cx="3893258" cy="463640"/>
            </a:xfrm>
            <a:prstGeom prst="rect">
              <a:avLst/>
            </a:prstGeom>
          </p:spPr>
          <p:txBody>
            <a:bodyPr lIns="50800" tIns="50800" rIns="50800" bIns="50800" rtlCol="0" anchor="ctr"/>
            <a:lstStyle/>
            <a:p>
              <a:pPr marL="820422" lvl="1" indent="-410211" algn="just">
                <a:lnSpc>
                  <a:spcPts val="5320"/>
                </a:lnSpc>
                <a:buFont typeface="Arial"/>
                <a:buChar char="•"/>
              </a:pPr>
              <a:r>
                <a:rPr lang="en-US" sz="3800">
                  <a:solidFill>
                    <a:srgbClr val="000000">
                      <a:alpha val="82745"/>
                    </a:srgbClr>
                  </a:solidFill>
                  <a:latin typeface="Roboto Condensed"/>
                </a:rPr>
                <a:t>Ý thơ cổ điển được vận dụng sáng tạo.</a:t>
              </a:r>
            </a:p>
            <a:p>
              <a:pPr marL="820422" lvl="1" indent="-410211" algn="just">
                <a:lnSpc>
                  <a:spcPts val="5320"/>
                </a:lnSpc>
                <a:buFont typeface="Arial"/>
                <a:buChar char="•"/>
              </a:pPr>
              <a:r>
                <a:rPr lang="en-US" sz="3800">
                  <a:solidFill>
                    <a:srgbClr val="000000">
                      <a:alpha val="82745"/>
                    </a:srgbClr>
                  </a:solidFill>
                  <a:latin typeface="Roboto Condensed"/>
                </a:rPr>
                <a:t> Màu sắc hài hòa: xanh của cỏ non, trắng của hoa lê.</a:t>
              </a:r>
            </a:p>
          </p:txBody>
        </p:sp>
      </p:grpSp>
      <p:grpSp>
        <p:nvGrpSpPr>
          <p:cNvPr id="25" name="Group 25"/>
          <p:cNvGrpSpPr/>
          <p:nvPr/>
        </p:nvGrpSpPr>
        <p:grpSpPr>
          <a:xfrm>
            <a:off x="1550119" y="7964478"/>
            <a:ext cx="14782212" cy="1471062"/>
            <a:chOff x="0" y="0"/>
            <a:chExt cx="3893258" cy="387440"/>
          </a:xfrm>
        </p:grpSpPr>
        <p:sp>
          <p:nvSpPr>
            <p:cNvPr id="26" name="Freeform 26"/>
            <p:cNvSpPr/>
            <p:nvPr/>
          </p:nvSpPr>
          <p:spPr>
            <a:xfrm>
              <a:off x="0" y="0"/>
              <a:ext cx="3893258" cy="387440"/>
            </a:xfrm>
            <a:custGeom>
              <a:avLst/>
              <a:gdLst/>
              <a:ahLst/>
              <a:cxnLst/>
              <a:rect l="l" t="t" r="r" b="b"/>
              <a:pathLst>
                <a:path w="3893258" h="387440">
                  <a:moveTo>
                    <a:pt x="26710" y="0"/>
                  </a:moveTo>
                  <a:lnTo>
                    <a:pt x="3866547" y="0"/>
                  </a:lnTo>
                  <a:cubicBezTo>
                    <a:pt x="3873631" y="0"/>
                    <a:pt x="3880425" y="2814"/>
                    <a:pt x="3885435" y="7823"/>
                  </a:cubicBezTo>
                  <a:cubicBezTo>
                    <a:pt x="3890444" y="12832"/>
                    <a:pt x="3893258" y="19626"/>
                    <a:pt x="3893258" y="26710"/>
                  </a:cubicBezTo>
                  <a:lnTo>
                    <a:pt x="3893258" y="360730"/>
                  </a:lnTo>
                  <a:cubicBezTo>
                    <a:pt x="3893258" y="367814"/>
                    <a:pt x="3890444" y="374608"/>
                    <a:pt x="3885435" y="379617"/>
                  </a:cubicBezTo>
                  <a:cubicBezTo>
                    <a:pt x="3880425" y="384626"/>
                    <a:pt x="3873631" y="387440"/>
                    <a:pt x="3866547" y="387440"/>
                  </a:cubicBezTo>
                  <a:lnTo>
                    <a:pt x="26710" y="387440"/>
                  </a:lnTo>
                  <a:cubicBezTo>
                    <a:pt x="19626" y="387440"/>
                    <a:pt x="12832" y="384626"/>
                    <a:pt x="7823" y="379617"/>
                  </a:cubicBezTo>
                  <a:cubicBezTo>
                    <a:pt x="2814" y="374608"/>
                    <a:pt x="0" y="367814"/>
                    <a:pt x="0" y="360730"/>
                  </a:cubicBezTo>
                  <a:lnTo>
                    <a:pt x="0" y="26710"/>
                  </a:lnTo>
                  <a:cubicBezTo>
                    <a:pt x="0" y="19626"/>
                    <a:pt x="2814" y="12832"/>
                    <a:pt x="7823" y="7823"/>
                  </a:cubicBezTo>
                  <a:cubicBezTo>
                    <a:pt x="12832" y="2814"/>
                    <a:pt x="19626" y="0"/>
                    <a:pt x="26710" y="0"/>
                  </a:cubicBezTo>
                  <a:close/>
                </a:path>
              </a:pathLst>
            </a:custGeom>
            <a:solidFill>
              <a:srgbClr val="E8D8C9">
                <a:alpha val="76863"/>
              </a:srgbClr>
            </a:solidFill>
          </p:spPr>
          <p:txBody>
            <a:bodyPr/>
            <a:lstStyle/>
            <a:p>
              <a:endParaRPr lang="en-US"/>
            </a:p>
          </p:txBody>
        </p:sp>
        <p:sp>
          <p:nvSpPr>
            <p:cNvPr id="27" name="TextBox 27"/>
            <p:cNvSpPr txBox="1"/>
            <p:nvPr/>
          </p:nvSpPr>
          <p:spPr>
            <a:xfrm>
              <a:off x="0" y="-76200"/>
              <a:ext cx="3893258" cy="463640"/>
            </a:xfrm>
            <a:prstGeom prst="rect">
              <a:avLst/>
            </a:prstGeom>
          </p:spPr>
          <p:txBody>
            <a:bodyPr lIns="50800" tIns="50800" rIns="50800" bIns="50800" rtlCol="0" anchor="ctr"/>
            <a:lstStyle/>
            <a:p>
              <a:pPr algn="just">
                <a:lnSpc>
                  <a:spcPts val="5320"/>
                </a:lnSpc>
              </a:pPr>
              <a:r>
                <a:rPr lang="en-US" sz="3800">
                  <a:solidFill>
                    <a:srgbClr val="000000">
                      <a:alpha val="76863"/>
                    </a:srgbClr>
                  </a:solidFill>
                  <a:latin typeface="Roboto Condensed"/>
                </a:rPr>
                <a:t>Gợi lên vẻ đẹp riêng của mùa xuân: mới mẻ, tinh khôi, tràn trề sức sống; khoáng đạt, trong trẻo; nhẹ nhàng, thanh khiết.</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up)">
                                      <p:cBhvr>
                                        <p:cTn id="12" dur="500"/>
                                        <p:tgtEl>
                                          <p:spTgt spid="20"/>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up)">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barn(inVertical)">
                                      <p:cBhvr>
                                        <p:cTn id="3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6023" y="-4011389"/>
            <a:ext cx="10297731" cy="18309776"/>
          </a:xfrm>
          <a:custGeom>
            <a:avLst/>
            <a:gdLst/>
            <a:ahLst/>
            <a:cxnLst/>
            <a:rect l="l" t="t" r="r" b="b"/>
            <a:pathLst>
              <a:path w="10297731" h="18309776">
                <a:moveTo>
                  <a:pt x="0" y="0"/>
                </a:moveTo>
                <a:lnTo>
                  <a:pt x="10297731" y="0"/>
                </a:lnTo>
                <a:lnTo>
                  <a:pt x="10297731" y="18309776"/>
                </a:lnTo>
                <a:lnTo>
                  <a:pt x="0" y="18309776"/>
                </a:lnTo>
                <a:lnTo>
                  <a:pt x="0" y="0"/>
                </a:lnTo>
                <a:close/>
              </a:path>
            </a:pathLst>
          </a:custGeom>
          <a:blipFill>
            <a:blip r:embed="rId3"/>
            <a:stretch>
              <a:fillRect l="-1179" r="-1179"/>
            </a:stretch>
          </a:blipFill>
        </p:spPr>
        <p:txBody>
          <a:bodyPr/>
          <a:lstStyle/>
          <a:p>
            <a:endParaRPr lang="en-US"/>
          </a:p>
        </p:txBody>
      </p:sp>
      <p:sp>
        <p:nvSpPr>
          <p:cNvPr id="3" name="Freeform 3"/>
          <p:cNvSpPr/>
          <p:nvPr/>
        </p:nvSpPr>
        <p:spPr>
          <a:xfrm>
            <a:off x="432598" y="275855"/>
            <a:ext cx="17414390" cy="9573498"/>
          </a:xfrm>
          <a:custGeom>
            <a:avLst/>
            <a:gdLst/>
            <a:ahLst/>
            <a:cxnLst/>
            <a:rect l="l" t="t" r="r" b="b"/>
            <a:pathLst>
              <a:path w="17414390" h="9573498">
                <a:moveTo>
                  <a:pt x="0" y="0"/>
                </a:moveTo>
                <a:lnTo>
                  <a:pt x="17414390" y="0"/>
                </a:lnTo>
                <a:lnTo>
                  <a:pt x="17414390" y="9573498"/>
                </a:lnTo>
                <a:lnTo>
                  <a:pt x="0" y="957349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1822243" y="-1538127"/>
            <a:ext cx="6368637" cy="5838664"/>
          </a:xfrm>
          <a:custGeom>
            <a:avLst/>
            <a:gdLst/>
            <a:ahLst/>
            <a:cxnLst/>
            <a:rect l="l" t="t" r="r" b="b"/>
            <a:pathLst>
              <a:path w="6368637" h="5838664">
                <a:moveTo>
                  <a:pt x="0" y="0"/>
                </a:moveTo>
                <a:lnTo>
                  <a:pt x="6368637" y="0"/>
                </a:lnTo>
                <a:lnTo>
                  <a:pt x="6368637" y="5838665"/>
                </a:lnTo>
                <a:lnTo>
                  <a:pt x="0" y="5838665"/>
                </a:lnTo>
                <a:lnTo>
                  <a:pt x="0" y="0"/>
                </a:lnTo>
                <a:close/>
              </a:path>
            </a:pathLst>
          </a:custGeom>
          <a:blipFill>
            <a:blip r:embed="rId6">
              <a:alphaModFix amt="72000"/>
            </a:blip>
            <a:stretch>
              <a:fillRect/>
            </a:stretch>
          </a:blipFill>
        </p:spPr>
        <p:txBody>
          <a:bodyPr/>
          <a:lstStyle/>
          <a:p>
            <a:endParaRPr lang="en-US"/>
          </a:p>
        </p:txBody>
      </p:sp>
      <p:sp>
        <p:nvSpPr>
          <p:cNvPr id="5" name="Freeform 5"/>
          <p:cNvSpPr/>
          <p:nvPr/>
        </p:nvSpPr>
        <p:spPr>
          <a:xfrm>
            <a:off x="14645553" y="6446595"/>
            <a:ext cx="5004522" cy="3851136"/>
          </a:xfrm>
          <a:custGeom>
            <a:avLst/>
            <a:gdLst/>
            <a:ahLst/>
            <a:cxnLst/>
            <a:rect l="l" t="t" r="r" b="b"/>
            <a:pathLst>
              <a:path w="5004522" h="3851136">
                <a:moveTo>
                  <a:pt x="0" y="0"/>
                </a:moveTo>
                <a:lnTo>
                  <a:pt x="5004522" y="0"/>
                </a:lnTo>
                <a:lnTo>
                  <a:pt x="5004522" y="3851136"/>
                </a:lnTo>
                <a:lnTo>
                  <a:pt x="0" y="3851136"/>
                </a:lnTo>
                <a:lnTo>
                  <a:pt x="0" y="0"/>
                </a:lnTo>
                <a:close/>
              </a:path>
            </a:pathLst>
          </a:custGeom>
          <a:blipFill>
            <a:blip r:embed="rId7"/>
            <a:stretch>
              <a:fillRect/>
            </a:stretch>
          </a:blipFill>
        </p:spPr>
        <p:txBody>
          <a:bodyPr/>
          <a:lstStyle/>
          <a:p>
            <a:endParaRPr lang="en-US"/>
          </a:p>
        </p:txBody>
      </p:sp>
      <p:sp>
        <p:nvSpPr>
          <p:cNvPr id="6" name="TextBox 6"/>
          <p:cNvSpPr txBox="1"/>
          <p:nvPr/>
        </p:nvSpPr>
        <p:spPr>
          <a:xfrm>
            <a:off x="6232243" y="1788794"/>
            <a:ext cx="5985867" cy="654661"/>
          </a:xfrm>
          <a:prstGeom prst="rect">
            <a:avLst/>
          </a:prstGeom>
        </p:spPr>
        <p:txBody>
          <a:bodyPr lIns="0" tIns="0" rIns="0" bIns="0" rtlCol="0" anchor="t">
            <a:spAutoFit/>
          </a:bodyPr>
          <a:lstStyle/>
          <a:p>
            <a:pPr algn="ctr">
              <a:lnSpc>
                <a:spcPts val="5385"/>
              </a:lnSpc>
              <a:spcBef>
                <a:spcPct val="0"/>
              </a:spcBef>
            </a:pPr>
            <a:r>
              <a:rPr lang="en-US" sz="3847">
                <a:solidFill>
                  <a:srgbClr val="AF872D"/>
                </a:solidFill>
                <a:latin typeface="Roboto Condensed Bold"/>
              </a:rPr>
              <a:t>NHIỆM VỤ THẢO LUẬN NHÓM </a:t>
            </a:r>
          </a:p>
        </p:txBody>
      </p:sp>
      <p:grpSp>
        <p:nvGrpSpPr>
          <p:cNvPr id="7" name="Group 7"/>
          <p:cNvGrpSpPr/>
          <p:nvPr/>
        </p:nvGrpSpPr>
        <p:grpSpPr>
          <a:xfrm>
            <a:off x="7412841" y="2599889"/>
            <a:ext cx="3254036" cy="1041689"/>
            <a:chOff x="0" y="0"/>
            <a:chExt cx="857030" cy="274354"/>
          </a:xfrm>
        </p:grpSpPr>
        <p:sp>
          <p:nvSpPr>
            <p:cNvPr id="8" name="Freeform 8"/>
            <p:cNvSpPr/>
            <p:nvPr/>
          </p:nvSpPr>
          <p:spPr>
            <a:xfrm>
              <a:off x="0" y="0"/>
              <a:ext cx="857030" cy="274354"/>
            </a:xfrm>
            <a:custGeom>
              <a:avLst/>
              <a:gdLst/>
              <a:ahLst/>
              <a:cxnLst/>
              <a:rect l="l" t="t" r="r" b="b"/>
              <a:pathLst>
                <a:path w="857030" h="274354">
                  <a:moveTo>
                    <a:pt x="121338" y="0"/>
                  </a:moveTo>
                  <a:lnTo>
                    <a:pt x="735692" y="0"/>
                  </a:lnTo>
                  <a:cubicBezTo>
                    <a:pt x="802705" y="0"/>
                    <a:pt x="857030" y="54325"/>
                    <a:pt x="857030" y="121338"/>
                  </a:cubicBezTo>
                  <a:lnTo>
                    <a:pt x="857030" y="153016"/>
                  </a:lnTo>
                  <a:cubicBezTo>
                    <a:pt x="857030" y="220029"/>
                    <a:pt x="802705" y="274354"/>
                    <a:pt x="735692" y="274354"/>
                  </a:cubicBezTo>
                  <a:lnTo>
                    <a:pt x="121338" y="274354"/>
                  </a:lnTo>
                  <a:cubicBezTo>
                    <a:pt x="54325" y="274354"/>
                    <a:pt x="0" y="220029"/>
                    <a:pt x="0" y="153016"/>
                  </a:cubicBezTo>
                  <a:lnTo>
                    <a:pt x="0" y="121338"/>
                  </a:lnTo>
                  <a:cubicBezTo>
                    <a:pt x="0" y="54325"/>
                    <a:pt x="54325" y="0"/>
                    <a:pt x="121338" y="0"/>
                  </a:cubicBezTo>
                  <a:close/>
                </a:path>
              </a:pathLst>
            </a:custGeom>
            <a:solidFill>
              <a:srgbClr val="F2E2BB"/>
            </a:solidFill>
          </p:spPr>
          <p:txBody>
            <a:bodyPr/>
            <a:lstStyle/>
            <a:p>
              <a:endParaRPr lang="en-US"/>
            </a:p>
          </p:txBody>
        </p:sp>
        <p:sp>
          <p:nvSpPr>
            <p:cNvPr id="9" name="TextBox 9"/>
            <p:cNvSpPr txBox="1"/>
            <p:nvPr/>
          </p:nvSpPr>
          <p:spPr>
            <a:xfrm>
              <a:off x="0" y="-85725"/>
              <a:ext cx="857030" cy="360079"/>
            </a:xfrm>
            <a:prstGeom prst="rect">
              <a:avLst/>
            </a:prstGeom>
          </p:spPr>
          <p:txBody>
            <a:bodyPr lIns="50800" tIns="50800" rIns="50800" bIns="50800" rtlCol="0" anchor="ctr"/>
            <a:lstStyle/>
            <a:p>
              <a:pPr algn="ctr">
                <a:lnSpc>
                  <a:spcPts val="6440"/>
                </a:lnSpc>
              </a:pPr>
              <a:r>
                <a:rPr lang="en-US" sz="4600">
                  <a:solidFill>
                    <a:srgbClr val="705313"/>
                  </a:solidFill>
                  <a:latin typeface="SVN-Bira"/>
                </a:rPr>
                <a:t>Nhóm 3,4</a:t>
              </a:r>
            </a:p>
          </p:txBody>
        </p:sp>
      </p:grpSp>
      <p:grpSp>
        <p:nvGrpSpPr>
          <p:cNvPr id="10" name="Group 10"/>
          <p:cNvGrpSpPr/>
          <p:nvPr/>
        </p:nvGrpSpPr>
        <p:grpSpPr>
          <a:xfrm>
            <a:off x="2780904" y="3798013"/>
            <a:ext cx="12517911" cy="4255099"/>
            <a:chOff x="0" y="0"/>
            <a:chExt cx="3296898" cy="1120684"/>
          </a:xfrm>
        </p:grpSpPr>
        <p:sp>
          <p:nvSpPr>
            <p:cNvPr id="11" name="Freeform 11"/>
            <p:cNvSpPr/>
            <p:nvPr/>
          </p:nvSpPr>
          <p:spPr>
            <a:xfrm>
              <a:off x="0" y="0"/>
              <a:ext cx="3296898" cy="1120684"/>
            </a:xfrm>
            <a:custGeom>
              <a:avLst/>
              <a:gdLst/>
              <a:ahLst/>
              <a:cxnLst/>
              <a:rect l="l" t="t" r="r" b="b"/>
              <a:pathLst>
                <a:path w="3296898" h="1120684">
                  <a:moveTo>
                    <a:pt x="31542" y="0"/>
                  </a:moveTo>
                  <a:lnTo>
                    <a:pt x="3265357" y="0"/>
                  </a:lnTo>
                  <a:cubicBezTo>
                    <a:pt x="3273722" y="0"/>
                    <a:pt x="3281745" y="3323"/>
                    <a:pt x="3287660" y="9238"/>
                  </a:cubicBezTo>
                  <a:cubicBezTo>
                    <a:pt x="3293575" y="15154"/>
                    <a:pt x="3296898" y="23176"/>
                    <a:pt x="3296898" y="31542"/>
                  </a:cubicBezTo>
                  <a:lnTo>
                    <a:pt x="3296898" y="1089143"/>
                  </a:lnTo>
                  <a:cubicBezTo>
                    <a:pt x="3296898" y="1097508"/>
                    <a:pt x="3293575" y="1105531"/>
                    <a:pt x="3287660" y="1111446"/>
                  </a:cubicBezTo>
                  <a:cubicBezTo>
                    <a:pt x="3281745" y="1117361"/>
                    <a:pt x="3273722" y="1120684"/>
                    <a:pt x="3265357" y="1120684"/>
                  </a:cubicBezTo>
                  <a:lnTo>
                    <a:pt x="31542" y="1120684"/>
                  </a:lnTo>
                  <a:cubicBezTo>
                    <a:pt x="14122" y="1120684"/>
                    <a:pt x="0" y="1106563"/>
                    <a:pt x="0" y="1089143"/>
                  </a:cubicBezTo>
                  <a:lnTo>
                    <a:pt x="0" y="31542"/>
                  </a:lnTo>
                  <a:cubicBezTo>
                    <a:pt x="0" y="23176"/>
                    <a:pt x="3323" y="15154"/>
                    <a:pt x="9238" y="9238"/>
                  </a:cubicBezTo>
                  <a:cubicBezTo>
                    <a:pt x="15154" y="3323"/>
                    <a:pt x="23176" y="0"/>
                    <a:pt x="31542" y="0"/>
                  </a:cubicBezTo>
                  <a:close/>
                </a:path>
              </a:pathLst>
            </a:custGeom>
            <a:solidFill>
              <a:srgbClr val="FDFBEB">
                <a:alpha val="63922"/>
              </a:srgbClr>
            </a:solidFill>
            <a:ln w="38100" cap="rnd">
              <a:solidFill>
                <a:srgbClr val="AF872D">
                  <a:alpha val="63922"/>
                </a:srgbClr>
              </a:solidFill>
              <a:prstDash val="lgDash"/>
              <a:round/>
            </a:ln>
          </p:spPr>
          <p:txBody>
            <a:bodyPr/>
            <a:lstStyle/>
            <a:p>
              <a:endParaRPr lang="en-US"/>
            </a:p>
          </p:txBody>
        </p:sp>
        <p:sp>
          <p:nvSpPr>
            <p:cNvPr id="12" name="TextBox 12"/>
            <p:cNvSpPr txBox="1"/>
            <p:nvPr/>
          </p:nvSpPr>
          <p:spPr>
            <a:xfrm>
              <a:off x="0" y="-19050"/>
              <a:ext cx="3296898" cy="1139734"/>
            </a:xfrm>
            <a:prstGeom prst="rect">
              <a:avLst/>
            </a:prstGeom>
          </p:spPr>
          <p:txBody>
            <a:bodyPr lIns="0" tIns="0" rIns="0" bIns="0" rtlCol="0" anchor="ctr"/>
            <a:lstStyle/>
            <a:p>
              <a:pPr marL="777240" lvl="1" indent="-388620" algn="just">
                <a:lnSpc>
                  <a:spcPts val="4428"/>
                </a:lnSpc>
                <a:buFont typeface="Arial"/>
                <a:buChar char="•"/>
              </a:pPr>
              <a:endParaRPr/>
            </a:p>
          </p:txBody>
        </p:sp>
      </p:grpSp>
      <p:sp>
        <p:nvSpPr>
          <p:cNvPr id="13" name="TextBox 13"/>
          <p:cNvSpPr txBox="1"/>
          <p:nvPr/>
        </p:nvSpPr>
        <p:spPr>
          <a:xfrm>
            <a:off x="3446268" y="4701674"/>
            <a:ext cx="11187182" cy="2352526"/>
          </a:xfrm>
          <a:prstGeom prst="rect">
            <a:avLst/>
          </a:prstGeom>
        </p:spPr>
        <p:txBody>
          <a:bodyPr lIns="0" tIns="0" rIns="0" bIns="0" rtlCol="0" anchor="t">
            <a:spAutoFit/>
          </a:bodyPr>
          <a:lstStyle/>
          <a:p>
            <a:pPr algn="just">
              <a:lnSpc>
                <a:spcPts val="6299"/>
              </a:lnSpc>
            </a:pPr>
            <a:r>
              <a:rPr lang="en-US" sz="4499">
                <a:solidFill>
                  <a:srgbClr val="705313"/>
                </a:solidFill>
                <a:latin typeface="Roboto Condensed"/>
              </a:rPr>
              <a:t>Lễ hội trong tiết Thanh minh được miêu tả qua những hình ảnh nào trong tám dòng thơ tiếp theo? Em có nhận xét gì về cảnh lễ hội?</a:t>
            </a:r>
          </a:p>
        </p:txBody>
      </p:sp>
      <p:sp>
        <p:nvSpPr>
          <p:cNvPr id="14" name="Freeform 14"/>
          <p:cNvSpPr/>
          <p:nvPr/>
        </p:nvSpPr>
        <p:spPr>
          <a:xfrm>
            <a:off x="4089959" y="4223680"/>
            <a:ext cx="8128151" cy="5291550"/>
          </a:xfrm>
          <a:custGeom>
            <a:avLst/>
            <a:gdLst/>
            <a:ahLst/>
            <a:cxnLst/>
            <a:rect l="l" t="t" r="r" b="b"/>
            <a:pathLst>
              <a:path w="8128151" h="5291550">
                <a:moveTo>
                  <a:pt x="0" y="0"/>
                </a:moveTo>
                <a:lnTo>
                  <a:pt x="8128151" y="0"/>
                </a:lnTo>
                <a:lnTo>
                  <a:pt x="8128151" y="5291551"/>
                </a:lnTo>
                <a:lnTo>
                  <a:pt x="0" y="5291551"/>
                </a:lnTo>
                <a:lnTo>
                  <a:pt x="0" y="0"/>
                </a:lnTo>
                <a:close/>
              </a:path>
            </a:pathLst>
          </a:custGeom>
          <a:blipFill>
            <a:blip r:embed="rId8">
              <a:alphaModFix amt="25000"/>
            </a:blip>
            <a:stretch>
              <a:fillRect/>
            </a:stretch>
          </a:blipFill>
        </p:spPr>
        <p:txBody>
          <a:bodyPr/>
          <a:lstStyle/>
          <a:p>
            <a:endParaRPr lang="en-US"/>
          </a:p>
        </p:txBody>
      </p:sp>
      <p:sp>
        <p:nvSpPr>
          <p:cNvPr id="15" name="TextBox 15"/>
          <p:cNvSpPr txBox="1"/>
          <p:nvPr/>
        </p:nvSpPr>
        <p:spPr>
          <a:xfrm>
            <a:off x="626054" y="722735"/>
            <a:ext cx="12514883" cy="998121"/>
          </a:xfrm>
          <a:prstGeom prst="rect">
            <a:avLst/>
          </a:prstGeom>
        </p:spPr>
        <p:txBody>
          <a:bodyPr lIns="0" tIns="0" rIns="0" bIns="0" rtlCol="0" anchor="t">
            <a:spAutoFit/>
          </a:bodyPr>
          <a:lstStyle/>
          <a:p>
            <a:pPr algn="ctr">
              <a:lnSpc>
                <a:spcPts val="7980"/>
              </a:lnSpc>
            </a:pPr>
            <a:r>
              <a:rPr lang="en-US" sz="5700" dirty="0">
                <a:solidFill>
                  <a:srgbClr val="375245"/>
                </a:solidFill>
                <a:latin typeface="#9Slide05 Brannboll Ny"/>
              </a:rPr>
              <a:t>3.2. </a:t>
            </a:r>
            <a:r>
              <a:rPr lang="en-US" sz="5700" dirty="0" err="1" smtClean="0">
                <a:solidFill>
                  <a:srgbClr val="375245"/>
                </a:solidFill>
                <a:latin typeface="#9Slide05 Brannboll Ny"/>
              </a:rPr>
              <a:t>Khám</a:t>
            </a:r>
            <a:r>
              <a:rPr lang="en-US" sz="5700" dirty="0" smtClean="0">
                <a:solidFill>
                  <a:srgbClr val="375245"/>
                </a:solidFill>
                <a:latin typeface="#9Slide05 Brannboll Ny"/>
              </a:rPr>
              <a:t> </a:t>
            </a:r>
            <a:r>
              <a:rPr lang="en-US" sz="5700" dirty="0" err="1" smtClean="0">
                <a:solidFill>
                  <a:srgbClr val="375245"/>
                </a:solidFill>
                <a:latin typeface="#9Slide05 Brannboll Ny"/>
              </a:rPr>
              <a:t>phá</a:t>
            </a:r>
            <a:r>
              <a:rPr lang="en-US" sz="5700" dirty="0" smtClean="0">
                <a:solidFill>
                  <a:srgbClr val="375245"/>
                </a:solidFill>
                <a:latin typeface="#9Slide05 Brannboll Ny"/>
              </a:rPr>
              <a:t> </a:t>
            </a:r>
            <a:r>
              <a:rPr lang="en-US" sz="5700" dirty="0" err="1" smtClean="0">
                <a:solidFill>
                  <a:srgbClr val="375245"/>
                </a:solidFill>
                <a:latin typeface="#9Slide05 Brannboll Ny"/>
              </a:rPr>
              <a:t>đoạn</a:t>
            </a:r>
            <a:r>
              <a:rPr lang="en-US" sz="5700" dirty="0" smtClean="0">
                <a:solidFill>
                  <a:srgbClr val="375245"/>
                </a:solidFill>
                <a:latin typeface="#9Slide05 Brannboll Ny"/>
              </a:rPr>
              <a:t> </a:t>
            </a:r>
            <a:r>
              <a:rPr lang="en-US" sz="5700" dirty="0" err="1">
                <a:solidFill>
                  <a:srgbClr val="375245"/>
                </a:solidFill>
                <a:latin typeface="#9Slide05 Brannboll Ny"/>
              </a:rPr>
              <a:t>trích</a:t>
            </a:r>
            <a:r>
              <a:rPr lang="en-US" sz="5700" dirty="0">
                <a:solidFill>
                  <a:srgbClr val="375245"/>
                </a:solidFill>
                <a:latin typeface="#9Slide05 Brannboll Ny"/>
              </a:rPr>
              <a:t> “</a:t>
            </a:r>
            <a:r>
              <a:rPr lang="en-US" sz="5700" dirty="0" err="1">
                <a:solidFill>
                  <a:srgbClr val="375245"/>
                </a:solidFill>
                <a:latin typeface="#9Slide05 Brannboll Ny"/>
              </a:rPr>
              <a:t>Cảnh</a:t>
            </a:r>
            <a:r>
              <a:rPr lang="en-US" sz="5700" dirty="0">
                <a:solidFill>
                  <a:srgbClr val="375245"/>
                </a:solidFill>
                <a:latin typeface="#9Slide05 Brannboll Ny"/>
              </a:rPr>
              <a:t> </a:t>
            </a:r>
            <a:r>
              <a:rPr lang="en-US" sz="5700" dirty="0" err="1">
                <a:solidFill>
                  <a:srgbClr val="375245"/>
                </a:solidFill>
                <a:latin typeface="#9Slide05 Brannboll Ny"/>
              </a:rPr>
              <a:t>ngày</a:t>
            </a:r>
            <a:r>
              <a:rPr lang="en-US" sz="5700" dirty="0">
                <a:solidFill>
                  <a:srgbClr val="375245"/>
                </a:solidFill>
                <a:latin typeface="#9Slide05 Brannboll Ny"/>
              </a:rPr>
              <a:t> </a:t>
            </a:r>
            <a:r>
              <a:rPr lang="en-US" sz="5700" dirty="0" err="1">
                <a:solidFill>
                  <a:srgbClr val="375245"/>
                </a:solidFill>
                <a:latin typeface="#9Slide05 Brannboll Ny"/>
              </a:rPr>
              <a:t>xuân</a:t>
            </a:r>
            <a:r>
              <a:rPr lang="en-US" sz="5700" dirty="0">
                <a:solidFill>
                  <a:srgbClr val="375245"/>
                </a:solidFill>
                <a:latin typeface="#9Slide05 Brannboll Ny"/>
              </a:rPr>
              <a:t>”</a:t>
            </a:r>
          </a:p>
        </p:txBody>
      </p:sp>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6023" y="-4011389"/>
            <a:ext cx="10297731" cy="18309776"/>
          </a:xfrm>
          <a:custGeom>
            <a:avLst/>
            <a:gdLst/>
            <a:ahLst/>
            <a:cxnLst/>
            <a:rect l="l" t="t" r="r" b="b"/>
            <a:pathLst>
              <a:path w="10297731" h="18309776">
                <a:moveTo>
                  <a:pt x="0" y="0"/>
                </a:moveTo>
                <a:lnTo>
                  <a:pt x="10297731" y="0"/>
                </a:lnTo>
                <a:lnTo>
                  <a:pt x="10297731" y="18309776"/>
                </a:lnTo>
                <a:lnTo>
                  <a:pt x="0" y="18309776"/>
                </a:lnTo>
                <a:lnTo>
                  <a:pt x="0" y="0"/>
                </a:lnTo>
                <a:close/>
              </a:path>
            </a:pathLst>
          </a:custGeom>
          <a:blipFill>
            <a:blip r:embed="rId3"/>
            <a:stretch>
              <a:fillRect l="-1179" r="-1179"/>
            </a:stretch>
          </a:blipFill>
        </p:spPr>
        <p:txBody>
          <a:bodyPr/>
          <a:lstStyle/>
          <a:p>
            <a:endParaRPr lang="en-US"/>
          </a:p>
        </p:txBody>
      </p:sp>
      <p:sp>
        <p:nvSpPr>
          <p:cNvPr id="3" name="Freeform 3"/>
          <p:cNvSpPr/>
          <p:nvPr/>
        </p:nvSpPr>
        <p:spPr>
          <a:xfrm>
            <a:off x="784237" y="840980"/>
            <a:ext cx="17070654" cy="9210654"/>
          </a:xfrm>
          <a:custGeom>
            <a:avLst/>
            <a:gdLst/>
            <a:ahLst/>
            <a:cxnLst/>
            <a:rect l="l" t="t" r="r" b="b"/>
            <a:pathLst>
              <a:path w="17070654" h="9210654">
                <a:moveTo>
                  <a:pt x="0" y="0"/>
                </a:moveTo>
                <a:lnTo>
                  <a:pt x="17070655" y="0"/>
                </a:lnTo>
                <a:lnTo>
                  <a:pt x="17070655" y="9210654"/>
                </a:lnTo>
                <a:lnTo>
                  <a:pt x="0" y="921065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1537617" y="-1418104"/>
            <a:ext cx="4928280" cy="4518168"/>
          </a:xfrm>
          <a:custGeom>
            <a:avLst/>
            <a:gdLst/>
            <a:ahLst/>
            <a:cxnLst/>
            <a:rect l="l" t="t" r="r" b="b"/>
            <a:pathLst>
              <a:path w="4928280" h="4518168">
                <a:moveTo>
                  <a:pt x="0" y="0"/>
                </a:moveTo>
                <a:lnTo>
                  <a:pt x="4928280" y="0"/>
                </a:lnTo>
                <a:lnTo>
                  <a:pt x="4928280" y="4518167"/>
                </a:lnTo>
                <a:lnTo>
                  <a:pt x="0" y="4518167"/>
                </a:lnTo>
                <a:lnTo>
                  <a:pt x="0" y="0"/>
                </a:lnTo>
                <a:close/>
              </a:path>
            </a:pathLst>
          </a:custGeom>
          <a:blipFill>
            <a:blip r:embed="rId6"/>
            <a:stretch>
              <a:fillRect/>
            </a:stretch>
          </a:blipFill>
        </p:spPr>
        <p:txBody>
          <a:bodyPr/>
          <a:lstStyle/>
          <a:p>
            <a:endParaRPr lang="en-US"/>
          </a:p>
        </p:txBody>
      </p:sp>
      <p:sp>
        <p:nvSpPr>
          <p:cNvPr id="5" name="Freeform 5"/>
          <p:cNvSpPr/>
          <p:nvPr/>
        </p:nvSpPr>
        <p:spPr>
          <a:xfrm>
            <a:off x="14195926" y="6638470"/>
            <a:ext cx="5004522" cy="3851136"/>
          </a:xfrm>
          <a:custGeom>
            <a:avLst/>
            <a:gdLst/>
            <a:ahLst/>
            <a:cxnLst/>
            <a:rect l="l" t="t" r="r" b="b"/>
            <a:pathLst>
              <a:path w="5004522" h="3851136">
                <a:moveTo>
                  <a:pt x="0" y="0"/>
                </a:moveTo>
                <a:lnTo>
                  <a:pt x="5004522" y="0"/>
                </a:lnTo>
                <a:lnTo>
                  <a:pt x="5004522" y="3851136"/>
                </a:lnTo>
                <a:lnTo>
                  <a:pt x="0" y="3851136"/>
                </a:lnTo>
                <a:lnTo>
                  <a:pt x="0" y="0"/>
                </a:lnTo>
                <a:close/>
              </a:path>
            </a:pathLst>
          </a:custGeom>
          <a:blipFill>
            <a:blip r:embed="rId7">
              <a:alphaModFix amt="24000"/>
            </a:blip>
            <a:stretch>
              <a:fillRect/>
            </a:stretch>
          </a:blipFill>
        </p:spPr>
        <p:txBody>
          <a:bodyPr/>
          <a:lstStyle/>
          <a:p>
            <a:endParaRPr lang="en-US"/>
          </a:p>
        </p:txBody>
      </p:sp>
      <p:grpSp>
        <p:nvGrpSpPr>
          <p:cNvPr id="6" name="Group 6"/>
          <p:cNvGrpSpPr/>
          <p:nvPr/>
        </p:nvGrpSpPr>
        <p:grpSpPr>
          <a:xfrm>
            <a:off x="7679719" y="1737920"/>
            <a:ext cx="8727048" cy="1577108"/>
            <a:chOff x="0" y="0"/>
            <a:chExt cx="2298482" cy="415370"/>
          </a:xfrm>
        </p:grpSpPr>
        <p:sp>
          <p:nvSpPr>
            <p:cNvPr id="7" name="Freeform 7"/>
            <p:cNvSpPr/>
            <p:nvPr/>
          </p:nvSpPr>
          <p:spPr>
            <a:xfrm>
              <a:off x="0" y="0"/>
              <a:ext cx="2298482" cy="415370"/>
            </a:xfrm>
            <a:custGeom>
              <a:avLst/>
              <a:gdLst/>
              <a:ahLst/>
              <a:cxnLst/>
              <a:rect l="l" t="t" r="r" b="b"/>
              <a:pathLst>
                <a:path w="2298482" h="415370">
                  <a:moveTo>
                    <a:pt x="45243" y="0"/>
                  </a:moveTo>
                  <a:lnTo>
                    <a:pt x="2253239" y="0"/>
                  </a:lnTo>
                  <a:cubicBezTo>
                    <a:pt x="2278226" y="0"/>
                    <a:pt x="2298482" y="20256"/>
                    <a:pt x="2298482" y="45243"/>
                  </a:cubicBezTo>
                  <a:lnTo>
                    <a:pt x="2298482" y="370127"/>
                  </a:lnTo>
                  <a:cubicBezTo>
                    <a:pt x="2298482" y="382126"/>
                    <a:pt x="2293715" y="393634"/>
                    <a:pt x="2285231" y="402119"/>
                  </a:cubicBezTo>
                  <a:cubicBezTo>
                    <a:pt x="2276746" y="410603"/>
                    <a:pt x="2265238" y="415370"/>
                    <a:pt x="2253239" y="415370"/>
                  </a:cubicBezTo>
                  <a:lnTo>
                    <a:pt x="45243" y="415370"/>
                  </a:lnTo>
                  <a:cubicBezTo>
                    <a:pt x="33244" y="415370"/>
                    <a:pt x="21736" y="410603"/>
                    <a:pt x="13251" y="402119"/>
                  </a:cubicBezTo>
                  <a:cubicBezTo>
                    <a:pt x="4767" y="393634"/>
                    <a:pt x="0" y="382126"/>
                    <a:pt x="0" y="370127"/>
                  </a:cubicBezTo>
                  <a:lnTo>
                    <a:pt x="0" y="45243"/>
                  </a:lnTo>
                  <a:cubicBezTo>
                    <a:pt x="0" y="33244"/>
                    <a:pt x="4767" y="21736"/>
                    <a:pt x="13251" y="13251"/>
                  </a:cubicBezTo>
                  <a:cubicBezTo>
                    <a:pt x="21736" y="4767"/>
                    <a:pt x="33244" y="0"/>
                    <a:pt x="45243" y="0"/>
                  </a:cubicBezTo>
                  <a:close/>
                </a:path>
              </a:pathLst>
            </a:custGeom>
            <a:solidFill>
              <a:srgbClr val="F2E2BB">
                <a:alpha val="92941"/>
              </a:srgbClr>
            </a:solidFill>
          </p:spPr>
          <p:txBody>
            <a:bodyPr/>
            <a:lstStyle/>
            <a:p>
              <a:endParaRPr lang="en-US"/>
            </a:p>
          </p:txBody>
        </p:sp>
        <p:sp>
          <p:nvSpPr>
            <p:cNvPr id="8" name="TextBox 8"/>
            <p:cNvSpPr txBox="1"/>
            <p:nvPr/>
          </p:nvSpPr>
          <p:spPr>
            <a:xfrm>
              <a:off x="0" y="-76200"/>
              <a:ext cx="2298482" cy="491570"/>
            </a:xfrm>
            <a:prstGeom prst="rect">
              <a:avLst/>
            </a:prstGeom>
          </p:spPr>
          <p:txBody>
            <a:bodyPr lIns="50800" tIns="50800" rIns="50800" bIns="50800" rtlCol="0" anchor="ctr"/>
            <a:lstStyle/>
            <a:p>
              <a:pPr algn="ctr">
                <a:lnSpc>
                  <a:spcPts val="5879"/>
                </a:lnSpc>
              </a:pPr>
              <a:r>
                <a:rPr lang="en-US" sz="4199">
                  <a:solidFill>
                    <a:srgbClr val="575D4D">
                      <a:alpha val="92941"/>
                    </a:srgbClr>
                  </a:solidFill>
                  <a:latin typeface="ThuphapCongthuy"/>
                </a:rPr>
                <a:t>Cảnh lễ hội trong tiết Thanh minh</a:t>
              </a:r>
            </a:p>
          </p:txBody>
        </p:sp>
      </p:grpSp>
      <p:sp>
        <p:nvSpPr>
          <p:cNvPr id="9" name="TextBox 9"/>
          <p:cNvSpPr txBox="1"/>
          <p:nvPr/>
        </p:nvSpPr>
        <p:spPr>
          <a:xfrm>
            <a:off x="1550119" y="895350"/>
            <a:ext cx="11392658" cy="1025922"/>
          </a:xfrm>
          <a:prstGeom prst="rect">
            <a:avLst/>
          </a:prstGeom>
        </p:spPr>
        <p:txBody>
          <a:bodyPr lIns="0" tIns="0" rIns="0" bIns="0" rtlCol="0" anchor="t">
            <a:spAutoFit/>
          </a:bodyPr>
          <a:lstStyle/>
          <a:p>
            <a:pPr algn="ctr">
              <a:lnSpc>
                <a:spcPts val="7980"/>
              </a:lnSpc>
            </a:pPr>
            <a:r>
              <a:rPr lang="en-US" sz="5700" dirty="0">
                <a:solidFill>
                  <a:srgbClr val="375245"/>
                </a:solidFill>
                <a:latin typeface="#9Slide05 Brannboll Ny"/>
              </a:rPr>
              <a:t>3.2. </a:t>
            </a:r>
            <a:r>
              <a:rPr lang="en-US" sz="5700" dirty="0" err="1" smtClean="0">
                <a:solidFill>
                  <a:srgbClr val="375245"/>
                </a:solidFill>
                <a:latin typeface="#9Slide05 Brannboll Ny"/>
              </a:rPr>
              <a:t>Khám</a:t>
            </a:r>
            <a:r>
              <a:rPr lang="en-US" sz="5700" dirty="0" smtClean="0">
                <a:solidFill>
                  <a:srgbClr val="375245"/>
                </a:solidFill>
                <a:latin typeface="#9Slide05 Brannboll Ny"/>
              </a:rPr>
              <a:t> </a:t>
            </a:r>
            <a:r>
              <a:rPr lang="en-US" sz="5700" dirty="0" err="1" smtClean="0">
                <a:solidFill>
                  <a:srgbClr val="375245"/>
                </a:solidFill>
                <a:latin typeface="#9Slide05 Brannboll Ny"/>
              </a:rPr>
              <a:t>phá</a:t>
            </a:r>
            <a:r>
              <a:rPr lang="en-US" sz="5700" dirty="0" smtClean="0">
                <a:solidFill>
                  <a:srgbClr val="375245"/>
                </a:solidFill>
                <a:latin typeface="#9Slide05 Brannboll Ny"/>
              </a:rPr>
              <a:t> </a:t>
            </a:r>
            <a:r>
              <a:rPr lang="en-US" sz="5700" dirty="0" err="1" smtClean="0">
                <a:solidFill>
                  <a:srgbClr val="375245"/>
                </a:solidFill>
                <a:latin typeface="#9Slide05 Brannboll Ny"/>
              </a:rPr>
              <a:t>đoạn</a:t>
            </a:r>
            <a:r>
              <a:rPr lang="en-US" sz="5700" dirty="0" smtClean="0">
                <a:solidFill>
                  <a:srgbClr val="375245"/>
                </a:solidFill>
                <a:latin typeface="#9Slide05 Brannboll Ny"/>
              </a:rPr>
              <a:t> </a:t>
            </a:r>
            <a:r>
              <a:rPr lang="en-US" sz="5700" dirty="0" err="1">
                <a:solidFill>
                  <a:srgbClr val="375245"/>
                </a:solidFill>
                <a:latin typeface="#9Slide05 Brannboll Ny"/>
              </a:rPr>
              <a:t>trích</a:t>
            </a:r>
            <a:r>
              <a:rPr lang="en-US" sz="5700" dirty="0">
                <a:solidFill>
                  <a:srgbClr val="375245"/>
                </a:solidFill>
                <a:latin typeface="#9Slide05 Brannboll Ny"/>
              </a:rPr>
              <a:t> “</a:t>
            </a:r>
            <a:r>
              <a:rPr lang="en-US" sz="5700" dirty="0" err="1">
                <a:solidFill>
                  <a:srgbClr val="375245"/>
                </a:solidFill>
                <a:latin typeface="#9Slide05 Brannboll Ny"/>
              </a:rPr>
              <a:t>Cảnh</a:t>
            </a:r>
            <a:r>
              <a:rPr lang="en-US" sz="5700" dirty="0">
                <a:solidFill>
                  <a:srgbClr val="375245"/>
                </a:solidFill>
                <a:latin typeface="#9Slide05 Brannboll Ny"/>
              </a:rPr>
              <a:t> </a:t>
            </a:r>
            <a:r>
              <a:rPr lang="en-US" sz="5700" dirty="0" err="1">
                <a:solidFill>
                  <a:srgbClr val="375245"/>
                </a:solidFill>
                <a:latin typeface="#9Slide05 Brannboll Ny"/>
              </a:rPr>
              <a:t>ngày</a:t>
            </a:r>
            <a:r>
              <a:rPr lang="en-US" sz="5700" dirty="0">
                <a:solidFill>
                  <a:srgbClr val="375245"/>
                </a:solidFill>
                <a:latin typeface="#9Slide05 Brannboll Ny"/>
              </a:rPr>
              <a:t> </a:t>
            </a:r>
            <a:r>
              <a:rPr lang="en-US" sz="5700" dirty="0" err="1">
                <a:solidFill>
                  <a:srgbClr val="375245"/>
                </a:solidFill>
                <a:latin typeface="#9Slide05 Brannboll Ny"/>
              </a:rPr>
              <a:t>xuân</a:t>
            </a:r>
            <a:r>
              <a:rPr lang="en-US" sz="5700" dirty="0">
                <a:solidFill>
                  <a:srgbClr val="375245"/>
                </a:solidFill>
                <a:latin typeface="#9Slide05 Brannboll Ny"/>
              </a:rPr>
              <a:t>”</a:t>
            </a:r>
          </a:p>
        </p:txBody>
      </p:sp>
      <p:sp>
        <p:nvSpPr>
          <p:cNvPr id="10" name="TextBox 10"/>
          <p:cNvSpPr txBox="1"/>
          <p:nvPr/>
        </p:nvSpPr>
        <p:spPr>
          <a:xfrm>
            <a:off x="1934481" y="1760121"/>
            <a:ext cx="5745238" cy="1000274"/>
          </a:xfrm>
          <a:prstGeom prst="rect">
            <a:avLst/>
          </a:prstGeom>
        </p:spPr>
        <p:txBody>
          <a:bodyPr wrap="square" lIns="0" tIns="0" rIns="0" bIns="0" rtlCol="0" anchor="t">
            <a:spAutoFit/>
          </a:bodyPr>
          <a:lstStyle/>
          <a:p>
            <a:pPr algn="ctr">
              <a:lnSpc>
                <a:spcPts val="7840"/>
              </a:lnSpc>
            </a:pPr>
            <a:r>
              <a:rPr lang="en-US" sz="5600" dirty="0">
                <a:solidFill>
                  <a:srgbClr val="375245"/>
                </a:solidFill>
                <a:latin typeface="#9Slide05 VL Fadilla"/>
              </a:rPr>
              <a:t>b. </a:t>
            </a:r>
            <a:r>
              <a:rPr lang="en-US" sz="5600" dirty="0" err="1" smtClean="0">
                <a:solidFill>
                  <a:srgbClr val="375245"/>
                </a:solidFill>
                <a:latin typeface="#9Slide05 VL Fadilla"/>
              </a:rPr>
              <a:t>Khám</a:t>
            </a:r>
            <a:r>
              <a:rPr lang="en-US" sz="5600" dirty="0" smtClean="0">
                <a:solidFill>
                  <a:srgbClr val="375245"/>
                </a:solidFill>
                <a:latin typeface="#9Slide05 VL Fadilla"/>
              </a:rPr>
              <a:t> </a:t>
            </a:r>
            <a:r>
              <a:rPr lang="en-US" sz="5600" dirty="0" err="1" smtClean="0">
                <a:solidFill>
                  <a:srgbClr val="375245"/>
                </a:solidFill>
                <a:latin typeface="#9Slide05 VL Fadilla"/>
              </a:rPr>
              <a:t>phá</a:t>
            </a:r>
            <a:r>
              <a:rPr lang="en-US" sz="5600" dirty="0" smtClean="0">
                <a:solidFill>
                  <a:srgbClr val="375245"/>
                </a:solidFill>
                <a:latin typeface="#9Slide05 VL Fadilla"/>
              </a:rPr>
              <a:t> </a:t>
            </a:r>
            <a:r>
              <a:rPr lang="en-US" sz="5600" dirty="0" err="1" smtClean="0">
                <a:solidFill>
                  <a:srgbClr val="375245"/>
                </a:solidFill>
                <a:latin typeface="#9Slide05 VL Fadilla"/>
              </a:rPr>
              <a:t>đoạn</a:t>
            </a:r>
            <a:r>
              <a:rPr lang="en-US" sz="5600" dirty="0" smtClean="0">
                <a:solidFill>
                  <a:srgbClr val="375245"/>
                </a:solidFill>
                <a:latin typeface="#9Slide05 VL Fadilla"/>
              </a:rPr>
              <a:t> </a:t>
            </a:r>
            <a:r>
              <a:rPr lang="en-US" sz="5600" dirty="0" err="1">
                <a:solidFill>
                  <a:srgbClr val="375245"/>
                </a:solidFill>
                <a:latin typeface="#9Slide05 VL Fadilla"/>
              </a:rPr>
              <a:t>trích</a:t>
            </a:r>
            <a:endParaRPr lang="en-US" sz="5600" dirty="0">
              <a:solidFill>
                <a:srgbClr val="375245"/>
              </a:solidFill>
              <a:latin typeface="#9Slide05 VL Fadilla"/>
            </a:endParaRPr>
          </a:p>
        </p:txBody>
      </p:sp>
      <p:sp>
        <p:nvSpPr>
          <p:cNvPr id="11" name="TextBox 11"/>
          <p:cNvSpPr txBox="1"/>
          <p:nvPr/>
        </p:nvSpPr>
        <p:spPr>
          <a:xfrm>
            <a:off x="1262066" y="3682034"/>
            <a:ext cx="8558061" cy="5658793"/>
          </a:xfrm>
          <a:prstGeom prst="rect">
            <a:avLst/>
          </a:prstGeom>
        </p:spPr>
        <p:txBody>
          <a:bodyPr wrap="square" lIns="0" tIns="0" rIns="0" bIns="0" rtlCol="0" anchor="t">
            <a:spAutoFit/>
          </a:bodyPr>
          <a:lstStyle/>
          <a:p>
            <a:pPr algn="ctr">
              <a:lnSpc>
                <a:spcPts val="7356"/>
              </a:lnSpc>
            </a:pPr>
            <a:r>
              <a:rPr lang="en-US" sz="5254">
                <a:solidFill>
                  <a:srgbClr val="A56451"/>
                </a:solidFill>
                <a:latin typeface="#9Slide05 VL Fadilla"/>
              </a:rPr>
              <a:t>Thanh minh trong tiết tháng Ba,</a:t>
            </a:r>
          </a:p>
          <a:p>
            <a:pPr algn="ctr">
              <a:lnSpc>
                <a:spcPts val="7356"/>
              </a:lnSpc>
            </a:pPr>
            <a:r>
              <a:rPr lang="en-US" sz="5254">
                <a:solidFill>
                  <a:srgbClr val="A56451"/>
                </a:solidFill>
                <a:latin typeface="#9Slide05 VL Fadilla"/>
              </a:rPr>
              <a:t>Lễ là tảo mộ, hội là đạp thanh.</a:t>
            </a:r>
          </a:p>
          <a:p>
            <a:pPr algn="ctr">
              <a:lnSpc>
                <a:spcPts val="7356"/>
              </a:lnSpc>
            </a:pPr>
            <a:r>
              <a:rPr lang="en-US" sz="5254">
                <a:solidFill>
                  <a:srgbClr val="A56451"/>
                </a:solidFill>
                <a:latin typeface="#9Slide05 VL Fadilla"/>
              </a:rPr>
              <a:t>Gần xa nô nức yến anh,</a:t>
            </a:r>
          </a:p>
          <a:p>
            <a:pPr algn="ctr">
              <a:lnSpc>
                <a:spcPts val="7356"/>
              </a:lnSpc>
            </a:pPr>
            <a:r>
              <a:rPr lang="en-US" sz="5254">
                <a:solidFill>
                  <a:srgbClr val="A56451"/>
                </a:solidFill>
                <a:latin typeface="#9Slide05 VL Fadilla"/>
              </a:rPr>
              <a:t>Chị em sắm sửa bộ hành chơi xuân</a:t>
            </a:r>
          </a:p>
          <a:p>
            <a:pPr algn="ctr">
              <a:lnSpc>
                <a:spcPts val="7356"/>
              </a:lnSpc>
            </a:pPr>
            <a:r>
              <a:rPr lang="en-US" sz="5254">
                <a:solidFill>
                  <a:srgbClr val="A56451"/>
                </a:solidFill>
                <a:latin typeface="#9Slide05 VL Fadilla"/>
              </a:rPr>
              <a:t>Dập dìu, tài tử, giai nhân</a:t>
            </a:r>
          </a:p>
          <a:p>
            <a:pPr algn="ctr">
              <a:lnSpc>
                <a:spcPts val="7356"/>
              </a:lnSpc>
            </a:pPr>
            <a:r>
              <a:rPr lang="en-US" sz="5254">
                <a:solidFill>
                  <a:srgbClr val="A56451"/>
                </a:solidFill>
                <a:latin typeface="#9Slide05 VL Fadilla"/>
              </a:rPr>
              <a:t>Ngựa xe như nước, áo quần như nêm.</a:t>
            </a:r>
          </a:p>
        </p:txBody>
      </p:sp>
      <p:sp>
        <p:nvSpPr>
          <p:cNvPr id="12" name="TextBox 12"/>
          <p:cNvSpPr txBox="1"/>
          <p:nvPr/>
        </p:nvSpPr>
        <p:spPr>
          <a:xfrm>
            <a:off x="9319564" y="3729659"/>
            <a:ext cx="7706370" cy="5728335"/>
          </a:xfrm>
          <a:prstGeom prst="rect">
            <a:avLst/>
          </a:prstGeom>
        </p:spPr>
        <p:txBody>
          <a:bodyPr lIns="0" tIns="0" rIns="0" bIns="0" rtlCol="0" anchor="t">
            <a:spAutoFit/>
          </a:bodyPr>
          <a:lstStyle/>
          <a:p>
            <a:pPr marL="777240" lvl="1" indent="-388620" algn="just">
              <a:lnSpc>
                <a:spcPts val="5040"/>
              </a:lnSpc>
              <a:buFont typeface="Arial"/>
              <a:buChar char="•"/>
            </a:pPr>
            <a:r>
              <a:rPr lang="en-US" sz="3600">
                <a:solidFill>
                  <a:srgbClr val="5D4536"/>
                </a:solidFill>
                <a:latin typeface="Roboto Condensed"/>
              </a:rPr>
              <a:t>Hoạt động: phần lễ - </a:t>
            </a:r>
            <a:r>
              <a:rPr lang="en-US" sz="3600">
                <a:solidFill>
                  <a:srgbClr val="5D4536"/>
                </a:solidFill>
                <a:latin typeface="Roboto Condensed Italics"/>
              </a:rPr>
              <a:t>tảo mộ </a:t>
            </a:r>
            <a:r>
              <a:rPr lang="en-US" sz="3600">
                <a:solidFill>
                  <a:srgbClr val="5D4536"/>
                </a:solidFill>
                <a:latin typeface="Roboto Condensed"/>
              </a:rPr>
              <a:t>và phần hội - </a:t>
            </a:r>
            <a:r>
              <a:rPr lang="en-US" sz="3600">
                <a:solidFill>
                  <a:srgbClr val="5D4536"/>
                </a:solidFill>
                <a:latin typeface="Roboto Condensed Italics"/>
              </a:rPr>
              <a:t>đạp thanh</a:t>
            </a:r>
          </a:p>
          <a:p>
            <a:pPr marL="777240" lvl="1" indent="-388620" algn="just">
              <a:lnSpc>
                <a:spcPts val="5040"/>
              </a:lnSpc>
              <a:buFont typeface="Arial"/>
              <a:buChar char="•"/>
            </a:pPr>
            <a:r>
              <a:rPr lang="en-US" sz="3600">
                <a:solidFill>
                  <a:srgbClr val="5D4536"/>
                </a:solidFill>
                <a:latin typeface="Roboto Condensed"/>
              </a:rPr>
              <a:t>Sử dụng các từ hai âm tiết -&gt; gợi không khí lễ hội tưng bừng, rộn rã.</a:t>
            </a:r>
          </a:p>
          <a:p>
            <a:pPr marL="777240" lvl="1" indent="-388620" algn="just">
              <a:lnSpc>
                <a:spcPts val="5040"/>
              </a:lnSpc>
              <a:buFont typeface="Arial"/>
              <a:buChar char="•"/>
            </a:pPr>
            <a:r>
              <a:rPr lang="en-US" sz="3600">
                <a:solidFill>
                  <a:srgbClr val="5D4536"/>
                </a:solidFill>
                <a:latin typeface="Roboto Condensed"/>
              </a:rPr>
              <a:t>Cách nói ẩn dụ: “Gần xa nô nức yến anh” -&gt; gợi lên hình ảnh những nam thanh nữ tú, những tài tử giai nhân nhộn nhịp đi chơi xuân như chim én, chim oanh bay ríu rít.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barn(inVertical)">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barn(inVertical)">
                                      <p:cBhvr>
                                        <p:cTn id="17"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6023" y="-4011389"/>
            <a:ext cx="10297731" cy="18309776"/>
          </a:xfrm>
          <a:custGeom>
            <a:avLst/>
            <a:gdLst/>
            <a:ahLst/>
            <a:cxnLst/>
            <a:rect l="l" t="t" r="r" b="b"/>
            <a:pathLst>
              <a:path w="10297731" h="18309776">
                <a:moveTo>
                  <a:pt x="0" y="0"/>
                </a:moveTo>
                <a:lnTo>
                  <a:pt x="10297731" y="0"/>
                </a:lnTo>
                <a:lnTo>
                  <a:pt x="10297731" y="18309776"/>
                </a:lnTo>
                <a:lnTo>
                  <a:pt x="0" y="18309776"/>
                </a:lnTo>
                <a:lnTo>
                  <a:pt x="0" y="0"/>
                </a:lnTo>
                <a:close/>
              </a:path>
            </a:pathLst>
          </a:custGeom>
          <a:blipFill>
            <a:blip r:embed="rId3"/>
            <a:stretch>
              <a:fillRect l="-1179" r="-1179"/>
            </a:stretch>
          </a:blipFill>
        </p:spPr>
        <p:txBody>
          <a:bodyPr/>
          <a:lstStyle/>
          <a:p>
            <a:endParaRPr lang="en-US"/>
          </a:p>
        </p:txBody>
      </p:sp>
      <p:sp>
        <p:nvSpPr>
          <p:cNvPr id="3" name="Freeform 3"/>
          <p:cNvSpPr/>
          <p:nvPr/>
        </p:nvSpPr>
        <p:spPr>
          <a:xfrm>
            <a:off x="784237" y="840980"/>
            <a:ext cx="17070654" cy="9210654"/>
          </a:xfrm>
          <a:custGeom>
            <a:avLst/>
            <a:gdLst/>
            <a:ahLst/>
            <a:cxnLst/>
            <a:rect l="l" t="t" r="r" b="b"/>
            <a:pathLst>
              <a:path w="17070654" h="9210654">
                <a:moveTo>
                  <a:pt x="0" y="0"/>
                </a:moveTo>
                <a:lnTo>
                  <a:pt x="17070655" y="0"/>
                </a:lnTo>
                <a:lnTo>
                  <a:pt x="17070655" y="9210654"/>
                </a:lnTo>
                <a:lnTo>
                  <a:pt x="0" y="921065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1537617" y="-1418104"/>
            <a:ext cx="4928280" cy="4518168"/>
          </a:xfrm>
          <a:custGeom>
            <a:avLst/>
            <a:gdLst/>
            <a:ahLst/>
            <a:cxnLst/>
            <a:rect l="l" t="t" r="r" b="b"/>
            <a:pathLst>
              <a:path w="4928280" h="4518168">
                <a:moveTo>
                  <a:pt x="0" y="0"/>
                </a:moveTo>
                <a:lnTo>
                  <a:pt x="4928280" y="0"/>
                </a:lnTo>
                <a:lnTo>
                  <a:pt x="4928280" y="4518167"/>
                </a:lnTo>
                <a:lnTo>
                  <a:pt x="0" y="4518167"/>
                </a:lnTo>
                <a:lnTo>
                  <a:pt x="0" y="0"/>
                </a:lnTo>
                <a:close/>
              </a:path>
            </a:pathLst>
          </a:custGeom>
          <a:blipFill>
            <a:blip r:embed="rId6"/>
            <a:stretch>
              <a:fillRect/>
            </a:stretch>
          </a:blipFill>
        </p:spPr>
        <p:txBody>
          <a:bodyPr/>
          <a:lstStyle/>
          <a:p>
            <a:endParaRPr lang="en-US"/>
          </a:p>
        </p:txBody>
      </p:sp>
      <p:sp>
        <p:nvSpPr>
          <p:cNvPr id="5" name="Freeform 5"/>
          <p:cNvSpPr/>
          <p:nvPr/>
        </p:nvSpPr>
        <p:spPr>
          <a:xfrm>
            <a:off x="14195926" y="6638470"/>
            <a:ext cx="5004522" cy="3851136"/>
          </a:xfrm>
          <a:custGeom>
            <a:avLst/>
            <a:gdLst/>
            <a:ahLst/>
            <a:cxnLst/>
            <a:rect l="l" t="t" r="r" b="b"/>
            <a:pathLst>
              <a:path w="5004522" h="3851136">
                <a:moveTo>
                  <a:pt x="0" y="0"/>
                </a:moveTo>
                <a:lnTo>
                  <a:pt x="5004522" y="0"/>
                </a:lnTo>
                <a:lnTo>
                  <a:pt x="5004522" y="3851136"/>
                </a:lnTo>
                <a:lnTo>
                  <a:pt x="0" y="3851136"/>
                </a:lnTo>
                <a:lnTo>
                  <a:pt x="0" y="0"/>
                </a:lnTo>
                <a:close/>
              </a:path>
            </a:pathLst>
          </a:custGeom>
          <a:blipFill>
            <a:blip r:embed="rId7">
              <a:alphaModFix amt="24000"/>
            </a:blip>
            <a:stretch>
              <a:fillRect/>
            </a:stretch>
          </a:blipFill>
        </p:spPr>
        <p:txBody>
          <a:bodyPr/>
          <a:lstStyle/>
          <a:p>
            <a:endParaRPr lang="en-US"/>
          </a:p>
        </p:txBody>
      </p:sp>
      <p:grpSp>
        <p:nvGrpSpPr>
          <p:cNvPr id="6" name="Group 6"/>
          <p:cNvGrpSpPr/>
          <p:nvPr/>
        </p:nvGrpSpPr>
        <p:grpSpPr>
          <a:xfrm>
            <a:off x="7679719" y="1737920"/>
            <a:ext cx="8727048" cy="1577108"/>
            <a:chOff x="0" y="0"/>
            <a:chExt cx="2298482" cy="415370"/>
          </a:xfrm>
        </p:grpSpPr>
        <p:sp>
          <p:nvSpPr>
            <p:cNvPr id="7" name="Freeform 7"/>
            <p:cNvSpPr/>
            <p:nvPr/>
          </p:nvSpPr>
          <p:spPr>
            <a:xfrm>
              <a:off x="0" y="0"/>
              <a:ext cx="2298482" cy="415370"/>
            </a:xfrm>
            <a:custGeom>
              <a:avLst/>
              <a:gdLst/>
              <a:ahLst/>
              <a:cxnLst/>
              <a:rect l="l" t="t" r="r" b="b"/>
              <a:pathLst>
                <a:path w="2298482" h="415370">
                  <a:moveTo>
                    <a:pt x="45243" y="0"/>
                  </a:moveTo>
                  <a:lnTo>
                    <a:pt x="2253239" y="0"/>
                  </a:lnTo>
                  <a:cubicBezTo>
                    <a:pt x="2278226" y="0"/>
                    <a:pt x="2298482" y="20256"/>
                    <a:pt x="2298482" y="45243"/>
                  </a:cubicBezTo>
                  <a:lnTo>
                    <a:pt x="2298482" y="370127"/>
                  </a:lnTo>
                  <a:cubicBezTo>
                    <a:pt x="2298482" y="382126"/>
                    <a:pt x="2293715" y="393634"/>
                    <a:pt x="2285231" y="402119"/>
                  </a:cubicBezTo>
                  <a:cubicBezTo>
                    <a:pt x="2276746" y="410603"/>
                    <a:pt x="2265238" y="415370"/>
                    <a:pt x="2253239" y="415370"/>
                  </a:cubicBezTo>
                  <a:lnTo>
                    <a:pt x="45243" y="415370"/>
                  </a:lnTo>
                  <a:cubicBezTo>
                    <a:pt x="33244" y="415370"/>
                    <a:pt x="21736" y="410603"/>
                    <a:pt x="13251" y="402119"/>
                  </a:cubicBezTo>
                  <a:cubicBezTo>
                    <a:pt x="4767" y="393634"/>
                    <a:pt x="0" y="382126"/>
                    <a:pt x="0" y="370127"/>
                  </a:cubicBezTo>
                  <a:lnTo>
                    <a:pt x="0" y="45243"/>
                  </a:lnTo>
                  <a:cubicBezTo>
                    <a:pt x="0" y="33244"/>
                    <a:pt x="4767" y="21736"/>
                    <a:pt x="13251" y="13251"/>
                  </a:cubicBezTo>
                  <a:cubicBezTo>
                    <a:pt x="21736" y="4767"/>
                    <a:pt x="33244" y="0"/>
                    <a:pt x="45243" y="0"/>
                  </a:cubicBezTo>
                  <a:close/>
                </a:path>
              </a:pathLst>
            </a:custGeom>
            <a:solidFill>
              <a:srgbClr val="F2E2BB">
                <a:alpha val="92941"/>
              </a:srgbClr>
            </a:solidFill>
          </p:spPr>
          <p:txBody>
            <a:bodyPr/>
            <a:lstStyle/>
            <a:p>
              <a:endParaRPr lang="en-US"/>
            </a:p>
          </p:txBody>
        </p:sp>
        <p:sp>
          <p:nvSpPr>
            <p:cNvPr id="8" name="TextBox 8"/>
            <p:cNvSpPr txBox="1"/>
            <p:nvPr/>
          </p:nvSpPr>
          <p:spPr>
            <a:xfrm>
              <a:off x="0" y="-76200"/>
              <a:ext cx="2298482" cy="491570"/>
            </a:xfrm>
            <a:prstGeom prst="rect">
              <a:avLst/>
            </a:prstGeom>
          </p:spPr>
          <p:txBody>
            <a:bodyPr lIns="50800" tIns="50800" rIns="50800" bIns="50800" rtlCol="0" anchor="ctr"/>
            <a:lstStyle/>
            <a:p>
              <a:pPr algn="ctr">
                <a:lnSpc>
                  <a:spcPts val="5879"/>
                </a:lnSpc>
              </a:pPr>
              <a:r>
                <a:rPr lang="en-US" sz="4199">
                  <a:solidFill>
                    <a:srgbClr val="575D4D">
                      <a:alpha val="92941"/>
                    </a:srgbClr>
                  </a:solidFill>
                  <a:latin typeface="ThuphapCongthuy"/>
                </a:rPr>
                <a:t>Cảnh lễ hội trong tiết Thanh minh</a:t>
              </a:r>
            </a:p>
          </p:txBody>
        </p:sp>
      </p:grpSp>
      <p:sp>
        <p:nvSpPr>
          <p:cNvPr id="9" name="Freeform 9"/>
          <p:cNvSpPr/>
          <p:nvPr/>
        </p:nvSpPr>
        <p:spPr>
          <a:xfrm>
            <a:off x="8620943" y="4092845"/>
            <a:ext cx="457771" cy="4114800"/>
          </a:xfrm>
          <a:custGeom>
            <a:avLst/>
            <a:gdLst/>
            <a:ahLst/>
            <a:cxnLst/>
            <a:rect l="l" t="t" r="r" b="b"/>
            <a:pathLst>
              <a:path w="457771" h="4114800">
                <a:moveTo>
                  <a:pt x="0" y="0"/>
                </a:moveTo>
                <a:lnTo>
                  <a:pt x="457772" y="0"/>
                </a:lnTo>
                <a:lnTo>
                  <a:pt x="457772"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0" name="TextBox 10"/>
          <p:cNvSpPr txBox="1"/>
          <p:nvPr/>
        </p:nvSpPr>
        <p:spPr>
          <a:xfrm>
            <a:off x="1550119" y="895350"/>
            <a:ext cx="11762477" cy="998121"/>
          </a:xfrm>
          <a:prstGeom prst="rect">
            <a:avLst/>
          </a:prstGeom>
        </p:spPr>
        <p:txBody>
          <a:bodyPr lIns="0" tIns="0" rIns="0" bIns="0" rtlCol="0" anchor="t">
            <a:spAutoFit/>
          </a:bodyPr>
          <a:lstStyle/>
          <a:p>
            <a:pPr algn="ctr">
              <a:lnSpc>
                <a:spcPts val="7980"/>
              </a:lnSpc>
            </a:pPr>
            <a:r>
              <a:rPr lang="en-US" sz="5700" dirty="0">
                <a:solidFill>
                  <a:srgbClr val="375245"/>
                </a:solidFill>
                <a:latin typeface="#9Slide05 Brannboll Ny"/>
              </a:rPr>
              <a:t>3.2. </a:t>
            </a:r>
            <a:r>
              <a:rPr lang="en-US" sz="5700" dirty="0" err="1" smtClean="0">
                <a:solidFill>
                  <a:srgbClr val="375245"/>
                </a:solidFill>
                <a:latin typeface="#9Slide05 Brannboll Ny"/>
              </a:rPr>
              <a:t>Khám</a:t>
            </a:r>
            <a:r>
              <a:rPr lang="en-US" sz="5700" dirty="0" smtClean="0">
                <a:solidFill>
                  <a:srgbClr val="375245"/>
                </a:solidFill>
                <a:latin typeface="#9Slide05 Brannboll Ny"/>
              </a:rPr>
              <a:t> </a:t>
            </a:r>
            <a:r>
              <a:rPr lang="en-US" sz="5700" dirty="0" err="1" smtClean="0">
                <a:solidFill>
                  <a:srgbClr val="375245"/>
                </a:solidFill>
                <a:latin typeface="#9Slide05 Brannboll Ny"/>
              </a:rPr>
              <a:t>phá</a:t>
            </a:r>
            <a:r>
              <a:rPr lang="en-US" sz="5700" dirty="0" smtClean="0">
                <a:solidFill>
                  <a:srgbClr val="375245"/>
                </a:solidFill>
                <a:latin typeface="#9Slide05 Brannboll Ny"/>
              </a:rPr>
              <a:t> </a:t>
            </a:r>
            <a:r>
              <a:rPr lang="en-US" sz="5700" dirty="0" err="1" smtClean="0">
                <a:solidFill>
                  <a:srgbClr val="375245"/>
                </a:solidFill>
                <a:latin typeface="#9Slide05 Brannboll Ny"/>
              </a:rPr>
              <a:t>đoạn</a:t>
            </a:r>
            <a:r>
              <a:rPr lang="en-US" sz="5700" dirty="0" smtClean="0">
                <a:solidFill>
                  <a:srgbClr val="375245"/>
                </a:solidFill>
                <a:latin typeface="#9Slide05 Brannboll Ny"/>
              </a:rPr>
              <a:t> </a:t>
            </a:r>
            <a:r>
              <a:rPr lang="en-US" sz="5700" dirty="0" err="1">
                <a:solidFill>
                  <a:srgbClr val="375245"/>
                </a:solidFill>
                <a:latin typeface="#9Slide05 Brannboll Ny"/>
              </a:rPr>
              <a:t>trích</a:t>
            </a:r>
            <a:r>
              <a:rPr lang="en-US" sz="5700" dirty="0">
                <a:solidFill>
                  <a:srgbClr val="375245"/>
                </a:solidFill>
                <a:latin typeface="#9Slide05 Brannboll Ny"/>
              </a:rPr>
              <a:t> “</a:t>
            </a:r>
            <a:r>
              <a:rPr lang="en-US" sz="5700" dirty="0" err="1">
                <a:solidFill>
                  <a:srgbClr val="375245"/>
                </a:solidFill>
                <a:latin typeface="#9Slide05 Brannboll Ny"/>
              </a:rPr>
              <a:t>Cảnh</a:t>
            </a:r>
            <a:r>
              <a:rPr lang="en-US" sz="5700" dirty="0">
                <a:solidFill>
                  <a:srgbClr val="375245"/>
                </a:solidFill>
                <a:latin typeface="#9Slide05 Brannboll Ny"/>
              </a:rPr>
              <a:t> </a:t>
            </a:r>
            <a:r>
              <a:rPr lang="en-US" sz="5700" dirty="0" err="1">
                <a:solidFill>
                  <a:srgbClr val="375245"/>
                </a:solidFill>
                <a:latin typeface="#9Slide05 Brannboll Ny"/>
              </a:rPr>
              <a:t>ngày</a:t>
            </a:r>
            <a:r>
              <a:rPr lang="en-US" sz="5700" dirty="0">
                <a:solidFill>
                  <a:srgbClr val="375245"/>
                </a:solidFill>
                <a:latin typeface="#9Slide05 Brannboll Ny"/>
              </a:rPr>
              <a:t> </a:t>
            </a:r>
            <a:r>
              <a:rPr lang="en-US" sz="5700" dirty="0" err="1">
                <a:solidFill>
                  <a:srgbClr val="375245"/>
                </a:solidFill>
                <a:latin typeface="#9Slide05 Brannboll Ny"/>
              </a:rPr>
              <a:t>xuân</a:t>
            </a:r>
            <a:r>
              <a:rPr lang="en-US" sz="5700" dirty="0">
                <a:solidFill>
                  <a:srgbClr val="375245"/>
                </a:solidFill>
                <a:latin typeface="#9Slide05 Brannboll Ny"/>
              </a:rPr>
              <a:t>”</a:t>
            </a:r>
          </a:p>
        </p:txBody>
      </p:sp>
      <p:sp>
        <p:nvSpPr>
          <p:cNvPr id="11" name="TextBox 11"/>
          <p:cNvSpPr txBox="1"/>
          <p:nvPr/>
        </p:nvSpPr>
        <p:spPr>
          <a:xfrm>
            <a:off x="1725667" y="1968957"/>
            <a:ext cx="5954051" cy="1000274"/>
          </a:xfrm>
          <a:prstGeom prst="rect">
            <a:avLst/>
          </a:prstGeom>
        </p:spPr>
        <p:txBody>
          <a:bodyPr wrap="square" lIns="0" tIns="0" rIns="0" bIns="0" rtlCol="0" anchor="t">
            <a:spAutoFit/>
          </a:bodyPr>
          <a:lstStyle/>
          <a:p>
            <a:pPr algn="ctr">
              <a:lnSpc>
                <a:spcPts val="7840"/>
              </a:lnSpc>
            </a:pPr>
            <a:r>
              <a:rPr lang="en-US" sz="5600" dirty="0">
                <a:solidFill>
                  <a:srgbClr val="375245"/>
                </a:solidFill>
                <a:latin typeface="#9Slide05 VL Fadilla"/>
              </a:rPr>
              <a:t>b. </a:t>
            </a:r>
            <a:r>
              <a:rPr lang="en-US" sz="5600" dirty="0" err="1" smtClean="0">
                <a:solidFill>
                  <a:srgbClr val="375245"/>
                </a:solidFill>
                <a:latin typeface="#9Slide05 VL Fadilla"/>
              </a:rPr>
              <a:t>Khám</a:t>
            </a:r>
            <a:r>
              <a:rPr lang="en-US" sz="5600" dirty="0" smtClean="0">
                <a:solidFill>
                  <a:srgbClr val="375245"/>
                </a:solidFill>
                <a:latin typeface="#9Slide05 VL Fadilla"/>
              </a:rPr>
              <a:t> </a:t>
            </a:r>
            <a:r>
              <a:rPr lang="en-US" sz="5600" dirty="0" err="1" smtClean="0">
                <a:solidFill>
                  <a:srgbClr val="375245"/>
                </a:solidFill>
                <a:latin typeface="#9Slide05 VL Fadilla"/>
              </a:rPr>
              <a:t>phá</a:t>
            </a:r>
            <a:r>
              <a:rPr lang="en-US" sz="5600" dirty="0" smtClean="0">
                <a:solidFill>
                  <a:srgbClr val="375245"/>
                </a:solidFill>
                <a:latin typeface="#9Slide05 VL Fadilla"/>
              </a:rPr>
              <a:t> </a:t>
            </a:r>
            <a:r>
              <a:rPr lang="en-US" sz="5600" dirty="0" err="1" smtClean="0">
                <a:solidFill>
                  <a:srgbClr val="375245"/>
                </a:solidFill>
                <a:latin typeface="#9Slide05 VL Fadilla"/>
              </a:rPr>
              <a:t>đoạn</a:t>
            </a:r>
            <a:r>
              <a:rPr lang="en-US" sz="5600" dirty="0" smtClean="0">
                <a:solidFill>
                  <a:srgbClr val="375245"/>
                </a:solidFill>
                <a:latin typeface="#9Slide05 VL Fadilla"/>
              </a:rPr>
              <a:t> </a:t>
            </a:r>
            <a:r>
              <a:rPr lang="en-US" sz="5600" dirty="0" err="1">
                <a:solidFill>
                  <a:srgbClr val="375245"/>
                </a:solidFill>
                <a:latin typeface="#9Slide05 VL Fadilla"/>
              </a:rPr>
              <a:t>trích</a:t>
            </a:r>
            <a:endParaRPr lang="en-US" sz="5600" dirty="0">
              <a:solidFill>
                <a:srgbClr val="375245"/>
              </a:solidFill>
              <a:latin typeface="#9Slide05 VL Fadilla"/>
            </a:endParaRPr>
          </a:p>
        </p:txBody>
      </p:sp>
      <p:sp>
        <p:nvSpPr>
          <p:cNvPr id="12" name="TextBox 12"/>
          <p:cNvSpPr txBox="1"/>
          <p:nvPr/>
        </p:nvSpPr>
        <p:spPr>
          <a:xfrm>
            <a:off x="1295400" y="4092845"/>
            <a:ext cx="7325543" cy="4091335"/>
          </a:xfrm>
          <a:prstGeom prst="rect">
            <a:avLst/>
          </a:prstGeom>
        </p:spPr>
        <p:txBody>
          <a:bodyPr wrap="square" lIns="0" tIns="0" rIns="0" bIns="0" rtlCol="0" anchor="t">
            <a:spAutoFit/>
          </a:bodyPr>
          <a:lstStyle/>
          <a:p>
            <a:pPr algn="ctr">
              <a:lnSpc>
                <a:spcPts val="5346"/>
              </a:lnSpc>
            </a:pPr>
            <a:r>
              <a:rPr lang="en-US" sz="4492">
                <a:solidFill>
                  <a:srgbClr val="A56451"/>
                </a:solidFill>
                <a:latin typeface="#9Slide05 VL Fadilla"/>
              </a:rPr>
              <a:t>Thanh minh trong tiết tháng Ba,</a:t>
            </a:r>
          </a:p>
          <a:p>
            <a:pPr algn="ctr">
              <a:lnSpc>
                <a:spcPts val="5346"/>
              </a:lnSpc>
            </a:pPr>
            <a:r>
              <a:rPr lang="en-US" sz="4492">
                <a:solidFill>
                  <a:srgbClr val="A56451"/>
                </a:solidFill>
                <a:latin typeface="#9Slide05 VL Fadilla"/>
              </a:rPr>
              <a:t>Lễ là tảo mộ, hội là đạp thanh.</a:t>
            </a:r>
          </a:p>
          <a:p>
            <a:pPr algn="ctr">
              <a:lnSpc>
                <a:spcPts val="5346"/>
              </a:lnSpc>
            </a:pPr>
            <a:r>
              <a:rPr lang="en-US" sz="4492">
                <a:solidFill>
                  <a:srgbClr val="A56451"/>
                </a:solidFill>
                <a:latin typeface="#9Slide05 VL Fadilla"/>
              </a:rPr>
              <a:t>Gần xa nô nức yến anh,</a:t>
            </a:r>
          </a:p>
          <a:p>
            <a:pPr algn="ctr">
              <a:lnSpc>
                <a:spcPts val="5346"/>
              </a:lnSpc>
            </a:pPr>
            <a:r>
              <a:rPr lang="en-US" sz="4492">
                <a:solidFill>
                  <a:srgbClr val="A56451"/>
                </a:solidFill>
                <a:latin typeface="#9Slide05 VL Fadilla"/>
              </a:rPr>
              <a:t>Chị em sắm sửa bộ hành chơi xuân</a:t>
            </a:r>
          </a:p>
          <a:p>
            <a:pPr algn="ctr">
              <a:lnSpc>
                <a:spcPts val="5346"/>
              </a:lnSpc>
            </a:pPr>
            <a:r>
              <a:rPr lang="en-US" sz="4492">
                <a:solidFill>
                  <a:srgbClr val="A56451"/>
                </a:solidFill>
                <a:latin typeface="#9Slide05 VL Fadilla"/>
              </a:rPr>
              <a:t>Dập dìu, tài tử, giai nhân</a:t>
            </a:r>
          </a:p>
          <a:p>
            <a:pPr algn="ctr">
              <a:lnSpc>
                <a:spcPts val="5346"/>
              </a:lnSpc>
            </a:pPr>
            <a:r>
              <a:rPr lang="en-US" sz="4492">
                <a:solidFill>
                  <a:srgbClr val="A56451"/>
                </a:solidFill>
                <a:latin typeface="#9Slide05 VL Fadilla"/>
              </a:rPr>
              <a:t>Ngựa xe như nước, áo quần như nêm.</a:t>
            </a:r>
          </a:p>
        </p:txBody>
      </p:sp>
      <p:sp>
        <p:nvSpPr>
          <p:cNvPr id="13" name="TextBox 13"/>
          <p:cNvSpPr txBox="1"/>
          <p:nvPr/>
        </p:nvSpPr>
        <p:spPr>
          <a:xfrm>
            <a:off x="9365892" y="4045220"/>
            <a:ext cx="7893408" cy="4091940"/>
          </a:xfrm>
          <a:prstGeom prst="rect">
            <a:avLst/>
          </a:prstGeom>
        </p:spPr>
        <p:txBody>
          <a:bodyPr lIns="0" tIns="0" rIns="0" bIns="0" rtlCol="0" anchor="t">
            <a:spAutoFit/>
          </a:bodyPr>
          <a:lstStyle/>
          <a:p>
            <a:pPr algn="just">
              <a:lnSpc>
                <a:spcPts val="5459"/>
              </a:lnSpc>
            </a:pPr>
            <a:r>
              <a:rPr lang="en-US" sz="3900">
                <a:solidFill>
                  <a:srgbClr val="5D4536"/>
                </a:solidFill>
                <a:latin typeface="Roboto Condensed"/>
              </a:rPr>
              <a:t>Qua cuộc du xuân của chị em Thúy Kiều, Nguyễn Du đã gợi lên một tập tục, một nét đẹp truyền thống của văn hóa lễ hội xa xưa. Các trang tài tử giai nhân vui xuân mở hội nhưng không quên những người đã mất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barn(inVertical)">
                                      <p:cBhvr>
                                        <p:cTn id="12"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6023" y="-4011389"/>
            <a:ext cx="10297731" cy="18309776"/>
          </a:xfrm>
          <a:custGeom>
            <a:avLst/>
            <a:gdLst/>
            <a:ahLst/>
            <a:cxnLst/>
            <a:rect l="l" t="t" r="r" b="b"/>
            <a:pathLst>
              <a:path w="10297731" h="18309776">
                <a:moveTo>
                  <a:pt x="0" y="0"/>
                </a:moveTo>
                <a:lnTo>
                  <a:pt x="10297731" y="0"/>
                </a:lnTo>
                <a:lnTo>
                  <a:pt x="10297731" y="18309776"/>
                </a:lnTo>
                <a:lnTo>
                  <a:pt x="0" y="18309776"/>
                </a:lnTo>
                <a:lnTo>
                  <a:pt x="0" y="0"/>
                </a:lnTo>
                <a:close/>
              </a:path>
            </a:pathLst>
          </a:custGeom>
          <a:blipFill>
            <a:blip r:embed="rId3"/>
            <a:stretch>
              <a:fillRect l="-1179" r="-1179"/>
            </a:stretch>
          </a:blipFill>
        </p:spPr>
        <p:txBody>
          <a:bodyPr/>
          <a:lstStyle/>
          <a:p>
            <a:endParaRPr lang="en-US"/>
          </a:p>
        </p:txBody>
      </p:sp>
      <p:sp>
        <p:nvSpPr>
          <p:cNvPr id="3" name="Freeform 3"/>
          <p:cNvSpPr/>
          <p:nvPr/>
        </p:nvSpPr>
        <p:spPr>
          <a:xfrm>
            <a:off x="432598" y="275855"/>
            <a:ext cx="17414390" cy="9573498"/>
          </a:xfrm>
          <a:custGeom>
            <a:avLst/>
            <a:gdLst/>
            <a:ahLst/>
            <a:cxnLst/>
            <a:rect l="l" t="t" r="r" b="b"/>
            <a:pathLst>
              <a:path w="17414390" h="9573498">
                <a:moveTo>
                  <a:pt x="0" y="0"/>
                </a:moveTo>
                <a:lnTo>
                  <a:pt x="17414390" y="0"/>
                </a:lnTo>
                <a:lnTo>
                  <a:pt x="17414390" y="9573498"/>
                </a:lnTo>
                <a:lnTo>
                  <a:pt x="0" y="957349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1822243" y="-1538127"/>
            <a:ext cx="6368637" cy="5838664"/>
          </a:xfrm>
          <a:custGeom>
            <a:avLst/>
            <a:gdLst/>
            <a:ahLst/>
            <a:cxnLst/>
            <a:rect l="l" t="t" r="r" b="b"/>
            <a:pathLst>
              <a:path w="6368637" h="5838664">
                <a:moveTo>
                  <a:pt x="0" y="0"/>
                </a:moveTo>
                <a:lnTo>
                  <a:pt x="6368637" y="0"/>
                </a:lnTo>
                <a:lnTo>
                  <a:pt x="6368637" y="5838665"/>
                </a:lnTo>
                <a:lnTo>
                  <a:pt x="0" y="5838665"/>
                </a:lnTo>
                <a:lnTo>
                  <a:pt x="0" y="0"/>
                </a:lnTo>
                <a:close/>
              </a:path>
            </a:pathLst>
          </a:custGeom>
          <a:blipFill>
            <a:blip r:embed="rId6">
              <a:alphaModFix amt="72000"/>
            </a:blip>
            <a:stretch>
              <a:fillRect/>
            </a:stretch>
          </a:blipFill>
        </p:spPr>
        <p:txBody>
          <a:bodyPr/>
          <a:lstStyle/>
          <a:p>
            <a:endParaRPr lang="en-US"/>
          </a:p>
        </p:txBody>
      </p:sp>
      <p:sp>
        <p:nvSpPr>
          <p:cNvPr id="5" name="Freeform 5"/>
          <p:cNvSpPr/>
          <p:nvPr/>
        </p:nvSpPr>
        <p:spPr>
          <a:xfrm>
            <a:off x="14645553" y="6446595"/>
            <a:ext cx="5004522" cy="3851136"/>
          </a:xfrm>
          <a:custGeom>
            <a:avLst/>
            <a:gdLst/>
            <a:ahLst/>
            <a:cxnLst/>
            <a:rect l="l" t="t" r="r" b="b"/>
            <a:pathLst>
              <a:path w="5004522" h="3851136">
                <a:moveTo>
                  <a:pt x="0" y="0"/>
                </a:moveTo>
                <a:lnTo>
                  <a:pt x="5004522" y="0"/>
                </a:lnTo>
                <a:lnTo>
                  <a:pt x="5004522" y="3851136"/>
                </a:lnTo>
                <a:lnTo>
                  <a:pt x="0" y="3851136"/>
                </a:lnTo>
                <a:lnTo>
                  <a:pt x="0" y="0"/>
                </a:lnTo>
                <a:close/>
              </a:path>
            </a:pathLst>
          </a:custGeom>
          <a:blipFill>
            <a:blip r:embed="rId7"/>
            <a:stretch>
              <a:fillRect/>
            </a:stretch>
          </a:blipFill>
        </p:spPr>
        <p:txBody>
          <a:bodyPr/>
          <a:lstStyle/>
          <a:p>
            <a:endParaRPr lang="en-US"/>
          </a:p>
        </p:txBody>
      </p:sp>
      <p:sp>
        <p:nvSpPr>
          <p:cNvPr id="6" name="TextBox 6"/>
          <p:cNvSpPr txBox="1"/>
          <p:nvPr/>
        </p:nvSpPr>
        <p:spPr>
          <a:xfrm>
            <a:off x="6451695" y="1717705"/>
            <a:ext cx="5985867" cy="654661"/>
          </a:xfrm>
          <a:prstGeom prst="rect">
            <a:avLst/>
          </a:prstGeom>
        </p:spPr>
        <p:txBody>
          <a:bodyPr lIns="0" tIns="0" rIns="0" bIns="0" rtlCol="0" anchor="t">
            <a:spAutoFit/>
          </a:bodyPr>
          <a:lstStyle/>
          <a:p>
            <a:pPr algn="ctr">
              <a:lnSpc>
                <a:spcPts val="5385"/>
              </a:lnSpc>
              <a:spcBef>
                <a:spcPct val="0"/>
              </a:spcBef>
            </a:pPr>
            <a:r>
              <a:rPr lang="en-US" sz="3847">
                <a:solidFill>
                  <a:srgbClr val="AF872D"/>
                </a:solidFill>
                <a:latin typeface="Roboto Condensed Bold"/>
              </a:rPr>
              <a:t>NHIỆM VỤ THẢO LUẬN NHÓM </a:t>
            </a:r>
          </a:p>
        </p:txBody>
      </p:sp>
      <p:grpSp>
        <p:nvGrpSpPr>
          <p:cNvPr id="7" name="Group 7"/>
          <p:cNvGrpSpPr/>
          <p:nvPr/>
        </p:nvGrpSpPr>
        <p:grpSpPr>
          <a:xfrm>
            <a:off x="7412841" y="2564345"/>
            <a:ext cx="3254036" cy="1041689"/>
            <a:chOff x="0" y="0"/>
            <a:chExt cx="857030" cy="274354"/>
          </a:xfrm>
        </p:grpSpPr>
        <p:sp>
          <p:nvSpPr>
            <p:cNvPr id="8" name="Freeform 8"/>
            <p:cNvSpPr/>
            <p:nvPr/>
          </p:nvSpPr>
          <p:spPr>
            <a:xfrm>
              <a:off x="0" y="0"/>
              <a:ext cx="857030" cy="274354"/>
            </a:xfrm>
            <a:custGeom>
              <a:avLst/>
              <a:gdLst/>
              <a:ahLst/>
              <a:cxnLst/>
              <a:rect l="l" t="t" r="r" b="b"/>
              <a:pathLst>
                <a:path w="857030" h="274354">
                  <a:moveTo>
                    <a:pt x="121338" y="0"/>
                  </a:moveTo>
                  <a:lnTo>
                    <a:pt x="735692" y="0"/>
                  </a:lnTo>
                  <a:cubicBezTo>
                    <a:pt x="802705" y="0"/>
                    <a:pt x="857030" y="54325"/>
                    <a:pt x="857030" y="121338"/>
                  </a:cubicBezTo>
                  <a:lnTo>
                    <a:pt x="857030" y="153016"/>
                  </a:lnTo>
                  <a:cubicBezTo>
                    <a:pt x="857030" y="220029"/>
                    <a:pt x="802705" y="274354"/>
                    <a:pt x="735692" y="274354"/>
                  </a:cubicBezTo>
                  <a:lnTo>
                    <a:pt x="121338" y="274354"/>
                  </a:lnTo>
                  <a:cubicBezTo>
                    <a:pt x="54325" y="274354"/>
                    <a:pt x="0" y="220029"/>
                    <a:pt x="0" y="153016"/>
                  </a:cubicBezTo>
                  <a:lnTo>
                    <a:pt x="0" y="121338"/>
                  </a:lnTo>
                  <a:cubicBezTo>
                    <a:pt x="0" y="54325"/>
                    <a:pt x="54325" y="0"/>
                    <a:pt x="121338" y="0"/>
                  </a:cubicBezTo>
                  <a:close/>
                </a:path>
              </a:pathLst>
            </a:custGeom>
            <a:solidFill>
              <a:srgbClr val="F2E2BB"/>
            </a:solidFill>
          </p:spPr>
          <p:txBody>
            <a:bodyPr/>
            <a:lstStyle/>
            <a:p>
              <a:endParaRPr lang="en-US"/>
            </a:p>
          </p:txBody>
        </p:sp>
        <p:sp>
          <p:nvSpPr>
            <p:cNvPr id="9" name="TextBox 9"/>
            <p:cNvSpPr txBox="1"/>
            <p:nvPr/>
          </p:nvSpPr>
          <p:spPr>
            <a:xfrm>
              <a:off x="0" y="-85725"/>
              <a:ext cx="857030" cy="360079"/>
            </a:xfrm>
            <a:prstGeom prst="rect">
              <a:avLst/>
            </a:prstGeom>
          </p:spPr>
          <p:txBody>
            <a:bodyPr lIns="50800" tIns="50800" rIns="50800" bIns="50800" rtlCol="0" anchor="ctr"/>
            <a:lstStyle/>
            <a:p>
              <a:pPr algn="ctr">
                <a:lnSpc>
                  <a:spcPts val="6440"/>
                </a:lnSpc>
              </a:pPr>
              <a:r>
                <a:rPr lang="en-US" sz="4600">
                  <a:solidFill>
                    <a:srgbClr val="705313"/>
                  </a:solidFill>
                  <a:latin typeface="SVN-Bira"/>
                </a:rPr>
                <a:t>Nhóm 5,6</a:t>
              </a:r>
            </a:p>
          </p:txBody>
        </p:sp>
      </p:grpSp>
      <p:grpSp>
        <p:nvGrpSpPr>
          <p:cNvPr id="10" name="Group 10"/>
          <p:cNvGrpSpPr/>
          <p:nvPr/>
        </p:nvGrpSpPr>
        <p:grpSpPr>
          <a:xfrm>
            <a:off x="2780904" y="3798013"/>
            <a:ext cx="12517911" cy="4255099"/>
            <a:chOff x="0" y="0"/>
            <a:chExt cx="3296898" cy="1120684"/>
          </a:xfrm>
        </p:grpSpPr>
        <p:sp>
          <p:nvSpPr>
            <p:cNvPr id="11" name="Freeform 11"/>
            <p:cNvSpPr/>
            <p:nvPr/>
          </p:nvSpPr>
          <p:spPr>
            <a:xfrm>
              <a:off x="0" y="0"/>
              <a:ext cx="3296898" cy="1120684"/>
            </a:xfrm>
            <a:custGeom>
              <a:avLst/>
              <a:gdLst/>
              <a:ahLst/>
              <a:cxnLst/>
              <a:rect l="l" t="t" r="r" b="b"/>
              <a:pathLst>
                <a:path w="3296898" h="1120684">
                  <a:moveTo>
                    <a:pt x="31542" y="0"/>
                  </a:moveTo>
                  <a:lnTo>
                    <a:pt x="3265357" y="0"/>
                  </a:lnTo>
                  <a:cubicBezTo>
                    <a:pt x="3273722" y="0"/>
                    <a:pt x="3281745" y="3323"/>
                    <a:pt x="3287660" y="9238"/>
                  </a:cubicBezTo>
                  <a:cubicBezTo>
                    <a:pt x="3293575" y="15154"/>
                    <a:pt x="3296898" y="23176"/>
                    <a:pt x="3296898" y="31542"/>
                  </a:cubicBezTo>
                  <a:lnTo>
                    <a:pt x="3296898" y="1089143"/>
                  </a:lnTo>
                  <a:cubicBezTo>
                    <a:pt x="3296898" y="1097508"/>
                    <a:pt x="3293575" y="1105531"/>
                    <a:pt x="3287660" y="1111446"/>
                  </a:cubicBezTo>
                  <a:cubicBezTo>
                    <a:pt x="3281745" y="1117361"/>
                    <a:pt x="3273722" y="1120684"/>
                    <a:pt x="3265357" y="1120684"/>
                  </a:cubicBezTo>
                  <a:lnTo>
                    <a:pt x="31542" y="1120684"/>
                  </a:lnTo>
                  <a:cubicBezTo>
                    <a:pt x="14122" y="1120684"/>
                    <a:pt x="0" y="1106563"/>
                    <a:pt x="0" y="1089143"/>
                  </a:cubicBezTo>
                  <a:lnTo>
                    <a:pt x="0" y="31542"/>
                  </a:lnTo>
                  <a:cubicBezTo>
                    <a:pt x="0" y="23176"/>
                    <a:pt x="3323" y="15154"/>
                    <a:pt x="9238" y="9238"/>
                  </a:cubicBezTo>
                  <a:cubicBezTo>
                    <a:pt x="15154" y="3323"/>
                    <a:pt x="23176" y="0"/>
                    <a:pt x="31542" y="0"/>
                  </a:cubicBezTo>
                  <a:close/>
                </a:path>
              </a:pathLst>
            </a:custGeom>
            <a:solidFill>
              <a:srgbClr val="FDFBEB">
                <a:alpha val="63922"/>
              </a:srgbClr>
            </a:solidFill>
            <a:ln w="38100" cap="rnd">
              <a:solidFill>
                <a:srgbClr val="AF872D">
                  <a:alpha val="63922"/>
                </a:srgbClr>
              </a:solidFill>
              <a:prstDash val="lgDash"/>
              <a:round/>
            </a:ln>
          </p:spPr>
          <p:txBody>
            <a:bodyPr/>
            <a:lstStyle/>
            <a:p>
              <a:endParaRPr lang="en-US"/>
            </a:p>
          </p:txBody>
        </p:sp>
        <p:sp>
          <p:nvSpPr>
            <p:cNvPr id="12" name="TextBox 12"/>
            <p:cNvSpPr txBox="1"/>
            <p:nvPr/>
          </p:nvSpPr>
          <p:spPr>
            <a:xfrm>
              <a:off x="0" y="-19050"/>
              <a:ext cx="3296898" cy="1139734"/>
            </a:xfrm>
            <a:prstGeom prst="rect">
              <a:avLst/>
            </a:prstGeom>
          </p:spPr>
          <p:txBody>
            <a:bodyPr lIns="0" tIns="0" rIns="0" bIns="0" rtlCol="0" anchor="ctr"/>
            <a:lstStyle/>
            <a:p>
              <a:pPr marL="777240" lvl="1" indent="-388620" algn="just">
                <a:lnSpc>
                  <a:spcPts val="4428"/>
                </a:lnSpc>
                <a:buFont typeface="Arial"/>
                <a:buChar char="•"/>
              </a:pPr>
              <a:endParaRPr/>
            </a:p>
          </p:txBody>
        </p:sp>
      </p:grpSp>
      <p:sp>
        <p:nvSpPr>
          <p:cNvPr id="13" name="TextBox 13"/>
          <p:cNvSpPr txBox="1"/>
          <p:nvPr/>
        </p:nvSpPr>
        <p:spPr>
          <a:xfrm>
            <a:off x="3446268" y="4395788"/>
            <a:ext cx="11187182" cy="3143052"/>
          </a:xfrm>
          <a:prstGeom prst="rect">
            <a:avLst/>
          </a:prstGeom>
        </p:spPr>
        <p:txBody>
          <a:bodyPr lIns="0" tIns="0" rIns="0" bIns="0" rtlCol="0" anchor="t">
            <a:spAutoFit/>
          </a:bodyPr>
          <a:lstStyle/>
          <a:p>
            <a:pPr algn="just">
              <a:lnSpc>
                <a:spcPts val="6299"/>
              </a:lnSpc>
            </a:pPr>
            <a:r>
              <a:rPr lang="en-US" sz="4499">
                <a:solidFill>
                  <a:srgbClr val="705313"/>
                </a:solidFill>
                <a:latin typeface="Roboto Condensed"/>
              </a:rPr>
              <a:t>Hãy so sánh bức tranh thiên nhiên ở bốn dòng thơ đầu và sáu dòng thơ cuối, phân tích để thấy mối quan hệ giữa cảnh vật và tâm trạng của chị em Thúy Kiều trong đoạn trích.</a:t>
            </a:r>
          </a:p>
        </p:txBody>
      </p:sp>
      <p:sp>
        <p:nvSpPr>
          <p:cNvPr id="14" name="Freeform 14"/>
          <p:cNvSpPr/>
          <p:nvPr/>
        </p:nvSpPr>
        <p:spPr>
          <a:xfrm>
            <a:off x="4309412" y="4223680"/>
            <a:ext cx="8128151" cy="5291550"/>
          </a:xfrm>
          <a:custGeom>
            <a:avLst/>
            <a:gdLst/>
            <a:ahLst/>
            <a:cxnLst/>
            <a:rect l="l" t="t" r="r" b="b"/>
            <a:pathLst>
              <a:path w="8128151" h="5291550">
                <a:moveTo>
                  <a:pt x="0" y="0"/>
                </a:moveTo>
                <a:lnTo>
                  <a:pt x="8128151" y="0"/>
                </a:lnTo>
                <a:lnTo>
                  <a:pt x="8128151" y="5291551"/>
                </a:lnTo>
                <a:lnTo>
                  <a:pt x="0" y="5291551"/>
                </a:lnTo>
                <a:lnTo>
                  <a:pt x="0" y="0"/>
                </a:lnTo>
                <a:close/>
              </a:path>
            </a:pathLst>
          </a:custGeom>
          <a:blipFill>
            <a:blip r:embed="rId8">
              <a:alphaModFix amt="25000"/>
            </a:blip>
            <a:stretch>
              <a:fillRect/>
            </a:stretch>
          </a:blipFill>
        </p:spPr>
        <p:txBody>
          <a:bodyPr/>
          <a:lstStyle/>
          <a:p>
            <a:endParaRPr lang="en-US"/>
          </a:p>
        </p:txBody>
      </p:sp>
      <p:sp>
        <p:nvSpPr>
          <p:cNvPr id="15" name="TextBox 15"/>
          <p:cNvSpPr txBox="1"/>
          <p:nvPr/>
        </p:nvSpPr>
        <p:spPr>
          <a:xfrm>
            <a:off x="626054" y="722735"/>
            <a:ext cx="11811508" cy="998121"/>
          </a:xfrm>
          <a:prstGeom prst="rect">
            <a:avLst/>
          </a:prstGeom>
        </p:spPr>
        <p:txBody>
          <a:bodyPr lIns="0" tIns="0" rIns="0" bIns="0" rtlCol="0" anchor="t">
            <a:spAutoFit/>
          </a:bodyPr>
          <a:lstStyle/>
          <a:p>
            <a:pPr algn="ctr">
              <a:lnSpc>
                <a:spcPts val="7980"/>
              </a:lnSpc>
            </a:pPr>
            <a:r>
              <a:rPr lang="en-US" sz="5700" dirty="0">
                <a:solidFill>
                  <a:srgbClr val="375245"/>
                </a:solidFill>
                <a:latin typeface="#9Slide05 Brannboll Ny"/>
              </a:rPr>
              <a:t>3.2. </a:t>
            </a:r>
            <a:r>
              <a:rPr lang="en-US" sz="5700" dirty="0" err="1" smtClean="0">
                <a:solidFill>
                  <a:srgbClr val="375245"/>
                </a:solidFill>
                <a:latin typeface="#9Slide05 Brannboll Ny"/>
              </a:rPr>
              <a:t>Khám</a:t>
            </a:r>
            <a:r>
              <a:rPr lang="en-US" sz="5700" dirty="0" smtClean="0">
                <a:solidFill>
                  <a:srgbClr val="375245"/>
                </a:solidFill>
                <a:latin typeface="#9Slide05 Brannboll Ny"/>
              </a:rPr>
              <a:t> </a:t>
            </a:r>
            <a:r>
              <a:rPr lang="en-US" sz="5700" dirty="0" err="1" smtClean="0">
                <a:solidFill>
                  <a:srgbClr val="375245"/>
                </a:solidFill>
                <a:latin typeface="#9Slide05 Brannboll Ny"/>
              </a:rPr>
              <a:t>phá</a:t>
            </a:r>
            <a:r>
              <a:rPr lang="en-US" sz="5700" dirty="0" smtClean="0">
                <a:solidFill>
                  <a:srgbClr val="375245"/>
                </a:solidFill>
                <a:latin typeface="#9Slide05 Brannboll Ny"/>
              </a:rPr>
              <a:t> </a:t>
            </a:r>
            <a:r>
              <a:rPr lang="en-US" sz="5700" dirty="0" err="1" smtClean="0">
                <a:solidFill>
                  <a:srgbClr val="375245"/>
                </a:solidFill>
                <a:latin typeface="#9Slide05 Brannboll Ny"/>
              </a:rPr>
              <a:t>đoạn</a:t>
            </a:r>
            <a:r>
              <a:rPr lang="en-US" sz="5700" dirty="0" smtClean="0">
                <a:solidFill>
                  <a:srgbClr val="375245"/>
                </a:solidFill>
                <a:latin typeface="#9Slide05 Brannboll Ny"/>
              </a:rPr>
              <a:t> </a:t>
            </a:r>
            <a:r>
              <a:rPr lang="en-US" sz="5700" dirty="0" err="1">
                <a:solidFill>
                  <a:srgbClr val="375245"/>
                </a:solidFill>
                <a:latin typeface="#9Slide05 Brannboll Ny"/>
              </a:rPr>
              <a:t>trích</a:t>
            </a:r>
            <a:r>
              <a:rPr lang="en-US" sz="5700" dirty="0">
                <a:solidFill>
                  <a:srgbClr val="375245"/>
                </a:solidFill>
                <a:latin typeface="#9Slide05 Brannboll Ny"/>
              </a:rPr>
              <a:t> “</a:t>
            </a:r>
            <a:r>
              <a:rPr lang="en-US" sz="5700" dirty="0" err="1">
                <a:solidFill>
                  <a:srgbClr val="375245"/>
                </a:solidFill>
                <a:latin typeface="#9Slide05 Brannboll Ny"/>
              </a:rPr>
              <a:t>Cảnh</a:t>
            </a:r>
            <a:r>
              <a:rPr lang="en-US" sz="5700" dirty="0">
                <a:solidFill>
                  <a:srgbClr val="375245"/>
                </a:solidFill>
                <a:latin typeface="#9Slide05 Brannboll Ny"/>
              </a:rPr>
              <a:t> </a:t>
            </a:r>
            <a:r>
              <a:rPr lang="en-US" sz="5700" dirty="0" err="1">
                <a:solidFill>
                  <a:srgbClr val="375245"/>
                </a:solidFill>
                <a:latin typeface="#9Slide05 Brannboll Ny"/>
              </a:rPr>
              <a:t>ngày</a:t>
            </a:r>
            <a:r>
              <a:rPr lang="en-US" sz="5700" dirty="0">
                <a:solidFill>
                  <a:srgbClr val="375245"/>
                </a:solidFill>
                <a:latin typeface="#9Slide05 Brannboll Ny"/>
              </a:rPr>
              <a:t> </a:t>
            </a:r>
            <a:r>
              <a:rPr lang="en-US" sz="5700" dirty="0" err="1">
                <a:solidFill>
                  <a:srgbClr val="375245"/>
                </a:solidFill>
                <a:latin typeface="#9Slide05 Brannboll Ny"/>
              </a:rPr>
              <a:t>xuân</a:t>
            </a:r>
            <a:r>
              <a:rPr lang="en-US" sz="5700" dirty="0">
                <a:solidFill>
                  <a:srgbClr val="375245"/>
                </a:solidFill>
                <a:latin typeface="#9Slide05 Brannboll Ny"/>
              </a:rPr>
              <a:t>”</a:t>
            </a:r>
          </a:p>
        </p:txBody>
      </p:sp>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6023" y="-4011389"/>
            <a:ext cx="10297731" cy="18309776"/>
          </a:xfrm>
          <a:custGeom>
            <a:avLst/>
            <a:gdLst/>
            <a:ahLst/>
            <a:cxnLst/>
            <a:rect l="l" t="t" r="r" b="b"/>
            <a:pathLst>
              <a:path w="10297731" h="18309776">
                <a:moveTo>
                  <a:pt x="0" y="0"/>
                </a:moveTo>
                <a:lnTo>
                  <a:pt x="10297731" y="0"/>
                </a:lnTo>
                <a:lnTo>
                  <a:pt x="10297731" y="18309776"/>
                </a:lnTo>
                <a:lnTo>
                  <a:pt x="0" y="18309776"/>
                </a:lnTo>
                <a:lnTo>
                  <a:pt x="0" y="0"/>
                </a:lnTo>
                <a:close/>
              </a:path>
            </a:pathLst>
          </a:custGeom>
          <a:blipFill>
            <a:blip r:embed="rId3"/>
            <a:stretch>
              <a:fillRect l="-1179" r="-1179"/>
            </a:stretch>
          </a:blipFill>
        </p:spPr>
        <p:txBody>
          <a:bodyPr/>
          <a:lstStyle/>
          <a:p>
            <a:endParaRPr lang="en-US"/>
          </a:p>
        </p:txBody>
      </p:sp>
      <p:sp>
        <p:nvSpPr>
          <p:cNvPr id="3" name="Freeform 3"/>
          <p:cNvSpPr/>
          <p:nvPr/>
        </p:nvSpPr>
        <p:spPr>
          <a:xfrm>
            <a:off x="784237" y="840980"/>
            <a:ext cx="17070654" cy="9210654"/>
          </a:xfrm>
          <a:custGeom>
            <a:avLst/>
            <a:gdLst/>
            <a:ahLst/>
            <a:cxnLst/>
            <a:rect l="l" t="t" r="r" b="b"/>
            <a:pathLst>
              <a:path w="17070654" h="9210654">
                <a:moveTo>
                  <a:pt x="0" y="0"/>
                </a:moveTo>
                <a:lnTo>
                  <a:pt x="17070655" y="0"/>
                </a:lnTo>
                <a:lnTo>
                  <a:pt x="17070655" y="9210654"/>
                </a:lnTo>
                <a:lnTo>
                  <a:pt x="0" y="921065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4" name="Group 4"/>
          <p:cNvGrpSpPr/>
          <p:nvPr/>
        </p:nvGrpSpPr>
        <p:grpSpPr>
          <a:xfrm>
            <a:off x="7679719" y="1737920"/>
            <a:ext cx="8727048" cy="1577108"/>
            <a:chOff x="0" y="0"/>
            <a:chExt cx="2298482" cy="415370"/>
          </a:xfrm>
        </p:grpSpPr>
        <p:sp>
          <p:nvSpPr>
            <p:cNvPr id="5" name="Freeform 5"/>
            <p:cNvSpPr/>
            <p:nvPr/>
          </p:nvSpPr>
          <p:spPr>
            <a:xfrm>
              <a:off x="0" y="0"/>
              <a:ext cx="2298482" cy="415370"/>
            </a:xfrm>
            <a:custGeom>
              <a:avLst/>
              <a:gdLst/>
              <a:ahLst/>
              <a:cxnLst/>
              <a:rect l="l" t="t" r="r" b="b"/>
              <a:pathLst>
                <a:path w="2298482" h="415370">
                  <a:moveTo>
                    <a:pt x="45243" y="0"/>
                  </a:moveTo>
                  <a:lnTo>
                    <a:pt x="2253239" y="0"/>
                  </a:lnTo>
                  <a:cubicBezTo>
                    <a:pt x="2278226" y="0"/>
                    <a:pt x="2298482" y="20256"/>
                    <a:pt x="2298482" y="45243"/>
                  </a:cubicBezTo>
                  <a:lnTo>
                    <a:pt x="2298482" y="370127"/>
                  </a:lnTo>
                  <a:cubicBezTo>
                    <a:pt x="2298482" y="382126"/>
                    <a:pt x="2293715" y="393634"/>
                    <a:pt x="2285231" y="402119"/>
                  </a:cubicBezTo>
                  <a:cubicBezTo>
                    <a:pt x="2276746" y="410603"/>
                    <a:pt x="2265238" y="415370"/>
                    <a:pt x="2253239" y="415370"/>
                  </a:cubicBezTo>
                  <a:lnTo>
                    <a:pt x="45243" y="415370"/>
                  </a:lnTo>
                  <a:cubicBezTo>
                    <a:pt x="33244" y="415370"/>
                    <a:pt x="21736" y="410603"/>
                    <a:pt x="13251" y="402119"/>
                  </a:cubicBezTo>
                  <a:cubicBezTo>
                    <a:pt x="4767" y="393634"/>
                    <a:pt x="0" y="382126"/>
                    <a:pt x="0" y="370127"/>
                  </a:cubicBezTo>
                  <a:lnTo>
                    <a:pt x="0" y="45243"/>
                  </a:lnTo>
                  <a:cubicBezTo>
                    <a:pt x="0" y="33244"/>
                    <a:pt x="4767" y="21736"/>
                    <a:pt x="13251" y="13251"/>
                  </a:cubicBezTo>
                  <a:cubicBezTo>
                    <a:pt x="21736" y="4767"/>
                    <a:pt x="33244" y="0"/>
                    <a:pt x="45243" y="0"/>
                  </a:cubicBezTo>
                  <a:close/>
                </a:path>
              </a:pathLst>
            </a:custGeom>
            <a:solidFill>
              <a:srgbClr val="F2E2BB">
                <a:alpha val="92941"/>
              </a:srgbClr>
            </a:solidFill>
          </p:spPr>
          <p:txBody>
            <a:bodyPr/>
            <a:lstStyle/>
            <a:p>
              <a:endParaRPr lang="en-US"/>
            </a:p>
          </p:txBody>
        </p:sp>
        <p:sp>
          <p:nvSpPr>
            <p:cNvPr id="6" name="TextBox 6"/>
            <p:cNvSpPr txBox="1"/>
            <p:nvPr/>
          </p:nvSpPr>
          <p:spPr>
            <a:xfrm>
              <a:off x="0" y="-76200"/>
              <a:ext cx="2298482" cy="491570"/>
            </a:xfrm>
            <a:prstGeom prst="rect">
              <a:avLst/>
            </a:prstGeom>
          </p:spPr>
          <p:txBody>
            <a:bodyPr lIns="50800" tIns="50800" rIns="50800" bIns="50800" rtlCol="0" anchor="ctr"/>
            <a:lstStyle/>
            <a:p>
              <a:pPr algn="ctr">
                <a:lnSpc>
                  <a:spcPts val="5879"/>
                </a:lnSpc>
              </a:pPr>
              <a:r>
                <a:rPr lang="en-US" sz="4199">
                  <a:solidFill>
                    <a:srgbClr val="575D4D">
                      <a:alpha val="92941"/>
                    </a:srgbClr>
                  </a:solidFill>
                  <a:latin typeface="ThuphapCongthuy"/>
                </a:rPr>
                <a:t>Cảnh chị em Kiều du xuân trở về</a:t>
              </a:r>
            </a:p>
          </p:txBody>
        </p:sp>
      </p:grpSp>
      <p:sp>
        <p:nvSpPr>
          <p:cNvPr id="7" name="Freeform 7"/>
          <p:cNvSpPr/>
          <p:nvPr/>
        </p:nvSpPr>
        <p:spPr>
          <a:xfrm>
            <a:off x="-38367" y="114003"/>
            <a:ext cx="5519377" cy="4408030"/>
          </a:xfrm>
          <a:custGeom>
            <a:avLst/>
            <a:gdLst/>
            <a:ahLst/>
            <a:cxnLst/>
            <a:rect l="l" t="t" r="r" b="b"/>
            <a:pathLst>
              <a:path w="5519377" h="4408030">
                <a:moveTo>
                  <a:pt x="0" y="0"/>
                </a:moveTo>
                <a:lnTo>
                  <a:pt x="5519377" y="0"/>
                </a:lnTo>
                <a:lnTo>
                  <a:pt x="5519377" y="4408030"/>
                </a:lnTo>
                <a:lnTo>
                  <a:pt x="0" y="4408030"/>
                </a:lnTo>
                <a:lnTo>
                  <a:pt x="0" y="0"/>
                </a:lnTo>
                <a:close/>
              </a:path>
            </a:pathLst>
          </a:custGeom>
          <a:blipFill>
            <a:blip r:embed="rId6"/>
            <a:stretch>
              <a:fillRect/>
            </a:stretch>
          </a:blipFill>
        </p:spPr>
        <p:txBody>
          <a:bodyPr/>
          <a:lstStyle/>
          <a:p>
            <a:endParaRPr lang="en-US"/>
          </a:p>
        </p:txBody>
      </p:sp>
      <p:sp>
        <p:nvSpPr>
          <p:cNvPr id="8" name="TextBox 8"/>
          <p:cNvSpPr txBox="1"/>
          <p:nvPr/>
        </p:nvSpPr>
        <p:spPr>
          <a:xfrm>
            <a:off x="1961201" y="1604570"/>
            <a:ext cx="5718518" cy="1000274"/>
          </a:xfrm>
          <a:prstGeom prst="rect">
            <a:avLst/>
          </a:prstGeom>
        </p:spPr>
        <p:txBody>
          <a:bodyPr wrap="square" lIns="0" tIns="0" rIns="0" bIns="0" rtlCol="0" anchor="t">
            <a:spAutoFit/>
          </a:bodyPr>
          <a:lstStyle/>
          <a:p>
            <a:pPr algn="ctr">
              <a:lnSpc>
                <a:spcPts val="7840"/>
              </a:lnSpc>
            </a:pPr>
            <a:r>
              <a:rPr lang="en-US" sz="5600" dirty="0">
                <a:solidFill>
                  <a:srgbClr val="375245"/>
                </a:solidFill>
                <a:latin typeface="#9Slide05 VL Fadilla"/>
              </a:rPr>
              <a:t>b. </a:t>
            </a:r>
            <a:r>
              <a:rPr lang="en-US" sz="5600" dirty="0" err="1" smtClean="0">
                <a:solidFill>
                  <a:srgbClr val="375245"/>
                </a:solidFill>
                <a:latin typeface="#9Slide05 VL Fadilla"/>
              </a:rPr>
              <a:t>Khám</a:t>
            </a:r>
            <a:r>
              <a:rPr lang="en-US" sz="5600" dirty="0" smtClean="0">
                <a:solidFill>
                  <a:srgbClr val="375245"/>
                </a:solidFill>
                <a:latin typeface="#9Slide05 VL Fadilla"/>
              </a:rPr>
              <a:t> </a:t>
            </a:r>
            <a:r>
              <a:rPr lang="en-US" sz="5600" dirty="0" err="1" smtClean="0">
                <a:solidFill>
                  <a:srgbClr val="375245"/>
                </a:solidFill>
                <a:latin typeface="#9Slide05 VL Fadilla"/>
              </a:rPr>
              <a:t>phá</a:t>
            </a:r>
            <a:r>
              <a:rPr lang="en-US" sz="5600" dirty="0" smtClean="0">
                <a:solidFill>
                  <a:srgbClr val="375245"/>
                </a:solidFill>
                <a:latin typeface="#9Slide05 VL Fadilla"/>
              </a:rPr>
              <a:t> </a:t>
            </a:r>
            <a:r>
              <a:rPr lang="en-US" sz="5600" dirty="0" err="1" smtClean="0">
                <a:solidFill>
                  <a:srgbClr val="375245"/>
                </a:solidFill>
                <a:latin typeface="#9Slide05 VL Fadilla"/>
              </a:rPr>
              <a:t>đoạn</a:t>
            </a:r>
            <a:r>
              <a:rPr lang="en-US" sz="5600" dirty="0" smtClean="0">
                <a:solidFill>
                  <a:srgbClr val="375245"/>
                </a:solidFill>
                <a:latin typeface="#9Slide05 VL Fadilla"/>
              </a:rPr>
              <a:t> </a:t>
            </a:r>
            <a:r>
              <a:rPr lang="en-US" sz="5600" dirty="0" err="1">
                <a:solidFill>
                  <a:srgbClr val="375245"/>
                </a:solidFill>
                <a:latin typeface="#9Slide05 VL Fadilla"/>
              </a:rPr>
              <a:t>trích</a:t>
            </a:r>
            <a:endParaRPr lang="en-US" sz="5600" dirty="0">
              <a:solidFill>
                <a:srgbClr val="375245"/>
              </a:solidFill>
              <a:latin typeface="#9Slide05 VL Fadilla"/>
            </a:endParaRPr>
          </a:p>
        </p:txBody>
      </p:sp>
      <p:sp>
        <p:nvSpPr>
          <p:cNvPr id="9" name="TextBox 9"/>
          <p:cNvSpPr txBox="1"/>
          <p:nvPr/>
        </p:nvSpPr>
        <p:spPr>
          <a:xfrm>
            <a:off x="1763876" y="895350"/>
            <a:ext cx="11953771" cy="998121"/>
          </a:xfrm>
          <a:prstGeom prst="rect">
            <a:avLst/>
          </a:prstGeom>
        </p:spPr>
        <p:txBody>
          <a:bodyPr lIns="0" tIns="0" rIns="0" bIns="0" rtlCol="0" anchor="t">
            <a:spAutoFit/>
          </a:bodyPr>
          <a:lstStyle/>
          <a:p>
            <a:pPr algn="ctr">
              <a:lnSpc>
                <a:spcPts val="7980"/>
              </a:lnSpc>
            </a:pPr>
            <a:r>
              <a:rPr lang="en-US" sz="5700" dirty="0">
                <a:solidFill>
                  <a:srgbClr val="375245"/>
                </a:solidFill>
                <a:latin typeface="#9Slide05 Brannboll Ny"/>
              </a:rPr>
              <a:t>3.2. </a:t>
            </a:r>
            <a:r>
              <a:rPr lang="en-US" sz="5700" dirty="0" err="1" smtClean="0">
                <a:solidFill>
                  <a:srgbClr val="375245"/>
                </a:solidFill>
                <a:latin typeface="#9Slide05 Brannboll Ny"/>
              </a:rPr>
              <a:t>Khám</a:t>
            </a:r>
            <a:r>
              <a:rPr lang="en-US" sz="5700" dirty="0" smtClean="0">
                <a:solidFill>
                  <a:srgbClr val="375245"/>
                </a:solidFill>
                <a:latin typeface="#9Slide05 Brannboll Ny"/>
              </a:rPr>
              <a:t> </a:t>
            </a:r>
            <a:r>
              <a:rPr lang="en-US" sz="5700" dirty="0" err="1" smtClean="0">
                <a:solidFill>
                  <a:srgbClr val="375245"/>
                </a:solidFill>
                <a:latin typeface="#9Slide05 Brannboll Ny"/>
              </a:rPr>
              <a:t>phá</a:t>
            </a:r>
            <a:r>
              <a:rPr lang="en-US" sz="5700" dirty="0" smtClean="0">
                <a:solidFill>
                  <a:srgbClr val="375245"/>
                </a:solidFill>
                <a:latin typeface="#9Slide05 Brannboll Ny"/>
              </a:rPr>
              <a:t> </a:t>
            </a:r>
            <a:r>
              <a:rPr lang="en-US" sz="5700" dirty="0" err="1" smtClean="0">
                <a:solidFill>
                  <a:srgbClr val="375245"/>
                </a:solidFill>
                <a:latin typeface="#9Slide05 Brannboll Ny"/>
              </a:rPr>
              <a:t>đoạn</a:t>
            </a:r>
            <a:r>
              <a:rPr lang="en-US" sz="5700" dirty="0" smtClean="0">
                <a:solidFill>
                  <a:srgbClr val="375245"/>
                </a:solidFill>
                <a:latin typeface="#9Slide05 Brannboll Ny"/>
              </a:rPr>
              <a:t> </a:t>
            </a:r>
            <a:r>
              <a:rPr lang="en-US" sz="5700" dirty="0" err="1">
                <a:solidFill>
                  <a:srgbClr val="375245"/>
                </a:solidFill>
                <a:latin typeface="#9Slide05 Brannboll Ny"/>
              </a:rPr>
              <a:t>trích</a:t>
            </a:r>
            <a:r>
              <a:rPr lang="en-US" sz="5700" dirty="0">
                <a:solidFill>
                  <a:srgbClr val="375245"/>
                </a:solidFill>
                <a:latin typeface="#9Slide05 Brannboll Ny"/>
              </a:rPr>
              <a:t> “</a:t>
            </a:r>
            <a:r>
              <a:rPr lang="en-US" sz="5700" dirty="0" err="1">
                <a:solidFill>
                  <a:srgbClr val="375245"/>
                </a:solidFill>
                <a:latin typeface="#9Slide05 Brannboll Ny"/>
              </a:rPr>
              <a:t>Cảnh</a:t>
            </a:r>
            <a:r>
              <a:rPr lang="en-US" sz="5700" dirty="0">
                <a:solidFill>
                  <a:srgbClr val="375245"/>
                </a:solidFill>
                <a:latin typeface="#9Slide05 Brannboll Ny"/>
              </a:rPr>
              <a:t> </a:t>
            </a:r>
            <a:r>
              <a:rPr lang="en-US" sz="5700" dirty="0" err="1">
                <a:solidFill>
                  <a:srgbClr val="375245"/>
                </a:solidFill>
                <a:latin typeface="#9Slide05 Brannboll Ny"/>
              </a:rPr>
              <a:t>ngày</a:t>
            </a:r>
            <a:r>
              <a:rPr lang="en-US" sz="5700" dirty="0">
                <a:solidFill>
                  <a:srgbClr val="375245"/>
                </a:solidFill>
                <a:latin typeface="#9Slide05 Brannboll Ny"/>
              </a:rPr>
              <a:t> </a:t>
            </a:r>
            <a:r>
              <a:rPr lang="en-US" sz="5700" dirty="0" err="1">
                <a:solidFill>
                  <a:srgbClr val="375245"/>
                </a:solidFill>
                <a:latin typeface="#9Slide05 Brannboll Ny"/>
              </a:rPr>
              <a:t>xuân</a:t>
            </a:r>
            <a:r>
              <a:rPr lang="en-US" sz="5700" dirty="0">
                <a:solidFill>
                  <a:srgbClr val="375245"/>
                </a:solidFill>
                <a:latin typeface="#9Slide05 Brannboll Ny"/>
              </a:rPr>
              <a:t>”</a:t>
            </a:r>
          </a:p>
        </p:txBody>
      </p:sp>
      <p:sp>
        <p:nvSpPr>
          <p:cNvPr id="10" name="TextBox 10"/>
          <p:cNvSpPr txBox="1"/>
          <p:nvPr/>
        </p:nvSpPr>
        <p:spPr>
          <a:xfrm>
            <a:off x="1299565" y="2647825"/>
            <a:ext cx="6143625" cy="5003549"/>
          </a:xfrm>
          <a:prstGeom prst="rect">
            <a:avLst/>
          </a:prstGeom>
        </p:spPr>
        <p:txBody>
          <a:bodyPr wrap="square" lIns="0" tIns="0" rIns="0" bIns="0" rtlCol="0" anchor="t">
            <a:spAutoFit/>
          </a:bodyPr>
          <a:lstStyle/>
          <a:p>
            <a:pPr algn="ctr">
              <a:lnSpc>
                <a:spcPts val="4862"/>
              </a:lnSpc>
            </a:pPr>
            <a:r>
              <a:rPr lang="en-US" sz="3473">
                <a:solidFill>
                  <a:srgbClr val="A56451"/>
                </a:solidFill>
                <a:latin typeface="#9Slide05 VL Fadilla"/>
              </a:rPr>
              <a:t>Tà tà bóng ngả về tây</a:t>
            </a:r>
          </a:p>
          <a:p>
            <a:pPr algn="ctr">
              <a:lnSpc>
                <a:spcPts val="4862"/>
              </a:lnSpc>
            </a:pPr>
            <a:r>
              <a:rPr lang="en-US" sz="3473">
                <a:solidFill>
                  <a:srgbClr val="A56451"/>
                </a:solidFill>
                <a:latin typeface="#9Slide05 VL Fadilla"/>
              </a:rPr>
              <a:t>Chị em thơ thẩn dan tay ra về</a:t>
            </a:r>
          </a:p>
          <a:p>
            <a:pPr algn="ctr">
              <a:lnSpc>
                <a:spcPts val="4862"/>
              </a:lnSpc>
            </a:pPr>
            <a:r>
              <a:rPr lang="en-US" sz="3473">
                <a:solidFill>
                  <a:srgbClr val="A56451"/>
                </a:solidFill>
                <a:latin typeface="#9Slide05 VL Fadilla"/>
              </a:rPr>
              <a:t>Bước dần theo ngon tiểu khê</a:t>
            </a:r>
          </a:p>
          <a:p>
            <a:pPr algn="ctr">
              <a:lnSpc>
                <a:spcPts val="4862"/>
              </a:lnSpc>
            </a:pPr>
            <a:r>
              <a:rPr lang="en-US" sz="3473">
                <a:solidFill>
                  <a:srgbClr val="A56451"/>
                </a:solidFill>
                <a:latin typeface="#9Slide05 VL Fadilla"/>
              </a:rPr>
              <a:t>Lần xem phong cảnh có bề thanh thanh</a:t>
            </a:r>
          </a:p>
          <a:p>
            <a:pPr algn="ctr">
              <a:lnSpc>
                <a:spcPts val="4862"/>
              </a:lnSpc>
            </a:pPr>
            <a:r>
              <a:rPr lang="en-US" sz="3473">
                <a:solidFill>
                  <a:srgbClr val="A56451"/>
                </a:solidFill>
                <a:latin typeface="#9Slide05 VL Fadilla"/>
              </a:rPr>
              <a:t>Nao nao dòng nước uốn quanh</a:t>
            </a:r>
          </a:p>
          <a:p>
            <a:pPr algn="ctr">
              <a:lnSpc>
                <a:spcPts val="4862"/>
              </a:lnSpc>
            </a:pPr>
            <a:r>
              <a:rPr lang="en-US" sz="3473">
                <a:solidFill>
                  <a:srgbClr val="A56451"/>
                </a:solidFill>
                <a:latin typeface="#9Slide05 VL Fadilla"/>
              </a:rPr>
              <a:t>Dịp cầu nho nhỏ cuối ghềnh bắc ngang</a:t>
            </a:r>
          </a:p>
          <a:p>
            <a:pPr algn="ctr">
              <a:lnSpc>
                <a:spcPts val="4862"/>
              </a:lnSpc>
            </a:pPr>
            <a:endParaRPr lang="en-US" sz="3473">
              <a:solidFill>
                <a:srgbClr val="A56451"/>
              </a:solidFill>
              <a:latin typeface="#9Slide05 VL Fadilla"/>
            </a:endParaRPr>
          </a:p>
          <a:p>
            <a:pPr algn="ctr">
              <a:lnSpc>
                <a:spcPts val="4862"/>
              </a:lnSpc>
            </a:pPr>
            <a:endParaRPr lang="en-US" sz="3473">
              <a:solidFill>
                <a:srgbClr val="A56451"/>
              </a:solidFill>
              <a:latin typeface="#9Slide05 VL Fadilla"/>
            </a:endParaRPr>
          </a:p>
        </p:txBody>
      </p:sp>
      <p:sp>
        <p:nvSpPr>
          <p:cNvPr id="11" name="Freeform 11"/>
          <p:cNvSpPr/>
          <p:nvPr/>
        </p:nvSpPr>
        <p:spPr>
          <a:xfrm flipH="1" flipV="1">
            <a:off x="13426203" y="6412527"/>
            <a:ext cx="4883573" cy="3900247"/>
          </a:xfrm>
          <a:custGeom>
            <a:avLst/>
            <a:gdLst/>
            <a:ahLst/>
            <a:cxnLst/>
            <a:rect l="l" t="t" r="r" b="b"/>
            <a:pathLst>
              <a:path w="4883573" h="3900247">
                <a:moveTo>
                  <a:pt x="4883573" y="3900247"/>
                </a:moveTo>
                <a:lnTo>
                  <a:pt x="0" y="3900247"/>
                </a:lnTo>
                <a:lnTo>
                  <a:pt x="0" y="0"/>
                </a:lnTo>
                <a:lnTo>
                  <a:pt x="4883573" y="0"/>
                </a:lnTo>
                <a:lnTo>
                  <a:pt x="4883573" y="3900247"/>
                </a:lnTo>
                <a:close/>
              </a:path>
            </a:pathLst>
          </a:custGeom>
          <a:blipFill>
            <a:blip r:embed="rId6"/>
            <a:stretch>
              <a:fillRect/>
            </a:stretch>
          </a:blipFill>
        </p:spPr>
        <p:txBody>
          <a:bodyPr/>
          <a:lstStyle/>
          <a:p>
            <a:endParaRPr lang="en-US"/>
          </a:p>
        </p:txBody>
      </p:sp>
      <p:sp>
        <p:nvSpPr>
          <p:cNvPr id="12" name="TextBox 12"/>
          <p:cNvSpPr txBox="1"/>
          <p:nvPr/>
        </p:nvSpPr>
        <p:spPr>
          <a:xfrm>
            <a:off x="7679719" y="3538659"/>
            <a:ext cx="9348394" cy="2766955"/>
          </a:xfrm>
          <a:prstGeom prst="rect">
            <a:avLst/>
          </a:prstGeom>
        </p:spPr>
        <p:txBody>
          <a:bodyPr lIns="0" tIns="0" rIns="0" bIns="0" rtlCol="0" anchor="t">
            <a:spAutoFit/>
          </a:bodyPr>
          <a:lstStyle/>
          <a:p>
            <a:pPr marL="777240" lvl="1" indent="-388620" algn="just">
              <a:lnSpc>
                <a:spcPts val="4356"/>
              </a:lnSpc>
              <a:buFont typeface="Arial"/>
              <a:buChar char="•"/>
            </a:pPr>
            <a:r>
              <a:rPr lang="en-US" sz="3600">
                <a:solidFill>
                  <a:srgbClr val="605048"/>
                </a:solidFill>
                <a:latin typeface="Roboto Condensed"/>
              </a:rPr>
              <a:t> Hoàn cảnh: chị em Thúy Kiều ra về khi trời đã xế chiều và hội đã tan.</a:t>
            </a:r>
          </a:p>
          <a:p>
            <a:pPr marL="777240" lvl="1" indent="-388620" algn="just">
              <a:lnSpc>
                <a:spcPts val="4356"/>
              </a:lnSpc>
              <a:buFont typeface="Arial"/>
              <a:buChar char="•"/>
            </a:pPr>
            <a:r>
              <a:rPr lang="en-US" sz="3600">
                <a:solidFill>
                  <a:srgbClr val="605048"/>
                </a:solidFill>
                <a:latin typeface="Roboto Condensed"/>
              </a:rPr>
              <a:t>Cảnh vẫn mang cái thanh, cái dịu của mùa xuân: nắng nhạt, khe nước nhỏ, một nhịp cầu nhỏ bắc ngang.</a:t>
            </a:r>
          </a:p>
        </p:txBody>
      </p:sp>
      <p:sp>
        <p:nvSpPr>
          <p:cNvPr id="13" name="TextBox 13"/>
          <p:cNvSpPr txBox="1"/>
          <p:nvPr/>
        </p:nvSpPr>
        <p:spPr>
          <a:xfrm>
            <a:off x="1299565" y="6524689"/>
            <a:ext cx="15688869" cy="2214753"/>
          </a:xfrm>
          <a:prstGeom prst="rect">
            <a:avLst/>
          </a:prstGeom>
        </p:spPr>
        <p:txBody>
          <a:bodyPr lIns="0" tIns="0" rIns="0" bIns="0" rtlCol="0" anchor="t">
            <a:spAutoFit/>
          </a:bodyPr>
          <a:lstStyle/>
          <a:p>
            <a:pPr marL="777240" lvl="1" indent="-388620" algn="just">
              <a:lnSpc>
                <a:spcPts val="4356"/>
              </a:lnSpc>
              <a:buFont typeface="Arial"/>
              <a:buChar char="•"/>
            </a:pPr>
            <a:r>
              <a:rPr lang="en-US" sz="3600">
                <a:solidFill>
                  <a:srgbClr val="605048"/>
                </a:solidFill>
                <a:latin typeface="Roboto Condensed"/>
              </a:rPr>
              <a:t>Mọi chuyển động đều nhẹ nhàng: mặt trời từ từ ngả bóng về tây, bước chân người thơ thẩn, dòng nước uốn quanh. </a:t>
            </a:r>
          </a:p>
          <a:p>
            <a:pPr marL="777240" lvl="1" indent="-388620" algn="just">
              <a:lnSpc>
                <a:spcPts val="4356"/>
              </a:lnSpc>
              <a:buFont typeface="Arial"/>
              <a:buChar char="•"/>
            </a:pPr>
            <a:r>
              <a:rPr lang="en-US" sz="3600">
                <a:solidFill>
                  <a:srgbClr val="605048"/>
                </a:solidFill>
                <a:latin typeface="Roboto Condensed"/>
              </a:rPr>
              <a:t>Những từ láy “tà tà”, “thanh thanh”,”nao nao”… vừa biểu đạt sắc thái cảnh vật vừa bộc lộ tâm trạng con người: bâng khuâng, xao xuyến.</a:t>
            </a:r>
          </a:p>
        </p:txBody>
      </p:sp>
      <p:sp>
        <p:nvSpPr>
          <p:cNvPr id="14" name="Freeform 14"/>
          <p:cNvSpPr/>
          <p:nvPr/>
        </p:nvSpPr>
        <p:spPr>
          <a:xfrm>
            <a:off x="1763876" y="8921677"/>
            <a:ext cx="781192" cy="673245"/>
          </a:xfrm>
          <a:custGeom>
            <a:avLst/>
            <a:gdLst/>
            <a:ahLst/>
            <a:cxnLst/>
            <a:rect l="l" t="t" r="r" b="b"/>
            <a:pathLst>
              <a:path w="781192" h="673245">
                <a:moveTo>
                  <a:pt x="0" y="0"/>
                </a:moveTo>
                <a:lnTo>
                  <a:pt x="781192" y="0"/>
                </a:lnTo>
                <a:lnTo>
                  <a:pt x="781192" y="673246"/>
                </a:lnTo>
                <a:lnTo>
                  <a:pt x="0" y="67324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grpSp>
        <p:nvGrpSpPr>
          <p:cNvPr id="15" name="Group 15"/>
          <p:cNvGrpSpPr/>
          <p:nvPr/>
        </p:nvGrpSpPr>
        <p:grpSpPr>
          <a:xfrm>
            <a:off x="2990184" y="8823942"/>
            <a:ext cx="7294938" cy="868715"/>
            <a:chOff x="0" y="0"/>
            <a:chExt cx="1921301" cy="228797"/>
          </a:xfrm>
        </p:grpSpPr>
        <p:sp>
          <p:nvSpPr>
            <p:cNvPr id="16" name="Freeform 16"/>
            <p:cNvSpPr/>
            <p:nvPr/>
          </p:nvSpPr>
          <p:spPr>
            <a:xfrm>
              <a:off x="0" y="0"/>
              <a:ext cx="1921301" cy="228797"/>
            </a:xfrm>
            <a:custGeom>
              <a:avLst/>
              <a:gdLst/>
              <a:ahLst/>
              <a:cxnLst/>
              <a:rect l="l" t="t" r="r" b="b"/>
              <a:pathLst>
                <a:path w="1921301" h="228797">
                  <a:moveTo>
                    <a:pt x="54125" y="0"/>
                  </a:moveTo>
                  <a:lnTo>
                    <a:pt x="1867176" y="0"/>
                  </a:lnTo>
                  <a:cubicBezTo>
                    <a:pt x="1897068" y="0"/>
                    <a:pt x="1921301" y="24233"/>
                    <a:pt x="1921301" y="54125"/>
                  </a:cubicBezTo>
                  <a:lnTo>
                    <a:pt x="1921301" y="174673"/>
                  </a:lnTo>
                  <a:cubicBezTo>
                    <a:pt x="1921301" y="204565"/>
                    <a:pt x="1897068" y="228797"/>
                    <a:pt x="1867176" y="228797"/>
                  </a:cubicBezTo>
                  <a:lnTo>
                    <a:pt x="54125" y="228797"/>
                  </a:lnTo>
                  <a:cubicBezTo>
                    <a:pt x="24233" y="228797"/>
                    <a:pt x="0" y="204565"/>
                    <a:pt x="0" y="174673"/>
                  </a:cubicBezTo>
                  <a:lnTo>
                    <a:pt x="0" y="54125"/>
                  </a:lnTo>
                  <a:cubicBezTo>
                    <a:pt x="0" y="24233"/>
                    <a:pt x="24233" y="0"/>
                    <a:pt x="54125" y="0"/>
                  </a:cubicBezTo>
                  <a:close/>
                </a:path>
              </a:pathLst>
            </a:custGeom>
            <a:solidFill>
              <a:srgbClr val="E8D8C9"/>
            </a:solidFill>
          </p:spPr>
          <p:txBody>
            <a:bodyPr/>
            <a:lstStyle/>
            <a:p>
              <a:endParaRPr lang="en-US"/>
            </a:p>
          </p:txBody>
        </p:sp>
        <p:sp>
          <p:nvSpPr>
            <p:cNvPr id="17" name="TextBox 17"/>
            <p:cNvSpPr txBox="1"/>
            <p:nvPr/>
          </p:nvSpPr>
          <p:spPr>
            <a:xfrm>
              <a:off x="0" y="-76200"/>
              <a:ext cx="1921301" cy="304997"/>
            </a:xfrm>
            <a:prstGeom prst="rect">
              <a:avLst/>
            </a:prstGeom>
          </p:spPr>
          <p:txBody>
            <a:bodyPr lIns="50800" tIns="50800" rIns="50800" bIns="50800" rtlCol="0" anchor="ctr"/>
            <a:lstStyle/>
            <a:p>
              <a:pPr algn="ctr">
                <a:lnSpc>
                  <a:spcPts val="5040"/>
                </a:lnSpc>
              </a:pPr>
              <a:r>
                <a:rPr lang="en-US" sz="3600">
                  <a:solidFill>
                    <a:srgbClr val="000000"/>
                  </a:solidFill>
                  <a:latin typeface="Roboto Condensed Bold"/>
                </a:rPr>
                <a:t>Tâm trạng mang nhiều dự cảm.</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barn(inVertical)">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barn(inVertical)">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barn(inVertical)">
                                      <p:cBhvr>
                                        <p:cTn id="22" dur="500"/>
                                        <p:tgtEl>
                                          <p:spTgt spid="1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6023" y="-4011389"/>
            <a:ext cx="10297731" cy="18309776"/>
          </a:xfrm>
          <a:custGeom>
            <a:avLst/>
            <a:gdLst/>
            <a:ahLst/>
            <a:cxnLst/>
            <a:rect l="l" t="t" r="r" b="b"/>
            <a:pathLst>
              <a:path w="10297731" h="18309776">
                <a:moveTo>
                  <a:pt x="0" y="0"/>
                </a:moveTo>
                <a:lnTo>
                  <a:pt x="10297731" y="0"/>
                </a:lnTo>
                <a:lnTo>
                  <a:pt x="10297731" y="18309776"/>
                </a:lnTo>
                <a:lnTo>
                  <a:pt x="0" y="18309776"/>
                </a:lnTo>
                <a:lnTo>
                  <a:pt x="0" y="0"/>
                </a:lnTo>
                <a:close/>
              </a:path>
            </a:pathLst>
          </a:custGeom>
          <a:blipFill>
            <a:blip r:embed="rId3"/>
            <a:stretch>
              <a:fillRect l="-1179" r="-1179"/>
            </a:stretch>
          </a:blipFill>
        </p:spPr>
        <p:txBody>
          <a:bodyPr/>
          <a:lstStyle/>
          <a:p>
            <a:endParaRPr lang="en-US"/>
          </a:p>
        </p:txBody>
      </p:sp>
      <p:sp>
        <p:nvSpPr>
          <p:cNvPr id="3" name="Freeform 3"/>
          <p:cNvSpPr/>
          <p:nvPr/>
        </p:nvSpPr>
        <p:spPr>
          <a:xfrm>
            <a:off x="615618" y="542947"/>
            <a:ext cx="17070654" cy="9210654"/>
          </a:xfrm>
          <a:custGeom>
            <a:avLst/>
            <a:gdLst/>
            <a:ahLst/>
            <a:cxnLst/>
            <a:rect l="l" t="t" r="r" b="b"/>
            <a:pathLst>
              <a:path w="17070654" h="9210654">
                <a:moveTo>
                  <a:pt x="0" y="0"/>
                </a:moveTo>
                <a:lnTo>
                  <a:pt x="17070654" y="0"/>
                </a:lnTo>
                <a:lnTo>
                  <a:pt x="17070654" y="9210655"/>
                </a:lnTo>
                <a:lnTo>
                  <a:pt x="0" y="921065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1537617" y="-1418104"/>
            <a:ext cx="4928280" cy="4518168"/>
          </a:xfrm>
          <a:custGeom>
            <a:avLst/>
            <a:gdLst/>
            <a:ahLst/>
            <a:cxnLst/>
            <a:rect l="l" t="t" r="r" b="b"/>
            <a:pathLst>
              <a:path w="4928280" h="4518168">
                <a:moveTo>
                  <a:pt x="0" y="0"/>
                </a:moveTo>
                <a:lnTo>
                  <a:pt x="4928280" y="0"/>
                </a:lnTo>
                <a:lnTo>
                  <a:pt x="4928280" y="4518167"/>
                </a:lnTo>
                <a:lnTo>
                  <a:pt x="0" y="4518167"/>
                </a:lnTo>
                <a:lnTo>
                  <a:pt x="0" y="0"/>
                </a:lnTo>
                <a:close/>
              </a:path>
            </a:pathLst>
          </a:custGeom>
          <a:blipFill>
            <a:blip r:embed="rId6"/>
            <a:stretch>
              <a:fillRect/>
            </a:stretch>
          </a:blipFill>
        </p:spPr>
        <p:txBody>
          <a:bodyPr/>
          <a:lstStyle/>
          <a:p>
            <a:endParaRPr lang="en-US"/>
          </a:p>
        </p:txBody>
      </p:sp>
      <p:sp>
        <p:nvSpPr>
          <p:cNvPr id="5" name="Freeform 5"/>
          <p:cNvSpPr/>
          <p:nvPr/>
        </p:nvSpPr>
        <p:spPr>
          <a:xfrm>
            <a:off x="14883010" y="7057497"/>
            <a:ext cx="5004522" cy="3851136"/>
          </a:xfrm>
          <a:custGeom>
            <a:avLst/>
            <a:gdLst/>
            <a:ahLst/>
            <a:cxnLst/>
            <a:rect l="l" t="t" r="r" b="b"/>
            <a:pathLst>
              <a:path w="5004522" h="3851136">
                <a:moveTo>
                  <a:pt x="0" y="0"/>
                </a:moveTo>
                <a:lnTo>
                  <a:pt x="5004522" y="0"/>
                </a:lnTo>
                <a:lnTo>
                  <a:pt x="5004522" y="3851136"/>
                </a:lnTo>
                <a:lnTo>
                  <a:pt x="0" y="3851136"/>
                </a:lnTo>
                <a:lnTo>
                  <a:pt x="0" y="0"/>
                </a:lnTo>
                <a:close/>
              </a:path>
            </a:pathLst>
          </a:custGeom>
          <a:blipFill>
            <a:blip r:embed="rId7"/>
            <a:stretch>
              <a:fillRect/>
            </a:stretch>
          </a:blipFill>
        </p:spPr>
        <p:txBody>
          <a:bodyPr/>
          <a:lstStyle/>
          <a:p>
            <a:endParaRPr lang="en-US"/>
          </a:p>
        </p:txBody>
      </p:sp>
      <p:sp>
        <p:nvSpPr>
          <p:cNvPr id="6" name="AutoShape 6"/>
          <p:cNvSpPr/>
          <p:nvPr/>
        </p:nvSpPr>
        <p:spPr>
          <a:xfrm>
            <a:off x="4136164" y="4028375"/>
            <a:ext cx="9525" cy="3792309"/>
          </a:xfrm>
          <a:prstGeom prst="line">
            <a:avLst/>
          </a:prstGeom>
          <a:ln w="9525" cap="rnd">
            <a:solidFill>
              <a:srgbClr val="595251"/>
            </a:solidFill>
            <a:prstDash val="solid"/>
            <a:headEnd type="none" w="sm" len="sm"/>
            <a:tailEnd type="none" w="sm" len="sm"/>
          </a:ln>
        </p:spPr>
        <p:txBody>
          <a:bodyPr/>
          <a:lstStyle/>
          <a:p>
            <a:endParaRPr lang="en-US"/>
          </a:p>
        </p:txBody>
      </p:sp>
      <p:sp>
        <p:nvSpPr>
          <p:cNvPr id="7" name="AutoShape 7"/>
          <p:cNvSpPr/>
          <p:nvPr/>
        </p:nvSpPr>
        <p:spPr>
          <a:xfrm>
            <a:off x="7237851" y="3965334"/>
            <a:ext cx="9525" cy="3792309"/>
          </a:xfrm>
          <a:prstGeom prst="line">
            <a:avLst/>
          </a:prstGeom>
          <a:ln w="9525" cap="rnd">
            <a:solidFill>
              <a:srgbClr val="595251"/>
            </a:solidFill>
            <a:prstDash val="solid"/>
            <a:headEnd type="none" w="sm" len="sm"/>
            <a:tailEnd type="none" w="sm" len="sm"/>
          </a:ln>
        </p:spPr>
        <p:txBody>
          <a:bodyPr/>
          <a:lstStyle/>
          <a:p>
            <a:endParaRPr lang="en-US"/>
          </a:p>
        </p:txBody>
      </p:sp>
      <p:sp>
        <p:nvSpPr>
          <p:cNvPr id="8" name="AutoShape 8"/>
          <p:cNvSpPr/>
          <p:nvPr/>
        </p:nvSpPr>
        <p:spPr>
          <a:xfrm>
            <a:off x="10245924" y="4028387"/>
            <a:ext cx="9525" cy="3792309"/>
          </a:xfrm>
          <a:prstGeom prst="line">
            <a:avLst/>
          </a:prstGeom>
          <a:ln w="9525" cap="rnd">
            <a:solidFill>
              <a:srgbClr val="595251"/>
            </a:solidFill>
            <a:prstDash val="solid"/>
            <a:headEnd type="none" w="sm" len="sm"/>
            <a:tailEnd type="none" w="sm" len="sm"/>
          </a:ln>
        </p:spPr>
        <p:txBody>
          <a:bodyPr/>
          <a:lstStyle/>
          <a:p>
            <a:endParaRPr lang="en-US"/>
          </a:p>
        </p:txBody>
      </p:sp>
      <p:sp>
        <p:nvSpPr>
          <p:cNvPr id="9" name="AutoShape 9"/>
          <p:cNvSpPr/>
          <p:nvPr/>
        </p:nvSpPr>
        <p:spPr>
          <a:xfrm>
            <a:off x="13088862" y="3965322"/>
            <a:ext cx="9525" cy="3792309"/>
          </a:xfrm>
          <a:prstGeom prst="line">
            <a:avLst/>
          </a:prstGeom>
          <a:ln w="9525" cap="rnd">
            <a:solidFill>
              <a:srgbClr val="595251"/>
            </a:solidFill>
            <a:prstDash val="solid"/>
            <a:headEnd type="none" w="sm" len="sm"/>
            <a:tailEnd type="none" w="sm" len="sm"/>
          </a:ln>
        </p:spPr>
        <p:txBody>
          <a:bodyPr/>
          <a:lstStyle/>
          <a:p>
            <a:endParaRPr lang="en-US"/>
          </a:p>
        </p:txBody>
      </p:sp>
      <p:sp>
        <p:nvSpPr>
          <p:cNvPr id="10" name="Freeform 10"/>
          <p:cNvSpPr/>
          <p:nvPr/>
        </p:nvSpPr>
        <p:spPr>
          <a:xfrm>
            <a:off x="14896946" y="830930"/>
            <a:ext cx="2549509" cy="3187832"/>
          </a:xfrm>
          <a:custGeom>
            <a:avLst/>
            <a:gdLst/>
            <a:ahLst/>
            <a:cxnLst/>
            <a:rect l="l" t="t" r="r" b="b"/>
            <a:pathLst>
              <a:path w="2549509" h="3187832">
                <a:moveTo>
                  <a:pt x="0" y="0"/>
                </a:moveTo>
                <a:lnTo>
                  <a:pt x="2549509" y="0"/>
                </a:lnTo>
                <a:lnTo>
                  <a:pt x="2549509" y="3187831"/>
                </a:lnTo>
                <a:lnTo>
                  <a:pt x="0" y="3187831"/>
                </a:lnTo>
                <a:lnTo>
                  <a:pt x="0" y="0"/>
                </a:lnTo>
                <a:close/>
              </a:path>
            </a:pathLst>
          </a:custGeom>
          <a:blipFill>
            <a:blip r:embed="rId8"/>
            <a:stretch>
              <a:fillRect l="-47" r="-47"/>
            </a:stretch>
          </a:blipFill>
        </p:spPr>
        <p:txBody>
          <a:bodyPr/>
          <a:lstStyle/>
          <a:p>
            <a:endParaRPr lang="en-US"/>
          </a:p>
        </p:txBody>
      </p:sp>
      <p:sp>
        <p:nvSpPr>
          <p:cNvPr id="11" name="TextBox 11"/>
          <p:cNvSpPr txBox="1"/>
          <p:nvPr/>
        </p:nvSpPr>
        <p:spPr>
          <a:xfrm>
            <a:off x="12343" y="895350"/>
            <a:ext cx="17434112" cy="998121"/>
          </a:xfrm>
          <a:prstGeom prst="rect">
            <a:avLst/>
          </a:prstGeom>
        </p:spPr>
        <p:txBody>
          <a:bodyPr lIns="0" tIns="0" rIns="0" bIns="0" rtlCol="0" anchor="t">
            <a:spAutoFit/>
          </a:bodyPr>
          <a:lstStyle/>
          <a:p>
            <a:pPr algn="ctr">
              <a:lnSpc>
                <a:spcPts val="7980"/>
              </a:lnSpc>
            </a:pPr>
            <a:r>
              <a:rPr lang="en-US" sz="5700" dirty="0">
                <a:solidFill>
                  <a:srgbClr val="375245"/>
                </a:solidFill>
                <a:latin typeface="#9Slide05 Brannboll Ny"/>
              </a:rPr>
              <a:t>3.2. </a:t>
            </a:r>
            <a:r>
              <a:rPr lang="en-US" sz="5700" dirty="0" err="1" smtClean="0">
                <a:solidFill>
                  <a:srgbClr val="375245"/>
                </a:solidFill>
                <a:latin typeface="#9Slide05 Brannboll Ny"/>
              </a:rPr>
              <a:t>Khám</a:t>
            </a:r>
            <a:r>
              <a:rPr lang="en-US" sz="5700" dirty="0" smtClean="0">
                <a:solidFill>
                  <a:srgbClr val="375245"/>
                </a:solidFill>
                <a:latin typeface="#9Slide05 Brannboll Ny"/>
              </a:rPr>
              <a:t> </a:t>
            </a:r>
            <a:r>
              <a:rPr lang="en-US" sz="5700" dirty="0" err="1" smtClean="0">
                <a:solidFill>
                  <a:srgbClr val="375245"/>
                </a:solidFill>
                <a:latin typeface="#9Slide05 Brannboll Ny"/>
              </a:rPr>
              <a:t>phá</a:t>
            </a:r>
            <a:r>
              <a:rPr lang="en-US" sz="5700" dirty="0" smtClean="0">
                <a:solidFill>
                  <a:srgbClr val="375245"/>
                </a:solidFill>
                <a:latin typeface="#9Slide05 Brannboll Ny"/>
              </a:rPr>
              <a:t> </a:t>
            </a:r>
            <a:r>
              <a:rPr lang="en-US" sz="5700" dirty="0" err="1" smtClean="0">
                <a:solidFill>
                  <a:srgbClr val="375245"/>
                </a:solidFill>
                <a:latin typeface="#9Slide05 Brannboll Ny"/>
              </a:rPr>
              <a:t>đoạn</a:t>
            </a:r>
            <a:r>
              <a:rPr lang="en-US" sz="5700" dirty="0" smtClean="0">
                <a:solidFill>
                  <a:srgbClr val="375245"/>
                </a:solidFill>
                <a:latin typeface="#9Slide05 Brannboll Ny"/>
              </a:rPr>
              <a:t> </a:t>
            </a:r>
            <a:r>
              <a:rPr lang="en-US" sz="5700" dirty="0" err="1">
                <a:solidFill>
                  <a:srgbClr val="375245"/>
                </a:solidFill>
                <a:latin typeface="#9Slide05 Brannboll Ny"/>
              </a:rPr>
              <a:t>trích</a:t>
            </a:r>
            <a:r>
              <a:rPr lang="en-US" sz="5700" dirty="0">
                <a:solidFill>
                  <a:srgbClr val="375245"/>
                </a:solidFill>
                <a:latin typeface="#9Slide05 Brannboll Ny"/>
              </a:rPr>
              <a:t> “</a:t>
            </a:r>
            <a:r>
              <a:rPr lang="en-US" sz="5700" dirty="0" err="1">
                <a:solidFill>
                  <a:srgbClr val="375245"/>
                </a:solidFill>
                <a:latin typeface="#9Slide05 Brannboll Ny"/>
              </a:rPr>
              <a:t>Cảnh</a:t>
            </a:r>
            <a:r>
              <a:rPr lang="en-US" sz="5700" dirty="0">
                <a:solidFill>
                  <a:srgbClr val="375245"/>
                </a:solidFill>
                <a:latin typeface="#9Slide05 Brannboll Ny"/>
              </a:rPr>
              <a:t> </a:t>
            </a:r>
            <a:r>
              <a:rPr lang="en-US" sz="5700" dirty="0" err="1">
                <a:solidFill>
                  <a:srgbClr val="375245"/>
                </a:solidFill>
                <a:latin typeface="#9Slide05 Brannboll Ny"/>
              </a:rPr>
              <a:t>ngày</a:t>
            </a:r>
            <a:r>
              <a:rPr lang="en-US" sz="5700" dirty="0">
                <a:solidFill>
                  <a:srgbClr val="375245"/>
                </a:solidFill>
                <a:latin typeface="#9Slide05 Brannboll Ny"/>
              </a:rPr>
              <a:t> </a:t>
            </a:r>
            <a:r>
              <a:rPr lang="en-US" sz="5700" dirty="0" err="1">
                <a:solidFill>
                  <a:srgbClr val="375245"/>
                </a:solidFill>
                <a:latin typeface="#9Slide05 Brannboll Ny"/>
              </a:rPr>
              <a:t>xuân</a:t>
            </a:r>
            <a:r>
              <a:rPr lang="en-US" sz="5700" dirty="0">
                <a:solidFill>
                  <a:srgbClr val="375245"/>
                </a:solidFill>
                <a:latin typeface="#9Slide05 Brannboll Ny"/>
              </a:rPr>
              <a:t>”</a:t>
            </a:r>
          </a:p>
        </p:txBody>
      </p:sp>
      <p:sp>
        <p:nvSpPr>
          <p:cNvPr id="12" name="TextBox 12"/>
          <p:cNvSpPr txBox="1"/>
          <p:nvPr/>
        </p:nvSpPr>
        <p:spPr>
          <a:xfrm>
            <a:off x="6281722" y="1833245"/>
            <a:ext cx="5223867" cy="981685"/>
          </a:xfrm>
          <a:prstGeom prst="rect">
            <a:avLst/>
          </a:prstGeom>
        </p:spPr>
        <p:txBody>
          <a:bodyPr lIns="0" tIns="0" rIns="0" bIns="0" rtlCol="0" anchor="t">
            <a:spAutoFit/>
          </a:bodyPr>
          <a:lstStyle/>
          <a:p>
            <a:pPr algn="ctr">
              <a:lnSpc>
                <a:spcPts val="7840"/>
              </a:lnSpc>
            </a:pPr>
            <a:r>
              <a:rPr lang="en-US" sz="5600">
                <a:solidFill>
                  <a:srgbClr val="375245"/>
                </a:solidFill>
                <a:latin typeface="#9Slide05 VL Fadilla"/>
              </a:rPr>
              <a:t>c. Đặc sắc nghệ thuật</a:t>
            </a:r>
          </a:p>
        </p:txBody>
      </p:sp>
      <p:sp>
        <p:nvSpPr>
          <p:cNvPr id="13" name="TextBox 13"/>
          <p:cNvSpPr txBox="1"/>
          <p:nvPr/>
        </p:nvSpPr>
        <p:spPr>
          <a:xfrm>
            <a:off x="1443612" y="4018850"/>
            <a:ext cx="1947051" cy="3319355"/>
          </a:xfrm>
          <a:prstGeom prst="rect">
            <a:avLst/>
          </a:prstGeom>
        </p:spPr>
        <p:txBody>
          <a:bodyPr lIns="0" tIns="0" rIns="0" bIns="0" rtlCol="0" anchor="t">
            <a:spAutoFit/>
          </a:bodyPr>
          <a:lstStyle/>
          <a:p>
            <a:pPr algn="just">
              <a:lnSpc>
                <a:spcPts val="4356"/>
              </a:lnSpc>
            </a:pPr>
            <a:r>
              <a:rPr lang="en-US" sz="3600">
                <a:solidFill>
                  <a:srgbClr val="605048"/>
                </a:solidFill>
                <a:latin typeface="Roboto Condensed"/>
              </a:rPr>
              <a:t>Ngôn ngữ văn học dân tộc và thể thơ lục bát đạt đỉnh cao.</a:t>
            </a:r>
          </a:p>
        </p:txBody>
      </p:sp>
      <p:sp>
        <p:nvSpPr>
          <p:cNvPr id="14" name="TextBox 14"/>
          <p:cNvSpPr txBox="1"/>
          <p:nvPr/>
        </p:nvSpPr>
        <p:spPr>
          <a:xfrm>
            <a:off x="4651066" y="3866450"/>
            <a:ext cx="2235291" cy="2932358"/>
          </a:xfrm>
          <a:prstGeom prst="rect">
            <a:avLst/>
          </a:prstGeom>
        </p:spPr>
        <p:txBody>
          <a:bodyPr lIns="0" tIns="0" rIns="0" bIns="0" rtlCol="0" anchor="t">
            <a:spAutoFit/>
          </a:bodyPr>
          <a:lstStyle/>
          <a:p>
            <a:pPr algn="just">
              <a:lnSpc>
                <a:spcPts val="5904"/>
              </a:lnSpc>
            </a:pPr>
            <a:r>
              <a:rPr lang="en-US" sz="3600">
                <a:solidFill>
                  <a:srgbClr val="000000"/>
                </a:solidFill>
                <a:latin typeface="Roboto Condensed"/>
              </a:rPr>
              <a:t>Sử dụng nhiều hình ảnh đắt giá, sáng tạo.</a:t>
            </a:r>
          </a:p>
        </p:txBody>
      </p:sp>
      <p:sp>
        <p:nvSpPr>
          <p:cNvPr id="15" name="TextBox 15"/>
          <p:cNvSpPr txBox="1"/>
          <p:nvPr/>
        </p:nvSpPr>
        <p:spPr>
          <a:xfrm>
            <a:off x="7595038" y="3803409"/>
            <a:ext cx="2235291" cy="2932358"/>
          </a:xfrm>
          <a:prstGeom prst="rect">
            <a:avLst/>
          </a:prstGeom>
        </p:spPr>
        <p:txBody>
          <a:bodyPr lIns="0" tIns="0" rIns="0" bIns="0" rtlCol="0" anchor="t">
            <a:spAutoFit/>
          </a:bodyPr>
          <a:lstStyle/>
          <a:p>
            <a:pPr algn="just">
              <a:lnSpc>
                <a:spcPts val="5904"/>
              </a:lnSpc>
            </a:pPr>
            <a:r>
              <a:rPr lang="en-US" sz="3600">
                <a:solidFill>
                  <a:srgbClr val="000000"/>
                </a:solidFill>
                <a:latin typeface="Roboto Condensed"/>
              </a:rPr>
              <a:t>Ngòi bút miêu tả thiên nhiên điêu luyện.</a:t>
            </a:r>
          </a:p>
        </p:txBody>
      </p:sp>
      <p:sp>
        <p:nvSpPr>
          <p:cNvPr id="16" name="TextBox 16"/>
          <p:cNvSpPr txBox="1"/>
          <p:nvPr/>
        </p:nvSpPr>
        <p:spPr>
          <a:xfrm>
            <a:off x="10406170" y="4009337"/>
            <a:ext cx="2531971" cy="1661127"/>
          </a:xfrm>
          <a:prstGeom prst="rect">
            <a:avLst/>
          </a:prstGeom>
        </p:spPr>
        <p:txBody>
          <a:bodyPr lIns="0" tIns="0" rIns="0" bIns="0" rtlCol="0" anchor="t">
            <a:spAutoFit/>
          </a:bodyPr>
          <a:lstStyle/>
          <a:p>
            <a:pPr algn="just">
              <a:lnSpc>
                <a:spcPts val="4348"/>
              </a:lnSpc>
              <a:spcBef>
                <a:spcPct val="0"/>
              </a:spcBef>
            </a:pPr>
            <a:r>
              <a:rPr lang="en-US" sz="3535">
                <a:solidFill>
                  <a:srgbClr val="000000"/>
                </a:solidFill>
                <a:latin typeface="Roboto Condensed"/>
              </a:rPr>
              <a:t>Ngòi bút tả cảnh ngụ tình độc đáo</a:t>
            </a:r>
          </a:p>
        </p:txBody>
      </p:sp>
      <p:sp>
        <p:nvSpPr>
          <p:cNvPr id="17" name="TextBox 17"/>
          <p:cNvSpPr txBox="1"/>
          <p:nvPr/>
        </p:nvSpPr>
        <p:spPr>
          <a:xfrm>
            <a:off x="13607974" y="3803397"/>
            <a:ext cx="2235291" cy="3675259"/>
          </a:xfrm>
          <a:prstGeom prst="rect">
            <a:avLst/>
          </a:prstGeom>
        </p:spPr>
        <p:txBody>
          <a:bodyPr lIns="0" tIns="0" rIns="0" bIns="0" rtlCol="0" anchor="t">
            <a:spAutoFit/>
          </a:bodyPr>
          <a:lstStyle/>
          <a:p>
            <a:pPr algn="just">
              <a:lnSpc>
                <a:spcPts val="5904"/>
              </a:lnSpc>
            </a:pPr>
            <a:r>
              <a:rPr lang="en-US" sz="3600">
                <a:solidFill>
                  <a:srgbClr val="000000"/>
                </a:solidFill>
                <a:latin typeface="Roboto Condensed"/>
              </a:rPr>
              <a:t>Sử dụng hệ thống từ ngữ giàu sắc thái biểu cảm</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fade">
                                      <p:cBhvr>
                                        <p:cTn id="21" dur="1000"/>
                                        <p:tgtEl>
                                          <p:spTgt spid="15">
                                            <p:txEl>
                                              <p:pRg st="0" end="0"/>
                                            </p:txEl>
                                          </p:spTgt>
                                        </p:tgtEl>
                                      </p:cBhvr>
                                    </p:animEffect>
                                    <p:anim calcmode="lin" valueType="num">
                                      <p:cBhvr>
                                        <p:cTn id="22"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6">
                                            <p:txEl>
                                              <p:pRg st="0" end="0"/>
                                            </p:txEl>
                                          </p:spTgt>
                                        </p:tgtEl>
                                        <p:attrNameLst>
                                          <p:attrName>style.visibility</p:attrName>
                                        </p:attrNameLst>
                                      </p:cBhvr>
                                      <p:to>
                                        <p:strVal val="visible"/>
                                      </p:to>
                                    </p:set>
                                    <p:animEffect transition="in" filter="fade">
                                      <p:cBhvr>
                                        <p:cTn id="28" dur="1000"/>
                                        <p:tgtEl>
                                          <p:spTgt spid="16">
                                            <p:txEl>
                                              <p:pRg st="0" end="0"/>
                                            </p:txEl>
                                          </p:spTgt>
                                        </p:tgtEl>
                                      </p:cBhvr>
                                    </p:animEffect>
                                    <p:anim calcmode="lin" valueType="num">
                                      <p:cBhvr>
                                        <p:cTn id="29"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7">
                                            <p:txEl>
                                              <p:pRg st="0" end="0"/>
                                            </p:txEl>
                                          </p:spTgt>
                                        </p:tgtEl>
                                        <p:attrNameLst>
                                          <p:attrName>style.visibility</p:attrName>
                                        </p:attrNameLst>
                                      </p:cBhvr>
                                      <p:to>
                                        <p:strVal val="visible"/>
                                      </p:to>
                                    </p:set>
                                    <p:animEffect transition="in" filter="fade">
                                      <p:cBhvr>
                                        <p:cTn id="35" dur="1000"/>
                                        <p:tgtEl>
                                          <p:spTgt spid="17">
                                            <p:txEl>
                                              <p:pRg st="0" end="0"/>
                                            </p:txEl>
                                          </p:spTgt>
                                        </p:tgtEl>
                                      </p:cBhvr>
                                    </p:animEffect>
                                    <p:anim calcmode="lin" valueType="num">
                                      <p:cBhvr>
                                        <p:cTn id="36"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6023" y="-4011389"/>
            <a:ext cx="10297731" cy="18309776"/>
          </a:xfrm>
          <a:custGeom>
            <a:avLst/>
            <a:gdLst/>
            <a:ahLst/>
            <a:cxnLst/>
            <a:rect l="l" t="t" r="r" b="b"/>
            <a:pathLst>
              <a:path w="10297731" h="18309776">
                <a:moveTo>
                  <a:pt x="0" y="0"/>
                </a:moveTo>
                <a:lnTo>
                  <a:pt x="10297731" y="0"/>
                </a:lnTo>
                <a:lnTo>
                  <a:pt x="10297731" y="18309776"/>
                </a:lnTo>
                <a:lnTo>
                  <a:pt x="0" y="18309776"/>
                </a:lnTo>
                <a:lnTo>
                  <a:pt x="0" y="0"/>
                </a:lnTo>
                <a:close/>
              </a:path>
            </a:pathLst>
          </a:custGeom>
          <a:blipFill>
            <a:blip r:embed="rId3"/>
            <a:stretch>
              <a:fillRect l="-1179" r="-1179"/>
            </a:stretch>
          </a:blipFill>
        </p:spPr>
        <p:txBody>
          <a:bodyPr/>
          <a:lstStyle/>
          <a:p>
            <a:endParaRPr lang="en-US"/>
          </a:p>
        </p:txBody>
      </p:sp>
      <p:sp>
        <p:nvSpPr>
          <p:cNvPr id="3" name="Freeform 3"/>
          <p:cNvSpPr/>
          <p:nvPr/>
        </p:nvSpPr>
        <p:spPr>
          <a:xfrm>
            <a:off x="615618" y="542947"/>
            <a:ext cx="17070654" cy="9210654"/>
          </a:xfrm>
          <a:custGeom>
            <a:avLst/>
            <a:gdLst/>
            <a:ahLst/>
            <a:cxnLst/>
            <a:rect l="l" t="t" r="r" b="b"/>
            <a:pathLst>
              <a:path w="17070654" h="9210654">
                <a:moveTo>
                  <a:pt x="0" y="0"/>
                </a:moveTo>
                <a:lnTo>
                  <a:pt x="17070654" y="0"/>
                </a:lnTo>
                <a:lnTo>
                  <a:pt x="17070654" y="9210655"/>
                </a:lnTo>
                <a:lnTo>
                  <a:pt x="0" y="921065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1537617" y="-1418104"/>
            <a:ext cx="4928280" cy="4518168"/>
          </a:xfrm>
          <a:custGeom>
            <a:avLst/>
            <a:gdLst/>
            <a:ahLst/>
            <a:cxnLst/>
            <a:rect l="l" t="t" r="r" b="b"/>
            <a:pathLst>
              <a:path w="4928280" h="4518168">
                <a:moveTo>
                  <a:pt x="0" y="0"/>
                </a:moveTo>
                <a:lnTo>
                  <a:pt x="4928280" y="0"/>
                </a:lnTo>
                <a:lnTo>
                  <a:pt x="4928280" y="4518167"/>
                </a:lnTo>
                <a:lnTo>
                  <a:pt x="0" y="4518167"/>
                </a:lnTo>
                <a:lnTo>
                  <a:pt x="0" y="0"/>
                </a:lnTo>
                <a:close/>
              </a:path>
            </a:pathLst>
          </a:custGeom>
          <a:blipFill>
            <a:blip r:embed="rId6"/>
            <a:stretch>
              <a:fillRect/>
            </a:stretch>
          </a:blipFill>
        </p:spPr>
        <p:txBody>
          <a:bodyPr/>
          <a:lstStyle/>
          <a:p>
            <a:endParaRPr lang="en-US"/>
          </a:p>
        </p:txBody>
      </p:sp>
      <p:sp>
        <p:nvSpPr>
          <p:cNvPr id="5" name="Freeform 5"/>
          <p:cNvSpPr/>
          <p:nvPr/>
        </p:nvSpPr>
        <p:spPr>
          <a:xfrm>
            <a:off x="14883010" y="7057497"/>
            <a:ext cx="5004522" cy="3851136"/>
          </a:xfrm>
          <a:custGeom>
            <a:avLst/>
            <a:gdLst/>
            <a:ahLst/>
            <a:cxnLst/>
            <a:rect l="l" t="t" r="r" b="b"/>
            <a:pathLst>
              <a:path w="5004522" h="3851136">
                <a:moveTo>
                  <a:pt x="0" y="0"/>
                </a:moveTo>
                <a:lnTo>
                  <a:pt x="5004522" y="0"/>
                </a:lnTo>
                <a:lnTo>
                  <a:pt x="5004522" y="3851136"/>
                </a:lnTo>
                <a:lnTo>
                  <a:pt x="0" y="3851136"/>
                </a:lnTo>
                <a:lnTo>
                  <a:pt x="0" y="0"/>
                </a:lnTo>
                <a:close/>
              </a:path>
            </a:pathLst>
          </a:custGeom>
          <a:blipFill>
            <a:blip r:embed="rId7"/>
            <a:stretch>
              <a:fillRect/>
            </a:stretch>
          </a:blipFill>
        </p:spPr>
        <p:txBody>
          <a:bodyPr/>
          <a:lstStyle/>
          <a:p>
            <a:endParaRPr lang="en-US"/>
          </a:p>
        </p:txBody>
      </p:sp>
      <p:sp>
        <p:nvSpPr>
          <p:cNvPr id="6" name="Freeform 6"/>
          <p:cNvSpPr/>
          <p:nvPr/>
        </p:nvSpPr>
        <p:spPr>
          <a:xfrm>
            <a:off x="6499082" y="2699597"/>
            <a:ext cx="4508980" cy="6395391"/>
          </a:xfrm>
          <a:custGeom>
            <a:avLst/>
            <a:gdLst/>
            <a:ahLst/>
            <a:cxnLst/>
            <a:rect l="l" t="t" r="r" b="b"/>
            <a:pathLst>
              <a:path w="4508980" h="6395391">
                <a:moveTo>
                  <a:pt x="0" y="0"/>
                </a:moveTo>
                <a:lnTo>
                  <a:pt x="4508980" y="0"/>
                </a:lnTo>
                <a:lnTo>
                  <a:pt x="4508980" y="6395391"/>
                </a:lnTo>
                <a:lnTo>
                  <a:pt x="0" y="6395391"/>
                </a:lnTo>
                <a:lnTo>
                  <a:pt x="0" y="0"/>
                </a:lnTo>
                <a:close/>
              </a:path>
            </a:pathLst>
          </a:custGeom>
          <a:blipFill>
            <a:blip r:embed="rId8"/>
            <a:stretch>
              <a:fillRect/>
            </a:stretch>
          </a:blipFill>
        </p:spPr>
        <p:txBody>
          <a:bodyPr/>
          <a:lstStyle/>
          <a:p>
            <a:endParaRPr lang="en-US"/>
          </a:p>
        </p:txBody>
      </p:sp>
      <p:sp>
        <p:nvSpPr>
          <p:cNvPr id="7" name="TextBox 7"/>
          <p:cNvSpPr txBox="1"/>
          <p:nvPr/>
        </p:nvSpPr>
        <p:spPr>
          <a:xfrm>
            <a:off x="1841433" y="895350"/>
            <a:ext cx="14605134" cy="998121"/>
          </a:xfrm>
          <a:prstGeom prst="rect">
            <a:avLst/>
          </a:prstGeom>
        </p:spPr>
        <p:txBody>
          <a:bodyPr lIns="0" tIns="0" rIns="0" bIns="0" rtlCol="0" anchor="t">
            <a:spAutoFit/>
          </a:bodyPr>
          <a:lstStyle/>
          <a:p>
            <a:pPr algn="ctr">
              <a:lnSpc>
                <a:spcPts val="7980"/>
              </a:lnSpc>
            </a:pPr>
            <a:r>
              <a:rPr lang="en-US" sz="5700" dirty="0">
                <a:solidFill>
                  <a:srgbClr val="375245"/>
                </a:solidFill>
                <a:latin typeface="#9Slide05 Brannboll Ny"/>
              </a:rPr>
              <a:t>3.2. </a:t>
            </a:r>
            <a:r>
              <a:rPr lang="en-US" sz="5700" dirty="0" err="1" smtClean="0">
                <a:solidFill>
                  <a:srgbClr val="375245"/>
                </a:solidFill>
                <a:latin typeface="#9Slide05 Brannboll Ny"/>
              </a:rPr>
              <a:t>Khám</a:t>
            </a:r>
            <a:r>
              <a:rPr lang="en-US" sz="5700" dirty="0" smtClean="0">
                <a:solidFill>
                  <a:srgbClr val="375245"/>
                </a:solidFill>
                <a:latin typeface="#9Slide05 Brannboll Ny"/>
              </a:rPr>
              <a:t> </a:t>
            </a:r>
            <a:r>
              <a:rPr lang="en-US" sz="5700" dirty="0" err="1" smtClean="0">
                <a:solidFill>
                  <a:srgbClr val="375245"/>
                </a:solidFill>
                <a:latin typeface="#9Slide05 Brannboll Ny"/>
              </a:rPr>
              <a:t>phá</a:t>
            </a:r>
            <a:r>
              <a:rPr lang="en-US" sz="5700" dirty="0" smtClean="0">
                <a:solidFill>
                  <a:srgbClr val="375245"/>
                </a:solidFill>
                <a:latin typeface="#9Slide05 Brannboll Ny"/>
              </a:rPr>
              <a:t> </a:t>
            </a:r>
            <a:r>
              <a:rPr lang="en-US" sz="5700" dirty="0" err="1" smtClean="0">
                <a:solidFill>
                  <a:srgbClr val="375245"/>
                </a:solidFill>
                <a:latin typeface="#9Slide05 Brannboll Ny"/>
              </a:rPr>
              <a:t>đoạn</a:t>
            </a:r>
            <a:r>
              <a:rPr lang="en-US" sz="5700" dirty="0" smtClean="0">
                <a:solidFill>
                  <a:srgbClr val="375245"/>
                </a:solidFill>
                <a:latin typeface="#9Slide05 Brannboll Ny"/>
              </a:rPr>
              <a:t> </a:t>
            </a:r>
            <a:r>
              <a:rPr lang="en-US" sz="5700" dirty="0" err="1">
                <a:solidFill>
                  <a:srgbClr val="375245"/>
                </a:solidFill>
                <a:latin typeface="#9Slide05 Brannboll Ny"/>
              </a:rPr>
              <a:t>trích</a:t>
            </a:r>
            <a:r>
              <a:rPr lang="en-US" sz="5700" dirty="0">
                <a:solidFill>
                  <a:srgbClr val="375245"/>
                </a:solidFill>
                <a:latin typeface="#9Slide05 Brannboll Ny"/>
              </a:rPr>
              <a:t> “</a:t>
            </a:r>
            <a:r>
              <a:rPr lang="en-US" sz="5700" dirty="0" err="1">
                <a:solidFill>
                  <a:srgbClr val="375245"/>
                </a:solidFill>
                <a:latin typeface="#9Slide05 Brannboll Ny"/>
              </a:rPr>
              <a:t>Cảnh</a:t>
            </a:r>
            <a:r>
              <a:rPr lang="en-US" sz="5700" dirty="0">
                <a:solidFill>
                  <a:srgbClr val="375245"/>
                </a:solidFill>
                <a:latin typeface="#9Slide05 Brannboll Ny"/>
              </a:rPr>
              <a:t> </a:t>
            </a:r>
            <a:r>
              <a:rPr lang="en-US" sz="5700" dirty="0" err="1">
                <a:solidFill>
                  <a:srgbClr val="375245"/>
                </a:solidFill>
                <a:latin typeface="#9Slide05 Brannboll Ny"/>
              </a:rPr>
              <a:t>ngày</a:t>
            </a:r>
            <a:r>
              <a:rPr lang="en-US" sz="5700" dirty="0">
                <a:solidFill>
                  <a:srgbClr val="375245"/>
                </a:solidFill>
                <a:latin typeface="#9Slide05 Brannboll Ny"/>
              </a:rPr>
              <a:t> </a:t>
            </a:r>
            <a:r>
              <a:rPr lang="en-US" sz="5700" dirty="0" err="1">
                <a:solidFill>
                  <a:srgbClr val="375245"/>
                </a:solidFill>
                <a:latin typeface="#9Slide05 Brannboll Ny"/>
              </a:rPr>
              <a:t>xuân</a:t>
            </a:r>
            <a:r>
              <a:rPr lang="en-US" sz="5700" dirty="0">
                <a:solidFill>
                  <a:srgbClr val="375245"/>
                </a:solidFill>
                <a:latin typeface="#9Slide05 Brannboll Ny"/>
              </a:rPr>
              <a:t>”</a:t>
            </a:r>
          </a:p>
        </p:txBody>
      </p:sp>
      <p:sp>
        <p:nvSpPr>
          <p:cNvPr id="8" name="TextBox 8"/>
          <p:cNvSpPr txBox="1"/>
          <p:nvPr/>
        </p:nvSpPr>
        <p:spPr>
          <a:xfrm>
            <a:off x="3941377" y="1833245"/>
            <a:ext cx="6854031" cy="981685"/>
          </a:xfrm>
          <a:prstGeom prst="rect">
            <a:avLst/>
          </a:prstGeom>
        </p:spPr>
        <p:txBody>
          <a:bodyPr lIns="0" tIns="0" rIns="0" bIns="0" rtlCol="0" anchor="t">
            <a:spAutoFit/>
          </a:bodyPr>
          <a:lstStyle/>
          <a:p>
            <a:pPr algn="ctr">
              <a:lnSpc>
                <a:spcPts val="7840"/>
              </a:lnSpc>
            </a:pPr>
            <a:r>
              <a:rPr lang="en-US" sz="5600">
                <a:solidFill>
                  <a:srgbClr val="375245"/>
                </a:solidFill>
                <a:latin typeface="#9Slide05 VL Fadilla"/>
              </a:rPr>
              <a:t>c. Chủ đề và giá trị tư tưởng </a:t>
            </a:r>
          </a:p>
        </p:txBody>
      </p:sp>
      <p:sp>
        <p:nvSpPr>
          <p:cNvPr id="9" name="TextBox 9"/>
          <p:cNvSpPr txBox="1"/>
          <p:nvPr/>
        </p:nvSpPr>
        <p:spPr>
          <a:xfrm>
            <a:off x="1364212" y="4624081"/>
            <a:ext cx="4575535" cy="3980180"/>
          </a:xfrm>
          <a:prstGeom prst="rect">
            <a:avLst/>
          </a:prstGeom>
        </p:spPr>
        <p:txBody>
          <a:bodyPr lIns="0" tIns="0" rIns="0" bIns="0" rtlCol="0" anchor="t">
            <a:spAutoFit/>
          </a:bodyPr>
          <a:lstStyle/>
          <a:p>
            <a:pPr algn="ctr">
              <a:lnSpc>
                <a:spcPts val="5320"/>
              </a:lnSpc>
              <a:spcBef>
                <a:spcPct val="0"/>
              </a:spcBef>
            </a:pPr>
            <a:r>
              <a:rPr lang="en-US" sz="3800">
                <a:solidFill>
                  <a:srgbClr val="605048"/>
                </a:solidFill>
                <a:latin typeface="Roboto Condensed Bold"/>
              </a:rPr>
              <a:t>Chủ đề</a:t>
            </a:r>
            <a:r>
              <a:rPr lang="en-US" sz="3800">
                <a:solidFill>
                  <a:srgbClr val="605048"/>
                </a:solidFill>
                <a:latin typeface="Roboto Condensed"/>
              </a:rPr>
              <a:t>: </a:t>
            </a:r>
          </a:p>
          <a:p>
            <a:pPr algn="ctr">
              <a:lnSpc>
                <a:spcPts val="5320"/>
              </a:lnSpc>
              <a:spcBef>
                <a:spcPct val="0"/>
              </a:spcBef>
            </a:pPr>
            <a:r>
              <a:rPr lang="en-US" sz="3800">
                <a:solidFill>
                  <a:srgbClr val="605048"/>
                </a:solidFill>
                <a:latin typeface="Roboto Condensed"/>
              </a:rPr>
              <a:t>Bức tranh thiên nhiên sống động, tuyệt đẹp với khung cảnh lễ hội truyền thống đông vui, náo nhiệt.</a:t>
            </a:r>
          </a:p>
        </p:txBody>
      </p:sp>
      <p:sp>
        <p:nvSpPr>
          <p:cNvPr id="10" name="TextBox 10"/>
          <p:cNvSpPr txBox="1"/>
          <p:nvPr/>
        </p:nvSpPr>
        <p:spPr>
          <a:xfrm>
            <a:off x="11567397" y="2623397"/>
            <a:ext cx="4156409" cy="4646930"/>
          </a:xfrm>
          <a:prstGeom prst="rect">
            <a:avLst/>
          </a:prstGeom>
        </p:spPr>
        <p:txBody>
          <a:bodyPr lIns="0" tIns="0" rIns="0" bIns="0" rtlCol="0" anchor="t">
            <a:spAutoFit/>
          </a:bodyPr>
          <a:lstStyle/>
          <a:p>
            <a:pPr algn="ctr">
              <a:lnSpc>
                <a:spcPts val="5320"/>
              </a:lnSpc>
              <a:spcBef>
                <a:spcPct val="0"/>
              </a:spcBef>
            </a:pPr>
            <a:r>
              <a:rPr lang="en-US" sz="3800">
                <a:solidFill>
                  <a:srgbClr val="605048"/>
                </a:solidFill>
                <a:latin typeface="Roboto Condensed Bold"/>
              </a:rPr>
              <a:t>Tư tưởng tình cảm:</a:t>
            </a:r>
            <a:r>
              <a:rPr lang="en-US" sz="3800">
                <a:solidFill>
                  <a:srgbClr val="605048"/>
                </a:solidFill>
                <a:latin typeface="Roboto Condensed"/>
              </a:rPr>
              <a:t> Nguyễn Du khéo léo gợi tả, tôn vinh một nét truyền thống văn hóa xa xưa của người Việt Nam mỗi dịp xuân về.</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fade">
                                      <p:cBhvr>
                                        <p:cTn id="14" dur="1000"/>
                                        <p:tgtEl>
                                          <p:spTgt spid="10">
                                            <p:txEl>
                                              <p:pRg st="0" end="0"/>
                                            </p:txEl>
                                          </p:spTgt>
                                        </p:tgtEl>
                                      </p:cBhvr>
                                    </p:animEffect>
                                    <p:anim calcmode="lin" valueType="num">
                                      <p:cBhvr>
                                        <p:cTn id="15"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6023" y="-4011389"/>
            <a:ext cx="10297731" cy="18309776"/>
          </a:xfrm>
          <a:custGeom>
            <a:avLst/>
            <a:gdLst/>
            <a:ahLst/>
            <a:cxnLst/>
            <a:rect l="l" t="t" r="r" b="b"/>
            <a:pathLst>
              <a:path w="10297731" h="18309776">
                <a:moveTo>
                  <a:pt x="0" y="0"/>
                </a:moveTo>
                <a:lnTo>
                  <a:pt x="10297731" y="0"/>
                </a:lnTo>
                <a:lnTo>
                  <a:pt x="10297731" y="18309776"/>
                </a:lnTo>
                <a:lnTo>
                  <a:pt x="0" y="18309776"/>
                </a:lnTo>
                <a:lnTo>
                  <a:pt x="0" y="0"/>
                </a:lnTo>
                <a:close/>
              </a:path>
            </a:pathLst>
          </a:custGeom>
          <a:blipFill>
            <a:blip r:embed="rId3"/>
            <a:stretch>
              <a:fillRect l="-1179" r="-1179"/>
            </a:stretch>
          </a:blipFill>
        </p:spPr>
        <p:txBody>
          <a:bodyPr/>
          <a:lstStyle/>
          <a:p>
            <a:endParaRPr lang="en-US"/>
          </a:p>
        </p:txBody>
      </p:sp>
      <p:sp>
        <p:nvSpPr>
          <p:cNvPr id="3" name="Freeform 3"/>
          <p:cNvSpPr/>
          <p:nvPr/>
        </p:nvSpPr>
        <p:spPr>
          <a:xfrm>
            <a:off x="615618" y="542947"/>
            <a:ext cx="17070654" cy="9210654"/>
          </a:xfrm>
          <a:custGeom>
            <a:avLst/>
            <a:gdLst/>
            <a:ahLst/>
            <a:cxnLst/>
            <a:rect l="l" t="t" r="r" b="b"/>
            <a:pathLst>
              <a:path w="17070654" h="9210654">
                <a:moveTo>
                  <a:pt x="0" y="0"/>
                </a:moveTo>
                <a:lnTo>
                  <a:pt x="17070654" y="0"/>
                </a:lnTo>
                <a:lnTo>
                  <a:pt x="17070654" y="9210655"/>
                </a:lnTo>
                <a:lnTo>
                  <a:pt x="0" y="921065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1537617" y="-1418104"/>
            <a:ext cx="4928280" cy="4518168"/>
          </a:xfrm>
          <a:custGeom>
            <a:avLst/>
            <a:gdLst/>
            <a:ahLst/>
            <a:cxnLst/>
            <a:rect l="l" t="t" r="r" b="b"/>
            <a:pathLst>
              <a:path w="4928280" h="4518168">
                <a:moveTo>
                  <a:pt x="0" y="0"/>
                </a:moveTo>
                <a:lnTo>
                  <a:pt x="4928280" y="0"/>
                </a:lnTo>
                <a:lnTo>
                  <a:pt x="4928280" y="4518167"/>
                </a:lnTo>
                <a:lnTo>
                  <a:pt x="0" y="4518167"/>
                </a:lnTo>
                <a:lnTo>
                  <a:pt x="0" y="0"/>
                </a:lnTo>
                <a:close/>
              </a:path>
            </a:pathLst>
          </a:custGeom>
          <a:blipFill>
            <a:blip r:embed="rId6"/>
            <a:stretch>
              <a:fillRect/>
            </a:stretch>
          </a:blipFill>
        </p:spPr>
        <p:txBody>
          <a:bodyPr/>
          <a:lstStyle/>
          <a:p>
            <a:endParaRPr lang="en-US"/>
          </a:p>
        </p:txBody>
      </p:sp>
      <p:sp>
        <p:nvSpPr>
          <p:cNvPr id="5" name="Freeform 5"/>
          <p:cNvSpPr/>
          <p:nvPr/>
        </p:nvSpPr>
        <p:spPr>
          <a:xfrm>
            <a:off x="14883010" y="7057497"/>
            <a:ext cx="5004522" cy="3851136"/>
          </a:xfrm>
          <a:custGeom>
            <a:avLst/>
            <a:gdLst/>
            <a:ahLst/>
            <a:cxnLst/>
            <a:rect l="l" t="t" r="r" b="b"/>
            <a:pathLst>
              <a:path w="5004522" h="3851136">
                <a:moveTo>
                  <a:pt x="0" y="0"/>
                </a:moveTo>
                <a:lnTo>
                  <a:pt x="5004522" y="0"/>
                </a:lnTo>
                <a:lnTo>
                  <a:pt x="5004522" y="3851136"/>
                </a:lnTo>
                <a:lnTo>
                  <a:pt x="0" y="3851136"/>
                </a:lnTo>
                <a:lnTo>
                  <a:pt x="0" y="0"/>
                </a:lnTo>
                <a:close/>
              </a:path>
            </a:pathLst>
          </a:custGeom>
          <a:blipFill>
            <a:blip r:embed="rId7"/>
            <a:stretch>
              <a:fillRect/>
            </a:stretch>
          </a:blipFill>
        </p:spPr>
        <p:txBody>
          <a:bodyPr/>
          <a:lstStyle/>
          <a:p>
            <a:endParaRPr lang="en-US"/>
          </a:p>
        </p:txBody>
      </p:sp>
      <p:sp>
        <p:nvSpPr>
          <p:cNvPr id="6" name="Freeform 6"/>
          <p:cNvSpPr/>
          <p:nvPr/>
        </p:nvSpPr>
        <p:spPr>
          <a:xfrm>
            <a:off x="1338259" y="2646561"/>
            <a:ext cx="5830629" cy="5830629"/>
          </a:xfrm>
          <a:custGeom>
            <a:avLst/>
            <a:gdLst/>
            <a:ahLst/>
            <a:cxnLst/>
            <a:rect l="l" t="t" r="r" b="b"/>
            <a:pathLst>
              <a:path w="5830629" h="5830629">
                <a:moveTo>
                  <a:pt x="0" y="0"/>
                </a:moveTo>
                <a:lnTo>
                  <a:pt x="5830629" y="0"/>
                </a:lnTo>
                <a:lnTo>
                  <a:pt x="5830629" y="5830629"/>
                </a:lnTo>
                <a:lnTo>
                  <a:pt x="0" y="5830629"/>
                </a:lnTo>
                <a:lnTo>
                  <a:pt x="0" y="0"/>
                </a:lnTo>
                <a:close/>
              </a:path>
            </a:pathLst>
          </a:custGeom>
          <a:blipFill>
            <a:blip r:embed="rId8"/>
            <a:stretch>
              <a:fillRect/>
            </a:stretch>
          </a:blipFill>
        </p:spPr>
        <p:txBody>
          <a:bodyPr/>
          <a:lstStyle/>
          <a:p>
            <a:endParaRPr lang="en-US"/>
          </a:p>
        </p:txBody>
      </p:sp>
      <p:sp>
        <p:nvSpPr>
          <p:cNvPr id="7" name="Freeform 7"/>
          <p:cNvSpPr/>
          <p:nvPr/>
        </p:nvSpPr>
        <p:spPr>
          <a:xfrm>
            <a:off x="2872225" y="1028700"/>
            <a:ext cx="1036876" cy="1036876"/>
          </a:xfrm>
          <a:custGeom>
            <a:avLst/>
            <a:gdLst/>
            <a:ahLst/>
            <a:cxnLst/>
            <a:rect l="l" t="t" r="r" b="b"/>
            <a:pathLst>
              <a:path w="1036876" h="1036876">
                <a:moveTo>
                  <a:pt x="0" y="0"/>
                </a:moveTo>
                <a:lnTo>
                  <a:pt x="1036876" y="0"/>
                </a:lnTo>
                <a:lnTo>
                  <a:pt x="1036876" y="1036876"/>
                </a:lnTo>
                <a:lnTo>
                  <a:pt x="0" y="103687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8" name="TextBox 8"/>
          <p:cNvSpPr txBox="1"/>
          <p:nvPr/>
        </p:nvSpPr>
        <p:spPr>
          <a:xfrm>
            <a:off x="3816828" y="962642"/>
            <a:ext cx="4382569" cy="1052781"/>
          </a:xfrm>
          <a:prstGeom prst="rect">
            <a:avLst/>
          </a:prstGeom>
        </p:spPr>
        <p:txBody>
          <a:bodyPr lIns="0" tIns="0" rIns="0" bIns="0" rtlCol="0" anchor="t">
            <a:spAutoFit/>
          </a:bodyPr>
          <a:lstStyle/>
          <a:p>
            <a:pPr algn="ctr">
              <a:lnSpc>
                <a:spcPts val="8119"/>
              </a:lnSpc>
            </a:pPr>
            <a:r>
              <a:rPr lang="en-US" sz="5799">
                <a:solidFill>
                  <a:srgbClr val="375245"/>
                </a:solidFill>
                <a:latin typeface="#9Slide06 ThuPhap Thien An"/>
              </a:rPr>
              <a:t>Luyện tập</a:t>
            </a:r>
          </a:p>
        </p:txBody>
      </p:sp>
      <p:sp>
        <p:nvSpPr>
          <p:cNvPr id="9" name="TextBox 9"/>
          <p:cNvSpPr txBox="1"/>
          <p:nvPr/>
        </p:nvSpPr>
        <p:spPr>
          <a:xfrm>
            <a:off x="9144000" y="1903651"/>
            <a:ext cx="7734787" cy="1894106"/>
          </a:xfrm>
          <a:prstGeom prst="rect">
            <a:avLst/>
          </a:prstGeom>
        </p:spPr>
        <p:txBody>
          <a:bodyPr lIns="0" tIns="0" rIns="0" bIns="0" rtlCol="0" anchor="t">
            <a:spAutoFit/>
          </a:bodyPr>
          <a:lstStyle/>
          <a:p>
            <a:pPr algn="ctr">
              <a:lnSpc>
                <a:spcPts val="7419"/>
              </a:lnSpc>
            </a:pPr>
            <a:r>
              <a:rPr lang="en-US" sz="5299">
                <a:solidFill>
                  <a:srgbClr val="5D4536"/>
                </a:solidFill>
                <a:latin typeface="#9Slide06 ThuPhap Thien An"/>
              </a:rPr>
              <a:t>Nhiệm vụ 1</a:t>
            </a:r>
          </a:p>
          <a:p>
            <a:pPr algn="ctr">
              <a:lnSpc>
                <a:spcPts val="7419"/>
              </a:lnSpc>
            </a:pPr>
            <a:r>
              <a:rPr lang="en-US" sz="5299">
                <a:solidFill>
                  <a:srgbClr val="5D4536"/>
                </a:solidFill>
                <a:latin typeface="#9Slide06 ThuPhap Thien An"/>
              </a:rPr>
              <a:t>DU XUÂN CÙNG KIỀU</a:t>
            </a:r>
          </a:p>
        </p:txBody>
      </p:sp>
      <p:sp>
        <p:nvSpPr>
          <p:cNvPr id="10" name="TextBox 10"/>
          <p:cNvSpPr txBox="1"/>
          <p:nvPr/>
        </p:nvSpPr>
        <p:spPr>
          <a:xfrm>
            <a:off x="6794075" y="4137666"/>
            <a:ext cx="10084712" cy="2461921"/>
          </a:xfrm>
          <a:prstGeom prst="rect">
            <a:avLst/>
          </a:prstGeom>
        </p:spPr>
        <p:txBody>
          <a:bodyPr lIns="0" tIns="0" rIns="0" bIns="0" rtlCol="0" anchor="t">
            <a:spAutoFit/>
          </a:bodyPr>
          <a:lstStyle/>
          <a:p>
            <a:pPr marL="1074189" lvl="2" indent="-358063" algn="just">
              <a:lnSpc>
                <a:spcPts val="6578"/>
              </a:lnSpc>
              <a:buFont typeface="Arial"/>
              <a:buChar char="⚬"/>
            </a:pPr>
            <a:r>
              <a:rPr lang="en-US" sz="4698">
                <a:solidFill>
                  <a:srgbClr val="5A4E48"/>
                </a:solidFill>
                <a:latin typeface="Roboto Condensed"/>
              </a:rPr>
              <a:t>Có 6 câu hỏi trắc nghiệm</a:t>
            </a:r>
          </a:p>
          <a:p>
            <a:pPr marL="1074307" lvl="2" indent="-358102" algn="just">
              <a:lnSpc>
                <a:spcPts val="6578"/>
              </a:lnSpc>
              <a:buFont typeface="Arial"/>
              <a:buChar char="⚬"/>
            </a:pPr>
            <a:r>
              <a:rPr lang="en-US" sz="4698">
                <a:solidFill>
                  <a:srgbClr val="5A4E48"/>
                </a:solidFill>
                <a:latin typeface="Roboto Condensed"/>
              </a:rPr>
              <a:t>HS trả lời nhanh: 30s/ câu</a:t>
            </a:r>
          </a:p>
          <a:p>
            <a:pPr marL="1074307" lvl="2" indent="-358102" algn="just">
              <a:lnSpc>
                <a:spcPts val="6578"/>
              </a:lnSpc>
              <a:buFont typeface="Arial"/>
              <a:buChar char="⚬"/>
            </a:pPr>
            <a:r>
              <a:rPr lang="en-US" sz="4698">
                <a:solidFill>
                  <a:srgbClr val="5A4E48"/>
                </a:solidFill>
                <a:latin typeface="Roboto Condensed"/>
              </a:rPr>
              <a:t>HS trả lời đúng có điểm cộng từ GV.</a:t>
            </a: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6023" y="-4011389"/>
            <a:ext cx="10297731" cy="18309776"/>
          </a:xfrm>
          <a:custGeom>
            <a:avLst/>
            <a:gdLst/>
            <a:ahLst/>
            <a:cxnLst/>
            <a:rect l="l" t="t" r="r" b="b"/>
            <a:pathLst>
              <a:path w="10297731" h="18309776">
                <a:moveTo>
                  <a:pt x="0" y="0"/>
                </a:moveTo>
                <a:lnTo>
                  <a:pt x="10297731" y="0"/>
                </a:lnTo>
                <a:lnTo>
                  <a:pt x="10297731" y="18309776"/>
                </a:lnTo>
                <a:lnTo>
                  <a:pt x="0" y="18309776"/>
                </a:lnTo>
                <a:lnTo>
                  <a:pt x="0" y="0"/>
                </a:lnTo>
                <a:close/>
              </a:path>
            </a:pathLst>
          </a:custGeom>
          <a:blipFill>
            <a:blip r:embed="rId5"/>
            <a:stretch>
              <a:fillRect l="-1179" r="-1179"/>
            </a:stretch>
          </a:blipFill>
        </p:spPr>
        <p:txBody>
          <a:bodyPr/>
          <a:lstStyle/>
          <a:p>
            <a:endParaRPr lang="en-US"/>
          </a:p>
        </p:txBody>
      </p:sp>
      <p:sp>
        <p:nvSpPr>
          <p:cNvPr id="3" name="Freeform 3"/>
          <p:cNvSpPr/>
          <p:nvPr/>
        </p:nvSpPr>
        <p:spPr>
          <a:xfrm>
            <a:off x="615618" y="542947"/>
            <a:ext cx="17070654" cy="9210654"/>
          </a:xfrm>
          <a:custGeom>
            <a:avLst/>
            <a:gdLst/>
            <a:ahLst/>
            <a:cxnLst/>
            <a:rect l="l" t="t" r="r" b="b"/>
            <a:pathLst>
              <a:path w="17070654" h="9210654">
                <a:moveTo>
                  <a:pt x="0" y="0"/>
                </a:moveTo>
                <a:lnTo>
                  <a:pt x="17070654" y="0"/>
                </a:lnTo>
                <a:lnTo>
                  <a:pt x="17070654" y="9210655"/>
                </a:lnTo>
                <a:lnTo>
                  <a:pt x="0" y="921065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4" name="Freeform 4"/>
          <p:cNvSpPr/>
          <p:nvPr/>
        </p:nvSpPr>
        <p:spPr>
          <a:xfrm>
            <a:off x="-1537617" y="-1418104"/>
            <a:ext cx="4928280" cy="4518168"/>
          </a:xfrm>
          <a:custGeom>
            <a:avLst/>
            <a:gdLst/>
            <a:ahLst/>
            <a:cxnLst/>
            <a:rect l="l" t="t" r="r" b="b"/>
            <a:pathLst>
              <a:path w="4928280" h="4518168">
                <a:moveTo>
                  <a:pt x="0" y="0"/>
                </a:moveTo>
                <a:lnTo>
                  <a:pt x="4928280" y="0"/>
                </a:lnTo>
                <a:lnTo>
                  <a:pt x="4928280" y="4518167"/>
                </a:lnTo>
                <a:lnTo>
                  <a:pt x="0" y="4518167"/>
                </a:lnTo>
                <a:lnTo>
                  <a:pt x="0" y="0"/>
                </a:lnTo>
                <a:close/>
              </a:path>
            </a:pathLst>
          </a:custGeom>
          <a:blipFill>
            <a:blip r:embed="rId8"/>
            <a:stretch>
              <a:fillRect/>
            </a:stretch>
          </a:blipFill>
        </p:spPr>
        <p:txBody>
          <a:bodyPr/>
          <a:lstStyle/>
          <a:p>
            <a:endParaRPr lang="en-US"/>
          </a:p>
        </p:txBody>
      </p:sp>
      <p:sp>
        <p:nvSpPr>
          <p:cNvPr id="5" name="Freeform 5"/>
          <p:cNvSpPr/>
          <p:nvPr/>
        </p:nvSpPr>
        <p:spPr>
          <a:xfrm>
            <a:off x="14883010" y="7057497"/>
            <a:ext cx="5004522" cy="3851136"/>
          </a:xfrm>
          <a:custGeom>
            <a:avLst/>
            <a:gdLst/>
            <a:ahLst/>
            <a:cxnLst/>
            <a:rect l="l" t="t" r="r" b="b"/>
            <a:pathLst>
              <a:path w="5004522" h="3851136">
                <a:moveTo>
                  <a:pt x="0" y="0"/>
                </a:moveTo>
                <a:lnTo>
                  <a:pt x="5004522" y="0"/>
                </a:lnTo>
                <a:lnTo>
                  <a:pt x="5004522" y="3851136"/>
                </a:lnTo>
                <a:lnTo>
                  <a:pt x="0" y="3851136"/>
                </a:lnTo>
                <a:lnTo>
                  <a:pt x="0" y="0"/>
                </a:lnTo>
                <a:close/>
              </a:path>
            </a:pathLst>
          </a:custGeom>
          <a:blipFill>
            <a:blip r:embed="rId9"/>
            <a:stretch>
              <a:fillRect/>
            </a:stretch>
          </a:blipFill>
        </p:spPr>
        <p:txBody>
          <a:bodyPr/>
          <a:lstStyle/>
          <a:p>
            <a:endParaRPr lang="en-US"/>
          </a:p>
        </p:txBody>
      </p:sp>
      <p:sp>
        <p:nvSpPr>
          <p:cNvPr id="6" name="Freeform 6"/>
          <p:cNvSpPr/>
          <p:nvPr/>
        </p:nvSpPr>
        <p:spPr>
          <a:xfrm>
            <a:off x="2167101" y="3193666"/>
            <a:ext cx="5454756" cy="5477671"/>
          </a:xfrm>
          <a:custGeom>
            <a:avLst/>
            <a:gdLst/>
            <a:ahLst/>
            <a:cxnLst/>
            <a:rect l="l" t="t" r="r" b="b"/>
            <a:pathLst>
              <a:path w="5454756" h="5477671">
                <a:moveTo>
                  <a:pt x="0" y="0"/>
                </a:moveTo>
                <a:lnTo>
                  <a:pt x="5454756" y="0"/>
                </a:lnTo>
                <a:lnTo>
                  <a:pt x="5454756" y="5477672"/>
                </a:lnTo>
                <a:lnTo>
                  <a:pt x="0" y="5477672"/>
                </a:lnTo>
                <a:lnTo>
                  <a:pt x="0" y="0"/>
                </a:lnTo>
                <a:close/>
              </a:path>
            </a:pathLst>
          </a:custGeom>
          <a:blipFill>
            <a:blip r:embed="rId10"/>
            <a:stretch>
              <a:fillRect t="-75" b="-75"/>
            </a:stretch>
          </a:blipFill>
        </p:spPr>
        <p:txBody>
          <a:bodyPr/>
          <a:lstStyle/>
          <a:p>
            <a:endParaRPr lang="en-US"/>
          </a:p>
        </p:txBody>
      </p:sp>
      <p:sp>
        <p:nvSpPr>
          <p:cNvPr id="7" name="TextBox 7"/>
          <p:cNvSpPr txBox="1"/>
          <p:nvPr/>
        </p:nvSpPr>
        <p:spPr>
          <a:xfrm>
            <a:off x="2167101" y="1780733"/>
            <a:ext cx="5901035" cy="911175"/>
          </a:xfrm>
          <a:prstGeom prst="rect">
            <a:avLst/>
          </a:prstGeom>
        </p:spPr>
        <p:txBody>
          <a:bodyPr lIns="0" tIns="0" rIns="0" bIns="0" rtlCol="0" anchor="t">
            <a:spAutoFit/>
          </a:bodyPr>
          <a:lstStyle/>
          <a:p>
            <a:pPr algn="ctr">
              <a:lnSpc>
                <a:spcPts val="7000"/>
              </a:lnSpc>
            </a:pPr>
            <a:r>
              <a:rPr lang="en-US" sz="5000">
                <a:solidFill>
                  <a:srgbClr val="375245"/>
                </a:solidFill>
                <a:latin typeface="#9Slide06 ThuPhap Thien An"/>
              </a:rPr>
              <a:t>TRI THỨC NGỮ VĂN</a:t>
            </a:r>
          </a:p>
        </p:txBody>
      </p:sp>
      <p:sp>
        <p:nvSpPr>
          <p:cNvPr id="8" name="TextBox 8"/>
          <p:cNvSpPr txBox="1"/>
          <p:nvPr/>
        </p:nvSpPr>
        <p:spPr>
          <a:xfrm>
            <a:off x="8419693" y="3363950"/>
            <a:ext cx="8496707" cy="2959143"/>
          </a:xfrm>
          <a:prstGeom prst="rect">
            <a:avLst/>
          </a:prstGeom>
        </p:spPr>
        <p:txBody>
          <a:bodyPr wrap="square" lIns="0" tIns="0" rIns="0" bIns="0" rtlCol="0" anchor="t">
            <a:spAutoFit/>
          </a:bodyPr>
          <a:lstStyle/>
          <a:p>
            <a:pPr marL="906780" lvl="1" indent="-453390" algn="l">
              <a:lnSpc>
                <a:spcPts val="5880"/>
              </a:lnSpc>
              <a:buFont typeface="Arial"/>
              <a:buChar char="•"/>
            </a:pPr>
            <a:r>
              <a:rPr lang="en-US" sz="3800">
                <a:solidFill>
                  <a:srgbClr val="375245"/>
                </a:solidFill>
                <a:latin typeface="Roboto Condensed"/>
              </a:rPr>
              <a:t>Hoạt động cặp đôi.</a:t>
            </a:r>
          </a:p>
          <a:p>
            <a:pPr marL="906780" lvl="1" indent="-453390" algn="l">
              <a:lnSpc>
                <a:spcPts val="5880"/>
              </a:lnSpc>
              <a:buFont typeface="Arial"/>
              <a:buChar char="•"/>
            </a:pPr>
            <a:r>
              <a:rPr lang="en-US" sz="3800">
                <a:solidFill>
                  <a:srgbClr val="375245"/>
                </a:solidFill>
                <a:latin typeface="Roboto Condensed"/>
              </a:rPr>
              <a:t>Đọc phần tri thức Ngữ văn SGK Tr. 35, 36 và hoàn thành Phiếu học tập số 01.</a:t>
            </a:r>
          </a:p>
          <a:p>
            <a:pPr marL="906780" lvl="1" indent="-453390" algn="l">
              <a:lnSpc>
                <a:spcPts val="5880"/>
              </a:lnSpc>
              <a:buFont typeface="Arial"/>
              <a:buChar char="•"/>
            </a:pPr>
            <a:r>
              <a:rPr lang="en-US" sz="3800">
                <a:solidFill>
                  <a:srgbClr val="375245"/>
                </a:solidFill>
                <a:latin typeface="Roboto Condensed"/>
              </a:rPr>
              <a:t>Thời gian: 5 phút</a:t>
            </a:r>
          </a:p>
        </p:txBody>
      </p:sp>
      <p:pic>
        <p:nvPicPr>
          <p:cNvPr id="9" name="Đồng hồ đếm ngược 5 phút - 5 Minutes">
            <a:hlinkClick r:id="" action="ppaction://media"/>
            <a:extLst>
              <a:ext uri="{FF2B5EF4-FFF2-40B4-BE49-F238E27FC236}">
                <a16:creationId xmlns:a16="http://schemas.microsoft.com/office/drawing/2014/main" id="{9D23850F-82D0-7E61-2857-EF2619A0B6C6}"/>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1404352" y="7057496"/>
            <a:ext cx="3918317" cy="220233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9"/>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995136" y="-4022274"/>
            <a:ext cx="10297731" cy="18331548"/>
          </a:xfrm>
          <a:custGeom>
            <a:avLst/>
            <a:gdLst/>
            <a:ahLst/>
            <a:cxnLst/>
            <a:rect l="l" t="t" r="r" b="b"/>
            <a:pathLst>
              <a:path w="10297731" h="18331548">
                <a:moveTo>
                  <a:pt x="0" y="0"/>
                </a:moveTo>
                <a:lnTo>
                  <a:pt x="10297731" y="0"/>
                </a:lnTo>
                <a:lnTo>
                  <a:pt x="10297731" y="18331548"/>
                </a:lnTo>
                <a:lnTo>
                  <a:pt x="0" y="18331548"/>
                </a:lnTo>
                <a:lnTo>
                  <a:pt x="0" y="0"/>
                </a:lnTo>
                <a:close/>
              </a:path>
            </a:pathLst>
          </a:custGeom>
          <a:blipFill>
            <a:blip r:embed="rId5"/>
            <a:stretch>
              <a:fillRect l="-1239" r="-1239"/>
            </a:stretch>
          </a:blipFill>
        </p:spPr>
        <p:txBody>
          <a:bodyPr/>
          <a:lstStyle/>
          <a:p>
            <a:endParaRPr lang="en-US"/>
          </a:p>
        </p:txBody>
      </p:sp>
      <p:sp>
        <p:nvSpPr>
          <p:cNvPr id="3" name="Freeform 3"/>
          <p:cNvSpPr/>
          <p:nvPr/>
        </p:nvSpPr>
        <p:spPr>
          <a:xfrm>
            <a:off x="1362075" y="979714"/>
            <a:ext cx="15563849" cy="8556170"/>
          </a:xfrm>
          <a:custGeom>
            <a:avLst/>
            <a:gdLst/>
            <a:ahLst/>
            <a:cxnLst/>
            <a:rect l="l" t="t" r="r" b="b"/>
            <a:pathLst>
              <a:path w="15563849" h="8556170">
                <a:moveTo>
                  <a:pt x="0" y="0"/>
                </a:moveTo>
                <a:lnTo>
                  <a:pt x="15563849" y="0"/>
                </a:lnTo>
                <a:lnTo>
                  <a:pt x="15563849" y="8556170"/>
                </a:lnTo>
                <a:lnTo>
                  <a:pt x="0" y="855617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4" name="Freeform 4"/>
          <p:cNvSpPr/>
          <p:nvPr/>
        </p:nvSpPr>
        <p:spPr>
          <a:xfrm>
            <a:off x="-21773" y="0"/>
            <a:ext cx="6676677" cy="5332304"/>
          </a:xfrm>
          <a:custGeom>
            <a:avLst/>
            <a:gdLst/>
            <a:ahLst/>
            <a:cxnLst/>
            <a:rect l="l" t="t" r="r" b="b"/>
            <a:pathLst>
              <a:path w="6676677" h="5332304">
                <a:moveTo>
                  <a:pt x="0" y="0"/>
                </a:moveTo>
                <a:lnTo>
                  <a:pt x="6676677" y="0"/>
                </a:lnTo>
                <a:lnTo>
                  <a:pt x="6676677" y="5332304"/>
                </a:lnTo>
                <a:lnTo>
                  <a:pt x="0" y="5332304"/>
                </a:lnTo>
                <a:lnTo>
                  <a:pt x="0" y="0"/>
                </a:lnTo>
                <a:close/>
              </a:path>
            </a:pathLst>
          </a:custGeom>
          <a:blipFill>
            <a:blip r:embed="rId8"/>
            <a:stretch>
              <a:fillRect/>
            </a:stretch>
          </a:blipFill>
        </p:spPr>
        <p:txBody>
          <a:bodyPr/>
          <a:lstStyle/>
          <a:p>
            <a:endParaRPr lang="en-US"/>
          </a:p>
        </p:txBody>
      </p:sp>
      <p:sp>
        <p:nvSpPr>
          <p:cNvPr id="5" name="Freeform 5"/>
          <p:cNvSpPr/>
          <p:nvPr/>
        </p:nvSpPr>
        <p:spPr>
          <a:xfrm flipH="1" flipV="1">
            <a:off x="11633099" y="4980471"/>
            <a:ext cx="6676677" cy="5332304"/>
          </a:xfrm>
          <a:custGeom>
            <a:avLst/>
            <a:gdLst/>
            <a:ahLst/>
            <a:cxnLst/>
            <a:rect l="l" t="t" r="r" b="b"/>
            <a:pathLst>
              <a:path w="6676677" h="5332304">
                <a:moveTo>
                  <a:pt x="6676677" y="5332303"/>
                </a:moveTo>
                <a:lnTo>
                  <a:pt x="0" y="5332303"/>
                </a:lnTo>
                <a:lnTo>
                  <a:pt x="0" y="0"/>
                </a:lnTo>
                <a:lnTo>
                  <a:pt x="6676677" y="0"/>
                </a:lnTo>
                <a:lnTo>
                  <a:pt x="6676677" y="5332303"/>
                </a:lnTo>
                <a:close/>
              </a:path>
            </a:pathLst>
          </a:custGeom>
          <a:blipFill>
            <a:blip r:embed="rId8"/>
            <a:stretch>
              <a:fillRect/>
            </a:stretch>
          </a:blipFill>
        </p:spPr>
        <p:txBody>
          <a:bodyPr/>
          <a:lstStyle/>
          <a:p>
            <a:endParaRPr lang="en-US"/>
          </a:p>
        </p:txBody>
      </p:sp>
      <p:sp>
        <p:nvSpPr>
          <p:cNvPr id="6" name="TextBox 6"/>
          <p:cNvSpPr txBox="1"/>
          <p:nvPr/>
        </p:nvSpPr>
        <p:spPr>
          <a:xfrm>
            <a:off x="2429222" y="3646099"/>
            <a:ext cx="14015748" cy="4316857"/>
          </a:xfrm>
          <a:prstGeom prst="rect">
            <a:avLst/>
          </a:prstGeom>
        </p:spPr>
        <p:txBody>
          <a:bodyPr lIns="0" tIns="0" rIns="0" bIns="0" rtlCol="0" anchor="t">
            <a:spAutoFit/>
          </a:bodyPr>
          <a:lstStyle/>
          <a:p>
            <a:pPr algn="just">
              <a:lnSpc>
                <a:spcPts val="6928"/>
              </a:lnSpc>
            </a:pPr>
            <a:r>
              <a:rPr lang="en-US" sz="4099">
                <a:solidFill>
                  <a:srgbClr val="575D4D"/>
                </a:solidFill>
                <a:latin typeface="Roboto Condensed Bold"/>
              </a:rPr>
              <a:t>Câu 1. Nguyễn Du đã miêu tả cảnh lễ hội dưới góc nhìn của ai?</a:t>
            </a:r>
          </a:p>
          <a:p>
            <a:pPr algn="just">
              <a:lnSpc>
                <a:spcPts val="6928"/>
              </a:lnSpc>
            </a:pPr>
            <a:r>
              <a:rPr lang="en-US" sz="4099">
                <a:solidFill>
                  <a:srgbClr val="575D4D"/>
                </a:solidFill>
                <a:latin typeface="Roboto Condensed"/>
              </a:rPr>
              <a:t>A. Góc nhìn đầy chiêm nghiệm của chính nhà thơ.</a:t>
            </a:r>
          </a:p>
          <a:p>
            <a:pPr algn="just">
              <a:lnSpc>
                <a:spcPts val="6928"/>
              </a:lnSpc>
            </a:pPr>
            <a:r>
              <a:rPr lang="en-US" sz="4099">
                <a:solidFill>
                  <a:srgbClr val="575D4D"/>
                </a:solidFill>
                <a:latin typeface="Roboto Condensed"/>
              </a:rPr>
              <a:t>B. Góc nhìn của Kim Trọng.</a:t>
            </a:r>
          </a:p>
          <a:p>
            <a:pPr algn="just">
              <a:lnSpc>
                <a:spcPts val="6928"/>
              </a:lnSpc>
            </a:pPr>
            <a:r>
              <a:rPr lang="en-US" sz="4099">
                <a:solidFill>
                  <a:srgbClr val="575D4D"/>
                </a:solidFill>
                <a:latin typeface="Roboto Condensed"/>
              </a:rPr>
              <a:t>C. Góc nhìn của Vương Quan.</a:t>
            </a:r>
          </a:p>
          <a:p>
            <a:pPr algn="just">
              <a:lnSpc>
                <a:spcPts val="6928"/>
              </a:lnSpc>
            </a:pPr>
            <a:r>
              <a:rPr lang="en-US" sz="4099">
                <a:solidFill>
                  <a:srgbClr val="575D4D"/>
                </a:solidFill>
                <a:latin typeface="Roboto Condensed"/>
              </a:rPr>
              <a:t>D. Góc nhìn của Thúy Vân, Thúy Kiều – hai cô gái “đến tuổi cập kê”.</a:t>
            </a:r>
          </a:p>
        </p:txBody>
      </p:sp>
      <p:sp>
        <p:nvSpPr>
          <p:cNvPr id="7" name="TextBox 7"/>
          <p:cNvSpPr txBox="1"/>
          <p:nvPr/>
        </p:nvSpPr>
        <p:spPr>
          <a:xfrm>
            <a:off x="9143999" y="1323878"/>
            <a:ext cx="7734787" cy="1797050"/>
          </a:xfrm>
          <a:prstGeom prst="rect">
            <a:avLst/>
          </a:prstGeom>
        </p:spPr>
        <p:txBody>
          <a:bodyPr lIns="0" tIns="0" rIns="0" bIns="0" rtlCol="0" anchor="t">
            <a:spAutoFit/>
          </a:bodyPr>
          <a:lstStyle/>
          <a:p>
            <a:pPr algn="ctr">
              <a:lnSpc>
                <a:spcPts val="7000"/>
              </a:lnSpc>
            </a:pPr>
            <a:r>
              <a:rPr lang="en-US" sz="5000">
                <a:solidFill>
                  <a:srgbClr val="5D4536"/>
                </a:solidFill>
                <a:latin typeface="#9Slide06 ThuPhap Thien An"/>
              </a:rPr>
              <a:t>Nhiệm vụ 1</a:t>
            </a:r>
          </a:p>
          <a:p>
            <a:pPr algn="ctr">
              <a:lnSpc>
                <a:spcPts val="7000"/>
              </a:lnSpc>
            </a:pPr>
            <a:r>
              <a:rPr lang="en-US" sz="5000">
                <a:solidFill>
                  <a:srgbClr val="5D4536"/>
                </a:solidFill>
                <a:latin typeface="#9Slide06 ThuPhap Thien An"/>
              </a:rPr>
              <a:t>DU XUÂN CÙNG KIỀU</a:t>
            </a:r>
          </a:p>
        </p:txBody>
      </p:sp>
      <p:sp>
        <p:nvSpPr>
          <p:cNvPr id="8" name="TextBox 8"/>
          <p:cNvSpPr txBox="1"/>
          <p:nvPr/>
        </p:nvSpPr>
        <p:spPr>
          <a:xfrm>
            <a:off x="7162800" y="8209159"/>
            <a:ext cx="3733800" cy="700961"/>
          </a:xfrm>
          <a:prstGeom prst="rect">
            <a:avLst/>
          </a:prstGeom>
        </p:spPr>
        <p:txBody>
          <a:bodyPr wrap="square" lIns="0" tIns="0" rIns="0" bIns="0" rtlCol="0" anchor="t">
            <a:spAutoFit/>
          </a:bodyPr>
          <a:lstStyle/>
          <a:p>
            <a:pPr algn="ctr">
              <a:lnSpc>
                <a:spcPts val="5880"/>
              </a:lnSpc>
            </a:pPr>
            <a:r>
              <a:rPr lang="en-US" sz="4200">
                <a:solidFill>
                  <a:srgbClr val="375245"/>
                </a:solidFill>
                <a:latin typeface="Fraunces Bold"/>
              </a:rPr>
              <a:t>ĐÁP ÁN: D</a:t>
            </a:r>
          </a:p>
        </p:txBody>
      </p:sp>
      <p:pic>
        <p:nvPicPr>
          <p:cNvPr id="9" name="COUNTDOWN Timer 30 sec ( v 225 ) Clock with Sound Effects and Voice 4k">
            <a:hlinkClick r:id="" action="ppaction://media"/>
            <a:extLst>
              <a:ext uri="{FF2B5EF4-FFF2-40B4-BE49-F238E27FC236}">
                <a16:creationId xmlns:a16="http://schemas.microsoft.com/office/drawing/2014/main" id="{0950E65E-EFEC-DA61-C947-F032DCD31787}"/>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2977775" y="1563291"/>
            <a:ext cx="3265076" cy="183660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9"/>
                </p:tgtEl>
              </p:cMediaNode>
            </p:video>
          </p:childTnLst>
        </p:cTn>
      </p:par>
    </p:tnLst>
    <p:bldLst>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995136" y="-4022274"/>
            <a:ext cx="10297731" cy="18331548"/>
          </a:xfrm>
          <a:custGeom>
            <a:avLst/>
            <a:gdLst/>
            <a:ahLst/>
            <a:cxnLst/>
            <a:rect l="l" t="t" r="r" b="b"/>
            <a:pathLst>
              <a:path w="10297731" h="18331548">
                <a:moveTo>
                  <a:pt x="0" y="0"/>
                </a:moveTo>
                <a:lnTo>
                  <a:pt x="10297731" y="0"/>
                </a:lnTo>
                <a:lnTo>
                  <a:pt x="10297731" y="18331548"/>
                </a:lnTo>
                <a:lnTo>
                  <a:pt x="0" y="18331548"/>
                </a:lnTo>
                <a:lnTo>
                  <a:pt x="0" y="0"/>
                </a:lnTo>
                <a:close/>
              </a:path>
            </a:pathLst>
          </a:custGeom>
          <a:blipFill>
            <a:blip r:embed="rId5"/>
            <a:stretch>
              <a:fillRect l="-1239" r="-1239"/>
            </a:stretch>
          </a:blipFill>
        </p:spPr>
        <p:txBody>
          <a:bodyPr/>
          <a:lstStyle/>
          <a:p>
            <a:endParaRPr lang="en-US"/>
          </a:p>
        </p:txBody>
      </p:sp>
      <p:sp>
        <p:nvSpPr>
          <p:cNvPr id="3" name="Freeform 3"/>
          <p:cNvSpPr/>
          <p:nvPr/>
        </p:nvSpPr>
        <p:spPr>
          <a:xfrm>
            <a:off x="1362075" y="979714"/>
            <a:ext cx="15563849" cy="8556170"/>
          </a:xfrm>
          <a:custGeom>
            <a:avLst/>
            <a:gdLst/>
            <a:ahLst/>
            <a:cxnLst/>
            <a:rect l="l" t="t" r="r" b="b"/>
            <a:pathLst>
              <a:path w="15563849" h="8556170">
                <a:moveTo>
                  <a:pt x="0" y="0"/>
                </a:moveTo>
                <a:lnTo>
                  <a:pt x="15563849" y="0"/>
                </a:lnTo>
                <a:lnTo>
                  <a:pt x="15563849" y="8556170"/>
                </a:lnTo>
                <a:lnTo>
                  <a:pt x="0" y="855617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4" name="Freeform 4"/>
          <p:cNvSpPr/>
          <p:nvPr/>
        </p:nvSpPr>
        <p:spPr>
          <a:xfrm>
            <a:off x="-21773" y="0"/>
            <a:ext cx="6676677" cy="5332304"/>
          </a:xfrm>
          <a:custGeom>
            <a:avLst/>
            <a:gdLst/>
            <a:ahLst/>
            <a:cxnLst/>
            <a:rect l="l" t="t" r="r" b="b"/>
            <a:pathLst>
              <a:path w="6676677" h="5332304">
                <a:moveTo>
                  <a:pt x="0" y="0"/>
                </a:moveTo>
                <a:lnTo>
                  <a:pt x="6676677" y="0"/>
                </a:lnTo>
                <a:lnTo>
                  <a:pt x="6676677" y="5332304"/>
                </a:lnTo>
                <a:lnTo>
                  <a:pt x="0" y="5332304"/>
                </a:lnTo>
                <a:lnTo>
                  <a:pt x="0" y="0"/>
                </a:lnTo>
                <a:close/>
              </a:path>
            </a:pathLst>
          </a:custGeom>
          <a:blipFill>
            <a:blip r:embed="rId8"/>
            <a:stretch>
              <a:fillRect/>
            </a:stretch>
          </a:blipFill>
        </p:spPr>
        <p:txBody>
          <a:bodyPr/>
          <a:lstStyle/>
          <a:p>
            <a:endParaRPr lang="en-US"/>
          </a:p>
        </p:txBody>
      </p:sp>
      <p:sp>
        <p:nvSpPr>
          <p:cNvPr id="5" name="Freeform 5"/>
          <p:cNvSpPr/>
          <p:nvPr/>
        </p:nvSpPr>
        <p:spPr>
          <a:xfrm flipH="1" flipV="1">
            <a:off x="11633099" y="4980471"/>
            <a:ext cx="6676677" cy="5332304"/>
          </a:xfrm>
          <a:custGeom>
            <a:avLst/>
            <a:gdLst/>
            <a:ahLst/>
            <a:cxnLst/>
            <a:rect l="l" t="t" r="r" b="b"/>
            <a:pathLst>
              <a:path w="6676677" h="5332304">
                <a:moveTo>
                  <a:pt x="6676677" y="5332303"/>
                </a:moveTo>
                <a:lnTo>
                  <a:pt x="0" y="5332303"/>
                </a:lnTo>
                <a:lnTo>
                  <a:pt x="0" y="0"/>
                </a:lnTo>
                <a:lnTo>
                  <a:pt x="6676677" y="0"/>
                </a:lnTo>
                <a:lnTo>
                  <a:pt x="6676677" y="5332303"/>
                </a:lnTo>
                <a:close/>
              </a:path>
            </a:pathLst>
          </a:custGeom>
          <a:blipFill>
            <a:blip r:embed="rId8"/>
            <a:stretch>
              <a:fillRect/>
            </a:stretch>
          </a:blipFill>
        </p:spPr>
        <p:txBody>
          <a:bodyPr/>
          <a:lstStyle/>
          <a:p>
            <a:endParaRPr lang="en-US"/>
          </a:p>
        </p:txBody>
      </p:sp>
      <p:sp>
        <p:nvSpPr>
          <p:cNvPr id="6" name="TextBox 6"/>
          <p:cNvSpPr txBox="1"/>
          <p:nvPr/>
        </p:nvSpPr>
        <p:spPr>
          <a:xfrm>
            <a:off x="2416684" y="3122671"/>
            <a:ext cx="13454635" cy="5192711"/>
          </a:xfrm>
          <a:prstGeom prst="rect">
            <a:avLst/>
          </a:prstGeom>
        </p:spPr>
        <p:txBody>
          <a:bodyPr lIns="0" tIns="0" rIns="0" bIns="0" rtlCol="0" anchor="t">
            <a:spAutoFit/>
          </a:bodyPr>
          <a:lstStyle/>
          <a:p>
            <a:pPr algn="just">
              <a:lnSpc>
                <a:spcPts val="6928"/>
              </a:lnSpc>
            </a:pPr>
            <a:r>
              <a:rPr lang="en-US" sz="4099">
                <a:solidFill>
                  <a:srgbClr val="575D4D"/>
                </a:solidFill>
                <a:latin typeface="Roboto Condensed Bold"/>
              </a:rPr>
              <a:t>Câu 2. Đoạn trích C</a:t>
            </a:r>
            <a:r>
              <a:rPr lang="en-US" sz="4099">
                <a:solidFill>
                  <a:srgbClr val="575D4D"/>
                </a:solidFill>
                <a:latin typeface="Roboto Condensed Bold Italics"/>
              </a:rPr>
              <a:t>ảnh ngày xuân</a:t>
            </a:r>
            <a:r>
              <a:rPr lang="en-US" sz="4099">
                <a:solidFill>
                  <a:srgbClr val="575D4D"/>
                </a:solidFill>
                <a:latin typeface="Roboto Condensed Bold"/>
              </a:rPr>
              <a:t> kể về sự việc gì?</a:t>
            </a:r>
          </a:p>
          <a:p>
            <a:pPr algn="just">
              <a:lnSpc>
                <a:spcPts val="6928"/>
              </a:lnSpc>
            </a:pPr>
            <a:r>
              <a:rPr lang="en-US" sz="4099">
                <a:solidFill>
                  <a:srgbClr val="575D4D"/>
                </a:solidFill>
                <a:latin typeface="Roboto Condensed"/>
              </a:rPr>
              <a:t>A. Thuý Kiều gặp Kim Trọng trong tiết Thanh minh.</a:t>
            </a:r>
          </a:p>
          <a:p>
            <a:pPr algn="just">
              <a:lnSpc>
                <a:spcPts val="6928"/>
              </a:lnSpc>
            </a:pPr>
            <a:r>
              <a:rPr lang="en-US" sz="4099">
                <a:solidFill>
                  <a:srgbClr val="575D4D"/>
                </a:solidFill>
                <a:latin typeface="Roboto Condensed"/>
              </a:rPr>
              <a:t>B. Thuý Kiều cùng các em đi tảo mộ trong tiết Thanh minh.</a:t>
            </a:r>
          </a:p>
          <a:p>
            <a:pPr algn="just">
              <a:lnSpc>
                <a:spcPts val="6928"/>
              </a:lnSpc>
            </a:pPr>
            <a:r>
              <a:rPr lang="en-US" sz="4099">
                <a:solidFill>
                  <a:srgbClr val="575D4D"/>
                </a:solidFill>
                <a:latin typeface="Roboto Condensed"/>
              </a:rPr>
              <a:t>C. Vương Quan giới thiệu Kim Trọng với chị em Thuý Kiều.</a:t>
            </a:r>
          </a:p>
          <a:p>
            <a:pPr algn="just">
              <a:lnSpc>
                <a:spcPts val="6928"/>
              </a:lnSpc>
            </a:pPr>
            <a:r>
              <a:rPr lang="en-US" sz="4099">
                <a:solidFill>
                  <a:srgbClr val="575D4D"/>
                </a:solidFill>
                <a:latin typeface="Roboto Condensed"/>
              </a:rPr>
              <a:t>D. Chị em Thuý Kiều và Kim Trọng cùng đi du xuân trong tiết Thanh minh</a:t>
            </a:r>
          </a:p>
        </p:txBody>
      </p:sp>
      <p:sp>
        <p:nvSpPr>
          <p:cNvPr id="7" name="TextBox 7"/>
          <p:cNvSpPr txBox="1"/>
          <p:nvPr/>
        </p:nvSpPr>
        <p:spPr>
          <a:xfrm>
            <a:off x="8710183" y="1317401"/>
            <a:ext cx="7734787" cy="1796951"/>
          </a:xfrm>
          <a:prstGeom prst="rect">
            <a:avLst/>
          </a:prstGeom>
        </p:spPr>
        <p:txBody>
          <a:bodyPr lIns="0" tIns="0" rIns="0" bIns="0" rtlCol="0" anchor="t">
            <a:spAutoFit/>
          </a:bodyPr>
          <a:lstStyle/>
          <a:p>
            <a:pPr algn="ctr">
              <a:lnSpc>
                <a:spcPts val="7000"/>
              </a:lnSpc>
            </a:pPr>
            <a:r>
              <a:rPr lang="en-US" sz="5000">
                <a:solidFill>
                  <a:srgbClr val="5D4536"/>
                </a:solidFill>
                <a:latin typeface="#9Slide06 ThuPhap Thien An"/>
              </a:rPr>
              <a:t>Nhiệm vụ 1</a:t>
            </a:r>
          </a:p>
          <a:p>
            <a:pPr algn="ctr">
              <a:lnSpc>
                <a:spcPts val="7000"/>
              </a:lnSpc>
            </a:pPr>
            <a:r>
              <a:rPr lang="en-US" sz="5000">
                <a:solidFill>
                  <a:srgbClr val="5D4536"/>
                </a:solidFill>
                <a:latin typeface="#9Slide06 ThuPhap Thien An"/>
              </a:rPr>
              <a:t>DU XUÂN CÙNG KIỀU</a:t>
            </a:r>
          </a:p>
        </p:txBody>
      </p:sp>
      <p:sp>
        <p:nvSpPr>
          <p:cNvPr id="8" name="TextBox 8"/>
          <p:cNvSpPr txBox="1"/>
          <p:nvPr/>
        </p:nvSpPr>
        <p:spPr>
          <a:xfrm>
            <a:off x="7083156" y="8239182"/>
            <a:ext cx="2839144" cy="712420"/>
          </a:xfrm>
          <a:prstGeom prst="rect">
            <a:avLst/>
          </a:prstGeom>
        </p:spPr>
        <p:txBody>
          <a:bodyPr lIns="0" tIns="0" rIns="0" bIns="0" rtlCol="0" anchor="t">
            <a:spAutoFit/>
          </a:bodyPr>
          <a:lstStyle/>
          <a:p>
            <a:pPr algn="ctr">
              <a:lnSpc>
                <a:spcPts val="5880"/>
              </a:lnSpc>
            </a:pPr>
            <a:r>
              <a:rPr lang="en-US" sz="4200">
                <a:solidFill>
                  <a:srgbClr val="375245"/>
                </a:solidFill>
                <a:latin typeface="Fraunces Bold"/>
              </a:rPr>
              <a:t>ĐÁP ÁN: B</a:t>
            </a:r>
          </a:p>
        </p:txBody>
      </p:sp>
      <p:pic>
        <p:nvPicPr>
          <p:cNvPr id="10" name="COUNTDOWN Timer 30 sec ( v 225 ) Clock with Sound Effects and Voice 4k">
            <a:hlinkClick r:id="" action="ppaction://media"/>
            <a:extLst>
              <a:ext uri="{FF2B5EF4-FFF2-40B4-BE49-F238E27FC236}">
                <a16:creationId xmlns:a16="http://schemas.microsoft.com/office/drawing/2014/main" id="{651E8E71-B8BA-3F7A-57C0-374A7FBB23B6}"/>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2784930" y="1132890"/>
            <a:ext cx="3265076" cy="18366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10"/>
                </p:tgtEl>
              </p:cMediaNode>
            </p:video>
          </p:childTnLst>
        </p:cTn>
      </p:par>
    </p:tnLst>
    <p:bldLst>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995136" y="-4022274"/>
            <a:ext cx="10297731" cy="18331548"/>
          </a:xfrm>
          <a:custGeom>
            <a:avLst/>
            <a:gdLst/>
            <a:ahLst/>
            <a:cxnLst/>
            <a:rect l="l" t="t" r="r" b="b"/>
            <a:pathLst>
              <a:path w="10297731" h="18331548">
                <a:moveTo>
                  <a:pt x="0" y="0"/>
                </a:moveTo>
                <a:lnTo>
                  <a:pt x="10297731" y="0"/>
                </a:lnTo>
                <a:lnTo>
                  <a:pt x="10297731" y="18331548"/>
                </a:lnTo>
                <a:lnTo>
                  <a:pt x="0" y="18331548"/>
                </a:lnTo>
                <a:lnTo>
                  <a:pt x="0" y="0"/>
                </a:lnTo>
                <a:close/>
              </a:path>
            </a:pathLst>
          </a:custGeom>
          <a:blipFill>
            <a:blip r:embed="rId5"/>
            <a:stretch>
              <a:fillRect l="-1239" r="-1239"/>
            </a:stretch>
          </a:blipFill>
        </p:spPr>
        <p:txBody>
          <a:bodyPr/>
          <a:lstStyle/>
          <a:p>
            <a:endParaRPr lang="en-US"/>
          </a:p>
        </p:txBody>
      </p:sp>
      <p:sp>
        <p:nvSpPr>
          <p:cNvPr id="3" name="Freeform 3"/>
          <p:cNvSpPr/>
          <p:nvPr/>
        </p:nvSpPr>
        <p:spPr>
          <a:xfrm>
            <a:off x="1362075" y="979714"/>
            <a:ext cx="15563849" cy="8556170"/>
          </a:xfrm>
          <a:custGeom>
            <a:avLst/>
            <a:gdLst/>
            <a:ahLst/>
            <a:cxnLst/>
            <a:rect l="l" t="t" r="r" b="b"/>
            <a:pathLst>
              <a:path w="15563849" h="8556170">
                <a:moveTo>
                  <a:pt x="0" y="0"/>
                </a:moveTo>
                <a:lnTo>
                  <a:pt x="15563849" y="0"/>
                </a:lnTo>
                <a:lnTo>
                  <a:pt x="15563849" y="8556170"/>
                </a:lnTo>
                <a:lnTo>
                  <a:pt x="0" y="855617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4" name="Freeform 4"/>
          <p:cNvSpPr/>
          <p:nvPr/>
        </p:nvSpPr>
        <p:spPr>
          <a:xfrm>
            <a:off x="-21773" y="0"/>
            <a:ext cx="6676677" cy="5332304"/>
          </a:xfrm>
          <a:custGeom>
            <a:avLst/>
            <a:gdLst/>
            <a:ahLst/>
            <a:cxnLst/>
            <a:rect l="l" t="t" r="r" b="b"/>
            <a:pathLst>
              <a:path w="6676677" h="5332304">
                <a:moveTo>
                  <a:pt x="0" y="0"/>
                </a:moveTo>
                <a:lnTo>
                  <a:pt x="6676677" y="0"/>
                </a:lnTo>
                <a:lnTo>
                  <a:pt x="6676677" y="5332304"/>
                </a:lnTo>
                <a:lnTo>
                  <a:pt x="0" y="5332304"/>
                </a:lnTo>
                <a:lnTo>
                  <a:pt x="0" y="0"/>
                </a:lnTo>
                <a:close/>
              </a:path>
            </a:pathLst>
          </a:custGeom>
          <a:blipFill>
            <a:blip r:embed="rId8"/>
            <a:stretch>
              <a:fillRect/>
            </a:stretch>
          </a:blipFill>
        </p:spPr>
        <p:txBody>
          <a:bodyPr/>
          <a:lstStyle/>
          <a:p>
            <a:endParaRPr lang="en-US"/>
          </a:p>
        </p:txBody>
      </p:sp>
      <p:sp>
        <p:nvSpPr>
          <p:cNvPr id="5" name="Freeform 5"/>
          <p:cNvSpPr/>
          <p:nvPr/>
        </p:nvSpPr>
        <p:spPr>
          <a:xfrm flipH="1" flipV="1">
            <a:off x="11633099" y="4980471"/>
            <a:ext cx="6676677" cy="5332304"/>
          </a:xfrm>
          <a:custGeom>
            <a:avLst/>
            <a:gdLst/>
            <a:ahLst/>
            <a:cxnLst/>
            <a:rect l="l" t="t" r="r" b="b"/>
            <a:pathLst>
              <a:path w="6676677" h="5332304">
                <a:moveTo>
                  <a:pt x="6676677" y="5332303"/>
                </a:moveTo>
                <a:lnTo>
                  <a:pt x="0" y="5332303"/>
                </a:lnTo>
                <a:lnTo>
                  <a:pt x="0" y="0"/>
                </a:lnTo>
                <a:lnTo>
                  <a:pt x="6676677" y="0"/>
                </a:lnTo>
                <a:lnTo>
                  <a:pt x="6676677" y="5332303"/>
                </a:lnTo>
                <a:close/>
              </a:path>
            </a:pathLst>
          </a:custGeom>
          <a:blipFill>
            <a:blip r:embed="rId8"/>
            <a:stretch>
              <a:fillRect/>
            </a:stretch>
          </a:blipFill>
        </p:spPr>
        <p:txBody>
          <a:bodyPr/>
          <a:lstStyle/>
          <a:p>
            <a:endParaRPr lang="en-US"/>
          </a:p>
        </p:txBody>
      </p:sp>
      <p:sp>
        <p:nvSpPr>
          <p:cNvPr id="6" name="TextBox 6"/>
          <p:cNvSpPr txBox="1"/>
          <p:nvPr/>
        </p:nvSpPr>
        <p:spPr>
          <a:xfrm>
            <a:off x="2221768" y="2923604"/>
            <a:ext cx="14015748" cy="6650355"/>
          </a:xfrm>
          <a:prstGeom prst="rect">
            <a:avLst/>
          </a:prstGeom>
        </p:spPr>
        <p:txBody>
          <a:bodyPr lIns="0" tIns="0" rIns="0" bIns="0" rtlCol="0" anchor="t">
            <a:spAutoFit/>
          </a:bodyPr>
          <a:lstStyle/>
          <a:p>
            <a:pPr algn="ctr">
              <a:lnSpc>
                <a:spcPts val="5265"/>
              </a:lnSpc>
            </a:pPr>
            <a:r>
              <a:rPr lang="en-US" sz="3900">
                <a:solidFill>
                  <a:srgbClr val="575D4D"/>
                </a:solidFill>
                <a:latin typeface="Roboto Condensed Bold"/>
              </a:rPr>
              <a:t>Câu 3. Nhận định nào nói đúng nhất nội dung của hai câu thơ sau: </a:t>
            </a:r>
            <a:r>
              <a:rPr lang="en-US" sz="3900">
                <a:solidFill>
                  <a:srgbClr val="575D4D"/>
                </a:solidFill>
                <a:latin typeface="Roboto Condensed Bold Italics"/>
              </a:rPr>
              <a:t>Ngày xuân con én đưa thoi</a:t>
            </a:r>
          </a:p>
          <a:p>
            <a:pPr algn="ctr">
              <a:lnSpc>
                <a:spcPts val="5265"/>
              </a:lnSpc>
            </a:pPr>
            <a:r>
              <a:rPr lang="en-US" sz="3900">
                <a:solidFill>
                  <a:srgbClr val="575D4D"/>
                </a:solidFill>
                <a:latin typeface="Roboto Condensed Bold Italics"/>
              </a:rPr>
              <a:t>Thiều quang chín chục đã ngoài sáu mươi.</a:t>
            </a:r>
          </a:p>
          <a:p>
            <a:pPr algn="just">
              <a:lnSpc>
                <a:spcPts val="5265"/>
              </a:lnSpc>
            </a:pPr>
            <a:r>
              <a:rPr lang="en-US" sz="3900">
                <a:solidFill>
                  <a:srgbClr val="575D4D"/>
                </a:solidFill>
                <a:latin typeface="Roboto Condensed"/>
              </a:rPr>
              <a:t>A. Khung cảnh sáng mùa xuân tuyệt đẹp.</a:t>
            </a:r>
          </a:p>
          <a:p>
            <a:pPr algn="just">
              <a:lnSpc>
                <a:spcPts val="5265"/>
              </a:lnSpc>
            </a:pPr>
            <a:r>
              <a:rPr lang="en-US" sz="3900">
                <a:solidFill>
                  <a:srgbClr val="575D4D"/>
                </a:solidFill>
                <a:latin typeface="Roboto Condensed"/>
              </a:rPr>
              <a:t>B. Vừa nói về thời gian xuân trôi mau, vừa gợi tả được không gian xuân trong sáng.</a:t>
            </a:r>
          </a:p>
          <a:p>
            <a:pPr algn="just">
              <a:lnSpc>
                <a:spcPts val="5265"/>
              </a:lnSpc>
            </a:pPr>
            <a:r>
              <a:rPr lang="en-US" sz="3900">
                <a:solidFill>
                  <a:srgbClr val="575D4D"/>
                </a:solidFill>
                <a:latin typeface="Roboto Condensed"/>
              </a:rPr>
              <a:t>C. Ngày xuân thấm thoắt trôi mau, mới đó đã bước sang tháng ba.</a:t>
            </a:r>
          </a:p>
          <a:p>
            <a:pPr algn="just">
              <a:lnSpc>
                <a:spcPts val="5265"/>
              </a:lnSpc>
            </a:pPr>
            <a:r>
              <a:rPr lang="en-US" sz="3900">
                <a:solidFill>
                  <a:srgbClr val="575D4D"/>
                </a:solidFill>
                <a:latin typeface="Roboto Condensed"/>
              </a:rPr>
              <a:t>D. Gợi tả những cánh én rộn ràng bay liệng như thoi đưa giữa bầu trời bầu trời trong sáng.</a:t>
            </a:r>
          </a:p>
          <a:p>
            <a:pPr algn="just">
              <a:lnSpc>
                <a:spcPts val="5265"/>
              </a:lnSpc>
            </a:pPr>
            <a:endParaRPr lang="en-US" sz="3900">
              <a:solidFill>
                <a:srgbClr val="575D4D"/>
              </a:solidFill>
              <a:latin typeface="Roboto Condensed"/>
            </a:endParaRPr>
          </a:p>
        </p:txBody>
      </p:sp>
      <p:sp>
        <p:nvSpPr>
          <p:cNvPr id="7" name="TextBox 7"/>
          <p:cNvSpPr txBox="1"/>
          <p:nvPr/>
        </p:nvSpPr>
        <p:spPr>
          <a:xfrm>
            <a:off x="8502728" y="1202853"/>
            <a:ext cx="7734787" cy="1583541"/>
          </a:xfrm>
          <a:prstGeom prst="rect">
            <a:avLst/>
          </a:prstGeom>
        </p:spPr>
        <p:txBody>
          <a:bodyPr lIns="0" tIns="0" rIns="0" bIns="0" rtlCol="0" anchor="t">
            <a:spAutoFit/>
          </a:bodyPr>
          <a:lstStyle/>
          <a:p>
            <a:pPr algn="ctr">
              <a:lnSpc>
                <a:spcPts val="6160"/>
              </a:lnSpc>
            </a:pPr>
            <a:r>
              <a:rPr lang="en-US" sz="4400">
                <a:solidFill>
                  <a:srgbClr val="5D4536"/>
                </a:solidFill>
                <a:latin typeface="#9Slide06 ThuPhap Thien An"/>
              </a:rPr>
              <a:t>Nhiệm vụ 1</a:t>
            </a:r>
          </a:p>
          <a:p>
            <a:pPr algn="ctr">
              <a:lnSpc>
                <a:spcPts val="6160"/>
              </a:lnSpc>
            </a:pPr>
            <a:r>
              <a:rPr lang="en-US" sz="4400">
                <a:solidFill>
                  <a:srgbClr val="5D4536"/>
                </a:solidFill>
                <a:latin typeface="#9Slide06 ThuPhap Thien An"/>
              </a:rPr>
              <a:t>DU XUÂN CÙNG KIỀU</a:t>
            </a:r>
          </a:p>
        </p:txBody>
      </p:sp>
      <p:sp>
        <p:nvSpPr>
          <p:cNvPr id="8" name="TextBox 8"/>
          <p:cNvSpPr txBox="1"/>
          <p:nvPr/>
        </p:nvSpPr>
        <p:spPr>
          <a:xfrm>
            <a:off x="7270194" y="8545880"/>
            <a:ext cx="2839144" cy="712420"/>
          </a:xfrm>
          <a:prstGeom prst="rect">
            <a:avLst/>
          </a:prstGeom>
        </p:spPr>
        <p:txBody>
          <a:bodyPr lIns="0" tIns="0" rIns="0" bIns="0" rtlCol="0" anchor="t">
            <a:spAutoFit/>
          </a:bodyPr>
          <a:lstStyle/>
          <a:p>
            <a:pPr algn="ctr">
              <a:lnSpc>
                <a:spcPts val="5880"/>
              </a:lnSpc>
            </a:pPr>
            <a:r>
              <a:rPr lang="en-US" sz="4200">
                <a:solidFill>
                  <a:srgbClr val="375245"/>
                </a:solidFill>
                <a:latin typeface="Fraunces Bold"/>
              </a:rPr>
              <a:t>ĐÁP ÁN: B</a:t>
            </a:r>
          </a:p>
        </p:txBody>
      </p:sp>
      <p:pic>
        <p:nvPicPr>
          <p:cNvPr id="9" name="COUNTDOWN Timer 30 sec ( v 225 ) Clock with Sound Effects and Voice 4k">
            <a:hlinkClick r:id="" action="ppaction://media"/>
            <a:extLst>
              <a:ext uri="{FF2B5EF4-FFF2-40B4-BE49-F238E27FC236}">
                <a16:creationId xmlns:a16="http://schemas.microsoft.com/office/drawing/2014/main" id="{DEEDB4C2-7F2D-3B2B-0759-E19B35AD9FA9}"/>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2925222" y="941639"/>
            <a:ext cx="3265076" cy="18366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9"/>
                </p:tgtEl>
              </p:cMediaNode>
            </p:video>
          </p:childTnLst>
        </p:cTn>
      </p:par>
    </p:tnLst>
    <p:bldLst>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995136" y="-4022274"/>
            <a:ext cx="10297731" cy="18331548"/>
          </a:xfrm>
          <a:custGeom>
            <a:avLst/>
            <a:gdLst/>
            <a:ahLst/>
            <a:cxnLst/>
            <a:rect l="l" t="t" r="r" b="b"/>
            <a:pathLst>
              <a:path w="10297731" h="18331548">
                <a:moveTo>
                  <a:pt x="0" y="0"/>
                </a:moveTo>
                <a:lnTo>
                  <a:pt x="10297731" y="0"/>
                </a:lnTo>
                <a:lnTo>
                  <a:pt x="10297731" y="18331548"/>
                </a:lnTo>
                <a:lnTo>
                  <a:pt x="0" y="18331548"/>
                </a:lnTo>
                <a:lnTo>
                  <a:pt x="0" y="0"/>
                </a:lnTo>
                <a:close/>
              </a:path>
            </a:pathLst>
          </a:custGeom>
          <a:blipFill>
            <a:blip r:embed="rId5"/>
            <a:stretch>
              <a:fillRect l="-1239" r="-1239"/>
            </a:stretch>
          </a:blipFill>
        </p:spPr>
        <p:txBody>
          <a:bodyPr/>
          <a:lstStyle/>
          <a:p>
            <a:endParaRPr lang="en-US"/>
          </a:p>
        </p:txBody>
      </p:sp>
      <p:sp>
        <p:nvSpPr>
          <p:cNvPr id="3" name="Freeform 3"/>
          <p:cNvSpPr/>
          <p:nvPr/>
        </p:nvSpPr>
        <p:spPr>
          <a:xfrm>
            <a:off x="1362075" y="979714"/>
            <a:ext cx="15563849" cy="8556170"/>
          </a:xfrm>
          <a:custGeom>
            <a:avLst/>
            <a:gdLst/>
            <a:ahLst/>
            <a:cxnLst/>
            <a:rect l="l" t="t" r="r" b="b"/>
            <a:pathLst>
              <a:path w="15563849" h="8556170">
                <a:moveTo>
                  <a:pt x="0" y="0"/>
                </a:moveTo>
                <a:lnTo>
                  <a:pt x="15563849" y="0"/>
                </a:lnTo>
                <a:lnTo>
                  <a:pt x="15563849" y="8556170"/>
                </a:lnTo>
                <a:lnTo>
                  <a:pt x="0" y="855617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4" name="Freeform 4"/>
          <p:cNvSpPr/>
          <p:nvPr/>
        </p:nvSpPr>
        <p:spPr>
          <a:xfrm>
            <a:off x="-21773" y="0"/>
            <a:ext cx="6676677" cy="5332304"/>
          </a:xfrm>
          <a:custGeom>
            <a:avLst/>
            <a:gdLst/>
            <a:ahLst/>
            <a:cxnLst/>
            <a:rect l="l" t="t" r="r" b="b"/>
            <a:pathLst>
              <a:path w="6676677" h="5332304">
                <a:moveTo>
                  <a:pt x="0" y="0"/>
                </a:moveTo>
                <a:lnTo>
                  <a:pt x="6676677" y="0"/>
                </a:lnTo>
                <a:lnTo>
                  <a:pt x="6676677" y="5332304"/>
                </a:lnTo>
                <a:lnTo>
                  <a:pt x="0" y="5332304"/>
                </a:lnTo>
                <a:lnTo>
                  <a:pt x="0" y="0"/>
                </a:lnTo>
                <a:close/>
              </a:path>
            </a:pathLst>
          </a:custGeom>
          <a:blipFill>
            <a:blip r:embed="rId8"/>
            <a:stretch>
              <a:fillRect/>
            </a:stretch>
          </a:blipFill>
        </p:spPr>
        <p:txBody>
          <a:bodyPr/>
          <a:lstStyle/>
          <a:p>
            <a:endParaRPr lang="en-US"/>
          </a:p>
        </p:txBody>
      </p:sp>
      <p:sp>
        <p:nvSpPr>
          <p:cNvPr id="5" name="Freeform 5"/>
          <p:cNvSpPr/>
          <p:nvPr/>
        </p:nvSpPr>
        <p:spPr>
          <a:xfrm flipH="1" flipV="1">
            <a:off x="11633099" y="4980471"/>
            <a:ext cx="6676677" cy="5332304"/>
          </a:xfrm>
          <a:custGeom>
            <a:avLst/>
            <a:gdLst/>
            <a:ahLst/>
            <a:cxnLst/>
            <a:rect l="l" t="t" r="r" b="b"/>
            <a:pathLst>
              <a:path w="6676677" h="5332304">
                <a:moveTo>
                  <a:pt x="6676677" y="5332303"/>
                </a:moveTo>
                <a:lnTo>
                  <a:pt x="0" y="5332303"/>
                </a:lnTo>
                <a:lnTo>
                  <a:pt x="0" y="0"/>
                </a:lnTo>
                <a:lnTo>
                  <a:pt x="6676677" y="0"/>
                </a:lnTo>
                <a:lnTo>
                  <a:pt x="6676677" y="5332303"/>
                </a:lnTo>
                <a:close/>
              </a:path>
            </a:pathLst>
          </a:custGeom>
          <a:blipFill>
            <a:blip r:embed="rId8"/>
            <a:stretch>
              <a:fillRect/>
            </a:stretch>
          </a:blipFill>
        </p:spPr>
        <p:txBody>
          <a:bodyPr/>
          <a:lstStyle/>
          <a:p>
            <a:endParaRPr lang="en-US"/>
          </a:p>
        </p:txBody>
      </p:sp>
      <p:sp>
        <p:nvSpPr>
          <p:cNvPr id="6" name="TextBox 6"/>
          <p:cNvSpPr txBox="1"/>
          <p:nvPr/>
        </p:nvSpPr>
        <p:spPr>
          <a:xfrm>
            <a:off x="2221768" y="4080174"/>
            <a:ext cx="14015748" cy="3138043"/>
          </a:xfrm>
          <a:prstGeom prst="rect">
            <a:avLst/>
          </a:prstGeom>
        </p:spPr>
        <p:txBody>
          <a:bodyPr lIns="0" tIns="0" rIns="0" bIns="0" rtlCol="0" anchor="t">
            <a:spAutoFit/>
          </a:bodyPr>
          <a:lstStyle/>
          <a:p>
            <a:pPr algn="ctr">
              <a:lnSpc>
                <a:spcPts val="4960"/>
              </a:lnSpc>
            </a:pPr>
            <a:r>
              <a:rPr lang="en-US" sz="4099">
                <a:solidFill>
                  <a:srgbClr val="575D4D"/>
                </a:solidFill>
                <a:latin typeface="Roboto Condensed Bold"/>
              </a:rPr>
              <a:t>Câu 4. Biện pháp tu từ nào được thể hiện trong các dòng thơ: </a:t>
            </a:r>
          </a:p>
          <a:p>
            <a:pPr algn="ctr">
              <a:lnSpc>
                <a:spcPts val="4960"/>
              </a:lnSpc>
            </a:pPr>
            <a:r>
              <a:rPr lang="en-US" sz="4099">
                <a:solidFill>
                  <a:srgbClr val="575D4D"/>
                </a:solidFill>
                <a:latin typeface="Roboto Condensed Bold Italics"/>
              </a:rPr>
              <a:t>Gần xa nô nức yến anh</a:t>
            </a:r>
          </a:p>
          <a:p>
            <a:pPr algn="l">
              <a:lnSpc>
                <a:spcPts val="4960"/>
              </a:lnSpc>
            </a:pPr>
            <a:r>
              <a:rPr lang="en-US" sz="4099">
                <a:solidFill>
                  <a:srgbClr val="575D4D"/>
                </a:solidFill>
                <a:latin typeface="Roboto Condensed Bold Italics"/>
              </a:rPr>
              <a:t>                </a:t>
            </a:r>
            <a:r>
              <a:rPr lang="en-US" sz="4099">
                <a:solidFill>
                  <a:srgbClr val="575D4D"/>
                </a:solidFill>
                <a:latin typeface="Roboto Condensed"/>
              </a:rPr>
              <a:t>A.Đối                                                 B.  Nhân hóa                                                                                                                                               .               C.Ẩn dụ                                             D. Hoán dụ</a:t>
            </a:r>
          </a:p>
          <a:p>
            <a:pPr algn="just">
              <a:lnSpc>
                <a:spcPts val="4960"/>
              </a:lnSpc>
            </a:pPr>
            <a:endParaRPr lang="en-US" sz="4099">
              <a:solidFill>
                <a:srgbClr val="575D4D"/>
              </a:solidFill>
              <a:latin typeface="Roboto Condensed"/>
            </a:endParaRPr>
          </a:p>
        </p:txBody>
      </p:sp>
      <p:sp>
        <p:nvSpPr>
          <p:cNvPr id="7" name="TextBox 7"/>
          <p:cNvSpPr txBox="1"/>
          <p:nvPr/>
        </p:nvSpPr>
        <p:spPr>
          <a:xfrm>
            <a:off x="8502728" y="1183803"/>
            <a:ext cx="7734787" cy="1796951"/>
          </a:xfrm>
          <a:prstGeom prst="rect">
            <a:avLst/>
          </a:prstGeom>
        </p:spPr>
        <p:txBody>
          <a:bodyPr lIns="0" tIns="0" rIns="0" bIns="0" rtlCol="0" anchor="t">
            <a:spAutoFit/>
          </a:bodyPr>
          <a:lstStyle/>
          <a:p>
            <a:pPr algn="ctr">
              <a:lnSpc>
                <a:spcPts val="7000"/>
              </a:lnSpc>
            </a:pPr>
            <a:r>
              <a:rPr lang="en-US" sz="5000">
                <a:solidFill>
                  <a:srgbClr val="5D4536"/>
                </a:solidFill>
                <a:latin typeface="#9Slide06 ThuPhap Thien An"/>
              </a:rPr>
              <a:t>Nhiệm vụ 1</a:t>
            </a:r>
          </a:p>
          <a:p>
            <a:pPr algn="ctr">
              <a:lnSpc>
                <a:spcPts val="7000"/>
              </a:lnSpc>
            </a:pPr>
            <a:r>
              <a:rPr lang="en-US" sz="5000">
                <a:solidFill>
                  <a:srgbClr val="5D4536"/>
                </a:solidFill>
                <a:latin typeface="#9Slide06 ThuPhap Thien An"/>
              </a:rPr>
              <a:t>DU XUÂN CÙNG KIỀU</a:t>
            </a:r>
          </a:p>
        </p:txBody>
      </p:sp>
      <p:sp>
        <p:nvSpPr>
          <p:cNvPr id="8" name="TextBox 8"/>
          <p:cNvSpPr txBox="1"/>
          <p:nvPr/>
        </p:nvSpPr>
        <p:spPr>
          <a:xfrm>
            <a:off x="7304541" y="7570423"/>
            <a:ext cx="2823890" cy="712420"/>
          </a:xfrm>
          <a:prstGeom prst="rect">
            <a:avLst/>
          </a:prstGeom>
        </p:spPr>
        <p:txBody>
          <a:bodyPr lIns="0" tIns="0" rIns="0" bIns="0" rtlCol="0" anchor="t">
            <a:spAutoFit/>
          </a:bodyPr>
          <a:lstStyle/>
          <a:p>
            <a:pPr algn="ctr">
              <a:lnSpc>
                <a:spcPts val="5880"/>
              </a:lnSpc>
            </a:pPr>
            <a:r>
              <a:rPr lang="en-US" sz="4200">
                <a:solidFill>
                  <a:srgbClr val="375245"/>
                </a:solidFill>
                <a:latin typeface="Fraunces Bold"/>
              </a:rPr>
              <a:t>ĐÁP ÁN: C</a:t>
            </a:r>
          </a:p>
        </p:txBody>
      </p:sp>
      <p:pic>
        <p:nvPicPr>
          <p:cNvPr id="9" name="COUNTDOWN Timer 30 sec ( v 225 ) Clock with Sound Effects and Voice 4k">
            <a:hlinkClick r:id="" action="ppaction://media"/>
            <a:extLst>
              <a:ext uri="{FF2B5EF4-FFF2-40B4-BE49-F238E27FC236}">
                <a16:creationId xmlns:a16="http://schemas.microsoft.com/office/drawing/2014/main" id="{B407CE56-1EB2-2087-E742-B5E0A10F8595}"/>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2977775" y="1563291"/>
            <a:ext cx="3265076" cy="18366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9"/>
                </p:tgtEl>
              </p:cMediaNode>
            </p:video>
          </p:childTnLst>
        </p:cTn>
      </p:par>
    </p:tnLst>
    <p:bldLst>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995136" y="-4022274"/>
            <a:ext cx="10297731" cy="18331548"/>
          </a:xfrm>
          <a:custGeom>
            <a:avLst/>
            <a:gdLst/>
            <a:ahLst/>
            <a:cxnLst/>
            <a:rect l="l" t="t" r="r" b="b"/>
            <a:pathLst>
              <a:path w="10297731" h="18331548">
                <a:moveTo>
                  <a:pt x="0" y="0"/>
                </a:moveTo>
                <a:lnTo>
                  <a:pt x="10297731" y="0"/>
                </a:lnTo>
                <a:lnTo>
                  <a:pt x="10297731" y="18331548"/>
                </a:lnTo>
                <a:lnTo>
                  <a:pt x="0" y="18331548"/>
                </a:lnTo>
                <a:lnTo>
                  <a:pt x="0" y="0"/>
                </a:lnTo>
                <a:close/>
              </a:path>
            </a:pathLst>
          </a:custGeom>
          <a:blipFill>
            <a:blip r:embed="rId5"/>
            <a:stretch>
              <a:fillRect l="-1239" r="-1239"/>
            </a:stretch>
          </a:blipFill>
        </p:spPr>
        <p:txBody>
          <a:bodyPr/>
          <a:lstStyle/>
          <a:p>
            <a:endParaRPr lang="en-US"/>
          </a:p>
        </p:txBody>
      </p:sp>
      <p:sp>
        <p:nvSpPr>
          <p:cNvPr id="3" name="Freeform 3"/>
          <p:cNvSpPr/>
          <p:nvPr/>
        </p:nvSpPr>
        <p:spPr>
          <a:xfrm>
            <a:off x="1362075" y="979714"/>
            <a:ext cx="15563849" cy="8556170"/>
          </a:xfrm>
          <a:custGeom>
            <a:avLst/>
            <a:gdLst/>
            <a:ahLst/>
            <a:cxnLst/>
            <a:rect l="l" t="t" r="r" b="b"/>
            <a:pathLst>
              <a:path w="15563849" h="8556170">
                <a:moveTo>
                  <a:pt x="0" y="0"/>
                </a:moveTo>
                <a:lnTo>
                  <a:pt x="15563849" y="0"/>
                </a:lnTo>
                <a:lnTo>
                  <a:pt x="15563849" y="8556170"/>
                </a:lnTo>
                <a:lnTo>
                  <a:pt x="0" y="855617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4" name="Freeform 4"/>
          <p:cNvSpPr/>
          <p:nvPr/>
        </p:nvSpPr>
        <p:spPr>
          <a:xfrm>
            <a:off x="-21773" y="0"/>
            <a:ext cx="6676677" cy="5332304"/>
          </a:xfrm>
          <a:custGeom>
            <a:avLst/>
            <a:gdLst/>
            <a:ahLst/>
            <a:cxnLst/>
            <a:rect l="l" t="t" r="r" b="b"/>
            <a:pathLst>
              <a:path w="6676677" h="5332304">
                <a:moveTo>
                  <a:pt x="0" y="0"/>
                </a:moveTo>
                <a:lnTo>
                  <a:pt x="6676677" y="0"/>
                </a:lnTo>
                <a:lnTo>
                  <a:pt x="6676677" y="5332304"/>
                </a:lnTo>
                <a:lnTo>
                  <a:pt x="0" y="5332304"/>
                </a:lnTo>
                <a:lnTo>
                  <a:pt x="0" y="0"/>
                </a:lnTo>
                <a:close/>
              </a:path>
            </a:pathLst>
          </a:custGeom>
          <a:blipFill>
            <a:blip r:embed="rId8"/>
            <a:stretch>
              <a:fillRect/>
            </a:stretch>
          </a:blipFill>
        </p:spPr>
        <p:txBody>
          <a:bodyPr/>
          <a:lstStyle/>
          <a:p>
            <a:endParaRPr lang="en-US"/>
          </a:p>
        </p:txBody>
      </p:sp>
      <p:sp>
        <p:nvSpPr>
          <p:cNvPr id="5" name="Freeform 5"/>
          <p:cNvSpPr/>
          <p:nvPr/>
        </p:nvSpPr>
        <p:spPr>
          <a:xfrm flipH="1" flipV="1">
            <a:off x="11633099" y="4980471"/>
            <a:ext cx="6676677" cy="5332304"/>
          </a:xfrm>
          <a:custGeom>
            <a:avLst/>
            <a:gdLst/>
            <a:ahLst/>
            <a:cxnLst/>
            <a:rect l="l" t="t" r="r" b="b"/>
            <a:pathLst>
              <a:path w="6676677" h="5332304">
                <a:moveTo>
                  <a:pt x="6676677" y="5332303"/>
                </a:moveTo>
                <a:lnTo>
                  <a:pt x="0" y="5332303"/>
                </a:lnTo>
                <a:lnTo>
                  <a:pt x="0" y="0"/>
                </a:lnTo>
                <a:lnTo>
                  <a:pt x="6676677" y="0"/>
                </a:lnTo>
                <a:lnTo>
                  <a:pt x="6676677" y="5332303"/>
                </a:lnTo>
                <a:close/>
              </a:path>
            </a:pathLst>
          </a:custGeom>
          <a:blipFill>
            <a:blip r:embed="rId8"/>
            <a:stretch>
              <a:fillRect/>
            </a:stretch>
          </a:blipFill>
        </p:spPr>
        <p:txBody>
          <a:bodyPr/>
          <a:lstStyle/>
          <a:p>
            <a:endParaRPr lang="en-US"/>
          </a:p>
        </p:txBody>
      </p:sp>
      <p:sp>
        <p:nvSpPr>
          <p:cNvPr id="6" name="TextBox 6"/>
          <p:cNvSpPr txBox="1"/>
          <p:nvPr/>
        </p:nvSpPr>
        <p:spPr>
          <a:xfrm>
            <a:off x="2221768" y="2828354"/>
            <a:ext cx="14015748" cy="5744845"/>
          </a:xfrm>
          <a:prstGeom prst="rect">
            <a:avLst/>
          </a:prstGeom>
        </p:spPr>
        <p:txBody>
          <a:bodyPr lIns="0" tIns="0" rIns="0" bIns="0" rtlCol="0" anchor="t">
            <a:spAutoFit/>
          </a:bodyPr>
          <a:lstStyle/>
          <a:p>
            <a:pPr algn="ctr">
              <a:lnSpc>
                <a:spcPts val="6559"/>
              </a:lnSpc>
            </a:pPr>
            <a:r>
              <a:rPr lang="en-US" sz="4099">
                <a:solidFill>
                  <a:srgbClr val="575D4D"/>
                </a:solidFill>
                <a:latin typeface="Roboto Condensed Bold"/>
              </a:rPr>
              <a:t>Câu 5. Những điệp từ “lễ là”, “hội là” có tác dụng gì?</a:t>
            </a:r>
          </a:p>
          <a:p>
            <a:pPr algn="just">
              <a:lnSpc>
                <a:spcPts val="6559"/>
              </a:lnSpc>
            </a:pPr>
            <a:r>
              <a:rPr lang="en-US" sz="4099">
                <a:solidFill>
                  <a:srgbClr val="575D4D"/>
                </a:solidFill>
                <a:latin typeface="Roboto Condensed"/>
              </a:rPr>
              <a:t>A. Nhấn mạnh sự đông đúc trong lễ du xuân.</a:t>
            </a:r>
          </a:p>
          <a:p>
            <a:pPr algn="just">
              <a:lnSpc>
                <a:spcPts val="6559"/>
              </a:lnSpc>
            </a:pPr>
            <a:r>
              <a:rPr lang="en-US" sz="4099">
                <a:solidFill>
                  <a:srgbClr val="575D4D"/>
                </a:solidFill>
                <a:latin typeface="Roboto Condensed"/>
              </a:rPr>
              <a:t>B. Gợi ấn tượng về sự diễn ra liên tiếp của các lễ hội dân gian, niềm vui tiếp nối niềm vui.</a:t>
            </a:r>
          </a:p>
          <a:p>
            <a:pPr algn="just">
              <a:lnSpc>
                <a:spcPts val="6559"/>
              </a:lnSpc>
            </a:pPr>
            <a:r>
              <a:rPr lang="en-US" sz="4099">
                <a:solidFill>
                  <a:srgbClr val="575D4D"/>
                </a:solidFill>
                <a:latin typeface="Roboto Condensed"/>
              </a:rPr>
              <a:t>C.Nhấn mạnh vẻ đẹp của khung cảnh thiên nhiên trong lễ du xuân.</a:t>
            </a:r>
          </a:p>
          <a:p>
            <a:pPr algn="just">
              <a:lnSpc>
                <a:spcPts val="6559"/>
              </a:lnSpc>
            </a:pPr>
            <a:r>
              <a:rPr lang="en-US" sz="4099">
                <a:solidFill>
                  <a:srgbClr val="575D4D"/>
                </a:solidFill>
                <a:latin typeface="Roboto Condensed"/>
              </a:rPr>
              <a:t>D. Gợi ấn tượng về sự ồn ào, náo nhiệt.</a:t>
            </a:r>
          </a:p>
          <a:p>
            <a:pPr algn="just">
              <a:lnSpc>
                <a:spcPts val="6559"/>
              </a:lnSpc>
            </a:pPr>
            <a:endParaRPr lang="en-US" sz="4099">
              <a:solidFill>
                <a:srgbClr val="575D4D"/>
              </a:solidFill>
              <a:latin typeface="Roboto Condensed"/>
            </a:endParaRPr>
          </a:p>
        </p:txBody>
      </p:sp>
      <p:sp>
        <p:nvSpPr>
          <p:cNvPr id="7" name="TextBox 7"/>
          <p:cNvSpPr txBox="1"/>
          <p:nvPr/>
        </p:nvSpPr>
        <p:spPr>
          <a:xfrm>
            <a:off x="8689766" y="876300"/>
            <a:ext cx="7734787" cy="1796951"/>
          </a:xfrm>
          <a:prstGeom prst="rect">
            <a:avLst/>
          </a:prstGeom>
        </p:spPr>
        <p:txBody>
          <a:bodyPr lIns="0" tIns="0" rIns="0" bIns="0" rtlCol="0" anchor="t">
            <a:spAutoFit/>
          </a:bodyPr>
          <a:lstStyle/>
          <a:p>
            <a:pPr algn="ctr">
              <a:lnSpc>
                <a:spcPts val="7000"/>
              </a:lnSpc>
            </a:pPr>
            <a:r>
              <a:rPr lang="en-US" sz="5000">
                <a:solidFill>
                  <a:srgbClr val="5D4536"/>
                </a:solidFill>
                <a:latin typeface="#9Slide06 ThuPhap Thien An"/>
              </a:rPr>
              <a:t>Nhiệm vụ 1</a:t>
            </a:r>
          </a:p>
          <a:p>
            <a:pPr algn="ctr">
              <a:lnSpc>
                <a:spcPts val="7000"/>
              </a:lnSpc>
            </a:pPr>
            <a:r>
              <a:rPr lang="en-US" sz="5000">
                <a:solidFill>
                  <a:srgbClr val="5D4536"/>
                </a:solidFill>
                <a:latin typeface="#9Slide06 ThuPhap Thien An"/>
              </a:rPr>
              <a:t>DU XUÂN CÙNG KIỀU</a:t>
            </a:r>
          </a:p>
        </p:txBody>
      </p:sp>
      <p:sp>
        <p:nvSpPr>
          <p:cNvPr id="8" name="TextBox 8"/>
          <p:cNvSpPr txBox="1"/>
          <p:nvPr/>
        </p:nvSpPr>
        <p:spPr>
          <a:xfrm>
            <a:off x="7724427" y="7860779"/>
            <a:ext cx="2839144" cy="712420"/>
          </a:xfrm>
          <a:prstGeom prst="rect">
            <a:avLst/>
          </a:prstGeom>
        </p:spPr>
        <p:txBody>
          <a:bodyPr lIns="0" tIns="0" rIns="0" bIns="0" rtlCol="0" anchor="t">
            <a:spAutoFit/>
          </a:bodyPr>
          <a:lstStyle/>
          <a:p>
            <a:pPr algn="ctr">
              <a:lnSpc>
                <a:spcPts val="5880"/>
              </a:lnSpc>
            </a:pPr>
            <a:r>
              <a:rPr lang="en-US" sz="4200">
                <a:solidFill>
                  <a:srgbClr val="375245"/>
                </a:solidFill>
                <a:latin typeface="Fraunces Bold"/>
              </a:rPr>
              <a:t>ĐÁP ÁN: B</a:t>
            </a:r>
          </a:p>
        </p:txBody>
      </p:sp>
      <p:pic>
        <p:nvPicPr>
          <p:cNvPr id="9" name="COUNTDOWN Timer 30 sec ( v 225 ) Clock with Sound Effects and Voice 4k">
            <a:hlinkClick r:id="" action="ppaction://media"/>
            <a:extLst>
              <a:ext uri="{FF2B5EF4-FFF2-40B4-BE49-F238E27FC236}">
                <a16:creationId xmlns:a16="http://schemas.microsoft.com/office/drawing/2014/main" id="{A2D85741-8B22-84BE-4629-859554F841FB}"/>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2774721" y="1049777"/>
            <a:ext cx="3265076" cy="18366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9"/>
                </p:tgtEl>
              </p:cMediaNode>
            </p:video>
          </p:childTnLst>
        </p:cTn>
      </p:par>
    </p:tnLst>
    <p:bldLst>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995136" y="-4022274"/>
            <a:ext cx="10297731" cy="18331548"/>
          </a:xfrm>
          <a:custGeom>
            <a:avLst/>
            <a:gdLst/>
            <a:ahLst/>
            <a:cxnLst/>
            <a:rect l="l" t="t" r="r" b="b"/>
            <a:pathLst>
              <a:path w="10297731" h="18331548">
                <a:moveTo>
                  <a:pt x="0" y="0"/>
                </a:moveTo>
                <a:lnTo>
                  <a:pt x="10297731" y="0"/>
                </a:lnTo>
                <a:lnTo>
                  <a:pt x="10297731" y="18331548"/>
                </a:lnTo>
                <a:lnTo>
                  <a:pt x="0" y="18331548"/>
                </a:lnTo>
                <a:lnTo>
                  <a:pt x="0" y="0"/>
                </a:lnTo>
                <a:close/>
              </a:path>
            </a:pathLst>
          </a:custGeom>
          <a:blipFill>
            <a:blip r:embed="rId5"/>
            <a:stretch>
              <a:fillRect l="-1239" r="-1239"/>
            </a:stretch>
          </a:blipFill>
        </p:spPr>
        <p:txBody>
          <a:bodyPr/>
          <a:lstStyle/>
          <a:p>
            <a:endParaRPr lang="en-US"/>
          </a:p>
        </p:txBody>
      </p:sp>
      <p:sp>
        <p:nvSpPr>
          <p:cNvPr id="3" name="Freeform 3"/>
          <p:cNvSpPr/>
          <p:nvPr/>
        </p:nvSpPr>
        <p:spPr>
          <a:xfrm>
            <a:off x="1362075" y="979714"/>
            <a:ext cx="15563849" cy="8556170"/>
          </a:xfrm>
          <a:custGeom>
            <a:avLst/>
            <a:gdLst/>
            <a:ahLst/>
            <a:cxnLst/>
            <a:rect l="l" t="t" r="r" b="b"/>
            <a:pathLst>
              <a:path w="15563849" h="8556170">
                <a:moveTo>
                  <a:pt x="0" y="0"/>
                </a:moveTo>
                <a:lnTo>
                  <a:pt x="15563849" y="0"/>
                </a:lnTo>
                <a:lnTo>
                  <a:pt x="15563849" y="8556170"/>
                </a:lnTo>
                <a:lnTo>
                  <a:pt x="0" y="855617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4" name="Freeform 4"/>
          <p:cNvSpPr/>
          <p:nvPr/>
        </p:nvSpPr>
        <p:spPr>
          <a:xfrm>
            <a:off x="-21773" y="0"/>
            <a:ext cx="6676677" cy="5332304"/>
          </a:xfrm>
          <a:custGeom>
            <a:avLst/>
            <a:gdLst/>
            <a:ahLst/>
            <a:cxnLst/>
            <a:rect l="l" t="t" r="r" b="b"/>
            <a:pathLst>
              <a:path w="6676677" h="5332304">
                <a:moveTo>
                  <a:pt x="0" y="0"/>
                </a:moveTo>
                <a:lnTo>
                  <a:pt x="6676677" y="0"/>
                </a:lnTo>
                <a:lnTo>
                  <a:pt x="6676677" y="5332304"/>
                </a:lnTo>
                <a:lnTo>
                  <a:pt x="0" y="5332304"/>
                </a:lnTo>
                <a:lnTo>
                  <a:pt x="0" y="0"/>
                </a:lnTo>
                <a:close/>
              </a:path>
            </a:pathLst>
          </a:custGeom>
          <a:blipFill>
            <a:blip r:embed="rId8"/>
            <a:stretch>
              <a:fillRect/>
            </a:stretch>
          </a:blipFill>
        </p:spPr>
        <p:txBody>
          <a:bodyPr/>
          <a:lstStyle/>
          <a:p>
            <a:endParaRPr lang="en-US"/>
          </a:p>
        </p:txBody>
      </p:sp>
      <p:sp>
        <p:nvSpPr>
          <p:cNvPr id="5" name="Freeform 5"/>
          <p:cNvSpPr/>
          <p:nvPr/>
        </p:nvSpPr>
        <p:spPr>
          <a:xfrm flipH="1" flipV="1">
            <a:off x="11633099" y="4980471"/>
            <a:ext cx="6676677" cy="5332304"/>
          </a:xfrm>
          <a:custGeom>
            <a:avLst/>
            <a:gdLst/>
            <a:ahLst/>
            <a:cxnLst/>
            <a:rect l="l" t="t" r="r" b="b"/>
            <a:pathLst>
              <a:path w="6676677" h="5332304">
                <a:moveTo>
                  <a:pt x="6676677" y="5332303"/>
                </a:moveTo>
                <a:lnTo>
                  <a:pt x="0" y="5332303"/>
                </a:lnTo>
                <a:lnTo>
                  <a:pt x="0" y="0"/>
                </a:lnTo>
                <a:lnTo>
                  <a:pt x="6676677" y="0"/>
                </a:lnTo>
                <a:lnTo>
                  <a:pt x="6676677" y="5332303"/>
                </a:lnTo>
                <a:close/>
              </a:path>
            </a:pathLst>
          </a:custGeom>
          <a:blipFill>
            <a:blip r:embed="rId8"/>
            <a:stretch>
              <a:fillRect/>
            </a:stretch>
          </a:blipFill>
        </p:spPr>
        <p:txBody>
          <a:bodyPr/>
          <a:lstStyle/>
          <a:p>
            <a:endParaRPr lang="en-US"/>
          </a:p>
        </p:txBody>
      </p:sp>
      <p:sp>
        <p:nvSpPr>
          <p:cNvPr id="6" name="TextBox 6"/>
          <p:cNvSpPr txBox="1"/>
          <p:nvPr/>
        </p:nvSpPr>
        <p:spPr>
          <a:xfrm>
            <a:off x="2221768" y="2949396"/>
            <a:ext cx="14015748" cy="5872099"/>
          </a:xfrm>
          <a:prstGeom prst="rect">
            <a:avLst/>
          </a:prstGeom>
        </p:spPr>
        <p:txBody>
          <a:bodyPr lIns="0" tIns="0" rIns="0" bIns="0" rtlCol="0" anchor="t">
            <a:spAutoFit/>
          </a:bodyPr>
          <a:lstStyle/>
          <a:p>
            <a:pPr algn="ctr">
              <a:lnSpc>
                <a:spcPts val="6682"/>
              </a:lnSpc>
            </a:pPr>
            <a:r>
              <a:rPr lang="en-US" sz="4099">
                <a:solidFill>
                  <a:srgbClr val="575D4D"/>
                </a:solidFill>
                <a:latin typeface="Roboto Condensed Bold"/>
              </a:rPr>
              <a:t>Câu 6. Cảnh vật lúc hoàng hôn thể hiện ngụ ý gì của Nguyễn Du?</a:t>
            </a:r>
          </a:p>
          <a:p>
            <a:pPr algn="l">
              <a:lnSpc>
                <a:spcPts val="6682"/>
              </a:lnSpc>
            </a:pPr>
            <a:r>
              <a:rPr lang="en-US" sz="4099">
                <a:solidFill>
                  <a:srgbClr val="575D4D"/>
                </a:solidFill>
                <a:latin typeface="Roboto Condensed"/>
              </a:rPr>
              <a:t>A. Là dự báo cho sự gặp gỡ giữa Thúy Kiều và Kim Trọng.</a:t>
            </a:r>
          </a:p>
          <a:p>
            <a:pPr algn="l">
              <a:lnSpc>
                <a:spcPts val="6682"/>
              </a:lnSpc>
            </a:pPr>
            <a:r>
              <a:rPr lang="en-US" sz="4099">
                <a:solidFill>
                  <a:srgbClr val="575D4D"/>
                </a:solidFill>
                <a:latin typeface="Roboto Condensed"/>
              </a:rPr>
              <a:t>B. Là ngụ ý về cuộc đời êm đềm, phẳng lặng của Thúy Kiều.</a:t>
            </a:r>
          </a:p>
          <a:p>
            <a:pPr algn="l">
              <a:lnSpc>
                <a:spcPts val="6682"/>
              </a:lnSpc>
            </a:pPr>
            <a:r>
              <a:rPr lang="en-US" sz="4099">
                <a:solidFill>
                  <a:srgbClr val="575D4D"/>
                </a:solidFill>
                <a:latin typeface="Roboto Condensed"/>
              </a:rPr>
              <a:t>C. Là một dự báo, một linh cảm cho đoạn trường mà đời Kiều sắp phải bước qua.</a:t>
            </a:r>
          </a:p>
          <a:p>
            <a:pPr algn="l">
              <a:lnSpc>
                <a:spcPts val="6682"/>
              </a:lnSpc>
            </a:pPr>
            <a:r>
              <a:rPr lang="en-US" sz="4099">
                <a:solidFill>
                  <a:srgbClr val="575D4D"/>
                </a:solidFill>
                <a:latin typeface="Roboto Condensed"/>
              </a:rPr>
              <a:t>D. Là dự báo cho mối tình bền chặt của Thúy Kiều và Kim Trọng.</a:t>
            </a:r>
          </a:p>
          <a:p>
            <a:pPr algn="just">
              <a:lnSpc>
                <a:spcPts val="6682"/>
              </a:lnSpc>
            </a:pPr>
            <a:endParaRPr lang="en-US" sz="4099">
              <a:solidFill>
                <a:srgbClr val="575D4D"/>
              </a:solidFill>
              <a:latin typeface="Roboto Condensed"/>
            </a:endParaRPr>
          </a:p>
        </p:txBody>
      </p:sp>
      <p:sp>
        <p:nvSpPr>
          <p:cNvPr id="7" name="TextBox 7"/>
          <p:cNvSpPr txBox="1"/>
          <p:nvPr/>
        </p:nvSpPr>
        <p:spPr>
          <a:xfrm>
            <a:off x="8502728" y="1183803"/>
            <a:ext cx="7734787" cy="1796951"/>
          </a:xfrm>
          <a:prstGeom prst="rect">
            <a:avLst/>
          </a:prstGeom>
        </p:spPr>
        <p:txBody>
          <a:bodyPr lIns="0" tIns="0" rIns="0" bIns="0" rtlCol="0" anchor="t">
            <a:spAutoFit/>
          </a:bodyPr>
          <a:lstStyle/>
          <a:p>
            <a:pPr algn="ctr">
              <a:lnSpc>
                <a:spcPts val="7000"/>
              </a:lnSpc>
            </a:pPr>
            <a:r>
              <a:rPr lang="en-US" sz="5000">
                <a:solidFill>
                  <a:srgbClr val="5D4536"/>
                </a:solidFill>
                <a:latin typeface="#9Slide06 ThuPhap Thien An"/>
              </a:rPr>
              <a:t>Nhiệm vụ 1</a:t>
            </a:r>
          </a:p>
          <a:p>
            <a:pPr algn="ctr">
              <a:lnSpc>
                <a:spcPts val="7000"/>
              </a:lnSpc>
            </a:pPr>
            <a:r>
              <a:rPr lang="en-US" sz="5000">
                <a:solidFill>
                  <a:srgbClr val="5D4536"/>
                </a:solidFill>
                <a:latin typeface="#9Slide06 ThuPhap Thien An"/>
              </a:rPr>
              <a:t>DU XUÂN CÙNG KIỀU</a:t>
            </a:r>
          </a:p>
        </p:txBody>
      </p:sp>
      <p:sp>
        <p:nvSpPr>
          <p:cNvPr id="8" name="TextBox 8"/>
          <p:cNvSpPr txBox="1"/>
          <p:nvPr/>
        </p:nvSpPr>
        <p:spPr>
          <a:xfrm>
            <a:off x="7732054" y="8109075"/>
            <a:ext cx="2823890" cy="712420"/>
          </a:xfrm>
          <a:prstGeom prst="rect">
            <a:avLst/>
          </a:prstGeom>
        </p:spPr>
        <p:txBody>
          <a:bodyPr lIns="0" tIns="0" rIns="0" bIns="0" rtlCol="0" anchor="t">
            <a:spAutoFit/>
          </a:bodyPr>
          <a:lstStyle/>
          <a:p>
            <a:pPr algn="ctr">
              <a:lnSpc>
                <a:spcPts val="5880"/>
              </a:lnSpc>
            </a:pPr>
            <a:r>
              <a:rPr lang="en-US" sz="4200">
                <a:solidFill>
                  <a:srgbClr val="375245"/>
                </a:solidFill>
                <a:latin typeface="Fraunces Bold"/>
              </a:rPr>
              <a:t>ĐÁP ÁN: C</a:t>
            </a:r>
          </a:p>
        </p:txBody>
      </p:sp>
      <p:pic>
        <p:nvPicPr>
          <p:cNvPr id="9" name="COUNTDOWN Timer 30 sec ( v 225 ) Clock with Sound Effects and Voice 4k">
            <a:hlinkClick r:id="" action="ppaction://media"/>
            <a:extLst>
              <a:ext uri="{FF2B5EF4-FFF2-40B4-BE49-F238E27FC236}">
                <a16:creationId xmlns:a16="http://schemas.microsoft.com/office/drawing/2014/main" id="{90B976B5-C246-CCE0-35BE-A93CB3EF81C3}"/>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2677191" y="1046253"/>
            <a:ext cx="3265076" cy="18366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9"/>
                </p:tgtEl>
              </p:cMediaNode>
            </p:video>
          </p:childTnLst>
        </p:cTn>
      </p:par>
    </p:tnLst>
    <p:bldLst>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995136" y="-4022274"/>
            <a:ext cx="10297731" cy="18331548"/>
          </a:xfrm>
          <a:custGeom>
            <a:avLst/>
            <a:gdLst/>
            <a:ahLst/>
            <a:cxnLst/>
            <a:rect l="l" t="t" r="r" b="b"/>
            <a:pathLst>
              <a:path w="10297731" h="18331548">
                <a:moveTo>
                  <a:pt x="0" y="0"/>
                </a:moveTo>
                <a:lnTo>
                  <a:pt x="10297731" y="0"/>
                </a:lnTo>
                <a:lnTo>
                  <a:pt x="10297731" y="18331548"/>
                </a:lnTo>
                <a:lnTo>
                  <a:pt x="0" y="18331548"/>
                </a:lnTo>
                <a:lnTo>
                  <a:pt x="0" y="0"/>
                </a:lnTo>
                <a:close/>
              </a:path>
            </a:pathLst>
          </a:custGeom>
          <a:blipFill>
            <a:blip r:embed="rId5"/>
            <a:stretch>
              <a:fillRect l="-1239" r="-1239"/>
            </a:stretch>
          </a:blipFill>
        </p:spPr>
        <p:txBody>
          <a:bodyPr/>
          <a:lstStyle/>
          <a:p>
            <a:endParaRPr lang="en-US"/>
          </a:p>
        </p:txBody>
      </p:sp>
      <p:sp>
        <p:nvSpPr>
          <p:cNvPr id="3" name="Freeform 3"/>
          <p:cNvSpPr/>
          <p:nvPr/>
        </p:nvSpPr>
        <p:spPr>
          <a:xfrm>
            <a:off x="1362075" y="979714"/>
            <a:ext cx="15563849" cy="8556170"/>
          </a:xfrm>
          <a:custGeom>
            <a:avLst/>
            <a:gdLst/>
            <a:ahLst/>
            <a:cxnLst/>
            <a:rect l="l" t="t" r="r" b="b"/>
            <a:pathLst>
              <a:path w="15563849" h="8556170">
                <a:moveTo>
                  <a:pt x="0" y="0"/>
                </a:moveTo>
                <a:lnTo>
                  <a:pt x="15563849" y="0"/>
                </a:lnTo>
                <a:lnTo>
                  <a:pt x="15563849" y="8556170"/>
                </a:lnTo>
                <a:lnTo>
                  <a:pt x="0" y="855617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4" name="Freeform 4"/>
          <p:cNvSpPr/>
          <p:nvPr/>
        </p:nvSpPr>
        <p:spPr>
          <a:xfrm>
            <a:off x="-930241" y="-507673"/>
            <a:ext cx="6676677" cy="5332304"/>
          </a:xfrm>
          <a:custGeom>
            <a:avLst/>
            <a:gdLst/>
            <a:ahLst/>
            <a:cxnLst/>
            <a:rect l="l" t="t" r="r" b="b"/>
            <a:pathLst>
              <a:path w="6676677" h="5332304">
                <a:moveTo>
                  <a:pt x="0" y="0"/>
                </a:moveTo>
                <a:lnTo>
                  <a:pt x="6676677" y="0"/>
                </a:lnTo>
                <a:lnTo>
                  <a:pt x="6676677" y="5332303"/>
                </a:lnTo>
                <a:lnTo>
                  <a:pt x="0" y="5332303"/>
                </a:lnTo>
                <a:lnTo>
                  <a:pt x="0" y="0"/>
                </a:lnTo>
                <a:close/>
              </a:path>
            </a:pathLst>
          </a:custGeom>
          <a:blipFill>
            <a:blip r:embed="rId8"/>
            <a:stretch>
              <a:fillRect/>
            </a:stretch>
          </a:blipFill>
        </p:spPr>
        <p:txBody>
          <a:bodyPr/>
          <a:lstStyle/>
          <a:p>
            <a:endParaRPr lang="en-US"/>
          </a:p>
        </p:txBody>
      </p:sp>
      <p:sp>
        <p:nvSpPr>
          <p:cNvPr id="5" name="Freeform 5"/>
          <p:cNvSpPr/>
          <p:nvPr/>
        </p:nvSpPr>
        <p:spPr>
          <a:xfrm flipH="1" flipV="1">
            <a:off x="12370122" y="5026129"/>
            <a:ext cx="6676677" cy="5332304"/>
          </a:xfrm>
          <a:custGeom>
            <a:avLst/>
            <a:gdLst/>
            <a:ahLst/>
            <a:cxnLst/>
            <a:rect l="l" t="t" r="r" b="b"/>
            <a:pathLst>
              <a:path w="6676677" h="5332304">
                <a:moveTo>
                  <a:pt x="6676677" y="5332304"/>
                </a:moveTo>
                <a:lnTo>
                  <a:pt x="0" y="5332304"/>
                </a:lnTo>
                <a:lnTo>
                  <a:pt x="0" y="0"/>
                </a:lnTo>
                <a:lnTo>
                  <a:pt x="6676677" y="0"/>
                </a:lnTo>
                <a:lnTo>
                  <a:pt x="6676677" y="5332304"/>
                </a:lnTo>
                <a:close/>
              </a:path>
            </a:pathLst>
          </a:custGeom>
          <a:blipFill>
            <a:blip r:embed="rId8"/>
            <a:stretch>
              <a:fillRect/>
            </a:stretch>
          </a:blipFill>
        </p:spPr>
        <p:txBody>
          <a:bodyPr/>
          <a:lstStyle/>
          <a:p>
            <a:endParaRPr lang="en-US"/>
          </a:p>
        </p:txBody>
      </p:sp>
      <p:sp>
        <p:nvSpPr>
          <p:cNvPr id="6" name="TextBox 6"/>
          <p:cNvSpPr txBox="1"/>
          <p:nvPr/>
        </p:nvSpPr>
        <p:spPr>
          <a:xfrm>
            <a:off x="1927852" y="1528368"/>
            <a:ext cx="14309664" cy="7739253"/>
          </a:xfrm>
          <a:prstGeom prst="rect">
            <a:avLst/>
          </a:prstGeom>
        </p:spPr>
        <p:txBody>
          <a:bodyPr lIns="0" tIns="0" rIns="0" bIns="0" rtlCol="0" anchor="t">
            <a:spAutoFit/>
          </a:bodyPr>
          <a:lstStyle/>
          <a:p>
            <a:pPr algn="just">
              <a:lnSpc>
                <a:spcPts val="4356"/>
              </a:lnSpc>
            </a:pPr>
            <a:r>
              <a:rPr lang="en-US" sz="3600">
                <a:solidFill>
                  <a:srgbClr val="575D4D"/>
                </a:solidFill>
                <a:latin typeface="Roboto Condensed Bold"/>
              </a:rPr>
              <a:t>Câu 7. Đâu là nhận xét chính xác về ngòi bút tả cảnh của Nguyễn Du?</a:t>
            </a:r>
          </a:p>
          <a:p>
            <a:pPr algn="just">
              <a:lnSpc>
                <a:spcPts val="4356"/>
              </a:lnSpc>
            </a:pPr>
            <a:r>
              <a:rPr lang="en-US" sz="3600">
                <a:solidFill>
                  <a:srgbClr val="575D4D"/>
                </a:solidFill>
                <a:latin typeface="Roboto Condensed"/>
              </a:rPr>
              <a:t>A. Ngòi bút tả cảnh của Nguyễn Du thường tỉ mỉ, chỉ tiết vào từng sự vật, từng đường nét nhỏ, đến bao quát toàn bộ khung cảnh, tái hiện một cách chân thực sinh động thiên nhiên.</a:t>
            </a:r>
          </a:p>
          <a:p>
            <a:pPr algn="just">
              <a:lnSpc>
                <a:spcPts val="4356"/>
              </a:lnSpc>
            </a:pPr>
            <a:r>
              <a:rPr lang="en-US" sz="3600">
                <a:solidFill>
                  <a:srgbClr val="575D4D"/>
                </a:solidFill>
                <a:latin typeface="Roboto Condensed"/>
              </a:rPr>
              <a:t>B. Ngòi bút tả cảnh của Nguyễn Du chủ yếu thuộc bút pháp truyền thống, theo lối vẽ chấm phá, không miêu tả tỉ mỉ mọi chi tiết của sự vật mà chỉ chọn lấy những gì tiêu biểu nhất, tinh túy nhất, có ý nghĩa nhất để tập trung bút lực làm nổi bật cái ấy lên. </a:t>
            </a:r>
          </a:p>
          <a:p>
            <a:pPr algn="just">
              <a:lnSpc>
                <a:spcPts val="4356"/>
              </a:lnSpc>
            </a:pPr>
            <a:r>
              <a:rPr lang="en-US" sz="3600">
                <a:solidFill>
                  <a:srgbClr val="575D4D"/>
                </a:solidFill>
                <a:latin typeface="Roboto Condensed"/>
              </a:rPr>
              <a:t>C. Ngòi bút tả cảnh của Nguyễn Du thiên về lối phóng đại, khoa trương, là thiên nhiên hùng vĩ, là núi cao thác ghềnh dữ dội.</a:t>
            </a:r>
          </a:p>
          <a:p>
            <a:pPr algn="just">
              <a:lnSpc>
                <a:spcPts val="4356"/>
              </a:lnSpc>
            </a:pPr>
            <a:r>
              <a:rPr lang="en-US" sz="3600">
                <a:solidFill>
                  <a:srgbClr val="575D4D"/>
                </a:solidFill>
                <a:latin typeface="Roboto Condensed"/>
              </a:rPr>
              <a:t>D. Ngòi bút tả cảnh của Nguyễn Du thường tập trung vào miêu tả đường nét, màu sắc của cảnh vật, nhưng lại ít có sức gợi chiều sâu tâm trạng của nhân vật trữ tình.</a:t>
            </a:r>
          </a:p>
          <a:p>
            <a:pPr algn="just">
              <a:lnSpc>
                <a:spcPts val="4356"/>
              </a:lnSpc>
            </a:pPr>
            <a:endParaRPr lang="en-US" sz="3600">
              <a:solidFill>
                <a:srgbClr val="575D4D"/>
              </a:solidFill>
              <a:latin typeface="Roboto Condensed"/>
            </a:endParaRPr>
          </a:p>
        </p:txBody>
      </p:sp>
      <p:sp>
        <p:nvSpPr>
          <p:cNvPr id="7" name="TextBox 7"/>
          <p:cNvSpPr txBox="1"/>
          <p:nvPr/>
        </p:nvSpPr>
        <p:spPr>
          <a:xfrm>
            <a:off x="7724429" y="8545880"/>
            <a:ext cx="2839144" cy="712420"/>
          </a:xfrm>
          <a:prstGeom prst="rect">
            <a:avLst/>
          </a:prstGeom>
        </p:spPr>
        <p:txBody>
          <a:bodyPr lIns="0" tIns="0" rIns="0" bIns="0" rtlCol="0" anchor="t">
            <a:spAutoFit/>
          </a:bodyPr>
          <a:lstStyle/>
          <a:p>
            <a:pPr algn="ctr">
              <a:lnSpc>
                <a:spcPts val="5880"/>
              </a:lnSpc>
            </a:pPr>
            <a:r>
              <a:rPr lang="en-US" sz="4200">
                <a:solidFill>
                  <a:srgbClr val="375245"/>
                </a:solidFill>
                <a:latin typeface="Fraunces Bold"/>
              </a:rPr>
              <a:t>ĐÁP ÁN: B</a:t>
            </a:r>
          </a:p>
        </p:txBody>
      </p:sp>
      <p:pic>
        <p:nvPicPr>
          <p:cNvPr id="8" name="COUNTDOWN Timer 30 sec ( v 225 ) Clock with Sound Effects and Voice 4k">
            <a:hlinkClick r:id="" action="ppaction://media"/>
            <a:extLst>
              <a:ext uri="{FF2B5EF4-FFF2-40B4-BE49-F238E27FC236}">
                <a16:creationId xmlns:a16="http://schemas.microsoft.com/office/drawing/2014/main" id="{F2E620AC-F1EC-22F1-7296-6ABAFF6F427E}"/>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4173811" y="8455544"/>
            <a:ext cx="2813595" cy="15826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8"/>
                </p:tgtEl>
              </p:cMediaNode>
            </p:video>
          </p:childTnLst>
        </p:cTn>
      </p:par>
    </p:tnLst>
    <p:bldLst>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6023" y="-4011389"/>
            <a:ext cx="10297731" cy="18309776"/>
          </a:xfrm>
          <a:custGeom>
            <a:avLst/>
            <a:gdLst/>
            <a:ahLst/>
            <a:cxnLst/>
            <a:rect l="l" t="t" r="r" b="b"/>
            <a:pathLst>
              <a:path w="10297731" h="18309776">
                <a:moveTo>
                  <a:pt x="0" y="0"/>
                </a:moveTo>
                <a:lnTo>
                  <a:pt x="10297731" y="0"/>
                </a:lnTo>
                <a:lnTo>
                  <a:pt x="10297731" y="18309776"/>
                </a:lnTo>
                <a:lnTo>
                  <a:pt x="0" y="18309776"/>
                </a:lnTo>
                <a:lnTo>
                  <a:pt x="0" y="0"/>
                </a:lnTo>
                <a:close/>
              </a:path>
            </a:pathLst>
          </a:custGeom>
          <a:blipFill>
            <a:blip r:embed="rId5"/>
            <a:stretch>
              <a:fillRect l="-1179" r="-1179"/>
            </a:stretch>
          </a:blipFill>
        </p:spPr>
        <p:txBody>
          <a:bodyPr/>
          <a:lstStyle/>
          <a:p>
            <a:endParaRPr lang="en-US"/>
          </a:p>
        </p:txBody>
      </p:sp>
      <p:sp>
        <p:nvSpPr>
          <p:cNvPr id="3" name="Freeform 3"/>
          <p:cNvSpPr/>
          <p:nvPr/>
        </p:nvSpPr>
        <p:spPr>
          <a:xfrm>
            <a:off x="615618" y="542947"/>
            <a:ext cx="17070654" cy="9210654"/>
          </a:xfrm>
          <a:custGeom>
            <a:avLst/>
            <a:gdLst/>
            <a:ahLst/>
            <a:cxnLst/>
            <a:rect l="l" t="t" r="r" b="b"/>
            <a:pathLst>
              <a:path w="17070654" h="9210654">
                <a:moveTo>
                  <a:pt x="0" y="0"/>
                </a:moveTo>
                <a:lnTo>
                  <a:pt x="17070654" y="0"/>
                </a:lnTo>
                <a:lnTo>
                  <a:pt x="17070654" y="9210655"/>
                </a:lnTo>
                <a:lnTo>
                  <a:pt x="0" y="921065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4" name="Freeform 4"/>
          <p:cNvSpPr/>
          <p:nvPr/>
        </p:nvSpPr>
        <p:spPr>
          <a:xfrm>
            <a:off x="-1537617" y="-1418104"/>
            <a:ext cx="4928280" cy="4518168"/>
          </a:xfrm>
          <a:custGeom>
            <a:avLst/>
            <a:gdLst/>
            <a:ahLst/>
            <a:cxnLst/>
            <a:rect l="l" t="t" r="r" b="b"/>
            <a:pathLst>
              <a:path w="4928280" h="4518168">
                <a:moveTo>
                  <a:pt x="0" y="0"/>
                </a:moveTo>
                <a:lnTo>
                  <a:pt x="4928280" y="0"/>
                </a:lnTo>
                <a:lnTo>
                  <a:pt x="4928280" y="4518167"/>
                </a:lnTo>
                <a:lnTo>
                  <a:pt x="0" y="4518167"/>
                </a:lnTo>
                <a:lnTo>
                  <a:pt x="0" y="0"/>
                </a:lnTo>
                <a:close/>
              </a:path>
            </a:pathLst>
          </a:custGeom>
          <a:blipFill>
            <a:blip r:embed="rId8"/>
            <a:stretch>
              <a:fillRect/>
            </a:stretch>
          </a:blipFill>
        </p:spPr>
        <p:txBody>
          <a:bodyPr/>
          <a:lstStyle/>
          <a:p>
            <a:endParaRPr lang="en-US"/>
          </a:p>
        </p:txBody>
      </p:sp>
      <p:sp>
        <p:nvSpPr>
          <p:cNvPr id="5" name="Freeform 5"/>
          <p:cNvSpPr/>
          <p:nvPr/>
        </p:nvSpPr>
        <p:spPr>
          <a:xfrm>
            <a:off x="14883010" y="7057497"/>
            <a:ext cx="5004522" cy="3851136"/>
          </a:xfrm>
          <a:custGeom>
            <a:avLst/>
            <a:gdLst/>
            <a:ahLst/>
            <a:cxnLst/>
            <a:rect l="l" t="t" r="r" b="b"/>
            <a:pathLst>
              <a:path w="5004522" h="3851136">
                <a:moveTo>
                  <a:pt x="0" y="0"/>
                </a:moveTo>
                <a:lnTo>
                  <a:pt x="5004522" y="0"/>
                </a:lnTo>
                <a:lnTo>
                  <a:pt x="5004522" y="3851136"/>
                </a:lnTo>
                <a:lnTo>
                  <a:pt x="0" y="3851136"/>
                </a:lnTo>
                <a:lnTo>
                  <a:pt x="0" y="0"/>
                </a:lnTo>
                <a:close/>
              </a:path>
            </a:pathLst>
          </a:custGeom>
          <a:blipFill>
            <a:blip r:embed="rId9"/>
            <a:stretch>
              <a:fillRect/>
            </a:stretch>
          </a:blipFill>
        </p:spPr>
        <p:txBody>
          <a:bodyPr/>
          <a:lstStyle/>
          <a:p>
            <a:endParaRPr lang="en-US"/>
          </a:p>
        </p:txBody>
      </p:sp>
      <p:sp>
        <p:nvSpPr>
          <p:cNvPr id="6" name="Freeform 6"/>
          <p:cNvSpPr/>
          <p:nvPr/>
        </p:nvSpPr>
        <p:spPr>
          <a:xfrm>
            <a:off x="1338259" y="3561437"/>
            <a:ext cx="5106599" cy="5106599"/>
          </a:xfrm>
          <a:custGeom>
            <a:avLst/>
            <a:gdLst/>
            <a:ahLst/>
            <a:cxnLst/>
            <a:rect l="l" t="t" r="r" b="b"/>
            <a:pathLst>
              <a:path w="5106599" h="5106599">
                <a:moveTo>
                  <a:pt x="0" y="0"/>
                </a:moveTo>
                <a:lnTo>
                  <a:pt x="5106599" y="0"/>
                </a:lnTo>
                <a:lnTo>
                  <a:pt x="5106599" y="5106599"/>
                </a:lnTo>
                <a:lnTo>
                  <a:pt x="0" y="5106599"/>
                </a:lnTo>
                <a:lnTo>
                  <a:pt x="0" y="0"/>
                </a:lnTo>
                <a:close/>
              </a:path>
            </a:pathLst>
          </a:custGeom>
          <a:blipFill>
            <a:blip r:embed="rId10"/>
            <a:stretch>
              <a:fillRect/>
            </a:stretch>
          </a:blipFill>
        </p:spPr>
        <p:txBody>
          <a:bodyPr/>
          <a:lstStyle/>
          <a:p>
            <a:endParaRPr lang="en-US"/>
          </a:p>
        </p:txBody>
      </p:sp>
      <p:sp>
        <p:nvSpPr>
          <p:cNvPr id="7" name="Freeform 7"/>
          <p:cNvSpPr/>
          <p:nvPr/>
        </p:nvSpPr>
        <p:spPr>
          <a:xfrm>
            <a:off x="2872225" y="1028700"/>
            <a:ext cx="1036876" cy="1036876"/>
          </a:xfrm>
          <a:custGeom>
            <a:avLst/>
            <a:gdLst/>
            <a:ahLst/>
            <a:cxnLst/>
            <a:rect l="l" t="t" r="r" b="b"/>
            <a:pathLst>
              <a:path w="1036876" h="1036876">
                <a:moveTo>
                  <a:pt x="0" y="0"/>
                </a:moveTo>
                <a:lnTo>
                  <a:pt x="1036876" y="0"/>
                </a:lnTo>
                <a:lnTo>
                  <a:pt x="1036876" y="1036876"/>
                </a:lnTo>
                <a:lnTo>
                  <a:pt x="0" y="103687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8" name="TextBox 8"/>
          <p:cNvSpPr txBox="1"/>
          <p:nvPr/>
        </p:nvSpPr>
        <p:spPr>
          <a:xfrm>
            <a:off x="3692461" y="935023"/>
            <a:ext cx="4382569" cy="1052781"/>
          </a:xfrm>
          <a:prstGeom prst="rect">
            <a:avLst/>
          </a:prstGeom>
        </p:spPr>
        <p:txBody>
          <a:bodyPr lIns="0" tIns="0" rIns="0" bIns="0" rtlCol="0" anchor="t">
            <a:spAutoFit/>
          </a:bodyPr>
          <a:lstStyle/>
          <a:p>
            <a:pPr algn="ctr">
              <a:lnSpc>
                <a:spcPts val="8119"/>
              </a:lnSpc>
            </a:pPr>
            <a:r>
              <a:rPr lang="en-US" sz="5799">
                <a:solidFill>
                  <a:srgbClr val="375245"/>
                </a:solidFill>
                <a:latin typeface="#9Slide06 ThuPhap Thien An"/>
              </a:rPr>
              <a:t>Luyện tập</a:t>
            </a:r>
          </a:p>
        </p:txBody>
      </p:sp>
      <p:sp>
        <p:nvSpPr>
          <p:cNvPr id="9" name="TextBox 9"/>
          <p:cNvSpPr txBox="1"/>
          <p:nvPr/>
        </p:nvSpPr>
        <p:spPr>
          <a:xfrm>
            <a:off x="5643726" y="1941751"/>
            <a:ext cx="11235061" cy="1467286"/>
          </a:xfrm>
          <a:prstGeom prst="rect">
            <a:avLst/>
          </a:prstGeom>
        </p:spPr>
        <p:txBody>
          <a:bodyPr lIns="0" tIns="0" rIns="0" bIns="0" rtlCol="0" anchor="t">
            <a:spAutoFit/>
          </a:bodyPr>
          <a:lstStyle/>
          <a:p>
            <a:pPr algn="ctr">
              <a:lnSpc>
                <a:spcPts val="5740"/>
              </a:lnSpc>
            </a:pPr>
            <a:r>
              <a:rPr lang="en-US" sz="4100">
                <a:solidFill>
                  <a:srgbClr val="5D4536"/>
                </a:solidFill>
                <a:latin typeface="#9Slide06 ThuPhap Thien An"/>
              </a:rPr>
              <a:t>Nhiệm vụ 2</a:t>
            </a:r>
          </a:p>
          <a:p>
            <a:pPr algn="ctr">
              <a:lnSpc>
                <a:spcPts val="5740"/>
              </a:lnSpc>
            </a:pPr>
            <a:r>
              <a:rPr lang="en-US" sz="4100">
                <a:solidFill>
                  <a:srgbClr val="5D4536"/>
                </a:solidFill>
                <a:latin typeface="#9Slide06 ThuPhap Thien An"/>
              </a:rPr>
              <a:t>ĐẶC TRƯNG THỂ LOẠI TRUYỆN THƠ NÔM</a:t>
            </a:r>
          </a:p>
        </p:txBody>
      </p:sp>
      <p:sp>
        <p:nvSpPr>
          <p:cNvPr id="10" name="TextBox 10"/>
          <p:cNvSpPr txBox="1"/>
          <p:nvPr/>
        </p:nvSpPr>
        <p:spPr>
          <a:xfrm>
            <a:off x="5883746" y="4225101"/>
            <a:ext cx="10726686" cy="3693547"/>
          </a:xfrm>
          <a:prstGeom prst="rect">
            <a:avLst/>
          </a:prstGeom>
        </p:spPr>
        <p:txBody>
          <a:bodyPr lIns="0" tIns="0" rIns="0" bIns="0" rtlCol="0" anchor="t">
            <a:spAutoFit/>
          </a:bodyPr>
          <a:lstStyle/>
          <a:p>
            <a:pPr marL="960120" lvl="2" indent="-320040" algn="just">
              <a:lnSpc>
                <a:spcPts val="5880"/>
              </a:lnSpc>
              <a:buFont typeface="Arial"/>
              <a:buChar char="⚬"/>
            </a:pPr>
            <a:r>
              <a:rPr lang="en-US" sz="4200">
                <a:solidFill>
                  <a:srgbClr val="5A4E48"/>
                </a:solidFill>
                <a:latin typeface="Roboto Condensed"/>
              </a:rPr>
              <a:t>Chỉ ra đặc điểm của văn bản truyện thơ Nôm trong văn bản </a:t>
            </a:r>
            <a:r>
              <a:rPr lang="en-US" sz="4200">
                <a:solidFill>
                  <a:srgbClr val="5A4E48"/>
                </a:solidFill>
                <a:latin typeface="Roboto Condensed Italics"/>
              </a:rPr>
              <a:t>Cảnh ngày xuân</a:t>
            </a:r>
            <a:r>
              <a:rPr lang="en-US" sz="4200">
                <a:solidFill>
                  <a:srgbClr val="5A4E48"/>
                </a:solidFill>
                <a:latin typeface="Roboto Condensed"/>
              </a:rPr>
              <a:t> (PHT số 2)</a:t>
            </a:r>
          </a:p>
          <a:p>
            <a:pPr marL="960120" lvl="2" indent="-320040" algn="just">
              <a:lnSpc>
                <a:spcPts val="5880"/>
              </a:lnSpc>
              <a:buFont typeface="Arial"/>
              <a:buChar char="⚬"/>
            </a:pPr>
            <a:r>
              <a:rPr lang="en-US" sz="4200">
                <a:solidFill>
                  <a:srgbClr val="5A4E48"/>
                </a:solidFill>
                <a:latin typeface="Roboto Condensed"/>
              </a:rPr>
              <a:t>Hình thức: Hoạt động cá nhân</a:t>
            </a:r>
          </a:p>
          <a:p>
            <a:pPr marL="960120" lvl="2" indent="-320040" algn="just">
              <a:lnSpc>
                <a:spcPts val="5880"/>
              </a:lnSpc>
              <a:buFont typeface="Arial"/>
              <a:buChar char="⚬"/>
            </a:pPr>
            <a:r>
              <a:rPr lang="en-US" sz="4200">
                <a:solidFill>
                  <a:srgbClr val="5A4E48"/>
                </a:solidFill>
                <a:latin typeface="Roboto Condensed"/>
              </a:rPr>
              <a:t>Thời gian hoàn thành PHT: 5 phút</a:t>
            </a:r>
          </a:p>
          <a:p>
            <a:pPr marL="960225" lvl="2" indent="-320075" algn="just">
              <a:lnSpc>
                <a:spcPts val="5880"/>
              </a:lnSpc>
              <a:buFont typeface="Arial"/>
              <a:buChar char="⚬"/>
            </a:pPr>
            <a:r>
              <a:rPr lang="en-US" sz="4200">
                <a:solidFill>
                  <a:srgbClr val="5A4E48"/>
                </a:solidFill>
                <a:latin typeface="Roboto Condensed"/>
              </a:rPr>
              <a:t> GV gọi ngẫu nhiên 2 HS trả lời, tối đa 2 phút</a:t>
            </a:r>
          </a:p>
        </p:txBody>
      </p:sp>
      <p:pic>
        <p:nvPicPr>
          <p:cNvPr id="11" name="Đồng hồ đếm ngược 5 phút - 5 Minutes">
            <a:hlinkClick r:id="" action="ppaction://media"/>
            <a:extLst>
              <a:ext uri="{FF2B5EF4-FFF2-40B4-BE49-F238E27FC236}">
                <a16:creationId xmlns:a16="http://schemas.microsoft.com/office/drawing/2014/main" id="{828CA939-233A-16FD-1FCD-F26643DE1136}"/>
              </a:ext>
            </a:extLst>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1112351" y="7605813"/>
            <a:ext cx="2940050" cy="16524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21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6023" y="-4011389"/>
            <a:ext cx="10297731" cy="18309776"/>
          </a:xfrm>
          <a:custGeom>
            <a:avLst/>
            <a:gdLst/>
            <a:ahLst/>
            <a:cxnLst/>
            <a:rect l="l" t="t" r="r" b="b"/>
            <a:pathLst>
              <a:path w="10297731" h="18309776">
                <a:moveTo>
                  <a:pt x="0" y="0"/>
                </a:moveTo>
                <a:lnTo>
                  <a:pt x="10297731" y="0"/>
                </a:lnTo>
                <a:lnTo>
                  <a:pt x="10297731" y="18309776"/>
                </a:lnTo>
                <a:lnTo>
                  <a:pt x="0" y="18309776"/>
                </a:lnTo>
                <a:lnTo>
                  <a:pt x="0" y="0"/>
                </a:lnTo>
                <a:close/>
              </a:path>
            </a:pathLst>
          </a:custGeom>
          <a:blipFill>
            <a:blip r:embed="rId3"/>
            <a:stretch>
              <a:fillRect l="-1179" r="-1179"/>
            </a:stretch>
          </a:blipFill>
        </p:spPr>
        <p:txBody>
          <a:bodyPr/>
          <a:lstStyle/>
          <a:p>
            <a:endParaRPr lang="en-US"/>
          </a:p>
        </p:txBody>
      </p:sp>
      <p:sp>
        <p:nvSpPr>
          <p:cNvPr id="3" name="Freeform 3"/>
          <p:cNvSpPr/>
          <p:nvPr/>
        </p:nvSpPr>
        <p:spPr>
          <a:xfrm>
            <a:off x="615618" y="542947"/>
            <a:ext cx="17070654" cy="9210654"/>
          </a:xfrm>
          <a:custGeom>
            <a:avLst/>
            <a:gdLst/>
            <a:ahLst/>
            <a:cxnLst/>
            <a:rect l="l" t="t" r="r" b="b"/>
            <a:pathLst>
              <a:path w="17070654" h="9210654">
                <a:moveTo>
                  <a:pt x="0" y="0"/>
                </a:moveTo>
                <a:lnTo>
                  <a:pt x="17070654" y="0"/>
                </a:lnTo>
                <a:lnTo>
                  <a:pt x="17070654" y="9210655"/>
                </a:lnTo>
                <a:lnTo>
                  <a:pt x="0" y="921065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1537617" y="-1418104"/>
            <a:ext cx="4928280" cy="4518168"/>
          </a:xfrm>
          <a:custGeom>
            <a:avLst/>
            <a:gdLst/>
            <a:ahLst/>
            <a:cxnLst/>
            <a:rect l="l" t="t" r="r" b="b"/>
            <a:pathLst>
              <a:path w="4928280" h="4518168">
                <a:moveTo>
                  <a:pt x="0" y="0"/>
                </a:moveTo>
                <a:lnTo>
                  <a:pt x="4928280" y="0"/>
                </a:lnTo>
                <a:lnTo>
                  <a:pt x="4928280" y="4518167"/>
                </a:lnTo>
                <a:lnTo>
                  <a:pt x="0" y="4518167"/>
                </a:lnTo>
                <a:lnTo>
                  <a:pt x="0" y="0"/>
                </a:lnTo>
                <a:close/>
              </a:path>
            </a:pathLst>
          </a:custGeom>
          <a:blipFill>
            <a:blip r:embed="rId6"/>
            <a:stretch>
              <a:fillRect/>
            </a:stretch>
          </a:blipFill>
        </p:spPr>
        <p:txBody>
          <a:bodyPr/>
          <a:lstStyle/>
          <a:p>
            <a:endParaRPr lang="en-US"/>
          </a:p>
        </p:txBody>
      </p:sp>
      <p:sp>
        <p:nvSpPr>
          <p:cNvPr id="5" name="Freeform 5"/>
          <p:cNvSpPr/>
          <p:nvPr/>
        </p:nvSpPr>
        <p:spPr>
          <a:xfrm>
            <a:off x="14883010" y="7057497"/>
            <a:ext cx="5004522" cy="3851136"/>
          </a:xfrm>
          <a:custGeom>
            <a:avLst/>
            <a:gdLst/>
            <a:ahLst/>
            <a:cxnLst/>
            <a:rect l="l" t="t" r="r" b="b"/>
            <a:pathLst>
              <a:path w="5004522" h="3851136">
                <a:moveTo>
                  <a:pt x="0" y="0"/>
                </a:moveTo>
                <a:lnTo>
                  <a:pt x="5004522" y="0"/>
                </a:lnTo>
                <a:lnTo>
                  <a:pt x="5004522" y="3851136"/>
                </a:lnTo>
                <a:lnTo>
                  <a:pt x="0" y="3851136"/>
                </a:lnTo>
                <a:lnTo>
                  <a:pt x="0" y="0"/>
                </a:lnTo>
                <a:close/>
              </a:path>
            </a:pathLst>
          </a:custGeom>
          <a:blipFill>
            <a:blip r:embed="rId7"/>
            <a:stretch>
              <a:fillRect/>
            </a:stretch>
          </a:blipFill>
        </p:spPr>
        <p:txBody>
          <a:bodyPr/>
          <a:lstStyle/>
          <a:p>
            <a:endParaRPr lang="en-US"/>
          </a:p>
        </p:txBody>
      </p:sp>
      <p:sp>
        <p:nvSpPr>
          <p:cNvPr id="6" name="Freeform 6" descr="F:\ＰＰＴ资料\PPt图片\元素包\b0f63a2d037a5ed55a0f6d5d801cd5ac.pngb0f63a2d037a5ed55a0f6d5d801cd5ac"/>
          <p:cNvSpPr/>
          <p:nvPr/>
        </p:nvSpPr>
        <p:spPr>
          <a:xfrm>
            <a:off x="11686510" y="3154692"/>
            <a:ext cx="4652962" cy="3987165"/>
          </a:xfrm>
          <a:custGeom>
            <a:avLst/>
            <a:gdLst/>
            <a:ahLst/>
            <a:cxnLst/>
            <a:rect l="l" t="t" r="r" b="b"/>
            <a:pathLst>
              <a:path w="4652962" h="3987165">
                <a:moveTo>
                  <a:pt x="0" y="0"/>
                </a:moveTo>
                <a:lnTo>
                  <a:pt x="4652962" y="0"/>
                </a:lnTo>
                <a:lnTo>
                  <a:pt x="4652962" y="3987165"/>
                </a:lnTo>
                <a:lnTo>
                  <a:pt x="0" y="3987165"/>
                </a:lnTo>
                <a:lnTo>
                  <a:pt x="0" y="0"/>
                </a:lnTo>
                <a:close/>
              </a:path>
            </a:pathLst>
          </a:custGeom>
          <a:blipFill>
            <a:blip r:embed="rId8">
              <a:alphaModFix amt="51000"/>
            </a:blip>
            <a:stretch>
              <a:fillRect b="-27"/>
            </a:stretch>
          </a:blipFill>
        </p:spPr>
        <p:txBody>
          <a:bodyPr/>
          <a:lstStyle/>
          <a:p>
            <a:endParaRPr lang="en-US"/>
          </a:p>
        </p:txBody>
      </p:sp>
      <p:graphicFrame>
        <p:nvGraphicFramePr>
          <p:cNvPr id="7" name="Table 7"/>
          <p:cNvGraphicFramePr>
            <a:graphicFrameLocks noGrp="1"/>
          </p:cNvGraphicFramePr>
          <p:nvPr/>
        </p:nvGraphicFramePr>
        <p:xfrm>
          <a:off x="926523" y="666762"/>
          <a:ext cx="16458749" cy="8963023"/>
        </p:xfrm>
        <a:graphic>
          <a:graphicData uri="http://schemas.openxmlformats.org/drawingml/2006/table">
            <a:tbl>
              <a:tblPr/>
              <a:tblGrid>
                <a:gridCol w="3544172">
                  <a:extLst>
                    <a:ext uri="{9D8B030D-6E8A-4147-A177-3AD203B41FA5}">
                      <a16:colId xmlns:a16="http://schemas.microsoft.com/office/drawing/2014/main" val="20000"/>
                    </a:ext>
                  </a:extLst>
                </a:gridCol>
                <a:gridCol w="12914577">
                  <a:extLst>
                    <a:ext uri="{9D8B030D-6E8A-4147-A177-3AD203B41FA5}">
                      <a16:colId xmlns:a16="http://schemas.microsoft.com/office/drawing/2014/main" val="20001"/>
                    </a:ext>
                  </a:extLst>
                </a:gridCol>
              </a:tblGrid>
              <a:tr h="1254440">
                <a:tc>
                  <a:txBody>
                    <a:bodyPr/>
                    <a:lstStyle/>
                    <a:p>
                      <a:pPr algn="ctr">
                        <a:lnSpc>
                          <a:spcPts val="4368"/>
                        </a:lnSpc>
                        <a:defRPr/>
                      </a:pPr>
                      <a:r>
                        <a:rPr lang="en-US" sz="4200">
                          <a:solidFill>
                            <a:srgbClr val="5A4E48"/>
                          </a:solidFill>
                          <a:latin typeface="Roboto Condensed Bold"/>
                        </a:rPr>
                        <a:t>Đặc điểm</a:t>
                      </a:r>
                      <a:endParaRPr lang="en-US" sz="1100"/>
                    </a:p>
                  </a:txBody>
                  <a:tcPr marL="190500" marR="190500" marT="190500" marB="190500" anchor="ctr">
                    <a:lnL w="47625" cap="flat" cmpd="sng" algn="ctr">
                      <a:solidFill>
                        <a:srgbClr val="B89B78"/>
                      </a:solidFill>
                      <a:prstDash val="solid"/>
                      <a:round/>
                      <a:headEnd type="none" w="med" len="med"/>
                      <a:tailEnd type="none" w="med" len="med"/>
                    </a:lnL>
                    <a:lnR w="47625" cap="flat" cmpd="sng" algn="ctr">
                      <a:solidFill>
                        <a:srgbClr val="B89B78"/>
                      </a:solidFill>
                      <a:prstDash val="solid"/>
                      <a:round/>
                      <a:headEnd type="none" w="med" len="med"/>
                      <a:tailEnd type="none" w="med" len="med"/>
                    </a:lnR>
                    <a:lnT w="47625" cap="flat" cmpd="sng" algn="ctr">
                      <a:solidFill>
                        <a:srgbClr val="B89B78"/>
                      </a:solidFill>
                      <a:prstDash val="solid"/>
                      <a:round/>
                      <a:headEnd type="none" w="med" len="med"/>
                      <a:tailEnd type="none" w="med" len="med"/>
                    </a:lnT>
                    <a:lnB w="47625" cap="flat" cmpd="sng" algn="ctr">
                      <a:solidFill>
                        <a:srgbClr val="B89B78"/>
                      </a:solidFill>
                      <a:prstDash val="solid"/>
                      <a:round/>
                      <a:headEnd type="none" w="med" len="med"/>
                      <a:tailEnd type="none" w="med" len="med"/>
                    </a:lnB>
                    <a:solidFill>
                      <a:srgbClr val="FFFFFF"/>
                    </a:solidFill>
                  </a:tcPr>
                </a:tc>
                <a:tc>
                  <a:txBody>
                    <a:bodyPr/>
                    <a:lstStyle/>
                    <a:p>
                      <a:pPr algn="ctr">
                        <a:lnSpc>
                          <a:spcPts val="4056"/>
                        </a:lnSpc>
                        <a:defRPr/>
                      </a:pPr>
                      <a:r>
                        <a:rPr lang="en-US" sz="3900">
                          <a:solidFill>
                            <a:srgbClr val="5A4E48"/>
                          </a:solidFill>
                          <a:latin typeface="Roboto Condensed Bold"/>
                        </a:rPr>
                        <a:t>Biểu hiện trong văn bản</a:t>
                      </a:r>
                      <a:endParaRPr lang="en-US" sz="1100"/>
                    </a:p>
                  </a:txBody>
                  <a:tcPr marL="190500" marR="190500" marT="190500" marB="190500" anchor="ctr">
                    <a:lnL w="47625" cap="flat" cmpd="sng" algn="ctr">
                      <a:solidFill>
                        <a:srgbClr val="B89B78"/>
                      </a:solidFill>
                      <a:prstDash val="solid"/>
                      <a:round/>
                      <a:headEnd type="none" w="med" len="med"/>
                      <a:tailEnd type="none" w="med" len="med"/>
                    </a:lnL>
                    <a:lnR w="47625" cap="flat" cmpd="sng" algn="ctr">
                      <a:solidFill>
                        <a:srgbClr val="B89B78"/>
                      </a:solidFill>
                      <a:prstDash val="solid"/>
                      <a:round/>
                      <a:headEnd type="none" w="med" len="med"/>
                      <a:tailEnd type="none" w="med" len="med"/>
                    </a:lnR>
                    <a:lnT w="47625" cap="flat" cmpd="sng" algn="ctr">
                      <a:solidFill>
                        <a:srgbClr val="B89B78"/>
                      </a:solidFill>
                      <a:prstDash val="solid"/>
                      <a:round/>
                      <a:headEnd type="none" w="med" len="med"/>
                      <a:tailEnd type="none" w="med" len="med"/>
                    </a:lnT>
                    <a:lnB w="47625" cap="flat" cmpd="sng" algn="ctr">
                      <a:solidFill>
                        <a:srgbClr val="B89B78"/>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1254440">
                <a:tc>
                  <a:txBody>
                    <a:bodyPr/>
                    <a:lstStyle/>
                    <a:p>
                      <a:pPr algn="ctr">
                        <a:lnSpc>
                          <a:spcPts val="4368"/>
                        </a:lnSpc>
                        <a:defRPr/>
                      </a:pPr>
                      <a:r>
                        <a:rPr lang="en-US" sz="4200">
                          <a:solidFill>
                            <a:srgbClr val="5A4E48"/>
                          </a:solidFill>
                          <a:latin typeface="Roboto Condensed Bold"/>
                        </a:rPr>
                        <a:t>Thể thơ</a:t>
                      </a:r>
                      <a:endParaRPr lang="en-US" sz="1100"/>
                    </a:p>
                  </a:txBody>
                  <a:tcPr marL="190500" marR="190500" marT="190500" marB="190500" anchor="ctr">
                    <a:lnL w="47625" cap="flat" cmpd="sng" algn="ctr">
                      <a:solidFill>
                        <a:srgbClr val="B89B78"/>
                      </a:solidFill>
                      <a:prstDash val="solid"/>
                      <a:round/>
                      <a:headEnd type="none" w="med" len="med"/>
                      <a:tailEnd type="none" w="med" len="med"/>
                    </a:lnL>
                    <a:lnR w="47625" cap="flat" cmpd="sng" algn="ctr">
                      <a:solidFill>
                        <a:srgbClr val="B89B78"/>
                      </a:solidFill>
                      <a:prstDash val="solid"/>
                      <a:round/>
                      <a:headEnd type="none" w="med" len="med"/>
                      <a:tailEnd type="none" w="med" len="med"/>
                    </a:lnR>
                    <a:lnT w="47625" cap="flat" cmpd="sng" algn="ctr">
                      <a:solidFill>
                        <a:srgbClr val="B89B78"/>
                      </a:solidFill>
                      <a:prstDash val="solid"/>
                      <a:round/>
                      <a:headEnd type="none" w="med" len="med"/>
                      <a:tailEnd type="none" w="med" len="med"/>
                    </a:lnT>
                    <a:lnB w="47625" cap="flat" cmpd="sng" algn="ctr">
                      <a:solidFill>
                        <a:srgbClr val="B89B78"/>
                      </a:solidFill>
                      <a:prstDash val="solid"/>
                      <a:round/>
                      <a:headEnd type="none" w="med" len="med"/>
                      <a:tailEnd type="none" w="med" len="med"/>
                    </a:lnB>
                    <a:solidFill>
                      <a:srgbClr val="FFFFFF"/>
                    </a:solidFill>
                  </a:tcPr>
                </a:tc>
                <a:tc>
                  <a:txBody>
                    <a:bodyPr/>
                    <a:lstStyle/>
                    <a:p>
                      <a:pPr algn="just">
                        <a:lnSpc>
                          <a:spcPts val="4056"/>
                        </a:lnSpc>
                        <a:defRPr/>
                      </a:pPr>
                      <a:r>
                        <a:rPr lang="en-US" sz="3900">
                          <a:solidFill>
                            <a:srgbClr val="5A4E48"/>
                          </a:solidFill>
                          <a:latin typeface="Roboto Condensed"/>
                        </a:rPr>
                        <a:t>Lục bát</a:t>
                      </a:r>
                      <a:endParaRPr lang="en-US" sz="1100"/>
                    </a:p>
                  </a:txBody>
                  <a:tcPr marL="190500" marR="190500" marT="190500" marB="190500" anchor="ctr">
                    <a:lnL w="47625" cap="flat" cmpd="sng" algn="ctr">
                      <a:solidFill>
                        <a:srgbClr val="B89B78"/>
                      </a:solidFill>
                      <a:prstDash val="solid"/>
                      <a:round/>
                      <a:headEnd type="none" w="med" len="med"/>
                      <a:tailEnd type="none" w="med" len="med"/>
                    </a:lnL>
                    <a:lnR w="47625" cap="flat" cmpd="sng" algn="ctr">
                      <a:solidFill>
                        <a:srgbClr val="B89B78"/>
                      </a:solidFill>
                      <a:prstDash val="solid"/>
                      <a:round/>
                      <a:headEnd type="none" w="med" len="med"/>
                      <a:tailEnd type="none" w="med" len="med"/>
                    </a:lnR>
                    <a:lnT w="47625" cap="flat" cmpd="sng" algn="ctr">
                      <a:solidFill>
                        <a:srgbClr val="B89B78"/>
                      </a:solidFill>
                      <a:prstDash val="solid"/>
                      <a:round/>
                      <a:headEnd type="none" w="med" len="med"/>
                      <a:tailEnd type="none" w="med" len="med"/>
                    </a:lnT>
                    <a:lnB w="47625" cap="flat" cmpd="sng" algn="ctr">
                      <a:solidFill>
                        <a:srgbClr val="B89B78"/>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231180">
                <a:tc>
                  <a:txBody>
                    <a:bodyPr/>
                    <a:lstStyle/>
                    <a:p>
                      <a:pPr algn="ctr">
                        <a:lnSpc>
                          <a:spcPts val="4368"/>
                        </a:lnSpc>
                        <a:defRPr/>
                      </a:pPr>
                      <a:r>
                        <a:rPr lang="en-US" sz="4200">
                          <a:solidFill>
                            <a:srgbClr val="5A4E48"/>
                          </a:solidFill>
                          <a:latin typeface="Roboto Condensed Bold"/>
                        </a:rPr>
                        <a:t>Vị trí/ </a:t>
                      </a:r>
                      <a:endParaRPr lang="en-US" sz="1100"/>
                    </a:p>
                    <a:p>
                      <a:pPr algn="ctr">
                        <a:lnSpc>
                          <a:spcPts val="4368"/>
                        </a:lnSpc>
                      </a:pPr>
                      <a:r>
                        <a:rPr lang="en-US" sz="4200">
                          <a:solidFill>
                            <a:srgbClr val="5A4E48"/>
                          </a:solidFill>
                          <a:latin typeface="Roboto Condensed Bold"/>
                        </a:rPr>
                        <a:t>Sự việc chính</a:t>
                      </a:r>
                    </a:p>
                  </a:txBody>
                  <a:tcPr marL="190500" marR="190500" marT="190500" marB="190500" anchor="ctr">
                    <a:lnL w="47625" cap="flat" cmpd="sng" algn="ctr">
                      <a:solidFill>
                        <a:srgbClr val="B89B78"/>
                      </a:solidFill>
                      <a:prstDash val="solid"/>
                      <a:round/>
                      <a:headEnd type="none" w="med" len="med"/>
                      <a:tailEnd type="none" w="med" len="med"/>
                    </a:lnL>
                    <a:lnR w="47625" cap="flat" cmpd="sng" algn="ctr">
                      <a:solidFill>
                        <a:srgbClr val="B89B78"/>
                      </a:solidFill>
                      <a:prstDash val="solid"/>
                      <a:round/>
                      <a:headEnd type="none" w="med" len="med"/>
                      <a:tailEnd type="none" w="med" len="med"/>
                    </a:lnR>
                    <a:lnT w="47625" cap="flat" cmpd="sng" algn="ctr">
                      <a:solidFill>
                        <a:srgbClr val="B89B78"/>
                      </a:solidFill>
                      <a:prstDash val="solid"/>
                      <a:round/>
                      <a:headEnd type="none" w="med" len="med"/>
                      <a:tailEnd type="none" w="med" len="med"/>
                    </a:lnT>
                    <a:lnB w="47625" cap="flat" cmpd="sng" algn="ctr">
                      <a:solidFill>
                        <a:srgbClr val="B89B78"/>
                      </a:solidFill>
                      <a:prstDash val="solid"/>
                      <a:round/>
                      <a:headEnd type="none" w="med" len="med"/>
                      <a:tailEnd type="none" w="med" len="med"/>
                    </a:lnB>
                    <a:solidFill>
                      <a:srgbClr val="FFFFFF"/>
                    </a:solidFill>
                  </a:tcPr>
                </a:tc>
                <a:tc>
                  <a:txBody>
                    <a:bodyPr/>
                    <a:lstStyle/>
                    <a:p>
                      <a:pPr marL="842010" lvl="1" indent="-421005" algn="just">
                        <a:lnSpc>
                          <a:spcPts val="4056"/>
                        </a:lnSpc>
                        <a:buFont typeface="Arial"/>
                        <a:buChar char="•"/>
                        <a:defRPr/>
                      </a:pPr>
                      <a:r>
                        <a:rPr lang="en-US" sz="3900">
                          <a:solidFill>
                            <a:srgbClr val="5A4E48"/>
                          </a:solidFill>
                          <a:latin typeface="Roboto Condensed"/>
                        </a:rPr>
                        <a:t>Phần I: </a:t>
                      </a:r>
                      <a:r>
                        <a:rPr lang="en-US" sz="3900">
                          <a:solidFill>
                            <a:srgbClr val="5A4E48"/>
                          </a:solidFill>
                          <a:latin typeface="Roboto Condensed Italics"/>
                        </a:rPr>
                        <a:t>Gặp gỡ và đính ước</a:t>
                      </a:r>
                      <a:endParaRPr lang="en-US" sz="1100"/>
                    </a:p>
                    <a:p>
                      <a:pPr marL="842010" lvl="1" indent="-421005" algn="just">
                        <a:lnSpc>
                          <a:spcPts val="4056"/>
                        </a:lnSpc>
                        <a:buFont typeface="Arial"/>
                        <a:buChar char="•"/>
                      </a:pPr>
                      <a:r>
                        <a:rPr lang="en-US" sz="3900">
                          <a:solidFill>
                            <a:srgbClr val="5A4E48"/>
                          </a:solidFill>
                          <a:latin typeface="Roboto Condensed"/>
                        </a:rPr>
                        <a:t>Kiều cùng hai em đi du xuân trong lễ Thanh minh, trước khi gặp nấm mộ Đạm Tiên và Kim Trọng.</a:t>
                      </a:r>
                    </a:p>
                  </a:txBody>
                  <a:tcPr marL="190500" marR="190500" marT="190500" marB="190500" anchor="ctr">
                    <a:lnL w="47625" cap="flat" cmpd="sng" algn="ctr">
                      <a:solidFill>
                        <a:srgbClr val="B89B78"/>
                      </a:solidFill>
                      <a:prstDash val="solid"/>
                      <a:round/>
                      <a:headEnd type="none" w="med" len="med"/>
                      <a:tailEnd type="none" w="med" len="med"/>
                    </a:lnL>
                    <a:lnR w="47625" cap="flat" cmpd="sng" algn="ctr">
                      <a:solidFill>
                        <a:srgbClr val="B89B78"/>
                      </a:solidFill>
                      <a:prstDash val="solid"/>
                      <a:round/>
                      <a:headEnd type="none" w="med" len="med"/>
                      <a:tailEnd type="none" w="med" len="med"/>
                    </a:lnR>
                    <a:lnT w="47625" cap="flat" cmpd="sng" algn="ctr">
                      <a:solidFill>
                        <a:srgbClr val="B89B78"/>
                      </a:solidFill>
                      <a:prstDash val="solid"/>
                      <a:round/>
                      <a:headEnd type="none" w="med" len="med"/>
                      <a:tailEnd type="none" w="med" len="med"/>
                    </a:lnT>
                    <a:lnB w="47625" cap="flat" cmpd="sng" algn="ctr">
                      <a:solidFill>
                        <a:srgbClr val="B89B78"/>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1254440">
                <a:tc>
                  <a:txBody>
                    <a:bodyPr/>
                    <a:lstStyle/>
                    <a:p>
                      <a:pPr algn="ctr">
                        <a:lnSpc>
                          <a:spcPts val="4368"/>
                        </a:lnSpc>
                        <a:defRPr/>
                      </a:pPr>
                      <a:r>
                        <a:rPr lang="en-US" sz="4200">
                          <a:solidFill>
                            <a:srgbClr val="5A4E48"/>
                          </a:solidFill>
                          <a:latin typeface="Roboto Condensed Bold"/>
                        </a:rPr>
                        <a:t>Nhân vật</a:t>
                      </a:r>
                      <a:endParaRPr lang="en-US" sz="1100"/>
                    </a:p>
                  </a:txBody>
                  <a:tcPr marL="190500" marR="190500" marT="190500" marB="190500" anchor="ctr">
                    <a:lnL w="47625" cap="flat" cmpd="sng" algn="ctr">
                      <a:solidFill>
                        <a:srgbClr val="B89B78"/>
                      </a:solidFill>
                      <a:prstDash val="solid"/>
                      <a:round/>
                      <a:headEnd type="none" w="med" len="med"/>
                      <a:tailEnd type="none" w="med" len="med"/>
                    </a:lnL>
                    <a:lnR w="47625" cap="flat" cmpd="sng" algn="ctr">
                      <a:solidFill>
                        <a:srgbClr val="B89B78"/>
                      </a:solidFill>
                      <a:prstDash val="solid"/>
                      <a:round/>
                      <a:headEnd type="none" w="med" len="med"/>
                      <a:tailEnd type="none" w="med" len="med"/>
                    </a:lnR>
                    <a:lnT w="47625" cap="flat" cmpd="sng" algn="ctr">
                      <a:solidFill>
                        <a:srgbClr val="B89B78"/>
                      </a:solidFill>
                      <a:prstDash val="solid"/>
                      <a:round/>
                      <a:headEnd type="none" w="med" len="med"/>
                      <a:tailEnd type="none" w="med" len="med"/>
                    </a:lnT>
                    <a:lnB w="47625" cap="flat" cmpd="sng" algn="ctr">
                      <a:solidFill>
                        <a:srgbClr val="B89B78"/>
                      </a:solidFill>
                      <a:prstDash val="solid"/>
                      <a:round/>
                      <a:headEnd type="none" w="med" len="med"/>
                      <a:tailEnd type="none" w="med" len="med"/>
                    </a:lnB>
                    <a:solidFill>
                      <a:srgbClr val="FFFFFF"/>
                    </a:solidFill>
                  </a:tcPr>
                </a:tc>
                <a:tc>
                  <a:txBody>
                    <a:bodyPr/>
                    <a:lstStyle/>
                    <a:p>
                      <a:pPr algn="just">
                        <a:lnSpc>
                          <a:spcPts val="4056"/>
                        </a:lnSpc>
                        <a:defRPr/>
                      </a:pPr>
                      <a:r>
                        <a:rPr lang="en-US" sz="3900">
                          <a:solidFill>
                            <a:srgbClr val="5A4E48"/>
                          </a:solidFill>
                          <a:latin typeface="Roboto Condensed"/>
                        </a:rPr>
                        <a:t>Thúy Kiều - Thúy Vân - Vương Quan</a:t>
                      </a:r>
                      <a:endParaRPr lang="en-US" sz="1100"/>
                    </a:p>
                  </a:txBody>
                  <a:tcPr marL="190500" marR="190500" marT="190500" marB="190500" anchor="ctr">
                    <a:lnL w="47625" cap="flat" cmpd="sng" algn="ctr">
                      <a:solidFill>
                        <a:srgbClr val="B89B78"/>
                      </a:solidFill>
                      <a:prstDash val="solid"/>
                      <a:round/>
                      <a:headEnd type="none" w="med" len="med"/>
                      <a:tailEnd type="none" w="med" len="med"/>
                    </a:lnL>
                    <a:lnR w="47625" cap="flat" cmpd="sng" algn="ctr">
                      <a:solidFill>
                        <a:srgbClr val="B89B78"/>
                      </a:solidFill>
                      <a:prstDash val="solid"/>
                      <a:round/>
                      <a:headEnd type="none" w="med" len="med"/>
                      <a:tailEnd type="none" w="med" len="med"/>
                    </a:lnR>
                    <a:lnT w="47625" cap="flat" cmpd="sng" algn="ctr">
                      <a:solidFill>
                        <a:srgbClr val="B89B78"/>
                      </a:solidFill>
                      <a:prstDash val="solid"/>
                      <a:round/>
                      <a:headEnd type="none" w="med" len="med"/>
                      <a:tailEnd type="none" w="med" len="med"/>
                    </a:lnT>
                    <a:lnB w="47625" cap="flat" cmpd="sng" algn="ctr">
                      <a:solidFill>
                        <a:srgbClr val="B89B78"/>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1254440">
                <a:tc>
                  <a:txBody>
                    <a:bodyPr/>
                    <a:lstStyle/>
                    <a:p>
                      <a:pPr algn="ctr">
                        <a:lnSpc>
                          <a:spcPts val="4368"/>
                        </a:lnSpc>
                        <a:defRPr/>
                      </a:pPr>
                      <a:r>
                        <a:rPr lang="en-US" sz="4200">
                          <a:solidFill>
                            <a:srgbClr val="5A4E48"/>
                          </a:solidFill>
                          <a:latin typeface="Roboto Condensed Bold"/>
                        </a:rPr>
                        <a:t>Đặc sắc NT</a:t>
                      </a:r>
                      <a:endParaRPr lang="en-US" sz="1100"/>
                    </a:p>
                  </a:txBody>
                  <a:tcPr marL="190500" marR="190500" marT="190500" marB="190500" anchor="ctr">
                    <a:lnL w="47625" cap="flat" cmpd="sng" algn="ctr">
                      <a:solidFill>
                        <a:srgbClr val="B89B78"/>
                      </a:solidFill>
                      <a:prstDash val="solid"/>
                      <a:round/>
                      <a:headEnd type="none" w="med" len="med"/>
                      <a:tailEnd type="none" w="med" len="med"/>
                    </a:lnL>
                    <a:lnR w="47625" cap="flat" cmpd="sng" algn="ctr">
                      <a:solidFill>
                        <a:srgbClr val="B89B78"/>
                      </a:solidFill>
                      <a:prstDash val="solid"/>
                      <a:round/>
                      <a:headEnd type="none" w="med" len="med"/>
                      <a:tailEnd type="none" w="med" len="med"/>
                    </a:lnR>
                    <a:lnT w="47625" cap="flat" cmpd="sng" algn="ctr">
                      <a:solidFill>
                        <a:srgbClr val="B89B78"/>
                      </a:solidFill>
                      <a:prstDash val="solid"/>
                      <a:round/>
                      <a:headEnd type="none" w="med" len="med"/>
                      <a:tailEnd type="none" w="med" len="med"/>
                    </a:lnT>
                    <a:lnB w="47625" cap="flat" cmpd="sng" algn="ctr">
                      <a:solidFill>
                        <a:srgbClr val="B89B78"/>
                      </a:solidFill>
                      <a:prstDash val="solid"/>
                      <a:round/>
                      <a:headEnd type="none" w="med" len="med"/>
                      <a:tailEnd type="none" w="med" len="med"/>
                    </a:lnB>
                    <a:solidFill>
                      <a:srgbClr val="FFFFFF"/>
                    </a:solidFill>
                  </a:tcPr>
                </a:tc>
                <a:tc>
                  <a:txBody>
                    <a:bodyPr/>
                    <a:lstStyle/>
                    <a:p>
                      <a:pPr algn="just">
                        <a:lnSpc>
                          <a:spcPts val="4056"/>
                        </a:lnSpc>
                        <a:defRPr/>
                      </a:pPr>
                      <a:r>
                        <a:rPr lang="en-US" sz="3900">
                          <a:solidFill>
                            <a:srgbClr val="5A4E48"/>
                          </a:solidFill>
                          <a:latin typeface="Roboto Condensed"/>
                        </a:rPr>
                        <a:t>Nghệ thuật miêu tả và tả cảnh ngụ tình</a:t>
                      </a:r>
                      <a:endParaRPr lang="en-US" sz="1100"/>
                    </a:p>
                  </a:txBody>
                  <a:tcPr marL="190500" marR="190500" marT="190500" marB="190500" anchor="ctr">
                    <a:lnL w="47625" cap="flat" cmpd="sng" algn="ctr">
                      <a:solidFill>
                        <a:srgbClr val="B89B78"/>
                      </a:solidFill>
                      <a:prstDash val="solid"/>
                      <a:round/>
                      <a:headEnd type="none" w="med" len="med"/>
                      <a:tailEnd type="none" w="med" len="med"/>
                    </a:lnL>
                    <a:lnR w="47625" cap="flat" cmpd="sng" algn="ctr">
                      <a:solidFill>
                        <a:srgbClr val="B89B78"/>
                      </a:solidFill>
                      <a:prstDash val="solid"/>
                      <a:round/>
                      <a:headEnd type="none" w="med" len="med"/>
                      <a:tailEnd type="none" w="med" len="med"/>
                    </a:lnR>
                    <a:lnT w="47625" cap="flat" cmpd="sng" algn="ctr">
                      <a:solidFill>
                        <a:srgbClr val="B89B78"/>
                      </a:solidFill>
                      <a:prstDash val="solid"/>
                      <a:round/>
                      <a:headEnd type="none" w="med" len="med"/>
                      <a:tailEnd type="none" w="med" len="med"/>
                    </a:lnT>
                    <a:lnB w="47625" cap="flat" cmpd="sng" algn="ctr">
                      <a:solidFill>
                        <a:srgbClr val="B89B78"/>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1714083">
                <a:tc>
                  <a:txBody>
                    <a:bodyPr/>
                    <a:lstStyle/>
                    <a:p>
                      <a:pPr algn="ctr">
                        <a:lnSpc>
                          <a:spcPts val="4368"/>
                        </a:lnSpc>
                        <a:defRPr/>
                      </a:pPr>
                      <a:r>
                        <a:rPr lang="en-US" sz="4200">
                          <a:solidFill>
                            <a:srgbClr val="5A4E48"/>
                          </a:solidFill>
                          <a:latin typeface="Roboto Condensed Bold"/>
                        </a:rPr>
                        <a:t>Chủ đề</a:t>
                      </a:r>
                      <a:endParaRPr lang="en-US" sz="1100"/>
                    </a:p>
                  </a:txBody>
                  <a:tcPr marL="190500" marR="190500" marT="190500" marB="190500" anchor="ctr">
                    <a:lnL w="47625" cap="flat" cmpd="sng" algn="ctr">
                      <a:solidFill>
                        <a:srgbClr val="B89B78"/>
                      </a:solidFill>
                      <a:prstDash val="solid"/>
                      <a:round/>
                      <a:headEnd type="none" w="med" len="med"/>
                      <a:tailEnd type="none" w="med" len="med"/>
                    </a:lnL>
                    <a:lnR w="47625" cap="flat" cmpd="sng" algn="ctr">
                      <a:solidFill>
                        <a:srgbClr val="B89B78"/>
                      </a:solidFill>
                      <a:prstDash val="solid"/>
                      <a:round/>
                      <a:headEnd type="none" w="med" len="med"/>
                      <a:tailEnd type="none" w="med" len="med"/>
                    </a:lnR>
                    <a:lnT w="47625" cap="flat" cmpd="sng" algn="ctr">
                      <a:solidFill>
                        <a:srgbClr val="B89B78"/>
                      </a:solidFill>
                      <a:prstDash val="solid"/>
                      <a:round/>
                      <a:headEnd type="none" w="med" len="med"/>
                      <a:tailEnd type="none" w="med" len="med"/>
                    </a:lnT>
                    <a:lnB w="47625" cap="flat" cmpd="sng" algn="ctr">
                      <a:solidFill>
                        <a:srgbClr val="B89B78"/>
                      </a:solidFill>
                      <a:prstDash val="solid"/>
                      <a:round/>
                      <a:headEnd type="none" w="med" len="med"/>
                      <a:tailEnd type="none" w="med" len="med"/>
                    </a:lnB>
                    <a:solidFill>
                      <a:srgbClr val="FFFFFF"/>
                    </a:solidFill>
                  </a:tcPr>
                </a:tc>
                <a:tc>
                  <a:txBody>
                    <a:bodyPr/>
                    <a:lstStyle/>
                    <a:p>
                      <a:pPr algn="just">
                        <a:lnSpc>
                          <a:spcPts val="4056"/>
                        </a:lnSpc>
                        <a:defRPr/>
                      </a:pPr>
                      <a:r>
                        <a:rPr lang="en-US" sz="3900">
                          <a:solidFill>
                            <a:srgbClr val="5A4E48"/>
                          </a:solidFill>
                          <a:latin typeface="Roboto Condensed"/>
                        </a:rPr>
                        <a:t>bức tranh thiên nhiên sống động, tuyệt đẹp với khung cảnh lễ hội truyền thống đông vui, náo nhiệt.</a:t>
                      </a:r>
                      <a:endParaRPr lang="en-US" sz="1100"/>
                    </a:p>
                  </a:txBody>
                  <a:tcPr marL="190500" marR="190500" marT="190500" marB="190500" anchor="ctr">
                    <a:lnL w="47625" cap="flat" cmpd="sng" algn="ctr">
                      <a:solidFill>
                        <a:srgbClr val="B89B78"/>
                      </a:solidFill>
                      <a:prstDash val="solid"/>
                      <a:round/>
                      <a:headEnd type="none" w="med" len="med"/>
                      <a:tailEnd type="none" w="med" len="med"/>
                    </a:lnL>
                    <a:lnR w="47625" cap="flat" cmpd="sng" algn="ctr">
                      <a:solidFill>
                        <a:srgbClr val="B89B78"/>
                      </a:solidFill>
                      <a:prstDash val="solid"/>
                      <a:round/>
                      <a:headEnd type="none" w="med" len="med"/>
                      <a:tailEnd type="none" w="med" len="med"/>
                    </a:lnR>
                    <a:lnT w="47625" cap="flat" cmpd="sng" algn="ctr">
                      <a:solidFill>
                        <a:srgbClr val="B89B78"/>
                      </a:solidFill>
                      <a:prstDash val="solid"/>
                      <a:round/>
                      <a:headEnd type="none" w="med" len="med"/>
                      <a:tailEnd type="none" w="med" len="med"/>
                    </a:lnT>
                    <a:lnB w="47625" cap="flat" cmpd="sng" algn="ctr">
                      <a:solidFill>
                        <a:srgbClr val="B89B78"/>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bl>
          </a:graphicData>
        </a:graphic>
      </p:graphicFrame>
    </p:spTree>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6023" y="-4011389"/>
            <a:ext cx="10297731" cy="18309776"/>
          </a:xfrm>
          <a:custGeom>
            <a:avLst/>
            <a:gdLst/>
            <a:ahLst/>
            <a:cxnLst/>
            <a:rect l="l" t="t" r="r" b="b"/>
            <a:pathLst>
              <a:path w="10297731" h="18309776">
                <a:moveTo>
                  <a:pt x="0" y="0"/>
                </a:moveTo>
                <a:lnTo>
                  <a:pt x="10297731" y="0"/>
                </a:lnTo>
                <a:lnTo>
                  <a:pt x="10297731" y="18309776"/>
                </a:lnTo>
                <a:lnTo>
                  <a:pt x="0" y="18309776"/>
                </a:lnTo>
                <a:lnTo>
                  <a:pt x="0" y="0"/>
                </a:lnTo>
                <a:close/>
              </a:path>
            </a:pathLst>
          </a:custGeom>
          <a:blipFill>
            <a:blip r:embed="rId3"/>
            <a:stretch>
              <a:fillRect l="-1179" r="-1179"/>
            </a:stretch>
          </a:blipFill>
        </p:spPr>
        <p:txBody>
          <a:bodyPr/>
          <a:lstStyle/>
          <a:p>
            <a:endParaRPr lang="en-US"/>
          </a:p>
        </p:txBody>
      </p:sp>
      <p:sp>
        <p:nvSpPr>
          <p:cNvPr id="3" name="Freeform 3"/>
          <p:cNvSpPr/>
          <p:nvPr/>
        </p:nvSpPr>
        <p:spPr>
          <a:xfrm>
            <a:off x="615618" y="542947"/>
            <a:ext cx="17070654" cy="9210654"/>
          </a:xfrm>
          <a:custGeom>
            <a:avLst/>
            <a:gdLst/>
            <a:ahLst/>
            <a:cxnLst/>
            <a:rect l="l" t="t" r="r" b="b"/>
            <a:pathLst>
              <a:path w="17070654" h="9210654">
                <a:moveTo>
                  <a:pt x="0" y="0"/>
                </a:moveTo>
                <a:lnTo>
                  <a:pt x="17070654" y="0"/>
                </a:lnTo>
                <a:lnTo>
                  <a:pt x="17070654" y="9210655"/>
                </a:lnTo>
                <a:lnTo>
                  <a:pt x="0" y="921065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1537617" y="-1418104"/>
            <a:ext cx="4928280" cy="4518168"/>
          </a:xfrm>
          <a:custGeom>
            <a:avLst/>
            <a:gdLst/>
            <a:ahLst/>
            <a:cxnLst/>
            <a:rect l="l" t="t" r="r" b="b"/>
            <a:pathLst>
              <a:path w="4928280" h="4518168">
                <a:moveTo>
                  <a:pt x="0" y="0"/>
                </a:moveTo>
                <a:lnTo>
                  <a:pt x="4928280" y="0"/>
                </a:lnTo>
                <a:lnTo>
                  <a:pt x="4928280" y="4518167"/>
                </a:lnTo>
                <a:lnTo>
                  <a:pt x="0" y="4518167"/>
                </a:lnTo>
                <a:lnTo>
                  <a:pt x="0" y="0"/>
                </a:lnTo>
                <a:close/>
              </a:path>
            </a:pathLst>
          </a:custGeom>
          <a:blipFill>
            <a:blip r:embed="rId6"/>
            <a:stretch>
              <a:fillRect/>
            </a:stretch>
          </a:blipFill>
        </p:spPr>
        <p:txBody>
          <a:bodyPr/>
          <a:lstStyle/>
          <a:p>
            <a:endParaRPr lang="en-US"/>
          </a:p>
        </p:txBody>
      </p:sp>
      <p:sp>
        <p:nvSpPr>
          <p:cNvPr id="5" name="Freeform 5"/>
          <p:cNvSpPr/>
          <p:nvPr/>
        </p:nvSpPr>
        <p:spPr>
          <a:xfrm>
            <a:off x="14883010" y="7057497"/>
            <a:ext cx="5004522" cy="3851136"/>
          </a:xfrm>
          <a:custGeom>
            <a:avLst/>
            <a:gdLst/>
            <a:ahLst/>
            <a:cxnLst/>
            <a:rect l="l" t="t" r="r" b="b"/>
            <a:pathLst>
              <a:path w="5004522" h="3851136">
                <a:moveTo>
                  <a:pt x="0" y="0"/>
                </a:moveTo>
                <a:lnTo>
                  <a:pt x="5004522" y="0"/>
                </a:lnTo>
                <a:lnTo>
                  <a:pt x="5004522" y="3851136"/>
                </a:lnTo>
                <a:lnTo>
                  <a:pt x="0" y="3851136"/>
                </a:lnTo>
                <a:lnTo>
                  <a:pt x="0" y="0"/>
                </a:lnTo>
                <a:close/>
              </a:path>
            </a:pathLst>
          </a:custGeom>
          <a:blipFill>
            <a:blip r:embed="rId7"/>
            <a:stretch>
              <a:fillRect/>
            </a:stretch>
          </a:blipFill>
        </p:spPr>
        <p:txBody>
          <a:bodyPr/>
          <a:lstStyle/>
          <a:p>
            <a:endParaRPr lang="en-US"/>
          </a:p>
        </p:txBody>
      </p:sp>
      <p:sp>
        <p:nvSpPr>
          <p:cNvPr id="6" name="Freeform 6"/>
          <p:cNvSpPr/>
          <p:nvPr/>
        </p:nvSpPr>
        <p:spPr>
          <a:xfrm>
            <a:off x="2163823" y="3409037"/>
            <a:ext cx="3860416" cy="5065155"/>
          </a:xfrm>
          <a:custGeom>
            <a:avLst/>
            <a:gdLst/>
            <a:ahLst/>
            <a:cxnLst/>
            <a:rect l="l" t="t" r="r" b="b"/>
            <a:pathLst>
              <a:path w="3860416" h="5065155">
                <a:moveTo>
                  <a:pt x="0" y="0"/>
                </a:moveTo>
                <a:lnTo>
                  <a:pt x="3860416" y="0"/>
                </a:lnTo>
                <a:lnTo>
                  <a:pt x="3860416" y="5065155"/>
                </a:lnTo>
                <a:lnTo>
                  <a:pt x="0" y="5065155"/>
                </a:lnTo>
                <a:lnTo>
                  <a:pt x="0" y="0"/>
                </a:lnTo>
                <a:close/>
              </a:path>
            </a:pathLst>
          </a:custGeom>
          <a:blipFill>
            <a:blip r:embed="rId8"/>
            <a:stretch>
              <a:fillRect t="-3894" b="-3894"/>
            </a:stretch>
          </a:blipFill>
        </p:spPr>
        <p:txBody>
          <a:bodyPr/>
          <a:lstStyle/>
          <a:p>
            <a:endParaRPr lang="en-US"/>
          </a:p>
        </p:txBody>
      </p:sp>
      <p:sp>
        <p:nvSpPr>
          <p:cNvPr id="7" name="Freeform 7"/>
          <p:cNvSpPr/>
          <p:nvPr/>
        </p:nvSpPr>
        <p:spPr>
          <a:xfrm>
            <a:off x="2872225" y="1028700"/>
            <a:ext cx="1036876" cy="1036876"/>
          </a:xfrm>
          <a:custGeom>
            <a:avLst/>
            <a:gdLst/>
            <a:ahLst/>
            <a:cxnLst/>
            <a:rect l="l" t="t" r="r" b="b"/>
            <a:pathLst>
              <a:path w="1036876" h="1036876">
                <a:moveTo>
                  <a:pt x="0" y="0"/>
                </a:moveTo>
                <a:lnTo>
                  <a:pt x="1036876" y="0"/>
                </a:lnTo>
                <a:lnTo>
                  <a:pt x="1036876" y="1036876"/>
                </a:lnTo>
                <a:lnTo>
                  <a:pt x="0" y="103687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8" name="TextBox 8"/>
          <p:cNvSpPr txBox="1"/>
          <p:nvPr/>
        </p:nvSpPr>
        <p:spPr>
          <a:xfrm>
            <a:off x="3909101" y="857250"/>
            <a:ext cx="4382569" cy="1052781"/>
          </a:xfrm>
          <a:prstGeom prst="rect">
            <a:avLst/>
          </a:prstGeom>
        </p:spPr>
        <p:txBody>
          <a:bodyPr lIns="0" tIns="0" rIns="0" bIns="0" rtlCol="0" anchor="t">
            <a:spAutoFit/>
          </a:bodyPr>
          <a:lstStyle/>
          <a:p>
            <a:pPr algn="ctr">
              <a:lnSpc>
                <a:spcPts val="8119"/>
              </a:lnSpc>
            </a:pPr>
            <a:r>
              <a:rPr lang="en-US" sz="5799">
                <a:solidFill>
                  <a:srgbClr val="375245"/>
                </a:solidFill>
                <a:latin typeface="#9Slide06 ThuPhap Thien An"/>
              </a:rPr>
              <a:t>Luyện tập</a:t>
            </a:r>
          </a:p>
        </p:txBody>
      </p:sp>
      <p:sp>
        <p:nvSpPr>
          <p:cNvPr id="9" name="TextBox 9"/>
          <p:cNvSpPr txBox="1"/>
          <p:nvPr/>
        </p:nvSpPr>
        <p:spPr>
          <a:xfrm>
            <a:off x="6024239" y="1941751"/>
            <a:ext cx="11235061" cy="1467286"/>
          </a:xfrm>
          <a:prstGeom prst="rect">
            <a:avLst/>
          </a:prstGeom>
        </p:spPr>
        <p:txBody>
          <a:bodyPr lIns="0" tIns="0" rIns="0" bIns="0" rtlCol="0" anchor="t">
            <a:spAutoFit/>
          </a:bodyPr>
          <a:lstStyle/>
          <a:p>
            <a:pPr algn="ctr">
              <a:lnSpc>
                <a:spcPts val="5740"/>
              </a:lnSpc>
            </a:pPr>
            <a:r>
              <a:rPr lang="en-US" sz="4100">
                <a:solidFill>
                  <a:srgbClr val="5D4536"/>
                </a:solidFill>
                <a:latin typeface="#9Slide06 ThuPhap Thien An"/>
              </a:rPr>
              <a:t>Nhiệm vụ 3</a:t>
            </a:r>
          </a:p>
          <a:p>
            <a:pPr algn="ctr">
              <a:lnSpc>
                <a:spcPts val="5740"/>
              </a:lnSpc>
            </a:pPr>
            <a:r>
              <a:rPr lang="en-US" sz="4100">
                <a:solidFill>
                  <a:srgbClr val="5D4536"/>
                </a:solidFill>
                <a:latin typeface="#9Slide06 ThuPhap Thien An"/>
              </a:rPr>
              <a:t>KẾT NỐI VỚI ĐỌC</a:t>
            </a:r>
          </a:p>
        </p:txBody>
      </p:sp>
      <p:sp>
        <p:nvSpPr>
          <p:cNvPr id="10" name="TextBox 10"/>
          <p:cNvSpPr txBox="1"/>
          <p:nvPr/>
        </p:nvSpPr>
        <p:spPr>
          <a:xfrm>
            <a:off x="6303259" y="3823410"/>
            <a:ext cx="9915994" cy="4124866"/>
          </a:xfrm>
          <a:prstGeom prst="rect">
            <a:avLst/>
          </a:prstGeom>
        </p:spPr>
        <p:txBody>
          <a:bodyPr lIns="0" tIns="0" rIns="0" bIns="0" rtlCol="0" anchor="t">
            <a:spAutoFit/>
          </a:bodyPr>
          <a:lstStyle/>
          <a:p>
            <a:pPr marL="1074189" lvl="2" indent="-358063" algn="just">
              <a:lnSpc>
                <a:spcPts val="6531"/>
              </a:lnSpc>
              <a:buFont typeface="Arial"/>
              <a:buChar char="⚬"/>
            </a:pPr>
            <a:r>
              <a:rPr lang="en-US" sz="4698">
                <a:solidFill>
                  <a:srgbClr val="5A4E48"/>
                </a:solidFill>
                <a:latin typeface="Roboto Condensed"/>
              </a:rPr>
              <a:t>Trong đoạn trích trên, em thích nhất hình ảnh nào? Vì sao?</a:t>
            </a:r>
          </a:p>
          <a:p>
            <a:pPr marL="1074189" lvl="2" indent="-358063" algn="just">
              <a:lnSpc>
                <a:spcPts val="6531"/>
              </a:lnSpc>
              <a:buFont typeface="Arial"/>
              <a:buChar char="⚬"/>
            </a:pPr>
            <a:r>
              <a:rPr lang="en-US" sz="4698">
                <a:solidFill>
                  <a:srgbClr val="5A4E48"/>
                </a:solidFill>
                <a:latin typeface="Roboto Condensed"/>
              </a:rPr>
              <a:t>Hình thức: Hoạt động cá nhân</a:t>
            </a:r>
          </a:p>
          <a:p>
            <a:pPr marL="1074307" lvl="2" indent="-358102" algn="just">
              <a:lnSpc>
                <a:spcPts val="6531"/>
              </a:lnSpc>
              <a:buFont typeface="Arial"/>
              <a:buChar char="⚬"/>
            </a:pPr>
            <a:r>
              <a:rPr lang="en-US" sz="4698">
                <a:solidFill>
                  <a:srgbClr val="5A4E48"/>
                </a:solidFill>
                <a:latin typeface="Roboto Condensed"/>
              </a:rPr>
              <a:t>Thời gian suy nghĩ và chia sẻ trên lớp: 2 phút.</a:t>
            </a: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6023" y="-4011389"/>
            <a:ext cx="10297731" cy="18309776"/>
          </a:xfrm>
          <a:custGeom>
            <a:avLst/>
            <a:gdLst/>
            <a:ahLst/>
            <a:cxnLst/>
            <a:rect l="l" t="t" r="r" b="b"/>
            <a:pathLst>
              <a:path w="10297731" h="18309776">
                <a:moveTo>
                  <a:pt x="0" y="0"/>
                </a:moveTo>
                <a:lnTo>
                  <a:pt x="10297731" y="0"/>
                </a:lnTo>
                <a:lnTo>
                  <a:pt x="10297731" y="18309776"/>
                </a:lnTo>
                <a:lnTo>
                  <a:pt x="0" y="18309776"/>
                </a:lnTo>
                <a:lnTo>
                  <a:pt x="0" y="0"/>
                </a:lnTo>
                <a:close/>
              </a:path>
            </a:pathLst>
          </a:custGeom>
          <a:blipFill>
            <a:blip r:embed="rId3"/>
            <a:stretch>
              <a:fillRect l="-1179" r="-1179"/>
            </a:stretch>
          </a:blipFill>
        </p:spPr>
        <p:txBody>
          <a:bodyPr/>
          <a:lstStyle/>
          <a:p>
            <a:endParaRPr lang="en-US"/>
          </a:p>
        </p:txBody>
      </p:sp>
      <p:sp>
        <p:nvSpPr>
          <p:cNvPr id="3" name="Freeform 3"/>
          <p:cNvSpPr/>
          <p:nvPr/>
        </p:nvSpPr>
        <p:spPr>
          <a:xfrm>
            <a:off x="615618" y="542947"/>
            <a:ext cx="17070654" cy="9210654"/>
          </a:xfrm>
          <a:custGeom>
            <a:avLst/>
            <a:gdLst/>
            <a:ahLst/>
            <a:cxnLst/>
            <a:rect l="l" t="t" r="r" b="b"/>
            <a:pathLst>
              <a:path w="17070654" h="9210654">
                <a:moveTo>
                  <a:pt x="0" y="0"/>
                </a:moveTo>
                <a:lnTo>
                  <a:pt x="17070654" y="0"/>
                </a:lnTo>
                <a:lnTo>
                  <a:pt x="17070654" y="9210655"/>
                </a:lnTo>
                <a:lnTo>
                  <a:pt x="0" y="921065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1537617" y="-1418104"/>
            <a:ext cx="4928280" cy="4518168"/>
          </a:xfrm>
          <a:custGeom>
            <a:avLst/>
            <a:gdLst/>
            <a:ahLst/>
            <a:cxnLst/>
            <a:rect l="l" t="t" r="r" b="b"/>
            <a:pathLst>
              <a:path w="4928280" h="4518168">
                <a:moveTo>
                  <a:pt x="0" y="0"/>
                </a:moveTo>
                <a:lnTo>
                  <a:pt x="4928280" y="0"/>
                </a:lnTo>
                <a:lnTo>
                  <a:pt x="4928280" y="4518167"/>
                </a:lnTo>
                <a:lnTo>
                  <a:pt x="0" y="4518167"/>
                </a:lnTo>
                <a:lnTo>
                  <a:pt x="0" y="0"/>
                </a:lnTo>
                <a:close/>
              </a:path>
            </a:pathLst>
          </a:custGeom>
          <a:blipFill>
            <a:blip r:embed="rId6"/>
            <a:stretch>
              <a:fillRect/>
            </a:stretch>
          </a:blipFill>
        </p:spPr>
        <p:txBody>
          <a:bodyPr/>
          <a:lstStyle/>
          <a:p>
            <a:endParaRPr lang="en-US"/>
          </a:p>
        </p:txBody>
      </p:sp>
      <p:sp>
        <p:nvSpPr>
          <p:cNvPr id="5" name="Freeform 5"/>
          <p:cNvSpPr/>
          <p:nvPr/>
        </p:nvSpPr>
        <p:spPr>
          <a:xfrm>
            <a:off x="14883010" y="7057497"/>
            <a:ext cx="5004522" cy="3851136"/>
          </a:xfrm>
          <a:custGeom>
            <a:avLst/>
            <a:gdLst/>
            <a:ahLst/>
            <a:cxnLst/>
            <a:rect l="l" t="t" r="r" b="b"/>
            <a:pathLst>
              <a:path w="5004522" h="3851136">
                <a:moveTo>
                  <a:pt x="0" y="0"/>
                </a:moveTo>
                <a:lnTo>
                  <a:pt x="5004522" y="0"/>
                </a:lnTo>
                <a:lnTo>
                  <a:pt x="5004522" y="3851136"/>
                </a:lnTo>
                <a:lnTo>
                  <a:pt x="0" y="3851136"/>
                </a:lnTo>
                <a:lnTo>
                  <a:pt x="0" y="0"/>
                </a:lnTo>
                <a:close/>
              </a:path>
            </a:pathLst>
          </a:custGeom>
          <a:blipFill>
            <a:blip r:embed="rId7"/>
            <a:stretch>
              <a:fillRect/>
            </a:stretch>
          </a:blipFill>
        </p:spPr>
        <p:txBody>
          <a:bodyPr/>
          <a:lstStyle/>
          <a:p>
            <a:endParaRPr lang="en-US"/>
          </a:p>
        </p:txBody>
      </p:sp>
      <p:sp>
        <p:nvSpPr>
          <p:cNvPr id="6" name="Freeform 6"/>
          <p:cNvSpPr/>
          <p:nvPr/>
        </p:nvSpPr>
        <p:spPr>
          <a:xfrm>
            <a:off x="961326" y="2592390"/>
            <a:ext cx="4858674" cy="6884582"/>
          </a:xfrm>
          <a:custGeom>
            <a:avLst/>
            <a:gdLst/>
            <a:ahLst/>
            <a:cxnLst/>
            <a:rect l="l" t="t" r="r" b="b"/>
            <a:pathLst>
              <a:path w="4858674" h="6884582">
                <a:moveTo>
                  <a:pt x="0" y="0"/>
                </a:moveTo>
                <a:lnTo>
                  <a:pt x="4858674" y="0"/>
                </a:lnTo>
                <a:lnTo>
                  <a:pt x="4858674" y="6884582"/>
                </a:lnTo>
                <a:lnTo>
                  <a:pt x="0" y="6884582"/>
                </a:lnTo>
                <a:lnTo>
                  <a:pt x="0" y="0"/>
                </a:lnTo>
                <a:close/>
              </a:path>
            </a:pathLst>
          </a:custGeom>
          <a:blipFill>
            <a:blip r:embed="rId8">
              <a:alphaModFix amt="36000"/>
            </a:blip>
            <a:stretch>
              <a:fillRect/>
            </a:stretch>
          </a:blipFill>
        </p:spPr>
        <p:txBody>
          <a:bodyPr/>
          <a:lstStyle/>
          <a:p>
            <a:endParaRPr lang="en-US"/>
          </a:p>
        </p:txBody>
      </p:sp>
      <p:grpSp>
        <p:nvGrpSpPr>
          <p:cNvPr id="7" name="Group 7"/>
          <p:cNvGrpSpPr/>
          <p:nvPr/>
        </p:nvGrpSpPr>
        <p:grpSpPr>
          <a:xfrm>
            <a:off x="2720063" y="960030"/>
            <a:ext cx="12843811" cy="2421061"/>
            <a:chOff x="-1070" y="-209550"/>
            <a:chExt cx="3382732" cy="637645"/>
          </a:xfrm>
        </p:grpSpPr>
        <p:sp>
          <p:nvSpPr>
            <p:cNvPr id="8" name="Freeform 8"/>
            <p:cNvSpPr/>
            <p:nvPr/>
          </p:nvSpPr>
          <p:spPr>
            <a:xfrm>
              <a:off x="-1070" y="12649"/>
              <a:ext cx="3381662" cy="415446"/>
            </a:xfrm>
            <a:custGeom>
              <a:avLst/>
              <a:gdLst/>
              <a:ahLst/>
              <a:cxnLst/>
              <a:rect l="l" t="t" r="r" b="b"/>
              <a:pathLst>
                <a:path w="3381662" h="415446">
                  <a:moveTo>
                    <a:pt x="30751" y="0"/>
                  </a:moveTo>
                  <a:lnTo>
                    <a:pt x="3350911" y="0"/>
                  </a:lnTo>
                  <a:cubicBezTo>
                    <a:pt x="3359067" y="0"/>
                    <a:pt x="3366888" y="3240"/>
                    <a:pt x="3372655" y="9007"/>
                  </a:cubicBezTo>
                  <a:cubicBezTo>
                    <a:pt x="3378422" y="14774"/>
                    <a:pt x="3381662" y="22595"/>
                    <a:pt x="3381662" y="30751"/>
                  </a:cubicBezTo>
                  <a:lnTo>
                    <a:pt x="3381662" y="384695"/>
                  </a:lnTo>
                  <a:cubicBezTo>
                    <a:pt x="3381662" y="401679"/>
                    <a:pt x="3367894" y="415446"/>
                    <a:pt x="3350911" y="415446"/>
                  </a:cubicBezTo>
                  <a:lnTo>
                    <a:pt x="30751" y="415446"/>
                  </a:lnTo>
                  <a:cubicBezTo>
                    <a:pt x="13768" y="415446"/>
                    <a:pt x="0" y="401679"/>
                    <a:pt x="0" y="384695"/>
                  </a:cubicBezTo>
                  <a:lnTo>
                    <a:pt x="0" y="30751"/>
                  </a:lnTo>
                  <a:cubicBezTo>
                    <a:pt x="0" y="13768"/>
                    <a:pt x="13768" y="0"/>
                    <a:pt x="30751" y="0"/>
                  </a:cubicBezTo>
                  <a:close/>
                </a:path>
              </a:pathLst>
            </a:custGeom>
            <a:solidFill>
              <a:srgbClr val="769B84"/>
            </a:solidFill>
          </p:spPr>
          <p:txBody>
            <a:bodyPr/>
            <a:lstStyle/>
            <a:p>
              <a:pPr>
                <a:lnSpc>
                  <a:spcPct val="120000"/>
                </a:lnSpc>
              </a:pPr>
              <a:endParaRPr lang="en-US"/>
            </a:p>
          </p:txBody>
        </p:sp>
        <p:sp>
          <p:nvSpPr>
            <p:cNvPr id="9" name="TextBox 9"/>
            <p:cNvSpPr txBox="1"/>
            <p:nvPr/>
          </p:nvSpPr>
          <p:spPr>
            <a:xfrm>
              <a:off x="0" y="-209550"/>
              <a:ext cx="3381662" cy="624996"/>
            </a:xfrm>
            <a:prstGeom prst="rect">
              <a:avLst/>
            </a:prstGeom>
          </p:spPr>
          <p:txBody>
            <a:bodyPr lIns="50800" tIns="50800" rIns="50800" bIns="50800" rtlCol="0" anchor="ctr"/>
            <a:lstStyle/>
            <a:p>
              <a:pPr algn="ctr">
                <a:lnSpc>
                  <a:spcPct val="110000"/>
                </a:lnSpc>
              </a:pPr>
              <a:endParaRPr lang="en-US" sz="3600">
                <a:solidFill>
                  <a:srgbClr val="FDFBEB"/>
                </a:solidFill>
                <a:latin typeface="Roboto Condensed Bold"/>
              </a:endParaRPr>
            </a:p>
            <a:p>
              <a:pPr algn="ctr">
                <a:lnSpc>
                  <a:spcPct val="110000"/>
                </a:lnSpc>
              </a:pPr>
              <a:r>
                <a:rPr lang="en-US" sz="3600">
                  <a:solidFill>
                    <a:srgbClr val="FDFBEB"/>
                  </a:solidFill>
                  <a:latin typeface="Roboto Condensed Bold"/>
                </a:rPr>
                <a:t>Truyện thơ Nôm</a:t>
              </a:r>
            </a:p>
            <a:p>
              <a:pPr algn="ctr">
                <a:lnSpc>
                  <a:spcPct val="110000"/>
                </a:lnSpc>
              </a:pPr>
              <a:r>
                <a:rPr lang="en-US" sz="3600">
                  <a:solidFill>
                    <a:srgbClr val="FDFBEB"/>
                  </a:solidFill>
                  <a:latin typeface="Roboto Condensed Bold"/>
                </a:rPr>
                <a:t>là</a:t>
              </a:r>
              <a:r>
                <a:rPr lang="en-US" sz="3600">
                  <a:solidFill>
                    <a:srgbClr val="FDFBEB"/>
                  </a:solidFill>
                  <a:latin typeface="Roboto Condensed"/>
                </a:rPr>
                <a:t> ..........................................................................................</a:t>
              </a:r>
            </a:p>
          </p:txBody>
        </p:sp>
      </p:grpSp>
      <p:sp>
        <p:nvSpPr>
          <p:cNvPr id="10" name="TextBox 10"/>
          <p:cNvSpPr txBox="1"/>
          <p:nvPr/>
        </p:nvSpPr>
        <p:spPr>
          <a:xfrm>
            <a:off x="6221424" y="933450"/>
            <a:ext cx="5866929" cy="658469"/>
          </a:xfrm>
          <a:prstGeom prst="rect">
            <a:avLst/>
          </a:prstGeom>
        </p:spPr>
        <p:txBody>
          <a:bodyPr lIns="0" tIns="0" rIns="0" bIns="0" rtlCol="0" anchor="t">
            <a:spAutoFit/>
          </a:bodyPr>
          <a:lstStyle/>
          <a:p>
            <a:pPr algn="ctr">
              <a:lnSpc>
                <a:spcPts val="5180"/>
              </a:lnSpc>
            </a:pPr>
            <a:r>
              <a:rPr lang="en-US" sz="3700">
                <a:solidFill>
                  <a:srgbClr val="375245"/>
                </a:solidFill>
                <a:latin typeface="#9Slide07 SVNNexa Rust Slab Bla"/>
              </a:rPr>
              <a:t>PHIẾU HỌC TẬP SỐ 1</a:t>
            </a:r>
          </a:p>
        </p:txBody>
      </p:sp>
      <p:grpSp>
        <p:nvGrpSpPr>
          <p:cNvPr id="11" name="Group 11"/>
          <p:cNvGrpSpPr/>
          <p:nvPr/>
        </p:nvGrpSpPr>
        <p:grpSpPr>
          <a:xfrm>
            <a:off x="1193188" y="4121763"/>
            <a:ext cx="2197475" cy="3685637"/>
            <a:chOff x="0" y="0"/>
            <a:chExt cx="578759" cy="970703"/>
          </a:xfrm>
        </p:grpSpPr>
        <p:sp>
          <p:nvSpPr>
            <p:cNvPr id="12" name="Freeform 12"/>
            <p:cNvSpPr/>
            <p:nvPr/>
          </p:nvSpPr>
          <p:spPr>
            <a:xfrm>
              <a:off x="0" y="0"/>
              <a:ext cx="578759" cy="970703"/>
            </a:xfrm>
            <a:custGeom>
              <a:avLst/>
              <a:gdLst/>
              <a:ahLst/>
              <a:cxnLst/>
              <a:rect l="l" t="t" r="r" b="b"/>
              <a:pathLst>
                <a:path w="578759" h="970703">
                  <a:moveTo>
                    <a:pt x="179678" y="0"/>
                  </a:moveTo>
                  <a:lnTo>
                    <a:pt x="399081" y="0"/>
                  </a:lnTo>
                  <a:cubicBezTo>
                    <a:pt x="498314" y="0"/>
                    <a:pt x="578759" y="80445"/>
                    <a:pt x="578759" y="179678"/>
                  </a:cubicBezTo>
                  <a:lnTo>
                    <a:pt x="578759" y="791025"/>
                  </a:lnTo>
                  <a:cubicBezTo>
                    <a:pt x="578759" y="890258"/>
                    <a:pt x="498314" y="970703"/>
                    <a:pt x="399081" y="970703"/>
                  </a:cubicBezTo>
                  <a:lnTo>
                    <a:pt x="179678" y="970703"/>
                  </a:lnTo>
                  <a:cubicBezTo>
                    <a:pt x="132024" y="970703"/>
                    <a:pt x="86323" y="951772"/>
                    <a:pt x="52626" y="918076"/>
                  </a:cubicBezTo>
                  <a:cubicBezTo>
                    <a:pt x="18930" y="884380"/>
                    <a:pt x="0" y="838678"/>
                    <a:pt x="0" y="791025"/>
                  </a:cubicBezTo>
                  <a:lnTo>
                    <a:pt x="0" y="179678"/>
                  </a:lnTo>
                  <a:cubicBezTo>
                    <a:pt x="0" y="132024"/>
                    <a:pt x="18930" y="86323"/>
                    <a:pt x="52626" y="52626"/>
                  </a:cubicBezTo>
                  <a:cubicBezTo>
                    <a:pt x="86323" y="18930"/>
                    <a:pt x="132024" y="0"/>
                    <a:pt x="179678" y="0"/>
                  </a:cubicBezTo>
                  <a:close/>
                </a:path>
              </a:pathLst>
            </a:custGeom>
            <a:solidFill>
              <a:srgbClr val="90BDA7"/>
            </a:solidFill>
          </p:spPr>
          <p:txBody>
            <a:bodyPr/>
            <a:lstStyle/>
            <a:p>
              <a:endParaRPr lang="en-US"/>
            </a:p>
          </p:txBody>
        </p:sp>
        <p:sp>
          <p:nvSpPr>
            <p:cNvPr id="13" name="TextBox 13"/>
            <p:cNvSpPr txBox="1"/>
            <p:nvPr/>
          </p:nvSpPr>
          <p:spPr>
            <a:xfrm>
              <a:off x="0" y="-209550"/>
              <a:ext cx="578759" cy="1180253"/>
            </a:xfrm>
            <a:prstGeom prst="rect">
              <a:avLst/>
            </a:prstGeom>
          </p:spPr>
          <p:txBody>
            <a:bodyPr lIns="50800" tIns="50800" rIns="50800" bIns="50800" rtlCol="0" anchor="ctr"/>
            <a:lstStyle/>
            <a:p>
              <a:pPr algn="ctr">
                <a:lnSpc>
                  <a:spcPts val="6425"/>
                </a:lnSpc>
              </a:pPr>
              <a:r>
                <a:rPr lang="en-US" sz="3600">
                  <a:solidFill>
                    <a:srgbClr val="FDFBEB"/>
                  </a:solidFill>
                  <a:latin typeface="Roboto Condensed"/>
                </a:rPr>
                <a:t>Đề tài, </a:t>
              </a:r>
            </a:p>
            <a:p>
              <a:pPr algn="ctr">
                <a:lnSpc>
                  <a:spcPts val="6428"/>
                </a:lnSpc>
              </a:pPr>
              <a:r>
                <a:rPr lang="en-US" sz="3600">
                  <a:solidFill>
                    <a:srgbClr val="FDFBEB"/>
                  </a:solidFill>
                  <a:latin typeface="Roboto Condensed"/>
                </a:rPr>
                <a:t>chủ đề ..................................</a:t>
              </a:r>
            </a:p>
          </p:txBody>
        </p:sp>
      </p:grpSp>
      <p:grpSp>
        <p:nvGrpSpPr>
          <p:cNvPr id="14" name="Group 14"/>
          <p:cNvGrpSpPr/>
          <p:nvPr/>
        </p:nvGrpSpPr>
        <p:grpSpPr>
          <a:xfrm>
            <a:off x="3846269" y="4121763"/>
            <a:ext cx="2123712" cy="3685637"/>
            <a:chOff x="0" y="0"/>
            <a:chExt cx="559332" cy="970703"/>
          </a:xfrm>
        </p:grpSpPr>
        <p:sp>
          <p:nvSpPr>
            <p:cNvPr id="15" name="Freeform 15"/>
            <p:cNvSpPr/>
            <p:nvPr/>
          </p:nvSpPr>
          <p:spPr>
            <a:xfrm>
              <a:off x="0" y="0"/>
              <a:ext cx="559332" cy="970703"/>
            </a:xfrm>
            <a:custGeom>
              <a:avLst/>
              <a:gdLst/>
              <a:ahLst/>
              <a:cxnLst/>
              <a:rect l="l" t="t" r="r" b="b"/>
              <a:pathLst>
                <a:path w="559332" h="970703">
                  <a:moveTo>
                    <a:pt x="185919" y="0"/>
                  </a:moveTo>
                  <a:lnTo>
                    <a:pt x="373413" y="0"/>
                  </a:lnTo>
                  <a:cubicBezTo>
                    <a:pt x="476093" y="0"/>
                    <a:pt x="559332" y="83239"/>
                    <a:pt x="559332" y="185919"/>
                  </a:cubicBezTo>
                  <a:lnTo>
                    <a:pt x="559332" y="784784"/>
                  </a:lnTo>
                  <a:cubicBezTo>
                    <a:pt x="559332" y="887464"/>
                    <a:pt x="476093" y="970703"/>
                    <a:pt x="373413" y="970703"/>
                  </a:cubicBezTo>
                  <a:lnTo>
                    <a:pt x="185919" y="970703"/>
                  </a:lnTo>
                  <a:cubicBezTo>
                    <a:pt x="136610" y="970703"/>
                    <a:pt x="89321" y="951115"/>
                    <a:pt x="54454" y="916248"/>
                  </a:cubicBezTo>
                  <a:cubicBezTo>
                    <a:pt x="19588" y="881382"/>
                    <a:pt x="0" y="834093"/>
                    <a:pt x="0" y="784784"/>
                  </a:cubicBezTo>
                  <a:lnTo>
                    <a:pt x="0" y="185919"/>
                  </a:lnTo>
                  <a:cubicBezTo>
                    <a:pt x="0" y="83239"/>
                    <a:pt x="83239" y="0"/>
                    <a:pt x="185919" y="0"/>
                  </a:cubicBezTo>
                  <a:close/>
                </a:path>
              </a:pathLst>
            </a:custGeom>
            <a:solidFill>
              <a:srgbClr val="90BDA7"/>
            </a:solidFill>
          </p:spPr>
          <p:txBody>
            <a:bodyPr/>
            <a:lstStyle/>
            <a:p>
              <a:endParaRPr lang="en-US"/>
            </a:p>
          </p:txBody>
        </p:sp>
        <p:sp>
          <p:nvSpPr>
            <p:cNvPr id="16" name="TextBox 16"/>
            <p:cNvSpPr txBox="1"/>
            <p:nvPr/>
          </p:nvSpPr>
          <p:spPr>
            <a:xfrm>
              <a:off x="0" y="-209550"/>
              <a:ext cx="559332" cy="1180253"/>
            </a:xfrm>
            <a:prstGeom prst="rect">
              <a:avLst/>
            </a:prstGeom>
          </p:spPr>
          <p:txBody>
            <a:bodyPr lIns="50800" tIns="50800" rIns="50800" bIns="50800" rtlCol="0" anchor="ctr"/>
            <a:lstStyle/>
            <a:p>
              <a:pPr algn="ctr">
                <a:lnSpc>
                  <a:spcPts val="6425"/>
                </a:lnSpc>
              </a:pPr>
              <a:r>
                <a:rPr lang="en-US" sz="3600">
                  <a:solidFill>
                    <a:srgbClr val="FDFBEB"/>
                  </a:solidFill>
                  <a:latin typeface="Roboto Condensed"/>
                </a:rPr>
                <a:t> </a:t>
              </a:r>
            </a:p>
            <a:p>
              <a:pPr algn="ctr">
                <a:lnSpc>
                  <a:spcPts val="6425"/>
                </a:lnSpc>
              </a:pPr>
              <a:r>
                <a:rPr lang="en-US" sz="3600">
                  <a:solidFill>
                    <a:srgbClr val="FDFBEB"/>
                  </a:solidFill>
                  <a:latin typeface="Roboto Condensed"/>
                </a:rPr>
                <a:t>Cốt truyện</a:t>
              </a:r>
            </a:p>
            <a:p>
              <a:pPr algn="ctr">
                <a:lnSpc>
                  <a:spcPts val="6428"/>
                </a:lnSpc>
              </a:pPr>
              <a:r>
                <a:rPr lang="en-US" sz="3600">
                  <a:solidFill>
                    <a:srgbClr val="FDFBEB"/>
                  </a:solidFill>
                  <a:latin typeface="Roboto Condensed"/>
                </a:rPr>
                <a:t>.............................................</a:t>
              </a:r>
            </a:p>
          </p:txBody>
        </p:sp>
      </p:grpSp>
      <p:grpSp>
        <p:nvGrpSpPr>
          <p:cNvPr id="17" name="Group 17"/>
          <p:cNvGrpSpPr/>
          <p:nvPr/>
        </p:nvGrpSpPr>
        <p:grpSpPr>
          <a:xfrm>
            <a:off x="6425588" y="4121763"/>
            <a:ext cx="2123712" cy="3685637"/>
            <a:chOff x="0" y="0"/>
            <a:chExt cx="559332" cy="970703"/>
          </a:xfrm>
        </p:grpSpPr>
        <p:sp>
          <p:nvSpPr>
            <p:cNvPr id="18" name="Freeform 18"/>
            <p:cNvSpPr/>
            <p:nvPr/>
          </p:nvSpPr>
          <p:spPr>
            <a:xfrm>
              <a:off x="0" y="0"/>
              <a:ext cx="559332" cy="970703"/>
            </a:xfrm>
            <a:custGeom>
              <a:avLst/>
              <a:gdLst/>
              <a:ahLst/>
              <a:cxnLst/>
              <a:rect l="l" t="t" r="r" b="b"/>
              <a:pathLst>
                <a:path w="559332" h="970703">
                  <a:moveTo>
                    <a:pt x="185919" y="0"/>
                  </a:moveTo>
                  <a:lnTo>
                    <a:pt x="373413" y="0"/>
                  </a:lnTo>
                  <a:cubicBezTo>
                    <a:pt x="476093" y="0"/>
                    <a:pt x="559332" y="83239"/>
                    <a:pt x="559332" y="185919"/>
                  </a:cubicBezTo>
                  <a:lnTo>
                    <a:pt x="559332" y="784784"/>
                  </a:lnTo>
                  <a:cubicBezTo>
                    <a:pt x="559332" y="887464"/>
                    <a:pt x="476093" y="970703"/>
                    <a:pt x="373413" y="970703"/>
                  </a:cubicBezTo>
                  <a:lnTo>
                    <a:pt x="185919" y="970703"/>
                  </a:lnTo>
                  <a:cubicBezTo>
                    <a:pt x="136610" y="970703"/>
                    <a:pt x="89321" y="951115"/>
                    <a:pt x="54454" y="916248"/>
                  </a:cubicBezTo>
                  <a:cubicBezTo>
                    <a:pt x="19588" y="881382"/>
                    <a:pt x="0" y="834093"/>
                    <a:pt x="0" y="784784"/>
                  </a:cubicBezTo>
                  <a:lnTo>
                    <a:pt x="0" y="185919"/>
                  </a:lnTo>
                  <a:cubicBezTo>
                    <a:pt x="0" y="83239"/>
                    <a:pt x="83239" y="0"/>
                    <a:pt x="185919" y="0"/>
                  </a:cubicBezTo>
                  <a:close/>
                </a:path>
              </a:pathLst>
            </a:custGeom>
            <a:solidFill>
              <a:srgbClr val="90BDA7"/>
            </a:solidFill>
          </p:spPr>
          <p:txBody>
            <a:bodyPr/>
            <a:lstStyle/>
            <a:p>
              <a:endParaRPr lang="en-US"/>
            </a:p>
          </p:txBody>
        </p:sp>
        <p:sp>
          <p:nvSpPr>
            <p:cNvPr id="19" name="TextBox 19"/>
            <p:cNvSpPr txBox="1"/>
            <p:nvPr/>
          </p:nvSpPr>
          <p:spPr>
            <a:xfrm>
              <a:off x="0" y="-209550"/>
              <a:ext cx="559332" cy="1180253"/>
            </a:xfrm>
            <a:prstGeom prst="rect">
              <a:avLst/>
            </a:prstGeom>
          </p:spPr>
          <p:txBody>
            <a:bodyPr lIns="50800" tIns="50800" rIns="50800" bIns="50800" rtlCol="0" anchor="ctr"/>
            <a:lstStyle/>
            <a:p>
              <a:pPr algn="ctr">
                <a:lnSpc>
                  <a:spcPts val="6425"/>
                </a:lnSpc>
              </a:pPr>
              <a:r>
                <a:rPr lang="en-US" sz="3600">
                  <a:solidFill>
                    <a:srgbClr val="FDFBEB"/>
                  </a:solidFill>
                  <a:latin typeface="Roboto Condensed"/>
                </a:rPr>
                <a:t> </a:t>
              </a:r>
            </a:p>
            <a:p>
              <a:pPr algn="ctr">
                <a:lnSpc>
                  <a:spcPts val="6425"/>
                </a:lnSpc>
              </a:pPr>
              <a:r>
                <a:rPr lang="en-US" sz="3600">
                  <a:solidFill>
                    <a:srgbClr val="FDFBEB"/>
                  </a:solidFill>
                  <a:latin typeface="Roboto Condensed"/>
                </a:rPr>
                <a:t>Nhân vật</a:t>
              </a:r>
            </a:p>
            <a:p>
              <a:pPr algn="ctr">
                <a:lnSpc>
                  <a:spcPts val="6428"/>
                </a:lnSpc>
              </a:pPr>
              <a:r>
                <a:rPr lang="en-US" sz="3600">
                  <a:solidFill>
                    <a:srgbClr val="FDFBEB"/>
                  </a:solidFill>
                  <a:latin typeface="Roboto Condensed"/>
                </a:rPr>
                <a:t>.............................................</a:t>
              </a:r>
            </a:p>
          </p:txBody>
        </p:sp>
      </p:grpSp>
      <p:grpSp>
        <p:nvGrpSpPr>
          <p:cNvPr id="20" name="Group 20"/>
          <p:cNvGrpSpPr/>
          <p:nvPr/>
        </p:nvGrpSpPr>
        <p:grpSpPr>
          <a:xfrm>
            <a:off x="9154888" y="4121763"/>
            <a:ext cx="2123712" cy="3685637"/>
            <a:chOff x="0" y="0"/>
            <a:chExt cx="559332" cy="970703"/>
          </a:xfrm>
        </p:grpSpPr>
        <p:sp>
          <p:nvSpPr>
            <p:cNvPr id="21" name="Freeform 21"/>
            <p:cNvSpPr/>
            <p:nvPr/>
          </p:nvSpPr>
          <p:spPr>
            <a:xfrm>
              <a:off x="0" y="0"/>
              <a:ext cx="559332" cy="970703"/>
            </a:xfrm>
            <a:custGeom>
              <a:avLst/>
              <a:gdLst/>
              <a:ahLst/>
              <a:cxnLst/>
              <a:rect l="l" t="t" r="r" b="b"/>
              <a:pathLst>
                <a:path w="559332" h="970703">
                  <a:moveTo>
                    <a:pt x="185919" y="0"/>
                  </a:moveTo>
                  <a:lnTo>
                    <a:pt x="373413" y="0"/>
                  </a:lnTo>
                  <a:cubicBezTo>
                    <a:pt x="476093" y="0"/>
                    <a:pt x="559332" y="83239"/>
                    <a:pt x="559332" y="185919"/>
                  </a:cubicBezTo>
                  <a:lnTo>
                    <a:pt x="559332" y="784784"/>
                  </a:lnTo>
                  <a:cubicBezTo>
                    <a:pt x="559332" y="887464"/>
                    <a:pt x="476093" y="970703"/>
                    <a:pt x="373413" y="970703"/>
                  </a:cubicBezTo>
                  <a:lnTo>
                    <a:pt x="185919" y="970703"/>
                  </a:lnTo>
                  <a:cubicBezTo>
                    <a:pt x="136610" y="970703"/>
                    <a:pt x="89321" y="951115"/>
                    <a:pt x="54454" y="916248"/>
                  </a:cubicBezTo>
                  <a:cubicBezTo>
                    <a:pt x="19588" y="881382"/>
                    <a:pt x="0" y="834093"/>
                    <a:pt x="0" y="784784"/>
                  </a:cubicBezTo>
                  <a:lnTo>
                    <a:pt x="0" y="185919"/>
                  </a:lnTo>
                  <a:cubicBezTo>
                    <a:pt x="0" y="83239"/>
                    <a:pt x="83239" y="0"/>
                    <a:pt x="185919" y="0"/>
                  </a:cubicBezTo>
                  <a:close/>
                </a:path>
              </a:pathLst>
            </a:custGeom>
            <a:solidFill>
              <a:srgbClr val="90BDA7"/>
            </a:solidFill>
          </p:spPr>
          <p:txBody>
            <a:bodyPr/>
            <a:lstStyle/>
            <a:p>
              <a:endParaRPr lang="en-US"/>
            </a:p>
          </p:txBody>
        </p:sp>
        <p:sp>
          <p:nvSpPr>
            <p:cNvPr id="22" name="TextBox 22"/>
            <p:cNvSpPr txBox="1"/>
            <p:nvPr/>
          </p:nvSpPr>
          <p:spPr>
            <a:xfrm>
              <a:off x="0" y="-209550"/>
              <a:ext cx="559332" cy="1180253"/>
            </a:xfrm>
            <a:prstGeom prst="rect">
              <a:avLst/>
            </a:prstGeom>
          </p:spPr>
          <p:txBody>
            <a:bodyPr lIns="50800" tIns="50800" rIns="50800" bIns="50800" rtlCol="0" anchor="ctr"/>
            <a:lstStyle/>
            <a:p>
              <a:pPr algn="ctr">
                <a:lnSpc>
                  <a:spcPts val="6425"/>
                </a:lnSpc>
              </a:pPr>
              <a:endParaRPr lang="en-US" sz="3600">
                <a:solidFill>
                  <a:srgbClr val="FDFBEB"/>
                </a:solidFill>
                <a:latin typeface="Roboto Condensed"/>
              </a:endParaRPr>
            </a:p>
            <a:p>
              <a:pPr algn="ctr">
                <a:lnSpc>
                  <a:spcPts val="6425"/>
                </a:lnSpc>
              </a:pPr>
              <a:r>
                <a:rPr lang="en-US" sz="3600">
                  <a:solidFill>
                    <a:srgbClr val="FDFBEB"/>
                  </a:solidFill>
                  <a:latin typeface="Roboto Condensed"/>
                </a:rPr>
                <a:t>Ngôn ngữ</a:t>
              </a:r>
            </a:p>
            <a:p>
              <a:pPr algn="ctr">
                <a:lnSpc>
                  <a:spcPts val="6428"/>
                </a:lnSpc>
              </a:pPr>
              <a:r>
                <a:rPr lang="en-US" sz="3600">
                  <a:solidFill>
                    <a:srgbClr val="FDFBEB"/>
                  </a:solidFill>
                  <a:latin typeface="Roboto Condensed"/>
                </a:rPr>
                <a:t>..............................................</a:t>
              </a:r>
            </a:p>
          </p:txBody>
        </p:sp>
      </p:grpSp>
      <p:grpSp>
        <p:nvGrpSpPr>
          <p:cNvPr id="23" name="Group 23"/>
          <p:cNvGrpSpPr/>
          <p:nvPr/>
        </p:nvGrpSpPr>
        <p:grpSpPr>
          <a:xfrm>
            <a:off x="11902246" y="4121763"/>
            <a:ext cx="2123712" cy="3685637"/>
            <a:chOff x="0" y="0"/>
            <a:chExt cx="559332" cy="970703"/>
          </a:xfrm>
        </p:grpSpPr>
        <p:sp>
          <p:nvSpPr>
            <p:cNvPr id="24" name="Freeform 24"/>
            <p:cNvSpPr/>
            <p:nvPr/>
          </p:nvSpPr>
          <p:spPr>
            <a:xfrm>
              <a:off x="0" y="0"/>
              <a:ext cx="559332" cy="970703"/>
            </a:xfrm>
            <a:custGeom>
              <a:avLst/>
              <a:gdLst/>
              <a:ahLst/>
              <a:cxnLst/>
              <a:rect l="l" t="t" r="r" b="b"/>
              <a:pathLst>
                <a:path w="559332" h="970703">
                  <a:moveTo>
                    <a:pt x="185919" y="0"/>
                  </a:moveTo>
                  <a:lnTo>
                    <a:pt x="373413" y="0"/>
                  </a:lnTo>
                  <a:cubicBezTo>
                    <a:pt x="476093" y="0"/>
                    <a:pt x="559332" y="83239"/>
                    <a:pt x="559332" y="185919"/>
                  </a:cubicBezTo>
                  <a:lnTo>
                    <a:pt x="559332" y="784784"/>
                  </a:lnTo>
                  <a:cubicBezTo>
                    <a:pt x="559332" y="887464"/>
                    <a:pt x="476093" y="970703"/>
                    <a:pt x="373413" y="970703"/>
                  </a:cubicBezTo>
                  <a:lnTo>
                    <a:pt x="185919" y="970703"/>
                  </a:lnTo>
                  <a:cubicBezTo>
                    <a:pt x="136610" y="970703"/>
                    <a:pt x="89321" y="951115"/>
                    <a:pt x="54454" y="916248"/>
                  </a:cubicBezTo>
                  <a:cubicBezTo>
                    <a:pt x="19588" y="881382"/>
                    <a:pt x="0" y="834093"/>
                    <a:pt x="0" y="784784"/>
                  </a:cubicBezTo>
                  <a:lnTo>
                    <a:pt x="0" y="185919"/>
                  </a:lnTo>
                  <a:cubicBezTo>
                    <a:pt x="0" y="83239"/>
                    <a:pt x="83239" y="0"/>
                    <a:pt x="185919" y="0"/>
                  </a:cubicBezTo>
                  <a:close/>
                </a:path>
              </a:pathLst>
            </a:custGeom>
            <a:solidFill>
              <a:srgbClr val="90BDA7"/>
            </a:solidFill>
          </p:spPr>
          <p:txBody>
            <a:bodyPr/>
            <a:lstStyle/>
            <a:p>
              <a:endParaRPr lang="en-US"/>
            </a:p>
          </p:txBody>
        </p:sp>
        <p:sp>
          <p:nvSpPr>
            <p:cNvPr id="25" name="TextBox 25"/>
            <p:cNvSpPr txBox="1"/>
            <p:nvPr/>
          </p:nvSpPr>
          <p:spPr>
            <a:xfrm>
              <a:off x="0" y="-209550"/>
              <a:ext cx="559332" cy="1180253"/>
            </a:xfrm>
            <a:prstGeom prst="rect">
              <a:avLst/>
            </a:prstGeom>
          </p:spPr>
          <p:txBody>
            <a:bodyPr lIns="50800" tIns="50800" rIns="50800" bIns="50800" rtlCol="0" anchor="ctr"/>
            <a:lstStyle/>
            <a:p>
              <a:pPr algn="ctr">
                <a:lnSpc>
                  <a:spcPts val="6425"/>
                </a:lnSpc>
              </a:pPr>
              <a:endParaRPr lang="en-US" sz="3600">
                <a:solidFill>
                  <a:srgbClr val="FDFBEB"/>
                </a:solidFill>
                <a:latin typeface="Roboto Condensed"/>
              </a:endParaRPr>
            </a:p>
            <a:p>
              <a:pPr algn="ctr">
                <a:lnSpc>
                  <a:spcPts val="6425"/>
                </a:lnSpc>
              </a:pPr>
              <a:r>
                <a:rPr lang="en-US" sz="3600">
                  <a:solidFill>
                    <a:srgbClr val="FDFBEB"/>
                  </a:solidFill>
                  <a:latin typeface="Roboto Condensed"/>
                </a:rPr>
                <a:t>Lời thoại</a:t>
              </a:r>
            </a:p>
            <a:p>
              <a:pPr algn="ctr">
                <a:lnSpc>
                  <a:spcPts val="6428"/>
                </a:lnSpc>
              </a:pPr>
              <a:r>
                <a:rPr lang="en-US" sz="3600">
                  <a:solidFill>
                    <a:srgbClr val="FDFBEB"/>
                  </a:solidFill>
                  <a:latin typeface="Roboto Condensed"/>
                </a:rPr>
                <a:t>...............................................</a:t>
              </a:r>
            </a:p>
          </p:txBody>
        </p:sp>
      </p:grpSp>
      <p:grpSp>
        <p:nvGrpSpPr>
          <p:cNvPr id="26" name="Group 26"/>
          <p:cNvGrpSpPr/>
          <p:nvPr/>
        </p:nvGrpSpPr>
        <p:grpSpPr>
          <a:xfrm>
            <a:off x="14502018" y="4121763"/>
            <a:ext cx="2123712" cy="3685637"/>
            <a:chOff x="0" y="0"/>
            <a:chExt cx="559332" cy="970703"/>
          </a:xfrm>
        </p:grpSpPr>
        <p:sp>
          <p:nvSpPr>
            <p:cNvPr id="27" name="Freeform 27"/>
            <p:cNvSpPr/>
            <p:nvPr/>
          </p:nvSpPr>
          <p:spPr>
            <a:xfrm>
              <a:off x="0" y="0"/>
              <a:ext cx="559332" cy="970703"/>
            </a:xfrm>
            <a:custGeom>
              <a:avLst/>
              <a:gdLst/>
              <a:ahLst/>
              <a:cxnLst/>
              <a:rect l="l" t="t" r="r" b="b"/>
              <a:pathLst>
                <a:path w="559332" h="970703">
                  <a:moveTo>
                    <a:pt x="185919" y="0"/>
                  </a:moveTo>
                  <a:lnTo>
                    <a:pt x="373413" y="0"/>
                  </a:lnTo>
                  <a:cubicBezTo>
                    <a:pt x="476093" y="0"/>
                    <a:pt x="559332" y="83239"/>
                    <a:pt x="559332" y="185919"/>
                  </a:cubicBezTo>
                  <a:lnTo>
                    <a:pt x="559332" y="784784"/>
                  </a:lnTo>
                  <a:cubicBezTo>
                    <a:pt x="559332" y="887464"/>
                    <a:pt x="476093" y="970703"/>
                    <a:pt x="373413" y="970703"/>
                  </a:cubicBezTo>
                  <a:lnTo>
                    <a:pt x="185919" y="970703"/>
                  </a:lnTo>
                  <a:cubicBezTo>
                    <a:pt x="136610" y="970703"/>
                    <a:pt x="89321" y="951115"/>
                    <a:pt x="54454" y="916248"/>
                  </a:cubicBezTo>
                  <a:cubicBezTo>
                    <a:pt x="19588" y="881382"/>
                    <a:pt x="0" y="834093"/>
                    <a:pt x="0" y="784784"/>
                  </a:cubicBezTo>
                  <a:lnTo>
                    <a:pt x="0" y="185919"/>
                  </a:lnTo>
                  <a:cubicBezTo>
                    <a:pt x="0" y="83239"/>
                    <a:pt x="83239" y="0"/>
                    <a:pt x="185919" y="0"/>
                  </a:cubicBezTo>
                  <a:close/>
                </a:path>
              </a:pathLst>
            </a:custGeom>
            <a:solidFill>
              <a:srgbClr val="90BDA7"/>
            </a:solidFill>
          </p:spPr>
          <p:txBody>
            <a:bodyPr/>
            <a:lstStyle/>
            <a:p>
              <a:endParaRPr lang="en-US"/>
            </a:p>
          </p:txBody>
        </p:sp>
        <p:sp>
          <p:nvSpPr>
            <p:cNvPr id="28" name="TextBox 28"/>
            <p:cNvSpPr txBox="1"/>
            <p:nvPr/>
          </p:nvSpPr>
          <p:spPr>
            <a:xfrm>
              <a:off x="0" y="-209550"/>
              <a:ext cx="559332" cy="1180253"/>
            </a:xfrm>
            <a:prstGeom prst="rect">
              <a:avLst/>
            </a:prstGeom>
          </p:spPr>
          <p:txBody>
            <a:bodyPr lIns="50800" tIns="50800" rIns="50800" bIns="50800" rtlCol="0" anchor="ctr"/>
            <a:lstStyle/>
            <a:p>
              <a:pPr algn="ctr">
                <a:lnSpc>
                  <a:spcPts val="6425"/>
                </a:lnSpc>
              </a:pPr>
              <a:endParaRPr lang="en-US" sz="3600">
                <a:solidFill>
                  <a:srgbClr val="FDFBEB"/>
                </a:solidFill>
                <a:latin typeface="Roboto Condensed"/>
              </a:endParaRPr>
            </a:p>
            <a:p>
              <a:pPr algn="ctr">
                <a:lnSpc>
                  <a:spcPts val="6425"/>
                </a:lnSpc>
              </a:pPr>
              <a:r>
                <a:rPr lang="en-US" sz="3600">
                  <a:solidFill>
                    <a:srgbClr val="FDFBEB"/>
                  </a:solidFill>
                  <a:latin typeface="Roboto Condensed"/>
                </a:rPr>
                <a:t>Lời thoại</a:t>
              </a:r>
            </a:p>
            <a:p>
              <a:pPr algn="ctr">
                <a:lnSpc>
                  <a:spcPts val="6428"/>
                </a:lnSpc>
              </a:pPr>
              <a:r>
                <a:rPr lang="en-US" sz="3600">
                  <a:solidFill>
                    <a:srgbClr val="FDFBEB"/>
                  </a:solidFill>
                  <a:latin typeface="Roboto Condensed"/>
                </a:rPr>
                <a:t>..............................................</a:t>
              </a:r>
            </a:p>
          </p:txBody>
        </p:sp>
      </p:grpSp>
      <p:grpSp>
        <p:nvGrpSpPr>
          <p:cNvPr id="29" name="Group 29"/>
          <p:cNvGrpSpPr/>
          <p:nvPr/>
        </p:nvGrpSpPr>
        <p:grpSpPr>
          <a:xfrm>
            <a:off x="2724126" y="8174809"/>
            <a:ext cx="12839748" cy="1083491"/>
            <a:chOff x="0" y="0"/>
            <a:chExt cx="3381662" cy="285364"/>
          </a:xfrm>
        </p:grpSpPr>
        <p:sp>
          <p:nvSpPr>
            <p:cNvPr id="30" name="Freeform 30"/>
            <p:cNvSpPr/>
            <p:nvPr/>
          </p:nvSpPr>
          <p:spPr>
            <a:xfrm>
              <a:off x="0" y="0"/>
              <a:ext cx="3381662" cy="285364"/>
            </a:xfrm>
            <a:custGeom>
              <a:avLst/>
              <a:gdLst/>
              <a:ahLst/>
              <a:cxnLst/>
              <a:rect l="l" t="t" r="r" b="b"/>
              <a:pathLst>
                <a:path w="3381662" h="285364">
                  <a:moveTo>
                    <a:pt x="30751" y="0"/>
                  </a:moveTo>
                  <a:lnTo>
                    <a:pt x="3350911" y="0"/>
                  </a:lnTo>
                  <a:cubicBezTo>
                    <a:pt x="3359067" y="0"/>
                    <a:pt x="3366888" y="3240"/>
                    <a:pt x="3372655" y="9007"/>
                  </a:cubicBezTo>
                  <a:cubicBezTo>
                    <a:pt x="3378422" y="14774"/>
                    <a:pt x="3381662" y="22595"/>
                    <a:pt x="3381662" y="30751"/>
                  </a:cubicBezTo>
                  <a:lnTo>
                    <a:pt x="3381662" y="254613"/>
                  </a:lnTo>
                  <a:cubicBezTo>
                    <a:pt x="3381662" y="271596"/>
                    <a:pt x="3367894" y="285364"/>
                    <a:pt x="3350911" y="285364"/>
                  </a:cubicBezTo>
                  <a:lnTo>
                    <a:pt x="30751" y="285364"/>
                  </a:lnTo>
                  <a:cubicBezTo>
                    <a:pt x="22595" y="285364"/>
                    <a:pt x="14774" y="282124"/>
                    <a:pt x="9007" y="276357"/>
                  </a:cubicBezTo>
                  <a:cubicBezTo>
                    <a:pt x="3240" y="270590"/>
                    <a:pt x="0" y="262768"/>
                    <a:pt x="0" y="254613"/>
                  </a:cubicBezTo>
                  <a:lnTo>
                    <a:pt x="0" y="30751"/>
                  </a:lnTo>
                  <a:cubicBezTo>
                    <a:pt x="0" y="13768"/>
                    <a:pt x="13768" y="0"/>
                    <a:pt x="30751" y="0"/>
                  </a:cubicBezTo>
                  <a:close/>
                </a:path>
              </a:pathLst>
            </a:custGeom>
            <a:solidFill>
              <a:srgbClr val="769B84"/>
            </a:solidFill>
          </p:spPr>
          <p:txBody>
            <a:bodyPr/>
            <a:lstStyle/>
            <a:p>
              <a:endParaRPr lang="en-US"/>
            </a:p>
          </p:txBody>
        </p:sp>
        <p:sp>
          <p:nvSpPr>
            <p:cNvPr id="31" name="TextBox 31"/>
            <p:cNvSpPr txBox="1"/>
            <p:nvPr/>
          </p:nvSpPr>
          <p:spPr>
            <a:xfrm>
              <a:off x="0" y="-209550"/>
              <a:ext cx="3381662" cy="494914"/>
            </a:xfrm>
            <a:prstGeom prst="rect">
              <a:avLst/>
            </a:prstGeom>
          </p:spPr>
          <p:txBody>
            <a:bodyPr lIns="50800" tIns="50800" rIns="50800" bIns="50800" rtlCol="0" anchor="ctr"/>
            <a:lstStyle/>
            <a:p>
              <a:pPr algn="ctr">
                <a:lnSpc>
                  <a:spcPts val="6428"/>
                </a:lnSpc>
              </a:pPr>
              <a:endParaRPr lang="en-US" sz="3600">
                <a:solidFill>
                  <a:srgbClr val="FDFBEB"/>
                </a:solidFill>
                <a:latin typeface="Roboto Condensed"/>
              </a:endParaRPr>
            </a:p>
            <a:p>
              <a:pPr algn="ctr">
                <a:lnSpc>
                  <a:spcPts val="6428"/>
                </a:lnSpc>
              </a:pPr>
              <a:r>
                <a:rPr lang="en-US" sz="3600">
                  <a:solidFill>
                    <a:srgbClr val="FDFBEB"/>
                  </a:solidFill>
                  <a:latin typeface="Roboto Condensed"/>
                </a:rPr>
                <a:t>Vai trò: ..........................................................................................</a:t>
              </a:r>
            </a:p>
          </p:txBody>
        </p:sp>
      </p:grpSp>
      <p:sp>
        <p:nvSpPr>
          <p:cNvPr id="32" name="AutoShape 32"/>
          <p:cNvSpPr/>
          <p:nvPr/>
        </p:nvSpPr>
        <p:spPr>
          <a:xfrm flipH="1">
            <a:off x="2724126" y="3381089"/>
            <a:ext cx="6419874" cy="1174579"/>
          </a:xfrm>
          <a:prstGeom prst="line">
            <a:avLst/>
          </a:prstGeom>
          <a:ln w="66675" cap="flat">
            <a:solidFill>
              <a:srgbClr val="AF872D"/>
            </a:solidFill>
            <a:prstDash val="solid"/>
            <a:headEnd type="none" w="sm" len="sm"/>
            <a:tailEnd type="arrow" w="med" len="sm"/>
          </a:ln>
        </p:spPr>
        <p:txBody>
          <a:bodyPr/>
          <a:lstStyle/>
          <a:p>
            <a:endParaRPr lang="en-US"/>
          </a:p>
        </p:txBody>
      </p:sp>
      <p:sp>
        <p:nvSpPr>
          <p:cNvPr id="33" name="AutoShape 33"/>
          <p:cNvSpPr/>
          <p:nvPr/>
        </p:nvSpPr>
        <p:spPr>
          <a:xfrm flipH="1">
            <a:off x="4908126" y="3381089"/>
            <a:ext cx="4235874" cy="740674"/>
          </a:xfrm>
          <a:prstGeom prst="line">
            <a:avLst/>
          </a:prstGeom>
          <a:ln w="66675" cap="flat">
            <a:solidFill>
              <a:srgbClr val="AF872D"/>
            </a:solidFill>
            <a:prstDash val="solid"/>
            <a:headEnd type="none" w="sm" len="sm"/>
            <a:tailEnd type="arrow" w="med" len="sm"/>
          </a:ln>
        </p:spPr>
        <p:txBody>
          <a:bodyPr/>
          <a:lstStyle/>
          <a:p>
            <a:endParaRPr lang="en-US"/>
          </a:p>
        </p:txBody>
      </p:sp>
      <p:sp>
        <p:nvSpPr>
          <p:cNvPr id="34" name="AutoShape 34"/>
          <p:cNvSpPr/>
          <p:nvPr/>
        </p:nvSpPr>
        <p:spPr>
          <a:xfrm flipH="1">
            <a:off x="7512149" y="3381089"/>
            <a:ext cx="2044863" cy="740674"/>
          </a:xfrm>
          <a:prstGeom prst="line">
            <a:avLst/>
          </a:prstGeom>
          <a:ln w="66675" cap="flat">
            <a:solidFill>
              <a:srgbClr val="AF872D"/>
            </a:solidFill>
            <a:prstDash val="solid"/>
            <a:headEnd type="none" w="sm" len="sm"/>
            <a:tailEnd type="arrow" w="med" len="sm"/>
          </a:ln>
        </p:spPr>
        <p:txBody>
          <a:bodyPr/>
          <a:lstStyle/>
          <a:p>
            <a:endParaRPr lang="en-US"/>
          </a:p>
        </p:txBody>
      </p:sp>
      <p:sp>
        <p:nvSpPr>
          <p:cNvPr id="35" name="AutoShape 35"/>
          <p:cNvSpPr/>
          <p:nvPr/>
        </p:nvSpPr>
        <p:spPr>
          <a:xfrm>
            <a:off x="9144000" y="3381089"/>
            <a:ext cx="1072745" cy="740674"/>
          </a:xfrm>
          <a:prstGeom prst="line">
            <a:avLst/>
          </a:prstGeom>
          <a:ln w="66675" cap="flat">
            <a:solidFill>
              <a:srgbClr val="AF872D"/>
            </a:solidFill>
            <a:prstDash val="solid"/>
            <a:headEnd type="none" w="sm" len="sm"/>
            <a:tailEnd type="arrow" w="med" len="sm"/>
          </a:ln>
        </p:spPr>
        <p:txBody>
          <a:bodyPr/>
          <a:lstStyle/>
          <a:p>
            <a:endParaRPr lang="en-US"/>
          </a:p>
        </p:txBody>
      </p:sp>
      <p:sp>
        <p:nvSpPr>
          <p:cNvPr id="36" name="AutoShape 36"/>
          <p:cNvSpPr/>
          <p:nvPr/>
        </p:nvSpPr>
        <p:spPr>
          <a:xfrm>
            <a:off x="9144000" y="3381089"/>
            <a:ext cx="3470869" cy="740674"/>
          </a:xfrm>
          <a:prstGeom prst="line">
            <a:avLst/>
          </a:prstGeom>
          <a:ln w="66675" cap="flat">
            <a:solidFill>
              <a:srgbClr val="AF872D"/>
            </a:solidFill>
            <a:prstDash val="solid"/>
            <a:headEnd type="none" w="sm" len="sm"/>
            <a:tailEnd type="arrow" w="med" len="sm"/>
          </a:ln>
        </p:spPr>
        <p:txBody>
          <a:bodyPr/>
          <a:lstStyle/>
          <a:p>
            <a:endParaRPr lang="en-US"/>
          </a:p>
        </p:txBody>
      </p:sp>
      <p:sp>
        <p:nvSpPr>
          <p:cNvPr id="37" name="AutoShape 37"/>
          <p:cNvSpPr/>
          <p:nvPr/>
        </p:nvSpPr>
        <p:spPr>
          <a:xfrm>
            <a:off x="9223858" y="3381089"/>
            <a:ext cx="5659152" cy="740674"/>
          </a:xfrm>
          <a:prstGeom prst="line">
            <a:avLst/>
          </a:prstGeom>
          <a:ln w="66675" cap="flat">
            <a:solidFill>
              <a:srgbClr val="AF872D"/>
            </a:solidFill>
            <a:prstDash val="solid"/>
            <a:headEnd type="none" w="sm" len="sm"/>
            <a:tailEnd type="arrow" w="med" len="sm"/>
          </a:ln>
        </p:spPr>
        <p:txBody>
          <a:bodyPr/>
          <a:lstStyle/>
          <a:p>
            <a:endParaRPr lang="en-US"/>
          </a:p>
        </p:txBody>
      </p:sp>
      <p:sp>
        <p:nvSpPr>
          <p:cNvPr id="38" name="AutoShape 38"/>
          <p:cNvSpPr/>
          <p:nvPr/>
        </p:nvSpPr>
        <p:spPr>
          <a:xfrm>
            <a:off x="2291925" y="7807400"/>
            <a:ext cx="6852075" cy="367408"/>
          </a:xfrm>
          <a:prstGeom prst="line">
            <a:avLst/>
          </a:prstGeom>
          <a:ln w="66675" cap="flat">
            <a:solidFill>
              <a:srgbClr val="AF872D"/>
            </a:solidFill>
            <a:prstDash val="solid"/>
            <a:headEnd type="none" w="sm" len="sm"/>
            <a:tailEnd type="arrow" w="med" len="sm"/>
          </a:ln>
        </p:spPr>
        <p:txBody>
          <a:bodyPr/>
          <a:lstStyle/>
          <a:p>
            <a:endParaRPr lang="en-US"/>
          </a:p>
        </p:txBody>
      </p:sp>
      <p:sp>
        <p:nvSpPr>
          <p:cNvPr id="39" name="AutoShape 39"/>
          <p:cNvSpPr/>
          <p:nvPr/>
        </p:nvSpPr>
        <p:spPr>
          <a:xfrm>
            <a:off x="4908126" y="7807400"/>
            <a:ext cx="4235874" cy="367408"/>
          </a:xfrm>
          <a:prstGeom prst="line">
            <a:avLst/>
          </a:prstGeom>
          <a:ln w="66675" cap="flat">
            <a:solidFill>
              <a:srgbClr val="AF872D"/>
            </a:solidFill>
            <a:prstDash val="solid"/>
            <a:headEnd type="none" w="sm" len="sm"/>
            <a:tailEnd type="arrow" w="med" len="sm"/>
          </a:ln>
        </p:spPr>
        <p:txBody>
          <a:bodyPr/>
          <a:lstStyle/>
          <a:p>
            <a:endParaRPr lang="en-US"/>
          </a:p>
        </p:txBody>
      </p:sp>
      <p:sp>
        <p:nvSpPr>
          <p:cNvPr id="40" name="AutoShape 40"/>
          <p:cNvSpPr/>
          <p:nvPr/>
        </p:nvSpPr>
        <p:spPr>
          <a:xfrm>
            <a:off x="7521295" y="7807400"/>
            <a:ext cx="1622705" cy="367408"/>
          </a:xfrm>
          <a:prstGeom prst="line">
            <a:avLst/>
          </a:prstGeom>
          <a:ln w="66675" cap="flat">
            <a:solidFill>
              <a:srgbClr val="AF872D"/>
            </a:solidFill>
            <a:prstDash val="solid"/>
            <a:headEnd type="none" w="sm" len="sm"/>
            <a:tailEnd type="arrow" w="med" len="sm"/>
          </a:ln>
        </p:spPr>
        <p:txBody>
          <a:bodyPr/>
          <a:lstStyle/>
          <a:p>
            <a:endParaRPr lang="en-US"/>
          </a:p>
        </p:txBody>
      </p:sp>
      <p:sp>
        <p:nvSpPr>
          <p:cNvPr id="41" name="AutoShape 41"/>
          <p:cNvSpPr/>
          <p:nvPr/>
        </p:nvSpPr>
        <p:spPr>
          <a:xfrm flipH="1">
            <a:off x="9223858" y="7807400"/>
            <a:ext cx="898022" cy="367408"/>
          </a:xfrm>
          <a:prstGeom prst="line">
            <a:avLst/>
          </a:prstGeom>
          <a:ln w="66675" cap="flat">
            <a:solidFill>
              <a:srgbClr val="AF872D"/>
            </a:solidFill>
            <a:prstDash val="solid"/>
            <a:headEnd type="none" w="sm" len="sm"/>
            <a:tailEnd type="arrow" w="med" len="sm"/>
          </a:ln>
        </p:spPr>
        <p:txBody>
          <a:bodyPr/>
          <a:lstStyle/>
          <a:p>
            <a:endParaRPr lang="en-US"/>
          </a:p>
        </p:txBody>
      </p:sp>
      <p:sp>
        <p:nvSpPr>
          <p:cNvPr id="42" name="AutoShape 42"/>
          <p:cNvSpPr/>
          <p:nvPr/>
        </p:nvSpPr>
        <p:spPr>
          <a:xfrm flipH="1">
            <a:off x="9631344" y="7807400"/>
            <a:ext cx="3332758" cy="367408"/>
          </a:xfrm>
          <a:prstGeom prst="line">
            <a:avLst/>
          </a:prstGeom>
          <a:ln w="66675" cap="flat">
            <a:solidFill>
              <a:srgbClr val="AF872D"/>
            </a:solidFill>
            <a:prstDash val="solid"/>
            <a:headEnd type="none" w="sm" len="sm"/>
            <a:tailEnd type="arrow" w="med" len="sm"/>
          </a:ln>
        </p:spPr>
        <p:txBody>
          <a:bodyPr/>
          <a:lstStyle/>
          <a:p>
            <a:endParaRPr lang="en-US"/>
          </a:p>
        </p:txBody>
      </p:sp>
      <p:sp>
        <p:nvSpPr>
          <p:cNvPr id="43" name="AutoShape 43"/>
          <p:cNvSpPr/>
          <p:nvPr/>
        </p:nvSpPr>
        <p:spPr>
          <a:xfrm flipH="1">
            <a:off x="9632940" y="7807400"/>
            <a:ext cx="5930934" cy="183704"/>
          </a:xfrm>
          <a:prstGeom prst="line">
            <a:avLst/>
          </a:prstGeom>
          <a:ln w="66675" cap="flat">
            <a:solidFill>
              <a:srgbClr val="AF872D"/>
            </a:solidFill>
            <a:prstDash val="solid"/>
            <a:headEnd type="none" w="sm" len="sm"/>
            <a:tailEnd type="arrow" w="med" len="sm"/>
          </a:ln>
        </p:spPr>
        <p:txBody>
          <a:bodyPr/>
          <a:lstStyle/>
          <a:p>
            <a:endParaRPr lang="en-US"/>
          </a:p>
        </p:txBody>
      </p:sp>
    </p:spTree>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6023" y="-4011389"/>
            <a:ext cx="10297731" cy="18309776"/>
          </a:xfrm>
          <a:custGeom>
            <a:avLst/>
            <a:gdLst/>
            <a:ahLst/>
            <a:cxnLst/>
            <a:rect l="l" t="t" r="r" b="b"/>
            <a:pathLst>
              <a:path w="10297731" h="18309776">
                <a:moveTo>
                  <a:pt x="0" y="0"/>
                </a:moveTo>
                <a:lnTo>
                  <a:pt x="10297731" y="0"/>
                </a:lnTo>
                <a:lnTo>
                  <a:pt x="10297731" y="18309776"/>
                </a:lnTo>
                <a:lnTo>
                  <a:pt x="0" y="18309776"/>
                </a:lnTo>
                <a:lnTo>
                  <a:pt x="0" y="0"/>
                </a:lnTo>
                <a:close/>
              </a:path>
            </a:pathLst>
          </a:custGeom>
          <a:blipFill>
            <a:blip r:embed="rId3"/>
            <a:stretch>
              <a:fillRect l="-1179" r="-1179"/>
            </a:stretch>
          </a:blipFill>
        </p:spPr>
        <p:txBody>
          <a:bodyPr/>
          <a:lstStyle/>
          <a:p>
            <a:endParaRPr lang="en-US"/>
          </a:p>
        </p:txBody>
      </p:sp>
      <p:sp>
        <p:nvSpPr>
          <p:cNvPr id="3" name="Freeform 3"/>
          <p:cNvSpPr/>
          <p:nvPr/>
        </p:nvSpPr>
        <p:spPr>
          <a:xfrm>
            <a:off x="1362075" y="979714"/>
            <a:ext cx="15563849" cy="8556170"/>
          </a:xfrm>
          <a:custGeom>
            <a:avLst/>
            <a:gdLst/>
            <a:ahLst/>
            <a:cxnLst/>
            <a:rect l="l" t="t" r="r" b="b"/>
            <a:pathLst>
              <a:path w="15563849" h="8556170">
                <a:moveTo>
                  <a:pt x="0" y="0"/>
                </a:moveTo>
                <a:lnTo>
                  <a:pt x="15563849" y="0"/>
                </a:lnTo>
                <a:lnTo>
                  <a:pt x="15563849" y="8556170"/>
                </a:lnTo>
                <a:lnTo>
                  <a:pt x="0" y="855617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1822243" y="-1538127"/>
            <a:ext cx="6368637" cy="5838664"/>
          </a:xfrm>
          <a:custGeom>
            <a:avLst/>
            <a:gdLst/>
            <a:ahLst/>
            <a:cxnLst/>
            <a:rect l="l" t="t" r="r" b="b"/>
            <a:pathLst>
              <a:path w="6368637" h="5838664">
                <a:moveTo>
                  <a:pt x="0" y="0"/>
                </a:moveTo>
                <a:lnTo>
                  <a:pt x="6368637" y="0"/>
                </a:lnTo>
                <a:lnTo>
                  <a:pt x="6368637" y="5838665"/>
                </a:lnTo>
                <a:lnTo>
                  <a:pt x="0" y="5838665"/>
                </a:lnTo>
                <a:lnTo>
                  <a:pt x="0" y="0"/>
                </a:lnTo>
                <a:close/>
              </a:path>
            </a:pathLst>
          </a:custGeom>
          <a:blipFill>
            <a:blip r:embed="rId6"/>
            <a:stretch>
              <a:fillRect/>
            </a:stretch>
          </a:blipFill>
        </p:spPr>
        <p:txBody>
          <a:bodyPr/>
          <a:lstStyle/>
          <a:p>
            <a:endParaRPr lang="en-US"/>
          </a:p>
        </p:txBody>
      </p:sp>
      <p:sp>
        <p:nvSpPr>
          <p:cNvPr id="5" name="Freeform 5"/>
          <p:cNvSpPr/>
          <p:nvPr/>
        </p:nvSpPr>
        <p:spPr>
          <a:xfrm>
            <a:off x="14645553" y="6446595"/>
            <a:ext cx="5004522" cy="3851136"/>
          </a:xfrm>
          <a:custGeom>
            <a:avLst/>
            <a:gdLst/>
            <a:ahLst/>
            <a:cxnLst/>
            <a:rect l="l" t="t" r="r" b="b"/>
            <a:pathLst>
              <a:path w="5004522" h="3851136">
                <a:moveTo>
                  <a:pt x="0" y="0"/>
                </a:moveTo>
                <a:lnTo>
                  <a:pt x="5004522" y="0"/>
                </a:lnTo>
                <a:lnTo>
                  <a:pt x="5004522" y="3851136"/>
                </a:lnTo>
                <a:lnTo>
                  <a:pt x="0" y="3851136"/>
                </a:lnTo>
                <a:lnTo>
                  <a:pt x="0" y="0"/>
                </a:lnTo>
                <a:close/>
              </a:path>
            </a:pathLst>
          </a:custGeom>
          <a:blipFill>
            <a:blip r:embed="rId7"/>
            <a:stretch>
              <a:fillRect/>
            </a:stretch>
          </a:blipFill>
        </p:spPr>
        <p:txBody>
          <a:bodyPr/>
          <a:lstStyle/>
          <a:p>
            <a:endParaRPr lang="en-US"/>
          </a:p>
        </p:txBody>
      </p:sp>
      <p:sp>
        <p:nvSpPr>
          <p:cNvPr id="6" name="Freeform 6"/>
          <p:cNvSpPr/>
          <p:nvPr/>
        </p:nvSpPr>
        <p:spPr>
          <a:xfrm>
            <a:off x="1115444" y="5143499"/>
            <a:ext cx="6360624" cy="4140863"/>
          </a:xfrm>
          <a:custGeom>
            <a:avLst/>
            <a:gdLst/>
            <a:ahLst/>
            <a:cxnLst/>
            <a:rect l="l" t="t" r="r" b="b"/>
            <a:pathLst>
              <a:path w="6360624" h="4140863">
                <a:moveTo>
                  <a:pt x="0" y="0"/>
                </a:moveTo>
                <a:lnTo>
                  <a:pt x="6360623" y="0"/>
                </a:lnTo>
                <a:lnTo>
                  <a:pt x="6360623" y="4140863"/>
                </a:lnTo>
                <a:lnTo>
                  <a:pt x="0" y="4140863"/>
                </a:lnTo>
                <a:lnTo>
                  <a:pt x="0" y="0"/>
                </a:lnTo>
                <a:close/>
              </a:path>
            </a:pathLst>
          </a:custGeom>
          <a:blipFill>
            <a:blip r:embed="rId8"/>
            <a:stretch>
              <a:fillRect/>
            </a:stretch>
          </a:blipFill>
        </p:spPr>
        <p:txBody>
          <a:bodyPr/>
          <a:lstStyle/>
          <a:p>
            <a:endParaRPr lang="en-US"/>
          </a:p>
        </p:txBody>
      </p:sp>
      <p:sp>
        <p:nvSpPr>
          <p:cNvPr id="7" name="Freeform 7"/>
          <p:cNvSpPr/>
          <p:nvPr/>
        </p:nvSpPr>
        <p:spPr>
          <a:xfrm>
            <a:off x="3894256" y="1784965"/>
            <a:ext cx="1214437" cy="1214437"/>
          </a:xfrm>
          <a:custGeom>
            <a:avLst/>
            <a:gdLst/>
            <a:ahLst/>
            <a:cxnLst/>
            <a:rect l="l" t="t" r="r" b="b"/>
            <a:pathLst>
              <a:path w="1214437" h="1214437">
                <a:moveTo>
                  <a:pt x="0" y="0"/>
                </a:moveTo>
                <a:lnTo>
                  <a:pt x="1214437" y="0"/>
                </a:lnTo>
                <a:lnTo>
                  <a:pt x="1214437" y="1214438"/>
                </a:lnTo>
                <a:lnTo>
                  <a:pt x="0" y="121443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8" name="TextBox 8"/>
          <p:cNvSpPr txBox="1"/>
          <p:nvPr/>
        </p:nvSpPr>
        <p:spPr>
          <a:xfrm>
            <a:off x="5108693" y="1565890"/>
            <a:ext cx="4382569" cy="1352527"/>
          </a:xfrm>
          <a:prstGeom prst="rect">
            <a:avLst/>
          </a:prstGeom>
        </p:spPr>
        <p:txBody>
          <a:bodyPr lIns="0" tIns="0" rIns="0" bIns="0" rtlCol="0" anchor="t">
            <a:spAutoFit/>
          </a:bodyPr>
          <a:lstStyle/>
          <a:p>
            <a:pPr algn="ctr">
              <a:lnSpc>
                <a:spcPts val="10499"/>
              </a:lnSpc>
            </a:pPr>
            <a:r>
              <a:rPr lang="en-US" sz="7499">
                <a:solidFill>
                  <a:srgbClr val="375245"/>
                </a:solidFill>
                <a:latin typeface="#9Slide06 ThuPhap Thien An"/>
              </a:rPr>
              <a:t>vận dụng</a:t>
            </a:r>
          </a:p>
        </p:txBody>
      </p:sp>
      <p:sp>
        <p:nvSpPr>
          <p:cNvPr id="9" name="TextBox 9"/>
          <p:cNvSpPr txBox="1"/>
          <p:nvPr/>
        </p:nvSpPr>
        <p:spPr>
          <a:xfrm>
            <a:off x="4770413" y="3339203"/>
            <a:ext cx="9441698" cy="3107392"/>
          </a:xfrm>
          <a:prstGeom prst="rect">
            <a:avLst/>
          </a:prstGeom>
        </p:spPr>
        <p:txBody>
          <a:bodyPr lIns="0" tIns="0" rIns="0" bIns="0" rtlCol="0" anchor="t">
            <a:spAutoFit/>
          </a:bodyPr>
          <a:lstStyle/>
          <a:p>
            <a:pPr marL="949961" lvl="1" indent="-474980" algn="just">
              <a:lnSpc>
                <a:spcPts val="6160"/>
              </a:lnSpc>
              <a:buFont typeface="Arial"/>
              <a:buChar char="•"/>
            </a:pPr>
            <a:r>
              <a:rPr lang="en-US" sz="4400">
                <a:solidFill>
                  <a:srgbClr val="5D4536"/>
                </a:solidFill>
                <a:latin typeface="Roboto Condensed"/>
              </a:rPr>
              <a:t>Đọc mở rộng văn bản cùng thể loại </a:t>
            </a:r>
            <a:r>
              <a:rPr lang="en-US" sz="4400">
                <a:solidFill>
                  <a:srgbClr val="5D4536"/>
                </a:solidFill>
                <a:latin typeface="Roboto Condensed Italics"/>
              </a:rPr>
              <a:t>Lục Vân Tiên cứu Kiều Nguyệt Nga.</a:t>
            </a:r>
          </a:p>
          <a:p>
            <a:pPr marL="949961" lvl="1" indent="-474980" algn="just">
              <a:lnSpc>
                <a:spcPts val="6160"/>
              </a:lnSpc>
              <a:buFont typeface="Arial"/>
              <a:buChar char="•"/>
            </a:pPr>
            <a:r>
              <a:rPr lang="en-US" sz="4400">
                <a:solidFill>
                  <a:srgbClr val="5D4536"/>
                </a:solidFill>
                <a:latin typeface="Roboto Condensed"/>
              </a:rPr>
              <a:t>Chuẩn bị đọc văn bản</a:t>
            </a:r>
            <a:r>
              <a:rPr lang="en-US" sz="4400">
                <a:solidFill>
                  <a:srgbClr val="5D4536"/>
                </a:solidFill>
                <a:latin typeface="Roboto Condensed Italics"/>
              </a:rPr>
              <a:t> Lục Vân Tiên cứu Kiều Nguyệt Nga.</a:t>
            </a:r>
          </a:p>
        </p:txBody>
      </p:sp>
    </p:spTree>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995135" y="-3995134"/>
            <a:ext cx="10297731" cy="18288000"/>
          </a:xfrm>
          <a:custGeom>
            <a:avLst/>
            <a:gdLst/>
            <a:ahLst/>
            <a:cxnLst/>
            <a:rect l="l" t="t" r="r" b="b"/>
            <a:pathLst>
              <a:path w="10297731" h="18288000">
                <a:moveTo>
                  <a:pt x="0" y="0"/>
                </a:moveTo>
                <a:lnTo>
                  <a:pt x="10297731" y="0"/>
                </a:lnTo>
                <a:lnTo>
                  <a:pt x="10297731" y="18288000"/>
                </a:lnTo>
                <a:lnTo>
                  <a:pt x="0" y="18288000"/>
                </a:lnTo>
                <a:lnTo>
                  <a:pt x="0" y="0"/>
                </a:lnTo>
                <a:close/>
              </a:path>
            </a:pathLst>
          </a:custGeom>
          <a:blipFill>
            <a:blip r:embed="rId3"/>
            <a:stretch>
              <a:fillRect l="-1118" r="-1118"/>
            </a:stretch>
          </a:blipFill>
        </p:spPr>
        <p:txBody>
          <a:bodyPr/>
          <a:lstStyle/>
          <a:p>
            <a:endParaRPr lang="en-US"/>
          </a:p>
        </p:txBody>
      </p:sp>
      <p:sp>
        <p:nvSpPr>
          <p:cNvPr id="3" name="Freeform 3"/>
          <p:cNvSpPr/>
          <p:nvPr/>
        </p:nvSpPr>
        <p:spPr>
          <a:xfrm>
            <a:off x="1362075" y="979714"/>
            <a:ext cx="15563849" cy="8556170"/>
          </a:xfrm>
          <a:custGeom>
            <a:avLst/>
            <a:gdLst/>
            <a:ahLst/>
            <a:cxnLst/>
            <a:rect l="l" t="t" r="r" b="b"/>
            <a:pathLst>
              <a:path w="15563849" h="8556170">
                <a:moveTo>
                  <a:pt x="0" y="0"/>
                </a:moveTo>
                <a:lnTo>
                  <a:pt x="15563849" y="0"/>
                </a:lnTo>
                <a:lnTo>
                  <a:pt x="15563849" y="8556170"/>
                </a:lnTo>
                <a:lnTo>
                  <a:pt x="0" y="855617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flipH="1">
            <a:off x="1632858" y="1381204"/>
            <a:ext cx="6209562" cy="4211703"/>
          </a:xfrm>
          <a:custGeom>
            <a:avLst/>
            <a:gdLst/>
            <a:ahLst/>
            <a:cxnLst/>
            <a:rect l="l" t="t" r="r" b="b"/>
            <a:pathLst>
              <a:path w="6209562" h="4211703">
                <a:moveTo>
                  <a:pt x="6209562" y="0"/>
                </a:moveTo>
                <a:lnTo>
                  <a:pt x="0" y="0"/>
                </a:lnTo>
                <a:lnTo>
                  <a:pt x="0" y="4211703"/>
                </a:lnTo>
                <a:lnTo>
                  <a:pt x="6209562" y="4211703"/>
                </a:lnTo>
                <a:lnTo>
                  <a:pt x="6209562" y="0"/>
                </a:lnTo>
                <a:close/>
              </a:path>
            </a:pathLst>
          </a:custGeom>
          <a:blipFill>
            <a:blip r:embed="rId6"/>
            <a:stretch>
              <a:fillRect/>
            </a:stretch>
          </a:blipFill>
        </p:spPr>
        <p:txBody>
          <a:bodyPr/>
          <a:lstStyle/>
          <a:p>
            <a:endParaRPr lang="en-US"/>
          </a:p>
        </p:txBody>
      </p:sp>
      <p:sp>
        <p:nvSpPr>
          <p:cNvPr id="5" name="Freeform 5"/>
          <p:cNvSpPr/>
          <p:nvPr/>
        </p:nvSpPr>
        <p:spPr>
          <a:xfrm>
            <a:off x="13127650" y="9239930"/>
            <a:ext cx="1978819" cy="842962"/>
          </a:xfrm>
          <a:custGeom>
            <a:avLst/>
            <a:gdLst/>
            <a:ahLst/>
            <a:cxnLst/>
            <a:rect l="l" t="t" r="r" b="b"/>
            <a:pathLst>
              <a:path w="1978819" h="842962">
                <a:moveTo>
                  <a:pt x="0" y="0"/>
                </a:moveTo>
                <a:lnTo>
                  <a:pt x="1978820" y="0"/>
                </a:lnTo>
                <a:lnTo>
                  <a:pt x="1978820" y="842962"/>
                </a:lnTo>
                <a:lnTo>
                  <a:pt x="0" y="842962"/>
                </a:lnTo>
                <a:lnTo>
                  <a:pt x="0" y="0"/>
                </a:lnTo>
                <a:close/>
              </a:path>
            </a:pathLst>
          </a:custGeom>
          <a:blipFill>
            <a:blip r:embed="rId7"/>
            <a:stretch>
              <a:fillRect/>
            </a:stretch>
          </a:blipFill>
        </p:spPr>
        <p:txBody>
          <a:bodyPr/>
          <a:lstStyle/>
          <a:p>
            <a:endParaRPr lang="en-US"/>
          </a:p>
        </p:txBody>
      </p:sp>
      <p:sp>
        <p:nvSpPr>
          <p:cNvPr id="6" name="Freeform 6"/>
          <p:cNvSpPr/>
          <p:nvPr/>
        </p:nvSpPr>
        <p:spPr>
          <a:xfrm>
            <a:off x="14832469" y="8572184"/>
            <a:ext cx="1217697" cy="518730"/>
          </a:xfrm>
          <a:custGeom>
            <a:avLst/>
            <a:gdLst/>
            <a:ahLst/>
            <a:cxnLst/>
            <a:rect l="l" t="t" r="r" b="b"/>
            <a:pathLst>
              <a:path w="1217697" h="518730">
                <a:moveTo>
                  <a:pt x="0" y="0"/>
                </a:moveTo>
                <a:lnTo>
                  <a:pt x="1217697" y="0"/>
                </a:lnTo>
                <a:lnTo>
                  <a:pt x="1217697" y="518730"/>
                </a:lnTo>
                <a:lnTo>
                  <a:pt x="0" y="518730"/>
                </a:lnTo>
                <a:lnTo>
                  <a:pt x="0" y="0"/>
                </a:lnTo>
                <a:close/>
              </a:path>
            </a:pathLst>
          </a:custGeom>
          <a:blipFill>
            <a:blip r:embed="rId7"/>
            <a:stretch>
              <a:fillRect/>
            </a:stretch>
          </a:blipFill>
        </p:spPr>
        <p:txBody>
          <a:bodyPr/>
          <a:lstStyle/>
          <a:p>
            <a:endParaRPr lang="en-US"/>
          </a:p>
        </p:txBody>
      </p:sp>
      <p:sp>
        <p:nvSpPr>
          <p:cNvPr id="7" name="Freeform 7"/>
          <p:cNvSpPr/>
          <p:nvPr/>
        </p:nvSpPr>
        <p:spPr>
          <a:xfrm>
            <a:off x="-21773" y="0"/>
            <a:ext cx="6676677" cy="5332304"/>
          </a:xfrm>
          <a:custGeom>
            <a:avLst/>
            <a:gdLst/>
            <a:ahLst/>
            <a:cxnLst/>
            <a:rect l="l" t="t" r="r" b="b"/>
            <a:pathLst>
              <a:path w="6676677" h="5332304">
                <a:moveTo>
                  <a:pt x="0" y="0"/>
                </a:moveTo>
                <a:lnTo>
                  <a:pt x="6676677" y="0"/>
                </a:lnTo>
                <a:lnTo>
                  <a:pt x="6676677" y="5332304"/>
                </a:lnTo>
                <a:lnTo>
                  <a:pt x="0" y="5332304"/>
                </a:lnTo>
                <a:lnTo>
                  <a:pt x="0" y="0"/>
                </a:lnTo>
                <a:close/>
              </a:path>
            </a:pathLst>
          </a:custGeom>
          <a:blipFill>
            <a:blip r:embed="rId8"/>
            <a:stretch>
              <a:fillRect/>
            </a:stretch>
          </a:blipFill>
        </p:spPr>
        <p:txBody>
          <a:bodyPr/>
          <a:lstStyle/>
          <a:p>
            <a:endParaRPr lang="en-US"/>
          </a:p>
        </p:txBody>
      </p:sp>
      <p:sp>
        <p:nvSpPr>
          <p:cNvPr id="8" name="Freeform 8"/>
          <p:cNvSpPr/>
          <p:nvPr/>
        </p:nvSpPr>
        <p:spPr>
          <a:xfrm>
            <a:off x="-1822243" y="-1538127"/>
            <a:ext cx="6368637" cy="5838664"/>
          </a:xfrm>
          <a:custGeom>
            <a:avLst/>
            <a:gdLst/>
            <a:ahLst/>
            <a:cxnLst/>
            <a:rect l="l" t="t" r="r" b="b"/>
            <a:pathLst>
              <a:path w="6368637" h="5838664">
                <a:moveTo>
                  <a:pt x="0" y="0"/>
                </a:moveTo>
                <a:lnTo>
                  <a:pt x="6368637" y="0"/>
                </a:lnTo>
                <a:lnTo>
                  <a:pt x="6368637" y="5838665"/>
                </a:lnTo>
                <a:lnTo>
                  <a:pt x="0" y="5838665"/>
                </a:lnTo>
                <a:lnTo>
                  <a:pt x="0" y="0"/>
                </a:lnTo>
                <a:close/>
              </a:path>
            </a:pathLst>
          </a:custGeom>
          <a:blipFill>
            <a:blip r:embed="rId9"/>
            <a:stretch>
              <a:fillRect/>
            </a:stretch>
          </a:blipFill>
        </p:spPr>
        <p:txBody>
          <a:bodyPr/>
          <a:lstStyle/>
          <a:p>
            <a:endParaRPr lang="en-US"/>
          </a:p>
        </p:txBody>
      </p:sp>
      <p:sp>
        <p:nvSpPr>
          <p:cNvPr id="9" name="Freeform 9"/>
          <p:cNvSpPr/>
          <p:nvPr/>
        </p:nvSpPr>
        <p:spPr>
          <a:xfrm>
            <a:off x="14645553" y="6446595"/>
            <a:ext cx="5004522" cy="3851136"/>
          </a:xfrm>
          <a:custGeom>
            <a:avLst/>
            <a:gdLst/>
            <a:ahLst/>
            <a:cxnLst/>
            <a:rect l="l" t="t" r="r" b="b"/>
            <a:pathLst>
              <a:path w="5004522" h="3851136">
                <a:moveTo>
                  <a:pt x="0" y="0"/>
                </a:moveTo>
                <a:lnTo>
                  <a:pt x="5004522" y="0"/>
                </a:lnTo>
                <a:lnTo>
                  <a:pt x="5004522" y="3851136"/>
                </a:lnTo>
                <a:lnTo>
                  <a:pt x="0" y="3851136"/>
                </a:lnTo>
                <a:lnTo>
                  <a:pt x="0" y="0"/>
                </a:lnTo>
                <a:close/>
              </a:path>
            </a:pathLst>
          </a:custGeom>
          <a:blipFill>
            <a:blip r:embed="rId10"/>
            <a:stretch>
              <a:fillRect/>
            </a:stretch>
          </a:blipFill>
        </p:spPr>
        <p:txBody>
          <a:bodyPr/>
          <a:lstStyle/>
          <a:p>
            <a:endParaRPr lang="en-US"/>
          </a:p>
        </p:txBody>
      </p:sp>
      <p:sp>
        <p:nvSpPr>
          <p:cNvPr id="10" name="Freeform 10"/>
          <p:cNvSpPr/>
          <p:nvPr/>
        </p:nvSpPr>
        <p:spPr>
          <a:xfrm>
            <a:off x="7311403" y="5460584"/>
            <a:ext cx="779499" cy="1147871"/>
          </a:xfrm>
          <a:custGeom>
            <a:avLst/>
            <a:gdLst/>
            <a:ahLst/>
            <a:cxnLst/>
            <a:rect l="l" t="t" r="r" b="b"/>
            <a:pathLst>
              <a:path w="779499" h="1147871">
                <a:moveTo>
                  <a:pt x="0" y="0"/>
                </a:moveTo>
                <a:lnTo>
                  <a:pt x="779500" y="0"/>
                </a:lnTo>
                <a:lnTo>
                  <a:pt x="779500" y="1147871"/>
                </a:lnTo>
                <a:lnTo>
                  <a:pt x="0" y="1147871"/>
                </a:lnTo>
                <a:lnTo>
                  <a:pt x="0" y="0"/>
                </a:lnTo>
                <a:close/>
              </a:path>
            </a:pathLst>
          </a:custGeom>
          <a:blipFill>
            <a:blip r:embed="rId11"/>
            <a:stretch>
              <a:fillRect l="-67" r="-67"/>
            </a:stretch>
          </a:blipFill>
        </p:spPr>
        <p:txBody>
          <a:bodyPr/>
          <a:lstStyle/>
          <a:p>
            <a:endParaRPr lang="en-US"/>
          </a:p>
        </p:txBody>
      </p:sp>
      <p:sp>
        <p:nvSpPr>
          <p:cNvPr id="11" name="Freeform 11"/>
          <p:cNvSpPr/>
          <p:nvPr/>
        </p:nvSpPr>
        <p:spPr>
          <a:xfrm>
            <a:off x="3257590" y="4622715"/>
            <a:ext cx="3401340" cy="4080457"/>
          </a:xfrm>
          <a:custGeom>
            <a:avLst/>
            <a:gdLst/>
            <a:ahLst/>
            <a:cxnLst/>
            <a:rect l="l" t="t" r="r" b="b"/>
            <a:pathLst>
              <a:path w="3401340" h="4080457">
                <a:moveTo>
                  <a:pt x="0" y="0"/>
                </a:moveTo>
                <a:lnTo>
                  <a:pt x="3401340" y="0"/>
                </a:lnTo>
                <a:lnTo>
                  <a:pt x="3401340" y="4080457"/>
                </a:lnTo>
                <a:lnTo>
                  <a:pt x="0" y="4080457"/>
                </a:lnTo>
                <a:lnTo>
                  <a:pt x="0" y="0"/>
                </a:lnTo>
                <a:close/>
              </a:path>
            </a:pathLst>
          </a:custGeom>
          <a:blipFill>
            <a:blip r:embed="rId12"/>
            <a:stretch>
              <a:fillRect/>
            </a:stretch>
          </a:blipFill>
        </p:spPr>
        <p:txBody>
          <a:bodyPr/>
          <a:lstStyle/>
          <a:p>
            <a:endParaRPr lang="en-US"/>
          </a:p>
        </p:txBody>
      </p:sp>
      <p:sp>
        <p:nvSpPr>
          <p:cNvPr id="12" name="TextBox 12"/>
          <p:cNvSpPr txBox="1"/>
          <p:nvPr/>
        </p:nvSpPr>
        <p:spPr>
          <a:xfrm>
            <a:off x="4958261" y="4527661"/>
            <a:ext cx="10483057" cy="1461419"/>
          </a:xfrm>
          <a:prstGeom prst="rect">
            <a:avLst/>
          </a:prstGeom>
        </p:spPr>
        <p:txBody>
          <a:bodyPr lIns="0" tIns="0" rIns="0" bIns="0" rtlCol="0" anchor="t">
            <a:spAutoFit/>
          </a:bodyPr>
          <a:lstStyle/>
          <a:p>
            <a:pPr algn="ctr">
              <a:lnSpc>
                <a:spcPts val="11324"/>
              </a:lnSpc>
            </a:pPr>
            <a:r>
              <a:rPr lang="en-US" sz="8088">
                <a:solidFill>
                  <a:srgbClr val="375245"/>
                </a:solidFill>
                <a:latin typeface="#9Slide06 ThuPhap Thien An"/>
              </a:rPr>
              <a:t>Xin chào và hẹn gặp lại!</a:t>
            </a: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6023" y="-4011389"/>
            <a:ext cx="10297731" cy="18309776"/>
          </a:xfrm>
          <a:custGeom>
            <a:avLst/>
            <a:gdLst/>
            <a:ahLst/>
            <a:cxnLst/>
            <a:rect l="l" t="t" r="r" b="b"/>
            <a:pathLst>
              <a:path w="10297731" h="18309776">
                <a:moveTo>
                  <a:pt x="0" y="0"/>
                </a:moveTo>
                <a:lnTo>
                  <a:pt x="10297731" y="0"/>
                </a:lnTo>
                <a:lnTo>
                  <a:pt x="10297731" y="18309776"/>
                </a:lnTo>
                <a:lnTo>
                  <a:pt x="0" y="18309776"/>
                </a:lnTo>
                <a:lnTo>
                  <a:pt x="0" y="0"/>
                </a:lnTo>
                <a:close/>
              </a:path>
            </a:pathLst>
          </a:custGeom>
          <a:blipFill>
            <a:blip r:embed="rId3"/>
            <a:stretch>
              <a:fillRect l="-1179" r="-1179"/>
            </a:stretch>
          </a:blipFill>
        </p:spPr>
        <p:txBody>
          <a:bodyPr/>
          <a:lstStyle/>
          <a:p>
            <a:endParaRPr lang="en-US"/>
          </a:p>
        </p:txBody>
      </p:sp>
      <p:sp>
        <p:nvSpPr>
          <p:cNvPr id="3" name="Freeform 3"/>
          <p:cNvSpPr/>
          <p:nvPr/>
        </p:nvSpPr>
        <p:spPr>
          <a:xfrm>
            <a:off x="615618" y="542947"/>
            <a:ext cx="17070654" cy="9210654"/>
          </a:xfrm>
          <a:custGeom>
            <a:avLst/>
            <a:gdLst/>
            <a:ahLst/>
            <a:cxnLst/>
            <a:rect l="l" t="t" r="r" b="b"/>
            <a:pathLst>
              <a:path w="17070654" h="9210654">
                <a:moveTo>
                  <a:pt x="0" y="0"/>
                </a:moveTo>
                <a:lnTo>
                  <a:pt x="17070654" y="0"/>
                </a:lnTo>
                <a:lnTo>
                  <a:pt x="17070654" y="9210655"/>
                </a:lnTo>
                <a:lnTo>
                  <a:pt x="0" y="921065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1537617" y="-1418104"/>
            <a:ext cx="4928280" cy="4518168"/>
          </a:xfrm>
          <a:custGeom>
            <a:avLst/>
            <a:gdLst/>
            <a:ahLst/>
            <a:cxnLst/>
            <a:rect l="l" t="t" r="r" b="b"/>
            <a:pathLst>
              <a:path w="4928280" h="4518168">
                <a:moveTo>
                  <a:pt x="0" y="0"/>
                </a:moveTo>
                <a:lnTo>
                  <a:pt x="4928280" y="0"/>
                </a:lnTo>
                <a:lnTo>
                  <a:pt x="4928280" y="4518167"/>
                </a:lnTo>
                <a:lnTo>
                  <a:pt x="0" y="4518167"/>
                </a:lnTo>
                <a:lnTo>
                  <a:pt x="0" y="0"/>
                </a:lnTo>
                <a:close/>
              </a:path>
            </a:pathLst>
          </a:custGeom>
          <a:blipFill>
            <a:blip r:embed="rId6"/>
            <a:stretch>
              <a:fillRect/>
            </a:stretch>
          </a:blipFill>
        </p:spPr>
        <p:txBody>
          <a:bodyPr/>
          <a:lstStyle/>
          <a:p>
            <a:endParaRPr lang="en-US"/>
          </a:p>
        </p:txBody>
      </p:sp>
      <p:sp>
        <p:nvSpPr>
          <p:cNvPr id="5" name="Freeform 5"/>
          <p:cNvSpPr/>
          <p:nvPr/>
        </p:nvSpPr>
        <p:spPr>
          <a:xfrm>
            <a:off x="14883010" y="7057497"/>
            <a:ext cx="5004522" cy="3851136"/>
          </a:xfrm>
          <a:custGeom>
            <a:avLst/>
            <a:gdLst/>
            <a:ahLst/>
            <a:cxnLst/>
            <a:rect l="l" t="t" r="r" b="b"/>
            <a:pathLst>
              <a:path w="5004522" h="3851136">
                <a:moveTo>
                  <a:pt x="0" y="0"/>
                </a:moveTo>
                <a:lnTo>
                  <a:pt x="5004522" y="0"/>
                </a:lnTo>
                <a:lnTo>
                  <a:pt x="5004522" y="3851136"/>
                </a:lnTo>
                <a:lnTo>
                  <a:pt x="0" y="3851136"/>
                </a:lnTo>
                <a:lnTo>
                  <a:pt x="0" y="0"/>
                </a:lnTo>
                <a:close/>
              </a:path>
            </a:pathLst>
          </a:custGeom>
          <a:blipFill>
            <a:blip r:embed="rId7"/>
            <a:stretch>
              <a:fillRect/>
            </a:stretch>
          </a:blipFill>
        </p:spPr>
        <p:txBody>
          <a:bodyPr/>
          <a:lstStyle/>
          <a:p>
            <a:endParaRPr lang="en-US"/>
          </a:p>
        </p:txBody>
      </p:sp>
      <p:sp>
        <p:nvSpPr>
          <p:cNvPr id="6" name="AutoShape 6"/>
          <p:cNvSpPr/>
          <p:nvPr/>
        </p:nvSpPr>
        <p:spPr>
          <a:xfrm>
            <a:off x="4712769" y="4532737"/>
            <a:ext cx="9525" cy="3792309"/>
          </a:xfrm>
          <a:prstGeom prst="line">
            <a:avLst/>
          </a:prstGeom>
          <a:ln w="9525" cap="rnd">
            <a:solidFill>
              <a:srgbClr val="595251"/>
            </a:solidFill>
            <a:prstDash val="solid"/>
            <a:headEnd type="none" w="sm" len="sm"/>
            <a:tailEnd type="none" w="sm" len="sm"/>
          </a:ln>
        </p:spPr>
        <p:txBody>
          <a:bodyPr/>
          <a:lstStyle/>
          <a:p>
            <a:endParaRPr lang="en-US"/>
          </a:p>
        </p:txBody>
      </p:sp>
      <p:sp>
        <p:nvSpPr>
          <p:cNvPr id="7" name="AutoShape 7"/>
          <p:cNvSpPr/>
          <p:nvPr/>
        </p:nvSpPr>
        <p:spPr>
          <a:xfrm>
            <a:off x="11230696" y="4532701"/>
            <a:ext cx="9525" cy="3792309"/>
          </a:xfrm>
          <a:prstGeom prst="line">
            <a:avLst/>
          </a:prstGeom>
          <a:ln w="9525" cap="rnd">
            <a:solidFill>
              <a:srgbClr val="595251"/>
            </a:solidFill>
            <a:prstDash val="solid"/>
            <a:headEnd type="none" w="sm" len="sm"/>
            <a:tailEnd type="none" w="sm" len="sm"/>
          </a:ln>
        </p:spPr>
        <p:txBody>
          <a:bodyPr/>
          <a:lstStyle/>
          <a:p>
            <a:endParaRPr lang="en-US"/>
          </a:p>
        </p:txBody>
      </p:sp>
      <p:sp>
        <p:nvSpPr>
          <p:cNvPr id="8" name="Freeform 8"/>
          <p:cNvSpPr/>
          <p:nvPr/>
        </p:nvSpPr>
        <p:spPr>
          <a:xfrm>
            <a:off x="910449" y="2506902"/>
            <a:ext cx="4858674" cy="6884582"/>
          </a:xfrm>
          <a:custGeom>
            <a:avLst/>
            <a:gdLst/>
            <a:ahLst/>
            <a:cxnLst/>
            <a:rect l="l" t="t" r="r" b="b"/>
            <a:pathLst>
              <a:path w="4858674" h="6884582">
                <a:moveTo>
                  <a:pt x="0" y="0"/>
                </a:moveTo>
                <a:lnTo>
                  <a:pt x="4858674" y="0"/>
                </a:lnTo>
                <a:lnTo>
                  <a:pt x="4858674" y="6884582"/>
                </a:lnTo>
                <a:lnTo>
                  <a:pt x="0" y="6884582"/>
                </a:lnTo>
                <a:lnTo>
                  <a:pt x="0" y="0"/>
                </a:lnTo>
                <a:close/>
              </a:path>
            </a:pathLst>
          </a:custGeom>
          <a:blipFill>
            <a:blip r:embed="rId8">
              <a:alphaModFix amt="36000"/>
            </a:blip>
            <a:stretch>
              <a:fillRect/>
            </a:stretch>
          </a:blipFill>
        </p:spPr>
        <p:txBody>
          <a:bodyPr/>
          <a:lstStyle/>
          <a:p>
            <a:endParaRPr lang="en-US"/>
          </a:p>
        </p:txBody>
      </p:sp>
      <p:sp>
        <p:nvSpPr>
          <p:cNvPr id="9" name="TextBox 9"/>
          <p:cNvSpPr txBox="1"/>
          <p:nvPr/>
        </p:nvSpPr>
        <p:spPr>
          <a:xfrm>
            <a:off x="2793896" y="914400"/>
            <a:ext cx="4602882" cy="700965"/>
          </a:xfrm>
          <a:prstGeom prst="rect">
            <a:avLst/>
          </a:prstGeom>
        </p:spPr>
        <p:txBody>
          <a:bodyPr lIns="0" tIns="0" rIns="0" bIns="0" rtlCol="0" anchor="t">
            <a:spAutoFit/>
          </a:bodyPr>
          <a:lstStyle/>
          <a:p>
            <a:pPr algn="ctr">
              <a:lnSpc>
                <a:spcPts val="5460"/>
              </a:lnSpc>
            </a:pPr>
            <a:r>
              <a:rPr lang="en-US" sz="3900">
                <a:solidFill>
                  <a:srgbClr val="375245"/>
                </a:solidFill>
                <a:latin typeface="#9Slide06 ThuPhap Thien An"/>
              </a:rPr>
              <a:t>TRI THỨC NGỮ VĂN</a:t>
            </a:r>
          </a:p>
        </p:txBody>
      </p:sp>
      <p:sp>
        <p:nvSpPr>
          <p:cNvPr id="10" name="TextBox 10"/>
          <p:cNvSpPr txBox="1"/>
          <p:nvPr/>
        </p:nvSpPr>
        <p:spPr>
          <a:xfrm>
            <a:off x="2896611" y="1937847"/>
            <a:ext cx="12837191" cy="1313180"/>
          </a:xfrm>
          <a:prstGeom prst="rect">
            <a:avLst/>
          </a:prstGeom>
        </p:spPr>
        <p:txBody>
          <a:bodyPr lIns="0" tIns="0" rIns="0" bIns="0" rtlCol="0" anchor="t">
            <a:spAutoFit/>
          </a:bodyPr>
          <a:lstStyle/>
          <a:p>
            <a:pPr algn="ctr">
              <a:lnSpc>
                <a:spcPts val="5320"/>
              </a:lnSpc>
            </a:pPr>
            <a:r>
              <a:rPr lang="en-US" sz="3800">
                <a:solidFill>
                  <a:srgbClr val="375245"/>
                </a:solidFill>
                <a:latin typeface="Roboto Condensed Bold"/>
              </a:rPr>
              <a:t>Khái niệm: </a:t>
            </a:r>
            <a:r>
              <a:rPr lang="en-US" sz="3800">
                <a:solidFill>
                  <a:srgbClr val="375245"/>
                </a:solidFill>
                <a:latin typeface="Roboto Condensed"/>
              </a:rPr>
              <a:t>Truyện thơ Nôm là truyện thơ được viết bằng chữ Nôm, thường dùng thể thơ lục bát để sáng tác  </a:t>
            </a:r>
          </a:p>
        </p:txBody>
      </p:sp>
      <p:sp>
        <p:nvSpPr>
          <p:cNvPr id="11" name="TextBox 11"/>
          <p:cNvSpPr txBox="1"/>
          <p:nvPr/>
        </p:nvSpPr>
        <p:spPr>
          <a:xfrm>
            <a:off x="1466112" y="4057909"/>
            <a:ext cx="2860997" cy="3696843"/>
          </a:xfrm>
          <a:prstGeom prst="rect">
            <a:avLst/>
          </a:prstGeom>
        </p:spPr>
        <p:txBody>
          <a:bodyPr lIns="0" tIns="0" rIns="0" bIns="0" rtlCol="0" anchor="t">
            <a:spAutoFit/>
          </a:bodyPr>
          <a:lstStyle/>
          <a:p>
            <a:pPr algn="ctr">
              <a:lnSpc>
                <a:spcPts val="4896"/>
              </a:lnSpc>
            </a:pPr>
            <a:r>
              <a:rPr lang="en-US" sz="3400">
                <a:solidFill>
                  <a:srgbClr val="375245"/>
                </a:solidFill>
                <a:latin typeface="Roboto Condensed Bold"/>
              </a:rPr>
              <a:t>Đề tài, chủ đề:</a:t>
            </a:r>
          </a:p>
          <a:p>
            <a:pPr algn="just">
              <a:lnSpc>
                <a:spcPts val="4896"/>
              </a:lnSpc>
            </a:pPr>
            <a:r>
              <a:rPr lang="en-US" sz="3400">
                <a:solidFill>
                  <a:srgbClr val="375245"/>
                </a:solidFill>
                <a:latin typeface="Roboto Condensed"/>
              </a:rPr>
              <a:t>Mở rộng, phong phú, giàu cảm hứng nhân đạo và có giá trị hiện thực sâu sắc.</a:t>
            </a:r>
          </a:p>
        </p:txBody>
      </p:sp>
      <p:sp>
        <p:nvSpPr>
          <p:cNvPr id="12" name="TextBox 12"/>
          <p:cNvSpPr txBox="1"/>
          <p:nvPr/>
        </p:nvSpPr>
        <p:spPr>
          <a:xfrm>
            <a:off x="4722294" y="4100316"/>
            <a:ext cx="6111945" cy="4643659"/>
          </a:xfrm>
          <a:prstGeom prst="rect">
            <a:avLst/>
          </a:prstGeom>
        </p:spPr>
        <p:txBody>
          <a:bodyPr lIns="0" tIns="0" rIns="0" bIns="0" rtlCol="0" anchor="t">
            <a:spAutoFit/>
          </a:bodyPr>
          <a:lstStyle/>
          <a:p>
            <a:pPr algn="ctr">
              <a:lnSpc>
                <a:spcPts val="4114"/>
              </a:lnSpc>
            </a:pPr>
            <a:r>
              <a:rPr lang="en-US" sz="3400">
                <a:solidFill>
                  <a:srgbClr val="375245"/>
                </a:solidFill>
                <a:latin typeface="Roboto Condensed Bold"/>
              </a:rPr>
              <a:t>Cốt truyện:</a:t>
            </a:r>
          </a:p>
          <a:p>
            <a:pPr marL="734061" lvl="1" indent="-367031" algn="just">
              <a:lnSpc>
                <a:spcPts val="4114"/>
              </a:lnSpc>
              <a:buFont typeface="Arial"/>
              <a:buChar char="•"/>
            </a:pPr>
            <a:r>
              <a:rPr lang="en-US" sz="3400">
                <a:solidFill>
                  <a:srgbClr val="375245"/>
                </a:solidFill>
                <a:latin typeface="Roboto Condensed"/>
              </a:rPr>
              <a:t>Lấy nguồn từ văn học dân gian hoặc văn học Trung Quốc hoặc do tác giả tự sáng tác.</a:t>
            </a:r>
          </a:p>
          <a:p>
            <a:pPr marL="734061" lvl="1" indent="-367031" algn="just">
              <a:lnSpc>
                <a:spcPts val="4114"/>
              </a:lnSpc>
              <a:buFont typeface="Arial"/>
              <a:buChar char="•"/>
            </a:pPr>
            <a:r>
              <a:rPr lang="en-US" sz="3400">
                <a:solidFill>
                  <a:srgbClr val="375245"/>
                </a:solidFill>
                <a:latin typeface="Roboto Condensed"/>
              </a:rPr>
              <a:t>Thường được triển khai theo trình tự thời gian với mô hình gồm ba chặng: Gặp gỡ - Lưu lạc (hoặc Thử thách) – Đoàn tụ.</a:t>
            </a:r>
          </a:p>
          <a:p>
            <a:pPr algn="just">
              <a:lnSpc>
                <a:spcPts val="4114"/>
              </a:lnSpc>
            </a:pPr>
            <a:endParaRPr lang="en-US" sz="3400">
              <a:solidFill>
                <a:srgbClr val="375245"/>
              </a:solidFill>
              <a:latin typeface="Roboto Condensed"/>
            </a:endParaRPr>
          </a:p>
        </p:txBody>
      </p:sp>
      <p:sp>
        <p:nvSpPr>
          <p:cNvPr id="13" name="TextBox 13"/>
          <p:cNvSpPr txBox="1"/>
          <p:nvPr/>
        </p:nvSpPr>
        <p:spPr>
          <a:xfrm>
            <a:off x="11625984" y="4096009"/>
            <a:ext cx="4845080" cy="4491411"/>
          </a:xfrm>
          <a:prstGeom prst="rect">
            <a:avLst/>
          </a:prstGeom>
        </p:spPr>
        <p:txBody>
          <a:bodyPr lIns="0" tIns="0" rIns="0" bIns="0" rtlCol="0" anchor="t">
            <a:spAutoFit/>
          </a:bodyPr>
          <a:lstStyle/>
          <a:p>
            <a:pPr algn="ctr">
              <a:lnSpc>
                <a:spcPts val="4487"/>
              </a:lnSpc>
            </a:pPr>
            <a:r>
              <a:rPr lang="en-US" sz="3399">
                <a:solidFill>
                  <a:srgbClr val="375245"/>
                </a:solidFill>
                <a:latin typeface="Roboto Condensed Bold"/>
              </a:rPr>
              <a:t>Nhân vật chính:</a:t>
            </a:r>
          </a:p>
          <a:p>
            <a:pPr algn="just">
              <a:lnSpc>
                <a:spcPts val="4487"/>
              </a:lnSpc>
            </a:pPr>
            <a:r>
              <a:rPr lang="en-US" sz="3399">
                <a:solidFill>
                  <a:srgbClr val="375245"/>
                </a:solidFill>
                <a:latin typeface="Roboto Condensed"/>
              </a:rPr>
              <a:t>Thường được chia thành hai tuyến đối lập nhau bao gồm các nhân vật chính diện (đại diện cho cái thiện, chính nghĩa) và các nhân vật phản diện (đại diện cho cái ác, phi nghĩa).</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6023" y="-4011389"/>
            <a:ext cx="10297731" cy="18309776"/>
          </a:xfrm>
          <a:custGeom>
            <a:avLst/>
            <a:gdLst/>
            <a:ahLst/>
            <a:cxnLst/>
            <a:rect l="l" t="t" r="r" b="b"/>
            <a:pathLst>
              <a:path w="10297731" h="18309776">
                <a:moveTo>
                  <a:pt x="0" y="0"/>
                </a:moveTo>
                <a:lnTo>
                  <a:pt x="10297731" y="0"/>
                </a:lnTo>
                <a:lnTo>
                  <a:pt x="10297731" y="18309776"/>
                </a:lnTo>
                <a:lnTo>
                  <a:pt x="0" y="18309776"/>
                </a:lnTo>
                <a:lnTo>
                  <a:pt x="0" y="0"/>
                </a:lnTo>
                <a:close/>
              </a:path>
            </a:pathLst>
          </a:custGeom>
          <a:blipFill>
            <a:blip r:embed="rId3"/>
            <a:stretch>
              <a:fillRect l="-1179" r="-1179"/>
            </a:stretch>
          </a:blipFill>
        </p:spPr>
        <p:txBody>
          <a:bodyPr/>
          <a:lstStyle/>
          <a:p>
            <a:endParaRPr lang="en-US"/>
          </a:p>
        </p:txBody>
      </p:sp>
      <p:sp>
        <p:nvSpPr>
          <p:cNvPr id="3" name="Freeform 3"/>
          <p:cNvSpPr/>
          <p:nvPr/>
        </p:nvSpPr>
        <p:spPr>
          <a:xfrm>
            <a:off x="615618" y="542947"/>
            <a:ext cx="17070654" cy="9210654"/>
          </a:xfrm>
          <a:custGeom>
            <a:avLst/>
            <a:gdLst/>
            <a:ahLst/>
            <a:cxnLst/>
            <a:rect l="l" t="t" r="r" b="b"/>
            <a:pathLst>
              <a:path w="17070654" h="9210654">
                <a:moveTo>
                  <a:pt x="0" y="0"/>
                </a:moveTo>
                <a:lnTo>
                  <a:pt x="17070654" y="0"/>
                </a:lnTo>
                <a:lnTo>
                  <a:pt x="17070654" y="9210655"/>
                </a:lnTo>
                <a:lnTo>
                  <a:pt x="0" y="921065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1537617" y="-1418104"/>
            <a:ext cx="4928280" cy="4518168"/>
          </a:xfrm>
          <a:custGeom>
            <a:avLst/>
            <a:gdLst/>
            <a:ahLst/>
            <a:cxnLst/>
            <a:rect l="l" t="t" r="r" b="b"/>
            <a:pathLst>
              <a:path w="4928280" h="4518168">
                <a:moveTo>
                  <a:pt x="0" y="0"/>
                </a:moveTo>
                <a:lnTo>
                  <a:pt x="4928280" y="0"/>
                </a:lnTo>
                <a:lnTo>
                  <a:pt x="4928280" y="4518167"/>
                </a:lnTo>
                <a:lnTo>
                  <a:pt x="0" y="4518167"/>
                </a:lnTo>
                <a:lnTo>
                  <a:pt x="0" y="0"/>
                </a:lnTo>
                <a:close/>
              </a:path>
            </a:pathLst>
          </a:custGeom>
          <a:blipFill>
            <a:blip r:embed="rId6"/>
            <a:stretch>
              <a:fillRect/>
            </a:stretch>
          </a:blipFill>
        </p:spPr>
        <p:txBody>
          <a:bodyPr/>
          <a:lstStyle/>
          <a:p>
            <a:endParaRPr lang="en-US"/>
          </a:p>
        </p:txBody>
      </p:sp>
      <p:sp>
        <p:nvSpPr>
          <p:cNvPr id="5" name="Freeform 5"/>
          <p:cNvSpPr/>
          <p:nvPr/>
        </p:nvSpPr>
        <p:spPr>
          <a:xfrm>
            <a:off x="14883010" y="7057497"/>
            <a:ext cx="5004522" cy="3851136"/>
          </a:xfrm>
          <a:custGeom>
            <a:avLst/>
            <a:gdLst/>
            <a:ahLst/>
            <a:cxnLst/>
            <a:rect l="l" t="t" r="r" b="b"/>
            <a:pathLst>
              <a:path w="5004522" h="3851136">
                <a:moveTo>
                  <a:pt x="0" y="0"/>
                </a:moveTo>
                <a:lnTo>
                  <a:pt x="5004522" y="0"/>
                </a:lnTo>
                <a:lnTo>
                  <a:pt x="5004522" y="3851136"/>
                </a:lnTo>
                <a:lnTo>
                  <a:pt x="0" y="3851136"/>
                </a:lnTo>
                <a:lnTo>
                  <a:pt x="0" y="0"/>
                </a:lnTo>
                <a:close/>
              </a:path>
            </a:pathLst>
          </a:custGeom>
          <a:blipFill>
            <a:blip r:embed="rId7"/>
            <a:stretch>
              <a:fillRect/>
            </a:stretch>
          </a:blipFill>
        </p:spPr>
        <p:txBody>
          <a:bodyPr/>
          <a:lstStyle/>
          <a:p>
            <a:endParaRPr lang="en-US"/>
          </a:p>
        </p:txBody>
      </p:sp>
      <p:sp>
        <p:nvSpPr>
          <p:cNvPr id="6" name="AutoShape 6"/>
          <p:cNvSpPr/>
          <p:nvPr/>
        </p:nvSpPr>
        <p:spPr>
          <a:xfrm>
            <a:off x="4712769" y="4532737"/>
            <a:ext cx="9525" cy="3792309"/>
          </a:xfrm>
          <a:prstGeom prst="line">
            <a:avLst/>
          </a:prstGeom>
          <a:ln w="9525" cap="rnd">
            <a:solidFill>
              <a:srgbClr val="595251"/>
            </a:solidFill>
            <a:prstDash val="solid"/>
            <a:headEnd type="none" w="sm" len="sm"/>
            <a:tailEnd type="none" w="sm" len="sm"/>
          </a:ln>
        </p:spPr>
        <p:txBody>
          <a:bodyPr/>
          <a:lstStyle/>
          <a:p>
            <a:endParaRPr lang="en-US"/>
          </a:p>
        </p:txBody>
      </p:sp>
      <p:sp>
        <p:nvSpPr>
          <p:cNvPr id="7" name="AutoShape 7"/>
          <p:cNvSpPr/>
          <p:nvPr/>
        </p:nvSpPr>
        <p:spPr>
          <a:xfrm>
            <a:off x="11230696" y="4532701"/>
            <a:ext cx="9525" cy="3792309"/>
          </a:xfrm>
          <a:prstGeom prst="line">
            <a:avLst/>
          </a:prstGeom>
          <a:ln w="9525" cap="rnd">
            <a:solidFill>
              <a:srgbClr val="595251"/>
            </a:solidFill>
            <a:prstDash val="solid"/>
            <a:headEnd type="none" w="sm" len="sm"/>
            <a:tailEnd type="none" w="sm" len="sm"/>
          </a:ln>
        </p:spPr>
        <p:txBody>
          <a:bodyPr/>
          <a:lstStyle/>
          <a:p>
            <a:endParaRPr lang="en-US"/>
          </a:p>
        </p:txBody>
      </p:sp>
      <p:sp>
        <p:nvSpPr>
          <p:cNvPr id="8" name="Freeform 8"/>
          <p:cNvSpPr/>
          <p:nvPr/>
        </p:nvSpPr>
        <p:spPr>
          <a:xfrm>
            <a:off x="910449" y="2506902"/>
            <a:ext cx="4858674" cy="6884582"/>
          </a:xfrm>
          <a:custGeom>
            <a:avLst/>
            <a:gdLst/>
            <a:ahLst/>
            <a:cxnLst/>
            <a:rect l="l" t="t" r="r" b="b"/>
            <a:pathLst>
              <a:path w="4858674" h="6884582">
                <a:moveTo>
                  <a:pt x="0" y="0"/>
                </a:moveTo>
                <a:lnTo>
                  <a:pt x="4858674" y="0"/>
                </a:lnTo>
                <a:lnTo>
                  <a:pt x="4858674" y="6884582"/>
                </a:lnTo>
                <a:lnTo>
                  <a:pt x="0" y="6884582"/>
                </a:lnTo>
                <a:lnTo>
                  <a:pt x="0" y="0"/>
                </a:lnTo>
                <a:close/>
              </a:path>
            </a:pathLst>
          </a:custGeom>
          <a:blipFill>
            <a:blip r:embed="rId8">
              <a:alphaModFix amt="36000"/>
            </a:blip>
            <a:stretch>
              <a:fillRect/>
            </a:stretch>
          </a:blipFill>
        </p:spPr>
        <p:txBody>
          <a:bodyPr/>
          <a:lstStyle/>
          <a:p>
            <a:endParaRPr lang="en-US"/>
          </a:p>
        </p:txBody>
      </p:sp>
      <p:sp>
        <p:nvSpPr>
          <p:cNvPr id="9" name="TextBox 9"/>
          <p:cNvSpPr txBox="1"/>
          <p:nvPr/>
        </p:nvSpPr>
        <p:spPr>
          <a:xfrm>
            <a:off x="2793896" y="914400"/>
            <a:ext cx="4602882" cy="700965"/>
          </a:xfrm>
          <a:prstGeom prst="rect">
            <a:avLst/>
          </a:prstGeom>
        </p:spPr>
        <p:txBody>
          <a:bodyPr lIns="0" tIns="0" rIns="0" bIns="0" rtlCol="0" anchor="t">
            <a:spAutoFit/>
          </a:bodyPr>
          <a:lstStyle/>
          <a:p>
            <a:pPr algn="ctr">
              <a:lnSpc>
                <a:spcPts val="5460"/>
              </a:lnSpc>
            </a:pPr>
            <a:r>
              <a:rPr lang="en-US" sz="3900">
                <a:solidFill>
                  <a:srgbClr val="375245"/>
                </a:solidFill>
                <a:latin typeface="#9Slide06 ThuPhap Thien An"/>
              </a:rPr>
              <a:t>TRI THỨC NGỮ VĂN</a:t>
            </a:r>
          </a:p>
        </p:txBody>
      </p:sp>
      <p:sp>
        <p:nvSpPr>
          <p:cNvPr id="10" name="TextBox 10"/>
          <p:cNvSpPr txBox="1"/>
          <p:nvPr/>
        </p:nvSpPr>
        <p:spPr>
          <a:xfrm>
            <a:off x="2896611" y="1937847"/>
            <a:ext cx="12837191" cy="1313180"/>
          </a:xfrm>
          <a:prstGeom prst="rect">
            <a:avLst/>
          </a:prstGeom>
        </p:spPr>
        <p:txBody>
          <a:bodyPr lIns="0" tIns="0" rIns="0" bIns="0" rtlCol="0" anchor="t">
            <a:spAutoFit/>
          </a:bodyPr>
          <a:lstStyle/>
          <a:p>
            <a:pPr algn="ctr">
              <a:lnSpc>
                <a:spcPts val="5320"/>
              </a:lnSpc>
            </a:pPr>
            <a:r>
              <a:rPr lang="en-US" sz="3800">
                <a:solidFill>
                  <a:srgbClr val="375245"/>
                </a:solidFill>
                <a:latin typeface="Roboto Condensed Bold"/>
              </a:rPr>
              <a:t>Khái niệm: </a:t>
            </a:r>
            <a:r>
              <a:rPr lang="en-US" sz="3800">
                <a:solidFill>
                  <a:srgbClr val="375245"/>
                </a:solidFill>
                <a:latin typeface="Roboto Condensed"/>
              </a:rPr>
              <a:t>Truyện thơ Nôm là truyện thơ được viết bằng chữ Nôm, thường dùng thể thơ lục bát để sáng tác  </a:t>
            </a:r>
          </a:p>
        </p:txBody>
      </p:sp>
      <p:sp>
        <p:nvSpPr>
          <p:cNvPr id="11" name="TextBox 11"/>
          <p:cNvSpPr txBox="1"/>
          <p:nvPr/>
        </p:nvSpPr>
        <p:spPr>
          <a:xfrm>
            <a:off x="1466112" y="4057909"/>
            <a:ext cx="2860997" cy="5554218"/>
          </a:xfrm>
          <a:prstGeom prst="rect">
            <a:avLst/>
          </a:prstGeom>
        </p:spPr>
        <p:txBody>
          <a:bodyPr lIns="0" tIns="0" rIns="0" bIns="0" rtlCol="0" anchor="t">
            <a:spAutoFit/>
          </a:bodyPr>
          <a:lstStyle/>
          <a:p>
            <a:pPr algn="ctr">
              <a:lnSpc>
                <a:spcPts val="4896"/>
              </a:lnSpc>
            </a:pPr>
            <a:r>
              <a:rPr lang="en-US" sz="3400">
                <a:solidFill>
                  <a:srgbClr val="375245"/>
                </a:solidFill>
                <a:latin typeface="Roboto Condensed Bold"/>
              </a:rPr>
              <a:t>Ngôn ngữ:</a:t>
            </a:r>
          </a:p>
          <a:p>
            <a:pPr algn="just">
              <a:lnSpc>
                <a:spcPts val="4896"/>
              </a:lnSpc>
            </a:pPr>
            <a:r>
              <a:rPr lang="en-US" sz="3400">
                <a:solidFill>
                  <a:srgbClr val="375245"/>
                </a:solidFill>
                <a:latin typeface="Roboto Condensed"/>
              </a:rPr>
              <a:t>Ngôn ngữ giản dị, gần với lời ăn tiếng nói của nhân dân, được “tinh chế” bởi ngòi bút tài hoa của tác giả.</a:t>
            </a:r>
          </a:p>
          <a:p>
            <a:pPr algn="just">
              <a:lnSpc>
                <a:spcPts val="4896"/>
              </a:lnSpc>
            </a:pPr>
            <a:endParaRPr lang="en-US" sz="3400">
              <a:solidFill>
                <a:srgbClr val="375245"/>
              </a:solidFill>
              <a:latin typeface="Roboto Condensed"/>
            </a:endParaRPr>
          </a:p>
        </p:txBody>
      </p:sp>
      <p:sp>
        <p:nvSpPr>
          <p:cNvPr id="12" name="TextBox 12"/>
          <p:cNvSpPr txBox="1"/>
          <p:nvPr/>
        </p:nvSpPr>
        <p:spPr>
          <a:xfrm>
            <a:off x="4722294" y="4100316"/>
            <a:ext cx="6111945" cy="5672309"/>
          </a:xfrm>
          <a:prstGeom prst="rect">
            <a:avLst/>
          </a:prstGeom>
        </p:spPr>
        <p:txBody>
          <a:bodyPr lIns="0" tIns="0" rIns="0" bIns="0" rtlCol="0" anchor="t">
            <a:spAutoFit/>
          </a:bodyPr>
          <a:lstStyle/>
          <a:p>
            <a:pPr algn="ctr">
              <a:lnSpc>
                <a:spcPts val="4114"/>
              </a:lnSpc>
            </a:pPr>
            <a:r>
              <a:rPr lang="en-US" sz="3400">
                <a:solidFill>
                  <a:srgbClr val="375245"/>
                </a:solidFill>
                <a:latin typeface="Roboto Condensed Bold"/>
              </a:rPr>
              <a:t>Đặc điểm lời thoại:</a:t>
            </a:r>
          </a:p>
          <a:p>
            <a:pPr marL="734061" lvl="1" indent="-367031" algn="just">
              <a:lnSpc>
                <a:spcPts val="4114"/>
              </a:lnSpc>
              <a:buFont typeface="Arial"/>
              <a:buChar char="•"/>
            </a:pPr>
            <a:r>
              <a:rPr lang="en-US" sz="3400">
                <a:solidFill>
                  <a:srgbClr val="375245"/>
                </a:solidFill>
                <a:latin typeface="Roboto Condensed"/>
              </a:rPr>
              <a:t>Lời đối thoại là lời các nhân vật trao đổi với nhau trong một cuộc hội thoại.</a:t>
            </a:r>
          </a:p>
          <a:p>
            <a:pPr marL="734061" lvl="1" indent="-367031" algn="just">
              <a:lnSpc>
                <a:spcPts val="4114"/>
              </a:lnSpc>
              <a:buFont typeface="Arial"/>
              <a:buChar char="•"/>
            </a:pPr>
            <a:r>
              <a:rPr lang="en-US" sz="3400">
                <a:solidFill>
                  <a:srgbClr val="375245"/>
                </a:solidFill>
                <a:latin typeface="Roboto Condensed"/>
              </a:rPr>
              <a:t> Lời độc thoại là lời của nhân vật nói với chính mình hoặc nói với một người nào đó trong tưởng tượng. Độc thoại thường diễn tả suy nghĩ, tình cảm đang diễn ra trong tâm hồn nhân vật.</a:t>
            </a:r>
          </a:p>
          <a:p>
            <a:pPr algn="just">
              <a:lnSpc>
                <a:spcPts val="4114"/>
              </a:lnSpc>
            </a:pPr>
            <a:endParaRPr lang="en-US" sz="3400">
              <a:solidFill>
                <a:srgbClr val="375245"/>
              </a:solidFill>
              <a:latin typeface="Roboto Condensed"/>
            </a:endParaRPr>
          </a:p>
        </p:txBody>
      </p:sp>
      <p:sp>
        <p:nvSpPr>
          <p:cNvPr id="13" name="TextBox 13"/>
          <p:cNvSpPr txBox="1"/>
          <p:nvPr/>
        </p:nvSpPr>
        <p:spPr>
          <a:xfrm>
            <a:off x="11625984" y="4096009"/>
            <a:ext cx="4845080" cy="1119709"/>
          </a:xfrm>
          <a:prstGeom prst="rect">
            <a:avLst/>
          </a:prstGeom>
        </p:spPr>
        <p:txBody>
          <a:bodyPr lIns="0" tIns="0" rIns="0" bIns="0" rtlCol="0" anchor="t">
            <a:spAutoFit/>
          </a:bodyPr>
          <a:lstStyle/>
          <a:p>
            <a:pPr algn="ctr">
              <a:lnSpc>
                <a:spcPts val="4487"/>
              </a:lnSpc>
            </a:pPr>
            <a:r>
              <a:rPr lang="en-US" sz="3399">
                <a:solidFill>
                  <a:srgbClr val="375245"/>
                </a:solidFill>
                <a:latin typeface="Roboto Condensed Bold"/>
              </a:rPr>
              <a:t>Thể thơ:</a:t>
            </a:r>
            <a:r>
              <a:rPr lang="en-US" sz="3399">
                <a:solidFill>
                  <a:srgbClr val="375245"/>
                </a:solidFill>
                <a:latin typeface="Roboto Condensed"/>
              </a:rPr>
              <a:t> </a:t>
            </a:r>
          </a:p>
          <a:p>
            <a:pPr algn="ctr">
              <a:lnSpc>
                <a:spcPts val="4487"/>
              </a:lnSpc>
            </a:pPr>
            <a:r>
              <a:rPr lang="en-US" sz="3399">
                <a:solidFill>
                  <a:srgbClr val="375245"/>
                </a:solidFill>
                <a:latin typeface="Roboto Condensed"/>
              </a:rPr>
              <a:t>Lục bát</a:t>
            </a:r>
          </a:p>
        </p:txBody>
      </p:sp>
      <p:sp>
        <p:nvSpPr>
          <p:cNvPr id="14" name="TextBox 14"/>
          <p:cNvSpPr txBox="1"/>
          <p:nvPr/>
        </p:nvSpPr>
        <p:spPr>
          <a:xfrm>
            <a:off x="11625984" y="5863468"/>
            <a:ext cx="4845080" cy="3077718"/>
          </a:xfrm>
          <a:prstGeom prst="rect">
            <a:avLst/>
          </a:prstGeom>
        </p:spPr>
        <p:txBody>
          <a:bodyPr lIns="0" tIns="0" rIns="0" bIns="0" rtlCol="0" anchor="t">
            <a:spAutoFit/>
          </a:bodyPr>
          <a:lstStyle/>
          <a:p>
            <a:pPr algn="ctr">
              <a:lnSpc>
                <a:spcPts val="4896"/>
              </a:lnSpc>
            </a:pPr>
            <a:r>
              <a:rPr lang="en-US" sz="3400">
                <a:solidFill>
                  <a:srgbClr val="375245"/>
                </a:solidFill>
                <a:latin typeface="Roboto Condensed Bold"/>
              </a:rPr>
              <a:t>Vai trò:</a:t>
            </a:r>
          </a:p>
          <a:p>
            <a:pPr algn="just">
              <a:lnSpc>
                <a:spcPts val="4896"/>
              </a:lnSpc>
            </a:pPr>
            <a:r>
              <a:rPr lang="en-US" sz="3400">
                <a:solidFill>
                  <a:srgbClr val="375245"/>
                </a:solidFill>
                <a:latin typeface="Roboto Condensed"/>
              </a:rPr>
              <a:t>Đóng góp vào sự phát triển ngôn ngữ văn học và thể thơ lục bát của dân tộc.</a:t>
            </a:r>
          </a:p>
          <a:p>
            <a:pPr algn="just">
              <a:lnSpc>
                <a:spcPts val="4896"/>
              </a:lnSpc>
            </a:pPr>
            <a:endParaRPr lang="en-US" sz="3400">
              <a:solidFill>
                <a:srgbClr val="375245"/>
              </a:solidFill>
              <a:latin typeface="Roboto Condensed"/>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6023" y="-4011389"/>
            <a:ext cx="10297731" cy="18309776"/>
          </a:xfrm>
          <a:custGeom>
            <a:avLst/>
            <a:gdLst/>
            <a:ahLst/>
            <a:cxnLst/>
            <a:rect l="l" t="t" r="r" b="b"/>
            <a:pathLst>
              <a:path w="10297731" h="18309776">
                <a:moveTo>
                  <a:pt x="0" y="0"/>
                </a:moveTo>
                <a:lnTo>
                  <a:pt x="10297731" y="0"/>
                </a:lnTo>
                <a:lnTo>
                  <a:pt x="10297731" y="18309776"/>
                </a:lnTo>
                <a:lnTo>
                  <a:pt x="0" y="18309776"/>
                </a:lnTo>
                <a:lnTo>
                  <a:pt x="0" y="0"/>
                </a:lnTo>
                <a:close/>
              </a:path>
            </a:pathLst>
          </a:custGeom>
          <a:blipFill>
            <a:blip r:embed="rId3"/>
            <a:stretch>
              <a:fillRect l="-1179" r="-1179"/>
            </a:stretch>
          </a:blipFill>
        </p:spPr>
        <p:txBody>
          <a:bodyPr/>
          <a:lstStyle/>
          <a:p>
            <a:endParaRPr lang="en-US"/>
          </a:p>
        </p:txBody>
      </p:sp>
      <p:sp>
        <p:nvSpPr>
          <p:cNvPr id="3" name="Freeform 3"/>
          <p:cNvSpPr/>
          <p:nvPr/>
        </p:nvSpPr>
        <p:spPr>
          <a:xfrm>
            <a:off x="615618" y="542947"/>
            <a:ext cx="17070654" cy="9210654"/>
          </a:xfrm>
          <a:custGeom>
            <a:avLst/>
            <a:gdLst/>
            <a:ahLst/>
            <a:cxnLst/>
            <a:rect l="l" t="t" r="r" b="b"/>
            <a:pathLst>
              <a:path w="17070654" h="9210654">
                <a:moveTo>
                  <a:pt x="0" y="0"/>
                </a:moveTo>
                <a:lnTo>
                  <a:pt x="17070654" y="0"/>
                </a:lnTo>
                <a:lnTo>
                  <a:pt x="17070654" y="9210655"/>
                </a:lnTo>
                <a:lnTo>
                  <a:pt x="0" y="921065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11741727" y="313500"/>
            <a:ext cx="5619750" cy="10287000"/>
          </a:xfrm>
          <a:custGeom>
            <a:avLst/>
            <a:gdLst/>
            <a:ahLst/>
            <a:cxnLst/>
            <a:rect l="l" t="t" r="r" b="b"/>
            <a:pathLst>
              <a:path w="5619750" h="10287000">
                <a:moveTo>
                  <a:pt x="0" y="0"/>
                </a:moveTo>
                <a:lnTo>
                  <a:pt x="5619750" y="0"/>
                </a:lnTo>
                <a:lnTo>
                  <a:pt x="5619750" y="10287000"/>
                </a:lnTo>
                <a:lnTo>
                  <a:pt x="0" y="10287000"/>
                </a:lnTo>
                <a:lnTo>
                  <a:pt x="0" y="0"/>
                </a:lnTo>
                <a:close/>
              </a:path>
            </a:pathLst>
          </a:custGeom>
          <a:blipFill>
            <a:blip r:embed="rId6">
              <a:alphaModFix amt="64000"/>
            </a:blip>
            <a:stretch>
              <a:fillRect/>
            </a:stretch>
          </a:blipFill>
        </p:spPr>
        <p:txBody>
          <a:bodyPr/>
          <a:lstStyle/>
          <a:p>
            <a:endParaRPr lang="en-US"/>
          </a:p>
        </p:txBody>
      </p:sp>
      <p:sp>
        <p:nvSpPr>
          <p:cNvPr id="5" name="Freeform 5"/>
          <p:cNvSpPr/>
          <p:nvPr/>
        </p:nvSpPr>
        <p:spPr>
          <a:xfrm>
            <a:off x="-1537617" y="-1418104"/>
            <a:ext cx="4928280" cy="4518168"/>
          </a:xfrm>
          <a:custGeom>
            <a:avLst/>
            <a:gdLst/>
            <a:ahLst/>
            <a:cxnLst/>
            <a:rect l="l" t="t" r="r" b="b"/>
            <a:pathLst>
              <a:path w="4928280" h="4518168">
                <a:moveTo>
                  <a:pt x="0" y="0"/>
                </a:moveTo>
                <a:lnTo>
                  <a:pt x="4928280" y="0"/>
                </a:lnTo>
                <a:lnTo>
                  <a:pt x="4928280" y="4518167"/>
                </a:lnTo>
                <a:lnTo>
                  <a:pt x="0" y="4518167"/>
                </a:lnTo>
                <a:lnTo>
                  <a:pt x="0" y="0"/>
                </a:lnTo>
                <a:close/>
              </a:path>
            </a:pathLst>
          </a:custGeom>
          <a:blipFill>
            <a:blip r:embed="rId7"/>
            <a:stretch>
              <a:fillRect/>
            </a:stretch>
          </a:blipFill>
        </p:spPr>
        <p:txBody>
          <a:bodyPr/>
          <a:lstStyle/>
          <a:p>
            <a:endParaRPr lang="en-US"/>
          </a:p>
        </p:txBody>
      </p:sp>
      <p:sp>
        <p:nvSpPr>
          <p:cNvPr id="6" name="Freeform 6"/>
          <p:cNvSpPr/>
          <p:nvPr/>
        </p:nvSpPr>
        <p:spPr>
          <a:xfrm>
            <a:off x="14883010" y="7057497"/>
            <a:ext cx="5004522" cy="3851136"/>
          </a:xfrm>
          <a:custGeom>
            <a:avLst/>
            <a:gdLst/>
            <a:ahLst/>
            <a:cxnLst/>
            <a:rect l="l" t="t" r="r" b="b"/>
            <a:pathLst>
              <a:path w="5004522" h="3851136">
                <a:moveTo>
                  <a:pt x="0" y="0"/>
                </a:moveTo>
                <a:lnTo>
                  <a:pt x="5004522" y="0"/>
                </a:lnTo>
                <a:lnTo>
                  <a:pt x="5004522" y="3851136"/>
                </a:lnTo>
                <a:lnTo>
                  <a:pt x="0" y="3851136"/>
                </a:lnTo>
                <a:lnTo>
                  <a:pt x="0" y="0"/>
                </a:lnTo>
                <a:close/>
              </a:path>
            </a:pathLst>
          </a:custGeom>
          <a:blipFill>
            <a:blip r:embed="rId8"/>
            <a:stretch>
              <a:fillRect/>
            </a:stretch>
          </a:blipFill>
        </p:spPr>
        <p:txBody>
          <a:bodyPr/>
          <a:lstStyle/>
          <a:p>
            <a:endParaRPr lang="en-US"/>
          </a:p>
        </p:txBody>
      </p:sp>
      <p:sp>
        <p:nvSpPr>
          <p:cNvPr id="7" name="Freeform 7"/>
          <p:cNvSpPr/>
          <p:nvPr/>
        </p:nvSpPr>
        <p:spPr>
          <a:xfrm>
            <a:off x="1689230" y="1532142"/>
            <a:ext cx="1148919" cy="1148919"/>
          </a:xfrm>
          <a:custGeom>
            <a:avLst/>
            <a:gdLst/>
            <a:ahLst/>
            <a:cxnLst/>
            <a:rect l="l" t="t" r="r" b="b"/>
            <a:pathLst>
              <a:path w="1148919" h="1148919">
                <a:moveTo>
                  <a:pt x="0" y="0"/>
                </a:moveTo>
                <a:lnTo>
                  <a:pt x="1148919" y="0"/>
                </a:lnTo>
                <a:lnTo>
                  <a:pt x="1148919" y="1148919"/>
                </a:lnTo>
                <a:lnTo>
                  <a:pt x="0" y="114891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8" name="TextBox 8"/>
          <p:cNvSpPr txBox="1"/>
          <p:nvPr/>
        </p:nvSpPr>
        <p:spPr>
          <a:xfrm>
            <a:off x="3111672" y="1494486"/>
            <a:ext cx="4047381" cy="1052781"/>
          </a:xfrm>
          <a:prstGeom prst="rect">
            <a:avLst/>
          </a:prstGeom>
        </p:spPr>
        <p:txBody>
          <a:bodyPr lIns="0" tIns="0" rIns="0" bIns="0" rtlCol="0" anchor="t">
            <a:spAutoFit/>
          </a:bodyPr>
          <a:lstStyle/>
          <a:p>
            <a:pPr algn="ctr">
              <a:lnSpc>
                <a:spcPts val="8119"/>
              </a:lnSpc>
            </a:pPr>
            <a:r>
              <a:rPr lang="en-US" sz="5799">
                <a:solidFill>
                  <a:srgbClr val="375245"/>
                </a:solidFill>
                <a:latin typeface="#9Slide06 ThuPhap Thien An"/>
              </a:rPr>
              <a:t>Chuẩn bị đọc</a:t>
            </a:r>
          </a:p>
        </p:txBody>
      </p:sp>
      <p:sp>
        <p:nvSpPr>
          <p:cNvPr id="9" name="TextBox 9"/>
          <p:cNvSpPr txBox="1"/>
          <p:nvPr/>
        </p:nvSpPr>
        <p:spPr>
          <a:xfrm>
            <a:off x="5744678" y="2833536"/>
            <a:ext cx="6820421" cy="901650"/>
          </a:xfrm>
          <a:prstGeom prst="rect">
            <a:avLst/>
          </a:prstGeom>
        </p:spPr>
        <p:txBody>
          <a:bodyPr lIns="0" tIns="0" rIns="0" bIns="0" rtlCol="0" anchor="t">
            <a:spAutoFit/>
          </a:bodyPr>
          <a:lstStyle/>
          <a:p>
            <a:pPr algn="ctr">
              <a:lnSpc>
                <a:spcPts val="7000"/>
              </a:lnSpc>
            </a:pPr>
            <a:r>
              <a:rPr lang="en-US" sz="5000">
                <a:solidFill>
                  <a:srgbClr val="375245"/>
                </a:solidFill>
                <a:latin typeface="#9Slide07 SVNNexa Rust Slab Bla"/>
              </a:rPr>
              <a:t>THỬ TÀI GIẢI MÃ</a:t>
            </a:r>
          </a:p>
        </p:txBody>
      </p:sp>
      <p:sp>
        <p:nvSpPr>
          <p:cNvPr id="10" name="TextBox 10"/>
          <p:cNvSpPr txBox="1"/>
          <p:nvPr/>
        </p:nvSpPr>
        <p:spPr>
          <a:xfrm>
            <a:off x="2838149" y="4238923"/>
            <a:ext cx="12368216" cy="4485202"/>
          </a:xfrm>
          <a:prstGeom prst="rect">
            <a:avLst/>
          </a:prstGeom>
        </p:spPr>
        <p:txBody>
          <a:bodyPr lIns="0" tIns="0" rIns="0" bIns="0" rtlCol="0" anchor="t">
            <a:spAutoFit/>
          </a:bodyPr>
          <a:lstStyle/>
          <a:p>
            <a:pPr marL="906780" lvl="1" indent="-453390" algn="just">
              <a:lnSpc>
                <a:spcPts val="5880"/>
              </a:lnSpc>
              <a:buFont typeface="Arial"/>
              <a:buChar char="•"/>
            </a:pPr>
            <a:r>
              <a:rPr lang="en-US" sz="4200">
                <a:solidFill>
                  <a:srgbClr val="5D4536"/>
                </a:solidFill>
                <a:latin typeface="Roboto Condensed"/>
              </a:rPr>
              <a:t>HS hãy dịch lại sao cho đúng các mật mã của tiết học </a:t>
            </a:r>
          </a:p>
          <a:p>
            <a:pPr marL="906780" lvl="1" indent="-453390" algn="just">
              <a:lnSpc>
                <a:spcPts val="5880"/>
              </a:lnSpc>
              <a:buFont typeface="Arial"/>
              <a:buChar char="•"/>
            </a:pPr>
            <a:r>
              <a:rPr lang="en-US" sz="4200">
                <a:solidFill>
                  <a:srgbClr val="5D4536"/>
                </a:solidFill>
                <a:latin typeface="Roboto Condensed"/>
              </a:rPr>
              <a:t>Mỗi mật mã, HS có 30 giây để tìm đáp án.</a:t>
            </a:r>
          </a:p>
          <a:p>
            <a:pPr marL="906780" lvl="1" indent="-453390" algn="just">
              <a:lnSpc>
                <a:spcPts val="5880"/>
              </a:lnSpc>
              <a:buFont typeface="Arial"/>
              <a:buChar char="•"/>
            </a:pPr>
            <a:r>
              <a:rPr lang="en-US" sz="4200">
                <a:solidFill>
                  <a:srgbClr val="5D4536"/>
                </a:solidFill>
                <a:latin typeface="Roboto Condensed"/>
              </a:rPr>
              <a:t>HS giơ tay nhanh nhất giành quyền trả lời, trả lời đúng thưởng sao, cộng điểm/ hoặc quyền lợi (Gv linh hoạt đưa ra quyền lợi phù hợp với HS). Trả lời sai, cơ hội dành cho bạn khác.</a:t>
            </a: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6023" y="-4011389"/>
            <a:ext cx="10297731" cy="18309776"/>
          </a:xfrm>
          <a:custGeom>
            <a:avLst/>
            <a:gdLst/>
            <a:ahLst/>
            <a:cxnLst/>
            <a:rect l="l" t="t" r="r" b="b"/>
            <a:pathLst>
              <a:path w="10297731" h="18309776">
                <a:moveTo>
                  <a:pt x="0" y="0"/>
                </a:moveTo>
                <a:lnTo>
                  <a:pt x="10297731" y="0"/>
                </a:lnTo>
                <a:lnTo>
                  <a:pt x="10297731" y="18309776"/>
                </a:lnTo>
                <a:lnTo>
                  <a:pt x="0" y="18309776"/>
                </a:lnTo>
                <a:lnTo>
                  <a:pt x="0" y="0"/>
                </a:lnTo>
                <a:close/>
              </a:path>
            </a:pathLst>
          </a:custGeom>
          <a:blipFill>
            <a:blip r:embed="rId5"/>
            <a:stretch>
              <a:fillRect l="-1179" r="-1179"/>
            </a:stretch>
          </a:blipFill>
        </p:spPr>
        <p:txBody>
          <a:bodyPr/>
          <a:lstStyle/>
          <a:p>
            <a:endParaRPr lang="en-US"/>
          </a:p>
        </p:txBody>
      </p:sp>
      <p:sp>
        <p:nvSpPr>
          <p:cNvPr id="3" name="Freeform 3"/>
          <p:cNvSpPr/>
          <p:nvPr/>
        </p:nvSpPr>
        <p:spPr>
          <a:xfrm>
            <a:off x="615618" y="542947"/>
            <a:ext cx="17070654" cy="9210654"/>
          </a:xfrm>
          <a:custGeom>
            <a:avLst/>
            <a:gdLst/>
            <a:ahLst/>
            <a:cxnLst/>
            <a:rect l="l" t="t" r="r" b="b"/>
            <a:pathLst>
              <a:path w="17070654" h="9210654">
                <a:moveTo>
                  <a:pt x="0" y="0"/>
                </a:moveTo>
                <a:lnTo>
                  <a:pt x="17070654" y="0"/>
                </a:lnTo>
                <a:lnTo>
                  <a:pt x="17070654" y="9210655"/>
                </a:lnTo>
                <a:lnTo>
                  <a:pt x="0" y="921065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4" name="Freeform 4"/>
          <p:cNvSpPr/>
          <p:nvPr/>
        </p:nvSpPr>
        <p:spPr>
          <a:xfrm>
            <a:off x="11741727" y="313500"/>
            <a:ext cx="5619750" cy="10287000"/>
          </a:xfrm>
          <a:custGeom>
            <a:avLst/>
            <a:gdLst/>
            <a:ahLst/>
            <a:cxnLst/>
            <a:rect l="l" t="t" r="r" b="b"/>
            <a:pathLst>
              <a:path w="5619750" h="10287000">
                <a:moveTo>
                  <a:pt x="0" y="0"/>
                </a:moveTo>
                <a:lnTo>
                  <a:pt x="5619750" y="0"/>
                </a:lnTo>
                <a:lnTo>
                  <a:pt x="5619750" y="10287000"/>
                </a:lnTo>
                <a:lnTo>
                  <a:pt x="0" y="10287000"/>
                </a:lnTo>
                <a:lnTo>
                  <a:pt x="0" y="0"/>
                </a:lnTo>
                <a:close/>
              </a:path>
            </a:pathLst>
          </a:custGeom>
          <a:blipFill>
            <a:blip r:embed="rId8">
              <a:alphaModFix amt="64000"/>
            </a:blip>
            <a:stretch>
              <a:fillRect/>
            </a:stretch>
          </a:blipFill>
        </p:spPr>
        <p:txBody>
          <a:bodyPr/>
          <a:lstStyle/>
          <a:p>
            <a:endParaRPr lang="en-US"/>
          </a:p>
        </p:txBody>
      </p:sp>
      <p:sp>
        <p:nvSpPr>
          <p:cNvPr id="5" name="Freeform 5"/>
          <p:cNvSpPr/>
          <p:nvPr/>
        </p:nvSpPr>
        <p:spPr>
          <a:xfrm>
            <a:off x="-1537617" y="-1418104"/>
            <a:ext cx="4928280" cy="4518168"/>
          </a:xfrm>
          <a:custGeom>
            <a:avLst/>
            <a:gdLst/>
            <a:ahLst/>
            <a:cxnLst/>
            <a:rect l="l" t="t" r="r" b="b"/>
            <a:pathLst>
              <a:path w="4928280" h="4518168">
                <a:moveTo>
                  <a:pt x="0" y="0"/>
                </a:moveTo>
                <a:lnTo>
                  <a:pt x="4928280" y="0"/>
                </a:lnTo>
                <a:lnTo>
                  <a:pt x="4928280" y="4518167"/>
                </a:lnTo>
                <a:lnTo>
                  <a:pt x="0" y="4518167"/>
                </a:lnTo>
                <a:lnTo>
                  <a:pt x="0" y="0"/>
                </a:lnTo>
                <a:close/>
              </a:path>
            </a:pathLst>
          </a:custGeom>
          <a:blipFill>
            <a:blip r:embed="rId9"/>
            <a:stretch>
              <a:fillRect/>
            </a:stretch>
          </a:blipFill>
        </p:spPr>
        <p:txBody>
          <a:bodyPr/>
          <a:lstStyle/>
          <a:p>
            <a:endParaRPr lang="en-US"/>
          </a:p>
        </p:txBody>
      </p:sp>
      <p:sp>
        <p:nvSpPr>
          <p:cNvPr id="6" name="Freeform 6"/>
          <p:cNvSpPr/>
          <p:nvPr/>
        </p:nvSpPr>
        <p:spPr>
          <a:xfrm>
            <a:off x="14883010" y="7057497"/>
            <a:ext cx="5004522" cy="3851136"/>
          </a:xfrm>
          <a:custGeom>
            <a:avLst/>
            <a:gdLst/>
            <a:ahLst/>
            <a:cxnLst/>
            <a:rect l="l" t="t" r="r" b="b"/>
            <a:pathLst>
              <a:path w="5004522" h="3851136">
                <a:moveTo>
                  <a:pt x="0" y="0"/>
                </a:moveTo>
                <a:lnTo>
                  <a:pt x="5004522" y="0"/>
                </a:lnTo>
                <a:lnTo>
                  <a:pt x="5004522" y="3851136"/>
                </a:lnTo>
                <a:lnTo>
                  <a:pt x="0" y="3851136"/>
                </a:lnTo>
                <a:lnTo>
                  <a:pt x="0" y="0"/>
                </a:lnTo>
                <a:close/>
              </a:path>
            </a:pathLst>
          </a:custGeom>
          <a:blipFill>
            <a:blip r:embed="rId10"/>
            <a:stretch>
              <a:fillRect/>
            </a:stretch>
          </a:blipFill>
        </p:spPr>
        <p:txBody>
          <a:bodyPr/>
          <a:lstStyle/>
          <a:p>
            <a:endParaRPr lang="en-US"/>
          </a:p>
        </p:txBody>
      </p:sp>
      <p:sp>
        <p:nvSpPr>
          <p:cNvPr id="7" name="Freeform 7"/>
          <p:cNvSpPr/>
          <p:nvPr/>
        </p:nvSpPr>
        <p:spPr>
          <a:xfrm>
            <a:off x="1689230" y="1532142"/>
            <a:ext cx="1148919" cy="1148919"/>
          </a:xfrm>
          <a:custGeom>
            <a:avLst/>
            <a:gdLst/>
            <a:ahLst/>
            <a:cxnLst/>
            <a:rect l="l" t="t" r="r" b="b"/>
            <a:pathLst>
              <a:path w="1148919" h="1148919">
                <a:moveTo>
                  <a:pt x="0" y="0"/>
                </a:moveTo>
                <a:lnTo>
                  <a:pt x="1148919" y="0"/>
                </a:lnTo>
                <a:lnTo>
                  <a:pt x="1148919" y="1148919"/>
                </a:lnTo>
                <a:lnTo>
                  <a:pt x="0" y="1148919"/>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8" name="TextBox 8"/>
          <p:cNvSpPr txBox="1"/>
          <p:nvPr/>
        </p:nvSpPr>
        <p:spPr>
          <a:xfrm>
            <a:off x="3111672" y="1494486"/>
            <a:ext cx="4047381" cy="1052781"/>
          </a:xfrm>
          <a:prstGeom prst="rect">
            <a:avLst/>
          </a:prstGeom>
        </p:spPr>
        <p:txBody>
          <a:bodyPr lIns="0" tIns="0" rIns="0" bIns="0" rtlCol="0" anchor="t">
            <a:spAutoFit/>
          </a:bodyPr>
          <a:lstStyle/>
          <a:p>
            <a:pPr algn="ctr">
              <a:lnSpc>
                <a:spcPts val="8119"/>
              </a:lnSpc>
            </a:pPr>
            <a:r>
              <a:rPr lang="en-US" sz="5799">
                <a:solidFill>
                  <a:srgbClr val="375245"/>
                </a:solidFill>
                <a:latin typeface="#9Slide06 ThuPhap Thien An"/>
              </a:rPr>
              <a:t>Chuẩn bị đọc</a:t>
            </a:r>
          </a:p>
        </p:txBody>
      </p:sp>
      <p:sp>
        <p:nvSpPr>
          <p:cNvPr id="9" name="TextBox 9"/>
          <p:cNvSpPr txBox="1"/>
          <p:nvPr/>
        </p:nvSpPr>
        <p:spPr>
          <a:xfrm>
            <a:off x="6613958" y="2833536"/>
            <a:ext cx="5081860" cy="901650"/>
          </a:xfrm>
          <a:prstGeom prst="rect">
            <a:avLst/>
          </a:prstGeom>
        </p:spPr>
        <p:txBody>
          <a:bodyPr lIns="0" tIns="0" rIns="0" bIns="0" rtlCol="0" anchor="t">
            <a:spAutoFit/>
          </a:bodyPr>
          <a:lstStyle/>
          <a:p>
            <a:pPr algn="ctr">
              <a:lnSpc>
                <a:spcPts val="7000"/>
              </a:lnSpc>
            </a:pPr>
            <a:r>
              <a:rPr lang="en-US" sz="5000">
                <a:solidFill>
                  <a:srgbClr val="375245"/>
                </a:solidFill>
                <a:latin typeface="#9Slide07 SVNNexa Rust Slab Bla"/>
              </a:rPr>
              <a:t>MẬT MÃ SỐ 1</a:t>
            </a:r>
          </a:p>
        </p:txBody>
      </p:sp>
      <p:graphicFrame>
        <p:nvGraphicFramePr>
          <p:cNvPr id="10" name="Table 10"/>
          <p:cNvGraphicFramePr>
            <a:graphicFrameLocks noGrp="1"/>
          </p:cNvGraphicFramePr>
          <p:nvPr/>
        </p:nvGraphicFramePr>
        <p:xfrm>
          <a:off x="1028700" y="4475522"/>
          <a:ext cx="5576900" cy="3898202"/>
        </p:xfrm>
        <a:graphic>
          <a:graphicData uri="http://schemas.openxmlformats.org/drawingml/2006/table">
            <a:tbl>
              <a:tblPr/>
              <a:tblGrid>
                <a:gridCol w="557690">
                  <a:extLst>
                    <a:ext uri="{9D8B030D-6E8A-4147-A177-3AD203B41FA5}">
                      <a16:colId xmlns:a16="http://schemas.microsoft.com/office/drawing/2014/main" val="20000"/>
                    </a:ext>
                  </a:extLst>
                </a:gridCol>
                <a:gridCol w="557690">
                  <a:extLst>
                    <a:ext uri="{9D8B030D-6E8A-4147-A177-3AD203B41FA5}">
                      <a16:colId xmlns:a16="http://schemas.microsoft.com/office/drawing/2014/main" val="20001"/>
                    </a:ext>
                  </a:extLst>
                </a:gridCol>
                <a:gridCol w="557690">
                  <a:extLst>
                    <a:ext uri="{9D8B030D-6E8A-4147-A177-3AD203B41FA5}">
                      <a16:colId xmlns:a16="http://schemas.microsoft.com/office/drawing/2014/main" val="20002"/>
                    </a:ext>
                  </a:extLst>
                </a:gridCol>
                <a:gridCol w="557690">
                  <a:extLst>
                    <a:ext uri="{9D8B030D-6E8A-4147-A177-3AD203B41FA5}">
                      <a16:colId xmlns:a16="http://schemas.microsoft.com/office/drawing/2014/main" val="20003"/>
                    </a:ext>
                  </a:extLst>
                </a:gridCol>
                <a:gridCol w="557690">
                  <a:extLst>
                    <a:ext uri="{9D8B030D-6E8A-4147-A177-3AD203B41FA5}">
                      <a16:colId xmlns:a16="http://schemas.microsoft.com/office/drawing/2014/main" val="20004"/>
                    </a:ext>
                  </a:extLst>
                </a:gridCol>
                <a:gridCol w="557690">
                  <a:extLst>
                    <a:ext uri="{9D8B030D-6E8A-4147-A177-3AD203B41FA5}">
                      <a16:colId xmlns:a16="http://schemas.microsoft.com/office/drawing/2014/main" val="20005"/>
                    </a:ext>
                  </a:extLst>
                </a:gridCol>
                <a:gridCol w="557690">
                  <a:extLst>
                    <a:ext uri="{9D8B030D-6E8A-4147-A177-3AD203B41FA5}">
                      <a16:colId xmlns:a16="http://schemas.microsoft.com/office/drawing/2014/main" val="20006"/>
                    </a:ext>
                  </a:extLst>
                </a:gridCol>
                <a:gridCol w="557690">
                  <a:extLst>
                    <a:ext uri="{9D8B030D-6E8A-4147-A177-3AD203B41FA5}">
                      <a16:colId xmlns:a16="http://schemas.microsoft.com/office/drawing/2014/main" val="20007"/>
                    </a:ext>
                  </a:extLst>
                </a:gridCol>
                <a:gridCol w="557690">
                  <a:extLst>
                    <a:ext uri="{9D8B030D-6E8A-4147-A177-3AD203B41FA5}">
                      <a16:colId xmlns:a16="http://schemas.microsoft.com/office/drawing/2014/main" val="20008"/>
                    </a:ext>
                  </a:extLst>
                </a:gridCol>
                <a:gridCol w="557690">
                  <a:extLst>
                    <a:ext uri="{9D8B030D-6E8A-4147-A177-3AD203B41FA5}">
                      <a16:colId xmlns:a16="http://schemas.microsoft.com/office/drawing/2014/main" val="20009"/>
                    </a:ext>
                  </a:extLst>
                </a:gridCol>
              </a:tblGrid>
              <a:tr h="1206044">
                <a:tc gridSpan="10">
                  <a:txBody>
                    <a:bodyPr/>
                    <a:lstStyle/>
                    <a:p>
                      <a:pPr algn="ctr">
                        <a:lnSpc>
                          <a:spcPts val="6719"/>
                        </a:lnSpc>
                        <a:defRPr/>
                      </a:pPr>
                      <a:r>
                        <a:rPr lang="en-US" sz="4799">
                          <a:solidFill>
                            <a:srgbClr val="000000"/>
                          </a:solidFill>
                          <a:latin typeface="Roboto Condensed Bold"/>
                        </a:rPr>
                        <a:t>Bảng kí tự</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hMerge="1">
                  <a:txBody>
                    <a:bodyPr/>
                    <a:lstStyle/>
                    <a:p>
                      <a:pPr algn="ctr">
                        <a:lnSpc>
                          <a:spcPts val="6719"/>
                        </a:lnSpc>
                        <a:defRPr/>
                      </a:pPr>
                      <a:r>
                        <a:rPr lang="en-US" sz="4799">
                          <a:solidFill>
                            <a:srgbClr val="000000"/>
                          </a:solidFill>
                          <a:latin typeface="Roboto Condensed Bold"/>
                        </a:rPr>
                        <a:t>Bảng kí tự</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hMerge="1">
                  <a:txBody>
                    <a:bodyPr/>
                    <a:lstStyle/>
                    <a:p>
                      <a:pPr algn="ctr">
                        <a:lnSpc>
                          <a:spcPts val="6719"/>
                        </a:lnSpc>
                        <a:defRPr/>
                      </a:pPr>
                      <a:r>
                        <a:rPr lang="en-US" sz="4799">
                          <a:solidFill>
                            <a:srgbClr val="000000"/>
                          </a:solidFill>
                          <a:latin typeface="Roboto Condensed Bold"/>
                        </a:rPr>
                        <a:t>Bảng kí tự</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hMerge="1">
                  <a:txBody>
                    <a:bodyPr/>
                    <a:lstStyle/>
                    <a:p>
                      <a:pPr algn="ctr">
                        <a:lnSpc>
                          <a:spcPts val="6719"/>
                        </a:lnSpc>
                        <a:defRPr/>
                      </a:pPr>
                      <a:r>
                        <a:rPr lang="en-US" sz="4799">
                          <a:solidFill>
                            <a:srgbClr val="000000"/>
                          </a:solidFill>
                          <a:latin typeface="Roboto Condensed Bold"/>
                        </a:rPr>
                        <a:t>Bảng kí tự</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hMerge="1">
                  <a:txBody>
                    <a:bodyPr/>
                    <a:lstStyle/>
                    <a:p>
                      <a:pPr algn="ctr">
                        <a:lnSpc>
                          <a:spcPts val="6719"/>
                        </a:lnSpc>
                        <a:defRPr/>
                      </a:pPr>
                      <a:r>
                        <a:rPr lang="en-US" sz="4799">
                          <a:solidFill>
                            <a:srgbClr val="000000"/>
                          </a:solidFill>
                          <a:latin typeface="Roboto Condensed Bold"/>
                        </a:rPr>
                        <a:t>Bảng kí tự</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hMerge="1">
                  <a:txBody>
                    <a:bodyPr/>
                    <a:lstStyle/>
                    <a:p>
                      <a:pPr algn="ctr">
                        <a:lnSpc>
                          <a:spcPts val="6719"/>
                        </a:lnSpc>
                        <a:defRPr/>
                      </a:pPr>
                      <a:r>
                        <a:rPr lang="en-US" sz="4799">
                          <a:solidFill>
                            <a:srgbClr val="000000"/>
                          </a:solidFill>
                          <a:latin typeface="Roboto Condensed Bold"/>
                        </a:rPr>
                        <a:t>Bảng kí tự</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hMerge="1">
                  <a:txBody>
                    <a:bodyPr/>
                    <a:lstStyle/>
                    <a:p>
                      <a:pPr algn="ctr">
                        <a:lnSpc>
                          <a:spcPts val="6719"/>
                        </a:lnSpc>
                        <a:defRPr/>
                      </a:pPr>
                      <a:r>
                        <a:rPr lang="en-US" sz="4799">
                          <a:solidFill>
                            <a:srgbClr val="000000"/>
                          </a:solidFill>
                          <a:latin typeface="Roboto Condensed Bold"/>
                        </a:rPr>
                        <a:t>Bảng kí tự</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hMerge="1">
                  <a:txBody>
                    <a:bodyPr/>
                    <a:lstStyle/>
                    <a:p>
                      <a:pPr algn="ctr">
                        <a:lnSpc>
                          <a:spcPts val="6719"/>
                        </a:lnSpc>
                        <a:defRPr/>
                      </a:pPr>
                      <a:r>
                        <a:rPr lang="en-US" sz="4799">
                          <a:solidFill>
                            <a:srgbClr val="000000"/>
                          </a:solidFill>
                          <a:latin typeface="Roboto Condensed Bold"/>
                        </a:rPr>
                        <a:t>Bảng kí tự</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hMerge="1">
                  <a:txBody>
                    <a:bodyPr/>
                    <a:lstStyle/>
                    <a:p>
                      <a:pPr algn="ctr">
                        <a:lnSpc>
                          <a:spcPts val="6719"/>
                        </a:lnSpc>
                        <a:defRPr/>
                      </a:pPr>
                      <a:r>
                        <a:rPr lang="en-US" sz="4799">
                          <a:solidFill>
                            <a:srgbClr val="000000"/>
                          </a:solidFill>
                          <a:latin typeface="Roboto Condensed Bold"/>
                        </a:rPr>
                        <a:t>Bảng kí tự</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hMerge="1">
                  <a:txBody>
                    <a:bodyPr/>
                    <a:lstStyle/>
                    <a:p>
                      <a:pPr algn="ctr">
                        <a:lnSpc>
                          <a:spcPts val="6719"/>
                        </a:lnSpc>
                        <a:defRPr/>
                      </a:pPr>
                      <a:r>
                        <a:rPr lang="en-US" sz="4799">
                          <a:solidFill>
                            <a:srgbClr val="000000"/>
                          </a:solidFill>
                          <a:latin typeface="Roboto Condensed Bold"/>
                        </a:rPr>
                        <a:t>Bảng kí tự</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extLst>
                  <a:ext uri="{0D108BD9-81ED-4DB2-BD59-A6C34878D82A}">
                    <a16:rowId xmlns:a16="http://schemas.microsoft.com/office/drawing/2014/main" val="10000"/>
                  </a:ext>
                </a:extLst>
              </a:tr>
              <a:tr h="1259551">
                <a:tc>
                  <a:txBody>
                    <a:bodyPr/>
                    <a:lstStyle/>
                    <a:p>
                      <a:pPr algn="l">
                        <a:lnSpc>
                          <a:spcPts val="5320"/>
                        </a:lnSpc>
                        <a:defRPr/>
                      </a:pPr>
                      <a:r>
                        <a:rPr lang="en-US" sz="3800">
                          <a:solidFill>
                            <a:srgbClr val="000000"/>
                          </a:solidFill>
                          <a:latin typeface="Roboto Condensed"/>
                        </a:rPr>
                        <a:t>@</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a:txBody>
                    <a:bodyPr/>
                    <a:lstStyle/>
                    <a:p>
                      <a:pPr algn="l">
                        <a:lnSpc>
                          <a:spcPts val="5320"/>
                        </a:lnSpc>
                        <a:defRPr/>
                      </a:pPr>
                      <a:r>
                        <a:rPr lang="en-US" sz="3800">
                          <a:solidFill>
                            <a:srgbClr val="000000"/>
                          </a:solidFill>
                          <a:latin typeface="Roboto Condensed"/>
                        </a:rPr>
                        <a:t>%</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a:txBody>
                    <a:bodyPr/>
                    <a:lstStyle/>
                    <a:p>
                      <a:pPr algn="l">
                        <a:lnSpc>
                          <a:spcPts val="5320"/>
                        </a:lnSpc>
                        <a:defRPr/>
                      </a:pPr>
                      <a:r>
                        <a:rPr lang="en-US" sz="3800">
                          <a:solidFill>
                            <a:srgbClr val="000000"/>
                          </a:solidFill>
                          <a:latin typeface="Roboto Condensed"/>
                        </a:rPr>
                        <a:t>*</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a:txBody>
                    <a:bodyPr/>
                    <a:lstStyle/>
                    <a:p>
                      <a:pPr algn="l">
                        <a:lnSpc>
                          <a:spcPts val="5320"/>
                        </a:lnSpc>
                        <a:defRPr/>
                      </a:pPr>
                      <a:r>
                        <a:rPr lang="en-US" sz="3800">
                          <a:solidFill>
                            <a:srgbClr val="000000"/>
                          </a:solidFill>
                          <a:latin typeface="Roboto Condensed"/>
                        </a:rPr>
                        <a:t>!</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a:txBody>
                    <a:bodyPr/>
                    <a:lstStyle/>
                    <a:p>
                      <a:pPr algn="l">
                        <a:lnSpc>
                          <a:spcPts val="5320"/>
                        </a:lnSpc>
                        <a:defRPr/>
                      </a:pPr>
                      <a:r>
                        <a:rPr lang="en-US" sz="3800">
                          <a:solidFill>
                            <a:srgbClr val="000000"/>
                          </a:solidFill>
                          <a:latin typeface="Roboto Condensed"/>
                        </a:rPr>
                        <a:t>?</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a:txBody>
                    <a:bodyPr/>
                    <a:lstStyle/>
                    <a:p>
                      <a:pPr algn="l">
                        <a:lnSpc>
                          <a:spcPts val="5320"/>
                        </a:lnSpc>
                        <a:defRPr/>
                      </a:pPr>
                      <a:r>
                        <a:rPr lang="en-US" sz="3800">
                          <a:solidFill>
                            <a:srgbClr val="000000"/>
                          </a:solidFill>
                          <a:latin typeface="Roboto Condensed"/>
                        </a:rPr>
                        <a:t>]</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a:txBody>
                    <a:bodyPr/>
                    <a:lstStyle/>
                    <a:p>
                      <a:pPr algn="l">
                        <a:lnSpc>
                          <a:spcPts val="5320"/>
                        </a:lnSpc>
                        <a:defRPr/>
                      </a:pPr>
                      <a:r>
                        <a:rPr lang="en-US" sz="3800">
                          <a:solidFill>
                            <a:srgbClr val="000000"/>
                          </a:solidFill>
                          <a:latin typeface="Roboto Condensed"/>
                        </a:rPr>
                        <a:t>(</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a:txBody>
                    <a:bodyPr/>
                    <a:lstStyle/>
                    <a:p>
                      <a:pPr algn="l">
                        <a:lnSpc>
                          <a:spcPts val="5320"/>
                        </a:lnSpc>
                        <a:defRPr/>
                      </a:pPr>
                      <a:r>
                        <a:rPr lang="en-US" sz="3800">
                          <a:solidFill>
                            <a:srgbClr val="000000"/>
                          </a:solidFill>
                          <a:latin typeface="Roboto Condensed"/>
                        </a:rPr>
                        <a:t>^</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a:txBody>
                    <a:bodyPr/>
                    <a:lstStyle/>
                    <a:p>
                      <a:pPr algn="l">
                        <a:lnSpc>
                          <a:spcPts val="5320"/>
                        </a:lnSpc>
                        <a:defRPr/>
                      </a:pPr>
                      <a:r>
                        <a:rPr lang="en-US" sz="3800">
                          <a:solidFill>
                            <a:srgbClr val="000000"/>
                          </a:solidFill>
                          <a:latin typeface="Roboto Condensed"/>
                        </a:rPr>
                        <a:t>#</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a:txBody>
                    <a:bodyPr/>
                    <a:lstStyle/>
                    <a:p>
                      <a:pPr algn="l">
                        <a:lnSpc>
                          <a:spcPts val="5320"/>
                        </a:lnSpc>
                        <a:defRPr/>
                      </a:pPr>
                      <a:r>
                        <a:rPr lang="en-US" sz="3800">
                          <a:solidFill>
                            <a:srgbClr val="000000"/>
                          </a:solidFill>
                          <a:latin typeface="Roboto Condensed"/>
                        </a:rPr>
                        <a:t>&amp;</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extLst>
                  <a:ext uri="{0D108BD9-81ED-4DB2-BD59-A6C34878D82A}">
                    <a16:rowId xmlns:a16="http://schemas.microsoft.com/office/drawing/2014/main" val="10001"/>
                  </a:ext>
                </a:extLst>
              </a:tr>
              <a:tr h="1432607">
                <a:tc>
                  <a:txBody>
                    <a:bodyPr/>
                    <a:lstStyle/>
                    <a:p>
                      <a:pPr algn="l">
                        <a:lnSpc>
                          <a:spcPts val="5320"/>
                        </a:lnSpc>
                        <a:defRPr/>
                      </a:pPr>
                      <a:r>
                        <a:rPr lang="en-US" sz="3800">
                          <a:solidFill>
                            <a:srgbClr val="000000"/>
                          </a:solidFill>
                          <a:latin typeface="Roboto Condensed"/>
                        </a:rPr>
                        <a:t>t</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a:txBody>
                    <a:bodyPr/>
                    <a:lstStyle/>
                    <a:p>
                      <a:pPr algn="l">
                        <a:lnSpc>
                          <a:spcPts val="5320"/>
                        </a:lnSpc>
                        <a:defRPr/>
                      </a:pPr>
                      <a:r>
                        <a:rPr lang="en-US" sz="3800">
                          <a:solidFill>
                            <a:srgbClr val="000000"/>
                          </a:solidFill>
                          <a:latin typeface="Roboto Condensed"/>
                        </a:rPr>
                        <a:t>ê</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a:txBody>
                    <a:bodyPr/>
                    <a:lstStyle/>
                    <a:p>
                      <a:pPr algn="l">
                        <a:lnSpc>
                          <a:spcPts val="5320"/>
                        </a:lnSpc>
                        <a:defRPr/>
                      </a:pPr>
                      <a:r>
                        <a:rPr lang="en-US" sz="3800">
                          <a:solidFill>
                            <a:srgbClr val="000000"/>
                          </a:solidFill>
                          <a:latin typeface="Roboto Condensed"/>
                        </a:rPr>
                        <a:t>n</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a:txBody>
                    <a:bodyPr/>
                    <a:lstStyle/>
                    <a:p>
                      <a:pPr algn="l">
                        <a:lnSpc>
                          <a:spcPts val="5320"/>
                        </a:lnSpc>
                        <a:defRPr/>
                      </a:pPr>
                      <a:r>
                        <a:rPr lang="en-US" sz="3800">
                          <a:solidFill>
                            <a:srgbClr val="000000"/>
                          </a:solidFill>
                          <a:latin typeface="Roboto Condensed"/>
                        </a:rPr>
                        <a:t>ô</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a:txBody>
                    <a:bodyPr/>
                    <a:lstStyle/>
                    <a:p>
                      <a:pPr algn="l">
                        <a:lnSpc>
                          <a:spcPts val="5320"/>
                        </a:lnSpc>
                        <a:defRPr/>
                      </a:pPr>
                      <a:r>
                        <a:rPr lang="en-US" sz="3800">
                          <a:solidFill>
                            <a:srgbClr val="000000"/>
                          </a:solidFill>
                          <a:latin typeface="Roboto Condensed"/>
                        </a:rPr>
                        <a:t>i</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a:txBody>
                    <a:bodyPr/>
                    <a:lstStyle/>
                    <a:p>
                      <a:pPr algn="l">
                        <a:lnSpc>
                          <a:spcPts val="5320"/>
                        </a:lnSpc>
                        <a:defRPr/>
                      </a:pPr>
                      <a:r>
                        <a:rPr lang="en-US" sz="3800">
                          <a:solidFill>
                            <a:srgbClr val="000000"/>
                          </a:solidFill>
                          <a:latin typeface="Roboto Condensed"/>
                        </a:rPr>
                        <a:t>m</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a:txBody>
                    <a:bodyPr/>
                    <a:lstStyle/>
                    <a:p>
                      <a:pPr algn="l">
                        <a:lnSpc>
                          <a:spcPts val="5320"/>
                        </a:lnSpc>
                        <a:defRPr/>
                      </a:pPr>
                      <a:r>
                        <a:rPr lang="en-US" sz="3800">
                          <a:solidFill>
                            <a:srgbClr val="000000"/>
                          </a:solidFill>
                          <a:latin typeface="Roboto Condensed"/>
                        </a:rPr>
                        <a:t>a</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a:txBody>
                    <a:bodyPr/>
                    <a:lstStyle/>
                    <a:p>
                      <a:pPr algn="l">
                        <a:lnSpc>
                          <a:spcPts val="5320"/>
                        </a:lnSpc>
                        <a:defRPr/>
                      </a:pPr>
                      <a:r>
                        <a:rPr lang="en-US" sz="3800">
                          <a:solidFill>
                            <a:srgbClr val="000000"/>
                          </a:solidFill>
                          <a:latin typeface="Roboto Condensed"/>
                        </a:rPr>
                        <a:t>h</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a:txBody>
                    <a:bodyPr/>
                    <a:lstStyle/>
                    <a:p>
                      <a:pPr algn="l">
                        <a:lnSpc>
                          <a:spcPts val="5320"/>
                        </a:lnSpc>
                        <a:defRPr/>
                      </a:pPr>
                      <a:r>
                        <a:rPr lang="en-US" sz="3800">
                          <a:solidFill>
                            <a:srgbClr val="000000"/>
                          </a:solidFill>
                          <a:latin typeface="Roboto Condensed"/>
                        </a:rPr>
                        <a:t>u</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tc>
                  <a:txBody>
                    <a:bodyPr/>
                    <a:lstStyle/>
                    <a:p>
                      <a:pPr algn="l">
                        <a:lnSpc>
                          <a:spcPts val="5320"/>
                        </a:lnSpc>
                        <a:defRPr/>
                      </a:pPr>
                      <a:r>
                        <a:rPr lang="en-US" sz="3800">
                          <a:solidFill>
                            <a:srgbClr val="000000"/>
                          </a:solidFill>
                          <a:latin typeface="Roboto Condensed"/>
                        </a:rPr>
                        <a:t>ư</a:t>
                      </a:r>
                      <a:endParaRPr lang="en-US" sz="1100"/>
                    </a:p>
                  </a:txBody>
                  <a:tcPr marL="123825" marR="123825" marT="123825" marB="1238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F8E1"/>
                    </a:solidFill>
                  </a:tcPr>
                </a:tc>
                <a:extLst>
                  <a:ext uri="{0D108BD9-81ED-4DB2-BD59-A6C34878D82A}">
                    <a16:rowId xmlns:a16="http://schemas.microsoft.com/office/drawing/2014/main" val="10002"/>
                  </a:ext>
                </a:extLst>
              </a:tr>
            </a:tbl>
          </a:graphicData>
        </a:graphic>
      </p:graphicFrame>
      <p:grpSp>
        <p:nvGrpSpPr>
          <p:cNvPr id="11" name="Group 11"/>
          <p:cNvGrpSpPr/>
          <p:nvPr/>
        </p:nvGrpSpPr>
        <p:grpSpPr>
          <a:xfrm>
            <a:off x="8428941" y="4130941"/>
            <a:ext cx="6454069" cy="2243970"/>
            <a:chOff x="0" y="0"/>
            <a:chExt cx="2009014" cy="698500"/>
          </a:xfrm>
        </p:grpSpPr>
        <p:sp>
          <p:nvSpPr>
            <p:cNvPr id="12" name="Freeform 12"/>
            <p:cNvSpPr/>
            <p:nvPr/>
          </p:nvSpPr>
          <p:spPr>
            <a:xfrm>
              <a:off x="0" y="0"/>
              <a:ext cx="2009014" cy="698500"/>
            </a:xfrm>
            <a:custGeom>
              <a:avLst/>
              <a:gdLst/>
              <a:ahLst/>
              <a:cxnLst/>
              <a:rect l="l" t="t" r="r" b="b"/>
              <a:pathLst>
                <a:path w="2009014" h="698500">
                  <a:moveTo>
                    <a:pt x="2009014" y="349250"/>
                  </a:moveTo>
                  <a:lnTo>
                    <a:pt x="1805814" y="698500"/>
                  </a:lnTo>
                  <a:lnTo>
                    <a:pt x="203200" y="698500"/>
                  </a:lnTo>
                  <a:lnTo>
                    <a:pt x="0" y="349250"/>
                  </a:lnTo>
                  <a:lnTo>
                    <a:pt x="203200" y="0"/>
                  </a:lnTo>
                  <a:lnTo>
                    <a:pt x="1805814" y="0"/>
                  </a:lnTo>
                  <a:lnTo>
                    <a:pt x="2009014" y="349250"/>
                  </a:lnTo>
                  <a:close/>
                </a:path>
              </a:pathLst>
            </a:custGeom>
            <a:solidFill>
              <a:srgbClr val="F7F5F3"/>
            </a:solidFill>
          </p:spPr>
          <p:txBody>
            <a:bodyPr/>
            <a:lstStyle/>
            <a:p>
              <a:endParaRPr lang="en-US"/>
            </a:p>
          </p:txBody>
        </p:sp>
        <p:sp>
          <p:nvSpPr>
            <p:cNvPr id="13" name="TextBox 13"/>
            <p:cNvSpPr txBox="1"/>
            <p:nvPr/>
          </p:nvSpPr>
          <p:spPr>
            <a:xfrm>
              <a:off x="114300" y="-123825"/>
              <a:ext cx="1780414" cy="822325"/>
            </a:xfrm>
            <a:prstGeom prst="rect">
              <a:avLst/>
            </a:prstGeom>
          </p:spPr>
          <p:txBody>
            <a:bodyPr lIns="50800" tIns="50800" rIns="50800" bIns="50800" rtlCol="0" anchor="ctr"/>
            <a:lstStyle/>
            <a:p>
              <a:pPr algn="ctr">
                <a:lnSpc>
                  <a:spcPts val="8119"/>
                </a:lnSpc>
              </a:pPr>
              <a:r>
                <a:rPr lang="en-US" sz="5799">
                  <a:solidFill>
                    <a:srgbClr val="375245"/>
                  </a:solidFill>
                  <a:latin typeface="Roboto Condensed Bold"/>
                </a:rPr>
                <a:t>@^ơ_l#c_b(@</a:t>
              </a:r>
            </a:p>
          </p:txBody>
        </p:sp>
      </p:grpSp>
      <p:grpSp>
        <p:nvGrpSpPr>
          <p:cNvPr id="14" name="Group 14"/>
          <p:cNvGrpSpPr/>
          <p:nvPr/>
        </p:nvGrpSpPr>
        <p:grpSpPr>
          <a:xfrm>
            <a:off x="8428941" y="6949946"/>
            <a:ext cx="6639248" cy="2308354"/>
            <a:chOff x="0" y="0"/>
            <a:chExt cx="2009014" cy="698500"/>
          </a:xfrm>
        </p:grpSpPr>
        <p:sp>
          <p:nvSpPr>
            <p:cNvPr id="15" name="Freeform 15"/>
            <p:cNvSpPr/>
            <p:nvPr/>
          </p:nvSpPr>
          <p:spPr>
            <a:xfrm>
              <a:off x="0" y="0"/>
              <a:ext cx="2009014" cy="698500"/>
            </a:xfrm>
            <a:custGeom>
              <a:avLst/>
              <a:gdLst/>
              <a:ahLst/>
              <a:cxnLst/>
              <a:rect l="l" t="t" r="r" b="b"/>
              <a:pathLst>
                <a:path w="2009014" h="698500">
                  <a:moveTo>
                    <a:pt x="2009014" y="349250"/>
                  </a:moveTo>
                  <a:lnTo>
                    <a:pt x="1805814" y="698500"/>
                  </a:lnTo>
                  <a:lnTo>
                    <a:pt x="203200" y="698500"/>
                  </a:lnTo>
                  <a:lnTo>
                    <a:pt x="0" y="349250"/>
                  </a:lnTo>
                  <a:lnTo>
                    <a:pt x="203200" y="0"/>
                  </a:lnTo>
                  <a:lnTo>
                    <a:pt x="1805814" y="0"/>
                  </a:lnTo>
                  <a:lnTo>
                    <a:pt x="2009014" y="349250"/>
                  </a:lnTo>
                  <a:close/>
                </a:path>
              </a:pathLst>
            </a:custGeom>
            <a:solidFill>
              <a:srgbClr val="F7F5F3"/>
            </a:solidFill>
          </p:spPr>
          <p:txBody>
            <a:bodyPr/>
            <a:lstStyle/>
            <a:p>
              <a:endParaRPr lang="en-US"/>
            </a:p>
          </p:txBody>
        </p:sp>
        <p:sp>
          <p:nvSpPr>
            <p:cNvPr id="16" name="TextBox 16"/>
            <p:cNvSpPr txBox="1"/>
            <p:nvPr/>
          </p:nvSpPr>
          <p:spPr>
            <a:xfrm>
              <a:off x="114300" y="-123825"/>
              <a:ext cx="1780414" cy="822325"/>
            </a:xfrm>
            <a:prstGeom prst="rect">
              <a:avLst/>
            </a:prstGeom>
          </p:spPr>
          <p:txBody>
            <a:bodyPr lIns="50800" tIns="50800" rIns="50800" bIns="50800" rtlCol="0" anchor="ctr"/>
            <a:lstStyle/>
            <a:p>
              <a:pPr algn="ctr">
                <a:lnSpc>
                  <a:spcPts val="8119"/>
                </a:lnSpc>
              </a:pPr>
              <a:r>
                <a:rPr lang="en-US" sz="5799">
                  <a:solidFill>
                    <a:srgbClr val="375245"/>
                  </a:solidFill>
                  <a:latin typeface="Roboto Condensed Bold"/>
                </a:rPr>
                <a:t>Thơ lục bát</a:t>
              </a:r>
            </a:p>
          </p:txBody>
        </p:sp>
      </p:grpSp>
      <p:pic>
        <p:nvPicPr>
          <p:cNvPr id="17" name="COUNTDOWN Timer 30 sec ( v 225 ) Clock with Sound Effects and Voice 4k">
            <a:hlinkClick r:id="" action="ppaction://media"/>
            <a:extLst>
              <a:ext uri="{FF2B5EF4-FFF2-40B4-BE49-F238E27FC236}">
                <a16:creationId xmlns:a16="http://schemas.microsoft.com/office/drawing/2014/main" id="{76C9F926-E276-6D79-2688-C6124EE4FAD2}"/>
              </a:ext>
            </a:extLst>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13571846" y="1179842"/>
            <a:ext cx="3584969" cy="201654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762"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7"/>
                                        </p:tgtEl>
                                      </p:cBhvr>
                                    </p:cmd>
                                  </p:childTnLst>
                                </p:cTn>
                              </p:par>
                            </p:childTnLst>
                          </p:cTn>
                        </p:par>
                      </p:childTnLst>
                    </p:cTn>
                  </p:par>
                </p:childTnLst>
              </p:cTn>
              <p:nextCondLst>
                <p:cond evt="onClick" delay="0">
                  <p:tgtEl>
                    <p:spTgt spid="17"/>
                  </p:tgtEl>
                </p:cond>
              </p:nextCondLst>
            </p:seq>
            <p:video>
              <p:cMediaNode vol="80000">
                <p:cTn id="12" fill="hold" display="0">
                  <p:stCondLst>
                    <p:cond delay="indefinite"/>
                  </p:stCondLst>
                </p:cTn>
                <p:tgtEl>
                  <p:spTgt spid="17"/>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TotalTime>
  <Words>4235</Words>
  <Application>Microsoft Office PowerPoint</Application>
  <PresentationFormat>Custom</PresentationFormat>
  <Paragraphs>623</Paragraphs>
  <Slides>51</Slides>
  <Notes>51</Notes>
  <HiddenSlides>0</HiddenSlides>
  <MMClips>15</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51</vt:i4>
      </vt:variant>
    </vt:vector>
  </HeadingPairs>
  <TitlesOfParts>
    <vt:vector size="68" baseType="lpstr">
      <vt:lpstr>#9Slide05 Brannboll Ny</vt:lpstr>
      <vt:lpstr>SVN-Bira</vt:lpstr>
      <vt:lpstr>Roboto Condensed Italics</vt:lpstr>
      <vt:lpstr>#9Slide06 ThuPhap Thien An</vt:lpstr>
      <vt:lpstr>#9Slide07 SVNNexa Rust Slab Bla</vt:lpstr>
      <vt:lpstr>Calibri</vt:lpstr>
      <vt:lpstr>Arial</vt:lpstr>
      <vt:lpstr>#9Slide06 SVNAdeline</vt:lpstr>
      <vt:lpstr>Fraunces Bold</vt:lpstr>
      <vt:lpstr>Roboto Condensed</vt:lpstr>
      <vt:lpstr>Roboto Bold</vt:lpstr>
      <vt:lpstr>#9Slide03 Arima Madurai Bold</vt:lpstr>
      <vt:lpstr>#9Slide05 VL Fadilla</vt:lpstr>
      <vt:lpstr>ThuphapCongthuy</vt:lpstr>
      <vt:lpstr>Roboto Condensed Bold Italics</vt:lpstr>
      <vt:lpstr>Roboto Condensed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9CD_B2_Doc1_Canh ngay xuan</dc:title>
  <dc:creator>Administrator</dc:creator>
  <cp:lastModifiedBy>Admin</cp:lastModifiedBy>
  <cp:revision>3</cp:revision>
  <dcterms:created xsi:type="dcterms:W3CDTF">2006-08-16T00:00:00Z</dcterms:created>
  <dcterms:modified xsi:type="dcterms:W3CDTF">2024-06-25T09:10:02Z</dcterms:modified>
  <dc:identifier>DAGITfunoc8</dc:identifier>
</cp:coreProperties>
</file>