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74" r:id="rId21"/>
    <p:sldId id="275" r:id="rId22"/>
    <p:sldId id="276" r:id="rId23"/>
    <p:sldId id="277" r:id="rId24"/>
    <p:sldId id="278" r:id="rId25"/>
  </p:sldIdLst>
  <p:sldSz cx="18288000" cy="10287000"/>
  <p:notesSz cx="6858000" cy="9144000"/>
  <p:embeddedFontLst>
    <p:embeddedFont>
      <p:font typeface="#9Slide07 SFU Blackout" panose="020B0604020202020204" charset="0"/>
      <p:regular r:id="rId26"/>
    </p:embeddedFont>
    <p:embeddedFont>
      <p:font typeface="Fraunces Bold" panose="020B0604020202020204" charset="0"/>
      <p:regular r:id="rId27"/>
    </p:embeddedFont>
    <p:embeddedFont>
      <p:font typeface="#9Slide05 Aphrodite Pro" panose="020B0604020202020204" charset="0"/>
      <p:regular r:id="rId28"/>
    </p:embeddedFont>
    <p:embeddedFont>
      <p:font typeface="Roboto Condensed" panose="020B0604020202020204" charset="0"/>
      <p:regular r:id="rId29"/>
      <p:italic r:id="rId30"/>
    </p:embeddedFont>
    <p:embeddedFont>
      <p:font typeface="Calibri" panose="020F0502020204030204" pitchFamily="34" charset="0"/>
      <p:regular r:id="rId31"/>
      <p:bold r:id="rId32"/>
      <p:italic r:id="rId33"/>
      <p:boldItalic r:id="rId34"/>
    </p:embeddedFont>
    <p:embeddedFont>
      <p:font typeface="Roboto Condensed Bold Italics" panose="020B0604020202020204" charset="0"/>
      <p:regular r:id="rId35"/>
    </p:embeddedFont>
    <p:embeddedFont>
      <p:font typeface="Roboto Condensed Italics" panose="020B0604020202020204" charset="0"/>
      <p:regular r:id="rId36"/>
    </p:embeddedFont>
    <p:embeddedFont>
      <p:font typeface="Roboto Condensed Bold" panose="020B0604020202020204" charset="0"/>
      <p:regular r:id="rId37"/>
    </p:embeddedFont>
    <p:embeddedFont>
      <p:font typeface="#9Slide07 Crocante" panose="020B0604020202020204" charset="0"/>
      <p:regular r:id="rId38"/>
    </p:embeddedFont>
    <p:embeddedFont>
      <p:font typeface="#9Slide07 SVNUT Triumph Press" panose="00000500000000000000" charset="0"/>
      <p:regular r:id="rId39"/>
      <p:boldItalic r:id="rId40"/>
    </p:embeddedFont>
    <p:embeddedFont>
      <p:font typeface="#9Slide05 VL Fadilla"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3.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15942956" y="152789"/>
            <a:ext cx="1106455" cy="1191338"/>
          </a:xfrm>
          <a:custGeom>
            <a:avLst/>
            <a:gdLst/>
            <a:ahLst/>
            <a:cxnLst/>
            <a:rect l="l" t="t" r="r" b="b"/>
            <a:pathLst>
              <a:path w="1106455" h="1191338">
                <a:moveTo>
                  <a:pt x="0" y="0"/>
                </a:moveTo>
                <a:lnTo>
                  <a:pt x="1106455" y="0"/>
                </a:lnTo>
                <a:lnTo>
                  <a:pt x="1106455" y="1191338"/>
                </a:lnTo>
                <a:lnTo>
                  <a:pt x="0" y="11913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1936616" y="3080994"/>
            <a:ext cx="6258735" cy="7082020"/>
          </a:xfrm>
          <a:custGeom>
            <a:avLst/>
            <a:gdLst/>
            <a:ahLst/>
            <a:cxnLst/>
            <a:rect l="l" t="t" r="r" b="b"/>
            <a:pathLst>
              <a:path w="6258735" h="7082020">
                <a:moveTo>
                  <a:pt x="0" y="0"/>
                </a:moveTo>
                <a:lnTo>
                  <a:pt x="6258735" y="0"/>
                </a:lnTo>
                <a:lnTo>
                  <a:pt x="6258735" y="7082020"/>
                </a:lnTo>
                <a:lnTo>
                  <a:pt x="0" y="70820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05625" y="2985744"/>
            <a:ext cx="11430991" cy="6305550"/>
          </a:xfrm>
          <a:prstGeom prst="rect">
            <a:avLst/>
          </a:prstGeom>
        </p:spPr>
        <p:txBody>
          <a:bodyPr lIns="0" tIns="0" rIns="0" bIns="0" rtlCol="0" anchor="t">
            <a:spAutoFit/>
          </a:bodyPr>
          <a:lstStyle/>
          <a:p>
            <a:pPr marL="971548" lvl="1" indent="-485774" algn="just">
              <a:lnSpc>
                <a:spcPts val="6299"/>
              </a:lnSpc>
              <a:buFont typeface="Arial"/>
              <a:buChar char="•"/>
            </a:pPr>
            <a:r>
              <a:rPr lang="en-US" sz="4499">
                <a:solidFill>
                  <a:srgbClr val="263D2F"/>
                </a:solidFill>
                <a:latin typeface="Roboto Condensed"/>
              </a:rPr>
              <a:t>Nhiệm vụ: </a:t>
            </a:r>
          </a:p>
          <a:p>
            <a:pPr algn="just">
              <a:lnSpc>
                <a:spcPts val="6299"/>
              </a:lnSpc>
            </a:pPr>
            <a:r>
              <a:rPr lang="en-US" sz="4499">
                <a:solidFill>
                  <a:srgbClr val="263D2F"/>
                </a:solidFill>
                <a:latin typeface="Roboto Condensed"/>
              </a:rPr>
              <a:t>- Liệt kê tên các đoạn trích trong </a:t>
            </a:r>
            <a:r>
              <a:rPr lang="en-US" sz="4499">
                <a:solidFill>
                  <a:srgbClr val="263D2F"/>
                </a:solidFill>
                <a:latin typeface="Roboto Condensed Italics"/>
              </a:rPr>
              <a:t>Truyện Kiều</a:t>
            </a:r>
            <a:r>
              <a:rPr lang="en-US" sz="4499">
                <a:solidFill>
                  <a:srgbClr val="263D2F"/>
                </a:solidFill>
                <a:latin typeface="Roboto Condensed"/>
              </a:rPr>
              <a:t> và </a:t>
            </a:r>
            <a:r>
              <a:rPr lang="en-US" sz="4499">
                <a:solidFill>
                  <a:srgbClr val="263D2F"/>
                </a:solidFill>
                <a:latin typeface="Roboto Condensed Italics"/>
              </a:rPr>
              <a:t>Truyện Lục Vân Tiên</a:t>
            </a:r>
            <a:r>
              <a:rPr lang="en-US" sz="4499">
                <a:solidFill>
                  <a:srgbClr val="263D2F"/>
                </a:solidFill>
                <a:latin typeface="Roboto Condensed"/>
              </a:rPr>
              <a:t> đã được học.</a:t>
            </a:r>
          </a:p>
          <a:p>
            <a:pPr algn="just">
              <a:lnSpc>
                <a:spcPts val="6299"/>
              </a:lnSpc>
            </a:pPr>
            <a:r>
              <a:rPr lang="en-US" sz="4499">
                <a:solidFill>
                  <a:srgbClr val="263D2F"/>
                </a:solidFill>
                <a:latin typeface="Roboto Condensed"/>
              </a:rPr>
              <a:t>- Liệt kê các yêu cầu của kiểu bài Phân tích một tác phẩm văn học đã học ở Bài 1.</a:t>
            </a:r>
          </a:p>
          <a:p>
            <a:pPr marL="971548" lvl="1" indent="-485774" algn="just">
              <a:lnSpc>
                <a:spcPts val="6299"/>
              </a:lnSpc>
              <a:buFont typeface="Arial"/>
              <a:buChar char="•"/>
            </a:pPr>
            <a:r>
              <a:rPr lang="en-US" sz="4499">
                <a:solidFill>
                  <a:srgbClr val="263D2F"/>
                </a:solidFill>
                <a:latin typeface="Roboto Condensed"/>
              </a:rPr>
              <a:t>Hình thức: Hoạt động nhóm 4HS</a:t>
            </a:r>
          </a:p>
          <a:p>
            <a:pPr marL="971548" lvl="1" indent="-485774" algn="just">
              <a:lnSpc>
                <a:spcPts val="6299"/>
              </a:lnSpc>
              <a:buFont typeface="Arial"/>
              <a:buChar char="•"/>
            </a:pPr>
            <a:r>
              <a:rPr lang="en-US" sz="4499">
                <a:solidFill>
                  <a:srgbClr val="263D2F"/>
                </a:solidFill>
                <a:latin typeface="Roboto Condensed"/>
              </a:rPr>
              <a:t>Sản phẩm: Liệt kê trên bảng phụ</a:t>
            </a:r>
          </a:p>
          <a:p>
            <a:pPr marL="971548" lvl="1" indent="-485774" algn="just">
              <a:lnSpc>
                <a:spcPts val="6299"/>
              </a:lnSpc>
              <a:buFont typeface="Arial"/>
              <a:buChar char="•"/>
            </a:pPr>
            <a:r>
              <a:rPr lang="en-US" sz="4499">
                <a:solidFill>
                  <a:srgbClr val="263D2F"/>
                </a:solidFill>
                <a:latin typeface="Roboto Condensed"/>
              </a:rPr>
              <a:t>Thời gian: 3 phút</a:t>
            </a:r>
          </a:p>
        </p:txBody>
      </p:sp>
      <p:sp>
        <p:nvSpPr>
          <p:cNvPr id="5" name="TextBox 5"/>
          <p:cNvSpPr txBox="1"/>
          <p:nvPr/>
        </p:nvSpPr>
        <p:spPr>
          <a:xfrm>
            <a:off x="425450" y="441104"/>
            <a:ext cx="8413750" cy="1651635"/>
          </a:xfrm>
          <a:prstGeom prst="rect">
            <a:avLst/>
          </a:prstGeom>
        </p:spPr>
        <p:txBody>
          <a:bodyPr lIns="0" tIns="0" rIns="0" bIns="0" rtlCol="0" anchor="t">
            <a:spAutoFit/>
          </a:bodyPr>
          <a:lstStyle/>
          <a:p>
            <a:pPr algn="ctr">
              <a:lnSpc>
                <a:spcPts val="13439"/>
              </a:lnSpc>
              <a:spcBef>
                <a:spcPct val="0"/>
              </a:spcBef>
            </a:pPr>
            <a:r>
              <a:rPr lang="en-US" sz="9600">
                <a:solidFill>
                  <a:srgbClr val="263D2F"/>
                </a:solidFill>
                <a:latin typeface="#9Slide07 SFU Blackout"/>
              </a:rPr>
              <a:t>SIÊU TRÍ NHỚ</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952361"/>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TextBox 4"/>
          <p:cNvSpPr txBox="1"/>
          <p:nvPr/>
        </p:nvSpPr>
        <p:spPr>
          <a:xfrm>
            <a:off x="2653616" y="177250"/>
            <a:ext cx="3034730" cy="847089"/>
          </a:xfrm>
          <a:prstGeom prst="rect">
            <a:avLst/>
          </a:prstGeom>
        </p:spPr>
        <p:txBody>
          <a:bodyPr lIns="0" tIns="0" rIns="0" bIns="0" rtlCol="0" anchor="t">
            <a:spAutoFit/>
          </a:bodyPr>
          <a:lstStyle/>
          <a:p>
            <a:pPr algn="just">
              <a:lnSpc>
                <a:spcPts val="6860"/>
              </a:lnSpc>
            </a:pPr>
            <a:r>
              <a:rPr lang="en-US" sz="4900">
                <a:solidFill>
                  <a:srgbClr val="DCDCB4"/>
                </a:solidFill>
                <a:latin typeface="Roboto Condensed Bold"/>
              </a:rPr>
              <a:t>Lập dàn ý</a:t>
            </a:r>
          </a:p>
        </p:txBody>
      </p:sp>
      <p:grpSp>
        <p:nvGrpSpPr>
          <p:cNvPr id="5" name="Group 5"/>
          <p:cNvGrpSpPr/>
          <p:nvPr/>
        </p:nvGrpSpPr>
        <p:grpSpPr>
          <a:xfrm>
            <a:off x="0" y="1424390"/>
            <a:ext cx="2103203" cy="1169968"/>
            <a:chOff x="0" y="0"/>
            <a:chExt cx="553930" cy="308140"/>
          </a:xfrm>
        </p:grpSpPr>
        <p:sp>
          <p:nvSpPr>
            <p:cNvPr id="6" name="Freeform 6"/>
            <p:cNvSpPr/>
            <p:nvPr/>
          </p:nvSpPr>
          <p:spPr>
            <a:xfrm>
              <a:off x="0" y="0"/>
              <a:ext cx="553930" cy="308140"/>
            </a:xfrm>
            <a:custGeom>
              <a:avLst/>
              <a:gdLst/>
              <a:ahLst/>
              <a:cxnLst/>
              <a:rect l="l" t="t" r="r" b="b"/>
              <a:pathLst>
                <a:path w="553930" h="308140">
                  <a:moveTo>
                    <a:pt x="154070" y="0"/>
                  </a:moveTo>
                  <a:lnTo>
                    <a:pt x="399860" y="0"/>
                  </a:lnTo>
                  <a:cubicBezTo>
                    <a:pt x="440722" y="0"/>
                    <a:pt x="479910" y="16232"/>
                    <a:pt x="508804" y="45126"/>
                  </a:cubicBezTo>
                  <a:cubicBezTo>
                    <a:pt x="537698" y="74020"/>
                    <a:pt x="553930" y="113208"/>
                    <a:pt x="553930" y="154070"/>
                  </a:cubicBezTo>
                  <a:lnTo>
                    <a:pt x="553930" y="154070"/>
                  </a:lnTo>
                  <a:cubicBezTo>
                    <a:pt x="553930" y="194932"/>
                    <a:pt x="537698" y="234120"/>
                    <a:pt x="508804" y="263014"/>
                  </a:cubicBezTo>
                  <a:cubicBezTo>
                    <a:pt x="479910" y="291908"/>
                    <a:pt x="440722" y="308140"/>
                    <a:pt x="399860" y="308140"/>
                  </a:cubicBezTo>
                  <a:lnTo>
                    <a:pt x="154070" y="308140"/>
                  </a:lnTo>
                  <a:cubicBezTo>
                    <a:pt x="113208" y="308140"/>
                    <a:pt x="74020" y="291908"/>
                    <a:pt x="45126" y="263014"/>
                  </a:cubicBezTo>
                  <a:cubicBezTo>
                    <a:pt x="16232" y="234120"/>
                    <a:pt x="0" y="194932"/>
                    <a:pt x="0" y="154070"/>
                  </a:cubicBezTo>
                  <a:lnTo>
                    <a:pt x="0" y="154070"/>
                  </a:lnTo>
                  <a:cubicBezTo>
                    <a:pt x="0" y="113208"/>
                    <a:pt x="16232" y="74020"/>
                    <a:pt x="45126" y="45126"/>
                  </a:cubicBezTo>
                  <a:cubicBezTo>
                    <a:pt x="74020" y="16232"/>
                    <a:pt x="113208" y="0"/>
                    <a:pt x="154070" y="0"/>
                  </a:cubicBezTo>
                  <a:close/>
                </a:path>
              </a:pathLst>
            </a:custGeom>
            <a:solidFill>
              <a:srgbClr val="DBBAB0"/>
            </a:solidFill>
          </p:spPr>
          <p:txBody>
            <a:bodyPr/>
            <a:lstStyle/>
            <a:p>
              <a:endParaRPr lang="en-US"/>
            </a:p>
          </p:txBody>
        </p:sp>
        <p:sp>
          <p:nvSpPr>
            <p:cNvPr id="7" name="TextBox 7"/>
            <p:cNvSpPr txBox="1"/>
            <p:nvPr/>
          </p:nvSpPr>
          <p:spPr>
            <a:xfrm>
              <a:off x="0" y="-28575"/>
              <a:ext cx="553930" cy="33671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2437239" y="1424390"/>
            <a:ext cx="15381834" cy="1492990"/>
            <a:chOff x="0" y="0"/>
            <a:chExt cx="4051183" cy="393216"/>
          </a:xfrm>
        </p:grpSpPr>
        <p:sp>
          <p:nvSpPr>
            <p:cNvPr id="9" name="Freeform 9"/>
            <p:cNvSpPr/>
            <p:nvPr/>
          </p:nvSpPr>
          <p:spPr>
            <a:xfrm>
              <a:off x="0" y="0"/>
              <a:ext cx="4051183" cy="393216"/>
            </a:xfrm>
            <a:custGeom>
              <a:avLst/>
              <a:gdLst/>
              <a:ahLst/>
              <a:cxnLst/>
              <a:rect l="l" t="t" r="r" b="b"/>
              <a:pathLst>
                <a:path w="4051183" h="393216">
                  <a:moveTo>
                    <a:pt x="0" y="0"/>
                  </a:moveTo>
                  <a:lnTo>
                    <a:pt x="4051183" y="0"/>
                  </a:lnTo>
                  <a:lnTo>
                    <a:pt x="4051183" y="393216"/>
                  </a:lnTo>
                  <a:lnTo>
                    <a:pt x="0" y="393216"/>
                  </a:lnTo>
                  <a:close/>
                </a:path>
              </a:pathLst>
            </a:custGeom>
            <a:solidFill>
              <a:srgbClr val="FDF7E4"/>
            </a:solidFill>
          </p:spPr>
          <p:txBody>
            <a:bodyPr/>
            <a:lstStyle/>
            <a:p>
              <a:endParaRPr lang="en-US"/>
            </a:p>
          </p:txBody>
        </p:sp>
        <p:sp>
          <p:nvSpPr>
            <p:cNvPr id="10" name="TextBox 10"/>
            <p:cNvSpPr txBox="1"/>
            <p:nvPr/>
          </p:nvSpPr>
          <p:spPr>
            <a:xfrm>
              <a:off x="0" y="-28575"/>
              <a:ext cx="4051183" cy="421791"/>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398168" y="1659816"/>
            <a:ext cx="1481783" cy="596317"/>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Bold"/>
              </a:rPr>
              <a:t>Mở bài</a:t>
            </a:r>
          </a:p>
        </p:txBody>
      </p:sp>
      <p:sp>
        <p:nvSpPr>
          <p:cNvPr id="12" name="TextBox 12"/>
          <p:cNvSpPr txBox="1"/>
          <p:nvPr/>
        </p:nvSpPr>
        <p:spPr>
          <a:xfrm>
            <a:off x="2717126" y="1606616"/>
            <a:ext cx="14822061" cy="589915"/>
          </a:xfrm>
          <a:prstGeom prst="rect">
            <a:avLst/>
          </a:prstGeom>
        </p:spPr>
        <p:txBody>
          <a:bodyPr lIns="0" tIns="0" rIns="0" bIns="0" rtlCol="0" anchor="t">
            <a:spAutoFit/>
          </a:bodyPr>
          <a:lstStyle/>
          <a:p>
            <a:pPr algn="just">
              <a:lnSpc>
                <a:spcPts val="4760"/>
              </a:lnSpc>
            </a:pPr>
            <a:r>
              <a:rPr lang="en-US" sz="3400">
                <a:solidFill>
                  <a:srgbClr val="000000"/>
                </a:solidFill>
                <a:latin typeface="Roboto Condensed"/>
              </a:rPr>
              <a:t>Giới thiệu khái quát về </a:t>
            </a:r>
            <a:r>
              <a:rPr lang="en-US" sz="3400">
                <a:solidFill>
                  <a:srgbClr val="000000"/>
                </a:solidFill>
                <a:latin typeface="Roboto Condensed Italics"/>
              </a:rPr>
              <a:t>Truyện Kiều</a:t>
            </a:r>
            <a:r>
              <a:rPr lang="en-US" sz="3400">
                <a:solidFill>
                  <a:srgbClr val="000000"/>
                </a:solidFill>
                <a:latin typeface="Roboto Condensed"/>
              </a:rPr>
              <a:t> và đoạn trích </a:t>
            </a:r>
            <a:r>
              <a:rPr lang="en-US" sz="3400">
                <a:solidFill>
                  <a:srgbClr val="000000"/>
                </a:solidFill>
                <a:latin typeface="Roboto Condensed Italics"/>
              </a:rPr>
              <a:t>Kiều ở lầu Ngưng Bích</a:t>
            </a:r>
          </a:p>
        </p:txBody>
      </p:sp>
      <p:grpSp>
        <p:nvGrpSpPr>
          <p:cNvPr id="13" name="Group 13"/>
          <p:cNvGrpSpPr/>
          <p:nvPr/>
        </p:nvGrpSpPr>
        <p:grpSpPr>
          <a:xfrm>
            <a:off x="0" y="3785916"/>
            <a:ext cx="2184112" cy="1493405"/>
            <a:chOff x="0" y="0"/>
            <a:chExt cx="575239" cy="393325"/>
          </a:xfrm>
        </p:grpSpPr>
        <p:sp>
          <p:nvSpPr>
            <p:cNvPr id="14" name="Freeform 14"/>
            <p:cNvSpPr/>
            <p:nvPr/>
          </p:nvSpPr>
          <p:spPr>
            <a:xfrm>
              <a:off x="0" y="0"/>
              <a:ext cx="575239" cy="393325"/>
            </a:xfrm>
            <a:custGeom>
              <a:avLst/>
              <a:gdLst/>
              <a:ahLst/>
              <a:cxnLst/>
              <a:rect l="l" t="t" r="r" b="b"/>
              <a:pathLst>
                <a:path w="575239" h="393325">
                  <a:moveTo>
                    <a:pt x="180777" y="0"/>
                  </a:moveTo>
                  <a:lnTo>
                    <a:pt x="394462" y="0"/>
                  </a:lnTo>
                  <a:cubicBezTo>
                    <a:pt x="442407" y="0"/>
                    <a:pt x="488389" y="19046"/>
                    <a:pt x="522291" y="52948"/>
                  </a:cubicBezTo>
                  <a:cubicBezTo>
                    <a:pt x="556193" y="86851"/>
                    <a:pt x="575239" y="132832"/>
                    <a:pt x="575239" y="180777"/>
                  </a:cubicBezTo>
                  <a:lnTo>
                    <a:pt x="575239" y="212547"/>
                  </a:lnTo>
                  <a:cubicBezTo>
                    <a:pt x="575239" y="260493"/>
                    <a:pt x="556193" y="306474"/>
                    <a:pt x="522291" y="340376"/>
                  </a:cubicBezTo>
                  <a:cubicBezTo>
                    <a:pt x="488389" y="374279"/>
                    <a:pt x="442407" y="393325"/>
                    <a:pt x="394462" y="393325"/>
                  </a:cubicBezTo>
                  <a:lnTo>
                    <a:pt x="180777" y="393325"/>
                  </a:lnTo>
                  <a:cubicBezTo>
                    <a:pt x="132832" y="393325"/>
                    <a:pt x="86851" y="374279"/>
                    <a:pt x="52948" y="340376"/>
                  </a:cubicBezTo>
                  <a:cubicBezTo>
                    <a:pt x="19046" y="306474"/>
                    <a:pt x="0" y="260493"/>
                    <a:pt x="0" y="212547"/>
                  </a:cubicBezTo>
                  <a:lnTo>
                    <a:pt x="0" y="180777"/>
                  </a:lnTo>
                  <a:cubicBezTo>
                    <a:pt x="0" y="132832"/>
                    <a:pt x="19046" y="86851"/>
                    <a:pt x="52948" y="52948"/>
                  </a:cubicBezTo>
                  <a:cubicBezTo>
                    <a:pt x="86851" y="19046"/>
                    <a:pt x="132832" y="0"/>
                    <a:pt x="180777" y="0"/>
                  </a:cubicBezTo>
                  <a:close/>
                </a:path>
              </a:pathLst>
            </a:custGeom>
            <a:solidFill>
              <a:srgbClr val="DBBAB0"/>
            </a:solidFill>
          </p:spPr>
          <p:txBody>
            <a:bodyPr/>
            <a:lstStyle/>
            <a:p>
              <a:endParaRPr lang="en-US"/>
            </a:p>
          </p:txBody>
        </p:sp>
        <p:sp>
          <p:nvSpPr>
            <p:cNvPr id="15" name="TextBox 15"/>
            <p:cNvSpPr txBox="1"/>
            <p:nvPr/>
          </p:nvSpPr>
          <p:spPr>
            <a:xfrm>
              <a:off x="0" y="-28575"/>
              <a:ext cx="575239" cy="42190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2421933" y="3317430"/>
            <a:ext cx="15397140" cy="5133079"/>
            <a:chOff x="0" y="0"/>
            <a:chExt cx="4055214" cy="1351922"/>
          </a:xfrm>
        </p:grpSpPr>
        <p:sp>
          <p:nvSpPr>
            <p:cNvPr id="17" name="Freeform 17"/>
            <p:cNvSpPr/>
            <p:nvPr/>
          </p:nvSpPr>
          <p:spPr>
            <a:xfrm>
              <a:off x="0" y="0"/>
              <a:ext cx="4055214" cy="1351922"/>
            </a:xfrm>
            <a:custGeom>
              <a:avLst/>
              <a:gdLst/>
              <a:ahLst/>
              <a:cxnLst/>
              <a:rect l="l" t="t" r="r" b="b"/>
              <a:pathLst>
                <a:path w="4055214" h="1351922">
                  <a:moveTo>
                    <a:pt x="0" y="0"/>
                  </a:moveTo>
                  <a:lnTo>
                    <a:pt x="4055214" y="0"/>
                  </a:lnTo>
                  <a:lnTo>
                    <a:pt x="4055214" y="1351922"/>
                  </a:lnTo>
                  <a:lnTo>
                    <a:pt x="0" y="1351922"/>
                  </a:lnTo>
                  <a:close/>
                </a:path>
              </a:pathLst>
            </a:custGeom>
            <a:solidFill>
              <a:srgbClr val="FDF7E4"/>
            </a:solidFill>
          </p:spPr>
          <p:txBody>
            <a:bodyPr/>
            <a:lstStyle/>
            <a:p>
              <a:endParaRPr lang="en-US"/>
            </a:p>
          </p:txBody>
        </p:sp>
        <p:sp>
          <p:nvSpPr>
            <p:cNvPr id="18" name="TextBox 18"/>
            <p:cNvSpPr txBox="1"/>
            <p:nvPr/>
          </p:nvSpPr>
          <p:spPr>
            <a:xfrm>
              <a:off x="0" y="-28575"/>
              <a:ext cx="4055214" cy="1380497"/>
            </a:xfrm>
            <a:prstGeom prst="rect">
              <a:avLst/>
            </a:prstGeom>
          </p:spPr>
          <p:txBody>
            <a:bodyPr lIns="50800" tIns="50800" rIns="50800" bIns="50800" rtlCol="0" anchor="ctr"/>
            <a:lstStyle/>
            <a:p>
              <a:pPr algn="ctr">
                <a:lnSpc>
                  <a:spcPts val="1960"/>
                </a:lnSpc>
              </a:pPr>
              <a:endParaRPr/>
            </a:p>
          </p:txBody>
        </p:sp>
      </p:grpSp>
      <p:sp>
        <p:nvSpPr>
          <p:cNvPr id="19" name="TextBox 19"/>
          <p:cNvSpPr txBox="1"/>
          <p:nvPr/>
        </p:nvSpPr>
        <p:spPr>
          <a:xfrm>
            <a:off x="304160" y="4229100"/>
            <a:ext cx="1799043" cy="596317"/>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Bold"/>
              </a:rPr>
              <a:t>Thân bài</a:t>
            </a:r>
          </a:p>
        </p:txBody>
      </p:sp>
      <p:sp>
        <p:nvSpPr>
          <p:cNvPr id="20" name="TextBox 20"/>
          <p:cNvSpPr txBox="1"/>
          <p:nvPr/>
        </p:nvSpPr>
        <p:spPr>
          <a:xfrm>
            <a:off x="2653616" y="3491931"/>
            <a:ext cx="14933773" cy="4790440"/>
          </a:xfrm>
          <a:prstGeom prst="rect">
            <a:avLst/>
          </a:prstGeom>
        </p:spPr>
        <p:txBody>
          <a:bodyPr lIns="0" tIns="0" rIns="0" bIns="0" rtlCol="0" anchor="t">
            <a:spAutoFit/>
          </a:bodyPr>
          <a:lstStyle/>
          <a:p>
            <a:pPr algn="just">
              <a:lnSpc>
                <a:spcPts val="4760"/>
              </a:lnSpc>
            </a:pPr>
            <a:r>
              <a:rPr lang="en-US" sz="3400">
                <a:solidFill>
                  <a:srgbClr val="000000"/>
                </a:solidFill>
                <a:latin typeface="Roboto Condensed"/>
              </a:rPr>
              <a:t>- Nêu tóm tắt câu chuyện trước đoạn trích </a:t>
            </a:r>
            <a:r>
              <a:rPr lang="en-US" sz="3400">
                <a:solidFill>
                  <a:srgbClr val="000000"/>
                </a:solidFill>
                <a:latin typeface="Roboto Condensed Italics"/>
              </a:rPr>
              <a:t>kiều ở lầu Ngưng Bích</a:t>
            </a:r>
            <a:r>
              <a:rPr lang="en-US" sz="3400">
                <a:solidFill>
                  <a:srgbClr val="000000"/>
                </a:solidFill>
                <a:latin typeface="Roboto Condensed"/>
              </a:rPr>
              <a:t> và cảm hứng chủ đạo của đoạn trích này.</a:t>
            </a:r>
          </a:p>
          <a:p>
            <a:pPr algn="just">
              <a:lnSpc>
                <a:spcPts val="4760"/>
              </a:lnSpc>
            </a:pPr>
            <a:r>
              <a:rPr lang="en-US" sz="3400">
                <a:solidFill>
                  <a:srgbClr val="000000"/>
                </a:solidFill>
                <a:latin typeface="Roboto Condensed"/>
              </a:rPr>
              <a:t>- Phân tích khung cảnh gợi nỗi nhớ của Thúy Kiều qua sáu câu thơ đầu. Chú ý nghệ thuật lựa chọn không gian, thời gian và các hình ảnh.</a:t>
            </a:r>
          </a:p>
          <a:p>
            <a:pPr algn="just">
              <a:lnSpc>
                <a:spcPts val="4760"/>
              </a:lnSpc>
            </a:pPr>
            <a:r>
              <a:rPr lang="en-US" sz="3400">
                <a:solidFill>
                  <a:srgbClr val="000000"/>
                </a:solidFill>
                <a:latin typeface="Roboto Condensed"/>
              </a:rPr>
              <a:t>- Phân tích nỗi nhớ thương của Thúy Kiều qua tám câu thơ tiếp. Chú ý nghệ thuật lựa chọn ngôn từ và bút pháp miêu tả nội tâm nhân vật.</a:t>
            </a:r>
          </a:p>
          <a:p>
            <a:pPr algn="just">
              <a:lnSpc>
                <a:spcPts val="4760"/>
              </a:lnSpc>
            </a:pPr>
            <a:r>
              <a:rPr lang="en-US" sz="3400">
                <a:solidFill>
                  <a:srgbClr val="000000"/>
                </a:solidFill>
                <a:latin typeface="Roboto Condensed"/>
              </a:rPr>
              <a:t>- Phân tích diễn biến tâm trạng của Thúy Kiều qua tám dòng thơ cuối. Chú ý các biện pháp nghệ thuật, lựa chọn hình ảnh, không gian, thời gian, câu hỏi tu từ...</a:t>
            </a:r>
          </a:p>
        </p:txBody>
      </p:sp>
      <p:grpSp>
        <p:nvGrpSpPr>
          <p:cNvPr id="21" name="Group 21"/>
          <p:cNvGrpSpPr/>
          <p:nvPr/>
        </p:nvGrpSpPr>
        <p:grpSpPr>
          <a:xfrm>
            <a:off x="0" y="8511598"/>
            <a:ext cx="2184112" cy="1493405"/>
            <a:chOff x="0" y="0"/>
            <a:chExt cx="575239" cy="393325"/>
          </a:xfrm>
        </p:grpSpPr>
        <p:sp>
          <p:nvSpPr>
            <p:cNvPr id="22" name="Freeform 22"/>
            <p:cNvSpPr/>
            <p:nvPr/>
          </p:nvSpPr>
          <p:spPr>
            <a:xfrm>
              <a:off x="0" y="0"/>
              <a:ext cx="575239" cy="393325"/>
            </a:xfrm>
            <a:custGeom>
              <a:avLst/>
              <a:gdLst/>
              <a:ahLst/>
              <a:cxnLst/>
              <a:rect l="l" t="t" r="r" b="b"/>
              <a:pathLst>
                <a:path w="575239" h="393325">
                  <a:moveTo>
                    <a:pt x="180777" y="0"/>
                  </a:moveTo>
                  <a:lnTo>
                    <a:pt x="394462" y="0"/>
                  </a:lnTo>
                  <a:cubicBezTo>
                    <a:pt x="442407" y="0"/>
                    <a:pt x="488389" y="19046"/>
                    <a:pt x="522291" y="52948"/>
                  </a:cubicBezTo>
                  <a:cubicBezTo>
                    <a:pt x="556193" y="86851"/>
                    <a:pt x="575239" y="132832"/>
                    <a:pt x="575239" y="180777"/>
                  </a:cubicBezTo>
                  <a:lnTo>
                    <a:pt x="575239" y="212547"/>
                  </a:lnTo>
                  <a:cubicBezTo>
                    <a:pt x="575239" y="260493"/>
                    <a:pt x="556193" y="306474"/>
                    <a:pt x="522291" y="340376"/>
                  </a:cubicBezTo>
                  <a:cubicBezTo>
                    <a:pt x="488389" y="374279"/>
                    <a:pt x="442407" y="393325"/>
                    <a:pt x="394462" y="393325"/>
                  </a:cubicBezTo>
                  <a:lnTo>
                    <a:pt x="180777" y="393325"/>
                  </a:lnTo>
                  <a:cubicBezTo>
                    <a:pt x="132832" y="393325"/>
                    <a:pt x="86851" y="374279"/>
                    <a:pt x="52948" y="340376"/>
                  </a:cubicBezTo>
                  <a:cubicBezTo>
                    <a:pt x="19046" y="306474"/>
                    <a:pt x="0" y="260493"/>
                    <a:pt x="0" y="212547"/>
                  </a:cubicBezTo>
                  <a:lnTo>
                    <a:pt x="0" y="180777"/>
                  </a:lnTo>
                  <a:cubicBezTo>
                    <a:pt x="0" y="132832"/>
                    <a:pt x="19046" y="86851"/>
                    <a:pt x="52948" y="52948"/>
                  </a:cubicBezTo>
                  <a:cubicBezTo>
                    <a:pt x="86851" y="19046"/>
                    <a:pt x="132832" y="0"/>
                    <a:pt x="180777" y="0"/>
                  </a:cubicBezTo>
                  <a:close/>
                </a:path>
              </a:pathLst>
            </a:custGeom>
            <a:solidFill>
              <a:srgbClr val="DBBAB0"/>
            </a:solidFill>
          </p:spPr>
          <p:txBody>
            <a:bodyPr/>
            <a:lstStyle/>
            <a:p>
              <a:endParaRPr lang="en-US"/>
            </a:p>
          </p:txBody>
        </p:sp>
        <p:sp>
          <p:nvSpPr>
            <p:cNvPr id="23" name="TextBox 23"/>
            <p:cNvSpPr txBox="1"/>
            <p:nvPr/>
          </p:nvSpPr>
          <p:spPr>
            <a:xfrm>
              <a:off x="0" y="-28575"/>
              <a:ext cx="575239" cy="421900"/>
            </a:xfrm>
            <a:prstGeom prst="rect">
              <a:avLst/>
            </a:prstGeom>
          </p:spPr>
          <p:txBody>
            <a:bodyPr lIns="50800" tIns="50800" rIns="50800" bIns="50800" rtlCol="0" anchor="ctr"/>
            <a:lstStyle/>
            <a:p>
              <a:pPr algn="ctr">
                <a:lnSpc>
                  <a:spcPts val="1960"/>
                </a:lnSpc>
              </a:pPr>
              <a:endParaRPr/>
            </a:p>
          </p:txBody>
        </p:sp>
      </p:grpSp>
      <p:sp>
        <p:nvSpPr>
          <p:cNvPr id="24" name="TextBox 24"/>
          <p:cNvSpPr txBox="1"/>
          <p:nvPr/>
        </p:nvSpPr>
        <p:spPr>
          <a:xfrm>
            <a:off x="454923" y="8908733"/>
            <a:ext cx="1425028" cy="596317"/>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Bold"/>
              </a:rPr>
              <a:t>Kết bài</a:t>
            </a:r>
          </a:p>
        </p:txBody>
      </p:sp>
      <p:grpSp>
        <p:nvGrpSpPr>
          <p:cNvPr id="25" name="Group 25"/>
          <p:cNvGrpSpPr/>
          <p:nvPr/>
        </p:nvGrpSpPr>
        <p:grpSpPr>
          <a:xfrm>
            <a:off x="2437239" y="8785172"/>
            <a:ext cx="15381834" cy="1219830"/>
            <a:chOff x="0" y="0"/>
            <a:chExt cx="4051183" cy="321272"/>
          </a:xfrm>
        </p:grpSpPr>
        <p:sp>
          <p:nvSpPr>
            <p:cNvPr id="26" name="Freeform 26"/>
            <p:cNvSpPr/>
            <p:nvPr/>
          </p:nvSpPr>
          <p:spPr>
            <a:xfrm>
              <a:off x="0" y="0"/>
              <a:ext cx="4051183" cy="321272"/>
            </a:xfrm>
            <a:custGeom>
              <a:avLst/>
              <a:gdLst/>
              <a:ahLst/>
              <a:cxnLst/>
              <a:rect l="l" t="t" r="r" b="b"/>
              <a:pathLst>
                <a:path w="4051183" h="321272">
                  <a:moveTo>
                    <a:pt x="0" y="0"/>
                  </a:moveTo>
                  <a:lnTo>
                    <a:pt x="4051183" y="0"/>
                  </a:lnTo>
                  <a:lnTo>
                    <a:pt x="4051183" y="321272"/>
                  </a:lnTo>
                  <a:lnTo>
                    <a:pt x="0" y="321272"/>
                  </a:lnTo>
                  <a:close/>
                </a:path>
              </a:pathLst>
            </a:custGeom>
            <a:solidFill>
              <a:srgbClr val="FDF7E4"/>
            </a:solidFill>
          </p:spPr>
          <p:txBody>
            <a:bodyPr/>
            <a:lstStyle/>
            <a:p>
              <a:endParaRPr lang="en-US"/>
            </a:p>
          </p:txBody>
        </p:sp>
        <p:sp>
          <p:nvSpPr>
            <p:cNvPr id="27" name="TextBox 27"/>
            <p:cNvSpPr txBox="1"/>
            <p:nvPr/>
          </p:nvSpPr>
          <p:spPr>
            <a:xfrm>
              <a:off x="0" y="-28575"/>
              <a:ext cx="4051183" cy="349847"/>
            </a:xfrm>
            <a:prstGeom prst="rect">
              <a:avLst/>
            </a:prstGeom>
          </p:spPr>
          <p:txBody>
            <a:bodyPr lIns="50800" tIns="50800" rIns="50800" bIns="50800" rtlCol="0" anchor="ctr"/>
            <a:lstStyle/>
            <a:p>
              <a:pPr algn="ctr">
                <a:lnSpc>
                  <a:spcPts val="1960"/>
                </a:lnSpc>
              </a:pPr>
              <a:endParaRPr/>
            </a:p>
          </p:txBody>
        </p:sp>
      </p:grpSp>
      <p:sp>
        <p:nvSpPr>
          <p:cNvPr id="28" name="TextBox 28"/>
          <p:cNvSpPr txBox="1"/>
          <p:nvPr/>
        </p:nvSpPr>
        <p:spPr>
          <a:xfrm>
            <a:off x="2677718" y="8908733"/>
            <a:ext cx="14885570" cy="1189990"/>
          </a:xfrm>
          <a:prstGeom prst="rect">
            <a:avLst/>
          </a:prstGeom>
        </p:spPr>
        <p:txBody>
          <a:bodyPr lIns="0" tIns="0" rIns="0" bIns="0" rtlCol="0" anchor="t">
            <a:spAutoFit/>
          </a:bodyPr>
          <a:lstStyle/>
          <a:p>
            <a:pPr algn="l">
              <a:lnSpc>
                <a:spcPts val="4759"/>
              </a:lnSpc>
              <a:spcBef>
                <a:spcPct val="0"/>
              </a:spcBef>
            </a:pPr>
            <a:r>
              <a:rPr lang="en-US" sz="3399">
                <a:solidFill>
                  <a:srgbClr val="000000"/>
                </a:solidFill>
                <a:latin typeface="Roboto Condensed"/>
              </a:rPr>
              <a:t>Nêu những suy nghĩ và cảm xúc của em về nội dung và nghê thuật của đoạn trích </a:t>
            </a:r>
            <a:r>
              <a:rPr lang="en-US" sz="3399">
                <a:solidFill>
                  <a:srgbClr val="000000"/>
                </a:solidFill>
                <a:latin typeface="Roboto Condensed Italics"/>
              </a:rPr>
              <a:t>Kiều ở lầu Ngưng Bích.</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TextBox 4"/>
          <p:cNvSpPr txBox="1"/>
          <p:nvPr/>
        </p:nvSpPr>
        <p:spPr>
          <a:xfrm>
            <a:off x="606916" y="288077"/>
            <a:ext cx="11725078" cy="1304925"/>
          </a:xfrm>
          <a:prstGeom prst="rect">
            <a:avLst/>
          </a:prstGeom>
        </p:spPr>
        <p:txBody>
          <a:bodyPr lIns="0" tIns="0" rIns="0" bIns="0" rtlCol="0" anchor="t">
            <a:spAutoFit/>
          </a:bodyPr>
          <a:lstStyle/>
          <a:p>
            <a:pPr algn="just">
              <a:lnSpc>
                <a:spcPts val="10500"/>
              </a:lnSpc>
            </a:pPr>
            <a:r>
              <a:rPr lang="en-US" sz="7500">
                <a:solidFill>
                  <a:srgbClr val="F5E9DA"/>
                </a:solidFill>
                <a:latin typeface="#9Slide07 SVNUT Triumph Press"/>
              </a:rPr>
              <a:t>c. Viết bài</a:t>
            </a:r>
          </a:p>
        </p:txBody>
      </p:sp>
      <p:sp>
        <p:nvSpPr>
          <p:cNvPr id="5" name="TextBox 5"/>
          <p:cNvSpPr txBox="1"/>
          <p:nvPr/>
        </p:nvSpPr>
        <p:spPr>
          <a:xfrm>
            <a:off x="6030604" y="2244037"/>
            <a:ext cx="5565775" cy="748031"/>
          </a:xfrm>
          <a:prstGeom prst="rect">
            <a:avLst/>
          </a:prstGeom>
        </p:spPr>
        <p:txBody>
          <a:bodyPr lIns="0" tIns="0" rIns="0" bIns="0" rtlCol="0" anchor="t">
            <a:spAutoFit/>
          </a:bodyPr>
          <a:lstStyle/>
          <a:p>
            <a:pPr algn="ctr">
              <a:lnSpc>
                <a:spcPts val="6019"/>
              </a:lnSpc>
              <a:spcBef>
                <a:spcPct val="0"/>
              </a:spcBef>
            </a:pPr>
            <a:r>
              <a:rPr lang="en-US" sz="4299">
                <a:solidFill>
                  <a:srgbClr val="000000"/>
                </a:solidFill>
                <a:latin typeface="Roboto Condensed Bold"/>
              </a:rPr>
              <a:t>Khi viết bài em cần chú ý:</a:t>
            </a:r>
          </a:p>
        </p:txBody>
      </p:sp>
      <p:grpSp>
        <p:nvGrpSpPr>
          <p:cNvPr id="6" name="Group 6"/>
          <p:cNvGrpSpPr/>
          <p:nvPr/>
        </p:nvGrpSpPr>
        <p:grpSpPr>
          <a:xfrm>
            <a:off x="326571" y="4215897"/>
            <a:ext cx="2498430" cy="5604912"/>
            <a:chOff x="0" y="0"/>
            <a:chExt cx="665595" cy="1493178"/>
          </a:xfrm>
        </p:grpSpPr>
        <p:sp>
          <p:nvSpPr>
            <p:cNvPr id="7" name="Freeform 7"/>
            <p:cNvSpPr/>
            <p:nvPr/>
          </p:nvSpPr>
          <p:spPr>
            <a:xfrm>
              <a:off x="0" y="0"/>
              <a:ext cx="665595" cy="1493179"/>
            </a:xfrm>
            <a:custGeom>
              <a:avLst/>
              <a:gdLst/>
              <a:ahLst/>
              <a:cxnLst/>
              <a:rect l="l" t="t" r="r" b="b"/>
              <a:pathLst>
                <a:path w="665595" h="1493179">
                  <a:moveTo>
                    <a:pt x="61974" y="0"/>
                  </a:moveTo>
                  <a:lnTo>
                    <a:pt x="603621" y="0"/>
                  </a:lnTo>
                  <a:cubicBezTo>
                    <a:pt x="620057" y="0"/>
                    <a:pt x="635821" y="6529"/>
                    <a:pt x="647443" y="18152"/>
                  </a:cubicBezTo>
                  <a:cubicBezTo>
                    <a:pt x="659066" y="29774"/>
                    <a:pt x="665595" y="45538"/>
                    <a:pt x="665595" y="61974"/>
                  </a:cubicBezTo>
                  <a:lnTo>
                    <a:pt x="665595" y="1431204"/>
                  </a:lnTo>
                  <a:cubicBezTo>
                    <a:pt x="665595" y="1447641"/>
                    <a:pt x="659066" y="1463404"/>
                    <a:pt x="647443" y="1475027"/>
                  </a:cubicBezTo>
                  <a:cubicBezTo>
                    <a:pt x="635821" y="1486649"/>
                    <a:pt x="620057" y="1493179"/>
                    <a:pt x="603621" y="1493179"/>
                  </a:cubicBezTo>
                  <a:lnTo>
                    <a:pt x="61974" y="1493179"/>
                  </a:lnTo>
                  <a:cubicBezTo>
                    <a:pt x="45538" y="1493179"/>
                    <a:pt x="29774" y="1486649"/>
                    <a:pt x="18152" y="1475027"/>
                  </a:cubicBezTo>
                  <a:cubicBezTo>
                    <a:pt x="6529" y="1463404"/>
                    <a:pt x="0" y="1447641"/>
                    <a:pt x="0" y="1431204"/>
                  </a:cubicBezTo>
                  <a:lnTo>
                    <a:pt x="0" y="61974"/>
                  </a:lnTo>
                  <a:cubicBezTo>
                    <a:pt x="0" y="45538"/>
                    <a:pt x="6529" y="29774"/>
                    <a:pt x="18152" y="18152"/>
                  </a:cubicBezTo>
                  <a:cubicBezTo>
                    <a:pt x="29774" y="6529"/>
                    <a:pt x="45538" y="0"/>
                    <a:pt x="61974" y="0"/>
                  </a:cubicBezTo>
                  <a:close/>
                </a:path>
              </a:pathLst>
            </a:custGeom>
            <a:solidFill>
              <a:srgbClr val="FFE7CF"/>
            </a:solidFill>
          </p:spPr>
          <p:txBody>
            <a:bodyPr/>
            <a:lstStyle/>
            <a:p>
              <a:endParaRPr lang="en-US"/>
            </a:p>
          </p:txBody>
        </p:sp>
        <p:sp>
          <p:nvSpPr>
            <p:cNvPr id="8" name="TextBox 8"/>
            <p:cNvSpPr txBox="1"/>
            <p:nvPr/>
          </p:nvSpPr>
          <p:spPr>
            <a:xfrm>
              <a:off x="0" y="-76200"/>
              <a:ext cx="665595" cy="1569378"/>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Kết hợp nêu luận điểm, lí lẽ, bằng chứng.</a:t>
              </a:r>
            </a:p>
          </p:txBody>
        </p:sp>
      </p:grpSp>
      <p:sp>
        <p:nvSpPr>
          <p:cNvPr id="9" name="Freeform 9"/>
          <p:cNvSpPr/>
          <p:nvPr/>
        </p:nvSpPr>
        <p:spPr>
          <a:xfrm>
            <a:off x="903680" y="3738352"/>
            <a:ext cx="1186446" cy="955089"/>
          </a:xfrm>
          <a:custGeom>
            <a:avLst/>
            <a:gdLst/>
            <a:ahLst/>
            <a:cxnLst/>
            <a:rect l="l" t="t" r="r" b="b"/>
            <a:pathLst>
              <a:path w="1186446" h="955089">
                <a:moveTo>
                  <a:pt x="0" y="0"/>
                </a:moveTo>
                <a:lnTo>
                  <a:pt x="1186446" y="0"/>
                </a:lnTo>
                <a:lnTo>
                  <a:pt x="1186446" y="955090"/>
                </a:lnTo>
                <a:lnTo>
                  <a:pt x="0" y="955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10" name="Group 10"/>
          <p:cNvGrpSpPr/>
          <p:nvPr/>
        </p:nvGrpSpPr>
        <p:grpSpPr>
          <a:xfrm>
            <a:off x="3525647" y="4212429"/>
            <a:ext cx="3414066" cy="5773153"/>
            <a:chOff x="0" y="0"/>
            <a:chExt cx="909526" cy="1537999"/>
          </a:xfrm>
        </p:grpSpPr>
        <p:sp>
          <p:nvSpPr>
            <p:cNvPr id="11" name="Freeform 11"/>
            <p:cNvSpPr/>
            <p:nvPr/>
          </p:nvSpPr>
          <p:spPr>
            <a:xfrm>
              <a:off x="0" y="0"/>
              <a:ext cx="909525" cy="1537999"/>
            </a:xfrm>
            <a:custGeom>
              <a:avLst/>
              <a:gdLst/>
              <a:ahLst/>
              <a:cxnLst/>
              <a:rect l="l" t="t" r="r" b="b"/>
              <a:pathLst>
                <a:path w="909525" h="1537999">
                  <a:moveTo>
                    <a:pt x="45353" y="0"/>
                  </a:moveTo>
                  <a:lnTo>
                    <a:pt x="864172" y="0"/>
                  </a:lnTo>
                  <a:cubicBezTo>
                    <a:pt x="889220" y="0"/>
                    <a:pt x="909525" y="20305"/>
                    <a:pt x="909525" y="45353"/>
                  </a:cubicBezTo>
                  <a:lnTo>
                    <a:pt x="909525" y="1492646"/>
                  </a:lnTo>
                  <a:cubicBezTo>
                    <a:pt x="909525" y="1517694"/>
                    <a:pt x="889220" y="1537999"/>
                    <a:pt x="864172" y="1537999"/>
                  </a:cubicBezTo>
                  <a:lnTo>
                    <a:pt x="45353" y="1537999"/>
                  </a:lnTo>
                  <a:cubicBezTo>
                    <a:pt x="20305" y="1537999"/>
                    <a:pt x="0" y="1517694"/>
                    <a:pt x="0" y="1492646"/>
                  </a:cubicBezTo>
                  <a:lnTo>
                    <a:pt x="0" y="45353"/>
                  </a:lnTo>
                  <a:cubicBezTo>
                    <a:pt x="0" y="20305"/>
                    <a:pt x="20305" y="0"/>
                    <a:pt x="45353" y="0"/>
                  </a:cubicBezTo>
                  <a:close/>
                </a:path>
              </a:pathLst>
            </a:custGeom>
            <a:solidFill>
              <a:srgbClr val="FFE7CF"/>
            </a:solidFill>
          </p:spPr>
          <p:txBody>
            <a:bodyPr/>
            <a:lstStyle/>
            <a:p>
              <a:endParaRPr lang="en-US"/>
            </a:p>
          </p:txBody>
        </p:sp>
        <p:sp>
          <p:nvSpPr>
            <p:cNvPr id="12" name="TextBox 12"/>
            <p:cNvSpPr txBox="1"/>
            <p:nvPr/>
          </p:nvSpPr>
          <p:spPr>
            <a:xfrm>
              <a:off x="0" y="-76200"/>
              <a:ext cx="909526" cy="1614199"/>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Tách đoạn hợp lí và sử dụng các phương tiện liên kết để liên kết luận điểm, lí lẽ, bằng chứng.</a:t>
              </a:r>
            </a:p>
          </p:txBody>
        </p:sp>
      </p:grpSp>
      <p:grpSp>
        <p:nvGrpSpPr>
          <p:cNvPr id="13" name="Group 13"/>
          <p:cNvGrpSpPr/>
          <p:nvPr/>
        </p:nvGrpSpPr>
        <p:grpSpPr>
          <a:xfrm>
            <a:off x="7739814" y="4549272"/>
            <a:ext cx="5264033" cy="4938162"/>
            <a:chOff x="0" y="0"/>
            <a:chExt cx="1402367" cy="1315553"/>
          </a:xfrm>
        </p:grpSpPr>
        <p:sp>
          <p:nvSpPr>
            <p:cNvPr id="14" name="Freeform 14"/>
            <p:cNvSpPr/>
            <p:nvPr/>
          </p:nvSpPr>
          <p:spPr>
            <a:xfrm>
              <a:off x="0" y="0"/>
              <a:ext cx="1402367" cy="1315553"/>
            </a:xfrm>
            <a:custGeom>
              <a:avLst/>
              <a:gdLst/>
              <a:ahLst/>
              <a:cxnLst/>
              <a:rect l="l" t="t" r="r" b="b"/>
              <a:pathLst>
                <a:path w="1402367" h="1315553">
                  <a:moveTo>
                    <a:pt x="29414" y="0"/>
                  </a:moveTo>
                  <a:lnTo>
                    <a:pt x="1372952" y="0"/>
                  </a:lnTo>
                  <a:cubicBezTo>
                    <a:pt x="1380753" y="0"/>
                    <a:pt x="1388235" y="3099"/>
                    <a:pt x="1393751" y="8615"/>
                  </a:cubicBezTo>
                  <a:cubicBezTo>
                    <a:pt x="1399267" y="14132"/>
                    <a:pt x="1402367" y="21613"/>
                    <a:pt x="1402367" y="29414"/>
                  </a:cubicBezTo>
                  <a:lnTo>
                    <a:pt x="1402367" y="1286138"/>
                  </a:lnTo>
                  <a:cubicBezTo>
                    <a:pt x="1402367" y="1302383"/>
                    <a:pt x="1389197" y="1315553"/>
                    <a:pt x="1372952" y="1315553"/>
                  </a:cubicBezTo>
                  <a:lnTo>
                    <a:pt x="29414" y="1315553"/>
                  </a:lnTo>
                  <a:cubicBezTo>
                    <a:pt x="13169" y="1315553"/>
                    <a:pt x="0" y="1302383"/>
                    <a:pt x="0" y="1286138"/>
                  </a:cubicBezTo>
                  <a:lnTo>
                    <a:pt x="0" y="29414"/>
                  </a:lnTo>
                  <a:cubicBezTo>
                    <a:pt x="0" y="13169"/>
                    <a:pt x="13169" y="0"/>
                    <a:pt x="29414" y="0"/>
                  </a:cubicBezTo>
                  <a:close/>
                </a:path>
              </a:pathLst>
            </a:custGeom>
            <a:solidFill>
              <a:srgbClr val="FFE7CF"/>
            </a:solidFill>
          </p:spPr>
          <p:txBody>
            <a:bodyPr/>
            <a:lstStyle/>
            <a:p>
              <a:endParaRPr lang="en-US"/>
            </a:p>
          </p:txBody>
        </p:sp>
        <p:sp>
          <p:nvSpPr>
            <p:cNvPr id="15" name="TextBox 15"/>
            <p:cNvSpPr txBox="1"/>
            <p:nvPr/>
          </p:nvSpPr>
          <p:spPr>
            <a:xfrm>
              <a:off x="0" y="-76200"/>
              <a:ext cx="1402367" cy="1391753"/>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Sử dụng một số cách viết để mở bài và kết bài hấp dẫn như: trích những đoạn thơ cùng chủ đề với tác phẩm cần phân tích, trích dẫn danh ngôn, nhận định về tác giả, tác phẩm,...</a:t>
              </a:r>
            </a:p>
          </p:txBody>
        </p:sp>
      </p:grpSp>
      <p:grpSp>
        <p:nvGrpSpPr>
          <p:cNvPr id="16" name="Group 16"/>
          <p:cNvGrpSpPr/>
          <p:nvPr/>
        </p:nvGrpSpPr>
        <p:grpSpPr>
          <a:xfrm>
            <a:off x="13708696" y="4549272"/>
            <a:ext cx="4321027" cy="4938162"/>
            <a:chOff x="0" y="0"/>
            <a:chExt cx="1151145" cy="1315553"/>
          </a:xfrm>
        </p:grpSpPr>
        <p:sp>
          <p:nvSpPr>
            <p:cNvPr id="17" name="Freeform 17"/>
            <p:cNvSpPr/>
            <p:nvPr/>
          </p:nvSpPr>
          <p:spPr>
            <a:xfrm>
              <a:off x="0" y="0"/>
              <a:ext cx="1151145" cy="1315553"/>
            </a:xfrm>
            <a:custGeom>
              <a:avLst/>
              <a:gdLst/>
              <a:ahLst/>
              <a:cxnLst/>
              <a:rect l="l" t="t" r="r" b="b"/>
              <a:pathLst>
                <a:path w="1151145" h="1315553">
                  <a:moveTo>
                    <a:pt x="35834" y="0"/>
                  </a:moveTo>
                  <a:lnTo>
                    <a:pt x="1115311" y="0"/>
                  </a:lnTo>
                  <a:cubicBezTo>
                    <a:pt x="1124815" y="0"/>
                    <a:pt x="1133929" y="3775"/>
                    <a:pt x="1140649" y="10495"/>
                  </a:cubicBezTo>
                  <a:cubicBezTo>
                    <a:pt x="1147369" y="17216"/>
                    <a:pt x="1151145" y="26330"/>
                    <a:pt x="1151145" y="35834"/>
                  </a:cubicBezTo>
                  <a:lnTo>
                    <a:pt x="1151145" y="1279719"/>
                  </a:lnTo>
                  <a:cubicBezTo>
                    <a:pt x="1151145" y="1289223"/>
                    <a:pt x="1147369" y="1298337"/>
                    <a:pt x="1140649" y="1305057"/>
                  </a:cubicBezTo>
                  <a:cubicBezTo>
                    <a:pt x="1133929" y="1311777"/>
                    <a:pt x="1124815" y="1315553"/>
                    <a:pt x="1115311" y="1315553"/>
                  </a:cubicBezTo>
                  <a:lnTo>
                    <a:pt x="35834" y="1315553"/>
                  </a:lnTo>
                  <a:cubicBezTo>
                    <a:pt x="26330" y="1315553"/>
                    <a:pt x="17216" y="1311777"/>
                    <a:pt x="10495" y="1305057"/>
                  </a:cubicBezTo>
                  <a:cubicBezTo>
                    <a:pt x="3775" y="1298337"/>
                    <a:pt x="0" y="1289223"/>
                    <a:pt x="0" y="1279719"/>
                  </a:cubicBezTo>
                  <a:lnTo>
                    <a:pt x="0" y="35834"/>
                  </a:lnTo>
                  <a:cubicBezTo>
                    <a:pt x="0" y="26330"/>
                    <a:pt x="3775" y="17216"/>
                    <a:pt x="10495" y="10495"/>
                  </a:cubicBezTo>
                  <a:cubicBezTo>
                    <a:pt x="17216" y="3775"/>
                    <a:pt x="26330" y="0"/>
                    <a:pt x="35834" y="0"/>
                  </a:cubicBezTo>
                  <a:close/>
                </a:path>
              </a:pathLst>
            </a:custGeom>
            <a:solidFill>
              <a:srgbClr val="FFE7CF"/>
            </a:solidFill>
          </p:spPr>
          <p:txBody>
            <a:bodyPr/>
            <a:lstStyle/>
            <a:p>
              <a:endParaRPr lang="en-US"/>
            </a:p>
          </p:txBody>
        </p:sp>
        <p:sp>
          <p:nvSpPr>
            <p:cNvPr id="18" name="TextBox 18"/>
            <p:cNvSpPr txBox="1"/>
            <p:nvPr/>
          </p:nvSpPr>
          <p:spPr>
            <a:xfrm>
              <a:off x="0" y="-76200"/>
              <a:ext cx="1151145" cy="1391753"/>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Trong một số trường hợp, em có thể trao đổi với các ý kiến trái chiều về tác phẩm để làm cho nội dung bài viết thêm phong phú.</a:t>
              </a:r>
            </a:p>
          </p:txBody>
        </p:sp>
      </p:grpSp>
      <p:sp>
        <p:nvSpPr>
          <p:cNvPr id="19" name="Freeform 19"/>
          <p:cNvSpPr/>
          <p:nvPr/>
        </p:nvSpPr>
        <p:spPr>
          <a:xfrm>
            <a:off x="4689184" y="3594183"/>
            <a:ext cx="1186446" cy="955089"/>
          </a:xfrm>
          <a:custGeom>
            <a:avLst/>
            <a:gdLst/>
            <a:ahLst/>
            <a:cxnLst/>
            <a:rect l="l" t="t" r="r" b="b"/>
            <a:pathLst>
              <a:path w="1186446" h="955089">
                <a:moveTo>
                  <a:pt x="0" y="0"/>
                </a:moveTo>
                <a:lnTo>
                  <a:pt x="1186447" y="0"/>
                </a:lnTo>
                <a:lnTo>
                  <a:pt x="1186447" y="955089"/>
                </a:lnTo>
                <a:lnTo>
                  <a:pt x="0" y="9550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0" name="Freeform 20"/>
          <p:cNvSpPr/>
          <p:nvPr/>
        </p:nvSpPr>
        <p:spPr>
          <a:xfrm>
            <a:off x="9730982" y="3738352"/>
            <a:ext cx="1186446" cy="955089"/>
          </a:xfrm>
          <a:custGeom>
            <a:avLst/>
            <a:gdLst/>
            <a:ahLst/>
            <a:cxnLst/>
            <a:rect l="l" t="t" r="r" b="b"/>
            <a:pathLst>
              <a:path w="1186446" h="955089">
                <a:moveTo>
                  <a:pt x="0" y="0"/>
                </a:moveTo>
                <a:lnTo>
                  <a:pt x="1186446" y="0"/>
                </a:lnTo>
                <a:lnTo>
                  <a:pt x="1186446" y="955090"/>
                </a:lnTo>
                <a:lnTo>
                  <a:pt x="0" y="955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1" name="Freeform 21"/>
          <p:cNvSpPr/>
          <p:nvPr/>
        </p:nvSpPr>
        <p:spPr>
          <a:xfrm>
            <a:off x="15275987" y="3907370"/>
            <a:ext cx="1186446" cy="955089"/>
          </a:xfrm>
          <a:custGeom>
            <a:avLst/>
            <a:gdLst/>
            <a:ahLst/>
            <a:cxnLst/>
            <a:rect l="l" t="t" r="r" b="b"/>
            <a:pathLst>
              <a:path w="1186446" h="955089">
                <a:moveTo>
                  <a:pt x="0" y="0"/>
                </a:moveTo>
                <a:lnTo>
                  <a:pt x="1186446" y="0"/>
                </a:lnTo>
                <a:lnTo>
                  <a:pt x="1186446" y="955089"/>
                </a:lnTo>
                <a:lnTo>
                  <a:pt x="0" y="9550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12154987" y="2572518"/>
            <a:ext cx="6133013" cy="7714482"/>
          </a:xfrm>
          <a:custGeom>
            <a:avLst/>
            <a:gdLst/>
            <a:ahLst/>
            <a:cxnLst/>
            <a:rect l="l" t="t" r="r" b="b"/>
            <a:pathLst>
              <a:path w="6133013" h="7714482">
                <a:moveTo>
                  <a:pt x="0" y="0"/>
                </a:moveTo>
                <a:lnTo>
                  <a:pt x="6133013" y="0"/>
                </a:lnTo>
                <a:lnTo>
                  <a:pt x="6133013" y="7714482"/>
                </a:lnTo>
                <a:lnTo>
                  <a:pt x="0" y="7714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TextBox 5"/>
          <p:cNvSpPr txBox="1"/>
          <p:nvPr/>
        </p:nvSpPr>
        <p:spPr>
          <a:xfrm>
            <a:off x="681460" y="2050548"/>
            <a:ext cx="14035926"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d. Kiểm tra và chỉnh sửa</a:t>
            </a:r>
          </a:p>
        </p:txBody>
      </p:sp>
      <p:sp>
        <p:nvSpPr>
          <p:cNvPr id="6" name="TextBox 6"/>
          <p:cNvSpPr txBox="1"/>
          <p:nvPr/>
        </p:nvSpPr>
        <p:spPr>
          <a:xfrm>
            <a:off x="2002463" y="4122420"/>
            <a:ext cx="9011148" cy="3232023"/>
          </a:xfrm>
          <a:prstGeom prst="rect">
            <a:avLst/>
          </a:prstGeom>
        </p:spPr>
        <p:txBody>
          <a:bodyPr lIns="0" tIns="0" rIns="0" bIns="0" rtlCol="0" anchor="t">
            <a:spAutoFit/>
          </a:bodyPr>
          <a:lstStyle/>
          <a:p>
            <a:pPr marL="1036320" lvl="1" indent="-518160" algn="just">
              <a:lnSpc>
                <a:spcPts val="8736"/>
              </a:lnSpc>
              <a:buFont typeface="Arial"/>
              <a:buChar char="•"/>
            </a:pPr>
            <a:r>
              <a:rPr lang="en-US" sz="4800">
                <a:solidFill>
                  <a:srgbClr val="000000"/>
                </a:solidFill>
                <a:latin typeface="Roboto Condensed"/>
              </a:rPr>
              <a:t>Đọc lại đoạn văn, bài văn đã viết</a:t>
            </a:r>
          </a:p>
          <a:p>
            <a:pPr marL="1036320" lvl="1" indent="-518160" algn="just">
              <a:lnSpc>
                <a:spcPts val="8736"/>
              </a:lnSpc>
              <a:buFont typeface="Arial"/>
              <a:buChar char="•"/>
            </a:pPr>
            <a:r>
              <a:rPr lang="en-US" sz="4800">
                <a:solidFill>
                  <a:srgbClr val="000000"/>
                </a:solidFill>
                <a:latin typeface="Roboto Condensed"/>
              </a:rPr>
              <a:t>Đánh giá bài viết và chỉnh sửa theo bảng kiểm</a:t>
            </a:r>
          </a:p>
        </p:txBody>
      </p:sp>
      <p:sp>
        <p:nvSpPr>
          <p:cNvPr id="7" name="Freeform 7"/>
          <p:cNvSpPr/>
          <p:nvPr/>
        </p:nvSpPr>
        <p:spPr>
          <a:xfrm rot="287541">
            <a:off x="1101545" y="7305564"/>
            <a:ext cx="6131581" cy="2000428"/>
          </a:xfrm>
          <a:custGeom>
            <a:avLst/>
            <a:gdLst/>
            <a:ahLst/>
            <a:cxnLst/>
            <a:rect l="l" t="t" r="r" b="b"/>
            <a:pathLst>
              <a:path w="6131581" h="2000428">
                <a:moveTo>
                  <a:pt x="0" y="0"/>
                </a:moveTo>
                <a:lnTo>
                  <a:pt x="6131580" y="0"/>
                </a:lnTo>
                <a:lnTo>
                  <a:pt x="6131580" y="2000428"/>
                </a:lnTo>
                <a:lnTo>
                  <a:pt x="0" y="20004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342440" y="3158118"/>
          <a:ext cx="17205828" cy="5915025"/>
        </p:xfrm>
        <a:graphic>
          <a:graphicData uri="http://schemas.openxmlformats.org/drawingml/2006/table">
            <a:tbl>
              <a:tblPr/>
              <a:tblGrid>
                <a:gridCol w="1724926">
                  <a:extLst>
                    <a:ext uri="{9D8B030D-6E8A-4147-A177-3AD203B41FA5}">
                      <a16:colId xmlns:a16="http://schemas.microsoft.com/office/drawing/2014/main" val="20000"/>
                    </a:ext>
                  </a:extLst>
                </a:gridCol>
                <a:gridCol w="9973574">
                  <a:extLst>
                    <a:ext uri="{9D8B030D-6E8A-4147-A177-3AD203B41FA5}">
                      <a16:colId xmlns:a16="http://schemas.microsoft.com/office/drawing/2014/main" val="20001"/>
                    </a:ext>
                  </a:extLst>
                </a:gridCol>
                <a:gridCol w="1430353">
                  <a:extLst>
                    <a:ext uri="{9D8B030D-6E8A-4147-A177-3AD203B41FA5}">
                      <a16:colId xmlns:a16="http://schemas.microsoft.com/office/drawing/2014/main" val="20002"/>
                    </a:ext>
                  </a:extLst>
                </a:gridCol>
                <a:gridCol w="1430353">
                  <a:extLst>
                    <a:ext uri="{9D8B030D-6E8A-4147-A177-3AD203B41FA5}">
                      <a16:colId xmlns:a16="http://schemas.microsoft.com/office/drawing/2014/main" val="20003"/>
                    </a:ext>
                  </a:extLst>
                </a:gridCol>
                <a:gridCol w="1400058">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862109">
                <a:tc gridSpan="2">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a:t>
                      </a:r>
                      <a:r>
                        <a:rPr lang="en-US" sz="3799">
                          <a:solidFill>
                            <a:srgbClr val="000000"/>
                          </a:solidFill>
                          <a:latin typeface="Roboto Condensed Bold Italics"/>
                        </a:rPr>
                        <a:t>Kiều ở lầu Ngưng Bích </a:t>
                      </a:r>
                    </a:p>
                    <a:p>
                      <a:pPr algn="ctr">
                        <a:lnSpc>
                          <a:spcPts val="5319"/>
                        </a:lnSpc>
                      </a:pPr>
                      <a:r>
                        <a:rPr lang="en-US" sz="3799">
                          <a:solidFill>
                            <a:srgbClr val="000000"/>
                          </a:solidFill>
                          <a:latin typeface="Roboto Condensed Bold"/>
                        </a:rPr>
                        <a:t>(trích </a:t>
                      </a:r>
                      <a:r>
                        <a:rPr lang="en-US" sz="3799">
                          <a:solidFill>
                            <a:srgbClr val="000000"/>
                          </a:solidFill>
                          <a:latin typeface="Roboto Condensed Bold Italics"/>
                        </a:rPr>
                        <a:t>Truyện Kiều</a:t>
                      </a:r>
                      <a:r>
                        <a:rPr lang="en-US" sz="3799">
                          <a:solidFill>
                            <a:srgbClr val="000000"/>
                          </a:solidFill>
                          <a:latin typeface="Roboto Condensed Bold"/>
                        </a:rPr>
                        <a:t>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hMerge="1">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a:t>
                      </a:r>
                      <a:r>
                        <a:rPr lang="en-US" sz="3799">
                          <a:solidFill>
                            <a:srgbClr val="000000"/>
                          </a:solidFill>
                          <a:latin typeface="Roboto Condensed Bold Italics"/>
                        </a:rPr>
                        <a:t>Kiều ở lầu Ngưng Bích </a:t>
                      </a:r>
                    </a:p>
                    <a:p>
                      <a:pPr algn="ctr">
                        <a:lnSpc>
                          <a:spcPts val="5319"/>
                        </a:lnSpc>
                      </a:pPr>
                      <a:r>
                        <a:rPr lang="en-US" sz="3799">
                          <a:solidFill>
                            <a:srgbClr val="000000"/>
                          </a:solidFill>
                          <a:latin typeface="Roboto Condensed Bold"/>
                        </a:rPr>
                        <a:t>(trích </a:t>
                      </a:r>
                      <a:r>
                        <a:rPr lang="en-US" sz="3799">
                          <a:solidFill>
                            <a:srgbClr val="000000"/>
                          </a:solidFill>
                          <a:latin typeface="Roboto Condensed Bold Italics"/>
                        </a:rPr>
                        <a:t>Truyện Kiều</a:t>
                      </a:r>
                      <a:r>
                        <a:rPr lang="en-US" sz="3799">
                          <a:solidFill>
                            <a:srgbClr val="000000"/>
                          </a:solidFill>
                          <a:latin typeface="Roboto Condensed Bold"/>
                        </a:rPr>
                        <a:t>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extLst>
                  <a:ext uri="{0D108BD9-81ED-4DB2-BD59-A6C34878D82A}">
                    <a16:rowId xmlns:a16="http://schemas.microsoft.com/office/drawing/2014/main" val="10000"/>
                  </a:ext>
                </a:extLst>
              </a:tr>
              <a:tr h="1526458">
                <a:tc rowSpan="2">
                  <a:txBody>
                    <a:bodyPr/>
                    <a:lstStyle/>
                    <a:p>
                      <a:pPr algn="ctr">
                        <a:lnSpc>
                          <a:spcPts val="5319"/>
                        </a:lnSpc>
                        <a:defRPr/>
                      </a:pPr>
                      <a:r>
                        <a:rPr lang="en-US" sz="3799">
                          <a:solidFill>
                            <a:srgbClr val="000000"/>
                          </a:solidFill>
                          <a:latin typeface="Roboto Condensed Bol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l">
                        <a:lnSpc>
                          <a:spcPts val="5319"/>
                        </a:lnSpc>
                        <a:defRPr/>
                      </a:pPr>
                      <a:r>
                        <a:rPr lang="en-US" sz="3799">
                          <a:solidFill>
                            <a:srgbClr val="000000"/>
                          </a:solidFill>
                          <a:latin typeface="Roboto Condensed"/>
                        </a:rPr>
                        <a:t>Mở bài bằng chữ viết hoa lùi vào đầu dòng/ có thể trích dẫn thơ</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26458">
                <a:tc vMerge="1">
                  <a:txBody>
                    <a:bodyPr/>
                    <a:lstStyle/>
                    <a:p>
                      <a:pPr algn="ctr">
                        <a:lnSpc>
                          <a:spcPts val="5319"/>
                        </a:lnSpc>
                        <a:defRPr/>
                      </a:pPr>
                      <a:r>
                        <a:rPr lang="en-US" sz="3799">
                          <a:solidFill>
                            <a:srgbClr val="000000"/>
                          </a:solidFill>
                          <a:latin typeface="Roboto Condensed Bol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l">
                        <a:lnSpc>
                          <a:spcPts val="5319"/>
                        </a:lnSpc>
                        <a:defRPr/>
                      </a:pPr>
                      <a:r>
                        <a:rPr lang="en-US" sz="3799">
                          <a:solidFill>
                            <a:srgbClr val="000000"/>
                          </a:solidFill>
                          <a:latin typeface="Roboto Condensed"/>
                        </a:rPr>
                        <a:t>Giới thiệu được khái quát tác phẩm Truyện Kiều và đoạn trích Kiều ở lầu Ngưng Bích.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5" name="Picture 5"/>
          <p:cNvPicPr>
            <a:picLocks noChangeAspect="1"/>
          </p:cNvPicPr>
          <p:nvPr/>
        </p:nvPicPr>
        <p:blipFill>
          <a:blip r:embed="rId4">
            <a:alphaModFix amt="63000"/>
          </a:blip>
          <a:srcRect/>
          <a:stretch>
            <a:fillRect/>
          </a:stretch>
        </p:blipFill>
        <p:spPr>
          <a:xfrm>
            <a:off x="14339086" y="6556866"/>
            <a:ext cx="4135256" cy="3907817"/>
          </a:xfrm>
          <a:prstGeom prst="rect">
            <a:avLst/>
          </a:prstGeom>
        </p:spPr>
      </p:pic>
      <p:sp>
        <p:nvSpPr>
          <p:cNvPr id="6" name="TextBox 6"/>
          <p:cNvSpPr txBox="1"/>
          <p:nvPr/>
        </p:nvSpPr>
        <p:spPr>
          <a:xfrm>
            <a:off x="6671930" y="914400"/>
            <a:ext cx="4377070" cy="979170"/>
          </a:xfrm>
          <a:prstGeom prst="rect">
            <a:avLst/>
          </a:prstGeom>
        </p:spPr>
        <p:txBody>
          <a:bodyPr wrap="square" lIns="0" tIns="0" rIns="0" bIns="0" rtlCol="0" anchor="t">
            <a:spAutoFit/>
          </a:bodyPr>
          <a:lstStyle/>
          <a:p>
            <a:pPr algn="just">
              <a:lnSpc>
                <a:spcPts val="7980"/>
              </a:lnSpc>
            </a:pPr>
            <a:r>
              <a:rPr lang="en-US" sz="5700">
                <a:solidFill>
                  <a:srgbClr val="183B23"/>
                </a:solidFill>
                <a:latin typeface="#9Slide07 SVNUT Triumph Press"/>
              </a:rPr>
              <a:t> Bảng kiểm</a:t>
            </a: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412651" y="238125"/>
          <a:ext cx="17205827" cy="9934576"/>
        </p:xfrm>
        <a:graphic>
          <a:graphicData uri="http://schemas.openxmlformats.org/drawingml/2006/table">
            <a:tbl>
              <a:tblPr/>
              <a:tblGrid>
                <a:gridCol w="1724926">
                  <a:extLst>
                    <a:ext uri="{9D8B030D-6E8A-4147-A177-3AD203B41FA5}">
                      <a16:colId xmlns:a16="http://schemas.microsoft.com/office/drawing/2014/main" val="20000"/>
                    </a:ext>
                  </a:extLst>
                </a:gridCol>
                <a:gridCol w="10644837">
                  <a:extLst>
                    <a:ext uri="{9D8B030D-6E8A-4147-A177-3AD203B41FA5}">
                      <a16:colId xmlns:a16="http://schemas.microsoft.com/office/drawing/2014/main" val="20001"/>
                    </a:ext>
                  </a:extLst>
                </a:gridCol>
                <a:gridCol w="1206598">
                  <a:extLst>
                    <a:ext uri="{9D8B030D-6E8A-4147-A177-3AD203B41FA5}">
                      <a16:colId xmlns:a16="http://schemas.microsoft.com/office/drawing/2014/main" val="20002"/>
                    </a:ext>
                  </a:extLst>
                </a:gridCol>
                <a:gridCol w="1355768">
                  <a:extLst>
                    <a:ext uri="{9D8B030D-6E8A-4147-A177-3AD203B41FA5}">
                      <a16:colId xmlns:a16="http://schemas.microsoft.com/office/drawing/2014/main" val="20003"/>
                    </a:ext>
                  </a:extLst>
                </a:gridCol>
                <a:gridCol w="1027134">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745833">
                <a:tc gridSpan="2">
                  <a:txBody>
                    <a:bodyPr/>
                    <a:lstStyle/>
                    <a:p>
                      <a:pPr algn="ctr">
                        <a:lnSpc>
                          <a:spcPts val="5039"/>
                        </a:lnSpc>
                        <a:defRPr/>
                      </a:pPr>
                      <a:r>
                        <a:rPr lang="en-US" sz="3599">
                          <a:solidFill>
                            <a:srgbClr val="000000"/>
                          </a:solidFill>
                          <a:latin typeface="Roboto Condensed Bold"/>
                        </a:rPr>
                        <a:t>BẢNG KIỂM BÀI VĂN PHÂN TÍCH MỘT ĐOẠN TRÍCH TÁC PHẨM VĂN HỌC</a:t>
                      </a:r>
                      <a:endParaRPr lang="en-US" sz="1100"/>
                    </a:p>
                    <a:p>
                      <a:pPr algn="ctr">
                        <a:lnSpc>
                          <a:spcPts val="5039"/>
                        </a:lnSpc>
                      </a:pPr>
                      <a:r>
                        <a:rPr lang="en-US" sz="3599">
                          <a:solidFill>
                            <a:srgbClr val="000000"/>
                          </a:solidFill>
                          <a:latin typeface="Roboto Condensed Bold"/>
                        </a:rPr>
                        <a:t>(Phân tích đoạn trích Kiều ở lầu Ngưng Bích </a:t>
                      </a:r>
                    </a:p>
                    <a:p>
                      <a:pPr algn="ctr">
                        <a:lnSpc>
                          <a:spcPts val="5039"/>
                        </a:lnSpc>
                      </a:pPr>
                      <a:r>
                        <a:rPr lang="en-US" sz="35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hMerge="1">
                  <a:txBody>
                    <a:bodyPr/>
                    <a:lstStyle/>
                    <a:p>
                      <a:pPr algn="ctr">
                        <a:lnSpc>
                          <a:spcPts val="5039"/>
                        </a:lnSpc>
                        <a:defRPr/>
                      </a:pPr>
                      <a:r>
                        <a:rPr lang="en-US" sz="3599">
                          <a:solidFill>
                            <a:srgbClr val="000000"/>
                          </a:solidFill>
                          <a:latin typeface="Roboto Condensed Bold"/>
                        </a:rPr>
                        <a:t>BẢNG KIỂM BÀI VĂN PHÂN TÍCH MỘT ĐOẠN TRÍCH TÁC PHẨM VĂN HỌC</a:t>
                      </a:r>
                      <a:endParaRPr lang="en-US" sz="1100"/>
                    </a:p>
                    <a:p>
                      <a:pPr algn="ctr">
                        <a:lnSpc>
                          <a:spcPts val="5039"/>
                        </a:lnSpc>
                      </a:pPr>
                      <a:r>
                        <a:rPr lang="en-US" sz="3599">
                          <a:solidFill>
                            <a:srgbClr val="000000"/>
                          </a:solidFill>
                          <a:latin typeface="Roboto Condensed Bold"/>
                        </a:rPr>
                        <a:t>(Phân tích đoạn trích Kiều ở lầu Ngưng Bích </a:t>
                      </a:r>
                    </a:p>
                    <a:p>
                      <a:pPr algn="ctr">
                        <a:lnSpc>
                          <a:spcPts val="5039"/>
                        </a:lnSpc>
                      </a:pPr>
                      <a:r>
                        <a:rPr lang="en-US" sz="35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extLst>
                  <a:ext uri="{0D108BD9-81ED-4DB2-BD59-A6C34878D82A}">
                    <a16:rowId xmlns:a16="http://schemas.microsoft.com/office/drawing/2014/main" val="10000"/>
                  </a:ext>
                </a:extLst>
              </a:tr>
              <a:tr h="858073">
                <a:tc rowSpan="4">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Bold"/>
                        </a:rPr>
                        <a:t>Phân tích được đặc điểm nội dung</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92852">
                <a:tc vMerge="1">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5319"/>
                        </a:lnSpc>
                        <a:defRPr/>
                      </a:pPr>
                      <a:r>
                        <a:rPr lang="en-US" sz="3799">
                          <a:solidFill>
                            <a:srgbClr val="000000"/>
                          </a:solidFill>
                          <a:latin typeface="Roboto Condensed"/>
                        </a:rPr>
                        <a:t>Nêu được các nội dung cụ thể làm rõ cho luận đề, chủ đề (nỗi nhớ thương và diễn biến tâm trạng của Kiều khi ở lầu Ngưng Bích)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25463">
                <a:tc vMerge="1">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Tập trung phân tích cảm xúc, tâm trạng của nhân vật Thúy Kiều</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12355">
                <a:tc vMerge="1">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5319"/>
                        </a:lnSpc>
                        <a:defRPr/>
                      </a:pPr>
                      <a:r>
                        <a:rPr lang="en-US" sz="3799">
                          <a:solidFill>
                            <a:srgbClr val="000000"/>
                          </a:solidFill>
                          <a:latin typeface="Roboto Condensed"/>
                        </a:rPr>
                        <a:t>Nêu được các lí lẽ và bằng chứng tiêu biểu, thuyết phục; biết kết hợp nhiều phương thức biểu đạt và các thao tác phân tích, giải thích, chứng minh, so sánh,....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412651" y="238125"/>
          <a:ext cx="17205827" cy="9748286"/>
        </p:xfrm>
        <a:graphic>
          <a:graphicData uri="http://schemas.openxmlformats.org/drawingml/2006/table">
            <a:tbl>
              <a:tblPr/>
              <a:tblGrid>
                <a:gridCol w="1724926">
                  <a:extLst>
                    <a:ext uri="{9D8B030D-6E8A-4147-A177-3AD203B41FA5}">
                      <a16:colId xmlns:a16="http://schemas.microsoft.com/office/drawing/2014/main" val="20000"/>
                    </a:ext>
                  </a:extLst>
                </a:gridCol>
                <a:gridCol w="10644837">
                  <a:extLst>
                    <a:ext uri="{9D8B030D-6E8A-4147-A177-3AD203B41FA5}">
                      <a16:colId xmlns:a16="http://schemas.microsoft.com/office/drawing/2014/main" val="20001"/>
                    </a:ext>
                  </a:extLst>
                </a:gridCol>
                <a:gridCol w="1206598">
                  <a:extLst>
                    <a:ext uri="{9D8B030D-6E8A-4147-A177-3AD203B41FA5}">
                      <a16:colId xmlns:a16="http://schemas.microsoft.com/office/drawing/2014/main" val="20002"/>
                    </a:ext>
                  </a:extLst>
                </a:gridCol>
                <a:gridCol w="1355768">
                  <a:extLst>
                    <a:ext uri="{9D8B030D-6E8A-4147-A177-3AD203B41FA5}">
                      <a16:colId xmlns:a16="http://schemas.microsoft.com/office/drawing/2014/main" val="20003"/>
                    </a:ext>
                  </a:extLst>
                </a:gridCol>
                <a:gridCol w="1027134">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545662">
                <a:tc gridSpan="2">
                  <a:txBody>
                    <a:bodyPr/>
                    <a:lstStyle/>
                    <a:p>
                      <a:pPr algn="ctr">
                        <a:lnSpc>
                          <a:spcPts val="4483"/>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4483"/>
                        </a:lnSpc>
                      </a:pPr>
                      <a:r>
                        <a:rPr lang="en-US" sz="3799">
                          <a:solidFill>
                            <a:srgbClr val="000000"/>
                          </a:solidFill>
                          <a:latin typeface="Roboto Condensed Bold"/>
                        </a:rPr>
                        <a:t>(Phân tích đoạn trích Kiều ở lầu Ngưng Bích </a:t>
                      </a:r>
                    </a:p>
                    <a:p>
                      <a:pPr algn="ctr">
                        <a:lnSpc>
                          <a:spcPts val="4483"/>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hMerge="1">
                  <a:txBody>
                    <a:bodyPr/>
                    <a:lstStyle/>
                    <a:p>
                      <a:pPr algn="ctr">
                        <a:lnSpc>
                          <a:spcPts val="4483"/>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4483"/>
                        </a:lnSpc>
                      </a:pPr>
                      <a:r>
                        <a:rPr lang="en-US" sz="3799">
                          <a:solidFill>
                            <a:srgbClr val="000000"/>
                          </a:solidFill>
                          <a:latin typeface="Roboto Condensed Bold"/>
                        </a:rPr>
                        <a:t>(Phân tích đoạn trích Kiều ở lầu Ngưng Bích </a:t>
                      </a:r>
                    </a:p>
                    <a:p>
                      <a:pPr algn="ctr">
                        <a:lnSpc>
                          <a:spcPts val="4483"/>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extLst>
                  <a:ext uri="{0D108BD9-81ED-4DB2-BD59-A6C34878D82A}">
                    <a16:rowId xmlns:a16="http://schemas.microsoft.com/office/drawing/2014/main" val="10000"/>
                  </a:ext>
                </a:extLst>
              </a:tr>
              <a:tr h="858088">
                <a:tc rowSpan="5">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4483"/>
                        </a:lnSpc>
                        <a:defRPr/>
                      </a:pPr>
                      <a:r>
                        <a:rPr lang="en-US" sz="3799">
                          <a:solidFill>
                            <a:srgbClr val="000000"/>
                          </a:solidFill>
                          <a:latin typeface="Roboto Condensed Bold"/>
                        </a:rPr>
                        <a:t>Phân tích được một số nét đặc sắc nghệ thuật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58088">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4483"/>
                        </a:lnSpc>
                        <a:defRPr/>
                      </a:pPr>
                      <a:r>
                        <a:rPr lang="en-US" sz="3799">
                          <a:solidFill>
                            <a:srgbClr val="000000"/>
                          </a:solidFill>
                          <a:latin typeface="Roboto Condensed"/>
                        </a:rPr>
                        <a:t>Cách sử dụng thể thơ lục bát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20172">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4483"/>
                        </a:lnSpc>
                        <a:defRPr/>
                      </a:pPr>
                      <a:r>
                        <a:rPr lang="en-US" sz="3799">
                          <a:solidFill>
                            <a:srgbClr val="000000"/>
                          </a:solidFill>
                          <a:latin typeface="Roboto Condensed"/>
                        </a:rPr>
                        <a:t>Những nét đặc sắc trong nghệ thuật lựa chọn không gian, thời gian và các hình ảnh.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83138">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4483"/>
                        </a:lnSpc>
                        <a:defRPr/>
                      </a:pPr>
                      <a:r>
                        <a:rPr lang="en-US" sz="3799">
                          <a:solidFill>
                            <a:srgbClr val="000000"/>
                          </a:solidFill>
                          <a:latin typeface="Roboto Condensed"/>
                        </a:rPr>
                        <a:t>Nghệ thuật sử dụng ngôn từ (biện pháp nghệ thuật, lựa chọn từ ngữ…) và bút pháp miêu tả độc thoại nội tâm nhân vật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83138">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4483"/>
                        </a:lnSpc>
                        <a:defRPr/>
                      </a:pPr>
                      <a:r>
                        <a:rPr lang="en-US" sz="3799">
                          <a:solidFill>
                            <a:srgbClr val="000000"/>
                          </a:solidFill>
                          <a:latin typeface="Roboto Condensed"/>
                        </a:rPr>
                        <a:t>Chỉ ra mối quan hệ giữa hình thức và nội dung, từ đó làm rõ giá trị của các yếu tố hình thức trong việc thể hiện nội dung, chủ đề của đoạn trích.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541087" y="117943"/>
          <a:ext cx="17205827" cy="10051114"/>
        </p:xfrm>
        <a:graphic>
          <a:graphicData uri="http://schemas.openxmlformats.org/drawingml/2006/table">
            <a:tbl>
              <a:tblPr/>
              <a:tblGrid>
                <a:gridCol w="1724926">
                  <a:extLst>
                    <a:ext uri="{9D8B030D-6E8A-4147-A177-3AD203B41FA5}">
                      <a16:colId xmlns:a16="http://schemas.microsoft.com/office/drawing/2014/main" val="20000"/>
                    </a:ext>
                  </a:extLst>
                </a:gridCol>
                <a:gridCol w="10644837">
                  <a:extLst>
                    <a:ext uri="{9D8B030D-6E8A-4147-A177-3AD203B41FA5}">
                      <a16:colId xmlns:a16="http://schemas.microsoft.com/office/drawing/2014/main" val="20001"/>
                    </a:ext>
                  </a:extLst>
                </a:gridCol>
                <a:gridCol w="1206598">
                  <a:extLst>
                    <a:ext uri="{9D8B030D-6E8A-4147-A177-3AD203B41FA5}">
                      <a16:colId xmlns:a16="http://schemas.microsoft.com/office/drawing/2014/main" val="20002"/>
                    </a:ext>
                  </a:extLst>
                </a:gridCol>
                <a:gridCol w="1355768">
                  <a:extLst>
                    <a:ext uri="{9D8B030D-6E8A-4147-A177-3AD203B41FA5}">
                      <a16:colId xmlns:a16="http://schemas.microsoft.com/office/drawing/2014/main" val="20003"/>
                    </a:ext>
                  </a:extLst>
                </a:gridCol>
                <a:gridCol w="1027134">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900587">
                <a:tc gridSpan="2">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Kiều ở lầu Ngưng Bích </a:t>
                      </a:r>
                    </a:p>
                    <a:p>
                      <a:pPr algn="ctr">
                        <a:lnSpc>
                          <a:spcPts val="5319"/>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hMerge="1">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Kiều ở lầu Ngưng Bích </a:t>
                      </a:r>
                    </a:p>
                    <a:p>
                      <a:pPr algn="ctr">
                        <a:lnSpc>
                          <a:spcPts val="5319"/>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extLst>
                  <a:ext uri="{0D108BD9-81ED-4DB2-BD59-A6C34878D82A}">
                    <a16:rowId xmlns:a16="http://schemas.microsoft.com/office/drawing/2014/main" val="10000"/>
                  </a:ext>
                </a:extLst>
              </a:tr>
              <a:tr h="2192828">
                <a:tc rowSpan="2">
                  <a:txBody>
                    <a:bodyPr/>
                    <a:lstStyle/>
                    <a:p>
                      <a:pPr algn="ctr">
                        <a:lnSpc>
                          <a:spcPts val="5319"/>
                        </a:lnSpc>
                        <a:defRPr/>
                      </a:pPr>
                      <a:r>
                        <a:rPr lang="en-US" sz="37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5319"/>
                        </a:lnSpc>
                        <a:defRPr/>
                      </a:pPr>
                      <a:r>
                        <a:rPr lang="en-US" sz="3799">
                          <a:solidFill>
                            <a:srgbClr val="000000"/>
                          </a:solidFill>
                          <a:latin typeface="Roboto Condensed"/>
                        </a:rPr>
                        <a:t>Nêu những suy nghĩ và cảm xúc của bản thân về nội dung và nghệ thuật của đoạn trích </a:t>
                      </a:r>
                      <a:r>
                        <a:rPr lang="en-US" sz="3799">
                          <a:solidFill>
                            <a:srgbClr val="000000"/>
                          </a:solidFill>
                          <a:latin typeface="Roboto Condensed Italics"/>
                        </a:rPr>
                        <a:t>Kiều ở lầu Ngưng Bích.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58063">
                <a:tc vMerge="1">
                  <a:txBody>
                    <a:bodyPr/>
                    <a:lstStyle/>
                    <a:p>
                      <a:pPr algn="ctr">
                        <a:lnSpc>
                          <a:spcPts val="5319"/>
                        </a:lnSpc>
                        <a:defRPr/>
                      </a:pPr>
                      <a:r>
                        <a:rPr lang="en-US" sz="37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Trình bày thành 1 đoạn hoàn chỉnh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063">
                <a:tc rowSpan="4">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Không mắc lỗi chính tả, dùng từ, đặt câu</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8063">
                <a:tc vMerge="1">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Cách mở bài lôi cuốn, hấp dẫn</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58063">
                <a:tc vMerge="1">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Cách kết bài đặc sắc, ấn tượng.</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25446">
                <a:tc vMerge="1">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Sử dụng hiệu quả các phép liên kết để tạo sự mạch lạc cho bài viết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2342308" y="2584390"/>
            <a:ext cx="11014639" cy="5242069"/>
            <a:chOff x="0" y="0"/>
            <a:chExt cx="5092390" cy="2423561"/>
          </a:xfrm>
        </p:grpSpPr>
        <p:sp>
          <p:nvSpPr>
            <p:cNvPr id="3" name="Freeform 3"/>
            <p:cNvSpPr/>
            <p:nvPr/>
          </p:nvSpPr>
          <p:spPr>
            <a:xfrm>
              <a:off x="-3810" y="1270"/>
              <a:ext cx="5097470" cy="2422292"/>
            </a:xfrm>
            <a:custGeom>
              <a:avLst/>
              <a:gdLst/>
              <a:ahLst/>
              <a:cxnLst/>
              <a:rect l="l" t="t" r="r" b="b"/>
              <a:pathLst>
                <a:path w="5097470" h="2422292">
                  <a:moveTo>
                    <a:pt x="5093660" y="2081684"/>
                  </a:moveTo>
                  <a:cubicBezTo>
                    <a:pt x="5093660" y="1973271"/>
                    <a:pt x="5097470" y="1863020"/>
                    <a:pt x="5091120" y="1754607"/>
                  </a:cubicBezTo>
                  <a:cubicBezTo>
                    <a:pt x="5083500" y="1682944"/>
                    <a:pt x="5072070" y="269897"/>
                    <a:pt x="5072070" y="198234"/>
                  </a:cubicBezTo>
                  <a:cubicBezTo>
                    <a:pt x="5069530" y="148622"/>
                    <a:pt x="5068260" y="97171"/>
                    <a:pt x="5065720" y="54610"/>
                  </a:cubicBezTo>
                  <a:cubicBezTo>
                    <a:pt x="5065720" y="44450"/>
                    <a:pt x="5064450" y="34290"/>
                    <a:pt x="5063180" y="21590"/>
                  </a:cubicBezTo>
                  <a:cubicBezTo>
                    <a:pt x="5053020" y="19050"/>
                    <a:pt x="5044130" y="17780"/>
                    <a:pt x="5033970" y="16510"/>
                  </a:cubicBezTo>
                  <a:cubicBezTo>
                    <a:pt x="5014669" y="15240"/>
                    <a:pt x="4990872" y="16510"/>
                    <a:pt x="4971041" y="16510"/>
                  </a:cubicBezTo>
                  <a:cubicBezTo>
                    <a:pt x="4871885" y="13970"/>
                    <a:pt x="4772730" y="8890"/>
                    <a:pt x="4673574" y="7620"/>
                  </a:cubicBezTo>
                  <a:cubicBezTo>
                    <a:pt x="4487162" y="5080"/>
                    <a:pt x="4296784" y="3810"/>
                    <a:pt x="4110371" y="2540"/>
                  </a:cubicBezTo>
                  <a:cubicBezTo>
                    <a:pt x="4042946" y="2540"/>
                    <a:pt x="3971554" y="0"/>
                    <a:pt x="3904128" y="0"/>
                  </a:cubicBezTo>
                  <a:cubicBezTo>
                    <a:pt x="3741513" y="0"/>
                    <a:pt x="3582864" y="1270"/>
                    <a:pt x="3420249" y="1270"/>
                  </a:cubicBezTo>
                  <a:cubicBezTo>
                    <a:pt x="3325060" y="1270"/>
                    <a:pt x="3229871" y="3810"/>
                    <a:pt x="3130715" y="3810"/>
                  </a:cubicBezTo>
                  <a:cubicBezTo>
                    <a:pt x="3031560" y="5080"/>
                    <a:pt x="1234862" y="7620"/>
                    <a:pt x="1135707" y="7620"/>
                  </a:cubicBezTo>
                  <a:cubicBezTo>
                    <a:pt x="1056383" y="7620"/>
                    <a:pt x="977058" y="6350"/>
                    <a:pt x="897734" y="7620"/>
                  </a:cubicBezTo>
                  <a:cubicBezTo>
                    <a:pt x="826342" y="8890"/>
                    <a:pt x="750984" y="11430"/>
                    <a:pt x="679592" y="12700"/>
                  </a:cubicBezTo>
                  <a:cubicBezTo>
                    <a:pt x="604234" y="15240"/>
                    <a:pt x="528875" y="16510"/>
                    <a:pt x="457484" y="19050"/>
                  </a:cubicBezTo>
                  <a:cubicBezTo>
                    <a:pt x="350396" y="21590"/>
                    <a:pt x="239341" y="24130"/>
                    <a:pt x="132253" y="27940"/>
                  </a:cubicBezTo>
                  <a:cubicBezTo>
                    <a:pt x="68794" y="30480"/>
                    <a:pt x="38100" y="34290"/>
                    <a:pt x="16510" y="36830"/>
                  </a:cubicBezTo>
                  <a:cubicBezTo>
                    <a:pt x="16510" y="38100"/>
                    <a:pt x="13970" y="40640"/>
                    <a:pt x="13970" y="43180"/>
                  </a:cubicBezTo>
                  <a:cubicBezTo>
                    <a:pt x="12700" y="71446"/>
                    <a:pt x="10160" y="113709"/>
                    <a:pt x="8890" y="154134"/>
                  </a:cubicBezTo>
                  <a:cubicBezTo>
                    <a:pt x="7620" y="178022"/>
                    <a:pt x="8890" y="203747"/>
                    <a:pt x="7620" y="227635"/>
                  </a:cubicBezTo>
                  <a:cubicBezTo>
                    <a:pt x="0" y="348910"/>
                    <a:pt x="5080" y="1850157"/>
                    <a:pt x="7620" y="1973271"/>
                  </a:cubicBezTo>
                  <a:cubicBezTo>
                    <a:pt x="6350" y="2070659"/>
                    <a:pt x="11430" y="2166209"/>
                    <a:pt x="11430" y="2263597"/>
                  </a:cubicBezTo>
                  <a:cubicBezTo>
                    <a:pt x="11430" y="2309535"/>
                    <a:pt x="15240" y="2357311"/>
                    <a:pt x="7620" y="2391812"/>
                  </a:cubicBezTo>
                  <a:cubicBezTo>
                    <a:pt x="5080" y="2400702"/>
                    <a:pt x="10160" y="2407052"/>
                    <a:pt x="19050" y="2408321"/>
                  </a:cubicBezTo>
                  <a:cubicBezTo>
                    <a:pt x="29210" y="2409592"/>
                    <a:pt x="38100" y="2409592"/>
                    <a:pt x="48260" y="2409592"/>
                  </a:cubicBezTo>
                  <a:cubicBezTo>
                    <a:pt x="163983" y="2410862"/>
                    <a:pt x="290902" y="2410862"/>
                    <a:pt x="421787" y="2412132"/>
                  </a:cubicBezTo>
                  <a:cubicBezTo>
                    <a:pt x="493179" y="2413402"/>
                    <a:pt x="564571" y="2414671"/>
                    <a:pt x="631997" y="2415942"/>
                  </a:cubicBezTo>
                  <a:cubicBezTo>
                    <a:pt x="750984" y="2417212"/>
                    <a:pt x="866004" y="2417212"/>
                    <a:pt x="984991" y="2418482"/>
                  </a:cubicBezTo>
                  <a:cubicBezTo>
                    <a:pt x="1032585" y="2418482"/>
                    <a:pt x="1076214" y="2418482"/>
                    <a:pt x="1123808" y="2417212"/>
                  </a:cubicBezTo>
                  <a:cubicBezTo>
                    <a:pt x="1143639" y="2417212"/>
                    <a:pt x="1167437" y="2415942"/>
                    <a:pt x="1187268" y="2415942"/>
                  </a:cubicBezTo>
                  <a:cubicBezTo>
                    <a:pt x="1266592" y="2417212"/>
                    <a:pt x="2853080" y="2408321"/>
                    <a:pt x="2932404" y="2409592"/>
                  </a:cubicBezTo>
                  <a:cubicBezTo>
                    <a:pt x="3043458" y="2410862"/>
                    <a:pt x="3348857" y="2410862"/>
                    <a:pt x="3459911" y="2410862"/>
                  </a:cubicBezTo>
                  <a:cubicBezTo>
                    <a:pt x="3503540" y="2410862"/>
                    <a:pt x="3543202" y="2409592"/>
                    <a:pt x="3586830" y="2409592"/>
                  </a:cubicBezTo>
                  <a:cubicBezTo>
                    <a:pt x="3658222" y="2410862"/>
                    <a:pt x="3729614" y="2412132"/>
                    <a:pt x="3801006" y="2413402"/>
                  </a:cubicBezTo>
                  <a:cubicBezTo>
                    <a:pt x="3955689" y="2415942"/>
                    <a:pt x="4106405" y="2413402"/>
                    <a:pt x="4261087" y="2417212"/>
                  </a:cubicBezTo>
                  <a:cubicBezTo>
                    <a:pt x="4518892" y="2422292"/>
                    <a:pt x="4780662" y="2415942"/>
                    <a:pt x="5033970" y="2421021"/>
                  </a:cubicBezTo>
                  <a:cubicBezTo>
                    <a:pt x="5054290" y="2422292"/>
                    <a:pt x="5074610" y="2421021"/>
                    <a:pt x="5097470" y="2421021"/>
                  </a:cubicBezTo>
                  <a:cubicBezTo>
                    <a:pt x="5097470" y="2396892"/>
                    <a:pt x="5097470" y="2384192"/>
                    <a:pt x="5097470" y="2359148"/>
                  </a:cubicBezTo>
                  <a:cubicBezTo>
                    <a:pt x="5096200" y="2265435"/>
                    <a:pt x="5093660" y="2177234"/>
                    <a:pt x="5093660" y="2081684"/>
                  </a:cubicBezTo>
                  <a:close/>
                </a:path>
              </a:pathLst>
            </a:custGeom>
            <a:solidFill>
              <a:srgbClr val="F6B470"/>
            </a:solidFill>
          </p:spPr>
          <p:txBody>
            <a:bodyPr/>
            <a:lstStyle/>
            <a:p>
              <a:endParaRPr lang="en-US"/>
            </a:p>
          </p:txBody>
        </p:sp>
      </p:grpSp>
      <p:sp>
        <p:nvSpPr>
          <p:cNvPr id="4" name="Freeform 4"/>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3006912" y="5282319"/>
            <a:ext cx="5554414" cy="5415554"/>
          </a:xfrm>
          <a:custGeom>
            <a:avLst/>
            <a:gdLst/>
            <a:ahLst/>
            <a:cxnLst/>
            <a:rect l="l" t="t" r="r" b="b"/>
            <a:pathLst>
              <a:path w="5554414" h="5415554">
                <a:moveTo>
                  <a:pt x="0" y="0"/>
                </a:moveTo>
                <a:lnTo>
                  <a:pt x="5554414" y="0"/>
                </a:lnTo>
                <a:lnTo>
                  <a:pt x="5554414" y="5415554"/>
                </a:lnTo>
                <a:lnTo>
                  <a:pt x="0" y="5415554"/>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2569031" y="2878784"/>
            <a:ext cx="10561193" cy="4558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183B23"/>
                </a:solidFill>
                <a:latin typeface="Roboto Condensed"/>
              </a:rPr>
              <a:t>Đọc SGK tr.47 và hoàn thiện PHT số 2 – Tìm hiểu cách thức phân tích văn học.</a:t>
            </a:r>
          </a:p>
          <a:p>
            <a:pPr marL="928369" lvl="1" indent="-464185" algn="just">
              <a:lnSpc>
                <a:spcPts val="6019"/>
              </a:lnSpc>
              <a:buFont typeface="Arial"/>
              <a:buChar char="•"/>
            </a:pPr>
            <a:r>
              <a:rPr lang="en-US" sz="4299">
                <a:solidFill>
                  <a:srgbClr val="183B23"/>
                </a:solidFill>
                <a:latin typeface="Roboto Condensed"/>
              </a:rPr>
              <a:t>Hình thức: Nhóm đôi</a:t>
            </a:r>
          </a:p>
          <a:p>
            <a:pPr marL="928369" lvl="1" indent="-464185" algn="just">
              <a:lnSpc>
                <a:spcPts val="6019"/>
              </a:lnSpc>
              <a:buFont typeface="Arial"/>
              <a:buChar char="•"/>
            </a:pPr>
            <a:r>
              <a:rPr lang="en-US" sz="4299">
                <a:solidFill>
                  <a:srgbClr val="183B23"/>
                </a:solidFill>
                <a:latin typeface="Roboto Condensed"/>
              </a:rPr>
              <a:t>Thời gian:</a:t>
            </a:r>
          </a:p>
          <a:p>
            <a:pPr algn="just">
              <a:lnSpc>
                <a:spcPts val="6019"/>
              </a:lnSpc>
            </a:pPr>
            <a:r>
              <a:rPr lang="en-US" sz="4299">
                <a:solidFill>
                  <a:srgbClr val="183B23"/>
                </a:solidFill>
                <a:latin typeface="Roboto Condensed"/>
              </a:rPr>
              <a:t>+ Nhiệm vụ 1: 2 phút</a:t>
            </a:r>
          </a:p>
          <a:p>
            <a:pPr algn="just">
              <a:lnSpc>
                <a:spcPts val="6019"/>
              </a:lnSpc>
            </a:pPr>
            <a:r>
              <a:rPr lang="en-US" sz="4299">
                <a:solidFill>
                  <a:srgbClr val="183B23"/>
                </a:solidFill>
                <a:latin typeface="Roboto Condensed"/>
              </a:rPr>
              <a:t>+ Nhiệm vụ 2: 3 phút</a:t>
            </a:r>
          </a:p>
        </p:txBody>
      </p:sp>
      <p:sp>
        <p:nvSpPr>
          <p:cNvPr id="9" name="TextBox 9"/>
          <p:cNvSpPr txBox="1"/>
          <p:nvPr/>
        </p:nvSpPr>
        <p:spPr>
          <a:xfrm>
            <a:off x="1316747" y="91688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777798" y="1939050"/>
            <a:ext cx="16761728" cy="7957352"/>
            <a:chOff x="0" y="0"/>
            <a:chExt cx="7749437" cy="3678916"/>
          </a:xfrm>
        </p:grpSpPr>
        <p:sp>
          <p:nvSpPr>
            <p:cNvPr id="3" name="Freeform 3"/>
            <p:cNvSpPr/>
            <p:nvPr/>
          </p:nvSpPr>
          <p:spPr>
            <a:xfrm>
              <a:off x="-3810" y="1270"/>
              <a:ext cx="7754517" cy="3677646"/>
            </a:xfrm>
            <a:custGeom>
              <a:avLst/>
              <a:gdLst/>
              <a:ahLst/>
              <a:cxnLst/>
              <a:rect l="l" t="t" r="r" b="b"/>
              <a:pathLst>
                <a:path w="7754517" h="3677646">
                  <a:moveTo>
                    <a:pt x="7750707" y="3181455"/>
                  </a:moveTo>
                  <a:cubicBezTo>
                    <a:pt x="7750707" y="3013762"/>
                    <a:pt x="7754517" y="2843227"/>
                    <a:pt x="7748167" y="2675533"/>
                  </a:cubicBezTo>
                  <a:cubicBezTo>
                    <a:pt x="7740547" y="2564685"/>
                    <a:pt x="7729117" y="378987"/>
                    <a:pt x="7729117" y="268139"/>
                  </a:cubicBezTo>
                  <a:cubicBezTo>
                    <a:pt x="7726577" y="191398"/>
                    <a:pt x="7725307" y="111815"/>
                    <a:pt x="7722767" y="54610"/>
                  </a:cubicBezTo>
                  <a:cubicBezTo>
                    <a:pt x="7722767" y="44450"/>
                    <a:pt x="7721497" y="34290"/>
                    <a:pt x="7720227" y="21590"/>
                  </a:cubicBezTo>
                  <a:cubicBezTo>
                    <a:pt x="7710067" y="19050"/>
                    <a:pt x="7701177" y="17780"/>
                    <a:pt x="7691017" y="16510"/>
                  </a:cubicBezTo>
                  <a:cubicBezTo>
                    <a:pt x="7662546" y="15240"/>
                    <a:pt x="7626048" y="16510"/>
                    <a:pt x="7595632" y="16510"/>
                  </a:cubicBezTo>
                  <a:cubicBezTo>
                    <a:pt x="7443554" y="13970"/>
                    <a:pt x="7291478" y="8890"/>
                    <a:pt x="7139400" y="7620"/>
                  </a:cubicBezTo>
                  <a:cubicBezTo>
                    <a:pt x="6853496" y="5080"/>
                    <a:pt x="6561507" y="3810"/>
                    <a:pt x="6275602" y="2540"/>
                  </a:cubicBezTo>
                  <a:cubicBezTo>
                    <a:pt x="6172190" y="2540"/>
                    <a:pt x="6062694" y="0"/>
                    <a:pt x="5959282" y="0"/>
                  </a:cubicBezTo>
                  <a:cubicBezTo>
                    <a:pt x="5709875" y="0"/>
                    <a:pt x="5466552" y="1270"/>
                    <a:pt x="5217146" y="1270"/>
                  </a:cubicBezTo>
                  <a:cubicBezTo>
                    <a:pt x="5071151" y="1270"/>
                    <a:pt x="4925157" y="3810"/>
                    <a:pt x="4773080" y="3810"/>
                  </a:cubicBezTo>
                  <a:cubicBezTo>
                    <a:pt x="4621003" y="5080"/>
                    <a:pt x="1865366" y="7620"/>
                    <a:pt x="1713289" y="7620"/>
                  </a:cubicBezTo>
                  <a:cubicBezTo>
                    <a:pt x="1591627" y="7620"/>
                    <a:pt x="1469965" y="6350"/>
                    <a:pt x="1348304" y="7620"/>
                  </a:cubicBezTo>
                  <a:cubicBezTo>
                    <a:pt x="1238808" y="8890"/>
                    <a:pt x="1123229" y="11430"/>
                    <a:pt x="1013734" y="12700"/>
                  </a:cubicBezTo>
                  <a:cubicBezTo>
                    <a:pt x="898155" y="15240"/>
                    <a:pt x="782577" y="16510"/>
                    <a:pt x="673081" y="19050"/>
                  </a:cubicBezTo>
                  <a:cubicBezTo>
                    <a:pt x="508838" y="21590"/>
                    <a:pt x="338512" y="24130"/>
                    <a:pt x="174268" y="27940"/>
                  </a:cubicBezTo>
                  <a:cubicBezTo>
                    <a:pt x="76939" y="30480"/>
                    <a:pt x="38100" y="34290"/>
                    <a:pt x="16510" y="36830"/>
                  </a:cubicBezTo>
                  <a:cubicBezTo>
                    <a:pt x="16510" y="38100"/>
                    <a:pt x="13970" y="40640"/>
                    <a:pt x="13970" y="43180"/>
                  </a:cubicBezTo>
                  <a:cubicBezTo>
                    <a:pt x="12700" y="72023"/>
                    <a:pt x="10160" y="137395"/>
                    <a:pt x="8890" y="199925"/>
                  </a:cubicBezTo>
                  <a:cubicBezTo>
                    <a:pt x="7620" y="236874"/>
                    <a:pt x="8890" y="276666"/>
                    <a:pt x="7620" y="313615"/>
                  </a:cubicBezTo>
                  <a:cubicBezTo>
                    <a:pt x="0" y="501204"/>
                    <a:pt x="5080" y="2823331"/>
                    <a:pt x="7620" y="3013762"/>
                  </a:cubicBezTo>
                  <a:cubicBezTo>
                    <a:pt x="6350" y="3164402"/>
                    <a:pt x="11430" y="3312199"/>
                    <a:pt x="11430" y="3462839"/>
                  </a:cubicBezTo>
                  <a:cubicBezTo>
                    <a:pt x="11430" y="3533896"/>
                    <a:pt x="15240" y="3607795"/>
                    <a:pt x="7620" y="3647166"/>
                  </a:cubicBezTo>
                  <a:cubicBezTo>
                    <a:pt x="5080" y="3656056"/>
                    <a:pt x="10160" y="3662406"/>
                    <a:pt x="19050" y="3663676"/>
                  </a:cubicBezTo>
                  <a:cubicBezTo>
                    <a:pt x="29210" y="3664946"/>
                    <a:pt x="38100" y="3664946"/>
                    <a:pt x="48260" y="3664946"/>
                  </a:cubicBezTo>
                  <a:cubicBezTo>
                    <a:pt x="222933" y="3666216"/>
                    <a:pt x="417592" y="3666216"/>
                    <a:pt x="618333" y="3667486"/>
                  </a:cubicBezTo>
                  <a:cubicBezTo>
                    <a:pt x="727829" y="3668756"/>
                    <a:pt x="837324" y="3670026"/>
                    <a:pt x="940737" y="3671296"/>
                  </a:cubicBezTo>
                  <a:cubicBezTo>
                    <a:pt x="1123229" y="3672566"/>
                    <a:pt x="1299639" y="3672566"/>
                    <a:pt x="1482131" y="3673836"/>
                  </a:cubicBezTo>
                  <a:cubicBezTo>
                    <a:pt x="1555128" y="3673836"/>
                    <a:pt x="1622042" y="3673836"/>
                    <a:pt x="1695039" y="3672566"/>
                  </a:cubicBezTo>
                  <a:cubicBezTo>
                    <a:pt x="1725455" y="3672566"/>
                    <a:pt x="1761953" y="3671296"/>
                    <a:pt x="1792369" y="3671296"/>
                  </a:cubicBezTo>
                  <a:cubicBezTo>
                    <a:pt x="1914030" y="3672566"/>
                    <a:pt x="4347264" y="3663676"/>
                    <a:pt x="4468926" y="3664946"/>
                  </a:cubicBezTo>
                  <a:cubicBezTo>
                    <a:pt x="4639253" y="3666216"/>
                    <a:pt x="5107650" y="3666216"/>
                    <a:pt x="5277976" y="3666216"/>
                  </a:cubicBezTo>
                  <a:cubicBezTo>
                    <a:pt x="5344890" y="3666216"/>
                    <a:pt x="5405721" y="3664946"/>
                    <a:pt x="5472635" y="3664946"/>
                  </a:cubicBezTo>
                  <a:cubicBezTo>
                    <a:pt x="5582131" y="3666216"/>
                    <a:pt x="5691626" y="3667486"/>
                    <a:pt x="5801122" y="3668756"/>
                  </a:cubicBezTo>
                  <a:cubicBezTo>
                    <a:pt x="6038362" y="3671296"/>
                    <a:pt x="6269519" y="3668756"/>
                    <a:pt x="6506760" y="3672566"/>
                  </a:cubicBezTo>
                  <a:cubicBezTo>
                    <a:pt x="6902160" y="3677646"/>
                    <a:pt x="7303643" y="3671296"/>
                    <a:pt x="7691017" y="3676376"/>
                  </a:cubicBezTo>
                  <a:cubicBezTo>
                    <a:pt x="7711336" y="3677646"/>
                    <a:pt x="7731657" y="3676376"/>
                    <a:pt x="7754517" y="3676376"/>
                  </a:cubicBezTo>
                  <a:cubicBezTo>
                    <a:pt x="7754517" y="3652246"/>
                    <a:pt x="7754517" y="3639546"/>
                    <a:pt x="7754517" y="3610637"/>
                  </a:cubicBezTo>
                  <a:cubicBezTo>
                    <a:pt x="7753247" y="3465682"/>
                    <a:pt x="7750707" y="3329253"/>
                    <a:pt x="7750707" y="3181455"/>
                  </a:cubicBezTo>
                  <a:close/>
                </a:path>
              </a:pathLst>
            </a:custGeom>
            <a:solidFill>
              <a:srgbClr val="FDF7E4"/>
            </a:solidFill>
          </p:spPr>
          <p:txBody>
            <a:bodyPr/>
            <a:lstStyle/>
            <a:p>
              <a:endParaRPr lang="en-US"/>
            </a:p>
          </p:txBody>
        </p:sp>
      </p:grpSp>
      <p:sp>
        <p:nvSpPr>
          <p:cNvPr id="4" name="Freeform 4"/>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TextBox 5"/>
          <p:cNvSpPr txBox="1"/>
          <p:nvPr/>
        </p:nvSpPr>
        <p:spPr>
          <a:xfrm>
            <a:off x="1316747" y="49022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
        <p:nvSpPr>
          <p:cNvPr id="6" name="TextBox 6"/>
          <p:cNvSpPr txBox="1"/>
          <p:nvPr/>
        </p:nvSpPr>
        <p:spPr>
          <a:xfrm>
            <a:off x="1172723" y="2253541"/>
            <a:ext cx="11631593" cy="7642860"/>
          </a:xfrm>
          <a:prstGeom prst="rect">
            <a:avLst/>
          </a:prstGeom>
        </p:spPr>
        <p:txBody>
          <a:bodyPr lIns="0" tIns="0" rIns="0" bIns="0" rtlCol="0" anchor="t">
            <a:spAutoFit/>
          </a:bodyPr>
          <a:lstStyle/>
          <a:p>
            <a:pPr algn="just">
              <a:lnSpc>
                <a:spcPts val="5040"/>
              </a:lnSpc>
              <a:spcBef>
                <a:spcPct val="0"/>
              </a:spcBef>
            </a:pPr>
            <a:r>
              <a:rPr lang="en-US" sz="3600">
                <a:solidFill>
                  <a:srgbClr val="263D2F"/>
                </a:solidFill>
                <a:latin typeface="Roboto Condensed"/>
              </a:rPr>
              <a:t>     “Tám câu thơ, mỗi cặp câu gợi ra một nỗi buồn sâu thẳm. “Buồn trông” là buồn mà nhìn xa, nhưng cũng là buồn mà trông ngóng một cái gì mơ hồ sẽ đến làm thay đổi tình trạng hiện tại. Hình như nàng mong một cánh buồm, nhưng cánh buồm chỉ thấp thoáng, xa xa, không rõ như một ước vọng mơ hồ, mỗi lúc một xa, Nàng lại trông ngọn nước […], ngọn sóng xô đẩy cánh hoa phiêu dạt, không biết về đâu. […]</a:t>
            </a:r>
          </a:p>
          <a:p>
            <a:pPr algn="just">
              <a:lnSpc>
                <a:spcPts val="5040"/>
              </a:lnSpc>
              <a:spcBef>
                <a:spcPct val="0"/>
              </a:spcBef>
            </a:pPr>
            <a:r>
              <a:rPr lang="en-US" sz="3600">
                <a:solidFill>
                  <a:srgbClr val="263D2F"/>
                </a:solidFill>
                <a:latin typeface="Roboto Condensed"/>
              </a:rPr>
              <a:t>     Tám câu thơ, câu nào cũng vừa thực vừa hư, vừa là thực cảnh, vừa là tâm cảnh. Toàn là hình ảnh về sự vô vọng, sự dạt trôi, sự bế tắc và sự chao đảo, nghiêng đổ. Đây chính là lúc mà tình cảm Kiều trở nên mong manh và yếu đuối nhất, là lúc mà nàng dễ rơi vào cạm bẫy…”.</a:t>
            </a:r>
          </a:p>
        </p:txBody>
      </p:sp>
    </p:spTree>
    <p:extLst>
      <p:ext uri="{BB962C8B-B14F-4D97-AF65-F5344CB8AC3E}">
        <p14:creationId xmlns:p14="http://schemas.microsoft.com/office/powerpoint/2010/main" val="1765740059"/>
      </p:ext>
    </p:extLst>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777798" y="1939050"/>
            <a:ext cx="16761728" cy="7957352"/>
            <a:chOff x="0" y="0"/>
            <a:chExt cx="7749437" cy="3678916"/>
          </a:xfrm>
        </p:grpSpPr>
        <p:sp>
          <p:nvSpPr>
            <p:cNvPr id="3" name="Freeform 3"/>
            <p:cNvSpPr/>
            <p:nvPr/>
          </p:nvSpPr>
          <p:spPr>
            <a:xfrm>
              <a:off x="-3810" y="1270"/>
              <a:ext cx="7754517" cy="3677646"/>
            </a:xfrm>
            <a:custGeom>
              <a:avLst/>
              <a:gdLst/>
              <a:ahLst/>
              <a:cxnLst/>
              <a:rect l="l" t="t" r="r" b="b"/>
              <a:pathLst>
                <a:path w="7754517" h="3677646">
                  <a:moveTo>
                    <a:pt x="7750707" y="3181455"/>
                  </a:moveTo>
                  <a:cubicBezTo>
                    <a:pt x="7750707" y="3013762"/>
                    <a:pt x="7754517" y="2843227"/>
                    <a:pt x="7748167" y="2675533"/>
                  </a:cubicBezTo>
                  <a:cubicBezTo>
                    <a:pt x="7740547" y="2564685"/>
                    <a:pt x="7729117" y="378987"/>
                    <a:pt x="7729117" y="268139"/>
                  </a:cubicBezTo>
                  <a:cubicBezTo>
                    <a:pt x="7726577" y="191398"/>
                    <a:pt x="7725307" y="111815"/>
                    <a:pt x="7722767" y="54610"/>
                  </a:cubicBezTo>
                  <a:cubicBezTo>
                    <a:pt x="7722767" y="44450"/>
                    <a:pt x="7721497" y="34290"/>
                    <a:pt x="7720227" y="21590"/>
                  </a:cubicBezTo>
                  <a:cubicBezTo>
                    <a:pt x="7710067" y="19050"/>
                    <a:pt x="7701177" y="17780"/>
                    <a:pt x="7691017" y="16510"/>
                  </a:cubicBezTo>
                  <a:cubicBezTo>
                    <a:pt x="7662546" y="15240"/>
                    <a:pt x="7626048" y="16510"/>
                    <a:pt x="7595632" y="16510"/>
                  </a:cubicBezTo>
                  <a:cubicBezTo>
                    <a:pt x="7443554" y="13970"/>
                    <a:pt x="7291478" y="8890"/>
                    <a:pt x="7139400" y="7620"/>
                  </a:cubicBezTo>
                  <a:cubicBezTo>
                    <a:pt x="6853496" y="5080"/>
                    <a:pt x="6561507" y="3810"/>
                    <a:pt x="6275602" y="2540"/>
                  </a:cubicBezTo>
                  <a:cubicBezTo>
                    <a:pt x="6172190" y="2540"/>
                    <a:pt x="6062694" y="0"/>
                    <a:pt x="5959282" y="0"/>
                  </a:cubicBezTo>
                  <a:cubicBezTo>
                    <a:pt x="5709875" y="0"/>
                    <a:pt x="5466552" y="1270"/>
                    <a:pt x="5217146" y="1270"/>
                  </a:cubicBezTo>
                  <a:cubicBezTo>
                    <a:pt x="5071151" y="1270"/>
                    <a:pt x="4925157" y="3810"/>
                    <a:pt x="4773080" y="3810"/>
                  </a:cubicBezTo>
                  <a:cubicBezTo>
                    <a:pt x="4621003" y="5080"/>
                    <a:pt x="1865366" y="7620"/>
                    <a:pt x="1713289" y="7620"/>
                  </a:cubicBezTo>
                  <a:cubicBezTo>
                    <a:pt x="1591627" y="7620"/>
                    <a:pt x="1469965" y="6350"/>
                    <a:pt x="1348304" y="7620"/>
                  </a:cubicBezTo>
                  <a:cubicBezTo>
                    <a:pt x="1238808" y="8890"/>
                    <a:pt x="1123229" y="11430"/>
                    <a:pt x="1013734" y="12700"/>
                  </a:cubicBezTo>
                  <a:cubicBezTo>
                    <a:pt x="898155" y="15240"/>
                    <a:pt x="782577" y="16510"/>
                    <a:pt x="673081" y="19050"/>
                  </a:cubicBezTo>
                  <a:cubicBezTo>
                    <a:pt x="508838" y="21590"/>
                    <a:pt x="338512" y="24130"/>
                    <a:pt x="174268" y="27940"/>
                  </a:cubicBezTo>
                  <a:cubicBezTo>
                    <a:pt x="76939" y="30480"/>
                    <a:pt x="38100" y="34290"/>
                    <a:pt x="16510" y="36830"/>
                  </a:cubicBezTo>
                  <a:cubicBezTo>
                    <a:pt x="16510" y="38100"/>
                    <a:pt x="13970" y="40640"/>
                    <a:pt x="13970" y="43180"/>
                  </a:cubicBezTo>
                  <a:cubicBezTo>
                    <a:pt x="12700" y="72023"/>
                    <a:pt x="10160" y="137395"/>
                    <a:pt x="8890" y="199925"/>
                  </a:cubicBezTo>
                  <a:cubicBezTo>
                    <a:pt x="7620" y="236874"/>
                    <a:pt x="8890" y="276666"/>
                    <a:pt x="7620" y="313615"/>
                  </a:cubicBezTo>
                  <a:cubicBezTo>
                    <a:pt x="0" y="501204"/>
                    <a:pt x="5080" y="2823331"/>
                    <a:pt x="7620" y="3013762"/>
                  </a:cubicBezTo>
                  <a:cubicBezTo>
                    <a:pt x="6350" y="3164402"/>
                    <a:pt x="11430" y="3312199"/>
                    <a:pt x="11430" y="3462839"/>
                  </a:cubicBezTo>
                  <a:cubicBezTo>
                    <a:pt x="11430" y="3533896"/>
                    <a:pt x="15240" y="3607795"/>
                    <a:pt x="7620" y="3647166"/>
                  </a:cubicBezTo>
                  <a:cubicBezTo>
                    <a:pt x="5080" y="3656056"/>
                    <a:pt x="10160" y="3662406"/>
                    <a:pt x="19050" y="3663676"/>
                  </a:cubicBezTo>
                  <a:cubicBezTo>
                    <a:pt x="29210" y="3664946"/>
                    <a:pt x="38100" y="3664946"/>
                    <a:pt x="48260" y="3664946"/>
                  </a:cubicBezTo>
                  <a:cubicBezTo>
                    <a:pt x="222933" y="3666216"/>
                    <a:pt x="417592" y="3666216"/>
                    <a:pt x="618333" y="3667486"/>
                  </a:cubicBezTo>
                  <a:cubicBezTo>
                    <a:pt x="727829" y="3668756"/>
                    <a:pt x="837324" y="3670026"/>
                    <a:pt x="940737" y="3671296"/>
                  </a:cubicBezTo>
                  <a:cubicBezTo>
                    <a:pt x="1123229" y="3672566"/>
                    <a:pt x="1299639" y="3672566"/>
                    <a:pt x="1482131" y="3673836"/>
                  </a:cubicBezTo>
                  <a:cubicBezTo>
                    <a:pt x="1555128" y="3673836"/>
                    <a:pt x="1622042" y="3673836"/>
                    <a:pt x="1695039" y="3672566"/>
                  </a:cubicBezTo>
                  <a:cubicBezTo>
                    <a:pt x="1725455" y="3672566"/>
                    <a:pt x="1761953" y="3671296"/>
                    <a:pt x="1792369" y="3671296"/>
                  </a:cubicBezTo>
                  <a:cubicBezTo>
                    <a:pt x="1914030" y="3672566"/>
                    <a:pt x="4347264" y="3663676"/>
                    <a:pt x="4468926" y="3664946"/>
                  </a:cubicBezTo>
                  <a:cubicBezTo>
                    <a:pt x="4639253" y="3666216"/>
                    <a:pt x="5107650" y="3666216"/>
                    <a:pt x="5277976" y="3666216"/>
                  </a:cubicBezTo>
                  <a:cubicBezTo>
                    <a:pt x="5344890" y="3666216"/>
                    <a:pt x="5405721" y="3664946"/>
                    <a:pt x="5472635" y="3664946"/>
                  </a:cubicBezTo>
                  <a:cubicBezTo>
                    <a:pt x="5582131" y="3666216"/>
                    <a:pt x="5691626" y="3667486"/>
                    <a:pt x="5801122" y="3668756"/>
                  </a:cubicBezTo>
                  <a:cubicBezTo>
                    <a:pt x="6038362" y="3671296"/>
                    <a:pt x="6269519" y="3668756"/>
                    <a:pt x="6506760" y="3672566"/>
                  </a:cubicBezTo>
                  <a:cubicBezTo>
                    <a:pt x="6902160" y="3677646"/>
                    <a:pt x="7303643" y="3671296"/>
                    <a:pt x="7691017" y="3676376"/>
                  </a:cubicBezTo>
                  <a:cubicBezTo>
                    <a:pt x="7711336" y="3677646"/>
                    <a:pt x="7731657" y="3676376"/>
                    <a:pt x="7754517" y="3676376"/>
                  </a:cubicBezTo>
                  <a:cubicBezTo>
                    <a:pt x="7754517" y="3652246"/>
                    <a:pt x="7754517" y="3639546"/>
                    <a:pt x="7754517" y="3610637"/>
                  </a:cubicBezTo>
                  <a:cubicBezTo>
                    <a:pt x="7753247" y="3465682"/>
                    <a:pt x="7750707" y="3329253"/>
                    <a:pt x="7750707" y="3181455"/>
                  </a:cubicBezTo>
                  <a:close/>
                </a:path>
              </a:pathLst>
            </a:custGeom>
            <a:solidFill>
              <a:srgbClr val="FDF7E4"/>
            </a:solidFill>
          </p:spPr>
          <p:txBody>
            <a:bodyPr/>
            <a:lstStyle/>
            <a:p>
              <a:endParaRPr lang="en-US"/>
            </a:p>
          </p:txBody>
        </p:sp>
      </p:grpSp>
      <p:sp>
        <p:nvSpPr>
          <p:cNvPr id="4" name="Freeform 4"/>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TextBox 5"/>
          <p:cNvSpPr txBox="1"/>
          <p:nvPr/>
        </p:nvSpPr>
        <p:spPr>
          <a:xfrm>
            <a:off x="1316747" y="49022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
        <p:nvSpPr>
          <p:cNvPr id="6" name="TextBox 6"/>
          <p:cNvSpPr txBox="1"/>
          <p:nvPr/>
        </p:nvSpPr>
        <p:spPr>
          <a:xfrm>
            <a:off x="1172723" y="2253541"/>
            <a:ext cx="11631593" cy="7642860"/>
          </a:xfrm>
          <a:prstGeom prst="rect">
            <a:avLst/>
          </a:prstGeom>
        </p:spPr>
        <p:txBody>
          <a:bodyPr lIns="0" tIns="0" rIns="0" bIns="0" rtlCol="0" anchor="t">
            <a:spAutoFit/>
          </a:bodyPr>
          <a:lstStyle/>
          <a:p>
            <a:pPr algn="just">
              <a:lnSpc>
                <a:spcPts val="5040"/>
              </a:lnSpc>
              <a:spcBef>
                <a:spcPct val="0"/>
              </a:spcBef>
            </a:pPr>
            <a:r>
              <a:rPr lang="en-US" sz="3600">
                <a:solidFill>
                  <a:srgbClr val="263D2F"/>
                </a:solidFill>
                <a:latin typeface="Roboto Condensed"/>
              </a:rPr>
              <a:t>     “Tám câu thơ, mỗi cặp câu gợi ra một nỗi buồn sâu thẳm. “Buồn trông” là buồn mà nhìn xa, nhưng cũng là buồn mà trông ngóng một cái gì mơ hồ sẽ đến làm thay đổi tình trạng hiện tại. Hình như nàng mong một cánh buồm, nhưng cánh buồm chỉ thấp thoáng, xa xa, không rõ như một ước vọng mơ hồ, mỗi lúc một xa, Nàng lại trông ngọn nước […], ngọn sóng xô đẩy cánh hoa phiêu dạt, không biết về đâu. […]</a:t>
            </a:r>
          </a:p>
          <a:p>
            <a:pPr algn="just">
              <a:lnSpc>
                <a:spcPts val="5040"/>
              </a:lnSpc>
              <a:spcBef>
                <a:spcPct val="0"/>
              </a:spcBef>
            </a:pPr>
            <a:r>
              <a:rPr lang="en-US" sz="3600">
                <a:solidFill>
                  <a:srgbClr val="263D2F"/>
                </a:solidFill>
                <a:latin typeface="Roboto Condensed"/>
              </a:rPr>
              <a:t>     Tám câu thơ, câu nào cũng vừa thực vừa hư, vừa là thực cảnh, vừa là tâm cảnh. Toàn là hình ảnh về sự vô vọng, sự dạt trôi, sự bế tắc và sự chao đảo, nghiêng đổ. Đây chính là lúc mà tình cảm Kiều trở nên mong manh và yếu đuối nhất, là lúc mà nàng dễ rơi vào cạm bẫy…”.</a:t>
            </a:r>
          </a:p>
        </p:txBody>
      </p:sp>
      <p:grpSp>
        <p:nvGrpSpPr>
          <p:cNvPr id="7" name="Group 7"/>
          <p:cNvGrpSpPr/>
          <p:nvPr/>
        </p:nvGrpSpPr>
        <p:grpSpPr>
          <a:xfrm>
            <a:off x="1172723" y="2836633"/>
            <a:ext cx="2463606" cy="774109"/>
            <a:chOff x="0" y="0"/>
            <a:chExt cx="648851" cy="203881"/>
          </a:xfrm>
        </p:grpSpPr>
        <p:sp>
          <p:nvSpPr>
            <p:cNvPr id="8" name="Freeform 8"/>
            <p:cNvSpPr/>
            <p:nvPr/>
          </p:nvSpPr>
          <p:spPr>
            <a:xfrm>
              <a:off x="0" y="0"/>
              <a:ext cx="648851" cy="203881"/>
            </a:xfrm>
            <a:custGeom>
              <a:avLst/>
              <a:gdLst/>
              <a:ahLst/>
              <a:cxnLst/>
              <a:rect l="l" t="t" r="r" b="b"/>
              <a:pathLst>
                <a:path w="648851" h="203881">
                  <a:moveTo>
                    <a:pt x="0" y="0"/>
                  </a:moveTo>
                  <a:lnTo>
                    <a:pt x="648851" y="0"/>
                  </a:lnTo>
                  <a:lnTo>
                    <a:pt x="648851" y="203881"/>
                  </a:lnTo>
                  <a:lnTo>
                    <a:pt x="0" y="203881"/>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9" name="TextBox 9"/>
            <p:cNvSpPr txBox="1"/>
            <p:nvPr/>
          </p:nvSpPr>
          <p:spPr>
            <a:xfrm>
              <a:off x="0" y="0"/>
              <a:ext cx="648851" cy="203881"/>
            </a:xfrm>
            <a:prstGeom prst="rect">
              <a:avLst/>
            </a:prstGeom>
          </p:spPr>
          <p:txBody>
            <a:bodyPr lIns="50800" tIns="50800" rIns="50800" bIns="50800" rtlCol="0" anchor="ctr"/>
            <a:lstStyle/>
            <a:p>
              <a:pPr algn="ctr">
                <a:lnSpc>
                  <a:spcPts val="2310"/>
                </a:lnSpc>
              </a:pPr>
              <a:endParaRPr/>
            </a:p>
          </p:txBody>
        </p:sp>
      </p:grpSp>
      <p:grpSp>
        <p:nvGrpSpPr>
          <p:cNvPr id="10" name="Group 10"/>
          <p:cNvGrpSpPr/>
          <p:nvPr/>
        </p:nvGrpSpPr>
        <p:grpSpPr>
          <a:xfrm>
            <a:off x="6207755" y="4152307"/>
            <a:ext cx="2258322" cy="774109"/>
            <a:chOff x="0" y="0"/>
            <a:chExt cx="594784" cy="203881"/>
          </a:xfrm>
        </p:grpSpPr>
        <p:sp>
          <p:nvSpPr>
            <p:cNvPr id="11" name="Freeform 11"/>
            <p:cNvSpPr/>
            <p:nvPr/>
          </p:nvSpPr>
          <p:spPr>
            <a:xfrm>
              <a:off x="0" y="0"/>
              <a:ext cx="594784" cy="203881"/>
            </a:xfrm>
            <a:custGeom>
              <a:avLst/>
              <a:gdLst/>
              <a:ahLst/>
              <a:cxnLst/>
              <a:rect l="l" t="t" r="r" b="b"/>
              <a:pathLst>
                <a:path w="594784" h="203881">
                  <a:moveTo>
                    <a:pt x="0" y="0"/>
                  </a:moveTo>
                  <a:lnTo>
                    <a:pt x="594784" y="0"/>
                  </a:lnTo>
                  <a:lnTo>
                    <a:pt x="594784" y="203881"/>
                  </a:lnTo>
                  <a:lnTo>
                    <a:pt x="0" y="203881"/>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12" name="TextBox 12"/>
            <p:cNvSpPr txBox="1"/>
            <p:nvPr/>
          </p:nvSpPr>
          <p:spPr>
            <a:xfrm>
              <a:off x="0" y="0"/>
              <a:ext cx="594784" cy="203881"/>
            </a:xfrm>
            <a:prstGeom prst="rect">
              <a:avLst/>
            </a:prstGeom>
          </p:spPr>
          <p:txBody>
            <a:bodyPr lIns="50800" tIns="50800" rIns="50800" bIns="50800" rtlCol="0" anchor="ctr"/>
            <a:lstStyle/>
            <a:p>
              <a:pPr algn="ctr">
                <a:lnSpc>
                  <a:spcPts val="2310"/>
                </a:lnSpc>
              </a:pPr>
              <a:endParaRPr/>
            </a:p>
          </p:txBody>
        </p:sp>
      </p:grpSp>
      <p:grpSp>
        <p:nvGrpSpPr>
          <p:cNvPr id="13" name="Group 13"/>
          <p:cNvGrpSpPr/>
          <p:nvPr/>
        </p:nvGrpSpPr>
        <p:grpSpPr>
          <a:xfrm>
            <a:off x="5426411" y="5407390"/>
            <a:ext cx="2258322" cy="705681"/>
            <a:chOff x="0" y="0"/>
            <a:chExt cx="594784" cy="185858"/>
          </a:xfrm>
        </p:grpSpPr>
        <p:sp>
          <p:nvSpPr>
            <p:cNvPr id="14" name="Freeform 14"/>
            <p:cNvSpPr/>
            <p:nvPr/>
          </p:nvSpPr>
          <p:spPr>
            <a:xfrm>
              <a:off x="0" y="0"/>
              <a:ext cx="594784" cy="185858"/>
            </a:xfrm>
            <a:custGeom>
              <a:avLst/>
              <a:gdLst/>
              <a:ahLst/>
              <a:cxnLst/>
              <a:rect l="l" t="t" r="r" b="b"/>
              <a:pathLst>
                <a:path w="594784" h="185858">
                  <a:moveTo>
                    <a:pt x="0" y="0"/>
                  </a:moveTo>
                  <a:lnTo>
                    <a:pt x="594784" y="0"/>
                  </a:lnTo>
                  <a:lnTo>
                    <a:pt x="594784"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15" name="TextBox 15"/>
            <p:cNvSpPr txBox="1"/>
            <p:nvPr/>
          </p:nvSpPr>
          <p:spPr>
            <a:xfrm>
              <a:off x="0" y="0"/>
              <a:ext cx="594784" cy="185858"/>
            </a:xfrm>
            <a:prstGeom prst="rect">
              <a:avLst/>
            </a:prstGeom>
          </p:spPr>
          <p:txBody>
            <a:bodyPr lIns="50800" tIns="50800" rIns="50800" bIns="50800" rtlCol="0" anchor="ctr"/>
            <a:lstStyle/>
            <a:p>
              <a:pPr algn="ctr">
                <a:lnSpc>
                  <a:spcPts val="2310"/>
                </a:lnSpc>
              </a:pPr>
              <a:endParaRPr/>
            </a:p>
          </p:txBody>
        </p:sp>
      </p:grpSp>
      <p:grpSp>
        <p:nvGrpSpPr>
          <p:cNvPr id="16" name="Group 16"/>
          <p:cNvGrpSpPr/>
          <p:nvPr/>
        </p:nvGrpSpPr>
        <p:grpSpPr>
          <a:xfrm>
            <a:off x="8180511" y="5407390"/>
            <a:ext cx="2258322" cy="705681"/>
            <a:chOff x="0" y="0"/>
            <a:chExt cx="594784" cy="185858"/>
          </a:xfrm>
        </p:grpSpPr>
        <p:sp>
          <p:nvSpPr>
            <p:cNvPr id="17" name="Freeform 17"/>
            <p:cNvSpPr/>
            <p:nvPr/>
          </p:nvSpPr>
          <p:spPr>
            <a:xfrm>
              <a:off x="0" y="0"/>
              <a:ext cx="594784" cy="185858"/>
            </a:xfrm>
            <a:custGeom>
              <a:avLst/>
              <a:gdLst/>
              <a:ahLst/>
              <a:cxnLst/>
              <a:rect l="l" t="t" r="r" b="b"/>
              <a:pathLst>
                <a:path w="594784" h="185858">
                  <a:moveTo>
                    <a:pt x="0" y="0"/>
                  </a:moveTo>
                  <a:lnTo>
                    <a:pt x="594784" y="0"/>
                  </a:lnTo>
                  <a:lnTo>
                    <a:pt x="594784"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18" name="TextBox 18"/>
            <p:cNvSpPr txBox="1"/>
            <p:nvPr/>
          </p:nvSpPr>
          <p:spPr>
            <a:xfrm>
              <a:off x="0" y="0"/>
              <a:ext cx="594784" cy="185858"/>
            </a:xfrm>
            <a:prstGeom prst="rect">
              <a:avLst/>
            </a:prstGeom>
          </p:spPr>
          <p:txBody>
            <a:bodyPr lIns="50800" tIns="50800" rIns="50800" bIns="50800" rtlCol="0" anchor="ctr"/>
            <a:lstStyle/>
            <a:p>
              <a:pPr algn="ctr">
                <a:lnSpc>
                  <a:spcPts val="2310"/>
                </a:lnSpc>
              </a:pPr>
              <a:endParaRPr/>
            </a:p>
          </p:txBody>
        </p:sp>
      </p:grpSp>
      <p:grpSp>
        <p:nvGrpSpPr>
          <p:cNvPr id="19" name="Group 19"/>
          <p:cNvGrpSpPr/>
          <p:nvPr/>
        </p:nvGrpSpPr>
        <p:grpSpPr>
          <a:xfrm>
            <a:off x="1172723" y="6113071"/>
            <a:ext cx="2463606" cy="705681"/>
            <a:chOff x="0" y="0"/>
            <a:chExt cx="648851" cy="185858"/>
          </a:xfrm>
        </p:grpSpPr>
        <p:sp>
          <p:nvSpPr>
            <p:cNvPr id="20" name="Freeform 20"/>
            <p:cNvSpPr/>
            <p:nvPr/>
          </p:nvSpPr>
          <p:spPr>
            <a:xfrm>
              <a:off x="0" y="0"/>
              <a:ext cx="648851" cy="185858"/>
            </a:xfrm>
            <a:custGeom>
              <a:avLst/>
              <a:gdLst/>
              <a:ahLst/>
              <a:cxnLst/>
              <a:rect l="l" t="t" r="r" b="b"/>
              <a:pathLst>
                <a:path w="648851" h="185858">
                  <a:moveTo>
                    <a:pt x="0" y="0"/>
                  </a:moveTo>
                  <a:lnTo>
                    <a:pt x="648851" y="0"/>
                  </a:lnTo>
                  <a:lnTo>
                    <a:pt x="648851"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21" name="TextBox 21"/>
            <p:cNvSpPr txBox="1"/>
            <p:nvPr/>
          </p:nvSpPr>
          <p:spPr>
            <a:xfrm>
              <a:off x="0" y="0"/>
              <a:ext cx="648851" cy="185858"/>
            </a:xfrm>
            <a:prstGeom prst="rect">
              <a:avLst/>
            </a:prstGeom>
          </p:spPr>
          <p:txBody>
            <a:bodyPr lIns="50800" tIns="50800" rIns="50800" bIns="50800" rtlCol="0" anchor="ctr"/>
            <a:lstStyle/>
            <a:p>
              <a:pPr algn="ctr">
                <a:lnSpc>
                  <a:spcPts val="2310"/>
                </a:lnSpc>
              </a:pPr>
              <a:endParaRPr/>
            </a:p>
          </p:txBody>
        </p:sp>
      </p:grpSp>
      <p:grpSp>
        <p:nvGrpSpPr>
          <p:cNvPr id="22" name="Group 22"/>
          <p:cNvGrpSpPr/>
          <p:nvPr/>
        </p:nvGrpSpPr>
        <p:grpSpPr>
          <a:xfrm>
            <a:off x="11885835" y="5407390"/>
            <a:ext cx="1072238" cy="705681"/>
            <a:chOff x="0" y="0"/>
            <a:chExt cx="282400" cy="185858"/>
          </a:xfrm>
        </p:grpSpPr>
        <p:sp>
          <p:nvSpPr>
            <p:cNvPr id="23" name="Freeform 23"/>
            <p:cNvSpPr/>
            <p:nvPr/>
          </p:nvSpPr>
          <p:spPr>
            <a:xfrm>
              <a:off x="0" y="0"/>
              <a:ext cx="282400" cy="185858"/>
            </a:xfrm>
            <a:custGeom>
              <a:avLst/>
              <a:gdLst/>
              <a:ahLst/>
              <a:cxnLst/>
              <a:rect l="l" t="t" r="r" b="b"/>
              <a:pathLst>
                <a:path w="282400" h="185858">
                  <a:moveTo>
                    <a:pt x="0" y="0"/>
                  </a:moveTo>
                  <a:lnTo>
                    <a:pt x="282400" y="0"/>
                  </a:lnTo>
                  <a:lnTo>
                    <a:pt x="282400"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24" name="TextBox 24"/>
            <p:cNvSpPr txBox="1"/>
            <p:nvPr/>
          </p:nvSpPr>
          <p:spPr>
            <a:xfrm>
              <a:off x="0" y="0"/>
              <a:ext cx="282400" cy="185858"/>
            </a:xfrm>
            <a:prstGeom prst="rect">
              <a:avLst/>
            </a:prstGeom>
          </p:spPr>
          <p:txBody>
            <a:bodyPr lIns="50800" tIns="50800" rIns="50800" bIns="50800" rtlCol="0" anchor="ctr"/>
            <a:lstStyle/>
            <a:p>
              <a:pPr algn="ctr">
                <a:lnSpc>
                  <a:spcPts val="2310"/>
                </a:lnSpc>
              </a:pPr>
              <a:endParaRPr/>
            </a:p>
          </p:txBody>
        </p:sp>
      </p:grpSp>
      <p:grpSp>
        <p:nvGrpSpPr>
          <p:cNvPr id="25" name="Group 25"/>
          <p:cNvGrpSpPr/>
          <p:nvPr/>
        </p:nvGrpSpPr>
        <p:grpSpPr>
          <a:xfrm>
            <a:off x="13959451" y="2409232"/>
            <a:ext cx="821336" cy="546016"/>
            <a:chOff x="0" y="0"/>
            <a:chExt cx="216319" cy="143807"/>
          </a:xfrm>
        </p:grpSpPr>
        <p:sp>
          <p:nvSpPr>
            <p:cNvPr id="26" name="Freeform 26"/>
            <p:cNvSpPr/>
            <p:nvPr/>
          </p:nvSpPr>
          <p:spPr>
            <a:xfrm>
              <a:off x="0" y="0"/>
              <a:ext cx="216319" cy="143807"/>
            </a:xfrm>
            <a:custGeom>
              <a:avLst/>
              <a:gdLst/>
              <a:ahLst/>
              <a:cxnLst/>
              <a:rect l="l" t="t" r="r" b="b"/>
              <a:pathLst>
                <a:path w="216319" h="143807">
                  <a:moveTo>
                    <a:pt x="0" y="0"/>
                  </a:moveTo>
                  <a:lnTo>
                    <a:pt x="216319" y="0"/>
                  </a:lnTo>
                  <a:lnTo>
                    <a:pt x="216319" y="143807"/>
                  </a:lnTo>
                  <a:lnTo>
                    <a:pt x="0" y="143807"/>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27" name="TextBox 27"/>
            <p:cNvSpPr txBox="1"/>
            <p:nvPr/>
          </p:nvSpPr>
          <p:spPr>
            <a:xfrm>
              <a:off x="0" y="0"/>
              <a:ext cx="216319" cy="143807"/>
            </a:xfrm>
            <a:prstGeom prst="rect">
              <a:avLst/>
            </a:prstGeom>
          </p:spPr>
          <p:txBody>
            <a:bodyPr lIns="50800" tIns="50800" rIns="50800" bIns="50800" rtlCol="0" anchor="ctr"/>
            <a:lstStyle/>
            <a:p>
              <a:pPr algn="ctr">
                <a:lnSpc>
                  <a:spcPts val="2310"/>
                </a:lnSpc>
              </a:pPr>
              <a:endParaRPr/>
            </a:p>
          </p:txBody>
        </p:sp>
      </p:grpSp>
      <p:sp>
        <p:nvSpPr>
          <p:cNvPr id="28" name="AutoShape 28"/>
          <p:cNvSpPr/>
          <p:nvPr/>
        </p:nvSpPr>
        <p:spPr>
          <a:xfrm>
            <a:off x="14370119" y="2955248"/>
            <a:ext cx="786921" cy="353484"/>
          </a:xfrm>
          <a:prstGeom prst="line">
            <a:avLst/>
          </a:prstGeom>
          <a:ln w="38100" cap="flat">
            <a:solidFill>
              <a:srgbClr val="7A6088"/>
            </a:solidFill>
            <a:prstDash val="solid"/>
            <a:headEnd type="none" w="sm" len="sm"/>
            <a:tailEnd type="arrow" w="med" len="sm"/>
          </a:ln>
        </p:spPr>
        <p:txBody>
          <a:bodyPr/>
          <a:lstStyle/>
          <a:p>
            <a:endParaRPr lang="en-US"/>
          </a:p>
        </p:txBody>
      </p:sp>
      <p:sp>
        <p:nvSpPr>
          <p:cNvPr id="29" name="TextBox 29"/>
          <p:cNvSpPr txBox="1"/>
          <p:nvPr/>
        </p:nvSpPr>
        <p:spPr>
          <a:xfrm>
            <a:off x="13280680" y="3327782"/>
            <a:ext cx="3752720" cy="2357755"/>
          </a:xfrm>
          <a:prstGeom prst="rect">
            <a:avLst/>
          </a:prstGeom>
        </p:spPr>
        <p:txBody>
          <a:bodyPr lIns="0" tIns="0" rIns="0" bIns="0" rtlCol="0" anchor="t">
            <a:spAutoFit/>
          </a:bodyPr>
          <a:lstStyle/>
          <a:p>
            <a:pPr algn="just">
              <a:lnSpc>
                <a:spcPts val="3740"/>
              </a:lnSpc>
            </a:pPr>
            <a:r>
              <a:rPr lang="en-US" sz="3400">
                <a:solidFill>
                  <a:srgbClr val="7A6088"/>
                </a:solidFill>
                <a:latin typeface="Roboto Condensed"/>
              </a:rPr>
              <a:t>Chỉ ra những đặc sắc nghệ thuật:</a:t>
            </a:r>
          </a:p>
          <a:p>
            <a:pPr marL="734061" lvl="1" indent="-367031" algn="just">
              <a:lnSpc>
                <a:spcPts val="3740"/>
              </a:lnSpc>
              <a:buFont typeface="Arial"/>
              <a:buChar char="•"/>
            </a:pPr>
            <a:r>
              <a:rPr lang="en-US" sz="3400">
                <a:solidFill>
                  <a:srgbClr val="7A6088"/>
                </a:solidFill>
                <a:latin typeface="Roboto Condensed"/>
              </a:rPr>
              <a:t>Điệp “Buồn trông”</a:t>
            </a:r>
          </a:p>
          <a:p>
            <a:pPr marL="734061" lvl="1" indent="-367031" algn="just">
              <a:lnSpc>
                <a:spcPts val="3740"/>
              </a:lnSpc>
              <a:buFont typeface="Arial"/>
              <a:buChar char="•"/>
            </a:pPr>
            <a:r>
              <a:rPr lang="en-US" sz="3400">
                <a:solidFill>
                  <a:srgbClr val="7A6088"/>
                </a:solidFill>
                <a:latin typeface="Roboto Condensed"/>
              </a:rPr>
              <a:t>Hình ảnh thơ</a:t>
            </a:r>
          </a:p>
        </p:txBody>
      </p:sp>
      <p:grpSp>
        <p:nvGrpSpPr>
          <p:cNvPr id="30" name="Group 30"/>
          <p:cNvGrpSpPr/>
          <p:nvPr/>
        </p:nvGrpSpPr>
        <p:grpSpPr>
          <a:xfrm>
            <a:off x="4024985" y="2864011"/>
            <a:ext cx="8779332" cy="615422"/>
            <a:chOff x="0" y="0"/>
            <a:chExt cx="2312252" cy="162086"/>
          </a:xfrm>
        </p:grpSpPr>
        <p:sp>
          <p:nvSpPr>
            <p:cNvPr id="31" name="Freeform 31"/>
            <p:cNvSpPr/>
            <p:nvPr/>
          </p:nvSpPr>
          <p:spPr>
            <a:xfrm>
              <a:off x="0" y="0"/>
              <a:ext cx="2312252" cy="162086"/>
            </a:xfrm>
            <a:custGeom>
              <a:avLst/>
              <a:gdLst/>
              <a:ahLst/>
              <a:cxnLst/>
              <a:rect l="l" t="t" r="r" b="b"/>
              <a:pathLst>
                <a:path w="2312252" h="162086">
                  <a:moveTo>
                    <a:pt x="0" y="0"/>
                  </a:moveTo>
                  <a:lnTo>
                    <a:pt x="2312252" y="0"/>
                  </a:lnTo>
                  <a:lnTo>
                    <a:pt x="2312252" y="162086"/>
                  </a:lnTo>
                  <a:lnTo>
                    <a:pt x="0" y="162086"/>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32" name="TextBox 32"/>
            <p:cNvSpPr txBox="1"/>
            <p:nvPr/>
          </p:nvSpPr>
          <p:spPr>
            <a:xfrm>
              <a:off x="0" y="0"/>
              <a:ext cx="2312252" cy="162086"/>
            </a:xfrm>
            <a:prstGeom prst="rect">
              <a:avLst/>
            </a:prstGeom>
          </p:spPr>
          <p:txBody>
            <a:bodyPr lIns="50800" tIns="50800" rIns="50800" bIns="50800" rtlCol="0" anchor="ctr"/>
            <a:lstStyle/>
            <a:p>
              <a:pPr algn="ctr">
                <a:lnSpc>
                  <a:spcPts val="2310"/>
                </a:lnSpc>
              </a:pPr>
              <a:endParaRPr/>
            </a:p>
          </p:txBody>
        </p:sp>
      </p:grpSp>
      <p:grpSp>
        <p:nvGrpSpPr>
          <p:cNvPr id="33" name="Group 33"/>
          <p:cNvGrpSpPr/>
          <p:nvPr/>
        </p:nvGrpSpPr>
        <p:grpSpPr>
          <a:xfrm>
            <a:off x="1172723" y="3570670"/>
            <a:ext cx="4582418" cy="581637"/>
            <a:chOff x="0" y="0"/>
            <a:chExt cx="1206892" cy="153188"/>
          </a:xfrm>
        </p:grpSpPr>
        <p:sp>
          <p:nvSpPr>
            <p:cNvPr id="34" name="Freeform 34"/>
            <p:cNvSpPr/>
            <p:nvPr/>
          </p:nvSpPr>
          <p:spPr>
            <a:xfrm>
              <a:off x="0" y="0"/>
              <a:ext cx="1206892" cy="153188"/>
            </a:xfrm>
            <a:custGeom>
              <a:avLst/>
              <a:gdLst/>
              <a:ahLst/>
              <a:cxnLst/>
              <a:rect l="l" t="t" r="r" b="b"/>
              <a:pathLst>
                <a:path w="1206892" h="153188">
                  <a:moveTo>
                    <a:pt x="0" y="0"/>
                  </a:moveTo>
                  <a:lnTo>
                    <a:pt x="1206892" y="0"/>
                  </a:lnTo>
                  <a:lnTo>
                    <a:pt x="1206892"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35" name="TextBox 35"/>
            <p:cNvSpPr txBox="1"/>
            <p:nvPr/>
          </p:nvSpPr>
          <p:spPr>
            <a:xfrm>
              <a:off x="0" y="0"/>
              <a:ext cx="1206892" cy="153188"/>
            </a:xfrm>
            <a:prstGeom prst="rect">
              <a:avLst/>
            </a:prstGeom>
          </p:spPr>
          <p:txBody>
            <a:bodyPr lIns="50800" tIns="50800" rIns="50800" bIns="50800" rtlCol="0" anchor="ctr"/>
            <a:lstStyle/>
            <a:p>
              <a:pPr algn="ctr">
                <a:lnSpc>
                  <a:spcPts val="2310"/>
                </a:lnSpc>
              </a:pPr>
              <a:endParaRPr/>
            </a:p>
          </p:txBody>
        </p:sp>
      </p:grpSp>
      <p:grpSp>
        <p:nvGrpSpPr>
          <p:cNvPr id="36" name="Group 36"/>
          <p:cNvGrpSpPr/>
          <p:nvPr/>
        </p:nvGrpSpPr>
        <p:grpSpPr>
          <a:xfrm>
            <a:off x="6988520" y="7372560"/>
            <a:ext cx="5815797" cy="581637"/>
            <a:chOff x="0" y="0"/>
            <a:chExt cx="1531732" cy="153188"/>
          </a:xfrm>
        </p:grpSpPr>
        <p:sp>
          <p:nvSpPr>
            <p:cNvPr id="37" name="Freeform 37"/>
            <p:cNvSpPr/>
            <p:nvPr/>
          </p:nvSpPr>
          <p:spPr>
            <a:xfrm>
              <a:off x="0" y="0"/>
              <a:ext cx="1531732" cy="153188"/>
            </a:xfrm>
            <a:custGeom>
              <a:avLst/>
              <a:gdLst/>
              <a:ahLst/>
              <a:cxnLst/>
              <a:rect l="l" t="t" r="r" b="b"/>
              <a:pathLst>
                <a:path w="1531732" h="153188">
                  <a:moveTo>
                    <a:pt x="0" y="0"/>
                  </a:moveTo>
                  <a:lnTo>
                    <a:pt x="1531732" y="0"/>
                  </a:lnTo>
                  <a:lnTo>
                    <a:pt x="1531732"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38" name="TextBox 38"/>
            <p:cNvSpPr txBox="1"/>
            <p:nvPr/>
          </p:nvSpPr>
          <p:spPr>
            <a:xfrm>
              <a:off x="0" y="0"/>
              <a:ext cx="1531732" cy="153188"/>
            </a:xfrm>
            <a:prstGeom prst="rect">
              <a:avLst/>
            </a:prstGeom>
          </p:spPr>
          <p:txBody>
            <a:bodyPr lIns="50800" tIns="50800" rIns="50800" bIns="50800" rtlCol="0" anchor="ctr"/>
            <a:lstStyle/>
            <a:p>
              <a:pPr algn="ctr">
                <a:lnSpc>
                  <a:spcPts val="2310"/>
                </a:lnSpc>
              </a:pPr>
              <a:endParaRPr/>
            </a:p>
          </p:txBody>
        </p:sp>
      </p:grpSp>
      <p:grpSp>
        <p:nvGrpSpPr>
          <p:cNvPr id="39" name="Group 39"/>
          <p:cNvGrpSpPr/>
          <p:nvPr/>
        </p:nvGrpSpPr>
        <p:grpSpPr>
          <a:xfrm>
            <a:off x="1096452" y="8026765"/>
            <a:ext cx="8047548" cy="581637"/>
            <a:chOff x="0" y="0"/>
            <a:chExt cx="2119519" cy="153188"/>
          </a:xfrm>
        </p:grpSpPr>
        <p:sp>
          <p:nvSpPr>
            <p:cNvPr id="40" name="Freeform 40"/>
            <p:cNvSpPr/>
            <p:nvPr/>
          </p:nvSpPr>
          <p:spPr>
            <a:xfrm>
              <a:off x="0" y="0"/>
              <a:ext cx="2119519" cy="153188"/>
            </a:xfrm>
            <a:custGeom>
              <a:avLst/>
              <a:gdLst/>
              <a:ahLst/>
              <a:cxnLst/>
              <a:rect l="l" t="t" r="r" b="b"/>
              <a:pathLst>
                <a:path w="2119519" h="153188">
                  <a:moveTo>
                    <a:pt x="0" y="0"/>
                  </a:moveTo>
                  <a:lnTo>
                    <a:pt x="2119519" y="0"/>
                  </a:lnTo>
                  <a:lnTo>
                    <a:pt x="2119519"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41" name="TextBox 41"/>
            <p:cNvSpPr txBox="1"/>
            <p:nvPr/>
          </p:nvSpPr>
          <p:spPr>
            <a:xfrm>
              <a:off x="0" y="0"/>
              <a:ext cx="2119519" cy="153188"/>
            </a:xfrm>
            <a:prstGeom prst="rect">
              <a:avLst/>
            </a:prstGeom>
          </p:spPr>
          <p:txBody>
            <a:bodyPr lIns="50800" tIns="50800" rIns="50800" bIns="50800" rtlCol="0" anchor="ctr"/>
            <a:lstStyle/>
            <a:p>
              <a:pPr algn="ctr">
                <a:lnSpc>
                  <a:spcPts val="2310"/>
                </a:lnSpc>
              </a:pPr>
              <a:endParaRPr/>
            </a:p>
          </p:txBody>
        </p:sp>
      </p:grpSp>
      <p:grpSp>
        <p:nvGrpSpPr>
          <p:cNvPr id="42" name="Group 42"/>
          <p:cNvGrpSpPr/>
          <p:nvPr/>
        </p:nvGrpSpPr>
        <p:grpSpPr>
          <a:xfrm>
            <a:off x="13959451" y="5876037"/>
            <a:ext cx="821336" cy="581637"/>
            <a:chOff x="0" y="0"/>
            <a:chExt cx="216319" cy="153188"/>
          </a:xfrm>
        </p:grpSpPr>
        <p:sp>
          <p:nvSpPr>
            <p:cNvPr id="43" name="Freeform 43"/>
            <p:cNvSpPr/>
            <p:nvPr/>
          </p:nvSpPr>
          <p:spPr>
            <a:xfrm>
              <a:off x="0" y="0"/>
              <a:ext cx="216319" cy="153188"/>
            </a:xfrm>
            <a:custGeom>
              <a:avLst/>
              <a:gdLst/>
              <a:ahLst/>
              <a:cxnLst/>
              <a:rect l="l" t="t" r="r" b="b"/>
              <a:pathLst>
                <a:path w="216319" h="153188">
                  <a:moveTo>
                    <a:pt x="0" y="0"/>
                  </a:moveTo>
                  <a:lnTo>
                    <a:pt x="216319" y="0"/>
                  </a:lnTo>
                  <a:lnTo>
                    <a:pt x="216319"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44" name="TextBox 44"/>
            <p:cNvSpPr txBox="1"/>
            <p:nvPr/>
          </p:nvSpPr>
          <p:spPr>
            <a:xfrm>
              <a:off x="0" y="0"/>
              <a:ext cx="216319" cy="153188"/>
            </a:xfrm>
            <a:prstGeom prst="rect">
              <a:avLst/>
            </a:prstGeom>
          </p:spPr>
          <p:txBody>
            <a:bodyPr lIns="50800" tIns="50800" rIns="50800" bIns="50800" rtlCol="0" anchor="ctr"/>
            <a:lstStyle/>
            <a:p>
              <a:pPr algn="ctr">
                <a:lnSpc>
                  <a:spcPts val="2310"/>
                </a:lnSpc>
              </a:pPr>
              <a:endParaRPr/>
            </a:p>
          </p:txBody>
        </p:sp>
      </p:grpSp>
      <p:sp>
        <p:nvSpPr>
          <p:cNvPr id="45" name="TextBox 45"/>
          <p:cNvSpPr txBox="1"/>
          <p:nvPr/>
        </p:nvSpPr>
        <p:spPr>
          <a:xfrm>
            <a:off x="13280680" y="6900545"/>
            <a:ext cx="3752720" cy="2357755"/>
          </a:xfrm>
          <a:prstGeom prst="rect">
            <a:avLst/>
          </a:prstGeom>
        </p:spPr>
        <p:txBody>
          <a:bodyPr lIns="0" tIns="0" rIns="0" bIns="0" rtlCol="0" anchor="t">
            <a:spAutoFit/>
          </a:bodyPr>
          <a:lstStyle/>
          <a:p>
            <a:pPr algn="just">
              <a:lnSpc>
                <a:spcPts val="3740"/>
              </a:lnSpc>
            </a:pPr>
            <a:r>
              <a:rPr lang="en-US" sz="3400">
                <a:solidFill>
                  <a:srgbClr val="CD962A"/>
                </a:solidFill>
                <a:latin typeface="Roboto Condensed"/>
              </a:rPr>
              <a:t>Đánh giá về giá trị của đặc sắc nghệ thuật đó trong việc thể hiện nội dung tư tưởng</a:t>
            </a:r>
          </a:p>
        </p:txBody>
      </p:sp>
      <p:sp>
        <p:nvSpPr>
          <p:cNvPr id="46" name="AutoShape 46"/>
          <p:cNvSpPr/>
          <p:nvPr/>
        </p:nvSpPr>
        <p:spPr>
          <a:xfrm>
            <a:off x="14370119" y="6457675"/>
            <a:ext cx="786921" cy="423820"/>
          </a:xfrm>
          <a:prstGeom prst="line">
            <a:avLst/>
          </a:prstGeom>
          <a:ln w="38100" cap="flat">
            <a:solidFill>
              <a:srgbClr val="CD962A"/>
            </a:solidFill>
            <a:prstDash val="solid"/>
            <a:headEnd type="none" w="sm" len="sm"/>
            <a:tailEnd type="arrow" w="med" len="sm"/>
          </a:ln>
        </p:spPr>
        <p:txBody>
          <a:bodyPr/>
          <a:lstStyle/>
          <a:p>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inVertical)">
                                      <p:cBhvr>
                                        <p:cTn id="48" dur="500"/>
                                        <p:tgtEl>
                                          <p:spTgt spid="4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arn(inVertical)">
                                      <p:cBhvr>
                                        <p:cTn id="51" dur="500"/>
                                        <p:tgtEl>
                                          <p:spTgt spid="4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Vertical)">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5" grpId="0"/>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1648996" y="1773497"/>
            <a:ext cx="14906690" cy="6367492"/>
            <a:chOff x="0" y="0"/>
            <a:chExt cx="6891798" cy="2943878"/>
          </a:xfrm>
        </p:grpSpPr>
        <p:sp>
          <p:nvSpPr>
            <p:cNvPr id="3" name="Freeform 3"/>
            <p:cNvSpPr/>
            <p:nvPr/>
          </p:nvSpPr>
          <p:spPr>
            <a:xfrm>
              <a:off x="-3810" y="1270"/>
              <a:ext cx="6896878" cy="2942608"/>
            </a:xfrm>
            <a:custGeom>
              <a:avLst/>
              <a:gdLst/>
              <a:ahLst/>
              <a:cxnLst/>
              <a:rect l="l" t="t" r="r" b="b"/>
              <a:pathLst>
                <a:path w="6896878" h="2942608">
                  <a:moveTo>
                    <a:pt x="6893069" y="2537514"/>
                  </a:moveTo>
                  <a:cubicBezTo>
                    <a:pt x="6893069" y="2404531"/>
                    <a:pt x="6896878" y="2269293"/>
                    <a:pt x="6890528" y="2136310"/>
                  </a:cubicBezTo>
                  <a:cubicBezTo>
                    <a:pt x="6882908" y="2048406"/>
                    <a:pt x="6871478" y="315113"/>
                    <a:pt x="6871478" y="227208"/>
                  </a:cubicBezTo>
                  <a:cubicBezTo>
                    <a:pt x="6868938" y="166352"/>
                    <a:pt x="6867669" y="103241"/>
                    <a:pt x="6865128" y="54610"/>
                  </a:cubicBezTo>
                  <a:cubicBezTo>
                    <a:pt x="6865128" y="44450"/>
                    <a:pt x="6863858" y="34290"/>
                    <a:pt x="6862588" y="21590"/>
                  </a:cubicBezTo>
                  <a:cubicBezTo>
                    <a:pt x="6852428" y="19050"/>
                    <a:pt x="6843538" y="17780"/>
                    <a:pt x="6833378" y="16510"/>
                  </a:cubicBezTo>
                  <a:cubicBezTo>
                    <a:pt x="6807868" y="15240"/>
                    <a:pt x="6775469" y="16510"/>
                    <a:pt x="6748470" y="16510"/>
                  </a:cubicBezTo>
                  <a:cubicBezTo>
                    <a:pt x="6613474" y="13970"/>
                    <a:pt x="6478479" y="8890"/>
                    <a:pt x="6343484" y="7620"/>
                  </a:cubicBezTo>
                  <a:cubicBezTo>
                    <a:pt x="6089693" y="5080"/>
                    <a:pt x="5830502" y="3810"/>
                    <a:pt x="5576712" y="2540"/>
                  </a:cubicBezTo>
                  <a:cubicBezTo>
                    <a:pt x="5484915" y="2540"/>
                    <a:pt x="5387719" y="0"/>
                    <a:pt x="5295922" y="0"/>
                  </a:cubicBezTo>
                  <a:cubicBezTo>
                    <a:pt x="5074530" y="0"/>
                    <a:pt x="4858538" y="1270"/>
                    <a:pt x="4637145" y="1270"/>
                  </a:cubicBezTo>
                  <a:cubicBezTo>
                    <a:pt x="4507550" y="1270"/>
                    <a:pt x="4377955" y="3810"/>
                    <a:pt x="4242960" y="3810"/>
                  </a:cubicBezTo>
                  <a:cubicBezTo>
                    <a:pt x="4107965" y="5080"/>
                    <a:pt x="1661853" y="7620"/>
                    <a:pt x="1526858" y="7620"/>
                  </a:cubicBezTo>
                  <a:cubicBezTo>
                    <a:pt x="1418861" y="7620"/>
                    <a:pt x="1310865" y="6350"/>
                    <a:pt x="1202869" y="7620"/>
                  </a:cubicBezTo>
                  <a:cubicBezTo>
                    <a:pt x="1105673" y="8890"/>
                    <a:pt x="1003076" y="11430"/>
                    <a:pt x="905880" y="12700"/>
                  </a:cubicBezTo>
                  <a:cubicBezTo>
                    <a:pt x="803284" y="15240"/>
                    <a:pt x="700687" y="16510"/>
                    <a:pt x="603491" y="19050"/>
                  </a:cubicBezTo>
                  <a:cubicBezTo>
                    <a:pt x="457696" y="21590"/>
                    <a:pt x="306502" y="24130"/>
                    <a:pt x="160707" y="27940"/>
                  </a:cubicBezTo>
                  <a:cubicBezTo>
                    <a:pt x="74310" y="30480"/>
                    <a:pt x="38100" y="34290"/>
                    <a:pt x="16510" y="36830"/>
                  </a:cubicBezTo>
                  <a:cubicBezTo>
                    <a:pt x="16510" y="38100"/>
                    <a:pt x="13970" y="40640"/>
                    <a:pt x="13970" y="43180"/>
                  </a:cubicBezTo>
                  <a:cubicBezTo>
                    <a:pt x="12700" y="71685"/>
                    <a:pt x="10160" y="123526"/>
                    <a:pt x="8890" y="173113"/>
                  </a:cubicBezTo>
                  <a:cubicBezTo>
                    <a:pt x="7620" y="202415"/>
                    <a:pt x="8890" y="233970"/>
                    <a:pt x="7620" y="263272"/>
                  </a:cubicBezTo>
                  <a:cubicBezTo>
                    <a:pt x="0" y="412033"/>
                    <a:pt x="5080" y="2253516"/>
                    <a:pt x="7620" y="2404531"/>
                  </a:cubicBezTo>
                  <a:cubicBezTo>
                    <a:pt x="6350" y="2523991"/>
                    <a:pt x="11430" y="2641196"/>
                    <a:pt x="11430" y="2760656"/>
                  </a:cubicBezTo>
                  <a:cubicBezTo>
                    <a:pt x="11430" y="2817005"/>
                    <a:pt x="15240" y="2875608"/>
                    <a:pt x="7620" y="2912128"/>
                  </a:cubicBezTo>
                  <a:cubicBezTo>
                    <a:pt x="5080" y="2921018"/>
                    <a:pt x="10160" y="2927368"/>
                    <a:pt x="19050" y="2928638"/>
                  </a:cubicBezTo>
                  <a:cubicBezTo>
                    <a:pt x="29210" y="2929908"/>
                    <a:pt x="38100" y="2929908"/>
                    <a:pt x="48260" y="2929908"/>
                  </a:cubicBezTo>
                  <a:cubicBezTo>
                    <a:pt x="203905" y="2931178"/>
                    <a:pt x="376699" y="2931178"/>
                    <a:pt x="554893" y="2932448"/>
                  </a:cubicBezTo>
                  <a:cubicBezTo>
                    <a:pt x="652089" y="2933718"/>
                    <a:pt x="749285" y="2934988"/>
                    <a:pt x="841082" y="2936258"/>
                  </a:cubicBezTo>
                  <a:cubicBezTo>
                    <a:pt x="1003076" y="2937528"/>
                    <a:pt x="1159671" y="2937528"/>
                    <a:pt x="1321665" y="2938798"/>
                  </a:cubicBezTo>
                  <a:cubicBezTo>
                    <a:pt x="1386463" y="2938798"/>
                    <a:pt x="1445860" y="2938798"/>
                    <a:pt x="1510658" y="2937528"/>
                  </a:cubicBezTo>
                  <a:cubicBezTo>
                    <a:pt x="1537657" y="2937528"/>
                    <a:pt x="1570056" y="2936258"/>
                    <a:pt x="1597055" y="2936258"/>
                  </a:cubicBezTo>
                  <a:cubicBezTo>
                    <a:pt x="1705051" y="2937528"/>
                    <a:pt x="3864973" y="2928638"/>
                    <a:pt x="3972969" y="2929908"/>
                  </a:cubicBezTo>
                  <a:cubicBezTo>
                    <a:pt x="4124164" y="2931178"/>
                    <a:pt x="4539949" y="2931178"/>
                    <a:pt x="4691144" y="2931178"/>
                  </a:cubicBezTo>
                  <a:cubicBezTo>
                    <a:pt x="4750542" y="2931178"/>
                    <a:pt x="4804539" y="2929908"/>
                    <a:pt x="4863937" y="2929908"/>
                  </a:cubicBezTo>
                  <a:cubicBezTo>
                    <a:pt x="4961134" y="2931178"/>
                    <a:pt x="5058330" y="2932448"/>
                    <a:pt x="5155527" y="2933718"/>
                  </a:cubicBezTo>
                  <a:cubicBezTo>
                    <a:pt x="5366119" y="2936258"/>
                    <a:pt x="5571312" y="2933718"/>
                    <a:pt x="5781904" y="2937528"/>
                  </a:cubicBezTo>
                  <a:cubicBezTo>
                    <a:pt x="6132891" y="2942608"/>
                    <a:pt x="6489278" y="2936258"/>
                    <a:pt x="6833378" y="2941338"/>
                  </a:cubicBezTo>
                  <a:cubicBezTo>
                    <a:pt x="6853698" y="2942608"/>
                    <a:pt x="6874019" y="2941338"/>
                    <a:pt x="6896878" y="2941338"/>
                  </a:cubicBezTo>
                  <a:cubicBezTo>
                    <a:pt x="6896878" y="2917208"/>
                    <a:pt x="6896878" y="2904508"/>
                    <a:pt x="6896878" y="2877862"/>
                  </a:cubicBezTo>
                  <a:cubicBezTo>
                    <a:pt x="6895608" y="2762910"/>
                    <a:pt x="6893069" y="2654720"/>
                    <a:pt x="6893069" y="2537514"/>
                  </a:cubicBezTo>
                  <a:close/>
                </a:path>
              </a:pathLst>
            </a:custGeom>
            <a:gradFill rotWithShape="1">
              <a:gsLst>
                <a:gs pos="0">
                  <a:srgbClr val="FFDE59">
                    <a:alpha val="57000"/>
                  </a:srgbClr>
                </a:gs>
                <a:gs pos="100000">
                  <a:srgbClr val="FF914D">
                    <a:alpha val="57000"/>
                  </a:srgbClr>
                </a:gs>
              </a:gsLst>
              <a:lin ang="0"/>
            </a:gradFill>
          </p:spPr>
          <p:txBody>
            <a:bodyPr/>
            <a:lstStyle/>
            <a:p>
              <a:endParaRPr lang="en-US"/>
            </a:p>
          </p:txBody>
        </p:sp>
      </p:grpSp>
      <p:sp>
        <p:nvSpPr>
          <p:cNvPr id="4" name="Freeform 4"/>
          <p:cNvSpPr/>
          <p:nvPr/>
        </p:nvSpPr>
        <p:spPr>
          <a:xfrm>
            <a:off x="6874013" y="8827002"/>
            <a:ext cx="4539974" cy="862595"/>
          </a:xfrm>
          <a:custGeom>
            <a:avLst/>
            <a:gdLst/>
            <a:ahLst/>
            <a:cxnLst/>
            <a:rect l="l" t="t" r="r" b="b"/>
            <a:pathLst>
              <a:path w="4539974" h="862595">
                <a:moveTo>
                  <a:pt x="0" y="0"/>
                </a:moveTo>
                <a:lnTo>
                  <a:pt x="4539974" y="0"/>
                </a:lnTo>
                <a:lnTo>
                  <a:pt x="4539974" y="862596"/>
                </a:lnTo>
                <a:lnTo>
                  <a:pt x="0" y="8625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10800000">
            <a:off x="6874013" y="910902"/>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321718" y="6956366"/>
            <a:ext cx="4414481" cy="3741272"/>
          </a:xfrm>
          <a:custGeom>
            <a:avLst/>
            <a:gdLst/>
            <a:ahLst/>
            <a:cxnLst/>
            <a:rect l="l" t="t" r="r" b="b"/>
            <a:pathLst>
              <a:path w="4414481" h="3741272">
                <a:moveTo>
                  <a:pt x="0" y="0"/>
                </a:moveTo>
                <a:lnTo>
                  <a:pt x="4414481" y="0"/>
                </a:lnTo>
                <a:lnTo>
                  <a:pt x="4414481" y="3741273"/>
                </a:lnTo>
                <a:lnTo>
                  <a:pt x="0" y="3741273"/>
                </a:lnTo>
                <a:lnTo>
                  <a:pt x="0" y="0"/>
                </a:lnTo>
                <a:close/>
              </a:path>
            </a:pathLst>
          </a:custGeom>
          <a:blipFill>
            <a:blip r:embed="rId4"/>
            <a:stretch>
              <a:fillRect/>
            </a:stretch>
          </a:blipFill>
        </p:spPr>
        <p:txBody>
          <a:bodyPr/>
          <a:lstStyle/>
          <a:p>
            <a:endParaRPr lang="en-US"/>
          </a:p>
        </p:txBody>
      </p:sp>
      <p:sp>
        <p:nvSpPr>
          <p:cNvPr id="7" name="Freeform 7"/>
          <p:cNvSpPr/>
          <p:nvPr/>
        </p:nvSpPr>
        <p:spPr>
          <a:xfrm>
            <a:off x="14148052" y="0"/>
            <a:ext cx="3506184" cy="3085442"/>
          </a:xfrm>
          <a:custGeom>
            <a:avLst/>
            <a:gdLst/>
            <a:ahLst/>
            <a:cxnLst/>
            <a:rect l="l" t="t" r="r" b="b"/>
            <a:pathLst>
              <a:path w="3506184" h="3085442">
                <a:moveTo>
                  <a:pt x="0" y="0"/>
                </a:moveTo>
                <a:lnTo>
                  <a:pt x="3506184" y="0"/>
                </a:lnTo>
                <a:lnTo>
                  <a:pt x="3506184" y="3085442"/>
                </a:lnTo>
                <a:lnTo>
                  <a:pt x="0" y="30854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TextBox 8"/>
          <p:cNvSpPr txBox="1"/>
          <p:nvPr/>
        </p:nvSpPr>
        <p:spPr>
          <a:xfrm>
            <a:off x="5123272" y="2210488"/>
            <a:ext cx="7958138" cy="2228215"/>
          </a:xfrm>
          <a:prstGeom prst="rect">
            <a:avLst/>
          </a:prstGeom>
        </p:spPr>
        <p:txBody>
          <a:bodyPr lIns="0" tIns="0" rIns="0" bIns="0" rtlCol="0" anchor="t">
            <a:spAutoFit/>
          </a:bodyPr>
          <a:lstStyle/>
          <a:p>
            <a:pPr algn="ctr">
              <a:lnSpc>
                <a:spcPts val="8959"/>
              </a:lnSpc>
            </a:pPr>
            <a:r>
              <a:rPr lang="en-US" sz="6399">
                <a:solidFill>
                  <a:srgbClr val="022340"/>
                </a:solidFill>
                <a:latin typeface="Fraunces Bold"/>
              </a:rPr>
              <a:t>BÀI 2: </a:t>
            </a:r>
          </a:p>
          <a:p>
            <a:pPr algn="ctr">
              <a:lnSpc>
                <a:spcPts val="8959"/>
              </a:lnSpc>
            </a:pPr>
            <a:r>
              <a:rPr lang="en-US" sz="6399">
                <a:solidFill>
                  <a:srgbClr val="022340"/>
                </a:solidFill>
                <a:latin typeface="Fraunces Bold"/>
              </a:rPr>
              <a:t>TRUYỆN THƠ NÔM</a:t>
            </a:r>
          </a:p>
        </p:txBody>
      </p:sp>
      <p:sp>
        <p:nvSpPr>
          <p:cNvPr id="9" name="TextBox 9"/>
          <p:cNvSpPr txBox="1"/>
          <p:nvPr/>
        </p:nvSpPr>
        <p:spPr>
          <a:xfrm>
            <a:off x="3644811" y="5525713"/>
            <a:ext cx="10915060" cy="2045970"/>
          </a:xfrm>
          <a:prstGeom prst="rect">
            <a:avLst/>
          </a:prstGeom>
        </p:spPr>
        <p:txBody>
          <a:bodyPr lIns="0" tIns="0" rIns="0" bIns="0" rtlCol="0" anchor="t">
            <a:spAutoFit/>
          </a:bodyPr>
          <a:lstStyle/>
          <a:p>
            <a:pPr algn="ctr">
              <a:lnSpc>
                <a:spcPts val="7980"/>
              </a:lnSpc>
              <a:spcBef>
                <a:spcPct val="0"/>
              </a:spcBef>
            </a:pPr>
            <a:r>
              <a:rPr lang="en-US" sz="5700">
                <a:solidFill>
                  <a:srgbClr val="022340"/>
                </a:solidFill>
                <a:latin typeface="#9Slide07 Crocante"/>
              </a:rPr>
              <a:t>PHÂN TÍCH MỘT ĐOẠN TRÍCH TÁC PHẨM VĂN HỌC</a:t>
            </a:r>
          </a:p>
        </p:txBody>
      </p:sp>
      <p:sp>
        <p:nvSpPr>
          <p:cNvPr id="10" name="TextBox 10"/>
          <p:cNvSpPr txBox="1"/>
          <p:nvPr/>
        </p:nvSpPr>
        <p:spPr>
          <a:xfrm>
            <a:off x="7086600" y="4713357"/>
            <a:ext cx="4327387" cy="726631"/>
          </a:xfrm>
          <a:prstGeom prst="rect">
            <a:avLst/>
          </a:prstGeom>
        </p:spPr>
        <p:txBody>
          <a:bodyPr wrap="square" lIns="0" tIns="0" rIns="0" bIns="0" rtlCol="0" anchor="t">
            <a:spAutoFit/>
          </a:bodyPr>
          <a:lstStyle/>
          <a:p>
            <a:pPr algn="ctr">
              <a:lnSpc>
                <a:spcPts val="5669"/>
              </a:lnSpc>
              <a:spcBef>
                <a:spcPct val="0"/>
              </a:spcBef>
            </a:pPr>
            <a:r>
              <a:rPr lang="en-US" sz="4930">
                <a:solidFill>
                  <a:srgbClr val="022340"/>
                </a:solidFill>
                <a:latin typeface="Roboto Condensed"/>
              </a:rPr>
              <a:t>KĨ NĂNG VIẾT</a:t>
            </a:r>
          </a:p>
        </p:txBody>
      </p:sp>
    </p:spTree>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39050"/>
            <a:ext cx="16510826" cy="6815911"/>
            <a:chOff x="0" y="0"/>
            <a:chExt cx="7633437" cy="3151195"/>
          </a:xfrm>
        </p:grpSpPr>
        <p:sp>
          <p:nvSpPr>
            <p:cNvPr id="3" name="Freeform 3"/>
            <p:cNvSpPr/>
            <p:nvPr/>
          </p:nvSpPr>
          <p:spPr>
            <a:xfrm>
              <a:off x="-3810" y="1270"/>
              <a:ext cx="7638518" cy="3149925"/>
            </a:xfrm>
            <a:custGeom>
              <a:avLst/>
              <a:gdLst/>
              <a:ahLst/>
              <a:cxnLst/>
              <a:rect l="l" t="t" r="r" b="b"/>
              <a:pathLst>
                <a:path w="7638518" h="3149925">
                  <a:moveTo>
                    <a:pt x="7634707" y="2719138"/>
                  </a:moveTo>
                  <a:cubicBezTo>
                    <a:pt x="7634707" y="2576364"/>
                    <a:pt x="7638518" y="2431171"/>
                    <a:pt x="7632168" y="2288398"/>
                  </a:cubicBezTo>
                  <a:cubicBezTo>
                    <a:pt x="7624547" y="2194022"/>
                    <a:pt x="7613118" y="333128"/>
                    <a:pt x="7613118" y="238753"/>
                  </a:cubicBezTo>
                  <a:cubicBezTo>
                    <a:pt x="7610577" y="173416"/>
                    <a:pt x="7609307" y="105659"/>
                    <a:pt x="7606768" y="54610"/>
                  </a:cubicBezTo>
                  <a:cubicBezTo>
                    <a:pt x="7606768" y="44450"/>
                    <a:pt x="7605497" y="34290"/>
                    <a:pt x="7604227" y="21590"/>
                  </a:cubicBezTo>
                  <a:cubicBezTo>
                    <a:pt x="7594068" y="19050"/>
                    <a:pt x="7585177" y="17780"/>
                    <a:pt x="7575018" y="16510"/>
                  </a:cubicBezTo>
                  <a:cubicBezTo>
                    <a:pt x="7546946" y="15240"/>
                    <a:pt x="7511003" y="16510"/>
                    <a:pt x="7481049" y="16510"/>
                  </a:cubicBezTo>
                  <a:cubicBezTo>
                    <a:pt x="7331282" y="13970"/>
                    <a:pt x="7181516" y="8890"/>
                    <a:pt x="7031749" y="7620"/>
                  </a:cubicBezTo>
                  <a:cubicBezTo>
                    <a:pt x="6750188" y="5080"/>
                    <a:pt x="6462636" y="3810"/>
                    <a:pt x="6181074" y="2540"/>
                  </a:cubicBezTo>
                  <a:cubicBezTo>
                    <a:pt x="6079233" y="2540"/>
                    <a:pt x="5971401" y="0"/>
                    <a:pt x="5869560" y="0"/>
                  </a:cubicBezTo>
                  <a:cubicBezTo>
                    <a:pt x="5623942" y="0"/>
                    <a:pt x="5384315" y="1270"/>
                    <a:pt x="5138698" y="1270"/>
                  </a:cubicBezTo>
                  <a:cubicBezTo>
                    <a:pt x="4994922" y="1270"/>
                    <a:pt x="4851146" y="3810"/>
                    <a:pt x="4701379" y="3810"/>
                  </a:cubicBezTo>
                  <a:cubicBezTo>
                    <a:pt x="4551612" y="5080"/>
                    <a:pt x="1837840" y="7620"/>
                    <a:pt x="1688073" y="7620"/>
                  </a:cubicBezTo>
                  <a:cubicBezTo>
                    <a:pt x="1568260" y="7620"/>
                    <a:pt x="1448446" y="6350"/>
                    <a:pt x="1328633" y="7620"/>
                  </a:cubicBezTo>
                  <a:cubicBezTo>
                    <a:pt x="1220801" y="8890"/>
                    <a:pt x="1106978" y="11430"/>
                    <a:pt x="999146" y="12700"/>
                  </a:cubicBezTo>
                  <a:cubicBezTo>
                    <a:pt x="885324" y="15240"/>
                    <a:pt x="771501" y="16510"/>
                    <a:pt x="663669" y="19050"/>
                  </a:cubicBezTo>
                  <a:cubicBezTo>
                    <a:pt x="501921" y="21590"/>
                    <a:pt x="334182" y="24130"/>
                    <a:pt x="172434" y="27940"/>
                  </a:cubicBezTo>
                  <a:cubicBezTo>
                    <a:pt x="76583" y="30480"/>
                    <a:pt x="38100" y="34290"/>
                    <a:pt x="16510" y="36830"/>
                  </a:cubicBezTo>
                  <a:cubicBezTo>
                    <a:pt x="16510" y="38100"/>
                    <a:pt x="13970" y="40640"/>
                    <a:pt x="13970" y="43180"/>
                  </a:cubicBezTo>
                  <a:cubicBezTo>
                    <a:pt x="12700" y="71781"/>
                    <a:pt x="10160" y="127438"/>
                    <a:pt x="8890" y="180676"/>
                  </a:cubicBezTo>
                  <a:cubicBezTo>
                    <a:pt x="7620" y="212134"/>
                    <a:pt x="8890" y="246012"/>
                    <a:pt x="7620" y="277471"/>
                  </a:cubicBezTo>
                  <a:cubicBezTo>
                    <a:pt x="0" y="437184"/>
                    <a:pt x="5080" y="2414232"/>
                    <a:pt x="7620" y="2576364"/>
                  </a:cubicBezTo>
                  <a:cubicBezTo>
                    <a:pt x="6350" y="2704618"/>
                    <a:pt x="11430" y="2830452"/>
                    <a:pt x="11430" y="2958706"/>
                  </a:cubicBezTo>
                  <a:cubicBezTo>
                    <a:pt x="11430" y="3019204"/>
                    <a:pt x="15240" y="3082121"/>
                    <a:pt x="7620" y="3119445"/>
                  </a:cubicBezTo>
                  <a:cubicBezTo>
                    <a:pt x="5080" y="3128335"/>
                    <a:pt x="10160" y="3134685"/>
                    <a:pt x="19050" y="3135955"/>
                  </a:cubicBezTo>
                  <a:cubicBezTo>
                    <a:pt x="29210" y="3137225"/>
                    <a:pt x="38100" y="3137225"/>
                    <a:pt x="48260" y="3137225"/>
                  </a:cubicBezTo>
                  <a:cubicBezTo>
                    <a:pt x="220359" y="3138495"/>
                    <a:pt x="412061" y="3138495"/>
                    <a:pt x="609753" y="3139765"/>
                  </a:cubicBezTo>
                  <a:cubicBezTo>
                    <a:pt x="717585" y="3141035"/>
                    <a:pt x="825417" y="3142305"/>
                    <a:pt x="927258" y="3143575"/>
                  </a:cubicBezTo>
                  <a:cubicBezTo>
                    <a:pt x="1106978" y="3144845"/>
                    <a:pt x="1280708" y="3144845"/>
                    <a:pt x="1460428" y="3146115"/>
                  </a:cubicBezTo>
                  <a:cubicBezTo>
                    <a:pt x="1532316" y="3146115"/>
                    <a:pt x="1598213" y="3146115"/>
                    <a:pt x="1670101" y="3144845"/>
                  </a:cubicBezTo>
                  <a:cubicBezTo>
                    <a:pt x="1700054" y="3144845"/>
                    <a:pt x="1735998" y="3143575"/>
                    <a:pt x="1765952" y="3143575"/>
                  </a:cubicBezTo>
                  <a:cubicBezTo>
                    <a:pt x="1885765" y="3144845"/>
                    <a:pt x="4282032" y="3135955"/>
                    <a:pt x="4401846" y="3137225"/>
                  </a:cubicBezTo>
                  <a:cubicBezTo>
                    <a:pt x="4569584" y="3138495"/>
                    <a:pt x="5030866" y="3138495"/>
                    <a:pt x="5198605" y="3138495"/>
                  </a:cubicBezTo>
                  <a:cubicBezTo>
                    <a:pt x="5264502" y="3138495"/>
                    <a:pt x="5324408" y="3137225"/>
                    <a:pt x="5390306" y="3137225"/>
                  </a:cubicBezTo>
                  <a:cubicBezTo>
                    <a:pt x="5498138" y="3138495"/>
                    <a:pt x="5605970" y="3139765"/>
                    <a:pt x="5713802" y="3141035"/>
                  </a:cubicBezTo>
                  <a:cubicBezTo>
                    <a:pt x="5947438" y="3143575"/>
                    <a:pt x="6175083" y="3141035"/>
                    <a:pt x="6408719" y="3144845"/>
                  </a:cubicBezTo>
                  <a:cubicBezTo>
                    <a:pt x="6798113" y="3149925"/>
                    <a:pt x="7193497" y="3143575"/>
                    <a:pt x="7575018" y="3148655"/>
                  </a:cubicBezTo>
                  <a:cubicBezTo>
                    <a:pt x="7595337" y="3149925"/>
                    <a:pt x="7615657" y="3148655"/>
                    <a:pt x="7638518" y="3148655"/>
                  </a:cubicBezTo>
                  <a:cubicBezTo>
                    <a:pt x="7638518" y="3124525"/>
                    <a:pt x="7638518" y="3111825"/>
                    <a:pt x="7638518" y="3084540"/>
                  </a:cubicBezTo>
                  <a:cubicBezTo>
                    <a:pt x="7637247" y="2961126"/>
                    <a:pt x="7634707" y="2844972"/>
                    <a:pt x="7634707" y="2719138"/>
                  </a:cubicBezTo>
                  <a:close/>
                </a:path>
              </a:pathLst>
            </a:custGeom>
            <a:solidFill>
              <a:srgbClr val="FDDEA7"/>
            </a:solidFill>
          </p:spPr>
          <p:txBody>
            <a:bodyPr/>
            <a:lstStyle/>
            <a:p>
              <a:endParaRPr lang="en-US"/>
            </a:p>
          </p:txBody>
        </p:sp>
      </p:grpSp>
      <p:sp>
        <p:nvSpPr>
          <p:cNvPr id="4" name="Freeform 4"/>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8100000">
            <a:off x="-1241287" y="8689392"/>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TextBox 6"/>
          <p:cNvSpPr txBox="1"/>
          <p:nvPr/>
        </p:nvSpPr>
        <p:spPr>
          <a:xfrm>
            <a:off x="1316747" y="2125531"/>
            <a:ext cx="15396767" cy="6844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183B23"/>
                </a:solidFill>
                <a:latin typeface="Roboto Condensed"/>
              </a:rPr>
              <a:t>Phân tích văn học là chia tách đối tượng (tác phẩm văn, thơ, hí, kịch) thành nhiều phần, xem xét từ nhiều bình diện (nội dung, nghệ thuật); từ đó chỉ ra giá trị (cái hay, cái đẹp, ý nghĩa và tác dụng) của đối tượng ấy.</a:t>
            </a:r>
          </a:p>
          <a:p>
            <a:pPr marL="928369" lvl="1" indent="-464185" algn="just">
              <a:lnSpc>
                <a:spcPts val="6019"/>
              </a:lnSpc>
              <a:buFont typeface="Arial"/>
              <a:buChar char="•"/>
            </a:pPr>
            <a:r>
              <a:rPr lang="en-US" sz="4299">
                <a:solidFill>
                  <a:srgbClr val="183B23"/>
                </a:solidFill>
                <a:latin typeface="Roboto Condensed"/>
              </a:rPr>
              <a:t>Khi phân tích tác phẩm văn học cần thấy được sự gắn bó giữa nội dung và hình thức.</a:t>
            </a:r>
          </a:p>
          <a:p>
            <a:pPr algn="just">
              <a:lnSpc>
                <a:spcPts val="6019"/>
              </a:lnSpc>
            </a:pPr>
            <a:r>
              <a:rPr lang="en-US" sz="4299">
                <a:solidFill>
                  <a:srgbClr val="183B23"/>
                </a:solidFill>
                <a:latin typeface="Roboto Condensed"/>
              </a:rPr>
              <a:t>+ Chỉ ra yếu tố nghệ thuật đặc sắc.</a:t>
            </a:r>
          </a:p>
          <a:p>
            <a:pPr algn="just">
              <a:lnSpc>
                <a:spcPts val="6019"/>
              </a:lnSpc>
            </a:pPr>
            <a:r>
              <a:rPr lang="en-US" sz="4299">
                <a:solidFill>
                  <a:srgbClr val="183B23"/>
                </a:solidFill>
                <a:latin typeface="Roboto Condensed"/>
              </a:rPr>
              <a:t>+ Chỉ ra tác dụng của chúng trong việc thể hiện nội dung.</a:t>
            </a:r>
          </a:p>
          <a:p>
            <a:pPr algn="just">
              <a:lnSpc>
                <a:spcPts val="6019"/>
              </a:lnSpc>
            </a:pPr>
            <a:endParaRPr lang="en-US" sz="4299">
              <a:solidFill>
                <a:srgbClr val="183B23"/>
              </a:solidFill>
              <a:latin typeface="Roboto Condensed"/>
            </a:endParaRPr>
          </a:p>
        </p:txBody>
      </p:sp>
      <p:sp>
        <p:nvSpPr>
          <p:cNvPr id="7" name="Freeform 7"/>
          <p:cNvSpPr/>
          <p:nvPr/>
        </p:nvSpPr>
        <p:spPr>
          <a:xfrm>
            <a:off x="14575865" y="6812049"/>
            <a:ext cx="3985461" cy="3885824"/>
          </a:xfrm>
          <a:custGeom>
            <a:avLst/>
            <a:gdLst/>
            <a:ahLst/>
            <a:cxnLst/>
            <a:rect l="l" t="t" r="r" b="b"/>
            <a:pathLst>
              <a:path w="3985461" h="3885824">
                <a:moveTo>
                  <a:pt x="0" y="0"/>
                </a:moveTo>
                <a:lnTo>
                  <a:pt x="3985461" y="0"/>
                </a:lnTo>
                <a:lnTo>
                  <a:pt x="3985461" y="3885824"/>
                </a:lnTo>
                <a:lnTo>
                  <a:pt x="0" y="3885824"/>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316747" y="49022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6B40"/>
        </a:solidFill>
        <a:effectLst/>
      </p:bgPr>
    </p:bg>
    <p:spTree>
      <p:nvGrpSpPr>
        <p:cNvPr id="1" name=""/>
        <p:cNvGrpSpPr/>
        <p:nvPr/>
      </p:nvGrpSpPr>
      <p:grpSpPr>
        <a:xfrm>
          <a:off x="0" y="0"/>
          <a:ext cx="0" cy="0"/>
          <a:chOff x="0" y="0"/>
          <a:chExt cx="0" cy="0"/>
        </a:xfrm>
      </p:grpSpPr>
      <p:sp>
        <p:nvSpPr>
          <p:cNvPr id="2" name="Freeform 2"/>
          <p:cNvSpPr/>
          <p:nvPr/>
        </p:nvSpPr>
        <p:spPr>
          <a:xfrm rot="-9114870">
            <a:off x="13451946" y="5197464"/>
            <a:ext cx="4734723" cy="5983853"/>
          </a:xfrm>
          <a:custGeom>
            <a:avLst/>
            <a:gdLst/>
            <a:ahLst/>
            <a:cxnLst/>
            <a:rect l="l" t="t" r="r" b="b"/>
            <a:pathLst>
              <a:path w="4734723" h="5983853">
                <a:moveTo>
                  <a:pt x="0" y="0"/>
                </a:moveTo>
                <a:lnTo>
                  <a:pt x="4734724" y="0"/>
                </a:lnTo>
                <a:lnTo>
                  <a:pt x="4734724" y="5983853"/>
                </a:lnTo>
                <a:lnTo>
                  <a:pt x="0" y="59838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n-US"/>
          </a:p>
        </p:txBody>
      </p:sp>
      <p:sp>
        <p:nvSpPr>
          <p:cNvPr id="3" name="Freeform 3"/>
          <p:cNvSpPr/>
          <p:nvPr/>
        </p:nvSpPr>
        <p:spPr>
          <a:xfrm>
            <a:off x="2141645" y="1326470"/>
            <a:ext cx="13162173" cy="7634060"/>
          </a:xfrm>
          <a:custGeom>
            <a:avLst/>
            <a:gdLst/>
            <a:ahLst/>
            <a:cxnLst/>
            <a:rect l="l" t="t" r="r" b="b"/>
            <a:pathLst>
              <a:path w="13162173" h="7634060">
                <a:moveTo>
                  <a:pt x="0" y="0"/>
                </a:moveTo>
                <a:lnTo>
                  <a:pt x="13162173" y="0"/>
                </a:lnTo>
                <a:lnTo>
                  <a:pt x="13162173" y="7634060"/>
                </a:lnTo>
                <a:lnTo>
                  <a:pt x="0" y="7634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419837">
            <a:off x="764572" y="8121429"/>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rot="356466">
            <a:off x="15637018" y="1089676"/>
            <a:ext cx="1247946" cy="1343683"/>
          </a:xfrm>
          <a:custGeom>
            <a:avLst/>
            <a:gdLst/>
            <a:ahLst/>
            <a:cxnLst/>
            <a:rect l="l" t="t" r="r" b="b"/>
            <a:pathLst>
              <a:path w="1247946" h="1343683">
                <a:moveTo>
                  <a:pt x="0" y="0"/>
                </a:moveTo>
                <a:lnTo>
                  <a:pt x="1247945" y="0"/>
                </a:lnTo>
                <a:lnTo>
                  <a:pt x="1247945" y="1343684"/>
                </a:lnTo>
                <a:lnTo>
                  <a:pt x="0" y="13436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6564086" y="917212"/>
            <a:ext cx="6389914"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III. LUYỆN TẬP</a:t>
            </a:r>
          </a:p>
        </p:txBody>
      </p:sp>
      <p:sp>
        <p:nvSpPr>
          <p:cNvPr id="7" name="TextBox 7"/>
          <p:cNvSpPr txBox="1"/>
          <p:nvPr/>
        </p:nvSpPr>
        <p:spPr>
          <a:xfrm>
            <a:off x="3333751" y="3280840"/>
            <a:ext cx="10777960" cy="4908550"/>
          </a:xfrm>
          <a:prstGeom prst="rect">
            <a:avLst/>
          </a:prstGeom>
        </p:spPr>
        <p:txBody>
          <a:bodyPr lIns="0" tIns="0" rIns="0" bIns="0" rtlCol="0" anchor="t">
            <a:spAutoFit/>
          </a:bodyPr>
          <a:lstStyle/>
          <a:p>
            <a:pPr marL="863596" lvl="1" indent="-431798" algn="just">
              <a:lnSpc>
                <a:spcPts val="5599"/>
              </a:lnSpc>
              <a:buFont typeface="Arial"/>
              <a:buChar char="•"/>
            </a:pPr>
            <a:r>
              <a:rPr lang="en-US" sz="3999">
                <a:solidFill>
                  <a:srgbClr val="000000"/>
                </a:solidFill>
                <a:latin typeface="Roboto Condensed"/>
              </a:rPr>
              <a:t>Lớp chia 4 nhóm</a:t>
            </a:r>
          </a:p>
          <a:p>
            <a:pPr marL="863596" lvl="1" indent="-431798" algn="just">
              <a:lnSpc>
                <a:spcPts val="5599"/>
              </a:lnSpc>
              <a:buFont typeface="Arial"/>
              <a:buChar char="•"/>
            </a:pPr>
            <a:r>
              <a:rPr lang="en-US" sz="3999">
                <a:solidFill>
                  <a:srgbClr val="000000"/>
                </a:solidFill>
                <a:latin typeface="Roboto Condensed"/>
              </a:rPr>
              <a:t>Lập ý chi tiết cho phần thân bài của đề bài: Phân tích đoạn trích “Kiều ở lầu Ngưng Bích” (trích “Truyện Kiều” của Nguyễn Du) - Hoàn thiện lập ý phần thân bài PHT số 3</a:t>
            </a:r>
          </a:p>
          <a:p>
            <a:pPr marL="863596" lvl="1" indent="-431798" algn="just">
              <a:lnSpc>
                <a:spcPts val="5599"/>
              </a:lnSpc>
              <a:buFont typeface="Arial"/>
              <a:buChar char="•"/>
            </a:pPr>
            <a:r>
              <a:rPr lang="en-US" sz="3999">
                <a:solidFill>
                  <a:srgbClr val="000000"/>
                </a:solidFill>
                <a:latin typeface="Roboto Condensed"/>
              </a:rPr>
              <a:t>Thời gian lập ý: 15 phút</a:t>
            </a:r>
          </a:p>
          <a:p>
            <a:pPr marL="863596" lvl="1" indent="-431798" algn="just">
              <a:lnSpc>
                <a:spcPts val="5599"/>
              </a:lnSpc>
              <a:buFont typeface="Arial"/>
              <a:buChar char="•"/>
            </a:pPr>
            <a:r>
              <a:rPr lang="en-US" sz="3999">
                <a:solidFill>
                  <a:srgbClr val="000000"/>
                </a:solidFill>
                <a:latin typeface="Roboto Condensed"/>
              </a:rPr>
              <a:t>Thời gian trình bày: 2 phút/nhóm</a:t>
            </a: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10800000">
            <a:off x="10278165" y="120263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 name="Group 3"/>
          <p:cNvGrpSpPr/>
          <p:nvPr/>
        </p:nvGrpSpPr>
        <p:grpSpPr>
          <a:xfrm>
            <a:off x="9144000" y="1930400"/>
            <a:ext cx="9744835" cy="7147981"/>
            <a:chOff x="0" y="0"/>
            <a:chExt cx="4198620" cy="3079750"/>
          </a:xfrm>
        </p:grpSpPr>
        <p:sp>
          <p:nvSpPr>
            <p:cNvPr id="4" name="Freeform 4"/>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t="-1161" b="-1161"/>
              </a:stretch>
            </a:blipFill>
          </p:spPr>
          <p:txBody>
            <a:bodyPr/>
            <a:lstStyle/>
            <a:p>
              <a:endParaRPr lang="en-US"/>
            </a:p>
          </p:txBody>
        </p:sp>
      </p:grpSp>
      <p:sp>
        <p:nvSpPr>
          <p:cNvPr id="5" name="TextBox 5"/>
          <p:cNvSpPr txBox="1"/>
          <p:nvPr/>
        </p:nvSpPr>
        <p:spPr>
          <a:xfrm>
            <a:off x="617119" y="619442"/>
            <a:ext cx="5151140" cy="856615"/>
          </a:xfrm>
          <a:prstGeom prst="rect">
            <a:avLst/>
          </a:prstGeom>
        </p:spPr>
        <p:txBody>
          <a:bodyPr lIns="0" tIns="0" rIns="0" bIns="0" rtlCol="0" anchor="t">
            <a:spAutoFit/>
          </a:bodyPr>
          <a:lstStyle/>
          <a:p>
            <a:pPr algn="l">
              <a:lnSpc>
                <a:spcPts val="6785"/>
              </a:lnSpc>
              <a:spcBef>
                <a:spcPct val="0"/>
              </a:spcBef>
            </a:pPr>
            <a:r>
              <a:rPr lang="en-US" sz="5900">
                <a:solidFill>
                  <a:srgbClr val="183B23"/>
                </a:solidFill>
                <a:latin typeface="Fraunces Bold"/>
              </a:rPr>
              <a:t>V. VẬN DỤNG</a:t>
            </a:r>
          </a:p>
        </p:txBody>
      </p:sp>
      <p:sp>
        <p:nvSpPr>
          <p:cNvPr id="6" name="TextBox 6"/>
          <p:cNvSpPr txBox="1"/>
          <p:nvPr/>
        </p:nvSpPr>
        <p:spPr>
          <a:xfrm>
            <a:off x="617119" y="1989030"/>
            <a:ext cx="8065604" cy="7428316"/>
          </a:xfrm>
          <a:prstGeom prst="rect">
            <a:avLst/>
          </a:prstGeom>
        </p:spPr>
        <p:txBody>
          <a:bodyPr lIns="0" tIns="0" rIns="0" bIns="0" rtlCol="0" anchor="t">
            <a:spAutoFit/>
          </a:bodyPr>
          <a:lstStyle/>
          <a:p>
            <a:pPr algn="just">
              <a:lnSpc>
                <a:spcPts val="5319"/>
              </a:lnSpc>
              <a:spcBef>
                <a:spcPct val="0"/>
              </a:spcBef>
            </a:pPr>
            <a:r>
              <a:rPr lang="en-US" sz="3799">
                <a:solidFill>
                  <a:srgbClr val="183B23"/>
                </a:solidFill>
                <a:latin typeface="Roboto Condensed"/>
              </a:rPr>
              <a:t>Trên lớp:  HS làm việc theo nhóm</a:t>
            </a:r>
          </a:p>
          <a:p>
            <a:pPr algn="just">
              <a:lnSpc>
                <a:spcPts val="5319"/>
              </a:lnSpc>
              <a:spcBef>
                <a:spcPct val="0"/>
              </a:spcBef>
            </a:pPr>
            <a:r>
              <a:rPr lang="en-US" sz="3799">
                <a:solidFill>
                  <a:srgbClr val="183B23"/>
                </a:solidFill>
                <a:latin typeface="Roboto Condensed"/>
              </a:rPr>
              <a:t>                 thời gian: 15 phút</a:t>
            </a:r>
          </a:p>
          <a:p>
            <a:pPr marL="820417" lvl="1" indent="-410209" algn="just">
              <a:lnSpc>
                <a:spcPts val="5319"/>
              </a:lnSpc>
              <a:spcBef>
                <a:spcPct val="0"/>
              </a:spcBef>
              <a:buFont typeface="Arial"/>
              <a:buChar char="•"/>
            </a:pPr>
            <a:r>
              <a:rPr lang="en-US" sz="3799">
                <a:solidFill>
                  <a:srgbClr val="183B23"/>
                </a:solidFill>
                <a:latin typeface="Roboto Condensed Bold"/>
              </a:rPr>
              <a:t>Yêu cầu 1: </a:t>
            </a:r>
            <a:r>
              <a:rPr lang="en-US" sz="3799">
                <a:solidFill>
                  <a:srgbClr val="183B23"/>
                </a:solidFill>
                <a:latin typeface="Roboto Condensed"/>
              </a:rPr>
              <a:t>Viết hoàn chỉnh phần mở bài/ kết bài của bài văn Phân tích đoạn trích </a:t>
            </a:r>
            <a:r>
              <a:rPr lang="en-US" sz="3799" i="1">
                <a:solidFill>
                  <a:srgbClr val="183B23"/>
                </a:solidFill>
                <a:latin typeface="Roboto Condensed"/>
              </a:rPr>
              <a:t>Kiều ở lầu Ngưng Bích </a:t>
            </a:r>
            <a:r>
              <a:rPr lang="en-US" sz="3799">
                <a:solidFill>
                  <a:srgbClr val="183B23"/>
                </a:solidFill>
                <a:latin typeface="Roboto Condensed"/>
              </a:rPr>
              <a:t>(trích </a:t>
            </a:r>
            <a:r>
              <a:rPr lang="en-US" sz="3799" i="1">
                <a:solidFill>
                  <a:srgbClr val="183B23"/>
                </a:solidFill>
                <a:latin typeface="Roboto Condensed"/>
              </a:rPr>
              <a:t>Truyện Kiều </a:t>
            </a:r>
            <a:r>
              <a:rPr lang="en-US" sz="3799">
                <a:solidFill>
                  <a:srgbClr val="183B23"/>
                </a:solidFill>
                <a:latin typeface="Roboto Condensed"/>
              </a:rPr>
              <a:t>của Nguyễn Du)</a:t>
            </a:r>
          </a:p>
          <a:p>
            <a:pPr marL="820417" lvl="1" indent="-410209" algn="just">
              <a:lnSpc>
                <a:spcPts val="5319"/>
              </a:lnSpc>
              <a:spcBef>
                <a:spcPct val="0"/>
              </a:spcBef>
              <a:buFont typeface="Arial"/>
              <a:buChar char="•"/>
            </a:pPr>
            <a:r>
              <a:rPr lang="en-US" sz="3799">
                <a:solidFill>
                  <a:srgbClr val="183B23"/>
                </a:solidFill>
                <a:latin typeface="Roboto Condensed Bold"/>
              </a:rPr>
              <a:t>Yêu cầu 2: </a:t>
            </a:r>
            <a:r>
              <a:rPr lang="en-US" sz="3799">
                <a:solidFill>
                  <a:srgbClr val="183B23"/>
                </a:solidFill>
                <a:latin typeface="Roboto Condensed"/>
              </a:rPr>
              <a:t>Chọn 1 luận điểm trong thân bài triển khai thành một đoạn văn diễn dịch/ quy nạp/ phối hợp hoàn chỉnh.</a:t>
            </a:r>
          </a:p>
          <a:p>
            <a:pPr algn="just">
              <a:lnSpc>
                <a:spcPts val="5319"/>
              </a:lnSpc>
              <a:spcBef>
                <a:spcPct val="0"/>
              </a:spcBef>
            </a:pPr>
            <a:endParaRPr lang="en-US" sz="3799">
              <a:solidFill>
                <a:srgbClr val="183B23"/>
              </a:solidFill>
              <a:latin typeface="Roboto Condensed"/>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10800000">
            <a:off x="10278165" y="120263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 name="Group 3"/>
          <p:cNvGrpSpPr/>
          <p:nvPr/>
        </p:nvGrpSpPr>
        <p:grpSpPr>
          <a:xfrm>
            <a:off x="9144000" y="1930400"/>
            <a:ext cx="9744835" cy="7147981"/>
            <a:chOff x="0" y="0"/>
            <a:chExt cx="4198620" cy="3079750"/>
          </a:xfrm>
        </p:grpSpPr>
        <p:sp>
          <p:nvSpPr>
            <p:cNvPr id="4" name="Freeform 4"/>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t="-1161" b="-1161"/>
              </a:stretch>
            </a:blipFill>
          </p:spPr>
          <p:txBody>
            <a:bodyPr/>
            <a:lstStyle/>
            <a:p>
              <a:endParaRPr lang="en-US"/>
            </a:p>
          </p:txBody>
        </p:sp>
      </p:grpSp>
      <p:sp>
        <p:nvSpPr>
          <p:cNvPr id="5" name="TextBox 5"/>
          <p:cNvSpPr txBox="1"/>
          <p:nvPr/>
        </p:nvSpPr>
        <p:spPr>
          <a:xfrm>
            <a:off x="1028700" y="1208615"/>
            <a:ext cx="5151140" cy="856615"/>
          </a:xfrm>
          <a:prstGeom prst="rect">
            <a:avLst/>
          </a:prstGeom>
        </p:spPr>
        <p:txBody>
          <a:bodyPr lIns="0" tIns="0" rIns="0" bIns="0" rtlCol="0" anchor="t">
            <a:spAutoFit/>
          </a:bodyPr>
          <a:lstStyle/>
          <a:p>
            <a:pPr algn="l">
              <a:lnSpc>
                <a:spcPts val="6785"/>
              </a:lnSpc>
              <a:spcBef>
                <a:spcPct val="0"/>
              </a:spcBef>
            </a:pPr>
            <a:r>
              <a:rPr lang="en-US" sz="5900">
                <a:solidFill>
                  <a:srgbClr val="183B23"/>
                </a:solidFill>
                <a:latin typeface="Fraunces Bold"/>
              </a:rPr>
              <a:t>V. VẬN DỤNG</a:t>
            </a:r>
          </a:p>
        </p:txBody>
      </p:sp>
      <p:sp>
        <p:nvSpPr>
          <p:cNvPr id="6" name="TextBox 6"/>
          <p:cNvSpPr txBox="1"/>
          <p:nvPr/>
        </p:nvSpPr>
        <p:spPr>
          <a:xfrm>
            <a:off x="866741" y="3247301"/>
            <a:ext cx="8065604" cy="3981450"/>
          </a:xfrm>
          <a:prstGeom prst="rect">
            <a:avLst/>
          </a:prstGeom>
        </p:spPr>
        <p:txBody>
          <a:bodyPr lIns="0" tIns="0" rIns="0" bIns="0" rtlCol="0" anchor="t">
            <a:spAutoFit/>
          </a:bodyPr>
          <a:lstStyle/>
          <a:p>
            <a:pPr algn="just">
              <a:lnSpc>
                <a:spcPts val="6299"/>
              </a:lnSpc>
              <a:spcBef>
                <a:spcPct val="0"/>
              </a:spcBef>
            </a:pPr>
            <a:r>
              <a:rPr lang="en-US" sz="4500">
                <a:solidFill>
                  <a:srgbClr val="183B23"/>
                </a:solidFill>
                <a:latin typeface="Roboto Condensed Bold"/>
              </a:rPr>
              <a:t>Về nhà: </a:t>
            </a:r>
            <a:r>
              <a:rPr lang="en-US" sz="4500">
                <a:solidFill>
                  <a:srgbClr val="183B23"/>
                </a:solidFill>
                <a:latin typeface="Roboto Condensed"/>
              </a:rPr>
              <a:t> Viết hoàn thiện bài văn Phân tích đoạn trích </a:t>
            </a:r>
            <a:r>
              <a:rPr lang="en-US" sz="4500" i="1">
                <a:solidFill>
                  <a:srgbClr val="183B23"/>
                </a:solidFill>
                <a:latin typeface="Roboto Condensed"/>
              </a:rPr>
              <a:t>Kiều ở lầu Ngưng Bích</a:t>
            </a:r>
            <a:r>
              <a:rPr lang="en-US" sz="4500">
                <a:solidFill>
                  <a:srgbClr val="183B23"/>
                </a:solidFill>
                <a:latin typeface="Roboto Condensed"/>
              </a:rPr>
              <a:t> (trích </a:t>
            </a:r>
            <a:r>
              <a:rPr lang="en-US" sz="4500" i="1">
                <a:solidFill>
                  <a:srgbClr val="183B23"/>
                </a:solidFill>
                <a:latin typeface="Roboto Condensed"/>
              </a:rPr>
              <a:t>Truyện Kiều</a:t>
            </a:r>
            <a:r>
              <a:rPr lang="en-US" sz="4500">
                <a:solidFill>
                  <a:srgbClr val="183B23"/>
                </a:solidFill>
                <a:latin typeface="Roboto Condensed"/>
              </a:rPr>
              <a:t> của Nguyễn Du)</a:t>
            </a:r>
          </a:p>
          <a:p>
            <a:pPr algn="just">
              <a:lnSpc>
                <a:spcPts val="6299"/>
              </a:lnSpc>
              <a:spcBef>
                <a:spcPct val="0"/>
              </a:spcBef>
            </a:pPr>
            <a:endParaRPr lang="en-US" sz="4500">
              <a:solidFill>
                <a:srgbClr val="183B23"/>
              </a:solidFill>
              <a:latin typeface="Roboto Condensed"/>
            </a:endParaRPr>
          </a:p>
        </p:txBody>
      </p:sp>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6419837">
            <a:off x="13985545" y="3372809"/>
            <a:ext cx="649099" cy="698895"/>
          </a:xfrm>
          <a:custGeom>
            <a:avLst/>
            <a:gdLst/>
            <a:ahLst/>
            <a:cxnLst/>
            <a:rect l="l" t="t" r="r" b="b"/>
            <a:pathLst>
              <a:path w="649099" h="698895">
                <a:moveTo>
                  <a:pt x="0" y="0"/>
                </a:moveTo>
                <a:lnTo>
                  <a:pt x="649099" y="0"/>
                </a:lnTo>
                <a:lnTo>
                  <a:pt x="649099" y="698896"/>
                </a:lnTo>
                <a:lnTo>
                  <a:pt x="0" y="6988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10800000">
            <a:off x="13748026" y="357809"/>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0800000" flipV="1">
            <a:off x="6874013" y="8395705"/>
            <a:ext cx="4539974" cy="862595"/>
          </a:xfrm>
          <a:custGeom>
            <a:avLst/>
            <a:gdLst/>
            <a:ahLst/>
            <a:cxnLst/>
            <a:rect l="l" t="t" r="r" b="b"/>
            <a:pathLst>
              <a:path w="4539974" h="862595">
                <a:moveTo>
                  <a:pt x="0" y="862595"/>
                </a:moveTo>
                <a:lnTo>
                  <a:pt x="4539974" y="862595"/>
                </a:lnTo>
                <a:lnTo>
                  <a:pt x="4539974" y="0"/>
                </a:lnTo>
                <a:lnTo>
                  <a:pt x="0" y="0"/>
                </a:lnTo>
                <a:lnTo>
                  <a:pt x="0" y="862595"/>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721397" y="1220404"/>
            <a:ext cx="14620945" cy="7968415"/>
          </a:xfrm>
          <a:custGeom>
            <a:avLst/>
            <a:gdLst/>
            <a:ahLst/>
            <a:cxnLst/>
            <a:rect l="l" t="t" r="r" b="b"/>
            <a:pathLst>
              <a:path w="14620945" h="7968415">
                <a:moveTo>
                  <a:pt x="0" y="0"/>
                </a:moveTo>
                <a:lnTo>
                  <a:pt x="14620945" y="0"/>
                </a:lnTo>
                <a:lnTo>
                  <a:pt x="14620945" y="7968415"/>
                </a:lnTo>
                <a:lnTo>
                  <a:pt x="0" y="79684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3848707" y="4535221"/>
            <a:ext cx="10890445" cy="1774826"/>
          </a:xfrm>
          <a:prstGeom prst="rect">
            <a:avLst/>
          </a:prstGeom>
        </p:spPr>
        <p:txBody>
          <a:bodyPr lIns="0" tIns="0" rIns="0" bIns="0" rtlCol="0" anchor="t">
            <a:spAutoFit/>
          </a:bodyPr>
          <a:lstStyle/>
          <a:p>
            <a:pPr algn="ctr">
              <a:lnSpc>
                <a:spcPts val="13999"/>
              </a:lnSpc>
              <a:spcBef>
                <a:spcPct val="0"/>
              </a:spcBef>
            </a:pPr>
            <a:r>
              <a:rPr lang="en-US" sz="9999">
                <a:solidFill>
                  <a:srgbClr val="183B23"/>
                </a:solidFill>
                <a:latin typeface="#9Slide05 Aphrodite Pro"/>
              </a:rPr>
              <a:t>Cảm ơn các em!</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rot="287541">
            <a:off x="295418" y="8912925"/>
            <a:ext cx="3824978" cy="1247899"/>
          </a:xfrm>
          <a:custGeom>
            <a:avLst/>
            <a:gdLst/>
            <a:ahLst/>
            <a:cxnLst/>
            <a:rect l="l" t="t" r="r" b="b"/>
            <a:pathLst>
              <a:path w="3824978" h="1247899">
                <a:moveTo>
                  <a:pt x="0" y="0"/>
                </a:moveTo>
                <a:lnTo>
                  <a:pt x="3824978" y="0"/>
                </a:lnTo>
                <a:lnTo>
                  <a:pt x="3824978" y="1247899"/>
                </a:lnTo>
                <a:lnTo>
                  <a:pt x="0" y="12478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TextBox 6"/>
          <p:cNvSpPr txBox="1"/>
          <p:nvPr/>
        </p:nvSpPr>
        <p:spPr>
          <a:xfrm>
            <a:off x="575481" y="483950"/>
            <a:ext cx="13581757" cy="736600"/>
          </a:xfrm>
          <a:prstGeom prst="rect">
            <a:avLst/>
          </a:prstGeom>
        </p:spPr>
        <p:txBody>
          <a:bodyPr lIns="0" tIns="0" rIns="0" bIns="0" rtlCol="0" anchor="t">
            <a:spAutoFit/>
          </a:bodyPr>
          <a:lstStyle/>
          <a:p>
            <a:pPr algn="l">
              <a:lnSpc>
                <a:spcPts val="5750"/>
              </a:lnSpc>
              <a:spcBef>
                <a:spcPct val="0"/>
              </a:spcBef>
            </a:pPr>
            <a:r>
              <a:rPr lang="en-US" sz="5000">
                <a:solidFill>
                  <a:srgbClr val="F5E9DA"/>
                </a:solidFill>
                <a:latin typeface="Fraunces Bold"/>
              </a:rPr>
              <a:t> I. TÌM HIỂU YÊU CẦU CỦA KIỂU VĂN BẢN</a:t>
            </a:r>
          </a:p>
        </p:txBody>
      </p:sp>
      <p:sp>
        <p:nvSpPr>
          <p:cNvPr id="7" name="TextBox 7"/>
          <p:cNvSpPr txBox="1"/>
          <p:nvPr/>
        </p:nvSpPr>
        <p:spPr>
          <a:xfrm>
            <a:off x="688708" y="2827899"/>
            <a:ext cx="16910584" cy="5179695"/>
          </a:xfrm>
          <a:prstGeom prst="rect">
            <a:avLst/>
          </a:prstGeom>
        </p:spPr>
        <p:txBody>
          <a:bodyPr lIns="0" tIns="0" rIns="0" bIns="0" rtlCol="0" anchor="t">
            <a:spAutoFit/>
          </a:bodyPr>
          <a:lstStyle/>
          <a:p>
            <a:pPr marL="906777" lvl="1" indent="-453388" algn="just">
              <a:lnSpc>
                <a:spcPts val="5879"/>
              </a:lnSpc>
              <a:buFont typeface="Arial"/>
              <a:buChar char="•"/>
            </a:pPr>
            <a:r>
              <a:rPr lang="en-US" sz="4199">
                <a:solidFill>
                  <a:srgbClr val="000000"/>
                </a:solidFill>
                <a:latin typeface="Roboto Condensed"/>
              </a:rPr>
              <a:t>Học sinh đọc cá nhân phần định hướng sgk trang 48 trong thời gian 3 phút.</a:t>
            </a:r>
          </a:p>
          <a:p>
            <a:pPr marL="906777" lvl="1" indent="-453388" algn="just">
              <a:lnSpc>
                <a:spcPts val="5879"/>
              </a:lnSpc>
              <a:buFont typeface="Arial"/>
              <a:buChar char="•"/>
            </a:pPr>
            <a:r>
              <a:rPr lang="en-US" sz="4199">
                <a:solidFill>
                  <a:srgbClr val="000000"/>
                </a:solidFill>
                <a:latin typeface="Roboto Condensed"/>
              </a:rPr>
              <a:t>Tham gia thử thách chuyền bút: bút sẽ được chuyền ngẫu nhiên theo tín hiệu của 1 bản nhạc, nhạc dừng ở đâu bóng đang ở vị trí của bạn nào là bạn đó cần đưa ra 1 thông tin về yêu cầu kiểu bài trong vòng 5s. Cứ thể tiếp tục cho tới khi tìm được hết yêu cầu kiểu bài. Ai nêu được thì có điểm thưởng, không nêu được phải thực hiện thử thách mà GV đưa ra (có thể nhảy theo một điệu nhạc, hát một đoạn trong một bài hát, diễn tả theo một hình ảnh)</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2516733" y="3518991"/>
            <a:ext cx="13210810" cy="4986836"/>
            <a:chOff x="0" y="0"/>
            <a:chExt cx="6107744" cy="2305560"/>
          </a:xfrm>
        </p:grpSpPr>
        <p:sp>
          <p:nvSpPr>
            <p:cNvPr id="3" name="Freeform 3"/>
            <p:cNvSpPr/>
            <p:nvPr/>
          </p:nvSpPr>
          <p:spPr>
            <a:xfrm>
              <a:off x="-3810" y="1270"/>
              <a:ext cx="6112824" cy="2304290"/>
            </a:xfrm>
            <a:custGeom>
              <a:avLst/>
              <a:gdLst/>
              <a:ahLst/>
              <a:cxnLst/>
              <a:rect l="l" t="t" r="r" b="b"/>
              <a:pathLst>
                <a:path w="6112824" h="2304290">
                  <a:moveTo>
                    <a:pt x="6109014" y="1978307"/>
                  </a:moveTo>
                  <a:cubicBezTo>
                    <a:pt x="6109014" y="1875466"/>
                    <a:pt x="6112824" y="1770882"/>
                    <a:pt x="6106474" y="1668041"/>
                  </a:cubicBezTo>
                  <a:cubicBezTo>
                    <a:pt x="6098854" y="1600061"/>
                    <a:pt x="6087424" y="259643"/>
                    <a:pt x="6087424" y="191663"/>
                  </a:cubicBezTo>
                  <a:cubicBezTo>
                    <a:pt x="6084884" y="144601"/>
                    <a:pt x="6083614" y="95795"/>
                    <a:pt x="6081074" y="54610"/>
                  </a:cubicBezTo>
                  <a:cubicBezTo>
                    <a:pt x="6081074" y="44450"/>
                    <a:pt x="6079804" y="34290"/>
                    <a:pt x="6078534" y="21590"/>
                  </a:cubicBezTo>
                  <a:cubicBezTo>
                    <a:pt x="6068374" y="19050"/>
                    <a:pt x="6059484" y="17780"/>
                    <a:pt x="6049324" y="16510"/>
                  </a:cubicBezTo>
                  <a:cubicBezTo>
                    <a:pt x="6026519" y="15240"/>
                    <a:pt x="5997869" y="16510"/>
                    <a:pt x="5973992" y="16510"/>
                  </a:cubicBezTo>
                  <a:cubicBezTo>
                    <a:pt x="5854613" y="13970"/>
                    <a:pt x="5735235" y="8890"/>
                    <a:pt x="5615856" y="7620"/>
                  </a:cubicBezTo>
                  <a:cubicBezTo>
                    <a:pt x="5391424" y="5080"/>
                    <a:pt x="5162217" y="3810"/>
                    <a:pt x="4937785" y="2540"/>
                  </a:cubicBezTo>
                  <a:cubicBezTo>
                    <a:pt x="4856607" y="2540"/>
                    <a:pt x="4770655" y="0"/>
                    <a:pt x="4689477" y="0"/>
                  </a:cubicBezTo>
                  <a:cubicBezTo>
                    <a:pt x="4493696" y="0"/>
                    <a:pt x="4302689" y="1270"/>
                    <a:pt x="4106908" y="1270"/>
                  </a:cubicBezTo>
                  <a:cubicBezTo>
                    <a:pt x="3992305" y="1270"/>
                    <a:pt x="3877701" y="3810"/>
                    <a:pt x="3758322" y="3810"/>
                  </a:cubicBezTo>
                  <a:cubicBezTo>
                    <a:pt x="3638944" y="5080"/>
                    <a:pt x="1475801" y="7620"/>
                    <a:pt x="1356422" y="7620"/>
                  </a:cubicBezTo>
                  <a:cubicBezTo>
                    <a:pt x="1260919" y="7620"/>
                    <a:pt x="1165416" y="6350"/>
                    <a:pt x="1069913" y="7620"/>
                  </a:cubicBezTo>
                  <a:cubicBezTo>
                    <a:pt x="983960" y="8890"/>
                    <a:pt x="893232" y="11430"/>
                    <a:pt x="807280" y="12700"/>
                  </a:cubicBezTo>
                  <a:cubicBezTo>
                    <a:pt x="716552" y="15240"/>
                    <a:pt x="625824" y="16510"/>
                    <a:pt x="539871" y="19050"/>
                  </a:cubicBezTo>
                  <a:cubicBezTo>
                    <a:pt x="410942" y="21590"/>
                    <a:pt x="277238" y="24130"/>
                    <a:pt x="148309" y="27940"/>
                  </a:cubicBezTo>
                  <a:cubicBezTo>
                    <a:pt x="71906" y="30480"/>
                    <a:pt x="38100" y="34290"/>
                    <a:pt x="16510" y="36830"/>
                  </a:cubicBezTo>
                  <a:cubicBezTo>
                    <a:pt x="16510" y="38100"/>
                    <a:pt x="13970" y="40640"/>
                    <a:pt x="13970" y="43180"/>
                  </a:cubicBezTo>
                  <a:cubicBezTo>
                    <a:pt x="12700" y="71392"/>
                    <a:pt x="10160" y="111482"/>
                    <a:pt x="8890" y="149830"/>
                  </a:cubicBezTo>
                  <a:cubicBezTo>
                    <a:pt x="7620" y="172490"/>
                    <a:pt x="8890" y="196893"/>
                    <a:pt x="7620" y="219552"/>
                  </a:cubicBezTo>
                  <a:cubicBezTo>
                    <a:pt x="0" y="334595"/>
                    <a:pt x="5080" y="1758680"/>
                    <a:pt x="7620" y="1875466"/>
                  </a:cubicBezTo>
                  <a:cubicBezTo>
                    <a:pt x="6350" y="1967848"/>
                    <a:pt x="11430" y="2058488"/>
                    <a:pt x="11430" y="2150871"/>
                  </a:cubicBezTo>
                  <a:cubicBezTo>
                    <a:pt x="11430" y="2194447"/>
                    <a:pt x="15240" y="2239767"/>
                    <a:pt x="7620" y="2273810"/>
                  </a:cubicBezTo>
                  <a:cubicBezTo>
                    <a:pt x="5080" y="2282700"/>
                    <a:pt x="10160" y="2289050"/>
                    <a:pt x="19050" y="2290320"/>
                  </a:cubicBezTo>
                  <a:cubicBezTo>
                    <a:pt x="29210" y="2291590"/>
                    <a:pt x="38100" y="2291590"/>
                    <a:pt x="48260" y="2291590"/>
                  </a:cubicBezTo>
                  <a:cubicBezTo>
                    <a:pt x="186510" y="2292860"/>
                    <a:pt x="339315" y="2292860"/>
                    <a:pt x="496895" y="2294130"/>
                  </a:cubicBezTo>
                  <a:cubicBezTo>
                    <a:pt x="582848" y="2295400"/>
                    <a:pt x="668800" y="2296670"/>
                    <a:pt x="749978" y="2297940"/>
                  </a:cubicBezTo>
                  <a:cubicBezTo>
                    <a:pt x="893232" y="2299210"/>
                    <a:pt x="1031712" y="2299210"/>
                    <a:pt x="1174966" y="2300480"/>
                  </a:cubicBezTo>
                  <a:cubicBezTo>
                    <a:pt x="1232268" y="2300480"/>
                    <a:pt x="1284795" y="2300480"/>
                    <a:pt x="1342096" y="2299210"/>
                  </a:cubicBezTo>
                  <a:cubicBezTo>
                    <a:pt x="1365972" y="2299210"/>
                    <a:pt x="1394623" y="2297940"/>
                    <a:pt x="1418499" y="2297940"/>
                  </a:cubicBezTo>
                  <a:cubicBezTo>
                    <a:pt x="1514002" y="2299210"/>
                    <a:pt x="3424062" y="2290320"/>
                    <a:pt x="3519565" y="2291590"/>
                  </a:cubicBezTo>
                  <a:cubicBezTo>
                    <a:pt x="3653269" y="2292860"/>
                    <a:pt x="4020956" y="2292860"/>
                    <a:pt x="4154660" y="2292860"/>
                  </a:cubicBezTo>
                  <a:cubicBezTo>
                    <a:pt x="4207187" y="2292860"/>
                    <a:pt x="4254938" y="2291590"/>
                    <a:pt x="4307465" y="2291590"/>
                  </a:cubicBezTo>
                  <a:cubicBezTo>
                    <a:pt x="4393418" y="2292860"/>
                    <a:pt x="4479370" y="2294130"/>
                    <a:pt x="4565323" y="2295400"/>
                  </a:cubicBezTo>
                  <a:cubicBezTo>
                    <a:pt x="4751554" y="2297940"/>
                    <a:pt x="4933010" y="2295400"/>
                    <a:pt x="5119240" y="2299210"/>
                  </a:cubicBezTo>
                  <a:cubicBezTo>
                    <a:pt x="5429625" y="2304290"/>
                    <a:pt x="5744785" y="2297940"/>
                    <a:pt x="6049324" y="2303020"/>
                  </a:cubicBezTo>
                  <a:cubicBezTo>
                    <a:pt x="6069644" y="2304290"/>
                    <a:pt x="6089964" y="2303020"/>
                    <a:pt x="6112824" y="2303020"/>
                  </a:cubicBezTo>
                  <a:cubicBezTo>
                    <a:pt x="6112824" y="2278890"/>
                    <a:pt x="6112824" y="2266190"/>
                    <a:pt x="6112824" y="2241510"/>
                  </a:cubicBezTo>
                  <a:cubicBezTo>
                    <a:pt x="6111554" y="2152613"/>
                    <a:pt x="6109014" y="2068946"/>
                    <a:pt x="6109014" y="1978307"/>
                  </a:cubicBezTo>
                  <a:close/>
                </a:path>
              </a:pathLst>
            </a:custGeom>
            <a:solidFill>
              <a:srgbClr val="F6B470">
                <a:alpha val="60784"/>
              </a:srgbClr>
            </a:solidFill>
          </p:spPr>
          <p:txBody>
            <a:bodyPr/>
            <a:lstStyle/>
            <a:p>
              <a:endParaRPr lang="en-US"/>
            </a:p>
          </p:txBody>
        </p:sp>
      </p:grpSp>
      <p:sp>
        <p:nvSpPr>
          <p:cNvPr id="4" name="TextBox 4"/>
          <p:cNvSpPr txBox="1"/>
          <p:nvPr/>
        </p:nvSpPr>
        <p:spPr>
          <a:xfrm>
            <a:off x="4222890" y="4462463"/>
            <a:ext cx="9842219" cy="1352550"/>
          </a:xfrm>
          <a:prstGeom prst="rect">
            <a:avLst/>
          </a:prstGeom>
        </p:spPr>
        <p:txBody>
          <a:bodyPr lIns="0" tIns="0" rIns="0" bIns="0" rtlCol="0" anchor="t">
            <a:spAutoFit/>
          </a:bodyPr>
          <a:lstStyle/>
          <a:p>
            <a:pPr marL="0" lvl="0" indent="0" algn="ctr">
              <a:lnSpc>
                <a:spcPts val="10649"/>
              </a:lnSpc>
              <a:spcBef>
                <a:spcPct val="0"/>
              </a:spcBef>
            </a:pPr>
            <a:endParaRPr/>
          </a:p>
        </p:txBody>
      </p:sp>
      <p:sp>
        <p:nvSpPr>
          <p:cNvPr id="5" name="Freeform 5"/>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TextBox 6"/>
          <p:cNvSpPr txBox="1"/>
          <p:nvPr/>
        </p:nvSpPr>
        <p:spPr>
          <a:xfrm>
            <a:off x="3011319" y="3709222"/>
            <a:ext cx="12221638" cy="490855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Phân tích đoạn trích một tác phẩm văn học (nội dung chủ đề, những nét đặc đặc sắc về hình thức nghệ thuật và hiệu quả thẩm mĩ của nó) thuộc kiểu bài nghị luận văn học, trong đó người viết dùng</a:t>
            </a:r>
            <a:r>
              <a:rPr lang="en-US" sz="3999">
                <a:solidFill>
                  <a:srgbClr val="000000"/>
                </a:solidFill>
                <a:latin typeface="Roboto Condensed Bold"/>
              </a:rPr>
              <a:t> lí lẽ, bằng chứng</a:t>
            </a:r>
            <a:r>
              <a:rPr lang="en-US" sz="3999">
                <a:solidFill>
                  <a:srgbClr val="000000"/>
                </a:solidFill>
                <a:latin typeface="Roboto Condensed"/>
              </a:rPr>
              <a:t> để làm </a:t>
            </a:r>
            <a:r>
              <a:rPr lang="en-US" sz="3999">
                <a:solidFill>
                  <a:srgbClr val="000000"/>
                </a:solidFill>
                <a:latin typeface="Roboto Condensed Bold"/>
              </a:rPr>
              <a:t>sáng tỏ chủ đề</a:t>
            </a:r>
            <a:r>
              <a:rPr lang="en-US" sz="3999">
                <a:solidFill>
                  <a:srgbClr val="000000"/>
                </a:solidFill>
                <a:latin typeface="Roboto Condensed"/>
              </a:rPr>
              <a:t>, </a:t>
            </a:r>
            <a:r>
              <a:rPr lang="en-US" sz="3999">
                <a:solidFill>
                  <a:srgbClr val="000000"/>
                </a:solidFill>
                <a:latin typeface="Roboto Condensed Bold"/>
              </a:rPr>
              <a:t>những nét đặc sắc về hình thức nghệ thuật</a:t>
            </a:r>
            <a:r>
              <a:rPr lang="en-US" sz="3999">
                <a:solidFill>
                  <a:srgbClr val="000000"/>
                </a:solidFill>
                <a:latin typeface="Roboto Condensed"/>
              </a:rPr>
              <a:t> của đoạn trích và hiệu quả của nó đối với việc thể hiện nội dung đoạn trích.</a:t>
            </a:r>
          </a:p>
          <a:p>
            <a:pPr algn="just">
              <a:lnSpc>
                <a:spcPts val="5599"/>
              </a:lnSpc>
            </a:pPr>
            <a:endParaRPr lang="en-US" sz="3999">
              <a:solidFill>
                <a:srgbClr val="000000"/>
              </a:solidFill>
              <a:latin typeface="Roboto Condensed"/>
            </a:endParaRPr>
          </a:p>
        </p:txBody>
      </p:sp>
      <p:sp>
        <p:nvSpPr>
          <p:cNvPr id="7" name="Freeform 7"/>
          <p:cNvSpPr/>
          <p:nvPr/>
        </p:nvSpPr>
        <p:spPr>
          <a:xfrm>
            <a:off x="0" y="6695258"/>
            <a:ext cx="3680955" cy="3621140"/>
          </a:xfrm>
          <a:custGeom>
            <a:avLst/>
            <a:gdLst/>
            <a:ahLst/>
            <a:cxnLst/>
            <a:rect l="l" t="t" r="r" b="b"/>
            <a:pathLst>
              <a:path w="3680955" h="3621140">
                <a:moveTo>
                  <a:pt x="0" y="0"/>
                </a:moveTo>
                <a:lnTo>
                  <a:pt x="3680955" y="0"/>
                </a:lnTo>
                <a:lnTo>
                  <a:pt x="3680955" y="3621140"/>
                </a:lnTo>
                <a:lnTo>
                  <a:pt x="0" y="36211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4282716" y="6908644"/>
            <a:ext cx="4184901" cy="3378356"/>
          </a:xfrm>
          <a:custGeom>
            <a:avLst/>
            <a:gdLst/>
            <a:ahLst/>
            <a:cxnLst/>
            <a:rect l="l" t="t" r="r" b="b"/>
            <a:pathLst>
              <a:path w="4184901" h="3378356">
                <a:moveTo>
                  <a:pt x="0" y="0"/>
                </a:moveTo>
                <a:lnTo>
                  <a:pt x="4184901" y="0"/>
                </a:lnTo>
                <a:lnTo>
                  <a:pt x="4184901" y="3378356"/>
                </a:lnTo>
                <a:lnTo>
                  <a:pt x="0" y="33783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TextBox 9"/>
          <p:cNvSpPr txBox="1"/>
          <p:nvPr/>
        </p:nvSpPr>
        <p:spPr>
          <a:xfrm>
            <a:off x="137915" y="1598753"/>
            <a:ext cx="16237251" cy="1988820"/>
          </a:xfrm>
          <a:prstGeom prst="rect">
            <a:avLst/>
          </a:prstGeom>
        </p:spPr>
        <p:txBody>
          <a:bodyPr lIns="0" tIns="0" rIns="0" bIns="0" rtlCol="0" anchor="t">
            <a:spAutoFit/>
          </a:bodyPr>
          <a:lstStyle/>
          <a:p>
            <a:pPr marL="1230630" lvl="1" indent="-615315" algn="just">
              <a:lnSpc>
                <a:spcPts val="7980"/>
              </a:lnSpc>
              <a:buAutoNum type="arabicPeriod"/>
            </a:pPr>
            <a:r>
              <a:rPr lang="en-US" sz="5700">
                <a:solidFill>
                  <a:srgbClr val="263D2F"/>
                </a:solidFill>
                <a:latin typeface="#9Slide07 SVNUT Triumph Press"/>
              </a:rPr>
              <a:t>Kiểu bài: nghị luận phân tích một đoạn trích tác phẩm văn học</a:t>
            </a:r>
          </a:p>
        </p:txBody>
      </p:sp>
      <p:sp>
        <p:nvSpPr>
          <p:cNvPr id="10" name="TextBox 10"/>
          <p:cNvSpPr txBox="1"/>
          <p:nvPr/>
        </p:nvSpPr>
        <p:spPr>
          <a:xfrm>
            <a:off x="631135" y="678909"/>
            <a:ext cx="16513865" cy="846386"/>
          </a:xfrm>
          <a:prstGeom prst="rect">
            <a:avLst/>
          </a:prstGeom>
        </p:spPr>
        <p:txBody>
          <a:bodyPr wrap="square" lIns="0" tIns="0" rIns="0" bIns="0" rtlCol="0" anchor="t">
            <a:spAutoFit/>
          </a:bodyPr>
          <a:lstStyle/>
          <a:p>
            <a:pPr algn="l">
              <a:lnSpc>
                <a:spcPts val="6554"/>
              </a:lnSpc>
              <a:spcBef>
                <a:spcPct val="0"/>
              </a:spcBef>
            </a:pPr>
            <a:r>
              <a:rPr lang="en-US" sz="5699">
                <a:solidFill>
                  <a:srgbClr val="183B23"/>
                </a:solidFill>
                <a:latin typeface="Fraunces Bold"/>
              </a:rPr>
              <a:t> I. TÌM HIỂU YÊU CẦU CỦA KIỂU VĂN BẢN</a:t>
            </a: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4084286"/>
            <a:chOff x="0" y="0"/>
            <a:chExt cx="1734364" cy="335474"/>
          </a:xfrm>
        </p:grpSpPr>
        <p:sp>
          <p:nvSpPr>
            <p:cNvPr id="3" name="Freeform 3"/>
            <p:cNvSpPr/>
            <p:nvPr/>
          </p:nvSpPr>
          <p:spPr>
            <a:xfrm>
              <a:off x="0" y="-1270"/>
              <a:ext cx="1735634" cy="334204"/>
            </a:xfrm>
            <a:custGeom>
              <a:avLst/>
              <a:gdLst/>
              <a:ahLst/>
              <a:cxnLst/>
              <a:rect l="l" t="t" r="r" b="b"/>
              <a:pathLst>
                <a:path w="1735634" h="334204">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72676"/>
                    <a:pt x="16510" y="82075"/>
                    <a:pt x="17780" y="91309"/>
                  </a:cubicBezTo>
                  <a:cubicBezTo>
                    <a:pt x="19050" y="100707"/>
                    <a:pt x="17780" y="110106"/>
                    <a:pt x="16510" y="119670"/>
                  </a:cubicBezTo>
                  <a:cubicBezTo>
                    <a:pt x="15240" y="129398"/>
                    <a:pt x="2540" y="231466"/>
                    <a:pt x="2540" y="241194"/>
                  </a:cubicBezTo>
                  <a:cubicBezTo>
                    <a:pt x="2540" y="250758"/>
                    <a:pt x="1270" y="260322"/>
                    <a:pt x="0" y="269885"/>
                  </a:cubicBezTo>
                  <a:cubicBezTo>
                    <a:pt x="0" y="279594"/>
                    <a:pt x="3810" y="289754"/>
                    <a:pt x="15240" y="294834"/>
                  </a:cubicBezTo>
                  <a:cubicBezTo>
                    <a:pt x="22860" y="298644"/>
                    <a:pt x="31750" y="301184"/>
                    <a:pt x="40640" y="302454"/>
                  </a:cubicBezTo>
                  <a:cubicBezTo>
                    <a:pt x="89505" y="307534"/>
                    <a:pt x="138721" y="311344"/>
                    <a:pt x="187938" y="316424"/>
                  </a:cubicBezTo>
                  <a:cubicBezTo>
                    <a:pt x="215136" y="318964"/>
                    <a:pt x="242335" y="324044"/>
                    <a:pt x="269534" y="325314"/>
                  </a:cubicBezTo>
                  <a:cubicBezTo>
                    <a:pt x="314865" y="327854"/>
                    <a:pt x="819981" y="329124"/>
                    <a:pt x="865312" y="330394"/>
                  </a:cubicBezTo>
                  <a:cubicBezTo>
                    <a:pt x="871788" y="330394"/>
                    <a:pt x="878264" y="330394"/>
                    <a:pt x="884740" y="330394"/>
                  </a:cubicBezTo>
                  <a:cubicBezTo>
                    <a:pt x="915824" y="330394"/>
                    <a:pt x="948203" y="329124"/>
                    <a:pt x="979287" y="329124"/>
                  </a:cubicBezTo>
                  <a:cubicBezTo>
                    <a:pt x="1015552" y="329124"/>
                    <a:pt x="1050522" y="330394"/>
                    <a:pt x="1086787" y="330394"/>
                  </a:cubicBezTo>
                  <a:cubicBezTo>
                    <a:pt x="1139889" y="330394"/>
                    <a:pt x="1194286" y="330394"/>
                    <a:pt x="1247388" y="330394"/>
                  </a:cubicBezTo>
                  <a:cubicBezTo>
                    <a:pt x="1296604" y="330394"/>
                    <a:pt x="1345821" y="331664"/>
                    <a:pt x="1395037" y="332934"/>
                  </a:cubicBezTo>
                  <a:cubicBezTo>
                    <a:pt x="1417055" y="332934"/>
                    <a:pt x="1440368" y="334204"/>
                    <a:pt x="1462386" y="334204"/>
                  </a:cubicBezTo>
                  <a:cubicBezTo>
                    <a:pt x="1533621" y="332934"/>
                    <a:pt x="1603560" y="326584"/>
                    <a:pt x="1674674" y="326584"/>
                  </a:cubicBezTo>
                  <a:cubicBezTo>
                    <a:pt x="1678484" y="326584"/>
                    <a:pt x="1683564" y="324044"/>
                    <a:pt x="1687374" y="321504"/>
                  </a:cubicBezTo>
                  <a:cubicBezTo>
                    <a:pt x="1692454" y="317694"/>
                    <a:pt x="1694994" y="311344"/>
                    <a:pt x="1697534" y="308804"/>
                  </a:cubicBezTo>
                  <a:cubicBezTo>
                    <a:pt x="1698804" y="268731"/>
                    <a:pt x="1700074" y="261806"/>
                    <a:pt x="1701344" y="254880"/>
                  </a:cubicBezTo>
                  <a:cubicBezTo>
                    <a:pt x="1702614" y="244162"/>
                    <a:pt x="1712774" y="141270"/>
                    <a:pt x="1714044" y="130553"/>
                  </a:cubicBezTo>
                  <a:cubicBezTo>
                    <a:pt x="1714044" y="124122"/>
                    <a:pt x="1715314" y="117691"/>
                    <a:pt x="1716584" y="111260"/>
                  </a:cubicBezTo>
                  <a:cubicBezTo>
                    <a:pt x="1717854" y="104335"/>
                    <a:pt x="1719124" y="97410"/>
                    <a:pt x="1721664" y="90484"/>
                  </a:cubicBezTo>
                  <a:cubicBezTo>
                    <a:pt x="1722934" y="86362"/>
                    <a:pt x="1722934" y="82075"/>
                    <a:pt x="1728014" y="77952"/>
                  </a:cubicBezTo>
                  <a:cubicBezTo>
                    <a:pt x="1733094" y="73006"/>
                    <a:pt x="1735634" y="68224"/>
                    <a:pt x="1734364" y="44450"/>
                  </a:cubicBezTo>
                  <a:cubicBezTo>
                    <a:pt x="1734364" y="38100"/>
                    <a:pt x="1730554" y="30480"/>
                    <a:pt x="1724204" y="27940"/>
                  </a:cubicBezTo>
                  <a:close/>
                </a:path>
              </a:pathLst>
            </a:custGeom>
            <a:solidFill>
              <a:srgbClr val="536B40"/>
            </a:solidFill>
          </p:spPr>
          <p:txBody>
            <a:bodyPr/>
            <a:lstStyle/>
            <a:p>
              <a:endParaRPr lang="en-US"/>
            </a:p>
          </p:txBody>
        </p:sp>
      </p:grpSp>
      <p:grpSp>
        <p:nvGrpSpPr>
          <p:cNvPr id="4" name="Group 4"/>
          <p:cNvGrpSpPr/>
          <p:nvPr/>
        </p:nvGrpSpPr>
        <p:grpSpPr>
          <a:xfrm>
            <a:off x="466680" y="2878314"/>
            <a:ext cx="5317684" cy="2891931"/>
            <a:chOff x="0" y="0"/>
            <a:chExt cx="2458521" cy="1337024"/>
          </a:xfrm>
        </p:grpSpPr>
        <p:sp>
          <p:nvSpPr>
            <p:cNvPr id="5" name="Freeform 5"/>
            <p:cNvSpPr/>
            <p:nvPr/>
          </p:nvSpPr>
          <p:spPr>
            <a:xfrm>
              <a:off x="-3810" y="1270"/>
              <a:ext cx="2463601" cy="1335754"/>
            </a:xfrm>
            <a:custGeom>
              <a:avLst/>
              <a:gdLst/>
              <a:ahLst/>
              <a:cxnLst/>
              <a:rect l="l" t="t" r="r" b="b"/>
              <a:pathLst>
                <a:path w="2463601" h="1335754">
                  <a:moveTo>
                    <a:pt x="2459791" y="1129807"/>
                  </a:moveTo>
                  <a:cubicBezTo>
                    <a:pt x="2459791" y="1072702"/>
                    <a:pt x="2463601" y="1014629"/>
                    <a:pt x="2457251" y="957524"/>
                  </a:cubicBezTo>
                  <a:cubicBezTo>
                    <a:pt x="2449631" y="919777"/>
                    <a:pt x="2438201" y="175477"/>
                    <a:pt x="2438201" y="137730"/>
                  </a:cubicBezTo>
                  <a:cubicBezTo>
                    <a:pt x="2435661" y="111597"/>
                    <a:pt x="2434391" y="84497"/>
                    <a:pt x="2431851" y="54610"/>
                  </a:cubicBezTo>
                  <a:cubicBezTo>
                    <a:pt x="2431851" y="44450"/>
                    <a:pt x="2430581" y="34290"/>
                    <a:pt x="2429311" y="21590"/>
                  </a:cubicBezTo>
                  <a:cubicBezTo>
                    <a:pt x="2419151" y="19050"/>
                    <a:pt x="2410261" y="17780"/>
                    <a:pt x="2400101" y="16510"/>
                  </a:cubicBezTo>
                  <a:cubicBezTo>
                    <a:pt x="2389891" y="15240"/>
                    <a:pt x="2378684" y="16510"/>
                    <a:pt x="2369345" y="16510"/>
                  </a:cubicBezTo>
                  <a:cubicBezTo>
                    <a:pt x="2322650" y="13970"/>
                    <a:pt x="2275954" y="8890"/>
                    <a:pt x="2229259" y="7620"/>
                  </a:cubicBezTo>
                  <a:cubicBezTo>
                    <a:pt x="2141471" y="5080"/>
                    <a:pt x="2051816" y="3810"/>
                    <a:pt x="1964028" y="2540"/>
                  </a:cubicBezTo>
                  <a:cubicBezTo>
                    <a:pt x="1932275" y="2540"/>
                    <a:pt x="1898655" y="0"/>
                    <a:pt x="1866902" y="0"/>
                  </a:cubicBezTo>
                  <a:cubicBezTo>
                    <a:pt x="1790321" y="0"/>
                    <a:pt x="1715608" y="1270"/>
                    <a:pt x="1639028" y="1270"/>
                  </a:cubicBezTo>
                  <a:cubicBezTo>
                    <a:pt x="1594200" y="1270"/>
                    <a:pt x="1549372" y="3810"/>
                    <a:pt x="1502677" y="3810"/>
                  </a:cubicBezTo>
                  <a:cubicBezTo>
                    <a:pt x="1455981" y="5080"/>
                    <a:pt x="609859" y="7620"/>
                    <a:pt x="563164" y="7620"/>
                  </a:cubicBezTo>
                  <a:cubicBezTo>
                    <a:pt x="525807" y="7620"/>
                    <a:pt x="488451" y="6350"/>
                    <a:pt x="451094" y="7620"/>
                  </a:cubicBezTo>
                  <a:cubicBezTo>
                    <a:pt x="417474" y="8890"/>
                    <a:pt x="381985" y="11430"/>
                    <a:pt x="348364" y="12700"/>
                  </a:cubicBezTo>
                  <a:cubicBezTo>
                    <a:pt x="312876" y="15240"/>
                    <a:pt x="277387" y="16510"/>
                    <a:pt x="243767" y="19050"/>
                  </a:cubicBezTo>
                  <a:cubicBezTo>
                    <a:pt x="193335" y="21590"/>
                    <a:pt x="141036" y="24130"/>
                    <a:pt x="90605" y="27940"/>
                  </a:cubicBezTo>
                  <a:cubicBezTo>
                    <a:pt x="60720" y="30480"/>
                    <a:pt x="38100" y="34290"/>
                    <a:pt x="16510" y="36830"/>
                  </a:cubicBezTo>
                  <a:cubicBezTo>
                    <a:pt x="16510" y="38100"/>
                    <a:pt x="13970" y="40640"/>
                    <a:pt x="13970" y="43180"/>
                  </a:cubicBezTo>
                  <a:cubicBezTo>
                    <a:pt x="12700" y="70946"/>
                    <a:pt x="10160" y="93208"/>
                    <a:pt x="8890" y="114501"/>
                  </a:cubicBezTo>
                  <a:cubicBezTo>
                    <a:pt x="7620" y="127083"/>
                    <a:pt x="8890" y="140634"/>
                    <a:pt x="7620" y="153216"/>
                  </a:cubicBezTo>
                  <a:cubicBezTo>
                    <a:pt x="0" y="217096"/>
                    <a:pt x="5080" y="1007854"/>
                    <a:pt x="7620" y="1072702"/>
                  </a:cubicBezTo>
                  <a:cubicBezTo>
                    <a:pt x="6350" y="1124000"/>
                    <a:pt x="11430" y="1174329"/>
                    <a:pt x="11430" y="1225627"/>
                  </a:cubicBezTo>
                  <a:cubicBezTo>
                    <a:pt x="11430" y="1249824"/>
                    <a:pt x="15240" y="1274989"/>
                    <a:pt x="7620" y="1305274"/>
                  </a:cubicBezTo>
                  <a:cubicBezTo>
                    <a:pt x="5080" y="1314164"/>
                    <a:pt x="10160" y="1320514"/>
                    <a:pt x="19050" y="1321784"/>
                  </a:cubicBezTo>
                  <a:cubicBezTo>
                    <a:pt x="29210" y="1323054"/>
                    <a:pt x="38100" y="1323054"/>
                    <a:pt x="48260" y="1323054"/>
                  </a:cubicBezTo>
                  <a:cubicBezTo>
                    <a:pt x="105548" y="1324324"/>
                    <a:pt x="165318" y="1324324"/>
                    <a:pt x="226956" y="1325594"/>
                  </a:cubicBezTo>
                  <a:cubicBezTo>
                    <a:pt x="260577" y="1326864"/>
                    <a:pt x="294198" y="1328134"/>
                    <a:pt x="325951" y="1329404"/>
                  </a:cubicBezTo>
                  <a:cubicBezTo>
                    <a:pt x="381985" y="1330674"/>
                    <a:pt x="436152" y="1330674"/>
                    <a:pt x="492186" y="1331944"/>
                  </a:cubicBezTo>
                  <a:cubicBezTo>
                    <a:pt x="514600" y="1331944"/>
                    <a:pt x="535146" y="1331944"/>
                    <a:pt x="557560" y="1330674"/>
                  </a:cubicBezTo>
                  <a:cubicBezTo>
                    <a:pt x="566899" y="1330674"/>
                    <a:pt x="578106" y="1329404"/>
                    <a:pt x="587445" y="1329404"/>
                  </a:cubicBezTo>
                  <a:cubicBezTo>
                    <a:pt x="624802" y="1330674"/>
                    <a:pt x="1371929" y="1321784"/>
                    <a:pt x="1409286" y="1323054"/>
                  </a:cubicBezTo>
                  <a:cubicBezTo>
                    <a:pt x="1461585" y="1324324"/>
                    <a:pt x="1605407" y="1324324"/>
                    <a:pt x="1657706" y="1324324"/>
                  </a:cubicBezTo>
                  <a:cubicBezTo>
                    <a:pt x="1678252" y="1324324"/>
                    <a:pt x="1696930" y="1323054"/>
                    <a:pt x="1717476" y="1323054"/>
                  </a:cubicBezTo>
                  <a:cubicBezTo>
                    <a:pt x="1751097" y="1324324"/>
                    <a:pt x="1784718" y="1325594"/>
                    <a:pt x="1818338" y="1326864"/>
                  </a:cubicBezTo>
                  <a:cubicBezTo>
                    <a:pt x="1891183" y="1329404"/>
                    <a:pt x="1962160" y="1326864"/>
                    <a:pt x="2035005" y="1330674"/>
                  </a:cubicBezTo>
                  <a:cubicBezTo>
                    <a:pt x="2156414" y="1335754"/>
                    <a:pt x="2279690" y="1329404"/>
                    <a:pt x="2400101" y="1334484"/>
                  </a:cubicBezTo>
                  <a:cubicBezTo>
                    <a:pt x="2420421" y="1335754"/>
                    <a:pt x="2440741" y="1334484"/>
                    <a:pt x="2463601" y="1334484"/>
                  </a:cubicBezTo>
                  <a:cubicBezTo>
                    <a:pt x="2463601" y="1310354"/>
                    <a:pt x="2463601" y="1297654"/>
                    <a:pt x="2463601" y="1275957"/>
                  </a:cubicBezTo>
                  <a:cubicBezTo>
                    <a:pt x="2462331" y="1226595"/>
                    <a:pt x="2459791" y="1180137"/>
                    <a:pt x="2459791" y="1129807"/>
                  </a:cubicBezTo>
                  <a:close/>
                </a:path>
              </a:pathLst>
            </a:custGeom>
            <a:solidFill>
              <a:srgbClr val="FDDEA7"/>
            </a:solidFill>
          </p:spPr>
          <p:txBody>
            <a:bodyPr/>
            <a:lstStyle/>
            <a:p>
              <a:endParaRPr lang="en-US"/>
            </a:p>
          </p:txBody>
        </p:sp>
      </p:grpSp>
      <p:grpSp>
        <p:nvGrpSpPr>
          <p:cNvPr id="6" name="Group 6"/>
          <p:cNvGrpSpPr/>
          <p:nvPr/>
        </p:nvGrpSpPr>
        <p:grpSpPr>
          <a:xfrm>
            <a:off x="6592937" y="2729858"/>
            <a:ext cx="6336100" cy="7152655"/>
            <a:chOff x="0" y="0"/>
            <a:chExt cx="2929364" cy="3306881"/>
          </a:xfrm>
        </p:grpSpPr>
        <p:sp>
          <p:nvSpPr>
            <p:cNvPr id="7" name="Freeform 7"/>
            <p:cNvSpPr/>
            <p:nvPr/>
          </p:nvSpPr>
          <p:spPr>
            <a:xfrm>
              <a:off x="-3810" y="1270"/>
              <a:ext cx="2934444" cy="3305611"/>
            </a:xfrm>
            <a:custGeom>
              <a:avLst/>
              <a:gdLst/>
              <a:ahLst/>
              <a:cxnLst/>
              <a:rect l="l" t="t" r="r" b="b"/>
              <a:pathLst>
                <a:path w="2934444" h="3305611">
                  <a:moveTo>
                    <a:pt x="2930634" y="2855529"/>
                  </a:moveTo>
                  <a:cubicBezTo>
                    <a:pt x="2930634" y="2705404"/>
                    <a:pt x="2934444" y="2552734"/>
                    <a:pt x="2928094" y="2402609"/>
                  </a:cubicBezTo>
                  <a:cubicBezTo>
                    <a:pt x="2920474" y="2303374"/>
                    <a:pt x="2909044" y="346657"/>
                    <a:pt x="2909044" y="247422"/>
                  </a:cubicBezTo>
                  <a:cubicBezTo>
                    <a:pt x="2906504" y="178721"/>
                    <a:pt x="2905234" y="107475"/>
                    <a:pt x="2902694" y="54610"/>
                  </a:cubicBezTo>
                  <a:cubicBezTo>
                    <a:pt x="2902694" y="44450"/>
                    <a:pt x="2901424" y="34290"/>
                    <a:pt x="2900154" y="21590"/>
                  </a:cubicBezTo>
                  <a:cubicBezTo>
                    <a:pt x="2889994" y="19050"/>
                    <a:pt x="2881104" y="17780"/>
                    <a:pt x="2870944" y="16510"/>
                  </a:cubicBezTo>
                  <a:cubicBezTo>
                    <a:pt x="2859109" y="15240"/>
                    <a:pt x="2845652" y="16510"/>
                    <a:pt x="2834437" y="16510"/>
                  </a:cubicBezTo>
                  <a:cubicBezTo>
                    <a:pt x="2778364" y="13970"/>
                    <a:pt x="2722290" y="8890"/>
                    <a:pt x="2666216" y="7620"/>
                  </a:cubicBezTo>
                  <a:cubicBezTo>
                    <a:pt x="2560798" y="5080"/>
                    <a:pt x="2453137" y="3810"/>
                    <a:pt x="2347719" y="2540"/>
                  </a:cubicBezTo>
                  <a:cubicBezTo>
                    <a:pt x="2309589" y="2540"/>
                    <a:pt x="2269216" y="0"/>
                    <a:pt x="2231086" y="0"/>
                  </a:cubicBezTo>
                  <a:cubicBezTo>
                    <a:pt x="2139126" y="0"/>
                    <a:pt x="2049408" y="1270"/>
                    <a:pt x="1957448" y="1270"/>
                  </a:cubicBezTo>
                  <a:cubicBezTo>
                    <a:pt x="1903617" y="1270"/>
                    <a:pt x="1849786" y="3810"/>
                    <a:pt x="1793713" y="3810"/>
                  </a:cubicBezTo>
                  <a:cubicBezTo>
                    <a:pt x="1737639" y="5080"/>
                    <a:pt x="721588" y="7620"/>
                    <a:pt x="665514" y="7620"/>
                  </a:cubicBezTo>
                  <a:cubicBezTo>
                    <a:pt x="620655" y="7620"/>
                    <a:pt x="575797" y="6350"/>
                    <a:pt x="530938" y="7620"/>
                  </a:cubicBezTo>
                  <a:cubicBezTo>
                    <a:pt x="490565" y="8890"/>
                    <a:pt x="447949" y="11430"/>
                    <a:pt x="407576" y="12700"/>
                  </a:cubicBezTo>
                  <a:cubicBezTo>
                    <a:pt x="364960" y="15240"/>
                    <a:pt x="322345" y="16510"/>
                    <a:pt x="281972" y="19050"/>
                  </a:cubicBezTo>
                  <a:cubicBezTo>
                    <a:pt x="221412" y="21590"/>
                    <a:pt x="158610" y="24130"/>
                    <a:pt x="98051" y="27940"/>
                  </a:cubicBezTo>
                  <a:cubicBezTo>
                    <a:pt x="62163" y="30480"/>
                    <a:pt x="38100" y="34290"/>
                    <a:pt x="16510" y="36830"/>
                  </a:cubicBezTo>
                  <a:cubicBezTo>
                    <a:pt x="16510" y="38100"/>
                    <a:pt x="13970" y="40640"/>
                    <a:pt x="13970" y="43180"/>
                  </a:cubicBezTo>
                  <a:cubicBezTo>
                    <a:pt x="12700" y="71852"/>
                    <a:pt x="10160" y="130376"/>
                    <a:pt x="8890" y="186354"/>
                  </a:cubicBezTo>
                  <a:cubicBezTo>
                    <a:pt x="7620" y="219433"/>
                    <a:pt x="8890" y="255056"/>
                    <a:pt x="7620" y="288134"/>
                  </a:cubicBezTo>
                  <a:cubicBezTo>
                    <a:pt x="0" y="456071"/>
                    <a:pt x="5080" y="2534923"/>
                    <a:pt x="7620" y="2705404"/>
                  </a:cubicBezTo>
                  <a:cubicBezTo>
                    <a:pt x="6350" y="2840262"/>
                    <a:pt x="11430" y="2972576"/>
                    <a:pt x="11430" y="3107434"/>
                  </a:cubicBezTo>
                  <a:cubicBezTo>
                    <a:pt x="11430" y="3171046"/>
                    <a:pt x="15240" y="3237203"/>
                    <a:pt x="7620" y="3275132"/>
                  </a:cubicBezTo>
                  <a:cubicBezTo>
                    <a:pt x="5080" y="3284021"/>
                    <a:pt x="10160" y="3290371"/>
                    <a:pt x="19050" y="3291641"/>
                  </a:cubicBezTo>
                  <a:cubicBezTo>
                    <a:pt x="29210" y="3292911"/>
                    <a:pt x="38100" y="3292911"/>
                    <a:pt x="48260" y="3292911"/>
                  </a:cubicBezTo>
                  <a:cubicBezTo>
                    <a:pt x="115994" y="3294182"/>
                    <a:pt x="187768" y="3294182"/>
                    <a:pt x="261785" y="3295451"/>
                  </a:cubicBezTo>
                  <a:cubicBezTo>
                    <a:pt x="302158" y="3296721"/>
                    <a:pt x="342531" y="3297991"/>
                    <a:pt x="380661" y="3299261"/>
                  </a:cubicBezTo>
                  <a:cubicBezTo>
                    <a:pt x="447949" y="3300532"/>
                    <a:pt x="512994" y="3300532"/>
                    <a:pt x="580283" y="3301801"/>
                  </a:cubicBezTo>
                  <a:cubicBezTo>
                    <a:pt x="607198" y="3301801"/>
                    <a:pt x="631870" y="3301801"/>
                    <a:pt x="658785" y="3300532"/>
                  </a:cubicBezTo>
                  <a:cubicBezTo>
                    <a:pt x="670000" y="3300532"/>
                    <a:pt x="683458" y="3299261"/>
                    <a:pt x="694672" y="3299261"/>
                  </a:cubicBezTo>
                  <a:cubicBezTo>
                    <a:pt x="739531" y="3300532"/>
                    <a:pt x="1636707" y="3291641"/>
                    <a:pt x="1681566" y="3292911"/>
                  </a:cubicBezTo>
                  <a:cubicBezTo>
                    <a:pt x="1744368" y="3294182"/>
                    <a:pt x="1917075" y="3294182"/>
                    <a:pt x="1979877" y="3294182"/>
                  </a:cubicBezTo>
                  <a:cubicBezTo>
                    <a:pt x="2004549" y="3294182"/>
                    <a:pt x="2026979" y="3292911"/>
                    <a:pt x="2051651" y="3292911"/>
                  </a:cubicBezTo>
                  <a:cubicBezTo>
                    <a:pt x="2092024" y="3294182"/>
                    <a:pt x="2132397" y="3295451"/>
                    <a:pt x="2172770" y="3296721"/>
                  </a:cubicBezTo>
                  <a:cubicBezTo>
                    <a:pt x="2260244" y="3299261"/>
                    <a:pt x="2345476" y="3296721"/>
                    <a:pt x="2432951" y="3300532"/>
                  </a:cubicBezTo>
                  <a:cubicBezTo>
                    <a:pt x="2578742" y="3305611"/>
                    <a:pt x="2726776" y="3299261"/>
                    <a:pt x="2870944" y="3304341"/>
                  </a:cubicBezTo>
                  <a:cubicBezTo>
                    <a:pt x="2891264" y="3305611"/>
                    <a:pt x="2911584" y="3304341"/>
                    <a:pt x="2934444" y="3304341"/>
                  </a:cubicBezTo>
                  <a:cubicBezTo>
                    <a:pt x="2934444" y="3280211"/>
                    <a:pt x="2934444" y="3267511"/>
                    <a:pt x="2934444" y="3239747"/>
                  </a:cubicBezTo>
                  <a:cubicBezTo>
                    <a:pt x="2933174" y="3109978"/>
                    <a:pt x="2930634" y="2987843"/>
                    <a:pt x="2930634" y="2855529"/>
                  </a:cubicBezTo>
                  <a:close/>
                </a:path>
              </a:pathLst>
            </a:custGeom>
            <a:solidFill>
              <a:srgbClr val="FDDEA7"/>
            </a:solidFill>
          </p:spPr>
          <p:txBody>
            <a:bodyPr/>
            <a:lstStyle/>
            <a:p>
              <a:endParaRPr lang="en-US"/>
            </a:p>
          </p:txBody>
        </p:sp>
      </p:grpSp>
      <p:grpSp>
        <p:nvGrpSpPr>
          <p:cNvPr id="8" name="Group 8"/>
          <p:cNvGrpSpPr/>
          <p:nvPr/>
        </p:nvGrpSpPr>
        <p:grpSpPr>
          <a:xfrm>
            <a:off x="13693946" y="2789017"/>
            <a:ext cx="3565354" cy="7093495"/>
            <a:chOff x="0" y="0"/>
            <a:chExt cx="1648367" cy="3279530"/>
          </a:xfrm>
        </p:grpSpPr>
        <p:sp>
          <p:nvSpPr>
            <p:cNvPr id="9" name="Freeform 9"/>
            <p:cNvSpPr/>
            <p:nvPr/>
          </p:nvSpPr>
          <p:spPr>
            <a:xfrm>
              <a:off x="-3810" y="1270"/>
              <a:ext cx="1653447" cy="3278260"/>
            </a:xfrm>
            <a:custGeom>
              <a:avLst/>
              <a:gdLst/>
              <a:ahLst/>
              <a:cxnLst/>
              <a:rect l="l" t="t" r="r" b="b"/>
              <a:pathLst>
                <a:path w="1653447" h="3278260">
                  <a:moveTo>
                    <a:pt x="1649637" y="2831568"/>
                  </a:moveTo>
                  <a:cubicBezTo>
                    <a:pt x="1649637" y="2682734"/>
                    <a:pt x="1653447" y="2531378"/>
                    <a:pt x="1647097" y="2382544"/>
                  </a:cubicBezTo>
                  <a:cubicBezTo>
                    <a:pt x="1639477" y="2284163"/>
                    <a:pt x="1628047" y="344281"/>
                    <a:pt x="1628047" y="245899"/>
                  </a:cubicBezTo>
                  <a:cubicBezTo>
                    <a:pt x="1625507" y="177789"/>
                    <a:pt x="1624237" y="107156"/>
                    <a:pt x="1621697" y="54610"/>
                  </a:cubicBezTo>
                  <a:cubicBezTo>
                    <a:pt x="1621697" y="44450"/>
                    <a:pt x="1620427" y="34290"/>
                    <a:pt x="1619157" y="21590"/>
                  </a:cubicBezTo>
                  <a:cubicBezTo>
                    <a:pt x="1608997" y="19050"/>
                    <a:pt x="1600107" y="17780"/>
                    <a:pt x="1589947" y="16510"/>
                  </a:cubicBezTo>
                  <a:cubicBezTo>
                    <a:pt x="1582534" y="15240"/>
                    <a:pt x="1575200" y="16510"/>
                    <a:pt x="1569088" y="16510"/>
                  </a:cubicBezTo>
                  <a:cubicBezTo>
                    <a:pt x="1538528" y="13970"/>
                    <a:pt x="1507969" y="8890"/>
                    <a:pt x="1477410" y="7620"/>
                  </a:cubicBezTo>
                  <a:cubicBezTo>
                    <a:pt x="1419958" y="5080"/>
                    <a:pt x="1361285" y="3810"/>
                    <a:pt x="1303833" y="2540"/>
                  </a:cubicBezTo>
                  <a:cubicBezTo>
                    <a:pt x="1283053" y="2540"/>
                    <a:pt x="1261050" y="0"/>
                    <a:pt x="1240270" y="0"/>
                  </a:cubicBezTo>
                  <a:cubicBezTo>
                    <a:pt x="1190153" y="0"/>
                    <a:pt x="1141258" y="1270"/>
                    <a:pt x="1091140" y="1270"/>
                  </a:cubicBezTo>
                  <a:cubicBezTo>
                    <a:pt x="1061804" y="1270"/>
                    <a:pt x="1032467" y="3810"/>
                    <a:pt x="1001907" y="3810"/>
                  </a:cubicBezTo>
                  <a:cubicBezTo>
                    <a:pt x="971348" y="5080"/>
                    <a:pt x="417614" y="7620"/>
                    <a:pt x="387055" y="7620"/>
                  </a:cubicBezTo>
                  <a:cubicBezTo>
                    <a:pt x="362607" y="7620"/>
                    <a:pt x="338160" y="6350"/>
                    <a:pt x="313712" y="7620"/>
                  </a:cubicBezTo>
                  <a:cubicBezTo>
                    <a:pt x="291710" y="8890"/>
                    <a:pt x="268485" y="11430"/>
                    <a:pt x="246482" y="12700"/>
                  </a:cubicBezTo>
                  <a:cubicBezTo>
                    <a:pt x="223257" y="15240"/>
                    <a:pt x="200032" y="16510"/>
                    <a:pt x="178029" y="19050"/>
                  </a:cubicBezTo>
                  <a:cubicBezTo>
                    <a:pt x="145025" y="21590"/>
                    <a:pt x="110799" y="24130"/>
                    <a:pt x="77795" y="27940"/>
                  </a:cubicBezTo>
                  <a:cubicBezTo>
                    <a:pt x="58237" y="30480"/>
                    <a:pt x="38100" y="34290"/>
                    <a:pt x="16510" y="36830"/>
                  </a:cubicBezTo>
                  <a:cubicBezTo>
                    <a:pt x="16510" y="38100"/>
                    <a:pt x="13970" y="40640"/>
                    <a:pt x="13970" y="43180"/>
                  </a:cubicBezTo>
                  <a:cubicBezTo>
                    <a:pt x="12700" y="71840"/>
                    <a:pt x="10160" y="129859"/>
                    <a:pt x="8890" y="185357"/>
                  </a:cubicBezTo>
                  <a:cubicBezTo>
                    <a:pt x="7620" y="218151"/>
                    <a:pt x="8890" y="253467"/>
                    <a:pt x="7620" y="286261"/>
                  </a:cubicBezTo>
                  <a:cubicBezTo>
                    <a:pt x="0" y="452753"/>
                    <a:pt x="5080" y="2513720"/>
                    <a:pt x="7620" y="2682734"/>
                  </a:cubicBezTo>
                  <a:cubicBezTo>
                    <a:pt x="6350" y="2816432"/>
                    <a:pt x="11430" y="2947607"/>
                    <a:pt x="11430" y="3081305"/>
                  </a:cubicBezTo>
                  <a:cubicBezTo>
                    <a:pt x="11430" y="3144370"/>
                    <a:pt x="15240" y="3209958"/>
                    <a:pt x="7620" y="3247780"/>
                  </a:cubicBezTo>
                  <a:cubicBezTo>
                    <a:pt x="5080" y="3256670"/>
                    <a:pt x="10160" y="3263020"/>
                    <a:pt x="19050" y="3264290"/>
                  </a:cubicBezTo>
                  <a:cubicBezTo>
                    <a:pt x="29210" y="3265560"/>
                    <a:pt x="38100" y="3265560"/>
                    <a:pt x="48260" y="3265560"/>
                  </a:cubicBezTo>
                  <a:cubicBezTo>
                    <a:pt x="87574" y="3266830"/>
                    <a:pt x="126690" y="3266830"/>
                    <a:pt x="167028" y="3268100"/>
                  </a:cubicBezTo>
                  <a:cubicBezTo>
                    <a:pt x="189030" y="3269370"/>
                    <a:pt x="211033" y="3270640"/>
                    <a:pt x="231813" y="3271910"/>
                  </a:cubicBezTo>
                  <a:cubicBezTo>
                    <a:pt x="268485" y="3273180"/>
                    <a:pt x="303933" y="3273180"/>
                    <a:pt x="340604" y="3274450"/>
                  </a:cubicBezTo>
                  <a:cubicBezTo>
                    <a:pt x="355273" y="3274450"/>
                    <a:pt x="368719" y="3274450"/>
                    <a:pt x="383387" y="3273180"/>
                  </a:cubicBezTo>
                  <a:cubicBezTo>
                    <a:pt x="389499" y="3273180"/>
                    <a:pt x="396834" y="3271910"/>
                    <a:pt x="402945" y="3271910"/>
                  </a:cubicBezTo>
                  <a:cubicBezTo>
                    <a:pt x="427393" y="3273180"/>
                    <a:pt x="916341" y="3264290"/>
                    <a:pt x="940789" y="3265560"/>
                  </a:cubicBezTo>
                  <a:cubicBezTo>
                    <a:pt x="975015" y="3266830"/>
                    <a:pt x="1069138" y="3266830"/>
                    <a:pt x="1103364" y="3266830"/>
                  </a:cubicBezTo>
                  <a:cubicBezTo>
                    <a:pt x="1116810" y="3266830"/>
                    <a:pt x="1129034" y="3265560"/>
                    <a:pt x="1142480" y="3265560"/>
                  </a:cubicBezTo>
                  <a:cubicBezTo>
                    <a:pt x="1164483" y="3266830"/>
                    <a:pt x="1186485" y="3268100"/>
                    <a:pt x="1208488" y="3269370"/>
                  </a:cubicBezTo>
                  <a:cubicBezTo>
                    <a:pt x="1256161" y="3271910"/>
                    <a:pt x="1302611" y="3269370"/>
                    <a:pt x="1350283" y="3273180"/>
                  </a:cubicBezTo>
                  <a:cubicBezTo>
                    <a:pt x="1429737" y="3278260"/>
                    <a:pt x="1510414" y="3271910"/>
                    <a:pt x="1589947" y="3276990"/>
                  </a:cubicBezTo>
                  <a:cubicBezTo>
                    <a:pt x="1610267" y="3278260"/>
                    <a:pt x="1630587" y="3276990"/>
                    <a:pt x="1653447" y="3276990"/>
                  </a:cubicBezTo>
                  <a:cubicBezTo>
                    <a:pt x="1653447" y="3252860"/>
                    <a:pt x="1653447" y="3240160"/>
                    <a:pt x="1653447" y="3212481"/>
                  </a:cubicBezTo>
                  <a:cubicBezTo>
                    <a:pt x="1652177" y="3083828"/>
                    <a:pt x="1649637" y="2962743"/>
                    <a:pt x="1649637" y="2831568"/>
                  </a:cubicBezTo>
                  <a:close/>
                </a:path>
              </a:pathLst>
            </a:custGeom>
            <a:solidFill>
              <a:srgbClr val="FDDEA7"/>
            </a:solidFill>
          </p:spPr>
          <p:txBody>
            <a:bodyPr/>
            <a:lstStyle/>
            <a:p>
              <a:endParaRPr lang="en-US"/>
            </a:p>
          </p:txBody>
        </p:sp>
      </p:grpSp>
      <p:sp>
        <p:nvSpPr>
          <p:cNvPr id="10" name="TextBox 10"/>
          <p:cNvSpPr txBox="1"/>
          <p:nvPr/>
        </p:nvSpPr>
        <p:spPr>
          <a:xfrm>
            <a:off x="466680" y="624840"/>
            <a:ext cx="17668920" cy="945515"/>
          </a:xfrm>
          <a:prstGeom prst="rect">
            <a:avLst/>
          </a:prstGeom>
        </p:spPr>
        <p:txBody>
          <a:bodyPr wrap="square" lIns="0" tIns="0" rIns="0" bIns="0" rtlCol="0" anchor="t">
            <a:spAutoFit/>
          </a:bodyPr>
          <a:lstStyle/>
          <a:p>
            <a:pPr algn="l">
              <a:lnSpc>
                <a:spcPts val="7359"/>
              </a:lnSpc>
              <a:spcBef>
                <a:spcPct val="0"/>
              </a:spcBef>
            </a:pPr>
            <a:r>
              <a:rPr lang="en-US" sz="6399">
                <a:solidFill>
                  <a:srgbClr val="F5E9DA"/>
                </a:solidFill>
                <a:latin typeface="Fraunces Bold"/>
              </a:rPr>
              <a:t> I. TÌM HIỂU YÊU CẦU CỦA KIỂU VĂN BẢN</a:t>
            </a:r>
          </a:p>
        </p:txBody>
      </p:sp>
      <p:sp>
        <p:nvSpPr>
          <p:cNvPr id="11" name="TextBox 11"/>
          <p:cNvSpPr txBox="1"/>
          <p:nvPr/>
        </p:nvSpPr>
        <p:spPr>
          <a:xfrm>
            <a:off x="705678" y="1484459"/>
            <a:ext cx="7865269" cy="962660"/>
          </a:xfrm>
          <a:prstGeom prst="rect">
            <a:avLst/>
          </a:prstGeom>
        </p:spPr>
        <p:txBody>
          <a:bodyPr lIns="0" tIns="0" rIns="0" bIns="0" rtlCol="0" anchor="t">
            <a:spAutoFit/>
          </a:bodyPr>
          <a:lstStyle/>
          <a:p>
            <a:pPr algn="just">
              <a:lnSpc>
                <a:spcPts val="7840"/>
              </a:lnSpc>
            </a:pPr>
            <a:r>
              <a:rPr lang="en-US" sz="5600">
                <a:solidFill>
                  <a:srgbClr val="F5E9DA"/>
                </a:solidFill>
                <a:latin typeface="#9Slide07 SVNUT Triumph Press"/>
              </a:rPr>
              <a:t>2. Yêu cầu kiểu văn bản</a:t>
            </a:r>
          </a:p>
        </p:txBody>
      </p:sp>
      <p:sp>
        <p:nvSpPr>
          <p:cNvPr id="12" name="TextBox 12"/>
          <p:cNvSpPr txBox="1"/>
          <p:nvPr/>
        </p:nvSpPr>
        <p:spPr>
          <a:xfrm>
            <a:off x="705678" y="3212768"/>
            <a:ext cx="4832476" cy="279400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Giới thiệu được khái quát về tác phẩm và đoạn trích.</a:t>
            </a:r>
          </a:p>
          <a:p>
            <a:pPr algn="just">
              <a:lnSpc>
                <a:spcPts val="5599"/>
              </a:lnSpc>
            </a:pPr>
            <a:endParaRPr lang="en-US" sz="3999">
              <a:solidFill>
                <a:srgbClr val="000000"/>
              </a:solidFill>
              <a:latin typeface="Roboto Condensed"/>
            </a:endParaRPr>
          </a:p>
        </p:txBody>
      </p:sp>
      <p:sp>
        <p:nvSpPr>
          <p:cNvPr id="13" name="TextBox 13"/>
          <p:cNvSpPr txBox="1"/>
          <p:nvPr/>
        </p:nvSpPr>
        <p:spPr>
          <a:xfrm>
            <a:off x="6334621" y="3125840"/>
            <a:ext cx="6327901" cy="6374765"/>
          </a:xfrm>
          <a:prstGeom prst="rect">
            <a:avLst/>
          </a:prstGeom>
        </p:spPr>
        <p:txBody>
          <a:bodyPr lIns="0" tIns="0" rIns="0" bIns="0" rtlCol="0" anchor="t">
            <a:spAutoFit/>
          </a:bodyPr>
          <a:lstStyle/>
          <a:p>
            <a:pPr marL="863598" lvl="1" indent="-431799" algn="just">
              <a:lnSpc>
                <a:spcPts val="5079"/>
              </a:lnSpc>
              <a:buFont typeface="Arial"/>
              <a:buChar char="•"/>
            </a:pPr>
            <a:r>
              <a:rPr lang="en-US" sz="3999">
                <a:solidFill>
                  <a:srgbClr val="000000"/>
                </a:solidFill>
                <a:latin typeface="Roboto Condensed"/>
              </a:rPr>
              <a:t>Phân tích được nội dung cơ bản của đoạn trích.</a:t>
            </a:r>
          </a:p>
          <a:p>
            <a:pPr marL="863598" lvl="1" indent="-431799" algn="just">
              <a:lnSpc>
                <a:spcPts val="5079"/>
              </a:lnSpc>
              <a:buFont typeface="Arial"/>
              <a:buChar char="•"/>
            </a:pPr>
            <a:r>
              <a:rPr lang="en-US" sz="3999">
                <a:solidFill>
                  <a:srgbClr val="000000"/>
                </a:solidFill>
                <a:latin typeface="Roboto Condensed"/>
              </a:rPr>
              <a:t>Phân tích được một số nét đặc sắc về hình thức nghệ thuật, chỉ ra mối quan hệ giữa hình thức và nội dung, từ đó làm rõ giá trị của các yếu tố hình thức trong việc thể hiện nội dung, chủ đề của đoạn trích.</a:t>
            </a:r>
          </a:p>
        </p:txBody>
      </p:sp>
      <p:sp>
        <p:nvSpPr>
          <p:cNvPr id="14" name="TextBox 14"/>
          <p:cNvSpPr txBox="1"/>
          <p:nvPr/>
        </p:nvSpPr>
        <p:spPr>
          <a:xfrm>
            <a:off x="14100136" y="3277870"/>
            <a:ext cx="2752975" cy="631825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Nêu những suy nghĩ và cảm xúc của bản thân về nội dung và nghệ thuật của đoạn trích.</a:t>
            </a:r>
          </a:p>
          <a:p>
            <a:pPr algn="just">
              <a:lnSpc>
                <a:spcPts val="5599"/>
              </a:lnSpc>
              <a:spcBef>
                <a:spcPct val="0"/>
              </a:spcBef>
            </a:pPr>
            <a:endParaRPr lang="en-US" sz="3999">
              <a:solidFill>
                <a:srgbClr val="000000"/>
              </a:solidFill>
              <a:latin typeface="Roboto Condensed"/>
            </a:endParaRPr>
          </a:p>
        </p:txBody>
      </p:sp>
      <p:grpSp>
        <p:nvGrpSpPr>
          <p:cNvPr id="15" name="Group 15"/>
          <p:cNvGrpSpPr/>
          <p:nvPr/>
        </p:nvGrpSpPr>
        <p:grpSpPr>
          <a:xfrm>
            <a:off x="466680" y="6435393"/>
            <a:ext cx="5317684" cy="3095625"/>
            <a:chOff x="0" y="0"/>
            <a:chExt cx="2458521" cy="1431198"/>
          </a:xfrm>
        </p:grpSpPr>
        <p:sp>
          <p:nvSpPr>
            <p:cNvPr id="16" name="Freeform 16"/>
            <p:cNvSpPr/>
            <p:nvPr/>
          </p:nvSpPr>
          <p:spPr>
            <a:xfrm>
              <a:off x="-3810" y="1270"/>
              <a:ext cx="2463601" cy="1429928"/>
            </a:xfrm>
            <a:custGeom>
              <a:avLst/>
              <a:gdLst/>
              <a:ahLst/>
              <a:cxnLst/>
              <a:rect l="l" t="t" r="r" b="b"/>
              <a:pathLst>
                <a:path w="2463601" h="1429928">
                  <a:moveTo>
                    <a:pt x="2459791" y="1212309"/>
                  </a:moveTo>
                  <a:cubicBezTo>
                    <a:pt x="2459791" y="1150757"/>
                    <a:pt x="2463601" y="1088162"/>
                    <a:pt x="2457251" y="1026610"/>
                  </a:cubicBezTo>
                  <a:cubicBezTo>
                    <a:pt x="2449631" y="985923"/>
                    <a:pt x="2438201" y="183661"/>
                    <a:pt x="2438201" y="142974"/>
                  </a:cubicBezTo>
                  <a:cubicBezTo>
                    <a:pt x="2435661" y="114806"/>
                    <a:pt x="2434391" y="85595"/>
                    <a:pt x="2431851" y="54610"/>
                  </a:cubicBezTo>
                  <a:cubicBezTo>
                    <a:pt x="2431851" y="44450"/>
                    <a:pt x="2430581" y="34290"/>
                    <a:pt x="2429311" y="21590"/>
                  </a:cubicBezTo>
                  <a:cubicBezTo>
                    <a:pt x="2419151" y="19050"/>
                    <a:pt x="2410261" y="17780"/>
                    <a:pt x="2400101" y="16510"/>
                  </a:cubicBezTo>
                  <a:cubicBezTo>
                    <a:pt x="2389891" y="15240"/>
                    <a:pt x="2378684" y="16510"/>
                    <a:pt x="2369345" y="16510"/>
                  </a:cubicBezTo>
                  <a:cubicBezTo>
                    <a:pt x="2322650" y="13970"/>
                    <a:pt x="2275954" y="8890"/>
                    <a:pt x="2229259" y="7620"/>
                  </a:cubicBezTo>
                  <a:cubicBezTo>
                    <a:pt x="2141471" y="5080"/>
                    <a:pt x="2051816" y="3810"/>
                    <a:pt x="1964028" y="2540"/>
                  </a:cubicBezTo>
                  <a:cubicBezTo>
                    <a:pt x="1932275" y="2540"/>
                    <a:pt x="1898655" y="0"/>
                    <a:pt x="1866902" y="0"/>
                  </a:cubicBezTo>
                  <a:cubicBezTo>
                    <a:pt x="1790321" y="0"/>
                    <a:pt x="1715608" y="1270"/>
                    <a:pt x="1639028" y="1270"/>
                  </a:cubicBezTo>
                  <a:cubicBezTo>
                    <a:pt x="1594200" y="1270"/>
                    <a:pt x="1549372" y="3810"/>
                    <a:pt x="1502677" y="3810"/>
                  </a:cubicBezTo>
                  <a:cubicBezTo>
                    <a:pt x="1455981" y="5080"/>
                    <a:pt x="609859" y="7620"/>
                    <a:pt x="563164" y="7620"/>
                  </a:cubicBezTo>
                  <a:cubicBezTo>
                    <a:pt x="525807" y="7620"/>
                    <a:pt x="488451" y="6350"/>
                    <a:pt x="451094" y="7620"/>
                  </a:cubicBezTo>
                  <a:cubicBezTo>
                    <a:pt x="417474" y="8890"/>
                    <a:pt x="381985" y="11430"/>
                    <a:pt x="348364" y="12700"/>
                  </a:cubicBezTo>
                  <a:cubicBezTo>
                    <a:pt x="312876" y="15240"/>
                    <a:pt x="277387" y="16510"/>
                    <a:pt x="243767" y="19050"/>
                  </a:cubicBezTo>
                  <a:cubicBezTo>
                    <a:pt x="193335" y="21590"/>
                    <a:pt x="141036" y="24130"/>
                    <a:pt x="90605" y="27940"/>
                  </a:cubicBezTo>
                  <a:cubicBezTo>
                    <a:pt x="60720" y="30480"/>
                    <a:pt x="38100" y="34290"/>
                    <a:pt x="16510" y="36830"/>
                  </a:cubicBezTo>
                  <a:cubicBezTo>
                    <a:pt x="16510" y="38100"/>
                    <a:pt x="13970" y="40640"/>
                    <a:pt x="13970" y="43180"/>
                  </a:cubicBezTo>
                  <a:cubicBezTo>
                    <a:pt x="12700" y="70990"/>
                    <a:pt x="10160" y="94985"/>
                    <a:pt x="8890" y="117936"/>
                  </a:cubicBezTo>
                  <a:cubicBezTo>
                    <a:pt x="7620" y="131498"/>
                    <a:pt x="8890" y="146104"/>
                    <a:pt x="7620" y="159666"/>
                  </a:cubicBezTo>
                  <a:cubicBezTo>
                    <a:pt x="0" y="228521"/>
                    <a:pt x="5080" y="1080859"/>
                    <a:pt x="7620" y="1150757"/>
                  </a:cubicBezTo>
                  <a:cubicBezTo>
                    <a:pt x="6350" y="1206050"/>
                    <a:pt x="11430" y="1260299"/>
                    <a:pt x="11430" y="1315591"/>
                  </a:cubicBezTo>
                  <a:cubicBezTo>
                    <a:pt x="11430" y="1341673"/>
                    <a:pt x="15240" y="1368797"/>
                    <a:pt x="7620" y="1399448"/>
                  </a:cubicBezTo>
                  <a:cubicBezTo>
                    <a:pt x="5080" y="1408338"/>
                    <a:pt x="10160" y="1414688"/>
                    <a:pt x="19050" y="1415958"/>
                  </a:cubicBezTo>
                  <a:cubicBezTo>
                    <a:pt x="29210" y="1417228"/>
                    <a:pt x="38100" y="1417228"/>
                    <a:pt x="48260" y="1417228"/>
                  </a:cubicBezTo>
                  <a:cubicBezTo>
                    <a:pt x="105548" y="1418498"/>
                    <a:pt x="165318" y="1418498"/>
                    <a:pt x="226956" y="1419768"/>
                  </a:cubicBezTo>
                  <a:cubicBezTo>
                    <a:pt x="260577" y="1421038"/>
                    <a:pt x="294198" y="1422308"/>
                    <a:pt x="325951" y="1423578"/>
                  </a:cubicBezTo>
                  <a:cubicBezTo>
                    <a:pt x="381985" y="1424848"/>
                    <a:pt x="436152" y="1424848"/>
                    <a:pt x="492186" y="1426118"/>
                  </a:cubicBezTo>
                  <a:cubicBezTo>
                    <a:pt x="514600" y="1426118"/>
                    <a:pt x="535146" y="1426118"/>
                    <a:pt x="557560" y="1424848"/>
                  </a:cubicBezTo>
                  <a:cubicBezTo>
                    <a:pt x="566899" y="1424848"/>
                    <a:pt x="578106" y="1423578"/>
                    <a:pt x="587445" y="1423578"/>
                  </a:cubicBezTo>
                  <a:cubicBezTo>
                    <a:pt x="624802" y="1424848"/>
                    <a:pt x="1371929" y="1415958"/>
                    <a:pt x="1409286" y="1417228"/>
                  </a:cubicBezTo>
                  <a:cubicBezTo>
                    <a:pt x="1461585" y="1418498"/>
                    <a:pt x="1605407" y="1418498"/>
                    <a:pt x="1657706" y="1418498"/>
                  </a:cubicBezTo>
                  <a:cubicBezTo>
                    <a:pt x="1678252" y="1418498"/>
                    <a:pt x="1696930" y="1417228"/>
                    <a:pt x="1717476" y="1417228"/>
                  </a:cubicBezTo>
                  <a:cubicBezTo>
                    <a:pt x="1751097" y="1418498"/>
                    <a:pt x="1784718" y="1419768"/>
                    <a:pt x="1818338" y="1421038"/>
                  </a:cubicBezTo>
                  <a:cubicBezTo>
                    <a:pt x="1891183" y="1423578"/>
                    <a:pt x="1962160" y="1421038"/>
                    <a:pt x="2035005" y="1424848"/>
                  </a:cubicBezTo>
                  <a:cubicBezTo>
                    <a:pt x="2156414" y="1429928"/>
                    <a:pt x="2279690" y="1423578"/>
                    <a:pt x="2400101" y="1428658"/>
                  </a:cubicBezTo>
                  <a:cubicBezTo>
                    <a:pt x="2420421" y="1429928"/>
                    <a:pt x="2440741" y="1428658"/>
                    <a:pt x="2463601" y="1428658"/>
                  </a:cubicBezTo>
                  <a:cubicBezTo>
                    <a:pt x="2463601" y="1404528"/>
                    <a:pt x="2463601" y="1391828"/>
                    <a:pt x="2463601" y="1369840"/>
                  </a:cubicBezTo>
                  <a:cubicBezTo>
                    <a:pt x="2462331" y="1316634"/>
                    <a:pt x="2459791" y="1266558"/>
                    <a:pt x="2459791" y="1212309"/>
                  </a:cubicBezTo>
                  <a:close/>
                </a:path>
              </a:pathLst>
            </a:custGeom>
            <a:solidFill>
              <a:srgbClr val="FDDEA7"/>
            </a:solidFill>
          </p:spPr>
          <p:txBody>
            <a:bodyPr/>
            <a:lstStyle/>
            <a:p>
              <a:endParaRPr lang="en-US"/>
            </a:p>
          </p:txBody>
        </p:sp>
      </p:grpSp>
      <p:sp>
        <p:nvSpPr>
          <p:cNvPr id="17" name="TextBox 17"/>
          <p:cNvSpPr txBox="1"/>
          <p:nvPr/>
        </p:nvSpPr>
        <p:spPr>
          <a:xfrm>
            <a:off x="743778" y="6580627"/>
            <a:ext cx="4832476" cy="349885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Nêu tóm tắt bối cảnh trước đoạn trích và chủ đề, âm hưởng bao trùm đoạn trích.</a:t>
            </a:r>
          </a:p>
          <a:p>
            <a:pPr algn="just">
              <a:lnSpc>
                <a:spcPts val="5599"/>
              </a:lnSpc>
            </a:pPr>
            <a:endParaRPr lang="en-US" sz="3999">
              <a:solidFill>
                <a:srgbClr val="000000"/>
              </a:solidFill>
              <a:latin typeface="Roboto Condensed"/>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681826"/>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1717125" y="4395150"/>
            <a:ext cx="4821798" cy="5301106"/>
          </a:xfrm>
          <a:custGeom>
            <a:avLst/>
            <a:gdLst/>
            <a:ahLst/>
            <a:cxnLst/>
            <a:rect l="l" t="t" r="r" b="b"/>
            <a:pathLst>
              <a:path w="4821798" h="5301106">
                <a:moveTo>
                  <a:pt x="0" y="0"/>
                </a:moveTo>
                <a:lnTo>
                  <a:pt x="4821798" y="0"/>
                </a:lnTo>
                <a:lnTo>
                  <a:pt x="4821798" y="5301106"/>
                </a:lnTo>
                <a:lnTo>
                  <a:pt x="0" y="5301106"/>
                </a:lnTo>
                <a:lnTo>
                  <a:pt x="0" y="0"/>
                </a:lnTo>
                <a:close/>
              </a:path>
            </a:pathLst>
          </a:custGeom>
          <a:blipFill>
            <a:blip r:embed="rId2"/>
            <a:stretch>
              <a:fillRect/>
            </a:stretch>
          </a:blipFill>
        </p:spPr>
        <p:txBody>
          <a:bodyPr/>
          <a:lstStyle/>
          <a:p>
            <a:endParaRPr lang="en-US"/>
          </a:p>
        </p:txBody>
      </p:sp>
      <p:sp>
        <p:nvSpPr>
          <p:cNvPr id="5" name="Freeform 5"/>
          <p:cNvSpPr/>
          <p:nvPr/>
        </p:nvSpPr>
        <p:spPr>
          <a:xfrm>
            <a:off x="7627951" y="5157860"/>
            <a:ext cx="9006791" cy="3456356"/>
          </a:xfrm>
          <a:custGeom>
            <a:avLst/>
            <a:gdLst/>
            <a:ahLst/>
            <a:cxnLst/>
            <a:rect l="l" t="t" r="r" b="b"/>
            <a:pathLst>
              <a:path w="9006791" h="3456356">
                <a:moveTo>
                  <a:pt x="0" y="0"/>
                </a:moveTo>
                <a:lnTo>
                  <a:pt x="9006792" y="0"/>
                </a:lnTo>
                <a:lnTo>
                  <a:pt x="9006792" y="3456356"/>
                </a:lnTo>
                <a:lnTo>
                  <a:pt x="0" y="34563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TextBox 6"/>
          <p:cNvSpPr txBox="1"/>
          <p:nvPr/>
        </p:nvSpPr>
        <p:spPr>
          <a:xfrm>
            <a:off x="1143000" y="456744"/>
            <a:ext cx="8153400"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 THỰC HÀNH</a:t>
            </a:r>
          </a:p>
        </p:txBody>
      </p:sp>
      <p:sp>
        <p:nvSpPr>
          <p:cNvPr id="7" name="TextBox 7"/>
          <p:cNvSpPr txBox="1"/>
          <p:nvPr/>
        </p:nvSpPr>
        <p:spPr>
          <a:xfrm>
            <a:off x="480331" y="1404814"/>
            <a:ext cx="13775267" cy="962660"/>
          </a:xfrm>
          <a:prstGeom prst="rect">
            <a:avLst/>
          </a:prstGeom>
        </p:spPr>
        <p:txBody>
          <a:bodyPr lIns="0" tIns="0" rIns="0" bIns="0" rtlCol="0" anchor="t">
            <a:spAutoFit/>
          </a:bodyPr>
          <a:lstStyle/>
          <a:p>
            <a:pPr marL="1209041" lvl="1" indent="-604520" algn="just">
              <a:lnSpc>
                <a:spcPts val="7840"/>
              </a:lnSpc>
              <a:buAutoNum type="arabicPeriod"/>
            </a:pPr>
            <a:r>
              <a:rPr lang="en-US" sz="5600">
                <a:solidFill>
                  <a:srgbClr val="536B40"/>
                </a:solidFill>
                <a:latin typeface="#9Slide07 SVNUT Triumph Press"/>
              </a:rPr>
              <a:t>Hướng dẫn quy trình viết theo các bước</a:t>
            </a:r>
          </a:p>
        </p:txBody>
      </p:sp>
      <p:sp>
        <p:nvSpPr>
          <p:cNvPr id="8" name="TextBox 8"/>
          <p:cNvSpPr txBox="1"/>
          <p:nvPr/>
        </p:nvSpPr>
        <p:spPr>
          <a:xfrm>
            <a:off x="2759927" y="2657218"/>
            <a:ext cx="13874816" cy="1693545"/>
          </a:xfrm>
          <a:prstGeom prst="rect">
            <a:avLst/>
          </a:prstGeom>
        </p:spPr>
        <p:txBody>
          <a:bodyPr lIns="0" tIns="0" rIns="0" bIns="0" rtlCol="0" anchor="t">
            <a:spAutoFit/>
          </a:bodyPr>
          <a:lstStyle/>
          <a:p>
            <a:pPr algn="ctr">
              <a:lnSpc>
                <a:spcPts val="6555"/>
              </a:lnSpc>
              <a:spcBef>
                <a:spcPct val="0"/>
              </a:spcBef>
            </a:pPr>
            <a:r>
              <a:rPr lang="en-US" sz="5700">
                <a:solidFill>
                  <a:srgbClr val="536B40"/>
                </a:solidFill>
                <a:latin typeface="#9Slide05 VL Fadilla"/>
              </a:rPr>
              <a:t>Đề bài: Phân tích đoạn trích “Kiều ở lầu Ngưng Bích” (trích “Truyện Kiều” của Nguyễn Du)</a:t>
            </a:r>
          </a:p>
        </p:txBody>
      </p:sp>
      <p:sp>
        <p:nvSpPr>
          <p:cNvPr id="9" name="TextBox 9"/>
          <p:cNvSpPr txBox="1"/>
          <p:nvPr/>
        </p:nvSpPr>
        <p:spPr>
          <a:xfrm>
            <a:off x="7877483" y="5643661"/>
            <a:ext cx="8178539" cy="2494280"/>
          </a:xfrm>
          <a:prstGeom prst="rect">
            <a:avLst/>
          </a:prstGeom>
        </p:spPr>
        <p:txBody>
          <a:bodyPr lIns="0" tIns="0" rIns="0" bIns="0" rtlCol="0" anchor="t">
            <a:spAutoFit/>
          </a:bodyPr>
          <a:lstStyle/>
          <a:p>
            <a:pPr marL="928369" lvl="1" indent="-464185" algn="just">
              <a:lnSpc>
                <a:spcPts val="4944"/>
              </a:lnSpc>
              <a:buFont typeface="Arial"/>
              <a:buChar char="•"/>
            </a:pPr>
            <a:r>
              <a:rPr lang="en-US" sz="4299">
                <a:solidFill>
                  <a:srgbClr val="183B23"/>
                </a:solidFill>
                <a:latin typeface="Roboto Condensed"/>
              </a:rPr>
              <a:t>HS đọc các bước thực hành viết trong SGK tr.49 và đặt câu hỏi về điều còn băn khoăn, thắc mắc.</a:t>
            </a:r>
          </a:p>
          <a:p>
            <a:pPr marL="928369" lvl="1" indent="-464185" algn="just">
              <a:lnSpc>
                <a:spcPts val="4944"/>
              </a:lnSpc>
              <a:buFont typeface="Arial"/>
              <a:buChar char="•"/>
            </a:pPr>
            <a:r>
              <a:rPr lang="en-US" sz="4299">
                <a:solidFill>
                  <a:srgbClr val="183B23"/>
                </a:solidFill>
                <a:latin typeface="Roboto Condensed"/>
              </a:rPr>
              <a:t>Thời gian: 5 phút</a:t>
            </a: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681826"/>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TextBox 4"/>
          <p:cNvSpPr txBox="1"/>
          <p:nvPr/>
        </p:nvSpPr>
        <p:spPr>
          <a:xfrm>
            <a:off x="914400" y="456744"/>
            <a:ext cx="8458200"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 THỰC HÀNH</a:t>
            </a:r>
          </a:p>
        </p:txBody>
      </p:sp>
      <p:grpSp>
        <p:nvGrpSpPr>
          <p:cNvPr id="5" name="Group 5"/>
          <p:cNvGrpSpPr/>
          <p:nvPr/>
        </p:nvGrpSpPr>
        <p:grpSpPr>
          <a:xfrm>
            <a:off x="0" y="5543910"/>
            <a:ext cx="18288000" cy="4083432"/>
            <a:chOff x="0" y="0"/>
            <a:chExt cx="3640195" cy="812800"/>
          </a:xfrm>
        </p:grpSpPr>
        <p:sp>
          <p:nvSpPr>
            <p:cNvPr id="6" name="Freeform 6"/>
            <p:cNvSpPr/>
            <p:nvPr/>
          </p:nvSpPr>
          <p:spPr>
            <a:xfrm>
              <a:off x="0" y="0"/>
              <a:ext cx="3640194" cy="812800"/>
            </a:xfrm>
            <a:custGeom>
              <a:avLst/>
              <a:gdLst/>
              <a:ahLst/>
              <a:cxnLst/>
              <a:rect l="l" t="t" r="r" b="b"/>
              <a:pathLst>
                <a:path w="3640194" h="812800">
                  <a:moveTo>
                    <a:pt x="3640194" y="406400"/>
                  </a:moveTo>
                  <a:lnTo>
                    <a:pt x="3233795" y="0"/>
                  </a:lnTo>
                  <a:lnTo>
                    <a:pt x="3233795" y="203200"/>
                  </a:lnTo>
                  <a:lnTo>
                    <a:pt x="0" y="203200"/>
                  </a:lnTo>
                  <a:lnTo>
                    <a:pt x="0" y="609600"/>
                  </a:lnTo>
                  <a:lnTo>
                    <a:pt x="3233795" y="609600"/>
                  </a:lnTo>
                  <a:lnTo>
                    <a:pt x="3233795" y="812800"/>
                  </a:lnTo>
                  <a:lnTo>
                    <a:pt x="3640194" y="406400"/>
                  </a:lnTo>
                  <a:close/>
                </a:path>
              </a:pathLst>
            </a:custGeom>
            <a:solidFill>
              <a:srgbClr val="A1BD99"/>
            </a:solidFill>
          </p:spPr>
          <p:txBody>
            <a:bodyPr/>
            <a:lstStyle/>
            <a:p>
              <a:endParaRPr lang="en-US"/>
            </a:p>
          </p:txBody>
        </p:sp>
        <p:sp>
          <p:nvSpPr>
            <p:cNvPr id="7" name="TextBox 7"/>
            <p:cNvSpPr txBox="1"/>
            <p:nvPr/>
          </p:nvSpPr>
          <p:spPr>
            <a:xfrm>
              <a:off x="0" y="155575"/>
              <a:ext cx="3538595" cy="454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281865" y="686979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7E4"/>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80331" y="4760338"/>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F"/>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932052" y="5038453"/>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EED1"/>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443595" y="6050280"/>
            <a:ext cx="3191147" cy="319114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80331" y="5964555"/>
            <a:ext cx="3086100" cy="72199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Chuẩn bị</a:t>
            </a:r>
          </a:p>
        </p:txBody>
      </p:sp>
      <p:sp>
        <p:nvSpPr>
          <p:cNvPr id="21" name="TextBox 21"/>
          <p:cNvSpPr txBox="1"/>
          <p:nvPr/>
        </p:nvSpPr>
        <p:spPr>
          <a:xfrm>
            <a:off x="8932052" y="6147795"/>
            <a:ext cx="3086100" cy="72199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Viết bài</a:t>
            </a:r>
          </a:p>
        </p:txBody>
      </p:sp>
      <p:sp>
        <p:nvSpPr>
          <p:cNvPr id="22" name="TextBox 22"/>
          <p:cNvSpPr txBox="1"/>
          <p:nvPr/>
        </p:nvSpPr>
        <p:spPr>
          <a:xfrm>
            <a:off x="4281865" y="7637505"/>
            <a:ext cx="3086100" cy="146494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Tìm ý và </a:t>
            </a:r>
          </a:p>
          <a:p>
            <a:pPr algn="ctr">
              <a:lnSpc>
                <a:spcPts val="5879"/>
              </a:lnSpc>
            </a:pPr>
            <a:r>
              <a:rPr lang="en-US" sz="4199">
                <a:solidFill>
                  <a:srgbClr val="536B40"/>
                </a:solidFill>
                <a:latin typeface="Roboto Condensed Bold"/>
              </a:rPr>
              <a:t>lập dàn ý</a:t>
            </a:r>
          </a:p>
        </p:txBody>
      </p:sp>
      <p:sp>
        <p:nvSpPr>
          <p:cNvPr id="23" name="TextBox 23"/>
          <p:cNvSpPr txBox="1"/>
          <p:nvPr/>
        </p:nvSpPr>
        <p:spPr>
          <a:xfrm>
            <a:off x="13548643" y="6810291"/>
            <a:ext cx="3086100" cy="146494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Kiểm tra và chỉnh sửa</a:t>
            </a:r>
          </a:p>
        </p:txBody>
      </p:sp>
      <p:sp>
        <p:nvSpPr>
          <p:cNvPr id="24" name="Freeform 24"/>
          <p:cNvSpPr/>
          <p:nvPr/>
        </p:nvSpPr>
        <p:spPr>
          <a:xfrm rot="2978697">
            <a:off x="9748913" y="6163728"/>
            <a:ext cx="2623739" cy="6155399"/>
          </a:xfrm>
          <a:custGeom>
            <a:avLst/>
            <a:gdLst/>
            <a:ahLst/>
            <a:cxnLst/>
            <a:rect l="l" t="t" r="r" b="b"/>
            <a:pathLst>
              <a:path w="2623739" h="6155399">
                <a:moveTo>
                  <a:pt x="0" y="0"/>
                </a:moveTo>
                <a:lnTo>
                  <a:pt x="2623739" y="0"/>
                </a:lnTo>
                <a:lnTo>
                  <a:pt x="2623739" y="6155399"/>
                </a:lnTo>
                <a:lnTo>
                  <a:pt x="0" y="61553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5" name="TextBox 25"/>
          <p:cNvSpPr txBox="1"/>
          <p:nvPr/>
        </p:nvSpPr>
        <p:spPr>
          <a:xfrm>
            <a:off x="480331" y="1663986"/>
            <a:ext cx="13775267" cy="962660"/>
          </a:xfrm>
          <a:prstGeom prst="rect">
            <a:avLst/>
          </a:prstGeom>
        </p:spPr>
        <p:txBody>
          <a:bodyPr lIns="0" tIns="0" rIns="0" bIns="0" rtlCol="0" anchor="t">
            <a:spAutoFit/>
          </a:bodyPr>
          <a:lstStyle/>
          <a:p>
            <a:pPr marL="1209041" lvl="1" indent="-604520" algn="just">
              <a:lnSpc>
                <a:spcPts val="7840"/>
              </a:lnSpc>
              <a:buAutoNum type="arabicPeriod"/>
            </a:pPr>
            <a:r>
              <a:rPr lang="en-US" sz="5600">
                <a:solidFill>
                  <a:srgbClr val="536B40"/>
                </a:solidFill>
                <a:latin typeface="#9Slide07 SVNUT Triumph Press"/>
              </a:rPr>
              <a:t>Hướng dẫn quy trình viết theo các bước</a:t>
            </a:r>
          </a:p>
        </p:txBody>
      </p:sp>
      <p:sp>
        <p:nvSpPr>
          <p:cNvPr id="26" name="TextBox 26"/>
          <p:cNvSpPr txBox="1"/>
          <p:nvPr/>
        </p:nvSpPr>
        <p:spPr>
          <a:xfrm>
            <a:off x="2461271" y="2885818"/>
            <a:ext cx="13874816" cy="1693545"/>
          </a:xfrm>
          <a:prstGeom prst="rect">
            <a:avLst/>
          </a:prstGeom>
        </p:spPr>
        <p:txBody>
          <a:bodyPr lIns="0" tIns="0" rIns="0" bIns="0" rtlCol="0" anchor="t">
            <a:spAutoFit/>
          </a:bodyPr>
          <a:lstStyle/>
          <a:p>
            <a:pPr algn="ctr">
              <a:lnSpc>
                <a:spcPts val="6555"/>
              </a:lnSpc>
              <a:spcBef>
                <a:spcPct val="0"/>
              </a:spcBef>
            </a:pPr>
            <a:r>
              <a:rPr lang="en-US" sz="5700">
                <a:solidFill>
                  <a:srgbClr val="536B40"/>
                </a:solidFill>
                <a:latin typeface="#9Slide05 VL Fadilla"/>
              </a:rPr>
              <a:t>Đề bài: Phân tích đoạn trích “Kiều ở lầu Ngưng Bích” (trích “Truyện Kiều” của Nguyễn Du)</a:t>
            </a: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10935126" y="9102741"/>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2026990" y="3371681"/>
            <a:ext cx="13151950" cy="6082777"/>
          </a:xfrm>
          <a:custGeom>
            <a:avLst/>
            <a:gdLst/>
            <a:ahLst/>
            <a:cxnLst/>
            <a:rect l="l" t="t" r="r" b="b"/>
            <a:pathLst>
              <a:path w="13151950" h="6082777">
                <a:moveTo>
                  <a:pt x="0" y="0"/>
                </a:moveTo>
                <a:lnTo>
                  <a:pt x="13151950" y="0"/>
                </a:lnTo>
                <a:lnTo>
                  <a:pt x="13151950" y="6082777"/>
                </a:lnTo>
                <a:lnTo>
                  <a:pt x="0" y="60827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TextBox 6"/>
          <p:cNvSpPr txBox="1"/>
          <p:nvPr/>
        </p:nvSpPr>
        <p:spPr>
          <a:xfrm>
            <a:off x="1028700" y="619442"/>
            <a:ext cx="14150240"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III. HƯỚNG DẪN QUY TRÌNH VIẾT</a:t>
            </a:r>
          </a:p>
        </p:txBody>
      </p:sp>
      <p:sp>
        <p:nvSpPr>
          <p:cNvPr id="7" name="TextBox 7"/>
          <p:cNvSpPr txBox="1"/>
          <p:nvPr/>
        </p:nvSpPr>
        <p:spPr>
          <a:xfrm>
            <a:off x="550196" y="2260281"/>
            <a:ext cx="11725078" cy="962660"/>
          </a:xfrm>
          <a:prstGeom prst="rect">
            <a:avLst/>
          </a:prstGeom>
        </p:spPr>
        <p:txBody>
          <a:bodyPr lIns="0" tIns="0" rIns="0" bIns="0" rtlCol="0" anchor="t">
            <a:spAutoFit/>
          </a:bodyPr>
          <a:lstStyle/>
          <a:p>
            <a:pPr algn="just">
              <a:lnSpc>
                <a:spcPts val="7840"/>
              </a:lnSpc>
            </a:pPr>
            <a:r>
              <a:rPr lang="en-US" sz="5600">
                <a:solidFill>
                  <a:srgbClr val="183B23"/>
                </a:solidFill>
                <a:latin typeface="#9Slide07 SVNUT Triumph Press"/>
              </a:rPr>
              <a:t>a. Chuẩn bị </a:t>
            </a:r>
          </a:p>
        </p:txBody>
      </p:sp>
      <p:sp>
        <p:nvSpPr>
          <p:cNvPr id="8" name="TextBox 8"/>
          <p:cNvSpPr txBox="1"/>
          <p:nvPr/>
        </p:nvSpPr>
        <p:spPr>
          <a:xfrm>
            <a:off x="2389173" y="4217201"/>
            <a:ext cx="12411242" cy="4558030"/>
          </a:xfrm>
          <a:prstGeom prst="rect">
            <a:avLst/>
          </a:prstGeom>
        </p:spPr>
        <p:txBody>
          <a:bodyPr lIns="0" tIns="0" rIns="0" bIns="0" rtlCol="0" anchor="t">
            <a:spAutoFit/>
          </a:bodyPr>
          <a:lstStyle/>
          <a:p>
            <a:pPr marL="928368" lvl="1" indent="-464184" algn="just">
              <a:lnSpc>
                <a:spcPts val="6019"/>
              </a:lnSpc>
              <a:buFont typeface="Arial"/>
              <a:buChar char="•"/>
            </a:pPr>
            <a:r>
              <a:rPr lang="en-US" sz="4299">
                <a:solidFill>
                  <a:srgbClr val="000000"/>
                </a:solidFill>
                <a:latin typeface="Roboto Condensed"/>
              </a:rPr>
              <a:t>Đọc kĩ đề bài, xác định yêu cầu cần thực hiện.</a:t>
            </a:r>
          </a:p>
          <a:p>
            <a:pPr marL="928368" lvl="1" indent="-464184" algn="just">
              <a:lnSpc>
                <a:spcPts val="6019"/>
              </a:lnSpc>
              <a:buFont typeface="Arial"/>
              <a:buChar char="•"/>
            </a:pPr>
            <a:r>
              <a:rPr lang="en-US" sz="4299">
                <a:solidFill>
                  <a:srgbClr val="000000"/>
                </a:solidFill>
                <a:latin typeface="Roboto Condensed"/>
              </a:rPr>
              <a:t>Xem lại kiến thức ngữ văn về truyện thơ Nôm, nội dung đọc hiểu đoạn trích </a:t>
            </a:r>
            <a:r>
              <a:rPr lang="en-US" sz="4299">
                <a:solidFill>
                  <a:srgbClr val="000000"/>
                </a:solidFill>
                <a:latin typeface="Roboto Condensed Italics"/>
              </a:rPr>
              <a:t>Kiều ở lầu Ngưng Bích</a:t>
            </a:r>
            <a:r>
              <a:rPr lang="en-US" sz="4299">
                <a:solidFill>
                  <a:srgbClr val="000000"/>
                </a:solidFill>
                <a:latin typeface="Roboto Condensed"/>
              </a:rPr>
              <a:t>, chú ý xuất xứ.</a:t>
            </a:r>
          </a:p>
          <a:p>
            <a:pPr marL="928368" lvl="1" indent="-464184" algn="just">
              <a:lnSpc>
                <a:spcPts val="6019"/>
              </a:lnSpc>
              <a:buFont typeface="Arial"/>
              <a:buChar char="•"/>
            </a:pPr>
            <a:r>
              <a:rPr lang="en-US" sz="4299">
                <a:solidFill>
                  <a:srgbClr val="000000"/>
                </a:solidFill>
                <a:latin typeface="Roboto Condensed"/>
              </a:rPr>
              <a:t>Xác định nội dung và hình thức nghệ thuật nổi bật nhất của đoạn trích.</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6951415" y="2857120"/>
            <a:ext cx="4385170" cy="7278291"/>
          </a:xfrm>
          <a:custGeom>
            <a:avLst/>
            <a:gdLst/>
            <a:ahLst/>
            <a:cxnLst/>
            <a:rect l="l" t="t" r="r" b="b"/>
            <a:pathLst>
              <a:path w="4385170" h="7278291">
                <a:moveTo>
                  <a:pt x="0" y="0"/>
                </a:moveTo>
                <a:lnTo>
                  <a:pt x="4385170" y="0"/>
                </a:lnTo>
                <a:lnTo>
                  <a:pt x="4385170" y="7278292"/>
                </a:lnTo>
                <a:lnTo>
                  <a:pt x="0" y="72782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0439569" y="3177337"/>
            <a:ext cx="866535" cy="866535"/>
          </a:xfrm>
          <a:custGeom>
            <a:avLst/>
            <a:gdLst/>
            <a:ahLst/>
            <a:cxnLst/>
            <a:rect l="l" t="t" r="r" b="b"/>
            <a:pathLst>
              <a:path w="866535" h="866535">
                <a:moveTo>
                  <a:pt x="0" y="0"/>
                </a:moveTo>
                <a:lnTo>
                  <a:pt x="866535" y="0"/>
                </a:lnTo>
                <a:lnTo>
                  <a:pt x="866535" y="866535"/>
                </a:lnTo>
                <a:lnTo>
                  <a:pt x="0" y="8665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6974224" y="4454659"/>
            <a:ext cx="866535" cy="866535"/>
          </a:xfrm>
          <a:custGeom>
            <a:avLst/>
            <a:gdLst/>
            <a:ahLst/>
            <a:cxnLst/>
            <a:rect l="l" t="t" r="r" b="b"/>
            <a:pathLst>
              <a:path w="866535" h="866535">
                <a:moveTo>
                  <a:pt x="0" y="0"/>
                </a:moveTo>
                <a:lnTo>
                  <a:pt x="866535" y="0"/>
                </a:lnTo>
                <a:lnTo>
                  <a:pt x="866535" y="866535"/>
                </a:lnTo>
                <a:lnTo>
                  <a:pt x="0" y="866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0439569" y="5754790"/>
            <a:ext cx="866535" cy="866535"/>
          </a:xfrm>
          <a:custGeom>
            <a:avLst/>
            <a:gdLst/>
            <a:ahLst/>
            <a:cxnLst/>
            <a:rect l="l" t="t" r="r" b="b"/>
            <a:pathLst>
              <a:path w="866535" h="866535">
                <a:moveTo>
                  <a:pt x="0" y="0"/>
                </a:moveTo>
                <a:lnTo>
                  <a:pt x="866535" y="0"/>
                </a:lnTo>
                <a:lnTo>
                  <a:pt x="866535" y="866535"/>
                </a:lnTo>
                <a:lnTo>
                  <a:pt x="0" y="866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6949744" y="6986492"/>
            <a:ext cx="912154" cy="912154"/>
          </a:xfrm>
          <a:custGeom>
            <a:avLst/>
            <a:gdLst/>
            <a:ahLst/>
            <a:cxnLst/>
            <a:rect l="l" t="t" r="r" b="b"/>
            <a:pathLst>
              <a:path w="912154" h="912154">
                <a:moveTo>
                  <a:pt x="0" y="0"/>
                </a:moveTo>
                <a:lnTo>
                  <a:pt x="912154" y="0"/>
                </a:lnTo>
                <a:lnTo>
                  <a:pt x="912154" y="912154"/>
                </a:lnTo>
                <a:lnTo>
                  <a:pt x="0" y="9121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9" name="TextBox 9"/>
          <p:cNvSpPr txBox="1"/>
          <p:nvPr/>
        </p:nvSpPr>
        <p:spPr>
          <a:xfrm>
            <a:off x="1295399" y="490220"/>
            <a:ext cx="10832767" cy="962660"/>
          </a:xfrm>
          <a:prstGeom prst="rect">
            <a:avLst/>
          </a:prstGeom>
        </p:spPr>
        <p:txBody>
          <a:bodyPr wrap="square" lIns="0" tIns="0" rIns="0" bIns="0" rtlCol="0" anchor="t">
            <a:spAutoFit/>
          </a:bodyPr>
          <a:lstStyle/>
          <a:p>
            <a:pPr algn="just">
              <a:lnSpc>
                <a:spcPts val="7840"/>
              </a:lnSpc>
            </a:pPr>
            <a:r>
              <a:rPr lang="en-US" sz="5600">
                <a:solidFill>
                  <a:srgbClr val="FDF7E4"/>
                </a:solidFill>
                <a:latin typeface="#9Slide07 SVNUT Triumph Press"/>
              </a:rPr>
              <a:t>b. Tìm ý và lập dàn ý</a:t>
            </a:r>
          </a:p>
        </p:txBody>
      </p:sp>
      <p:sp>
        <p:nvSpPr>
          <p:cNvPr id="10" name="TextBox 10"/>
          <p:cNvSpPr txBox="1"/>
          <p:nvPr/>
        </p:nvSpPr>
        <p:spPr>
          <a:xfrm>
            <a:off x="11641385" y="5208121"/>
            <a:ext cx="5992406" cy="2593848"/>
          </a:xfrm>
          <a:prstGeom prst="rect">
            <a:avLst/>
          </a:prstGeom>
        </p:spPr>
        <p:txBody>
          <a:bodyPr lIns="0" tIns="0" rIns="0" bIns="0" rtlCol="0" anchor="t">
            <a:spAutoFit/>
          </a:bodyPr>
          <a:lstStyle/>
          <a:p>
            <a:pPr algn="just">
              <a:lnSpc>
                <a:spcPts val="5166"/>
              </a:lnSpc>
            </a:pPr>
            <a:r>
              <a:rPr lang="en-US" sz="4200">
                <a:solidFill>
                  <a:srgbClr val="000000"/>
                </a:solidFill>
                <a:latin typeface="Roboto Condensed"/>
              </a:rPr>
              <a:t>Các yếu tố hình thức nghệ thuật ấy đã làm nổi bật nội dung của đoạn trích như thế nào?</a:t>
            </a:r>
          </a:p>
        </p:txBody>
      </p:sp>
      <p:sp>
        <p:nvSpPr>
          <p:cNvPr id="11" name="TextBox 11"/>
          <p:cNvSpPr txBox="1"/>
          <p:nvPr/>
        </p:nvSpPr>
        <p:spPr>
          <a:xfrm>
            <a:off x="11828631" y="3314156"/>
            <a:ext cx="5617915" cy="146494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Roboto Condensed"/>
              </a:rPr>
              <a:t>Nội dung chính của tác phẩm là gì?</a:t>
            </a:r>
          </a:p>
        </p:txBody>
      </p:sp>
      <p:sp>
        <p:nvSpPr>
          <p:cNvPr id="12" name="TextBox 12"/>
          <p:cNvSpPr txBox="1"/>
          <p:nvPr/>
        </p:nvSpPr>
        <p:spPr>
          <a:xfrm>
            <a:off x="557392" y="4003766"/>
            <a:ext cx="6089223" cy="146494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Roboto Condensed"/>
              </a:rPr>
              <a:t>Nghệ thuật của đoạn trích có gì đặc sắc?</a:t>
            </a:r>
          </a:p>
        </p:txBody>
      </p:sp>
      <p:sp>
        <p:nvSpPr>
          <p:cNvPr id="13" name="TextBox 13"/>
          <p:cNvSpPr txBox="1"/>
          <p:nvPr/>
        </p:nvSpPr>
        <p:spPr>
          <a:xfrm>
            <a:off x="403089" y="6611711"/>
            <a:ext cx="6243525" cy="295084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Roboto Condensed"/>
              </a:rPr>
              <a:t>Qua đoạn trích, Nguyễn Du thể hiện được tấm lòng (chữ tâm) và tài năng (chữ tài) như thế nào?</a:t>
            </a:r>
          </a:p>
        </p:txBody>
      </p:sp>
      <p:sp>
        <p:nvSpPr>
          <p:cNvPr id="14" name="TextBox 14"/>
          <p:cNvSpPr txBox="1"/>
          <p:nvPr/>
        </p:nvSpPr>
        <p:spPr>
          <a:xfrm>
            <a:off x="2228802" y="2010031"/>
            <a:ext cx="2259213" cy="847089"/>
          </a:xfrm>
          <a:prstGeom prst="rect">
            <a:avLst/>
          </a:prstGeom>
        </p:spPr>
        <p:txBody>
          <a:bodyPr lIns="0" tIns="0" rIns="0" bIns="0" rtlCol="0" anchor="t">
            <a:spAutoFit/>
          </a:bodyPr>
          <a:lstStyle/>
          <a:p>
            <a:pPr algn="just">
              <a:lnSpc>
                <a:spcPts val="6860"/>
              </a:lnSpc>
            </a:pPr>
            <a:r>
              <a:rPr lang="en-US" sz="4900">
                <a:solidFill>
                  <a:srgbClr val="263D2F"/>
                </a:solidFill>
                <a:latin typeface="Roboto Condensed Bold"/>
              </a:rPr>
              <a:t> Tìm ý</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2274</Words>
  <Application>Microsoft Office PowerPoint</Application>
  <PresentationFormat>Custom</PresentationFormat>
  <Paragraphs>152</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#9Slide07 SFU Blackout</vt:lpstr>
      <vt:lpstr>Fraunces Bold</vt:lpstr>
      <vt:lpstr>#9Slide05 Aphrodite Pro</vt:lpstr>
      <vt:lpstr>Roboto Condensed</vt:lpstr>
      <vt:lpstr>Calibri</vt:lpstr>
      <vt:lpstr>Roboto Condensed Bold Italics</vt:lpstr>
      <vt:lpstr>Arial</vt:lpstr>
      <vt:lpstr>Roboto Condensed Italics</vt:lpstr>
      <vt:lpstr>Roboto Condensed Bold</vt:lpstr>
      <vt:lpstr>#9Slide07 Crocante</vt:lpstr>
      <vt:lpstr>#9Slide07 SVNUT Triumph Press</vt:lpstr>
      <vt:lpstr>#9Slide05 VL Fadilla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9CD_B2_Viet</dc:title>
  <dc:creator>Administrator</dc:creator>
  <cp:lastModifiedBy>Admin</cp:lastModifiedBy>
  <cp:revision>3</cp:revision>
  <dcterms:created xsi:type="dcterms:W3CDTF">2006-08-16T00:00:00Z</dcterms:created>
  <dcterms:modified xsi:type="dcterms:W3CDTF">2024-06-25T09:23:04Z</dcterms:modified>
  <dc:identifier>DAGIZ_hpbVY</dc:identifier>
</cp:coreProperties>
</file>