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35" r:id="rId2"/>
    <p:sldId id="294" r:id="rId3"/>
    <p:sldId id="279" r:id="rId4"/>
    <p:sldId id="281" r:id="rId5"/>
    <p:sldId id="321" r:id="rId6"/>
    <p:sldId id="322" r:id="rId7"/>
    <p:sldId id="298" r:id="rId8"/>
    <p:sldId id="299" r:id="rId9"/>
    <p:sldId id="300" r:id="rId10"/>
    <p:sldId id="323" r:id="rId11"/>
    <p:sldId id="325" r:id="rId12"/>
    <p:sldId id="327" r:id="rId13"/>
    <p:sldId id="305" r:id="rId14"/>
    <p:sldId id="307" r:id="rId15"/>
    <p:sldId id="304" r:id="rId16"/>
    <p:sldId id="328" r:id="rId17"/>
    <p:sldId id="331" r:id="rId18"/>
    <p:sldId id="345" r:id="rId19"/>
    <p:sldId id="346" r:id="rId20"/>
    <p:sldId id="332" r:id="rId21"/>
    <p:sldId id="314" r:id="rId22"/>
    <p:sldId id="315" r:id="rId23"/>
    <p:sldId id="338" r:id="rId24"/>
    <p:sldId id="339" r:id="rId25"/>
    <p:sldId id="333" r:id="rId26"/>
    <p:sldId id="340" r:id="rId27"/>
    <p:sldId id="341" r:id="rId28"/>
    <p:sldId id="342" r:id="rId29"/>
    <p:sldId id="343" r:id="rId30"/>
    <p:sldId id="344" r:id="rId31"/>
    <p:sldId id="334" r:id="rId32"/>
    <p:sldId id="317" r:id="rId33"/>
    <p:sldId id="318" r:id="rId34"/>
    <p:sldId id="319" r:id="rId35"/>
    <p:sldId id="336" r:id="rId36"/>
    <p:sldId id="33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467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3522" autoAdjust="0"/>
  </p:normalViewPr>
  <p:slideViewPr>
    <p:cSldViewPr snapToGrid="0">
      <p:cViewPr>
        <p:scale>
          <a:sx n="70" d="100"/>
          <a:sy n="70" d="100"/>
        </p:scale>
        <p:origin x="-744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50192-BE15-42D4-ABF1-F2787AD4AB80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99F5A-13AF-4F3C-B0BD-55DF76F87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085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ab2bdc301d_1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ab2bdc301d_1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2938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chốt</a:t>
            </a:r>
            <a:r>
              <a:rPr lang="en-US" dirty="0"/>
              <a:t> ý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02500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6D214A-9B54-4CC9-9DA7-74F1AA47E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34EEDA8-C722-4AFC-87FF-CBB8A3424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7AC76E-B01B-4615-B0B9-E83E83BC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9A96E6-37A6-4A65-97B0-E2633B71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2154C3-1095-48F2-AFF4-BAB50950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097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1F4EAA-EF35-4AC5-9719-15851995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BC33335-BB5D-43B5-AB55-77D98E3B4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A09743-E5D1-4EEE-9846-483B805A9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F3C857-C4FE-4FEE-BBA6-3C39F4E0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1F1C0A-4E3C-4D69-8FC6-548E6FB1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2246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F7B266F-6DBC-4E42-BF25-FBC3C73A5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0EC3199-F995-49B2-B5D0-C65978124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E22587-22D2-4E5E-AA31-BE123758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BC87F1-04BC-4569-8A1A-10B371543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581E3F-E786-48F8-BDD2-32D971F39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2224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1;p24"/>
          <p:cNvGrpSpPr/>
          <p:nvPr/>
        </p:nvGrpSpPr>
        <p:grpSpPr>
          <a:xfrm>
            <a:off x="-16312" y="5778056"/>
            <a:ext cx="13323599" cy="1384744"/>
            <a:chOff x="-12235" y="4333542"/>
            <a:chExt cx="9992699" cy="1038558"/>
          </a:xfrm>
        </p:grpSpPr>
        <p:grpSp>
          <p:nvGrpSpPr>
            <p:cNvPr id="3" name="Google Shape;672;p24"/>
            <p:cNvGrpSpPr/>
            <p:nvPr/>
          </p:nvGrpSpPr>
          <p:grpSpPr>
            <a:xfrm flipH="1">
              <a:off x="7070039" y="4487995"/>
              <a:ext cx="1799878" cy="457706"/>
              <a:chOff x="4939527" y="4919710"/>
              <a:chExt cx="3620029" cy="920566"/>
            </a:xfrm>
          </p:grpSpPr>
          <p:grpSp>
            <p:nvGrpSpPr>
              <p:cNvPr id="4" name="Google Shape;673;p24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674" name="Google Shape;674;p24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24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4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4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8" name="Google Shape;678;p24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79;p24"/>
            <p:cNvGrpSpPr/>
            <p:nvPr/>
          </p:nvGrpSpPr>
          <p:grpSpPr>
            <a:xfrm>
              <a:off x="6237967" y="4333542"/>
              <a:ext cx="3742498" cy="877034"/>
              <a:chOff x="3836925" y="3884274"/>
              <a:chExt cx="6143299" cy="1439649"/>
            </a:xfrm>
          </p:grpSpPr>
          <p:sp>
            <p:nvSpPr>
              <p:cNvPr id="680" name="Google Shape;680;p24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2" name="Google Shape;682;p24"/>
            <p:cNvSpPr/>
            <p:nvPr/>
          </p:nvSpPr>
          <p:spPr>
            <a:xfrm>
              <a:off x="-12235" y="4707925"/>
              <a:ext cx="7121552" cy="664175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121879" tIns="121879" rIns="121879" bIns="12187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86937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89D47-61F0-44C4-9BAD-192BF45B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AB30A5-7EE7-48A0-B5F1-12EFE5482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89955F-90CE-4A8F-B3E8-D23D33A5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F8CE3B-68ED-4361-B7F9-C3BCC6DE8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FD22ED-4012-4821-9854-65523D80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738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500695-48B0-4FAB-8C69-BF912E5E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430F1-51B5-481E-BE81-E6752C379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86FC46-EB4A-4087-AF2C-F22EEC8F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9A11AA-ACFC-4693-896F-370C2724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7C64F-4028-4F7B-9581-681374EA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571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B41D84-1FCB-46D3-8A0B-703C87EB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B2297B-AA3F-4FE6-8FBF-0BB915E9B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EB224E-BDD3-4C6B-A17B-F28C891AA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D6C2153-1233-451B-8AE1-EF2A2608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2A56019-BC9E-41A4-A9CA-4A43BDCB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15A62D-A1C1-48A9-9491-3F1B2EB8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7299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3A2EC4-A9D7-4D5F-B209-16848FE6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4A1684B-4908-4B72-A326-888896EDE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500DCC9-3124-403B-B605-01D4A9395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2188A21-FF02-403F-B3A8-04E229444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D7BEFB2-CEDF-4BE3-A726-0336A71ED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7A7370C-0978-4F4F-BADA-36BFEDE5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5A85482-BC68-4694-B51D-79291FE9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8D77F45-3E7E-43BD-BC14-6E301995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1122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2E90FB-AB77-4AA1-A610-3D61DE9C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449ADE9-1F20-4F51-BFAE-519250DE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3700CAE-5B39-45ED-A6E2-F2EFF6FF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D145648-B278-43ED-B802-AD52A5E0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851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BF36B4E-DB40-4553-ADA4-A19754BC0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4748AFB-BB2E-4096-BABC-72AC91C9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85D771D-1E6E-420F-9F48-18252AC0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34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DCC189-F98D-464C-967C-B5EDC8D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B0360F-DD2A-4C82-A313-48688DFBC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520F64-C466-41B0-87E4-3B7616341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B95549B-3E77-4FE0-8B01-EC218B5BE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5E1DF2-BCD9-41F1-ACD0-638026AB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3F5F53-91D5-4319-B8C0-1DA2C65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513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25F0C3-B120-4335-8E8F-3E0139C6D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883CF58-00AE-4E9C-B02F-D684841D1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08CF6E-32A1-4496-B491-8F5789237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51C0272-3117-4AFC-9D84-DE12FC276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4B654E-27ED-4291-9E98-2610C0C7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93FB3D0-9D63-415C-8D80-D6E14E53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95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1E6C6D5-369B-410C-9971-1709AA4B8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00B7C3-F4C7-4AAC-95C7-075C68BBB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DAA829-6E32-4821-B7B0-1645136CC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6BE7-B49E-4D29-BA5E-39D8BAC0069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44A36D-2E29-443D-87CA-2584ABEBC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D78848-F9CF-484E-8275-A9A5A63D7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5651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9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56.pn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9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9" Type="http://schemas.openxmlformats.org/officeDocument/2006/relationships/image" Target="../media/image7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7528" y="-259080"/>
            <a:ext cx="12706773" cy="714756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4EBD89AB-E8E3-4B2B-A34E-B946030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F75B955-4329-4754-86B0-99FDACF648E4}"/>
              </a:ext>
            </a:extLst>
          </p:cNvPr>
          <p:cNvSpPr/>
          <p:nvPr/>
        </p:nvSpPr>
        <p:spPr>
          <a:xfrm>
            <a:off x="2692400" y="2514600"/>
            <a:ext cx="685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:a16="http://schemas.microsoft.com/office/drawing/2014/main" xmlns="" id="{A39B2B10-AAEB-40F1-88FE-DF43FC10D4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164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lâm nghiệp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"/>
          <p:cNvGrpSpPr/>
          <p:nvPr/>
        </p:nvGrpSpPr>
        <p:grpSpPr>
          <a:xfrm>
            <a:off x="10089031" y="-58490"/>
            <a:ext cx="3590803" cy="6974979"/>
            <a:chOff x="0" y="0"/>
            <a:chExt cx="1418589" cy="275554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418589" cy="2755547"/>
            </a:xfrm>
            <a:custGeom>
              <a:avLst/>
              <a:gdLst/>
              <a:ahLst/>
              <a:cxnLst/>
              <a:rect l="l" t="t" r="r" b="b"/>
              <a:pathLst>
                <a:path w="1418589" h="2755547">
                  <a:moveTo>
                    <a:pt x="143736" y="0"/>
                  </a:moveTo>
                  <a:lnTo>
                    <a:pt x="1274853" y="0"/>
                  </a:lnTo>
                  <a:cubicBezTo>
                    <a:pt x="1354236" y="0"/>
                    <a:pt x="1418589" y="64353"/>
                    <a:pt x="1418589" y="143736"/>
                  </a:cubicBezTo>
                  <a:lnTo>
                    <a:pt x="1418589" y="2611811"/>
                  </a:lnTo>
                  <a:cubicBezTo>
                    <a:pt x="1418589" y="2649932"/>
                    <a:pt x="1403446" y="2686492"/>
                    <a:pt x="1376490" y="2713448"/>
                  </a:cubicBezTo>
                  <a:cubicBezTo>
                    <a:pt x="1349534" y="2740403"/>
                    <a:pt x="1312974" y="2755547"/>
                    <a:pt x="1274853" y="2755547"/>
                  </a:cubicBezTo>
                  <a:lnTo>
                    <a:pt x="143736" y="2755547"/>
                  </a:lnTo>
                  <a:cubicBezTo>
                    <a:pt x="105615" y="2755547"/>
                    <a:pt x="69055" y="2740403"/>
                    <a:pt x="42099" y="2713448"/>
                  </a:cubicBezTo>
                  <a:cubicBezTo>
                    <a:pt x="15144" y="2686492"/>
                    <a:pt x="0" y="2649932"/>
                    <a:pt x="0" y="2611811"/>
                  </a:cubicBezTo>
                  <a:lnTo>
                    <a:pt x="0" y="143736"/>
                  </a:lnTo>
                  <a:cubicBezTo>
                    <a:pt x="0" y="105615"/>
                    <a:pt x="15144" y="69055"/>
                    <a:pt x="42099" y="42099"/>
                  </a:cubicBezTo>
                  <a:cubicBezTo>
                    <a:pt x="69055" y="15144"/>
                    <a:pt x="105615" y="0"/>
                    <a:pt x="143736" y="0"/>
                  </a:cubicBezTo>
                  <a:close/>
                </a:path>
              </a:pathLst>
            </a:custGeom>
            <a:solidFill>
              <a:srgbClr val="7BB401"/>
            </a:solidFill>
          </p:spPr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1418589" cy="280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8" name="Freeform 6"/>
          <p:cNvSpPr/>
          <p:nvPr/>
        </p:nvSpPr>
        <p:spPr>
          <a:xfrm rot="5400000" flipV="1">
            <a:off x="7569541" y="2026826"/>
            <a:ext cx="8629783" cy="3063573"/>
          </a:xfrm>
          <a:custGeom>
            <a:avLst/>
            <a:gdLst/>
            <a:ahLst/>
            <a:cxnLst/>
            <a:rect l="l" t="t" r="r" b="b"/>
            <a:pathLst>
              <a:path w="12944674" h="4595359">
                <a:moveTo>
                  <a:pt x="0" y="4595360"/>
                </a:moveTo>
                <a:lnTo>
                  <a:pt x="12944674" y="4595360"/>
                </a:lnTo>
                <a:lnTo>
                  <a:pt x="12944674" y="0"/>
                </a:lnTo>
                <a:lnTo>
                  <a:pt x="0" y="0"/>
                </a:lnTo>
                <a:lnTo>
                  <a:pt x="0" y="45953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9999"/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4"/>
          <p:cNvGrpSpPr/>
          <p:nvPr/>
        </p:nvGrpSpPr>
        <p:grpSpPr>
          <a:xfrm>
            <a:off x="958117" y="2755481"/>
            <a:ext cx="6435512" cy="1118845"/>
            <a:chOff x="0" y="0"/>
            <a:chExt cx="640647" cy="111379"/>
          </a:xfrm>
        </p:grpSpPr>
        <p:sp>
          <p:nvSpPr>
            <p:cNvPr id="12" name="Freeform 15"/>
            <p:cNvSpPr/>
            <p:nvPr/>
          </p:nvSpPr>
          <p:spPr>
            <a:xfrm>
              <a:off x="0" y="0"/>
              <a:ext cx="640647" cy="111379"/>
            </a:xfrm>
            <a:custGeom>
              <a:avLst/>
              <a:gdLst/>
              <a:ahLst/>
              <a:cxnLst/>
              <a:rect l="l" t="t" r="r" b="b"/>
              <a:pathLst>
                <a:path w="640647" h="111379">
                  <a:moveTo>
                    <a:pt x="40902" y="0"/>
                  </a:moveTo>
                  <a:lnTo>
                    <a:pt x="599745" y="0"/>
                  </a:lnTo>
                  <a:cubicBezTo>
                    <a:pt x="610592" y="0"/>
                    <a:pt x="620996" y="4309"/>
                    <a:pt x="628667" y="11980"/>
                  </a:cubicBezTo>
                  <a:cubicBezTo>
                    <a:pt x="636337" y="19651"/>
                    <a:pt x="640647" y="30054"/>
                    <a:pt x="640647" y="40902"/>
                  </a:cubicBezTo>
                  <a:lnTo>
                    <a:pt x="640647" y="70477"/>
                  </a:lnTo>
                  <a:cubicBezTo>
                    <a:pt x="640647" y="93067"/>
                    <a:pt x="622334" y="111379"/>
                    <a:pt x="599745" y="111379"/>
                  </a:cubicBezTo>
                  <a:lnTo>
                    <a:pt x="40902" y="111379"/>
                  </a:lnTo>
                  <a:cubicBezTo>
                    <a:pt x="18312" y="111379"/>
                    <a:pt x="0" y="93067"/>
                    <a:pt x="0" y="70477"/>
                  </a:cubicBezTo>
                  <a:lnTo>
                    <a:pt x="0" y="40902"/>
                  </a:lnTo>
                  <a:cubicBezTo>
                    <a:pt x="0" y="18312"/>
                    <a:pt x="18312" y="0"/>
                    <a:pt x="40902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4" name="TextBox 16"/>
            <p:cNvSpPr txBox="1"/>
            <p:nvPr/>
          </p:nvSpPr>
          <p:spPr>
            <a:xfrm>
              <a:off x="0" y="-47625"/>
              <a:ext cx="640647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grpSp>
        <p:nvGrpSpPr>
          <p:cNvPr id="16" name="Group 17"/>
          <p:cNvGrpSpPr/>
          <p:nvPr/>
        </p:nvGrpSpPr>
        <p:grpSpPr>
          <a:xfrm>
            <a:off x="958117" y="4525899"/>
            <a:ext cx="7093099" cy="1118845"/>
            <a:chOff x="0" y="0"/>
            <a:chExt cx="706108" cy="111379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706108" cy="111379"/>
            </a:xfrm>
            <a:custGeom>
              <a:avLst/>
              <a:gdLst/>
              <a:ahLst/>
              <a:cxnLst/>
              <a:rect l="l" t="t" r="r" b="b"/>
              <a:pathLst>
                <a:path w="706108" h="111379">
                  <a:moveTo>
                    <a:pt x="37110" y="0"/>
                  </a:moveTo>
                  <a:lnTo>
                    <a:pt x="668998" y="0"/>
                  </a:lnTo>
                  <a:cubicBezTo>
                    <a:pt x="678841" y="0"/>
                    <a:pt x="688280" y="3910"/>
                    <a:pt x="695239" y="10869"/>
                  </a:cubicBezTo>
                  <a:cubicBezTo>
                    <a:pt x="702199" y="17829"/>
                    <a:pt x="706108" y="27268"/>
                    <a:pt x="706108" y="37110"/>
                  </a:cubicBezTo>
                  <a:lnTo>
                    <a:pt x="706108" y="74269"/>
                  </a:lnTo>
                  <a:cubicBezTo>
                    <a:pt x="706108" y="84112"/>
                    <a:pt x="702199" y="93551"/>
                    <a:pt x="695239" y="100510"/>
                  </a:cubicBezTo>
                  <a:cubicBezTo>
                    <a:pt x="688280" y="107470"/>
                    <a:pt x="678841" y="111379"/>
                    <a:pt x="668998" y="111379"/>
                  </a:cubicBezTo>
                  <a:lnTo>
                    <a:pt x="37110" y="111379"/>
                  </a:lnTo>
                  <a:cubicBezTo>
                    <a:pt x="27268" y="111379"/>
                    <a:pt x="17829" y="107470"/>
                    <a:pt x="10869" y="100510"/>
                  </a:cubicBezTo>
                  <a:cubicBezTo>
                    <a:pt x="3910" y="93551"/>
                    <a:pt x="0" y="84112"/>
                    <a:pt x="0" y="74269"/>
                  </a:cubicBezTo>
                  <a:lnTo>
                    <a:pt x="0" y="37110"/>
                  </a:lnTo>
                  <a:cubicBezTo>
                    <a:pt x="0" y="27268"/>
                    <a:pt x="3910" y="17829"/>
                    <a:pt x="10869" y="10869"/>
                  </a:cubicBezTo>
                  <a:cubicBezTo>
                    <a:pt x="17829" y="3910"/>
                    <a:pt x="27268" y="0"/>
                    <a:pt x="37110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8" name="TextBox 19"/>
            <p:cNvSpPr txBox="1"/>
            <p:nvPr/>
          </p:nvSpPr>
          <p:spPr>
            <a:xfrm>
              <a:off x="0" y="-47625"/>
              <a:ext cx="706108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19" name="Freeform 23"/>
          <p:cNvSpPr/>
          <p:nvPr/>
        </p:nvSpPr>
        <p:spPr>
          <a:xfrm>
            <a:off x="685801" y="2685084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4"/>
          <p:cNvSpPr/>
          <p:nvPr/>
        </p:nvSpPr>
        <p:spPr>
          <a:xfrm>
            <a:off x="685801" y="4455502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7"/>
          <p:cNvSpPr txBox="1"/>
          <p:nvPr/>
        </p:nvSpPr>
        <p:spPr>
          <a:xfrm>
            <a:off x="2047164" y="2805673"/>
            <a:ext cx="5117911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ngành khai thác và chế biến lâm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762189" y="1700759"/>
            <a:ext cx="6239377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  <a:spcBef>
                <a:spcPct val="0"/>
              </a:spcBef>
            </a:pPr>
            <a:r>
              <a:rPr lang="en-US" sz="5300" b="1" spc="-384" smtClean="0">
                <a:solidFill>
                  <a:srgbClr val="141414"/>
                </a:solidFill>
              </a:rPr>
              <a:t>THẢO LUẬN NHÓM</a:t>
            </a:r>
            <a:endParaRPr lang="en-US" sz="5300" b="1" spc="-384">
              <a:solidFill>
                <a:srgbClr val="141414"/>
              </a:solidFill>
            </a:endParaRPr>
          </a:p>
        </p:txBody>
      </p:sp>
      <p:sp>
        <p:nvSpPr>
          <p:cNvPr id="23" name="TextBox 29"/>
          <p:cNvSpPr txBox="1"/>
          <p:nvPr/>
        </p:nvSpPr>
        <p:spPr>
          <a:xfrm>
            <a:off x="2123427" y="4511398"/>
            <a:ext cx="56830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trồng rừng, khoanh nuôi và bảo vệ rừng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741" y="2770507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1,3</a:t>
            </a:r>
            <a:endParaRPr lang="en-US" sz="3000"/>
          </a:p>
        </p:txBody>
      </p:sp>
      <p:sp>
        <p:nvSpPr>
          <p:cNvPr id="25" name="TextBox 24"/>
          <p:cNvSpPr txBox="1"/>
          <p:nvPr/>
        </p:nvSpPr>
        <p:spPr>
          <a:xfrm>
            <a:off x="752901" y="4601611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2,4</a:t>
            </a:r>
            <a:endParaRPr lang="en-US" sz="3000"/>
          </a:p>
        </p:txBody>
      </p:sp>
      <p:sp>
        <p:nvSpPr>
          <p:cNvPr id="26" name="Freeform 13"/>
          <p:cNvSpPr/>
          <p:nvPr/>
        </p:nvSpPr>
        <p:spPr>
          <a:xfrm>
            <a:off x="7765576" y="2060812"/>
            <a:ext cx="2268383" cy="430119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 r="-54629"/>
            </a:stretch>
          </a:blipFill>
        </p:spPr>
      </p:sp>
      <p:pic>
        <p:nvPicPr>
          <p:cNvPr id="27" name="Picture 2" descr="C:\Users\Administrator\Desktop\Ảnh GS 9\blobid1-171421843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1801" y="3364447"/>
            <a:ext cx="6743900" cy="32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0" y="2096425"/>
            <a:ext cx="8763348" cy="1218918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Nhận xét sự thay đổi tỉ trọng GTSX ngành lâm nghiệp năm 2021 so với năm 2010. </a:t>
            </a: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 thay đổi này nói lên điều gì?</a:t>
            </a:r>
            <a:endParaRPr lang="vi-VN" sz="2600" b="1" i="1" dirty="0">
              <a:solidFill>
                <a:srgbClr val="0000FF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4" y="1334601"/>
            <a:ext cx="1000675" cy="108635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5416" y="5591891"/>
            <a:ext cx="4571800" cy="115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CƠ CẤU NGÀNH NÔNG NGHIỆP, LÂM NGHIỆP</a:t>
            </a:r>
            <a:r>
              <a:rPr lang="en-US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vi-VN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THUỶ SẢN NƯỚC TA NĂM 2010 VÀ NĂM 2021</a:t>
            </a:r>
            <a:r>
              <a:rPr lang="en-US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(%)</a:t>
            </a:r>
            <a:endParaRPr lang="en-US" sz="2300" b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8" grpId="0" animBg="1"/>
      <p:bldP spid="28" grpId="1" animBg="1"/>
      <p:bldP spid="30" grpId="0"/>
      <p:bldP spid="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55563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lâm nghiệp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9999"/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27" name="Chữ Phượng ghi 1">
            <a:extLst>
              <a:ext uri="{FF2B5EF4-FFF2-40B4-BE49-F238E27FC236}">
                <a16:creationId xmlns=""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519065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smtClean="0"/>
              <a:t>*</a:t>
            </a:r>
            <a:r>
              <a:rPr lang="vi-VN" sz="3200" b="1" i="1" smtClean="0">
                <a:latin typeface="Calibri" pitchFamily="34" charset="0"/>
                <a:cs typeface="Calibri" pitchFamily="34" charset="0"/>
              </a:rPr>
              <a:t>Khai thác, chế biến lâm sản</a:t>
            </a:r>
            <a:endParaRPr lang="en-US" sz="3200" b="1" i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Năm 2021: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+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Diện tích rừng sản xuất chiếm 53% tổng diện tích rừng.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Sản lượng gỗ khai thác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: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18 triệu m</a:t>
            </a:r>
            <a:r>
              <a:rPr lang="en-US" sz="3200" b="1" baseline="30000" smtClean="0">
                <a:latin typeface="Calibri" pitchFamily="34" charset="0"/>
                <a:cs typeface="Calibri" pitchFamily="34" charset="0"/>
              </a:rPr>
              <a:t>3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Các vùng có sản lượng gỗ khai thác lớn là Bắc Trung Bộ và Duyên hải miền Trung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;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Trung du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và miền núi Bắc Bộ,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L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âm sản khác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: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măng, mộc nhĩ, dược liệu,...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chế biến gỗ và lâm sản phát triển gắn với các vùng nguyên liệu.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41915"/>
            <a:ext cx="8994702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lâm nghiệp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9999"/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7" name="Chữ Phượng ghi 1">
            <a:extLst>
              <a:ext uri="{FF2B5EF4-FFF2-40B4-BE49-F238E27FC236}">
                <a16:creationId xmlns=""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77434" y="1442703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i="1" smtClean="0">
                <a:latin typeface="Calibri" pitchFamily="34" charset="0"/>
                <a:cs typeface="Calibri" pitchFamily="34" charset="0"/>
              </a:rPr>
              <a:t>*</a:t>
            </a:r>
            <a:r>
              <a:rPr lang="vi-VN" sz="3200" b="1" i="1" smtClean="0">
                <a:latin typeface="Calibri" pitchFamily="34" charset="0"/>
                <a:cs typeface="Calibri" pitchFamily="34" charset="0"/>
              </a:rPr>
              <a:t>Trồng rừng, khoanh nuôi và bảo vệ rừng</a:t>
            </a:r>
            <a:endParaRPr lang="en-US" sz="3200" b="1" i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Diện tích rừng trồng mới, năm 2021 đạt khoảng 290 nghìn ha.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Nghề trồng dược liệu dưới tán rừng phát triển, tạo thêm sinh kế ổn định cho người dân vùng rừng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Công tác khoanh nuôi và bảo vệ rừng ngày càng được đẩy mạnh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.,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T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ăng cường khoanh nuôi rừng tự nhiên, xây dựng và quản lí chặt chẽ các vườn quốc gia, khu bảo tồn thiên nhiên.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1524000" y="627856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3555" name="Picture 2" descr="http://toquoc.vn/Upload/Article/thuypt/2013/3/30/rez_460_che%20bien%20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581400"/>
            <a:ext cx="6019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5600569_w640_h640_1115978w640h640derevyashki-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96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Tìm giải pháp bền vững cho ngành chế biến gỗ Việt 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81400"/>
            <a:ext cx="6096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http://phinvest.com.vn/sites/default/files/styles/galleryformatter_slide/public/nha_may_che_bien_go_mdf_50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0"/>
            <a:ext cx="6096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3200400"/>
            <a:ext cx="12192000" cy="469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smtClean="0">
                <a:solidFill>
                  <a:srgbClr val="0000FF"/>
                </a:solidFill>
                <a:latin typeface="+mn-lt"/>
              </a:rPr>
              <a:t>Công nghiệp chế biến lâm sản phát triển gắn với các vùng nguyên liệu.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471738"/>
            <a:ext cx="12191999" cy="1318181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00FF"/>
                </a:solidFill>
              </a:rPr>
              <a:t>+ Việc đầu tư trồng rừng đem lại lợi ích gì?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00FF"/>
                </a:solidFill>
              </a:rPr>
              <a:t>+Tại sao chúng ta vừa khai thác, vừa bảo vệ rừng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9"/>
          <p:cNvPicPr>
            <a:picLocks noChangeArrowheads="1"/>
          </p:cNvPicPr>
          <p:nvPr/>
        </p:nvPicPr>
        <p:blipFill>
          <a:blip r:embed="rId2">
            <a:lum bright="6000" contrast="6000"/>
          </a:blip>
          <a:srcRect r="17273" b="2531"/>
          <a:stretch>
            <a:fillRect/>
          </a:stretch>
        </p:blipFill>
        <p:spPr bwMode="auto">
          <a:xfrm>
            <a:off x="238125" y="0"/>
            <a:ext cx="11953875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 rot="10800000" flipV="1">
            <a:off x="211138" y="5649913"/>
            <a:ext cx="11768137" cy="9461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smtClean="0">
                <a:solidFill>
                  <a:srgbClr val="0000FF"/>
                </a:solidFill>
                <a:latin typeface="+mn-lt"/>
              </a:rPr>
              <a:t>Một mô hình kinh tế trang trại nông lâm kết hợp đang được phát triển góp phần bảo vệ rừng và nâng cao đời sống nhân dân.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6423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escription: 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4238" y="0"/>
            <a:ext cx="622776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Description: untitl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4238" y="3429000"/>
            <a:ext cx="622776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597693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938" y="2981325"/>
            <a:ext cx="12184062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 i="1">
                <a:solidFill>
                  <a:srgbClr val="0000FF"/>
                </a:solidFill>
              </a:rPr>
              <a:t>  </a:t>
            </a:r>
            <a:r>
              <a:rPr lang="en-US" altLang="en-US" sz="2400" b="1" i="1" smtClean="0">
                <a:solidFill>
                  <a:srgbClr val="0000FF"/>
                </a:solidFill>
              </a:rPr>
              <a:t>Những bức hình trên gợi cho em suy nghĩ gì? Hãy đưa ra giải pháp khắc phục tình trạng trên.</a:t>
            </a:r>
            <a:endParaRPr lang="en-US" altLang="en-US" sz="2400" b="1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a. Đặc điểm phân bố nguồn lợi thủy sản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9999"/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492678" y="2150695"/>
            <a:ext cx="10570480" cy="12203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30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Chứng minh rằng nước ta có nguồn lợi thủy sản rất dồi dào để phát triển ngành thủy sản nhưng cũng không ít khó khăn.</a:t>
            </a:r>
            <a:endParaRPr lang="vi-VN" sz="3000" b="1" i="1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423088" y="1370093"/>
            <a:ext cx="1000545" cy="1086608"/>
          </a:xfrm>
          <a:prstGeom prst="rect">
            <a:avLst/>
          </a:prstGeom>
        </p:spPr>
      </p:pic>
      <p:pic>
        <p:nvPicPr>
          <p:cNvPr id="12" name="Picture 11" descr="Image result for ÄÃ¡nh báº¯t thá»§y sáº£n">
            <a:extLst>
              <a:ext uri="{FF2B5EF4-FFF2-40B4-BE49-F238E27FC236}">
                <a16:creationId xmlns="" xmlns:a16="http://schemas.microsoft.com/office/drawing/2014/main" id="{50D02A53-F665-4757-B043-43BAC3C85AE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5" y="3698543"/>
            <a:ext cx="4349760" cy="290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29">
            <a:extLst>
              <a:ext uri="{FF2B5EF4-FFF2-40B4-BE49-F238E27FC236}">
                <a16:creationId xmlns="" xmlns:a16="http://schemas.microsoft.com/office/drawing/2014/main" id="{EF487BFE-6299-4AC3-8DCC-DB222A000ED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6221" y="3557422"/>
            <a:ext cx="4707896" cy="3218243"/>
          </a:xfrm>
          <a:prstGeom prst="rect">
            <a:avLst/>
          </a:prstGeom>
        </p:spPr>
      </p:pic>
      <p:sp>
        <p:nvSpPr>
          <p:cNvPr id="16" name="Chữ Phượng ghi 1">
            <a:extLst>
              <a:ext uri="{FF2B5EF4-FFF2-40B4-BE49-F238E27FC236}">
                <a16:creationId xmlns=""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Nguồn lợi thuỷ sản của nước ta rất phong phú, bao gồm cả thuỷ sản nước ngọt và nước mặn.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Cá nước ngọt có k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hoảng 544 loài, nhiều loài có giá trị kinh tế cao.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Các hệ thống sông có nguồn lợi thuỷ sản dồi dào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: sô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ng Hồng, sông Thái Bình, sông Đồng Nai, sông Cửu Long.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Thủy sản nước mặn: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2.000 loài cá, hàng trăm loài tôm, mực;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N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hiều loài có giá trị cao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: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cá ngừ đại dương, cá song, tôm hùm,...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hữ Phượng ghi 1">
            <a:extLst>
              <a:ext uri="{FF2B5EF4-FFF2-40B4-BE49-F238E27FC236}">
                <a16:creationId xmlns=""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85276" y="1487632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Bốn ngư trường trọng điểm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 và nhiều bãi tôm, bãi cá.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Tổng trữ lượng hải sản khoảng 4 triệu tấn, cho phép khai thác bền vững khoảng 1,5 triệu tấn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/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năm.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Hạn chế: n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guồn lợi thuỷ sản nội địa và ven bờ biển đang bị suy giảm do khai thác quá mức.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thủy sản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"/>
          <p:cNvGrpSpPr/>
          <p:nvPr/>
        </p:nvGrpSpPr>
        <p:grpSpPr>
          <a:xfrm>
            <a:off x="10089031" y="-58490"/>
            <a:ext cx="3590803" cy="6974979"/>
            <a:chOff x="0" y="0"/>
            <a:chExt cx="1418589" cy="275554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418589" cy="2755547"/>
            </a:xfrm>
            <a:custGeom>
              <a:avLst/>
              <a:gdLst/>
              <a:ahLst/>
              <a:cxnLst/>
              <a:rect l="l" t="t" r="r" b="b"/>
              <a:pathLst>
                <a:path w="1418589" h="2755547">
                  <a:moveTo>
                    <a:pt x="143736" y="0"/>
                  </a:moveTo>
                  <a:lnTo>
                    <a:pt x="1274853" y="0"/>
                  </a:lnTo>
                  <a:cubicBezTo>
                    <a:pt x="1354236" y="0"/>
                    <a:pt x="1418589" y="64353"/>
                    <a:pt x="1418589" y="143736"/>
                  </a:cubicBezTo>
                  <a:lnTo>
                    <a:pt x="1418589" y="2611811"/>
                  </a:lnTo>
                  <a:cubicBezTo>
                    <a:pt x="1418589" y="2649932"/>
                    <a:pt x="1403446" y="2686492"/>
                    <a:pt x="1376490" y="2713448"/>
                  </a:cubicBezTo>
                  <a:cubicBezTo>
                    <a:pt x="1349534" y="2740403"/>
                    <a:pt x="1312974" y="2755547"/>
                    <a:pt x="1274853" y="2755547"/>
                  </a:cubicBezTo>
                  <a:lnTo>
                    <a:pt x="143736" y="2755547"/>
                  </a:lnTo>
                  <a:cubicBezTo>
                    <a:pt x="105615" y="2755547"/>
                    <a:pt x="69055" y="2740403"/>
                    <a:pt x="42099" y="2713448"/>
                  </a:cubicBezTo>
                  <a:cubicBezTo>
                    <a:pt x="15144" y="2686492"/>
                    <a:pt x="0" y="2649932"/>
                    <a:pt x="0" y="2611811"/>
                  </a:cubicBezTo>
                  <a:lnTo>
                    <a:pt x="0" y="143736"/>
                  </a:lnTo>
                  <a:cubicBezTo>
                    <a:pt x="0" y="105615"/>
                    <a:pt x="15144" y="69055"/>
                    <a:pt x="42099" y="42099"/>
                  </a:cubicBezTo>
                  <a:cubicBezTo>
                    <a:pt x="69055" y="15144"/>
                    <a:pt x="105615" y="0"/>
                    <a:pt x="143736" y="0"/>
                  </a:cubicBezTo>
                  <a:close/>
                </a:path>
              </a:pathLst>
            </a:custGeom>
            <a:solidFill>
              <a:srgbClr val="7BB401"/>
            </a:solidFill>
          </p:spPr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1418589" cy="280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8" name="Freeform 6"/>
          <p:cNvSpPr/>
          <p:nvPr/>
        </p:nvSpPr>
        <p:spPr>
          <a:xfrm rot="5400000" flipV="1">
            <a:off x="7569541" y="2026826"/>
            <a:ext cx="8629783" cy="3063573"/>
          </a:xfrm>
          <a:custGeom>
            <a:avLst/>
            <a:gdLst/>
            <a:ahLst/>
            <a:cxnLst/>
            <a:rect l="l" t="t" r="r" b="b"/>
            <a:pathLst>
              <a:path w="12944674" h="4595359">
                <a:moveTo>
                  <a:pt x="0" y="4595360"/>
                </a:moveTo>
                <a:lnTo>
                  <a:pt x="12944674" y="4595360"/>
                </a:lnTo>
                <a:lnTo>
                  <a:pt x="12944674" y="0"/>
                </a:lnTo>
                <a:lnTo>
                  <a:pt x="0" y="0"/>
                </a:lnTo>
                <a:lnTo>
                  <a:pt x="0" y="45953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9999"/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14"/>
          <p:cNvGrpSpPr/>
          <p:nvPr/>
        </p:nvGrpSpPr>
        <p:grpSpPr>
          <a:xfrm>
            <a:off x="958117" y="2755481"/>
            <a:ext cx="6435512" cy="1118845"/>
            <a:chOff x="0" y="0"/>
            <a:chExt cx="640647" cy="111379"/>
          </a:xfrm>
        </p:grpSpPr>
        <p:sp>
          <p:nvSpPr>
            <p:cNvPr id="12" name="Freeform 15"/>
            <p:cNvSpPr/>
            <p:nvPr/>
          </p:nvSpPr>
          <p:spPr>
            <a:xfrm>
              <a:off x="0" y="0"/>
              <a:ext cx="640647" cy="111379"/>
            </a:xfrm>
            <a:custGeom>
              <a:avLst/>
              <a:gdLst/>
              <a:ahLst/>
              <a:cxnLst/>
              <a:rect l="l" t="t" r="r" b="b"/>
              <a:pathLst>
                <a:path w="640647" h="111379">
                  <a:moveTo>
                    <a:pt x="40902" y="0"/>
                  </a:moveTo>
                  <a:lnTo>
                    <a:pt x="599745" y="0"/>
                  </a:lnTo>
                  <a:cubicBezTo>
                    <a:pt x="610592" y="0"/>
                    <a:pt x="620996" y="4309"/>
                    <a:pt x="628667" y="11980"/>
                  </a:cubicBezTo>
                  <a:cubicBezTo>
                    <a:pt x="636337" y="19651"/>
                    <a:pt x="640647" y="30054"/>
                    <a:pt x="640647" y="40902"/>
                  </a:cubicBezTo>
                  <a:lnTo>
                    <a:pt x="640647" y="70477"/>
                  </a:lnTo>
                  <a:cubicBezTo>
                    <a:pt x="640647" y="93067"/>
                    <a:pt x="622334" y="111379"/>
                    <a:pt x="599745" y="111379"/>
                  </a:cubicBezTo>
                  <a:lnTo>
                    <a:pt x="40902" y="111379"/>
                  </a:lnTo>
                  <a:cubicBezTo>
                    <a:pt x="18312" y="111379"/>
                    <a:pt x="0" y="93067"/>
                    <a:pt x="0" y="70477"/>
                  </a:cubicBezTo>
                  <a:lnTo>
                    <a:pt x="0" y="40902"/>
                  </a:lnTo>
                  <a:cubicBezTo>
                    <a:pt x="0" y="18312"/>
                    <a:pt x="18312" y="0"/>
                    <a:pt x="40902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4" name="TextBox 16"/>
            <p:cNvSpPr txBox="1"/>
            <p:nvPr/>
          </p:nvSpPr>
          <p:spPr>
            <a:xfrm>
              <a:off x="0" y="-47625"/>
              <a:ext cx="640647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958117" y="4525899"/>
            <a:ext cx="7093099" cy="1118845"/>
            <a:chOff x="0" y="0"/>
            <a:chExt cx="706108" cy="111379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706108" cy="111379"/>
            </a:xfrm>
            <a:custGeom>
              <a:avLst/>
              <a:gdLst/>
              <a:ahLst/>
              <a:cxnLst/>
              <a:rect l="l" t="t" r="r" b="b"/>
              <a:pathLst>
                <a:path w="706108" h="111379">
                  <a:moveTo>
                    <a:pt x="37110" y="0"/>
                  </a:moveTo>
                  <a:lnTo>
                    <a:pt x="668998" y="0"/>
                  </a:lnTo>
                  <a:cubicBezTo>
                    <a:pt x="678841" y="0"/>
                    <a:pt x="688280" y="3910"/>
                    <a:pt x="695239" y="10869"/>
                  </a:cubicBezTo>
                  <a:cubicBezTo>
                    <a:pt x="702199" y="17829"/>
                    <a:pt x="706108" y="27268"/>
                    <a:pt x="706108" y="37110"/>
                  </a:cubicBezTo>
                  <a:lnTo>
                    <a:pt x="706108" y="74269"/>
                  </a:lnTo>
                  <a:cubicBezTo>
                    <a:pt x="706108" y="84112"/>
                    <a:pt x="702199" y="93551"/>
                    <a:pt x="695239" y="100510"/>
                  </a:cubicBezTo>
                  <a:cubicBezTo>
                    <a:pt x="688280" y="107470"/>
                    <a:pt x="678841" y="111379"/>
                    <a:pt x="668998" y="111379"/>
                  </a:cubicBezTo>
                  <a:lnTo>
                    <a:pt x="37110" y="111379"/>
                  </a:lnTo>
                  <a:cubicBezTo>
                    <a:pt x="27268" y="111379"/>
                    <a:pt x="17829" y="107470"/>
                    <a:pt x="10869" y="100510"/>
                  </a:cubicBezTo>
                  <a:cubicBezTo>
                    <a:pt x="3910" y="93551"/>
                    <a:pt x="0" y="84112"/>
                    <a:pt x="0" y="74269"/>
                  </a:cubicBezTo>
                  <a:lnTo>
                    <a:pt x="0" y="37110"/>
                  </a:lnTo>
                  <a:cubicBezTo>
                    <a:pt x="0" y="27268"/>
                    <a:pt x="3910" y="17829"/>
                    <a:pt x="10869" y="10869"/>
                  </a:cubicBezTo>
                  <a:cubicBezTo>
                    <a:pt x="17829" y="3910"/>
                    <a:pt x="27268" y="0"/>
                    <a:pt x="37110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8" name="TextBox 19"/>
            <p:cNvSpPr txBox="1"/>
            <p:nvPr/>
          </p:nvSpPr>
          <p:spPr>
            <a:xfrm>
              <a:off x="0" y="-47625"/>
              <a:ext cx="706108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19" name="Freeform 23"/>
          <p:cNvSpPr/>
          <p:nvPr/>
        </p:nvSpPr>
        <p:spPr>
          <a:xfrm>
            <a:off x="685801" y="2685084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4"/>
          <p:cNvSpPr/>
          <p:nvPr/>
        </p:nvSpPr>
        <p:spPr>
          <a:xfrm>
            <a:off x="685801" y="4455502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7"/>
          <p:cNvSpPr txBox="1"/>
          <p:nvPr/>
        </p:nvSpPr>
        <p:spPr>
          <a:xfrm>
            <a:off x="2047164" y="3037689"/>
            <a:ext cx="5117911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khai thác thủy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762189" y="1700759"/>
            <a:ext cx="6239377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  <a:spcBef>
                <a:spcPct val="0"/>
              </a:spcBef>
            </a:pPr>
            <a:r>
              <a:rPr lang="en-US" sz="5300" b="1" spc="-384" smtClean="0">
                <a:solidFill>
                  <a:srgbClr val="141414"/>
                </a:solidFill>
              </a:rPr>
              <a:t>THẢO LUẬN NHÓM</a:t>
            </a:r>
            <a:endParaRPr lang="en-US" sz="5300" b="1" spc="-384">
              <a:solidFill>
                <a:srgbClr val="141414"/>
              </a:solidFill>
            </a:endParaRPr>
          </a:p>
        </p:txBody>
      </p:sp>
      <p:sp>
        <p:nvSpPr>
          <p:cNvPr id="23" name="TextBox 29"/>
          <p:cNvSpPr txBox="1"/>
          <p:nvPr/>
        </p:nvSpPr>
        <p:spPr>
          <a:xfrm>
            <a:off x="2068835" y="4552342"/>
            <a:ext cx="56830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nuôi trồng và xuất khẩuthủy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741" y="2770507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1,3</a:t>
            </a:r>
            <a:endParaRPr lang="en-US" sz="3000"/>
          </a:p>
        </p:txBody>
      </p:sp>
      <p:sp>
        <p:nvSpPr>
          <p:cNvPr id="25" name="TextBox 24"/>
          <p:cNvSpPr txBox="1"/>
          <p:nvPr/>
        </p:nvSpPr>
        <p:spPr>
          <a:xfrm>
            <a:off x="752901" y="4601611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2,4</a:t>
            </a:r>
            <a:endParaRPr lang="en-US" sz="3000"/>
          </a:p>
        </p:txBody>
      </p:sp>
      <p:sp>
        <p:nvSpPr>
          <p:cNvPr id="26" name="Freeform 13"/>
          <p:cNvSpPr/>
          <p:nvPr/>
        </p:nvSpPr>
        <p:spPr>
          <a:xfrm>
            <a:off x="7765576" y="2060812"/>
            <a:ext cx="2268383" cy="430119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 r="-54629"/>
            </a:stretch>
          </a:blipFill>
        </p:spPr>
      </p:sp>
      <p:pic>
        <p:nvPicPr>
          <p:cNvPr id="31" name="Picture 2" descr="C:\Users\Administrator\Desktop\Ảnh GS 9\blobid1-171421843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17209" y="3399756"/>
            <a:ext cx="6743900" cy="32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0" y="2191961"/>
            <a:ext cx="8763348" cy="1218918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Nhận xét sự thay đổi tỉ trọng GTSX ngành thủy sản năm 2021 so với năm 2010. </a:t>
            </a: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 thay đổi này nói lên điều gì?</a:t>
            </a:r>
            <a:endParaRPr lang="vi-VN" sz="2600" b="1" i="1" dirty="0">
              <a:solidFill>
                <a:srgbClr val="0000FF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4" y="1430137"/>
            <a:ext cx="1000675" cy="108635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5416" y="5591891"/>
            <a:ext cx="4571800" cy="115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CƠ CẤU NGÀNH NÔNG NGHIỆP, LÂM NGHIỆP VÀ THUỶ SẢN NƯỚC TA NĂM 2010 VÀ NĂM 2021</a:t>
            </a:r>
            <a:endParaRPr lang="en-US" sz="2300" b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32" grpId="0" animBg="1"/>
      <p:bldP spid="32" grpId="1" animBg="1"/>
      <p:bldP spid="34" grpId="0"/>
      <p:bldP spid="3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9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702481" y="2314793"/>
            <a:ext cx="4936260" cy="2627675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30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Nhận xét sự thay đổi qui mô và cơ cấu sản lượng thủy sản của nước ta, giai đoạn 2012 - 2021.</a:t>
            </a:r>
            <a:endParaRPr lang="vi-VN" sz="3000" b="1" i="1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5" y="1552969"/>
            <a:ext cx="1000675" cy="10863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thủy sản</a:t>
            </a:r>
            <a:endParaRPr lang="en-US" sz="3000" b="1" i="1" u="sng"/>
          </a:p>
        </p:txBody>
      </p:sp>
      <p:pic>
        <p:nvPicPr>
          <p:cNvPr id="1026" name="Picture 2" descr="C:\Users\Administrator\Desktop\Ảnh GS 9\z5646246315639_6ba18ed1f741ca3d6523cabc445e058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100" y="2702257"/>
            <a:ext cx="5802917" cy="3829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0"/>
          <p:cNvSpPr txBox="1"/>
          <p:nvPr/>
        </p:nvSpPr>
        <p:spPr>
          <a:xfrm>
            <a:off x="500004" y="1580835"/>
            <a:ext cx="11473632" cy="24985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Giai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đoạn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2010 - 2021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lượng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 nước</a:t>
            </a:r>
            <a:r>
              <a:rPr kumimoji="0" lang="en-US" sz="29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ta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liên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tục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trong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đó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+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nuôi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trồng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2,15 triệu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tấn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(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gấp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1,8 lần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+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khai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thác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1,46 triệu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tấn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(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gấp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1,6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lần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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nuôi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trồng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tăng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nhanh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hơn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khai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thác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8298974" y="61019"/>
            <a:ext cx="3559858" cy="3559859"/>
          </a:xfrm>
          <a:custGeom>
            <a:avLst/>
            <a:gdLst/>
            <a:ahLst/>
            <a:cxnLst/>
            <a:rect l="l" t="t" r="r" b="b"/>
            <a:pathLst>
              <a:path w="5339788" h="5339788">
                <a:moveTo>
                  <a:pt x="0" y="0"/>
                </a:moveTo>
                <a:lnTo>
                  <a:pt x="5339788" y="0"/>
                </a:lnTo>
                <a:lnTo>
                  <a:pt x="5339788" y="5339788"/>
                </a:lnTo>
                <a:lnTo>
                  <a:pt x="0" y="533978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29896" y="3886095"/>
            <a:ext cx="11505638" cy="2769348"/>
          </a:xfrm>
          <a:prstGeom prst="rect">
            <a:avLst/>
          </a:prstGeom>
          <a:ln w="57150">
            <a:solidFill>
              <a:srgbClr val="00B050"/>
            </a:solidFill>
            <a:prstDash val="dashDot"/>
          </a:ln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3618"/>
              </a:lnSpc>
              <a:defRPr/>
            </a:pPr>
            <a:r>
              <a:rPr lang="en-US" sz="3000" b="1" smtClean="0">
                <a:solidFill>
                  <a:srgbClr val="000000"/>
                </a:solidFill>
              </a:rPr>
              <a:t>Nuôi trồng  </a:t>
            </a:r>
            <a:r>
              <a:rPr lang="en-US" sz="3000" b="1" dirty="0" err="1">
                <a:solidFill>
                  <a:srgbClr val="000000"/>
                </a:solidFill>
              </a:rPr>
              <a:t>thủy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sản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000000"/>
                </a:solidFill>
              </a:rPr>
              <a:t>nhiều hơn và tăng nhanh hơn  </a:t>
            </a:r>
            <a:r>
              <a:rPr lang="en-US" sz="3000" b="1" dirty="0" err="1">
                <a:solidFill>
                  <a:srgbClr val="000000"/>
                </a:solidFill>
              </a:rPr>
              <a:t>khai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vì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dirty="0" err="1">
                <a:solidFill>
                  <a:srgbClr val="C00000"/>
                </a:solidFill>
              </a:rPr>
              <a:t>Đáp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ứng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tốt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hơn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nhu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cầu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của</a:t>
            </a:r>
            <a:r>
              <a:rPr lang="en-US" sz="3000" b="1" dirty="0">
                <a:solidFill>
                  <a:srgbClr val="000000"/>
                </a:solidFill>
              </a:rPr>
              <a:t> con </a:t>
            </a:r>
            <a:r>
              <a:rPr lang="en-US" sz="3000" b="1" dirty="0" err="1">
                <a:solidFill>
                  <a:srgbClr val="000000"/>
                </a:solidFill>
              </a:rPr>
              <a:t>người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dirty="0" err="1">
                <a:solidFill>
                  <a:srgbClr val="C00000"/>
                </a:solidFill>
              </a:rPr>
              <a:t>Chủ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động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nguyên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liệu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nhà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máy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chế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biến</a:t>
            </a:r>
            <a:r>
              <a:rPr lang="en-US" sz="3000" b="1" dirty="0">
                <a:solidFill>
                  <a:srgbClr val="000000"/>
                </a:solidFill>
              </a:rPr>
              <a:t>; </a:t>
            </a:r>
            <a:r>
              <a:rPr lang="en-US" sz="3000" b="1" dirty="0" err="1">
                <a:solidFill>
                  <a:srgbClr val="000000"/>
                </a:solidFill>
              </a:rPr>
              <a:t>thời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gian</a:t>
            </a:r>
            <a:r>
              <a:rPr lang="en-US" sz="3000" b="1" dirty="0">
                <a:solidFill>
                  <a:srgbClr val="000000"/>
                </a:solidFill>
              </a:rPr>
              <a:t>/ </a:t>
            </a:r>
            <a:r>
              <a:rPr lang="en-US" sz="3000" b="1" dirty="0" err="1">
                <a:solidFill>
                  <a:srgbClr val="000000"/>
                </a:solidFill>
              </a:rPr>
              <a:t>chủng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loại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xuất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bán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err="1">
                <a:solidFill>
                  <a:srgbClr val="000000"/>
                </a:solidFill>
              </a:rPr>
              <a:t>Nước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000000"/>
                </a:solidFill>
              </a:rPr>
              <a:t>ta </a:t>
            </a:r>
            <a:r>
              <a:rPr lang="en-US" sz="3000" b="1" dirty="0" err="1">
                <a:solidFill>
                  <a:srgbClr val="000000"/>
                </a:solidFill>
              </a:rPr>
              <a:t>có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nhiều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điều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kiện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để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ngành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thủy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sản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nuôi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trồng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</a:p>
          <a:p>
            <a:pPr defTabSz="609539">
              <a:lnSpc>
                <a:spcPts val="3618"/>
              </a:lnSpc>
              <a:defRPr/>
            </a:pPr>
            <a:r>
              <a:rPr lang="en-US" sz="3000" b="1" dirty="0">
                <a:solidFill>
                  <a:srgbClr val="000000"/>
                </a:solidFill>
              </a:rPr>
              <a:t>(</a:t>
            </a:r>
            <a:r>
              <a:rPr lang="en-US" sz="3000" b="1" dirty="0" err="1">
                <a:solidFill>
                  <a:srgbClr val="000000"/>
                </a:solidFill>
              </a:rPr>
              <a:t>diện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tích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mặt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nước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thị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trường</a:t>
            </a:r>
            <a:r>
              <a:rPr lang="en-US" sz="3000" b="1" dirty="0">
                <a:solidFill>
                  <a:srgbClr val="000000"/>
                </a:solidFill>
              </a:rPr>
              <a:t>….) </a:t>
            </a:r>
          </a:p>
        </p:txBody>
      </p:sp>
      <p:sp>
        <p:nvSpPr>
          <p:cNvPr id="15" name="Freeform 15"/>
          <p:cNvSpPr/>
          <p:nvPr/>
        </p:nvSpPr>
        <p:spPr>
          <a:xfrm>
            <a:off x="8400573" y="162619"/>
            <a:ext cx="3559858" cy="3559859"/>
          </a:xfrm>
          <a:custGeom>
            <a:avLst/>
            <a:gdLst/>
            <a:ahLst/>
            <a:cxnLst/>
            <a:rect l="l" t="t" r="r" b="b"/>
            <a:pathLst>
              <a:path w="5339788" h="5339788">
                <a:moveTo>
                  <a:pt x="0" y="0"/>
                </a:moveTo>
                <a:lnTo>
                  <a:pt x="5339788" y="0"/>
                </a:lnTo>
                <a:lnTo>
                  <a:pt x="5339788" y="5339788"/>
                </a:lnTo>
                <a:lnTo>
                  <a:pt x="0" y="533978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6553260" y="467531"/>
            <a:ext cx="5320751" cy="2966725"/>
          </a:xfrm>
          <a:prstGeom prst="wedgeEllipseCallout">
            <a:avLst>
              <a:gd name="adj1" fmla="val 2511"/>
              <a:gd name="adj2" fmla="val 54120"/>
            </a:avLst>
          </a:prstGeom>
          <a:solidFill>
            <a:srgbClr val="2E84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endParaRPr lang="en-US" sz="3000" b="1">
              <a:solidFill>
                <a:prstClr val="white"/>
              </a:solidFill>
            </a:endParaRPr>
          </a:p>
        </p:txBody>
      </p:sp>
      <p:sp>
        <p:nvSpPr>
          <p:cNvPr id="19" name="TextBox 11"/>
          <p:cNvSpPr txBox="1"/>
          <p:nvPr/>
        </p:nvSpPr>
        <p:spPr>
          <a:xfrm rot="-802800">
            <a:off x="6919806" y="875853"/>
            <a:ext cx="4485837" cy="2307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3000" b="1" dirty="0">
                <a:solidFill>
                  <a:prstClr val="white"/>
                </a:solidFill>
              </a:rPr>
              <a:t>T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ại sao </a:t>
            </a:r>
          </a:p>
          <a:p>
            <a:pPr algn="ctr" defTabSz="609539">
              <a:defRPr/>
            </a:pP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ngành nuôi trồng của nước ta </a:t>
            </a:r>
            <a:r>
              <a:rPr lang="vi-VN" sz="3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nhiều hơn 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 </a:t>
            </a:r>
            <a:r>
              <a:rPr lang="vi-VN" sz="3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tăng nhanh hơn 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ngành khai thác?</a:t>
            </a:r>
          </a:p>
          <a:p>
            <a:pPr algn="ctr" defTabSz="609539">
              <a:defRPr/>
            </a:pPr>
            <a:endParaRPr lang="vi-VN" sz="3000" b="1" dirty="0">
              <a:solidFill>
                <a:prstClr val="white"/>
              </a:solidFill>
            </a:endParaRPr>
          </a:p>
        </p:txBody>
      </p:sp>
      <p:sp>
        <p:nvSpPr>
          <p:cNvPr id="23" name="Freeform 6"/>
          <p:cNvSpPr/>
          <p:nvPr/>
        </p:nvSpPr>
        <p:spPr>
          <a:xfrm>
            <a:off x="380256" y="381705"/>
            <a:ext cx="5728721" cy="3123477"/>
          </a:xfrm>
          <a:custGeom>
            <a:avLst/>
            <a:gdLst/>
            <a:ahLst/>
            <a:cxnLst/>
            <a:rect l="l" t="t" r="r" b="b"/>
            <a:pathLst>
              <a:path w="10033368" h="4629986">
                <a:moveTo>
                  <a:pt x="0" y="0"/>
                </a:moveTo>
                <a:lnTo>
                  <a:pt x="10033368" y="0"/>
                </a:lnTo>
                <a:lnTo>
                  <a:pt x="10033368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00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522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59C16C-809F-4380-AAAD-0A3A9D2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" y="56356"/>
            <a:ext cx="12134851" cy="100064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TRÍ TUỆ</a:t>
            </a:r>
            <a:endParaRPr lang="en-US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A06D44-E3E5-4161-9F7A-C42AF5340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" y="1223804"/>
            <a:ext cx="5842908" cy="541648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Quan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sát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các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hình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và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cho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biết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tên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từng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loại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sản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của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ngành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err="1">
                <a:solidFill>
                  <a:srgbClr val="000099"/>
                </a:solidFill>
                <a:cs typeface="Arial" panose="020B0604020202020204" pitchFamily="34" charset="0"/>
              </a:rPr>
              <a:t>nông</a:t>
            </a:r>
            <a:r>
              <a:rPr lang="en-US" sz="3500" b="1" i="1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smtClean="0">
                <a:solidFill>
                  <a:srgbClr val="000099"/>
                </a:solidFill>
                <a:cs typeface="Arial" panose="020B0604020202020204" pitchFamily="34" charset="0"/>
              </a:rPr>
              <a:t>nghiệp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Mỗi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cá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nhân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chỉ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nói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tên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1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sản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Trả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lời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đúng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sẽ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+1 </a:t>
            </a:r>
            <a:r>
              <a:rPr lang="en-US" sz="3500" b="1" i="1" err="1">
                <a:solidFill>
                  <a:srgbClr val="000099"/>
                </a:solidFill>
                <a:cs typeface="Arial" panose="020B0604020202020204" pitchFamily="34" charset="0"/>
              </a:rPr>
              <a:t>điểm</a:t>
            </a:r>
            <a:r>
              <a:rPr lang="en-US" sz="3500" b="1" i="1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 descr="Image result for Má»c nhÄ©">
            <a:extLst>
              <a:ext uri="{FF2B5EF4-FFF2-40B4-BE49-F238E27FC236}">
                <a16:creationId xmlns:a16="http://schemas.microsoft.com/office/drawing/2014/main" xmlns="" id="{8FD77BA0-9F60-40E7-AA7F-040FA705E2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223803"/>
            <a:ext cx="5842908" cy="5416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" name="Picture 21" descr="Image result for MÄng tre">
            <a:extLst>
              <a:ext uri="{FF2B5EF4-FFF2-40B4-BE49-F238E27FC236}">
                <a16:creationId xmlns:a16="http://schemas.microsoft.com/office/drawing/2014/main" xmlns="" id="{F2C7BAE1-9675-4F3E-A1CF-5200A3106B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23803"/>
            <a:ext cx="5871482" cy="54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Image result for náº¥m má»i">
            <a:extLst>
              <a:ext uri="{FF2B5EF4-FFF2-40B4-BE49-F238E27FC236}">
                <a16:creationId xmlns:a16="http://schemas.microsoft.com/office/drawing/2014/main" xmlns="" id="{174AE0E5-701B-458E-86F9-0A83B3EE46C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5"/>
            <a:ext cx="5842908" cy="548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mage result for Máº­t ong rá»«ng">
            <a:extLst>
              <a:ext uri="{FF2B5EF4-FFF2-40B4-BE49-F238E27FC236}">
                <a16:creationId xmlns:a16="http://schemas.microsoft.com/office/drawing/2014/main" xmlns="" id="{6F7C5C05-5D78-4646-8B54-8D6EB5C3F4B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4974"/>
            <a:ext cx="5842908" cy="55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Image result for Háº¡t dáº» Cao Báº±ng">
            <a:extLst>
              <a:ext uri="{FF2B5EF4-FFF2-40B4-BE49-F238E27FC236}">
                <a16:creationId xmlns:a16="http://schemas.microsoft.com/office/drawing/2014/main" xmlns="" id="{99B7C222-064D-450F-AEEE-13D5A545BAA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24992"/>
            <a:ext cx="5900056" cy="567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Image result for cÃ¡ cÆ¡m">
            <a:extLst>
              <a:ext uri="{FF2B5EF4-FFF2-40B4-BE49-F238E27FC236}">
                <a16:creationId xmlns:a16="http://schemas.microsoft.com/office/drawing/2014/main" xmlns="" id="{DB15CA88-20A1-4AEC-A471-AFCFF892899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41414"/>
            <a:ext cx="5900056" cy="558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Image result for tÃ©p sÃ´ng">
            <a:extLst>
              <a:ext uri="{FF2B5EF4-FFF2-40B4-BE49-F238E27FC236}">
                <a16:creationId xmlns:a16="http://schemas.microsoft.com/office/drawing/2014/main" xmlns="" id="{9C379C84-CEAC-406D-80D9-6E0E515BD17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3"/>
            <a:ext cx="5814334" cy="555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Image result for NghÃªu">
            <a:extLst>
              <a:ext uri="{FF2B5EF4-FFF2-40B4-BE49-F238E27FC236}">
                <a16:creationId xmlns:a16="http://schemas.microsoft.com/office/drawing/2014/main" xmlns="" id="{E1265F50-B1F9-45F4-BFA5-A8C43CCA459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08570"/>
            <a:ext cx="5814334" cy="54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Image result for CÃ¡ ná»¥c">
            <a:extLst>
              <a:ext uri="{FF2B5EF4-FFF2-40B4-BE49-F238E27FC236}">
                <a16:creationId xmlns:a16="http://schemas.microsoft.com/office/drawing/2014/main" xmlns="" id="{5F2ECB4E-0F84-44C1-9C42-DDFBE19B1FE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8851" y="1157403"/>
            <a:ext cx="5928631" cy="5583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3706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9999"/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22" name="Chữ Phượng ghi 1">
            <a:extLst>
              <a:ext uri="{FF2B5EF4-FFF2-40B4-BE49-F238E27FC236}">
                <a16:creationId xmlns=""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/>
              <a:t>* Khai thác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/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Sản lượng tăng khá nhanh, chủ yếu là khai thác cá biển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BTB &amp; DHMT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có sản lượng khai thác cao nhất (44,6% cả nước).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Khai thác thuỷ sản xa bờ đang được đẩy mạnh, các tàu đánh cá và trang thiết bị được đầu tư hiện đại hơn.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hữ Phượng ghi 1">
            <a:extLst>
              <a:ext uri="{FF2B5EF4-FFF2-40B4-BE49-F238E27FC236}">
                <a16:creationId xmlns=""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* Nuôi trồng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Nuôi trồng phát triển nhanh, chủ yếu là nuôi tôm và cá.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Đ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BSCL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ó sản lượng nuôi trồng lớn nhất (chiếm 69,5% cả nước).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Nuôi trồng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thủy sản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đang phát triển theo hình thức trang trại công nghệ cao, nuôi hữu cơ.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Sản phẩm thuỷ sản nuôi trồng ngày càng đáp ứng yêu cầu về an toàn thực phẩm, truy xuất nguồn gốc và các tiêu chuẩn quốc tế.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hữ Phượng ghi 1">
            <a:extLst>
              <a:ext uri="{FF2B5EF4-FFF2-40B4-BE49-F238E27FC236}">
                <a16:creationId xmlns=""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388891" y="1649695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* Xuất khẩu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Thuỷ sản nước ta đã xuất khẩu đến nhiều thị trường lớn như Hoa Kỳ, Nhật Bản, EU,...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Xuất khẩu thuỷ sản thúc đẩy các hoạt động khai thác, nuôi trồng và chế biến thuỷ sản.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thủy sản</a:t>
            </a:r>
            <a:endParaRPr lang="en-US" sz="3000" b="1" i="1" u="sng"/>
          </a:p>
        </p:txBody>
      </p:sp>
      <p:sp>
        <p:nvSpPr>
          <p:cNvPr id="12" name="TextBox 11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  <p:bldP spid="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ơ hội tăng xuất khẩu thủy sản vào thị trường Anh">
            <a:extLst>
              <a:ext uri="{FF2B5EF4-FFF2-40B4-BE49-F238E27FC236}">
                <a16:creationId xmlns="" xmlns:a16="http://schemas.microsoft.com/office/drawing/2014/main" id="{8A88F8F5-BF60-43E8-96DE-B7C3465538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51" r="-1" b="6167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8C5B61D6-E30A-4430-8D3C-0EFD7371BC0D}"/>
              </a:ext>
            </a:extLst>
          </p:cNvPr>
          <p:cNvSpPr txBox="1">
            <a:spLocks/>
          </p:cNvSpPr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Chế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biến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81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y Trình Nuôi Tôm Sú Thâm Canh Và Bán Thâm Canh - Chuyên cung cấp bạt lót  hồ tôm, màng chống thấm hdpe">
            <a:extLst>
              <a:ext uri="{FF2B5EF4-FFF2-40B4-BE49-F238E27FC236}">
                <a16:creationId xmlns="" xmlns:a16="http://schemas.microsoft.com/office/drawing/2014/main" id="{BD1E95C6-C850-493E-9516-4F2275F7DC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70C28E7-AD0D-4275-9E7D-8DB0BBDAAC77}"/>
              </a:ext>
            </a:extLst>
          </p:cNvPr>
          <p:cNvSpPr txBox="1">
            <a:spLocks/>
          </p:cNvSpPr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Khu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vực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nuôi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tôm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 descr="Tôm Sú Archives - Page 2 of 7 - Fman - Bạn của nhà nông Việt Nam">
            <a:extLst>
              <a:ext uri="{FF2B5EF4-FFF2-40B4-BE49-F238E27FC236}">
                <a16:creationId xmlns="" xmlns:a16="http://schemas.microsoft.com/office/drawing/2014/main" id="{33FC4E8C-A743-47A6-95BD-4C8FFC86B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14" t="852" r="23870"/>
          <a:stretch>
            <a:fillRect/>
          </a:stretch>
        </p:blipFill>
        <p:spPr bwMode="auto">
          <a:xfrm>
            <a:off x="9091703" y="455792"/>
            <a:ext cx="2459075" cy="2459292"/>
          </a:xfrm>
          <a:custGeom>
            <a:avLst/>
            <a:gdLst>
              <a:gd name="connsiteX0" fmla="*/ 1619480 w 3238960"/>
              <a:gd name="connsiteY0" fmla="*/ 0 h 3239246"/>
              <a:gd name="connsiteX1" fmla="*/ 3238960 w 3238960"/>
              <a:gd name="connsiteY1" fmla="*/ 1619623 h 3239246"/>
              <a:gd name="connsiteX2" fmla="*/ 1619480 w 3238960"/>
              <a:gd name="connsiteY2" fmla="*/ 3239246 h 3239246"/>
              <a:gd name="connsiteX3" fmla="*/ 0 w 3238960"/>
              <a:gd name="connsiteY3" fmla="*/ 1619623 h 3239246"/>
              <a:gd name="connsiteX4" fmla="*/ 1619480 w 3238960"/>
              <a:gd name="connsiteY4" fmla="*/ 0 h 323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960" h="3239246">
                <a:moveTo>
                  <a:pt x="1619480" y="0"/>
                </a:moveTo>
                <a:cubicBezTo>
                  <a:pt x="2513894" y="0"/>
                  <a:pt x="3238960" y="725130"/>
                  <a:pt x="3238960" y="1619623"/>
                </a:cubicBezTo>
                <a:cubicBezTo>
                  <a:pt x="3238960" y="2514116"/>
                  <a:pt x="2513894" y="3239246"/>
                  <a:pt x="1619480" y="3239246"/>
                </a:cubicBezTo>
                <a:cubicBezTo>
                  <a:pt x="725066" y="3239246"/>
                  <a:pt x="0" y="2514116"/>
                  <a:pt x="0" y="1619623"/>
                </a:cubicBezTo>
                <a:cubicBezTo>
                  <a:pt x="0" y="725130"/>
                  <a:pt x="725066" y="0"/>
                  <a:pt x="161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47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44" b="14844"/>
          <a:stretch/>
        </p:blipFill>
        <p:spPr bwMode="auto">
          <a:xfrm>
            <a:off x="4916" y="-15371"/>
            <a:ext cx="12219325" cy="687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9844" y="833009"/>
            <a:ext cx="2860899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4500" b="1" dirty="0" err="1">
                <a:solidFill>
                  <a:srgbClr val="0000FF"/>
                </a:solidFill>
              </a:rPr>
              <a:t>Em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có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biết</a:t>
            </a:r>
            <a:r>
              <a:rPr lang="en-US" sz="4500" b="1" dirty="0">
                <a:solidFill>
                  <a:srgbClr val="0000FF"/>
                </a:solidFill>
              </a:rPr>
              <a:t>? </a:t>
            </a:r>
          </a:p>
        </p:txBody>
      </p:sp>
      <p:sp>
        <p:nvSpPr>
          <p:cNvPr id="10" name="TextBox 19"/>
          <p:cNvSpPr txBox="1"/>
          <p:nvPr/>
        </p:nvSpPr>
        <p:spPr>
          <a:xfrm>
            <a:off x="414564" y="1694706"/>
            <a:ext cx="11212022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lnSpc>
                <a:spcPts val="3882"/>
              </a:lnSpc>
              <a:defRPr/>
            </a:pPr>
            <a:endParaRPr lang="en-US" sz="2800" spc="-3" dirty="0">
              <a:solidFill>
                <a:srgbClr val="1729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11941" y="53440"/>
            <a:ext cx="8736738" cy="1973845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616657" y="80736"/>
            <a:ext cx="857534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r>
              <a:rPr lang="en-US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vi-VN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àng </a:t>
            </a:r>
            <a:r>
              <a:rPr lang="en-US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chài Cái bèo (Hải Phòng) </a:t>
            </a:r>
            <a:r>
              <a:rPr lang="vi-VN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 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làng nổi lớn nhất và lâu đời nhất ở Việt Nam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hơn 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7000 năm trước. Hiện làng có hơn 600 cư dân sống chủ yếu bằng nghề đánh cá và nuôi thủy sản.</a:t>
            </a:r>
            <a:endParaRPr lang="en-US" sz="2800" b="1" i="1" spc="-3" dirty="0">
              <a:solidFill>
                <a:srgbClr val="1729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20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14" b="12416"/>
          <a:stretch/>
        </p:blipFill>
        <p:spPr bwMode="auto">
          <a:xfrm>
            <a:off x="0" y="-14799"/>
            <a:ext cx="12162326" cy="684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/>
          <p:cNvGrpSpPr/>
          <p:nvPr/>
        </p:nvGrpSpPr>
        <p:grpSpPr>
          <a:xfrm>
            <a:off x="-56581" y="5880991"/>
            <a:ext cx="12218907" cy="944509"/>
            <a:chOff x="550692" y="4637589"/>
            <a:chExt cx="18328361" cy="1775208"/>
          </a:xfrm>
          <a:solidFill>
            <a:schemeClr val="bg1">
              <a:alpha val="62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550692" y="5332401"/>
              <a:ext cx="18328361" cy="108039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539">
                <a:defRPr/>
              </a:pPr>
              <a:endParaRPr lang="en-US" sz="2800" b="1" i="1">
                <a:solidFill>
                  <a:prstClr val="white"/>
                </a:solidFill>
              </a:endParaRPr>
            </a:p>
          </p:txBody>
        </p:sp>
        <p:sp>
          <p:nvSpPr>
            <p:cNvPr id="9" name="TextBox 3"/>
            <p:cNvSpPr txBox="1"/>
            <p:nvPr/>
          </p:nvSpPr>
          <p:spPr>
            <a:xfrm>
              <a:off x="1782138" y="4637589"/>
              <a:ext cx="15881856" cy="1668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539">
                <a:lnSpc>
                  <a:spcPts val="8049"/>
                </a:lnSpc>
                <a:defRPr/>
              </a:pPr>
              <a:r>
                <a:rPr lang="vi-VN" sz="2800" b="1" i="1" spc="-8" dirty="0">
                  <a:solidFill>
                    <a:srgbClr val="262A12"/>
                  </a:solidFill>
                  <a:latin typeface="Calibri" pitchFamily="34" charset="0"/>
                  <a:cs typeface="Calibri" pitchFamily="34" charset="0"/>
                </a:rPr>
                <a:t>Đánh cá bằng rớ</a:t>
              </a:r>
              <a:r>
                <a:rPr lang="en-US" sz="2800" b="1" i="1" spc="-8" dirty="0">
                  <a:solidFill>
                    <a:srgbClr val="262A12"/>
                  </a:solidFill>
                  <a:latin typeface="Calibri" pitchFamily="34" charset="0"/>
                  <a:cs typeface="Calibri" pitchFamily="34" charset="0"/>
                </a:rPr>
                <a:t> CHỒ</a:t>
              </a:r>
            </a:p>
          </p:txBody>
        </p:sp>
      </p:grpSp>
      <p:sp>
        <p:nvSpPr>
          <p:cNvPr id="10" name="TextBox 19"/>
          <p:cNvSpPr txBox="1"/>
          <p:nvPr/>
        </p:nvSpPr>
        <p:spPr>
          <a:xfrm>
            <a:off x="414564" y="1694706"/>
            <a:ext cx="11212022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endParaRPr lang="en-US" sz="2800" b="1" i="1" spc="-3" dirty="0">
              <a:solidFill>
                <a:srgbClr val="1729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20871" y="67088"/>
            <a:ext cx="8900511" cy="1973845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just" defTabSz="609539">
              <a:defRPr/>
            </a:pPr>
            <a:endParaRPr lang="en-US" sz="2800" b="1" i="1">
              <a:solidFill>
                <a:prstClr val="white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261812" y="39176"/>
            <a:ext cx="875276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Rớ chồ được làm bằng một tấm lưới lớn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, 4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góc được cố định bằng bốn cây tre to cắm xuống lòng sông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Đây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phương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pháp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đánh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cá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thống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ngư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dân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vùng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nước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nông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cửa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biển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n-US" sz="2800" b="1" i="1" spc="-3" dirty="0">
              <a:solidFill>
                <a:srgbClr val="1729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844" y="833009"/>
            <a:ext cx="2860899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4500" b="1" dirty="0" err="1">
                <a:solidFill>
                  <a:srgbClr val="0000FF"/>
                </a:solidFill>
              </a:rPr>
              <a:t>Em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có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biết</a:t>
            </a:r>
            <a:r>
              <a:rPr lang="en-US" sz="4500" b="1" dirty="0">
                <a:solidFill>
                  <a:srgbClr val="0000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xmlns="" val="317781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Administrator\Desktop\Ảnh GS 9\z5609024031341_5cc3b43af50177f15964602bbc837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124897" cy="3821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3" name="Picture 3" descr="C:\Users\Administrator\Desktop\Ảnh GS 9\z5609025354163_e8d40dedb16c43596f52af5bb533ac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0484" y="2743200"/>
            <a:ext cx="5081516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34043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53"/>
            <a:ext cx="11117508" cy="1545160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355173" y="8056047"/>
              <a:ext cx="13019497" cy="21154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539">
                <a:lnSpc>
                  <a:spcPts val="5545"/>
                </a:lnSpc>
                <a:defRPr/>
              </a:pPr>
              <a:r>
                <a:rPr lang="en-US" sz="3000" b="1" spc="-5" smtClean="0">
                  <a:solidFill>
                    <a:srgbClr val="FFF7DB"/>
                  </a:solidFill>
                </a:rPr>
                <a:t>Hãy cho biết tên một ngư trường trọng điểm ở miền Bắc nước ta.</a:t>
              </a:r>
              <a:endParaRPr lang="en-US" sz="3000" b="1" spc="-5" dirty="0">
                <a:solidFill>
                  <a:srgbClr val="FFF7DB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67778" y="2427601"/>
            <a:ext cx="4039126" cy="1846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Ngư trường </a:t>
            </a:r>
          </a:p>
          <a:p>
            <a:pPr algn="ctr" defTabSz="609539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Hải Phòng - Quảng Ninh </a:t>
            </a:r>
          </a:p>
          <a:p>
            <a:pPr algn="ctr" defTabSz="609539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(ngư trường Vịnh Bắc Bộ)</a:t>
            </a:r>
            <a:endParaRPr lang="en-US" sz="3000" b="1" spc="-8" dirty="0">
              <a:solidFill>
                <a:srgbClr val="FFFF00"/>
              </a:solidFill>
            </a:endParaRPr>
          </a:p>
          <a:p>
            <a:pPr algn="ctr" defTabSz="609539">
              <a:defRPr/>
            </a:pPr>
            <a:endParaRPr lang="en-US" sz="3000" b="1" spc="-8" dirty="0">
              <a:solidFill>
                <a:srgbClr val="FFFF00"/>
              </a:solidFill>
            </a:endParaRPr>
          </a:p>
        </p:txBody>
      </p:sp>
      <p:pic>
        <p:nvPicPr>
          <p:cNvPr id="27" name="Picture 2" descr="https://file1.dangcongsan.vn/DATA/0/2017/09/3_xfnsua-16_16_11_51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405" y="1162715"/>
            <a:ext cx="5911361" cy="39422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60671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44"/>
            <a:ext cx="11117508" cy="1545156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574304" y="8184596"/>
              <a:ext cx="12441028" cy="138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defRPr/>
              </a:pPr>
              <a:r>
                <a:rPr lang="vi-VN" sz="3000" b="1" spc="-5" dirty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Thực trạng nguồn lợi thuỷ sản nội địa và ven bờ biển của nước ta</a:t>
              </a:r>
              <a:endParaRPr lang="en-US" sz="3000" b="1" spc="-5" dirty="0">
                <a:solidFill>
                  <a:srgbClr val="FFF7DB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50354" y="2502031"/>
            <a:ext cx="3640341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Đang bị suy </a:t>
            </a:r>
            <a:r>
              <a:rPr lang="en-US" sz="3000" b="1" spc="-8" dirty="0" err="1">
                <a:solidFill>
                  <a:srgbClr val="FFFF00"/>
                </a:solidFill>
              </a:rPr>
              <a:t>giảm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sp>
        <p:nvSpPr>
          <p:cNvPr id="27" name="Freeform 6"/>
          <p:cNvSpPr/>
          <p:nvPr/>
        </p:nvSpPr>
        <p:spPr>
          <a:xfrm>
            <a:off x="1599614" y="1372076"/>
            <a:ext cx="5791954" cy="3580571"/>
          </a:xfrm>
          <a:custGeom>
            <a:avLst/>
            <a:gdLst/>
            <a:ahLst/>
            <a:cxnLst/>
            <a:rect l="l" t="t" r="r" b="b"/>
            <a:pathLst>
              <a:path w="10033368" h="4629986">
                <a:moveTo>
                  <a:pt x="0" y="0"/>
                </a:moveTo>
                <a:lnTo>
                  <a:pt x="10033368" y="0"/>
                </a:lnTo>
                <a:lnTo>
                  <a:pt x="10033368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100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87948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624161" y="5312844"/>
            <a:ext cx="11107170" cy="1545156"/>
            <a:chOff x="0" y="0"/>
            <a:chExt cx="4388017" cy="6104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8017" cy="610432"/>
            </a:xfrm>
            <a:custGeom>
              <a:avLst/>
              <a:gdLst/>
              <a:ahLst/>
              <a:cxnLst/>
              <a:rect l="l" t="t" r="r" b="b"/>
              <a:pathLst>
                <a:path w="4388017" h="610432">
                  <a:moveTo>
                    <a:pt x="32992" y="0"/>
                  </a:moveTo>
                  <a:lnTo>
                    <a:pt x="4355025" y="0"/>
                  </a:lnTo>
                  <a:cubicBezTo>
                    <a:pt x="4373246" y="0"/>
                    <a:pt x="4388017" y="14771"/>
                    <a:pt x="4388017" y="32992"/>
                  </a:cubicBezTo>
                  <a:lnTo>
                    <a:pt x="4388017" y="577440"/>
                  </a:lnTo>
                  <a:cubicBezTo>
                    <a:pt x="4388017" y="586190"/>
                    <a:pt x="4384541" y="594582"/>
                    <a:pt x="4378354" y="600769"/>
                  </a:cubicBezTo>
                  <a:cubicBezTo>
                    <a:pt x="4372167" y="606956"/>
                    <a:pt x="4363775" y="610432"/>
                    <a:pt x="4355025" y="610432"/>
                  </a:cubicBezTo>
                  <a:lnTo>
                    <a:pt x="32992" y="610432"/>
                  </a:lnTo>
                  <a:cubicBezTo>
                    <a:pt x="24242" y="610432"/>
                    <a:pt x="15850" y="606956"/>
                    <a:pt x="9663" y="600769"/>
                  </a:cubicBezTo>
                  <a:cubicBezTo>
                    <a:pt x="3476" y="594582"/>
                    <a:pt x="0" y="586190"/>
                    <a:pt x="0" y="577440"/>
                  </a:cubicBezTo>
                  <a:lnTo>
                    <a:pt x="0" y="32992"/>
                  </a:lnTo>
                  <a:cubicBezTo>
                    <a:pt x="0" y="24242"/>
                    <a:pt x="3476" y="15850"/>
                    <a:pt x="9663" y="9663"/>
                  </a:cubicBezTo>
                  <a:cubicBezTo>
                    <a:pt x="15850" y="3476"/>
                    <a:pt x="24242" y="0"/>
                    <a:pt x="32992" y="0"/>
                  </a:cubicBezTo>
                  <a:close/>
                </a:path>
              </a:pathLst>
            </a:custGeom>
            <a:solidFill>
              <a:srgbClr val="357529">
                <a:alpha val="84706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88017" cy="648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1588583" y="690087"/>
            <a:ext cx="5802315" cy="4607325"/>
            <a:chOff x="0" y="0"/>
            <a:chExt cx="1348396" cy="10706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8396" cy="1070693"/>
            </a:xfrm>
            <a:custGeom>
              <a:avLst/>
              <a:gdLst/>
              <a:ahLst/>
              <a:cxnLst/>
              <a:rect l="l" t="t" r="r" b="b"/>
              <a:pathLst>
                <a:path w="1348396" h="1070693">
                  <a:moveTo>
                    <a:pt x="63156" y="0"/>
                  </a:moveTo>
                  <a:lnTo>
                    <a:pt x="1285240" y="0"/>
                  </a:lnTo>
                  <a:cubicBezTo>
                    <a:pt x="1320120" y="0"/>
                    <a:pt x="1348396" y="28276"/>
                    <a:pt x="1348396" y="63156"/>
                  </a:cubicBezTo>
                  <a:lnTo>
                    <a:pt x="1348396" y="1007537"/>
                  </a:lnTo>
                  <a:cubicBezTo>
                    <a:pt x="1348396" y="1042417"/>
                    <a:pt x="1320120" y="1070693"/>
                    <a:pt x="1285240" y="1070693"/>
                  </a:cubicBezTo>
                  <a:lnTo>
                    <a:pt x="63156" y="1070693"/>
                  </a:lnTo>
                  <a:cubicBezTo>
                    <a:pt x="28276" y="1070693"/>
                    <a:pt x="0" y="1042417"/>
                    <a:pt x="0" y="1007537"/>
                  </a:cubicBezTo>
                  <a:lnTo>
                    <a:pt x="0" y="63156"/>
                  </a:lnTo>
                  <a:cubicBezTo>
                    <a:pt x="0" y="28276"/>
                    <a:pt x="28276" y="0"/>
                    <a:pt x="63156" y="0"/>
                  </a:cubicBezTo>
                  <a:close/>
                </a:path>
              </a:pathLst>
            </a:custGeom>
            <a:blipFill>
              <a:blip r:embed="rId3"/>
              <a:stretch>
                <a:fillRect l="-9466" r="-9466"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551884">
            <a:off x="613823" y="5404787"/>
            <a:ext cx="2341972" cy="1361272"/>
          </a:xfrm>
          <a:custGeom>
            <a:avLst/>
            <a:gdLst/>
            <a:ahLst/>
            <a:cxnLst/>
            <a:rect l="l" t="t" r="r" b="b"/>
            <a:pathLst>
              <a:path w="3512958" h="2041907">
                <a:moveTo>
                  <a:pt x="0" y="0"/>
                </a:moveTo>
                <a:lnTo>
                  <a:pt x="3512958" y="0"/>
                </a:lnTo>
                <a:lnTo>
                  <a:pt x="3512958" y="2041907"/>
                </a:lnTo>
                <a:lnTo>
                  <a:pt x="0" y="20419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sp>
        <p:nvSpPr>
          <p:cNvPr id="22" name="TextBox 22"/>
          <p:cNvSpPr txBox="1"/>
          <p:nvPr/>
        </p:nvSpPr>
        <p:spPr>
          <a:xfrm rot="551884">
            <a:off x="692229" y="5621449"/>
            <a:ext cx="1937725" cy="105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4084"/>
              </a:lnSpc>
              <a:defRPr/>
            </a:pPr>
            <a:r>
              <a:rPr lang="en-US" sz="3000" b="1" spc="-97" dirty="0" err="1">
                <a:solidFill>
                  <a:srgbClr val="002060"/>
                </a:solidFill>
              </a:rPr>
              <a:t>Câu</a:t>
            </a:r>
            <a:r>
              <a:rPr lang="en-US" sz="3000" b="1" spc="-97" dirty="0">
                <a:solidFill>
                  <a:srgbClr val="002060"/>
                </a:solidFill>
              </a:rPr>
              <a:t> </a:t>
            </a:r>
            <a:r>
              <a:rPr lang="en-US" sz="3000" b="1" spc="-97" dirty="0" err="1">
                <a:solidFill>
                  <a:srgbClr val="002060"/>
                </a:solidFill>
              </a:rPr>
              <a:t>số</a:t>
            </a:r>
            <a:r>
              <a:rPr lang="en-US" sz="3000" b="1" spc="-97" dirty="0">
                <a:solidFill>
                  <a:srgbClr val="002060"/>
                </a:solidFill>
              </a:rPr>
              <a:t> </a:t>
            </a:r>
          </a:p>
          <a:p>
            <a:pPr algn="ctr" defTabSz="609539">
              <a:lnSpc>
                <a:spcPts val="4084"/>
              </a:lnSpc>
              <a:defRPr/>
            </a:pPr>
            <a:r>
              <a:rPr lang="en-US" sz="3000" b="1" spc="-97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49536" y="5456398"/>
            <a:ext cx="8294019" cy="70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defRPr/>
            </a:pPr>
            <a:r>
              <a:rPr lang="en-US" sz="3000" b="1" spc="-5" smtClean="0">
                <a:solidFill>
                  <a:srgbClr val="FFF7DB"/>
                </a:solidFill>
              </a:rPr>
              <a:t>Vùng nuôi trồng thủy sản lớn nhất nước ta là</a:t>
            </a:r>
            <a:endParaRPr lang="en-US" sz="3000" b="1" spc="-5" dirty="0">
              <a:solidFill>
                <a:srgbClr val="FFF7DB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12200" y="2526955"/>
            <a:ext cx="4115304" cy="92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Đồng bằng</a:t>
            </a:r>
          </a:p>
          <a:p>
            <a:pPr algn="ctr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sông Cửu Long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4770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44"/>
            <a:ext cx="11117508" cy="1545156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462051" y="8095881"/>
              <a:ext cx="12441028" cy="211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5545"/>
                </a:lnSpc>
                <a:defRPr/>
              </a:pPr>
              <a:r>
                <a:rPr lang="en-US" sz="3000" b="1" spc="-5" smtClean="0">
                  <a:solidFill>
                    <a:srgbClr val="FFF7DB"/>
                  </a:solidFill>
                </a:rPr>
                <a:t>Dọc bờ biển có nhiều bãi triều, đầm phá, vũng, vịnh thuận lợi cho…. </a:t>
              </a:r>
              <a:endParaRPr lang="en-US" sz="3000" b="1" spc="-5" dirty="0">
                <a:solidFill>
                  <a:srgbClr val="FFF7DB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65767" y="1389637"/>
            <a:ext cx="4102953" cy="1256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57" lvl="1" indent="-215878" algn="ctr" defTabSz="609539">
              <a:lnSpc>
                <a:spcPts val="4860"/>
              </a:lnSpc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Nuôi trồng thủy sản nước mặn, nước lợ.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pic>
        <p:nvPicPr>
          <p:cNvPr id="27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88" b="9256"/>
          <a:stretch/>
        </p:blipFill>
        <p:spPr bwMode="auto">
          <a:xfrm>
            <a:off x="1675824" y="1143529"/>
            <a:ext cx="5639534" cy="365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467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 r:embed=""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 r:embed=""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xmlns="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553" y="4597885"/>
                <a:ext cx="2071755" cy="207175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7" y="1281191"/>
            <a:ext cx="9707880" cy="22467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7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5. </a:t>
            </a:r>
          </a:p>
          <a:p>
            <a:pPr algn="ctr"/>
            <a:r>
              <a:rPr lang="en-US" sz="7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Lâm nghiệp và thuỷ sản</a:t>
            </a:r>
            <a:endParaRPr lang="en-US" sz="7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912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7390897" y="593648"/>
            <a:ext cx="4115303" cy="4703766"/>
            <a:chOff x="0" y="-38100"/>
            <a:chExt cx="1625798" cy="18582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3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6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13" name="Group 20"/>
          <p:cNvGrpSpPr/>
          <p:nvPr/>
        </p:nvGrpSpPr>
        <p:grpSpPr>
          <a:xfrm>
            <a:off x="1588583" y="694873"/>
            <a:ext cx="5802315" cy="4617970"/>
            <a:chOff x="0" y="0"/>
            <a:chExt cx="1345287" cy="107069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45287" cy="1070693"/>
            </a:xfrm>
            <a:custGeom>
              <a:avLst/>
              <a:gdLst/>
              <a:ahLst/>
              <a:cxnLst/>
              <a:rect l="l" t="t" r="r" b="b"/>
              <a:pathLst>
                <a:path w="1345287" h="1070693">
                  <a:moveTo>
                    <a:pt x="63156" y="0"/>
                  </a:moveTo>
                  <a:lnTo>
                    <a:pt x="1282132" y="0"/>
                  </a:lnTo>
                  <a:cubicBezTo>
                    <a:pt x="1317012" y="0"/>
                    <a:pt x="1345287" y="28276"/>
                    <a:pt x="1345287" y="63156"/>
                  </a:cubicBezTo>
                  <a:lnTo>
                    <a:pt x="1345287" y="1007537"/>
                  </a:lnTo>
                  <a:cubicBezTo>
                    <a:pt x="1345287" y="1042417"/>
                    <a:pt x="1317012" y="1070693"/>
                    <a:pt x="1282132" y="1070693"/>
                  </a:cubicBezTo>
                  <a:lnTo>
                    <a:pt x="63156" y="1070693"/>
                  </a:lnTo>
                  <a:cubicBezTo>
                    <a:pt x="28276" y="1070693"/>
                    <a:pt x="0" y="1042417"/>
                    <a:pt x="0" y="1007537"/>
                  </a:cubicBezTo>
                  <a:lnTo>
                    <a:pt x="0" y="63156"/>
                  </a:lnTo>
                  <a:cubicBezTo>
                    <a:pt x="0" y="28276"/>
                    <a:pt x="28276" y="0"/>
                    <a:pt x="63156" y="0"/>
                  </a:cubicBezTo>
                  <a:close/>
                </a:path>
              </a:pathLst>
            </a:custGeom>
            <a:blipFill>
              <a:blip r:embed="rId7"/>
              <a:stretch>
                <a:fillRect l="-3011" r="-3011"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543318" y="1668412"/>
            <a:ext cx="3887376" cy="1410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defRPr/>
            </a:pPr>
            <a:r>
              <a:rPr lang="en-US" sz="3000" b="1" spc="-8" dirty="0" err="1">
                <a:solidFill>
                  <a:srgbClr val="FFFF00"/>
                </a:solidFill>
              </a:rPr>
              <a:t>Bắc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Trung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err="1">
                <a:solidFill>
                  <a:srgbClr val="FFFF00"/>
                </a:solidFill>
              </a:rPr>
              <a:t>Bộ</a:t>
            </a:r>
            <a:r>
              <a:rPr lang="en-US" sz="3000" b="1" spc="-8">
                <a:solidFill>
                  <a:srgbClr val="FFFF00"/>
                </a:solidFill>
              </a:rPr>
              <a:t> </a:t>
            </a:r>
            <a:endParaRPr lang="en-US" sz="3000" b="1" spc="-8" smtClean="0">
              <a:solidFill>
                <a:srgbClr val="FFFF00"/>
              </a:solidFill>
            </a:endParaRPr>
          </a:p>
          <a:p>
            <a:pPr algn="ctr">
              <a:lnSpc>
                <a:spcPts val="5545"/>
              </a:lnSpc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và </a:t>
            </a:r>
            <a:r>
              <a:rPr lang="en-US" sz="3000" b="1" spc="-8" dirty="0" err="1">
                <a:solidFill>
                  <a:srgbClr val="FFFF00"/>
                </a:solidFill>
              </a:rPr>
              <a:t>Duyên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hải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miền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Trung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grpSp>
        <p:nvGrpSpPr>
          <p:cNvPr id="16" name="Group 25"/>
          <p:cNvGrpSpPr/>
          <p:nvPr/>
        </p:nvGrpSpPr>
        <p:grpSpPr>
          <a:xfrm>
            <a:off x="613823" y="5312845"/>
            <a:ext cx="11117508" cy="1554197"/>
            <a:chOff x="920734" y="7969265"/>
            <a:chExt cx="16676262" cy="2331296"/>
          </a:xfrm>
        </p:grpSpPr>
        <p:grpSp>
          <p:nvGrpSpPr>
            <p:cNvPr id="20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3" name="TextBox 23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5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574304" y="8184596"/>
              <a:ext cx="12441029" cy="211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545"/>
                </a:lnSpc>
                <a:defRPr/>
              </a:pP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Vùng </a:t>
              </a:r>
              <a:r>
                <a:rPr lang="en-US" sz="3000" b="1" spc="-5" smtClean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biển nào </a:t>
              </a:r>
              <a:r>
                <a:rPr lang="vi-VN" sz="3000" b="1" spc="-5" smtClean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có </a:t>
              </a:r>
              <a:r>
                <a:rPr lang="vi-VN" sz="3000" b="1" spc="-5" dirty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sản lượng thuỷ sản khai thác cao nhất </a:t>
              </a: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nước </a:t>
              </a:r>
              <a:r>
                <a:rPr lang="vi-VN" sz="3000" b="1" spc="-5" smtClean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ta</a:t>
              </a:r>
              <a:r>
                <a:rPr lang="en-US" sz="3000" b="1" spc="-5" smtClean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?</a:t>
              </a:r>
              <a:endParaRPr lang="en-US" sz="3000" b="1" spc="-5" dirty="0">
                <a:solidFill>
                  <a:srgbClr val="FFF7DB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xmlns="" val="23296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A55BAB53-F2A5-4408-9862-F215DBF3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80" y="348310"/>
            <a:ext cx="9652288" cy="591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9AAA12-AC10-48FE-95DD-06E28184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TRÒ CH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I: HIỂU Ý ĐỒNG ĐỘI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98A07D-9540-4041-BAF0-C22E31047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253330"/>
            <a:ext cx="5425440" cy="540655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gói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90s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r>
              <a:rPr lang="vi-VN" b="1" dirty="0">
                <a:solidFill>
                  <a:srgbClr val="0000FF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ý: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dung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Image result for idea">
            <a:extLst>
              <a:ext uri="{FF2B5EF4-FFF2-40B4-BE49-F238E27FC236}">
                <a16:creationId xmlns="" xmlns:a16="http://schemas.microsoft.com/office/drawing/2014/main" id="{222010BD-ACA8-437C-96F0-40D0C91B9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60" r="8374"/>
          <a:stretch/>
        </p:blipFill>
        <p:spPr bwMode="auto">
          <a:xfrm>
            <a:off x="5760719" y="1253330"/>
            <a:ext cx="6339841" cy="54065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2820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9AAA12-AC10-48FE-95DD-06E28184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TRÒ CH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I: HIỂU Ý ĐỒNG ĐỘI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D6C0522-8D5E-4138-91EB-D4C6F9D4AA52}"/>
              </a:ext>
            </a:extLst>
          </p:cNvPr>
          <p:cNvSpPr/>
          <p:nvPr/>
        </p:nvSpPr>
        <p:spPr>
          <a:xfrm>
            <a:off x="7734759" y="1103714"/>
            <a:ext cx="4053840" cy="5556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khẩu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thụ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mòn</a:t>
            </a:r>
            <a:endParaRPr lang="en-US" sz="2400" b="1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Image result for Rá»«ng trá»ng">
            <a:extLst>
              <a:ext uri="{FF2B5EF4-FFF2-40B4-BE49-F238E27FC236}">
                <a16:creationId xmlns="" xmlns:a16="http://schemas.microsoft.com/office/drawing/2014/main" id="{D37187EA-93C7-49A2-825B-9D65074193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1" y="1103714"/>
            <a:ext cx="6913509" cy="53472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018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hÃ¹ng biá»n">
            <a:extLst>
              <a:ext uri="{FF2B5EF4-FFF2-40B4-BE49-F238E27FC236}">
                <a16:creationId xmlns="" xmlns:a16="http://schemas.microsoft.com/office/drawing/2014/main" id="{2C6483EA-E249-48A3-9091-8742C694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28" y="1176606"/>
            <a:ext cx="6238152" cy="46093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A08EC69E-5CBF-4F75-8D76-01A529884827}"/>
              </a:ext>
            </a:extLst>
          </p:cNvPr>
          <p:cNvSpPr txBox="1">
            <a:spLocks/>
          </p:cNvSpPr>
          <p:nvPr/>
        </p:nvSpPr>
        <p:spPr>
          <a:xfrm>
            <a:off x="0" y="-15239"/>
            <a:ext cx="12192000" cy="92963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VỀ NHÀ: NẾU 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TÔI LÀ BỘ TR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Ư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ỞNG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0FB5C3F-117C-4CCA-9F49-67BF5067BE0E}"/>
              </a:ext>
            </a:extLst>
          </p:cNvPr>
          <p:cNvSpPr/>
          <p:nvPr/>
        </p:nvSpPr>
        <p:spPr>
          <a:xfrm>
            <a:off x="182879" y="1176606"/>
            <a:ext cx="5145865" cy="39703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r>
              <a:rPr lang="en-US" sz="28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Việt 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Nam,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nâng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lâm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ta?</a:t>
            </a:r>
            <a:endParaRPr lang="en-US" sz="2400" b="1" i="1" dirty="0">
              <a:solidFill>
                <a:srgbClr val="0000FF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F513873-F235-4597-9D22-604ADA8523DC}"/>
              </a:ext>
            </a:extLst>
          </p:cNvPr>
          <p:cNvSpPr/>
          <p:nvPr/>
        </p:nvSpPr>
        <p:spPr>
          <a:xfrm>
            <a:off x="1743714" y="6123419"/>
            <a:ext cx="7731410" cy="6694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1">
                <a:ea typeface="Tahoma" panose="020B0604030504040204" pitchFamily="34" charset="0"/>
                <a:cs typeface="Tahoma" panose="020B0604030504040204" pitchFamily="34" charset="0"/>
              </a:rPr>
              <a:t>Chọn 1 trong 2 ngành để </a:t>
            </a:r>
            <a:r>
              <a:rPr lang="en-US" sz="2500" b="1" smtClean="0">
                <a:ea typeface="Tahoma" panose="020B0604030504040204" pitchFamily="34" charset="0"/>
                <a:cs typeface="Tahoma" panose="020B0604030504040204" pitchFamily="34" charset="0"/>
              </a:rPr>
              <a:t>đề xuất </a:t>
            </a:r>
            <a:r>
              <a:rPr lang="en-US" sz="2500" b="1">
                <a:ea typeface="Tahoma" panose="020B0604030504040204" pitchFamily="34" charset="0"/>
                <a:cs typeface="Tahoma" panose="020B0604030504040204" pitchFamily="34" charset="0"/>
              </a:rPr>
              <a:t>giải pháp và lí giải</a:t>
            </a:r>
            <a:endParaRPr lang="en-US" sz="2500" b="1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929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ow to Write a Genuine Thank You Note - Sugar and Spice">
            <a:extLst>
              <a:ext uri="{FF2B5EF4-FFF2-40B4-BE49-F238E27FC236}">
                <a16:creationId xmlns:a16="http://schemas.microsoft.com/office/drawing/2014/main" xmlns="" id="{A2CB3D84-D7B7-4A53-867E-EF721C4814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9" r="5504" b="-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71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S và ĐL 7\GA Địa lí 7 (KNTTCS)\56.GADT Địa lí 7 (KNTTCS)\Ng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419100"/>
            <a:ext cx="113030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a. Đặc điểm phân bố tài nguyên rừng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90" y="601564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3201" y="172036"/>
            <a:ext cx="11793183" cy="1046434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4" tIns="60957" rIns="121914" bIns="60957">
            <a:spAutoFit/>
          </a:bodyPr>
          <a:lstStyle/>
          <a:p>
            <a:pPr algn="just"/>
            <a:r>
              <a:rPr lang="fr-FR" sz="3000" b="1" i="1" smtClean="0">
                <a:solidFill>
                  <a:srgbClr val="0000FF"/>
                </a:solidFill>
                <a:cs typeface="Times New Roman" pitchFamily="18" charset="0"/>
              </a:rPr>
              <a:t>*K</a:t>
            </a:r>
            <a:r>
              <a:rPr lang="fr-FR" sz="3000" b="1" i="1" smtClean="0">
                <a:solidFill>
                  <a:srgbClr val="0000FF"/>
                </a:solidFill>
              </a:rPr>
              <a:t>hai thác thông tin mục 1.a, Bảng 5 và H.5.1, hoàn thành nội dung đặc điểm tài nguyên rừng ở nước ta qua những con số sau đây:</a:t>
            </a:r>
            <a:endParaRPr lang="en-US" sz="3000" b="1" i="1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D754712-4009-4E0A-B3D1-F80885CA1085}"/>
              </a:ext>
            </a:extLst>
          </p:cNvPr>
          <p:cNvSpPr/>
          <p:nvPr/>
        </p:nvSpPr>
        <p:spPr>
          <a:xfrm>
            <a:off x="126128" y="1359449"/>
            <a:ext cx="11792603" cy="424731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- Năm 2021: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+ 14,7 triệu ha: tổng diện tích rừng của nước ta.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+ 42%: tỉ lệ che phủ rừng.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+ 37,8%: tỉ lệ diện tích rừng của Bắc Trung Bộ và Duyên hải miền Trung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+ 37%: tỉ lệ diện tích rừng tự nhiên của Trung du và miền núi Bắc Bộ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+ 40%: tỉ lệ diện tích rừng trồng của Bắc Trung Bộ và D. hải miền Trung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5548" y="2175600"/>
            <a:ext cx="551793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0583" y="2911324"/>
            <a:ext cx="320565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7575" y="3599752"/>
            <a:ext cx="1005314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…………………………………………………………………………………………..…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2761" y="4272430"/>
            <a:ext cx="1005314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…………………………………………………………………………………………..…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7501" y="4960874"/>
            <a:ext cx="1031592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……………………………………………………………………………………………..…</a:t>
            </a: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a. Đặc điểm phân bố tài nguyên rừng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ữ Phượng ghi 1">
            <a:extLst>
              <a:ext uri="{FF2B5EF4-FFF2-40B4-BE49-F238E27FC236}">
                <a16:creationId xmlns=""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04959" y="1429055"/>
            <a:ext cx="11934496" cy="129791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Tài nguyên rừng đóng vai trò quan trọng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đối với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kinh tế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xã hội và bảo vệ môi trường, ứng phó với biến đổi khí hậu ở nước ta.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hữ Phượng ghi 1">
            <a:extLst>
              <a:ext uri="{FF2B5EF4-FFF2-40B4-BE49-F238E27FC236}">
                <a16:creationId xmlns=""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57504" y="1469995"/>
            <a:ext cx="11934496" cy="19897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Năm 2021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+ T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ổng diện tích rừng nước ta là 14,7 triệu ha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+ T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ỉ lệ che phủ đạt 42%.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hữ Phượng ghi 1">
            <a:extLst>
              <a:ext uri="{FF2B5EF4-FFF2-40B4-BE49-F238E27FC236}">
                <a16:creationId xmlns=""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04959" y="1429055"/>
            <a:ext cx="1193449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BTB và DHMT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có diện tích rừng lớn nhất, chiếm 37,8%.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D và MN BB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có diện tích rừng tự nhiên lớn nhất (chiếm 37% tổng diện tích rừng tự nhiên cả nước)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Bắc Trung Bộ và Duyên hải miền Trung có diện tích rừng trồng lớn nhất (chiếm gần 40% tổng diện tích rừng trồng cả nước).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810000" y="3200400"/>
            <a:ext cx="441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 b="0">
              <a:latin typeface="Times New Roman" pitchFamily="18" charset="0"/>
            </a:endParaRP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3886200" y="4114800"/>
            <a:ext cx="434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244747" name="Picture 11" descr="images546984_7585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0" y="3489325"/>
            <a:ext cx="60753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9" descr="http://radiovietnam.vn/webmedia/RadioArticle/11719/2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75363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1" descr="http://www.hagiang.gov.vn/esinfo/PublishingImages/Ph%C3%A1t%20trien%20kinh%20te/DSC_5794%20Rung%20keo%20cua%20gia%20dinh%20anh%20Nguyen%20Van%20Chi,%20thon%20Ngan%20Trung,%20xa%20Tan%20Than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0"/>
            <a:ext cx="60198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3" descr="http://www.nuithanh.gov.vn/Portals/0/TinTuc/quy3nam2013/Thu%20ho%E1%BA%A1ch%20c%C3%A2y%20r%E1%BB%ABng%20tr%E1%BB%93ng%20%E1%BA%A2nh%20V%C4%83n%20Ph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6163" y="3581400"/>
            <a:ext cx="59896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1588" y="3262313"/>
            <a:ext cx="12193588" cy="4572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Rừng sản xuất: cung cấp </a:t>
            </a:r>
            <a:r>
              <a:rPr lang="en-US" altLang="en-US" sz="2400" b="1" smtClean="0">
                <a:solidFill>
                  <a:srgbClr val="0000FF"/>
                </a:solidFill>
              </a:rPr>
              <a:t>gỗ </a:t>
            </a:r>
            <a:r>
              <a:rPr lang="en-US" altLang="en-US" sz="2400" b="1">
                <a:solidFill>
                  <a:srgbClr val="0000FF"/>
                </a:solidFill>
              </a:rPr>
              <a:t>cho công nghiệp, dân dụng và xuất khẩu.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2" name="Picture 8" descr="song-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388" y="0"/>
            <a:ext cx="5951537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23" name="Picture 19" descr="du2%20an%20trong%20ru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556000"/>
            <a:ext cx="59277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 descr="http://www.khoahoc.com.vn/photos/image/032013/28/rung-ngap-m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56000"/>
            <a:ext cx="60960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AutoShape 11" descr="https://encrypted-tbn3.gstatic.com/images?q=tbn:ANd9GcQ5_1uE53gGGY0bWPnzlQadljhI91C9BoFL6qGd5L7h7s0632y9"/>
          <p:cNvSpPr>
            <a:spLocks noChangeAspect="1" noChangeArrowheads="1"/>
          </p:cNvSpPr>
          <p:nvPr/>
        </p:nvSpPr>
        <p:spPr bwMode="auto">
          <a:xfrm>
            <a:off x="1717675" y="-2428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14342" name="Picture 13" descr="http://tintucimg.vnanet.vn/2012/02/18/12/43/Hinh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096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175" y="3065463"/>
            <a:ext cx="12195175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Rừng phòng hộ </a:t>
            </a:r>
            <a:r>
              <a:rPr lang="en-US" altLang="en-US" sz="2400" b="1" smtClean="0">
                <a:solidFill>
                  <a:srgbClr val="0000FF"/>
                </a:solidFill>
              </a:rPr>
              <a:t>điều tiết nước, chắn sóng, chắn cát và bảo vệ môi trường. </a:t>
            </a:r>
            <a:endParaRPr lang="en-US" altLang="en-US" sz="2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5" name="Picture 7" descr="7_mot1578-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436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7" name="AutoShape 25" descr="Z"/>
          <p:cNvSpPr>
            <a:spLocks noChangeAspect="1" noChangeArrowheads="1"/>
          </p:cNvSpPr>
          <p:nvPr/>
        </p:nvSpPr>
        <p:spPr bwMode="auto">
          <a:xfrm>
            <a:off x="4843463" y="2519363"/>
            <a:ext cx="25050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237597" name="Picture 29" descr="tegiac(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1063" y="25400"/>
            <a:ext cx="621347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9" name="Picture 10" descr="http://phapluattp.vcmedia.vn/A3izktzFZVzloGzuMel3gvimDyHO8e/Image/2012/06/rung-sinh-thai-yume_271b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454400"/>
            <a:ext cx="6154738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9" descr="Vn_Quc_gia_Mi_Ca_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6002338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938" y="2981325"/>
            <a:ext cx="12184062" cy="830997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 Rừng đặc dụng là các vườn quốc gia, khu </a:t>
            </a:r>
            <a:r>
              <a:rPr lang="en-US" altLang="en-US" sz="2400" b="1" smtClean="0">
                <a:solidFill>
                  <a:srgbClr val="0000FF"/>
                </a:solidFill>
              </a:rPr>
              <a:t>bảo tồn </a:t>
            </a:r>
            <a:r>
              <a:rPr lang="en-US" altLang="en-US" sz="2400" b="1">
                <a:solidFill>
                  <a:srgbClr val="0000FF"/>
                </a:solidFill>
              </a:rPr>
              <a:t>thiên nhiên: </a:t>
            </a:r>
            <a:r>
              <a:rPr lang="en-US" altLang="en-US" sz="2400" b="1" smtClean="0">
                <a:solidFill>
                  <a:srgbClr val="0000FF"/>
                </a:solidFill>
              </a:rPr>
              <a:t>chứa đựng các hệ sinh thái tự nhiên quan trọng, có các loài đặc hữu cần được bảo vệ.</a:t>
            </a:r>
            <a:endParaRPr lang="en-US" altLang="en-US" sz="2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2005</Words>
  <Application>Microsoft Office PowerPoint</Application>
  <PresentationFormat>Custom</PresentationFormat>
  <Paragraphs>191</Paragraphs>
  <Slides>36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THỬ TÀI TRÍ TUỆ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TRÒ CHƠI: HIỂU Ý ĐỒNG ĐỘI</vt:lpstr>
      <vt:lpstr>TRÒ CHƠI: HIỂU Ý ĐỒNG ĐỘI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Nguyễn Chí</dc:creator>
  <cp:lastModifiedBy>Nguyen </cp:lastModifiedBy>
  <cp:revision>49</cp:revision>
  <dcterms:created xsi:type="dcterms:W3CDTF">2020-09-11T06:57:36Z</dcterms:created>
  <dcterms:modified xsi:type="dcterms:W3CDTF">2024-07-18T13:39:33Z</dcterms:modified>
</cp:coreProperties>
</file>