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sldIdLst>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585" r:id="rId16"/>
    <p:sldId id="561" r:id="rId17"/>
    <p:sldId id="562" r:id="rId18"/>
    <p:sldId id="563" r:id="rId19"/>
    <p:sldId id="606" r:id="rId20"/>
    <p:sldId id="587" r:id="rId21"/>
    <p:sldId id="566" r:id="rId22"/>
    <p:sldId id="570" r:id="rId23"/>
    <p:sldId id="569" r:id="rId24"/>
    <p:sldId id="515" r:id="rId25"/>
    <p:sldId id="572" r:id="rId26"/>
    <p:sldId id="521" r:id="rId27"/>
    <p:sldId id="571" r:id="rId28"/>
    <p:sldId id="573" r:id="rId29"/>
    <p:sldId id="574" r:id="rId30"/>
    <p:sldId id="575" r:id="rId31"/>
    <p:sldId id="582" r:id="rId32"/>
    <p:sldId id="545" r:id="rId33"/>
    <p:sldId id="576" r:id="rId34"/>
    <p:sldId id="577" r:id="rId35"/>
    <p:sldId id="578" r:id="rId36"/>
    <p:sldId id="579" r:id="rId37"/>
    <p:sldId id="546" r:id="rId38"/>
    <p:sldId id="580" r:id="rId39"/>
    <p:sldId id="588" r:id="rId40"/>
    <p:sldId id="603" r:id="rId41"/>
    <p:sldId id="604" r:id="rId42"/>
    <p:sldId id="605" r:id="rId43"/>
    <p:sldId id="590" r:id="rId44"/>
    <p:sldId id="591" r:id="rId45"/>
    <p:sldId id="592" r:id="rId46"/>
    <p:sldId id="593" r:id="rId47"/>
    <p:sldId id="594" r:id="rId48"/>
    <p:sldId id="595" r:id="rId49"/>
    <p:sldId id="596" r:id="rId50"/>
    <p:sldId id="597" r:id="rId51"/>
    <p:sldId id="601" r:id="rId52"/>
    <p:sldId id="599" r:id="rId53"/>
    <p:sldId id="602" r:id="rId54"/>
    <p:sldId id="542" r:id="rId55"/>
    <p:sldId id="581" r:id="rId56"/>
    <p:sldId id="524"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70" d="100"/>
          <a:sy n="70" d="100"/>
        </p:scale>
        <p:origin x="141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3.xml.rels><?xml version="1.0" encoding="UTF-8" standalone="yes"?>
<Relationships xmlns="http://schemas.openxmlformats.org/package/2006/relationships"><Relationship Id="rId1" Type="http://schemas.openxmlformats.org/officeDocument/2006/relationships/image" Target="../media/image52.pn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smtClean="0">
              <a:latin typeface="Cambria" pitchFamily="18" charset="0"/>
              <a:ea typeface="Cambria" pitchFamily="18" charset="0"/>
            </a:rPr>
            <a:t>4 </a:t>
          </a:r>
          <a:r>
            <a:rPr lang="en-US" sz="2000" b="1" dirty="0" err="1" smtClean="0">
              <a:latin typeface="Cambria" pitchFamily="18" charset="0"/>
              <a:ea typeface="Cambria" pitchFamily="18" charset="0"/>
            </a:rPr>
            <a:t>đặc</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điểm</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smtClean="0">
              <a:latin typeface="Cambria" pitchFamily="18" charset="0"/>
              <a:ea typeface="Cambria" pitchFamily="18" charset="0"/>
            </a:rPr>
            <a:t>Địa hình đồi núi chiếm ưu thế</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smtClean="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smtClean="0">
              <a:latin typeface="Cambria" pitchFamily="18" charset="0"/>
              <a:ea typeface="Cambria" pitchFamily="18" charset="0"/>
            </a:rPr>
            <a:t>Địa</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hình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tính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chất</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bậc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khá</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rõ</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smtClean="0">
              <a:latin typeface="Cambria" pitchFamily="18" charset="0"/>
              <a:ea typeface="Cambria" pitchFamily="18" charset="0"/>
            </a:rPr>
            <a:t>Địa hình chịu tác động của khí hậu nhiệt đới ẩm gió mùa và con người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99AEBE31-15D0-48C2-BD6D-0B59C40D6C35}" type="presOf" srcId="{0ABB49B6-8467-42F6-AC15-344F799C1469}" destId="{CD7C0DA7-4673-430F-B17D-F4A6D0CF8E78}"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80479130-C74F-41A2-A30D-4352F3B470A5}" type="presOf" srcId="{D9234A93-74FC-4F5B-939C-6F0E7B5BDCE9}" destId="{6B664DAE-CFAB-4EB3-86DA-BCD831827A4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1FEB5100-326C-46CC-9C21-82B20147C3FE}" type="presOf" srcId="{F72E7E77-CB09-42AF-ACC5-792126FFCA2E}" destId="{194FA8BE-403B-4438-BA10-D5FA171165B8}"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C0CCC99A-303D-4ECE-8313-5C7EE6073328}" type="presOf" srcId="{9005D8F4-2F55-4BF6-A353-2E56F4C4C2E3}" destId="{90BCF881-EB1A-449F-BD7A-DA4E3052AEF9}" srcOrd="0"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EA64417C-74F9-4C99-98F1-7B27A9BC1635}" type="presOf" srcId="{7AB79125-B231-4799-84D0-EB928BE69659}" destId="{96F6B4A5-4316-483E-A215-A50AB58380CF}" srcOrd="0"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94075342-0968-47A5-83AA-6AD6BDB1678A}" type="presOf" srcId="{D9234A93-74FC-4F5B-939C-6F0E7B5BDCE9}" destId="{CB055323-E44E-407A-8665-53A08ECD62A4}"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C814D90C-945F-4E7A-BDA5-8BAFC61A9923}" type="presOf" srcId="{0ABB49B6-8467-42F6-AC15-344F799C1469}" destId="{2BE94A9D-F048-47D5-ADF2-709C6A94530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2AA5B627-4AEE-4574-8204-A25E0E6A34A9}" type="presOf" srcId="{33505401-C1B2-4468-B86E-70745E096832}" destId="{E8278B7B-0FAD-4B56-BFD7-99CDD2D15D79}" srcOrd="0" destOrd="0" presId="urn:microsoft.com/office/officeart/2005/8/layout/hierarchy2"/>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smtClean="0">
            <a:solidFill>
              <a:schemeClr val="tx1"/>
            </a:solidFill>
            <a:latin typeface="Cambria" pitchFamily="18" charset="0"/>
            <a:ea typeface="Cambria" pitchFamily="18" charset="0"/>
          </a:endParaRPr>
        </a:p>
        <a:p>
          <a:pPr algn="just"/>
          <a:r>
            <a:rPr lang="en-US" sz="1800" b="0" dirty="0" err="1" smtClean="0">
              <a:solidFill>
                <a:schemeClr val="tx1"/>
              </a:solidFill>
              <a:latin typeface="Cambria" pitchFamily="18" charset="0"/>
              <a:ea typeface="Cambria" pitchFamily="18" charset="0"/>
            </a:rPr>
            <a:t>Bờ</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bồi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châu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thổ</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Cửu</a:t>
          </a:r>
          <a:r>
            <a:rPr lang="en-US" sz="1800" b="0" dirty="0" smtClean="0">
              <a:solidFill>
                <a:schemeClr val="tx1"/>
              </a:solidFill>
              <a:latin typeface="Cambria" pitchFamily="18" charset="0"/>
              <a:ea typeface="Cambria" pitchFamily="18" charset="0"/>
            </a:rPr>
            <a:t> Long),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bùn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rộng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cây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ngập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thuận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nuôi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thủy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sản</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Mở</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rộng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tại</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các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vùng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biển</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Bắc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và</a:t>
          </a:r>
          <a:r>
            <a:rPr lang="en-US" sz="2000" b="0" dirty="0" smtClean="0">
              <a:solidFill>
                <a:schemeClr val="tx1"/>
              </a:solidFill>
              <a:latin typeface="Cambria" pitchFamily="18" charset="0"/>
              <a:ea typeface="Cambria" pitchFamily="18" charset="0"/>
            </a:rPr>
            <a:t> Nam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a:t>
          </a:r>
        </a:p>
        <a:p>
          <a:r>
            <a:rPr lang="vi-VN" sz="2000" b="0" dirty="0" smtClean="0">
              <a:solidFill>
                <a:schemeClr val="tx1"/>
              </a:solidFill>
              <a:latin typeface="Cambria" pitchFamily="18" charset="0"/>
              <a:ea typeface="Cambria" pitchFamily="18" charset="0"/>
            </a:rPr>
            <a:t>- Vùng biển miền Trung sâu và hẹp hơn.</a:t>
          </a:r>
          <a:endParaRPr lang="en-US" sz="20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smtClean="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A95AE1DE-EFE8-4967-8857-F9B5F875EFDC}" type="pres">
      <dgm:prSet presAssocID="{9A9D4387-40D8-499A-B6E8-CF30B92FE55C}" presName="text_2" presStyleLbl="node1" presStyleIdx="1" presStyleCnt="3" custScaleY="115764">
        <dgm:presLayoutVars>
          <dgm:bulletEnabled val="1"/>
        </dgm:presLayoutVars>
      </dgm:prSet>
      <dgm:spPr/>
      <dgm:t>
        <a:bodyPr/>
        <a:lstStyle/>
        <a:p>
          <a:endParaRPr lang="en-US"/>
        </a:p>
      </dgm:t>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BE4692B3-4C35-4DEA-98BE-486FB22EFEFB}" type="pres">
      <dgm:prSet presAssocID="{2EA4557B-2359-4BA8-9F14-A6ECB8DAC4AB}" presName="text_3" presStyleLbl="node1" presStyleIdx="2" presStyleCnt="3">
        <dgm:presLayoutVars>
          <dgm:bulletEnabled val="1"/>
        </dgm:presLayoutVars>
      </dgm:prSet>
      <dgm:spPr/>
      <dgm:t>
        <a:bodyPr/>
        <a:lstStyle/>
        <a:p>
          <a:endParaRPr lang="en-US"/>
        </a:p>
      </dgm:t>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E50BEFA-C47E-4403-BF96-FD613E6023FB}" type="presOf" srcId="{2EA4557B-2359-4BA8-9F14-A6ECB8DAC4AB}" destId="{BE4692B3-4C35-4DEA-98BE-486FB22EFEFB}"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BFC3127-5A08-41DD-A85D-D699C1E3B05A}" srcId="{A55E36B4-5DBD-4D69-9E07-2ACE1B02C75C}" destId="{9A9D4387-40D8-499A-B6E8-CF30B92FE55C}" srcOrd="1" destOrd="0" parTransId="{BC18CD03-F0D2-4A4D-B3CC-F0C48A677802}" sibTransId="{6E91F6B9-D95F-4765-9F6E-F8484F74B52B}"/>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smtClean="0">
              <a:latin typeface="Cambria" pitchFamily="18" charset="0"/>
              <a:ea typeface="Cambria" pitchFamily="18" charset="0"/>
            </a:rPr>
            <a:t>Đai ôn đới gió mùa trên núi</a:t>
          </a:r>
          <a:r>
            <a:rPr lang="en-US" sz="1700" b="1" dirty="0" smtClean="0">
              <a:latin typeface="Cambria" pitchFamily="18" charset="0"/>
              <a:ea typeface="Cambria" pitchFamily="18" charset="0"/>
            </a:rPr>
            <a:t>:</a:t>
          </a:r>
          <a:r>
            <a:rPr lang="vi-VN" sz="1700" dirty="0" smtClean="0">
              <a:latin typeface="Cambria" pitchFamily="18" charset="0"/>
              <a:ea typeface="Cambria" pitchFamily="18" charset="0"/>
            </a:rPr>
            <a:t> sinh vật là các loài thực vật ôn đới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như </a:t>
          </a:r>
          <a:r>
            <a:rPr lang="en-US" sz="1700" dirty="0" smtClean="0">
              <a:latin typeface="Cambria" pitchFamily="18" charset="0"/>
              <a:ea typeface="Cambria" pitchFamily="18" charset="0"/>
            </a:rPr>
            <a:t>đ</a:t>
          </a:r>
          <a:r>
            <a:rPr lang="vi-VN" sz="1700" dirty="0" smtClean="0">
              <a:latin typeface="Cambria" pitchFamily="18" charset="0"/>
              <a:ea typeface="Cambria" pitchFamily="18" charset="0"/>
            </a:rPr>
            <a:t>ỗ quyên, </a:t>
          </a:r>
          <a:r>
            <a:rPr lang="en-US" sz="1700" dirty="0" smtClean="0">
              <a:latin typeface="Cambria" pitchFamily="18" charset="0"/>
              <a:ea typeface="Cambria" pitchFamily="18" charset="0"/>
            </a:rPr>
            <a:t>l</a:t>
          </a:r>
          <a:r>
            <a:rPr lang="vi-VN" sz="1700" dirty="0" smtClean="0">
              <a:latin typeface="Cambria" pitchFamily="18" charset="0"/>
              <a:ea typeface="Cambria" pitchFamily="18" charset="0"/>
            </a:rPr>
            <a:t>ãnh sam, </a:t>
          </a:r>
          <a:r>
            <a:rPr lang="en-US" sz="1700" dirty="0" smtClean="0">
              <a:latin typeface="Cambria" pitchFamily="18" charset="0"/>
              <a:ea typeface="Cambria" pitchFamily="18" charset="0"/>
            </a:rPr>
            <a:t>t</a:t>
          </a:r>
          <a:r>
            <a:rPr lang="vi-VN" sz="1700" dirty="0" smtClean="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smtClean="0">
              <a:latin typeface="Cambria" pitchFamily="18" charset="0"/>
              <a:ea typeface="Cambria" pitchFamily="18" charset="0"/>
            </a:rPr>
            <a:t>Đai cận nhiệt đới gió mùa trên núi</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sinh vật gồm có rừng cận nhiệt lá rộng, rừng lá kim</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thông</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Đà</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Lạt</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smtClean="0">
              <a:latin typeface="Cambria" pitchFamily="18" charset="0"/>
              <a:ea typeface="Cambria" pitchFamily="18" charset="0"/>
            </a:rPr>
            <a:t>Đai nhiệt đới gió mùa</a:t>
          </a:r>
          <a:r>
            <a:rPr lang="vi-VN" sz="1700" dirty="0" smtClean="0">
              <a:latin typeface="Cambria" pitchFamily="18" charset="0"/>
              <a:ea typeface="Cambria" pitchFamily="18" charset="0"/>
            </a:rPr>
            <a:t>: sinh vật tiêu biểu là hệ sinh thái rừng nhiệt đới ẩm lá rộng thường xanh và rừng nhiệt đới gió mùa</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ở VQG </a:t>
          </a:r>
          <a:r>
            <a:rPr lang="en-US" sz="1700" dirty="0" err="1" smtClean="0">
              <a:latin typeface="Cambria" pitchFamily="18" charset="0"/>
              <a:ea typeface="Cambria" pitchFamily="18" charset="0"/>
            </a:rPr>
            <a:t>Cúc</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Phương</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t>
        <a:bodyPr/>
        <a:lstStyle/>
        <a:p>
          <a:endParaRPr lang="en-US"/>
        </a:p>
      </dgm:t>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t>
        <a:bodyPr/>
        <a:lstStyle/>
        <a:p>
          <a:endParaRPr lang="en-US"/>
        </a:p>
      </dgm:t>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t>
        <a:bodyPr/>
        <a:lstStyle/>
        <a:p>
          <a:endParaRPr lang="en-US"/>
        </a:p>
      </dgm:t>
    </dgm:pt>
    <dgm:pt modelId="{2F067563-BC6C-4A34-ABC5-96243DB663A8}" type="pres">
      <dgm:prSet presAssocID="{0B378FEF-87EA-4756-80DD-E0236AF7CE5E}" presName="aSpace" presStyleCnt="0"/>
      <dgm:spPr/>
    </dgm:pt>
  </dgm:ptLst>
  <dgm:cxnLst>
    <dgm:cxn modelId="{3A2CD8D5-C6E0-404D-A79C-0C1FC4E0D204}" type="presOf" srcId="{089310BF-6140-4E19-BEA0-D9B60CDEBDD2}" destId="{65BC949D-ED43-4F09-8968-C4EC959DD164}"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903B38AF-C6AF-48B5-A2BF-E268257E6B43}" srcId="{4E5E5906-3986-493B-9E88-5E662AF3BBEA}" destId="{F020E571-4E85-45BE-BE54-C43CCEBC0F55}" srcOrd="1" destOrd="0" parTransId="{4081D713-9DB7-4A0B-8F3A-65424B1F0B1A}" sibTransId="{86490219-7BC8-468C-855F-812E9B168FB8}"/>
    <dgm:cxn modelId="{E2D2617F-0101-4B45-9E10-5BD8AE8CF59B}" type="presOf" srcId="{0B378FEF-87EA-4756-80DD-E0236AF7CE5E}" destId="{54EB3799-FE36-48B1-AF18-3F53D17F0D01}" srcOrd="0" destOrd="0" presId="urn:microsoft.com/office/officeart/2005/8/layout/pyramid2"/>
    <dgm:cxn modelId="{FD884431-0125-477F-9303-52F15DCB41A5}" type="presOf" srcId="{4E5E5906-3986-493B-9E88-5E662AF3BBEA}" destId="{52436171-77E0-4D83-B497-AE0799F40825}" srcOrd="0" destOrd="0" presId="urn:microsoft.com/office/officeart/2005/8/layout/pyramid2"/>
    <dgm:cxn modelId="{97E8BE2D-0BA8-41A4-BBE3-8B14CE77D8C7}" srcId="{4E5E5906-3986-493B-9E88-5E662AF3BBEA}" destId="{089310BF-6140-4E19-BEA0-D9B60CDEBDD2}" srcOrd="0" destOrd="0" parTransId="{A8055120-0601-47FD-9315-00C1E3DCB2D4}" sibTransId="{F1034278-DC90-4232-AF36-798DAD118940}"/>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b="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du lịch: hình thành các điểm du lịch có giá trị.</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địa hình bị chia cắt gây </a:t>
          </a:r>
          <a:r>
            <a:rPr lang="en-US" sz="1800" b="0" i="0" dirty="0" err="1" smtClean="0">
              <a:solidFill>
                <a:schemeClr val="tx1"/>
              </a:solidFill>
              <a:latin typeface="Cambria" pitchFamily="18" charset="0"/>
              <a:ea typeface="Cambria" pitchFamily="18" charset="0"/>
            </a:rPr>
            <a:t>khó</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khăn</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cho</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giao thông</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phê</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nuôi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bò</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sữa</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a:t>
          </a:r>
        </a:p>
        <a:p>
          <a:pPr algn="just"/>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quét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267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4E8FDF4-4D5F-4678-B5C9-E8788A1E837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DA9236-D101-4E93-BCF7-ACD0AD4B8579}" type="presOf" srcId="{2EA4557B-2359-4BA8-9F14-A6ECB8DAC4AB}" destId="{DD97E049-4A6C-47F8-8707-C5FFDBF743ED}" srcOrd="0" destOrd="0" presId="urn:microsoft.com/office/officeart/2008/layout/VerticalCurvedList"/>
    <dgm:cxn modelId="{EB15B1D4-8A7A-4AC8-9AA6-DC72B02DA4B1}" type="presOf" srcId="{75A2E02A-7769-4E94-8561-8178449CF35B}" destId="{534504B8-3AD3-4D7F-BA10-772C4BC9F4DA}"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dirty="0" smtClean="0">
              <a:solidFill>
                <a:prstClr val="black"/>
              </a:solidFill>
              <a:latin typeface="Cambria" pitchFamily="18" charset="0"/>
              <a:ea typeface="Cambria" pitchFamily="18" charset="0"/>
            </a:rPr>
            <a:t>+ Đối với nông</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nghiệp</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thủy</a:t>
          </a:r>
          <a:r>
            <a:rPr lang="en-US" sz="1800" dirty="0" smtClean="0">
              <a:solidFill>
                <a:prstClr val="black"/>
              </a:solidFill>
              <a:latin typeface="Cambria" pitchFamily="18" charset="0"/>
              <a:ea typeface="Cambria" pitchFamily="18" charset="0"/>
            </a:rPr>
            <a:t> </a:t>
          </a:r>
          <a:r>
            <a:rPr lang="vi-VN" sz="18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smtClean="0">
              <a:solidFill>
                <a:prstClr val="black"/>
              </a:solidFill>
              <a:latin typeface="Cambria" pitchFamily="18" charset="0"/>
              <a:ea typeface="Cambria" pitchFamily="18" charset="0"/>
            </a:rPr>
            <a:t>+ Xây dựng cơ sở hạ tầng và cư trú.</a:t>
          </a:r>
          <a:endParaRPr lang="vi-VN"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t</a:t>
          </a:r>
          <a:r>
            <a:rPr lang="vi-VN" sz="1800" b="0" dirty="0" smtClean="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lúa</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rồng cây ăn quả</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như</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xoài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sầu</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riêng</a:t>
          </a:r>
          <a:r>
            <a:rPr lang="en-US" sz="1800" dirty="0" smtClean="0">
              <a:solidFill>
                <a:schemeClr val="tx1"/>
              </a:solidFill>
              <a:latin typeface="Cambria" pitchFamily="18" charset="0"/>
              <a:ea typeface="Cambria" pitchFamily="18" charset="0"/>
            </a:rPr>
            <a:t>…</a:t>
          </a:r>
          <a:r>
            <a:rPr lang="vi-VN" sz="1800" dirty="0" smtClean="0">
              <a:solidFill>
                <a:schemeClr val="tx1"/>
              </a:solidFill>
              <a:latin typeface="Cambria" pitchFamily="18" charset="0"/>
              <a:ea typeface="Cambria" pitchFamily="18" charset="0"/>
            </a:rPr>
            <a:t> ở ĐB. Sông Cửu Long</a:t>
          </a:r>
          <a:r>
            <a:rPr lang="en-US" sz="1800" dirty="0" smtClean="0">
              <a:solidFill>
                <a:schemeClr val="tx1"/>
              </a:solidFill>
              <a:latin typeface="Cambria" pitchFamily="18" charset="0"/>
              <a:ea typeface="Cambria" pitchFamily="18" charset="0"/>
            </a:rPr>
            <a:t>.</a:t>
          </a:r>
          <a:br>
            <a:rPr lang="en-US" sz="1800" dirty="0" smtClean="0">
              <a:solidFill>
                <a:schemeClr val="tx1"/>
              </a:solidFill>
              <a:latin typeface="Cambria" pitchFamily="18" charset="0"/>
              <a:ea typeface="Cambria" pitchFamily="18" charset="0"/>
            </a:rPr>
          </a:b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ngập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bị</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màu</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Cửu</a:t>
          </a:r>
          <a:r>
            <a:rPr lang="en-US" sz="1800" dirty="0" smtClean="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5029614-ABE3-4A34-8E46-2D5B648C8891}" type="presOf" srcId="{9DA92A08-ED37-48A9-A0DD-F521D2142CD2}" destId="{C7497E28-FAE4-42DA-8D9D-5B4659273D7A}" srcOrd="0" destOrd="0" presId="urn:microsoft.com/office/officeart/2008/layout/VerticalCurvedList"/>
    <dgm:cxn modelId="{6E33F204-7FCC-4F8A-AD97-E2E9984172B5}"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74A961C9-4296-4D0D-ADF1-CFA1067D77E1}"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126DE2BA-692E-4C8D-99FE-F1A935839C4C}" type="presOf" srcId="{2EA4557B-2359-4BA8-9F14-A6ECB8DAC4AB}" destId="{DD97E049-4A6C-47F8-8707-C5FFDBF743ED}" srcOrd="0" destOrd="0" presId="urn:microsoft.com/office/officeart/2008/layout/VerticalCurvedList"/>
    <dgm:cxn modelId="{8E6BDFC2-963A-4FD4-AC23-C3307F74A3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k</a:t>
          </a:r>
          <a:r>
            <a:rPr lang="vi-VN" sz="1800" b="0" dirty="0" smtClean="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smtClean="0">
              <a:solidFill>
                <a:schemeClr val="tx1"/>
              </a:solidFill>
              <a:latin typeface="Cambria" pitchFamily="18" charset="0"/>
              <a:ea typeface="Cambria" pitchFamily="18" charset="0"/>
            </a:rPr>
            <a: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du </a:t>
          </a:r>
          <a:r>
            <a:rPr lang="en-US" sz="1800" dirty="0" err="1" smtClean="0">
              <a:solidFill>
                <a:schemeClr val="tx1"/>
              </a:solidFill>
              <a:latin typeface="Cambria" pitchFamily="18" charset="0"/>
              <a:ea typeface="Cambria" pitchFamily="18" charset="0"/>
            </a:rPr>
            <a:t>lịch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Trang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giao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vận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cảng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ão đổ bộ vào Đà Nẵng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bờ</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Bình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Thuận</a:t>
          </a:r>
          <a:r>
            <a:rPr lang="en-US" sz="180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84CA9AD-3EC2-40C6-8E3C-86A7E3B4EE14}"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3A024793-F8C6-4163-8708-6AA35E5E131E}" type="presOf" srcId="{9DA92A08-ED37-48A9-A0DD-F521D2142CD2}" destId="{C7497E28-FAE4-42DA-8D9D-5B4659273D7A}" srcOrd="0" destOrd="0" presId="urn:microsoft.com/office/officeart/2008/layout/VerticalCurvedList"/>
    <dgm:cxn modelId="{55C89710-1B57-4817-A84E-35CBB626F204}" type="presOf" srcId="{A55E36B4-5DBD-4D69-9E07-2ACE1B02C75C}" destId="{287E208B-7CBA-48D9-A845-7C3BA9246006}"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CC8E6AE2-5978-4690-B6DC-C39921988E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itchFamily="18" charset="0"/>
              <a:ea typeface="Cambria" pitchFamily="18" charset="0"/>
            </a:rPr>
            <a:t>4 </a:t>
          </a:r>
          <a:r>
            <a:rPr lang="en-US" sz="2000" b="1" kern="1200" dirty="0" err="1" smtClean="0">
              <a:latin typeface="Cambria" pitchFamily="18" charset="0"/>
              <a:ea typeface="Cambria" pitchFamily="18" charset="0"/>
            </a:rPr>
            <a:t>đặc</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điểm</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đồi núi chiếm ưu thế</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Địa</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hình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tính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chất</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phân</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bậc</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khá</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rõ</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chịu tác động của khí hậu nhiệt đới ẩm gió mùa và con người</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9/24/2025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18</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1.jpeg"/><Relationship Id="rId18" Type="http://schemas.microsoft.com/office/2007/relationships/diagramDrawing" Target="../diagrams/drawing3.xml"/><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0.jpeg"/><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49.png"/><Relationship Id="rId5" Type="http://schemas.openxmlformats.org/officeDocument/2006/relationships/image" Target="../media/image13.jpeg"/><Relationship Id="rId1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diagramData" Target="../diagrams/data3.xml"/></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3.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7.jpe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3.jpeg"/><Relationship Id="rId9"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33.pn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7.png"/><Relationship Id="rId7"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62.jpeg"/></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13.jpeg"/><Relationship Id="rId9" Type="http://schemas.openxmlformats.org/officeDocument/2006/relationships/image" Target="../media/image65.jpeg"/></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4.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png"/><Relationship Id="rId7" Type="http://schemas.openxmlformats.org/officeDocument/2006/relationships/diagramQuickStyle" Target="../diagrams/quickStyle6.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6.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81.jpeg"/></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83.png"/><Relationship Id="rId4" Type="http://schemas.openxmlformats.org/officeDocument/2006/relationships/image" Target="../media/image13.jpeg"/><Relationship Id="rId9" Type="http://schemas.openxmlformats.org/officeDocument/2006/relationships/image" Target="../media/image82.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ĐỒNG BẰNG</a:t>
            </a:r>
            <a:endParaRPr lang="en-US" sz="2800" b="1" dirty="0">
              <a:latin typeface="Cambria" pitchFamily="18" charset="0"/>
              <a:ea typeface="Cambria" pitchFamily="18" charset="0"/>
            </a:endParaRP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ồng </a:t>
            </a:r>
            <a:r>
              <a:rPr lang="vi-VN" sz="2400" i="1" dirty="0">
                <a:solidFill>
                  <a:srgbClr val="FF0000"/>
                </a:solidFill>
                <a:latin typeface="Cambria" panose="02040503050406030204" pitchFamily="18" charset="0"/>
                <a:ea typeface="Cambria" panose="02040503050406030204" pitchFamily="18" charset="0"/>
              </a:rPr>
              <a:t>bằng chiếm bao nhiêu diện tích lãnh thổ</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Đồng </a:t>
            </a:r>
            <a:r>
              <a:rPr lang="vi-VN" sz="2400" i="1" dirty="0">
                <a:solidFill>
                  <a:srgbClr val="FF0000"/>
                </a:solidFill>
                <a:latin typeface="Cambria" panose="02040503050406030204" pitchFamily="18" charset="0"/>
                <a:ea typeface="Cambria" panose="02040503050406030204" pitchFamily="18" charset="0"/>
              </a:rPr>
              <a:t>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Đồng </a:t>
            </a:r>
            <a:r>
              <a:rPr lang="vi-VN" sz="2400" dirty="0">
                <a:latin typeface="Cambria" pitchFamily="18" charset="0"/>
                <a:ea typeface="Cambria" pitchFamily="18" charset="0"/>
                <a:cs typeface="Times New Roman"/>
              </a:rPr>
              <a:t>bằng chiếm 1/4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Được </a:t>
            </a:r>
            <a:r>
              <a:rPr lang="vi-VN" sz="2400" dirty="0">
                <a:latin typeface="Cambria" pitchFamily="18" charset="0"/>
                <a:ea typeface="Cambria" pitchFamily="18" charset="0"/>
                <a:cs typeface="Times New Roman"/>
              </a:rPr>
              <a:t>chia thành đồng bằng châu thổ và đồng bằng ven biển.</a:t>
            </a:r>
          </a:p>
        </p:txBody>
      </p:sp>
      <p:pic>
        <p:nvPicPr>
          <p:cNvPr id="26"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núi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3/4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p>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bằng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1/4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endParaRPr lang="en-US"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trên bản đồ </a:t>
            </a:r>
            <a:r>
              <a:rPr lang="vi-VN" sz="2400" i="1" dirty="0" smtClean="0">
                <a:solidFill>
                  <a:srgbClr val="FF0000"/>
                </a:solidFill>
                <a:latin typeface="Cambria" panose="02040503050406030204" pitchFamily="18" charset="0"/>
                <a:ea typeface="Cambria" panose="02040503050406030204" pitchFamily="18" charset="0"/>
              </a:rPr>
              <a:t>các </a:t>
            </a:r>
            <a:r>
              <a:rPr lang="vi-VN" sz="2400" i="1" dirty="0">
                <a:solidFill>
                  <a:srgbClr val="FF0000"/>
                </a:solidFill>
                <a:latin typeface="Cambria" panose="02040503050406030204" pitchFamily="18" charset="0"/>
                <a:ea typeface="Cambria" panose="02040503050406030204" pitchFamily="18" charset="0"/>
              </a:rPr>
              <a:t>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smtClean="0"/>
              <a:t>Con </a:t>
            </a:r>
            <a:r>
              <a:rPr lang="en-US" sz="1000" b="1" dirty="0" err="1" smtClean="0"/>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r>
              <a:rPr lang="en-US" sz="1000" b="1" dirty="0" smtClean="0"/>
              <a:t> </a:t>
            </a:r>
            <a:r>
              <a:rPr lang="en-US" sz="1000" b="1" dirty="0" err="1" smtClean="0"/>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895600"/>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1646605"/>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Hướng vòng cung: thể hiện rõ nhất ở vùng núi </a:t>
            </a:r>
            <a:r>
              <a:rPr lang="vi-VN" sz="2400" dirty="0" smtClean="0">
                <a:latin typeface="Cambria" pitchFamily="18" charset="0"/>
                <a:ea typeface="Cambria" pitchFamily="18" charset="0"/>
                <a:cs typeface="Times New Roman"/>
              </a:rPr>
              <a:t>Đ</a:t>
            </a:r>
            <a:r>
              <a:rPr lang="en-US" sz="2400" dirty="0" err="1" smtClean="0">
                <a:latin typeface="Cambria" pitchFamily="18" charset="0"/>
                <a:ea typeface="Cambria" pitchFamily="18" charset="0"/>
                <a:cs typeface="Times New Roman"/>
              </a:rPr>
              <a:t>ông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Bắc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địa hình nước ta có tính phân bậc? Kể tên các bậc địa hình kế tiếp nhau từ nội địa ra biển.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v</a:t>
            </a:r>
            <a:r>
              <a:rPr lang="vi-VN" i="1" dirty="0" smtClean="0">
                <a:solidFill>
                  <a:srgbClr val="FF0000"/>
                </a:solidFill>
                <a:latin typeface="Cambria" panose="02040503050406030204" pitchFamily="18" charset="0"/>
                <a:ea typeface="Cambria" panose="02040503050406030204" pitchFamily="18" charset="0"/>
              </a:rPr>
              <a:t>ì </a:t>
            </a:r>
            <a:r>
              <a:rPr lang="vi-VN" i="1" dirty="0">
                <a:solidFill>
                  <a:srgbClr val="FF0000"/>
                </a:solidFill>
                <a:latin typeface="Cambria" panose="02040503050406030204" pitchFamily="18" charset="0"/>
                <a:ea typeface="Cambria" panose="02040503050406030204" pitchFamily="18" charset="0"/>
              </a:rPr>
              <a:t>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830" dirty="0">
                <a:latin typeface="Cambria" pitchFamily="18" charset="0"/>
                <a:ea typeface="Cambria" pitchFamily="18" charset="0"/>
                <a:cs typeface="Times New Roman"/>
              </a:rPr>
              <a:t>- Nguyên nhân: nhiệt độ cao, lượng mưa lớn tập trung theo </a:t>
            </a:r>
            <a:r>
              <a:rPr lang="vi-VN" sz="1830" dirty="0" smtClean="0">
                <a:latin typeface="Cambria" pitchFamily="18" charset="0"/>
                <a:ea typeface="Cambria" pitchFamily="18" charset="0"/>
                <a:cs typeface="Times New Roman"/>
              </a:rPr>
              <a:t>mùa</a:t>
            </a:r>
            <a:r>
              <a:rPr lang="en-US"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spcAft>
                <a:spcPts val="0"/>
              </a:spcAft>
            </a:pPr>
            <a:r>
              <a:rPr lang="vi-VN" sz="1830" dirty="0">
                <a:latin typeface="Cambria" pitchFamily="18" charset="0"/>
                <a:ea typeface="Cambria" pitchFamily="18" charset="0"/>
                <a:cs typeface="Times New Roman"/>
              </a:rPr>
              <a:t>- Biểu hiện:</a:t>
            </a:r>
          </a:p>
          <a:p>
            <a:pPr algn="just">
              <a:spcBef>
                <a:spcPts val="600"/>
              </a:spcBef>
              <a:spcAft>
                <a:spcPts val="0"/>
              </a:spcAft>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1830" dirty="0">
                <a:latin typeface="Cambria" pitchFamily="18" charset="0"/>
                <a:ea typeface="Cambria" pitchFamily="18" charset="0"/>
                <a:cs typeface="Times New Roman"/>
              </a:rPr>
              <a:t>+ Bồi tụ ở vùng đồng bằng và thung lũng</a:t>
            </a:r>
            <a:r>
              <a:rPr lang="vi-VN"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Bồi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tụ</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smtClean="0">
                <a:solidFill>
                  <a:srgbClr val="FF0000"/>
                </a:solidFill>
                <a:latin typeface="Cambria" pitchFamily="18" charset="0"/>
                <a:ea typeface="Cambria" pitchFamily="18" charset="0"/>
              </a:rPr>
              <a:t>Quan</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sát</a:t>
            </a:r>
            <a:r>
              <a:rPr lang="en-US" sz="2100" i="1" dirty="0" smtClean="0">
                <a:solidFill>
                  <a:srgbClr val="FF0000"/>
                </a:solidFill>
                <a:latin typeface="Cambria" pitchFamily="18" charset="0"/>
                <a:ea typeface="Cambria" pitchFamily="18" charset="0"/>
              </a:rPr>
              <a:t> video clip, </a:t>
            </a:r>
            <a:r>
              <a:rPr lang="en-US" sz="2100" i="1" dirty="0" err="1" smtClean="0">
                <a:solidFill>
                  <a:srgbClr val="FF0000"/>
                </a:solidFill>
                <a:latin typeface="Cambria" pitchFamily="18" charset="0"/>
                <a:ea typeface="Cambria" pitchFamily="18" charset="0"/>
              </a:rPr>
              <a:t>hãy</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cho</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biết</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động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Phong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Nha</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được</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hình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thành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như</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thế</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nào</a:t>
            </a:r>
            <a:r>
              <a:rPr lang="en-US" sz="2100" i="1" dirty="0" smtClean="0">
                <a:solidFill>
                  <a:srgbClr val="FF0000"/>
                </a:solidFill>
                <a:latin typeface="Cambria" pitchFamily="18" charset="0"/>
                <a:ea typeface="Cambria" pitchFamily="18" charset="0"/>
              </a:rPr>
              <a:t>?</a:t>
            </a:r>
            <a:endParaRPr lang="en-US" sz="2100" i="1" dirty="0">
              <a:solidFill>
                <a:srgbClr val="FF0000"/>
              </a:solidFill>
              <a:latin typeface="Cambria" pitchFamily="18" charset="0"/>
              <a:ea typeface="Cambria" pitchFamily="18" charset="0"/>
            </a:endParaRP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smtClean="0">
                <a:latin typeface="Cambria" pitchFamily="18" charset="0"/>
                <a:ea typeface="Cambria" pitchFamily="18" charset="0"/>
              </a:rPr>
              <a:t>Do </a:t>
            </a:r>
            <a:r>
              <a:rPr lang="vi-VN" sz="2200" dirty="0" smtClean="0">
                <a:latin typeface="Cambria" pitchFamily="18" charset="0"/>
                <a:ea typeface="Cambria" pitchFamily="18" charset="0"/>
              </a:rPr>
              <a:t>nước </a:t>
            </a:r>
            <a:r>
              <a:rPr lang="vi-VN" sz="2200" dirty="0">
                <a:latin typeface="Cambria" pitchFamily="18" charset="0"/>
                <a:ea typeface="Cambria" pitchFamily="18" charset="0"/>
              </a:rPr>
              <a:t>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xmlns=""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smtClean="0">
                <a:solidFill>
                  <a:srgbClr val="CC0000"/>
                </a:solidFill>
                <a:latin typeface="Times New Roman" pitchFamily="18" charset="0"/>
                <a:cs typeface="Times New Roman" pitchFamily="18" charset="0"/>
              </a:rPr>
              <a:t>.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điện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BÁN BÌNH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Q</a:t>
            </a:r>
            <a:r>
              <a:rPr lang="en-US" sz="2400" dirty="0" err="1" smtClean="0">
                <a:latin typeface="Cambria" pitchFamily="18" charset="0"/>
                <a:ea typeface="Cambria" pitchFamily="18" charset="0"/>
                <a:cs typeface="Times New Roman"/>
              </a:rPr>
              <a:t>uá</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Kể</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tên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vực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ở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KHU VỰC ĐỊA </a:t>
            </a:r>
            <a:r>
              <a:rPr lang="en-US" sz="2400" b="1" dirty="0">
                <a:solidFill>
                  <a:srgbClr val="0D30DD"/>
                </a:solidFill>
                <a:latin typeface="Cambria" pitchFamily="18" charset="0"/>
              </a:rPr>
              <a:t>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Khu</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vực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đồi</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núi</a:t>
            </a:r>
            <a:endParaRPr lang="en-US" b="1" dirty="0" smtClean="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Đông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r>
              <a:rPr lang="en-US" b="1" dirty="0" smtClean="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Tây</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endParaRPr lang="en-US" b="1" dirty="0" smtClean="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Đồng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bằng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ven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miền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Trung</a:t>
            </a:r>
            <a:endParaRPr lang="en-US" b="1" dirty="0" smtClean="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Bờ</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endParaRPr lang="en-US" b="1" dirty="0" smtClean="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Thềm</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lục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địa</a:t>
            </a:r>
            <a:endParaRPr lang="en-US" b="1" dirty="0" smtClean="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2" name="Rectangle 21"/>
          <p:cNvSpPr/>
          <p:nvPr/>
        </p:nvSpPr>
        <p:spPr>
          <a:xfrm>
            <a:off x="268865" y="1274088"/>
            <a:ext cx="49127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phạm</a:t>
            </a:r>
            <a:r>
              <a:rPr lang="en-US" sz="1900" i="1" dirty="0" smtClean="0">
                <a:solidFill>
                  <a:srgbClr val="FF0000"/>
                </a:solidFill>
                <a:latin typeface="Cambria" panose="02040503050406030204" pitchFamily="18" charset="0"/>
                <a:ea typeface="Cambria" panose="02040503050406030204" pitchFamily="18" charset="0"/>
              </a:rPr>
              <a:t> vi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thái</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smtClean="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Nam</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về phạm vi và đặc điểm hình thái</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diện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nguồn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gốc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thành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a:t>
            </a:r>
            <a:r>
              <a:rPr lang="en-US" sz="1900" b="1" dirty="0" smtClean="0">
                <a:solidFill>
                  <a:srgbClr val="00B050"/>
                </a:solidFill>
                <a:latin typeface="Cambria" panose="02040503050406030204" pitchFamily="18" charset="0"/>
                <a:ea typeface="Cambria" panose="02040503050406030204" pitchFamily="18" charset="0"/>
              </a:rPr>
              <a:t>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t</a:t>
            </a:r>
            <a:r>
              <a:rPr lang="vi-VN" sz="1900" i="1" dirty="0" smtClean="0">
                <a:solidFill>
                  <a:srgbClr val="FF0000"/>
                </a:solidFill>
                <a:latin typeface="Cambria" panose="02040503050406030204" pitchFamily="18" charset="0"/>
                <a:ea typeface="Cambria" panose="02040503050406030204" pitchFamily="18" charset="0"/>
              </a:rPr>
              <a:t>rình </a:t>
            </a:r>
            <a:r>
              <a:rPr lang="vi-VN" sz="1900" i="1" dirty="0">
                <a:solidFill>
                  <a:srgbClr val="FF0000"/>
                </a:solidFill>
                <a:latin typeface="Cambria" panose="02040503050406030204" pitchFamily="18" charset="0"/>
                <a:ea typeface="Cambria" panose="02040503050406030204" pitchFamily="18" charset="0"/>
              </a:rPr>
              <a:t>bày đặc điểm địa hình </a:t>
            </a:r>
            <a:r>
              <a:rPr lang="en-US" sz="1900" i="1" dirty="0" err="1" smtClean="0">
                <a:solidFill>
                  <a:srgbClr val="FF0000"/>
                </a:solidFill>
                <a:latin typeface="Cambria" panose="02040503050406030204" pitchFamily="18" charset="0"/>
                <a:ea typeface="Cambria" panose="02040503050406030204" pitchFamily="18" charset="0"/>
              </a:rPr>
              <a:t>bờ</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biển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thềm </a:t>
            </a:r>
            <a:r>
              <a:rPr lang="vi-VN" sz="1900" i="1" dirty="0">
                <a:solidFill>
                  <a:srgbClr val="FF0000"/>
                </a:solidFill>
                <a:latin typeface="Cambria" panose="02040503050406030204" pitchFamily="18" charset="0"/>
                <a:ea typeface="Cambria" panose="02040503050406030204" pitchFamily="18" charset="0"/>
              </a:rPr>
              <a:t>lục địa nước ta.</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4108040844"/>
              </p:ext>
            </p:extLst>
          </p:nvPr>
        </p:nvGraphicFramePr>
        <p:xfrm>
          <a:off x="362184" y="2030463"/>
          <a:ext cx="8400816" cy="4522737"/>
        </p:xfrm>
        <a:graphic>
          <a:graphicData uri="http://schemas.openxmlformats.org/drawingml/2006/table">
            <a:tbl>
              <a:tblPr firstRow="1" bandRow="1">
                <a:tableStyleId>{5C22544A-7EE6-4342-B048-85BDC9FD1C3A}</a:tableStyleId>
              </a:tblPr>
              <a:tblGrid>
                <a:gridCol w="1061156"/>
                <a:gridCol w="1243658"/>
                <a:gridCol w="6096002"/>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02803">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Nằm</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tả</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phổ</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biến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dưới</a:t>
                      </a:r>
                      <a:r>
                        <a:rPr lang="en-US" sz="18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Chủ</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yếu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thấp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4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cánh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Gâm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Ngân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chụm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lại</a:t>
                      </a:r>
                      <a:r>
                        <a:rPr lang="en-US" sz="1800" dirty="0">
                          <a:effectLst/>
                          <a:latin typeface="Cambria" pitchFamily="18" charset="0"/>
                          <a:ea typeface="Cambria" pitchFamily="18" charset="0"/>
                          <a:cs typeface="Times New Roman"/>
                        </a:rPr>
                        <a:t> ở Tam </a:t>
                      </a:r>
                      <a:r>
                        <a:rPr lang="en-US" sz="1800" dirty="0" err="1">
                          <a:effectLst/>
                          <a:latin typeface="Cambria" pitchFamily="18" charset="0"/>
                          <a:ea typeface="Cambria" pitchFamily="18" charset="0"/>
                          <a:cs typeface="Times New Roman"/>
                        </a:rPr>
                        <a:t>Đảo</a:t>
                      </a:r>
                      <a:r>
                        <a:rPr lang="en-US" sz="18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4025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endParaRPr lang="en-US" sz="180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Nằm giữa sông Hồng đến sông Cả.</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Địa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nhất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nước</a:t>
                      </a:r>
                      <a:r>
                        <a:rPr lang="en-US" sz="1800" dirty="0">
                          <a:effectLst/>
                          <a:latin typeface="Cambria" pitchFamily="18" charset="0"/>
                          <a:ea typeface="Cambria" pitchFamily="18" charset="0"/>
                          <a:cs typeface="Times New Roman"/>
                        </a:rPr>
                        <a:t> ta (</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Độ cao trung bình 1000-2000m.</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hướng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tây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địa hình Tây Bắc là bị chia cắt mạnh. Xen giữa các </a:t>
                      </a:r>
                      <a:r>
                        <a:rPr lang="vi-VN" sz="1800" dirty="0" smtClean="0">
                          <a:effectLst/>
                          <a:latin typeface="Cambria" pitchFamily="18" charset="0"/>
                          <a:ea typeface="Cambria" pitchFamily="18" charset="0"/>
                          <a:cs typeface="Times New Roman"/>
                        </a:rPr>
                        <a:t>và các cao nguyên đá vôi: Sơn La, Mộc Châu.</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1</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Mộc</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Hoành</a:t>
            </a:r>
            <a:r>
              <a:rPr lang="en-US" sz="1000" b="1" dirty="0" smtClean="0"/>
              <a:t> </a:t>
            </a:r>
            <a:r>
              <a:rPr lang="en-US" sz="1000" b="1" dirty="0" err="1" smtClean="0"/>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362186" y="2057400"/>
          <a:ext cx="8400816" cy="4495800"/>
        </p:xfrm>
        <a:graphic>
          <a:graphicData uri="http://schemas.openxmlformats.org/drawingml/2006/table">
            <a:tbl>
              <a:tblPr firstRow="1" bandRow="1">
                <a:tableStyleId>{5C22544A-7EE6-4342-B048-85BDC9FD1C3A}</a:tableStyleId>
              </a:tblPr>
              <a:tblGrid>
                <a:gridCol w="1085614"/>
                <a:gridCol w="1295400"/>
                <a:gridCol w="6019802"/>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err="1" smtClean="0">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Trung</a:t>
                      </a:r>
                      <a:r>
                        <a:rPr lang="en-US" sz="1650" dirty="0" smtClean="0">
                          <a:effectLst/>
                          <a:latin typeface="Cambria" pitchFamily="18" charset="0"/>
                          <a:ea typeface="Cambria" pitchFamily="18" charset="0"/>
                          <a:cs typeface="Times New Roman"/>
                        </a:rPr>
                        <a:t>:</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Bạch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Mã</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Hoành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Sơn</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smtClean="0">
                          <a:effectLst/>
                          <a:latin typeface="Cambria" pitchFamily="18" charset="0"/>
                          <a:ea typeface="Cambria" pitchFamily="18" charset="0"/>
                          <a:cs typeface="Times New Roman"/>
                        </a:rPr>
                        <a:t>Nam</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badan</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như</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Kon</a:t>
                      </a:r>
                      <a:r>
                        <a:rPr lang="en-US" sz="1650" baseline="0" dirty="0" smtClean="0">
                          <a:effectLst/>
                          <a:latin typeface="Cambria" pitchFamily="18" charset="0"/>
                          <a:ea typeface="Cambria" pitchFamily="18" charset="0"/>
                          <a:cs typeface="Times New Roman"/>
                        </a:rPr>
                        <a:t> Tum, </a:t>
                      </a:r>
                      <a:r>
                        <a:rPr lang="en-US" sz="1650" baseline="0" dirty="0" err="1" smtClean="0">
                          <a:effectLst/>
                          <a:latin typeface="Cambria" pitchFamily="18" charset="0"/>
                          <a:ea typeface="Cambria" pitchFamily="18" charset="0"/>
                          <a:cs typeface="Times New Roman"/>
                        </a:rPr>
                        <a:t>Plei</a:t>
                      </a:r>
                      <a:r>
                        <a:rPr lang="en-US" sz="1650" baseline="0" dirty="0" smtClean="0">
                          <a:effectLst/>
                          <a:latin typeface="Cambria" pitchFamily="18" charset="0"/>
                          <a:ea typeface="Cambria" pitchFamily="18" charset="0"/>
                          <a:cs typeface="Times New Roman"/>
                        </a:rPr>
                        <a:t> Ku, </a:t>
                      </a:r>
                      <a:r>
                        <a:rPr lang="en-US" sz="1650" baseline="0" dirty="0" err="1" smtClean="0">
                          <a:effectLst/>
                          <a:latin typeface="Cambria" pitchFamily="18" charset="0"/>
                          <a:ea typeface="Cambria" pitchFamily="18" charset="0"/>
                          <a:cs typeface="Times New Roman"/>
                        </a:rPr>
                        <a:t>Lâm</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viên</a:t>
                      </a:r>
                      <a:r>
                        <a:rPr lang="en-US" sz="1650" baseline="0" dirty="0" smtClean="0">
                          <a:effectLst/>
                          <a:latin typeface="Cambria" pitchFamily="18" charset="0"/>
                          <a:ea typeface="Cambria" pitchFamily="18" charset="0"/>
                          <a:cs typeface="Times New Roman"/>
                        </a:rPr>
                        <a:t>, Di </a:t>
                      </a:r>
                      <a:r>
                        <a:rPr lang="en-US" sz="1650" baseline="0" dirty="0" err="1" smtClean="0">
                          <a:effectLst/>
                          <a:latin typeface="Cambria" pitchFamily="18" charset="0"/>
                          <a:ea typeface="Cambria" pitchFamily="18" charset="0"/>
                          <a:cs typeface="Times New Roman"/>
                        </a:rPr>
                        <a:t>Linh</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trên</a:t>
                      </a:r>
                      <a:r>
                        <a:rPr lang="en-US" sz="1650" dirty="0" smtClean="0">
                          <a:effectLst/>
                          <a:latin typeface="Cambria" pitchFamily="18" charset="0"/>
                          <a:ea typeface="Cambria" pitchFamily="18" charset="0"/>
                          <a:cs typeface="Times New Roman"/>
                        </a:rPr>
                        <a:t> </a:t>
                      </a:r>
                      <a:r>
                        <a:rPr lang="en-US" sz="1650" dirty="0">
                          <a:effectLst/>
                          <a:latin typeface="Cambria" pitchFamily="18" charset="0"/>
                          <a:ea typeface="Cambria" pitchFamily="18" charset="0"/>
                          <a:cs typeface="Times New Roman"/>
                        </a:rPr>
                        <a:t>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3</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Plei</a:t>
            </a:r>
            <a:r>
              <a:rPr lang="en-US" dirty="0" smtClean="0">
                <a:latin typeface="Cambria" pitchFamily="18" charset="0"/>
                <a:ea typeface="Cambria" pitchFamily="18" charset="0"/>
              </a:rPr>
              <a:t> Ku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Lâm</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CAO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kể</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dạng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chuyển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tiếp</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giữa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miền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núi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bằng</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dạng địa hình chuyển tiếp giữa miền núi và đồng </a:t>
            </a:r>
            <a:r>
              <a:rPr lang="vi-VN" sz="2200" dirty="0" smtClean="0">
                <a:latin typeface="Cambria" pitchFamily="18" charset="0"/>
                <a:ea typeface="Cambria" pitchFamily="18" charset="0"/>
                <a:cs typeface="Times New Roman"/>
              </a:rPr>
              <a:t>bằng</a:t>
            </a:r>
            <a:r>
              <a:rPr lang="en-US" sz="2200" dirty="0" smtClean="0">
                <a:latin typeface="Cambria" pitchFamily="18" charset="0"/>
                <a:ea typeface="Cambria" pitchFamily="18" charset="0"/>
                <a:cs typeface="Times New Roman"/>
              </a:rPr>
              <a:t>:</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Vùng</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đồi</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trung</a:t>
            </a:r>
            <a:r>
              <a:rPr lang="en-US" sz="2200" dirty="0" smtClean="0">
                <a:latin typeface="Cambria" pitchFamily="18" charset="0"/>
                <a:ea typeface="Cambria" pitchFamily="18" charset="0"/>
                <a:cs typeface="Times New Roman"/>
              </a:rPr>
              <a:t> du ở </a:t>
            </a:r>
            <a:r>
              <a:rPr lang="en-US" sz="2200" dirty="0" err="1" smtClean="0">
                <a:latin typeface="Cambria" pitchFamily="18" charset="0"/>
                <a:ea typeface="Cambria" pitchFamily="18" charset="0"/>
                <a:cs typeface="Times New Roman"/>
              </a:rPr>
              <a:t>Bắc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B</a:t>
            </a:r>
            <a:r>
              <a:rPr lang="en-US" sz="2200" dirty="0" err="1" smtClean="0">
                <a:latin typeface="Cambria" pitchFamily="18" charset="0"/>
                <a:ea typeface="Cambria" pitchFamily="18" charset="0"/>
                <a:cs typeface="Times New Roman"/>
              </a:rPr>
              <a:t>án</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bình</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nguyên</a:t>
            </a:r>
            <a:r>
              <a:rPr lang="en-US" sz="2200" dirty="0" smtClean="0">
                <a:latin typeface="Cambria" pitchFamily="18" charset="0"/>
                <a:ea typeface="Cambria" pitchFamily="18" charset="0"/>
                <a:cs typeface="Times New Roman"/>
              </a:rPr>
              <a:t> ở </a:t>
            </a:r>
            <a:r>
              <a:rPr lang="en-US" sz="2200" dirty="0" err="1" smtClean="0">
                <a:latin typeface="Cambria" pitchFamily="18" charset="0"/>
                <a:ea typeface="Cambria" pitchFamily="18" charset="0"/>
                <a:cs typeface="Times New Roman"/>
              </a:rPr>
              <a:t>Đông</a:t>
            </a:r>
            <a:r>
              <a:rPr lang="en-US" sz="2200" dirty="0" smtClean="0">
                <a:latin typeface="Cambria" pitchFamily="18" charset="0"/>
                <a:ea typeface="Cambria" pitchFamily="18" charset="0"/>
                <a:cs typeface="Times New Roman"/>
              </a:rPr>
              <a:t> Nam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smtClean="0">
                <a:solidFill>
                  <a:srgbClr val="CC0000"/>
                </a:solidFill>
                <a:latin typeface="Times New Roman" pitchFamily="18" charset="0"/>
                <a:cs typeface="Times New Roman" pitchFamily="18" charset="0"/>
              </a:rPr>
              <a:t> 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622787"/>
        </p:xfrm>
        <a:graphic>
          <a:graphicData uri="http://schemas.openxmlformats.org/drawingml/2006/table">
            <a:tbl>
              <a:tblPr firstRow="1" bandRow="1">
                <a:tableStyleId>{5C22544A-7EE6-4342-B048-85BDC9FD1C3A}</a:tableStyleId>
              </a:tblPr>
              <a:tblGrid>
                <a:gridCol w="898360"/>
                <a:gridCol w="1392254"/>
                <a:gridCol w="4205224"/>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Chủ</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cung</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Gâm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Ngân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Bắc</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Triều</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và</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hình</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cac-xtơ</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smtClean="0">
                          <a:effectLst/>
                          <a:latin typeface="Cambria" pitchFamily="18" charset="0"/>
                          <a:ea typeface="Cambria" pitchFamily="18" charset="0"/>
                          <a:cs typeface="Times New Roman"/>
                        </a:rPr>
                        <a:t>Nằm</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g</a:t>
                      </a:r>
                      <a:r>
                        <a:rPr lang="en-US" sz="1600" i="0" dirty="0" err="1" smtClean="0">
                          <a:effectLst/>
                          <a:latin typeface="Cambria" pitchFamily="18" charset="0"/>
                          <a:ea typeface="Cambria" pitchFamily="18" charset="0"/>
                          <a:cs typeface="Times New Roman"/>
                        </a:rPr>
                        <a:t>i</a:t>
                      </a:r>
                      <a:r>
                        <a:rPr lang="en-US" sz="1600" i="0" baseline="0" dirty="0" err="1" smtClean="0">
                          <a:effectLst/>
                          <a:latin typeface="Cambria" pitchFamily="18" charset="0"/>
                          <a:ea typeface="Cambria" pitchFamily="18" charset="0"/>
                          <a:cs typeface="Times New Roman"/>
                        </a:rPr>
                        <a:t>ữa</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a:t>
                      </a:r>
                      <a:r>
                        <a:rPr lang="en-US" sz="1600" i="0" dirty="0" smtClean="0">
                          <a:effectLst/>
                          <a:latin typeface="Cambria" pitchFamily="18" charset="0"/>
                          <a:ea typeface="Cambria" pitchFamily="18" charset="0"/>
                          <a:cs typeface="Times New Roman"/>
                        </a:rPr>
                        <a:t>3147m</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nam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Hoàng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a:t>
                      </a:r>
                      <a:r>
                        <a:rPr lang="en-US" sz="1600" i="0" dirty="0" smtClean="0">
                          <a:effectLst/>
                          <a:latin typeface="Cambria" pitchFamily="18" charset="0"/>
                          <a:ea typeface="Cambria" pitchFamily="18" charset="0"/>
                          <a:cs typeface="Times New Roman"/>
                        </a:rPr>
                        <a:t>Sao</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và</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nguyên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đá</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vôi</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Sơn</a:t>
                      </a:r>
                      <a:r>
                        <a:rPr lang="en-US" sz="1600" i="0" baseline="0" dirty="0" smtClean="0">
                          <a:effectLst/>
                          <a:latin typeface="Cambria" pitchFamily="18" charset="0"/>
                          <a:ea typeface="Cambria" pitchFamily="18" charset="0"/>
                          <a:cs typeface="Times New Roman"/>
                        </a:rPr>
                        <a:t> La, </a:t>
                      </a:r>
                      <a:r>
                        <a:rPr lang="en-US" sz="1600" i="0" baseline="0" dirty="0" err="1" smtClean="0">
                          <a:effectLst/>
                          <a:latin typeface="Cambria" pitchFamily="18" charset="0"/>
                          <a:ea typeface="Cambria" pitchFamily="18" charset="0"/>
                          <a:cs typeface="Times New Roman"/>
                        </a:rPr>
                        <a:t>Mộc</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Châu</a:t>
                      </a:r>
                      <a:r>
                        <a:rPr lang="en-US" sz="1600" i="0" baseline="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smtClean="0">
                          <a:effectLst/>
                          <a:latin typeface="Cambria" pitchFamily="18" charset="0"/>
                          <a:ea typeface="Cambria" pitchFamily="18" charset="0"/>
                          <a:cs typeface="Times New Roman"/>
                        </a:rPr>
                        <a:t>C</a:t>
                      </a:r>
                      <a:r>
                        <a:rPr lang="vi-VN" sz="1600" b="0" dirty="0" smtClean="0">
                          <a:effectLst/>
                          <a:latin typeface="Cambria" pitchFamily="18" charset="0"/>
                          <a:ea typeface="Cambria" pitchFamily="18" charset="0"/>
                          <a:cs typeface="Times New Roman"/>
                        </a:rPr>
                        <a:t>ó nhiều nhánh núi đâm ngang ra biển chia cắt đồng bằng duyên hải miền Trung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Bạch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Mã</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Hoành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Sơn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nằm</a:t>
                      </a:r>
                      <a:r>
                        <a:rPr lang="en-US" sz="1600" b="0" baseline="0" dirty="0" smtClean="0">
                          <a:effectLst/>
                          <a:latin typeface="Cambria" pitchFamily="18" charset="0"/>
                          <a:ea typeface="Cambria" pitchFamily="18" charset="0"/>
                          <a:cs typeface="Times New Roman"/>
                        </a:rPr>
                        <a:t> ở </a:t>
                      </a:r>
                      <a:r>
                        <a:rPr lang="en-US" sz="1600" b="0" baseline="0" dirty="0" err="1" smtClean="0">
                          <a:effectLst/>
                          <a:latin typeface="Cambria" pitchFamily="18" charset="0"/>
                          <a:ea typeface="Cambria" pitchFamily="18" charset="0"/>
                          <a:cs typeface="Times New Roman"/>
                        </a:rPr>
                        <a:t>phía</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bắc</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nam</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Kon</a:t>
                      </a:r>
                      <a:r>
                        <a:rPr lang="en-US" sz="1600" b="0" dirty="0" smtClean="0">
                          <a:effectLst/>
                          <a:latin typeface="Cambria" pitchFamily="18" charset="0"/>
                          <a:ea typeface="Cambria" pitchFamily="18" charset="0"/>
                          <a:cs typeface="Times New Roman"/>
                        </a:rPr>
                        <a:t> Tum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cực</a:t>
                      </a:r>
                      <a:r>
                        <a:rPr lang="en-US" sz="1600" b="0" dirty="0" smtClean="0">
                          <a:effectLst/>
                          <a:latin typeface="Cambria" pitchFamily="18" charset="0"/>
                          <a:ea typeface="Cambria" pitchFamily="18" charset="0"/>
                          <a:cs typeface="Times New Roman"/>
                        </a:rPr>
                        <a:t> </a:t>
                      </a:r>
                      <a:r>
                        <a:rPr lang="en-US" sz="1600" b="0" dirty="0">
                          <a:effectLst/>
                          <a:latin typeface="Cambria" pitchFamily="18" charset="0"/>
                          <a:ea typeface="Cambria" pitchFamily="18" charset="0"/>
                          <a:cs typeface="Times New Roman"/>
                        </a:rPr>
                        <a:t>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và</a:t>
                      </a:r>
                      <a:r>
                        <a:rPr lang="en-US" sz="1600" b="0" dirty="0" smtClean="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tầng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Kon</a:t>
                      </a:r>
                      <a:r>
                        <a:rPr lang="en-US" sz="1600" b="0" baseline="0" dirty="0" smtClean="0">
                          <a:effectLst/>
                          <a:latin typeface="Cambria" pitchFamily="18" charset="0"/>
                          <a:ea typeface="Cambria" pitchFamily="18" charset="0"/>
                          <a:cs typeface="Times New Roman"/>
                        </a:rPr>
                        <a:t> Tum, </a:t>
                      </a:r>
                      <a:r>
                        <a:rPr lang="en-US" sz="1600" b="0" baseline="0" dirty="0" err="1" smtClean="0">
                          <a:effectLst/>
                          <a:latin typeface="Cambria" pitchFamily="18" charset="0"/>
                          <a:ea typeface="Cambria" pitchFamily="18" charset="0"/>
                          <a:cs typeface="Times New Roman"/>
                        </a:rPr>
                        <a:t>Plei</a:t>
                      </a:r>
                      <a:r>
                        <a:rPr lang="en-US" sz="1600" b="0" baseline="0" dirty="0" smtClean="0">
                          <a:effectLst/>
                          <a:latin typeface="Cambria" pitchFamily="18" charset="0"/>
                          <a:ea typeface="Cambria" pitchFamily="18" charset="0"/>
                          <a:cs typeface="Times New Roman"/>
                        </a:rPr>
                        <a:t> Ku, </a:t>
                      </a:r>
                      <a:r>
                        <a:rPr lang="en-US" sz="1600" b="0" baseline="0" dirty="0" err="1" smtClean="0">
                          <a:effectLst/>
                          <a:latin typeface="Cambria" pitchFamily="18" charset="0"/>
                          <a:ea typeface="Cambria" pitchFamily="18" charset="0"/>
                          <a:cs typeface="Times New Roman"/>
                        </a:rPr>
                        <a:t>Lâm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Viên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697981433"/>
              </p:ext>
            </p:extLst>
          </p:nvPr>
        </p:nvGraphicFramePr>
        <p:xfrm>
          <a:off x="362186" y="2057400"/>
          <a:ext cx="8400815" cy="4495800"/>
        </p:xfrm>
        <a:graphic>
          <a:graphicData uri="http://schemas.openxmlformats.org/drawingml/2006/table">
            <a:tbl>
              <a:tblPr firstRow="1" bandRow="1">
                <a:tableStyleId>{5C22544A-7EE6-4342-B048-85BDC9FD1C3A}</a:tableStyleId>
              </a:tblPr>
              <a:tblGrid>
                <a:gridCol w="1847614"/>
                <a:gridCol w="914400"/>
                <a:gridCol w="1600200"/>
                <a:gridCol w="4038601"/>
              </a:tblGrid>
              <a:tr h="652742">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Đồng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Diện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effectLst/>
                          <a:latin typeface="Cambria" pitchFamily="18" charset="0"/>
                          <a:ea typeface="Cambria" pitchFamily="18" charset="0"/>
                          <a:cs typeface="Times New Roman"/>
                        </a:rPr>
                        <a:t>Nguồn</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gốc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hình</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smtClean="0">
                          <a:effectLst/>
                          <a:latin typeface="Cambria" pitchFamily="18" charset="0"/>
                          <a:ea typeface="Cambria" pitchFamily="18" charset="0"/>
                          <a:cs typeface="Times New Roman"/>
                        </a:rPr>
                        <a:t>Đặc</a:t>
                      </a:r>
                      <a:r>
                        <a:rPr lang="en-US" sz="1800" b="1" i="0" dirty="0" smtClean="0">
                          <a:effectLst/>
                          <a:latin typeface="Cambria" pitchFamily="18" charset="0"/>
                          <a:ea typeface="Cambria" pitchFamily="18" charset="0"/>
                          <a:cs typeface="Times New Roman"/>
                        </a:rPr>
                        <a:t> </a:t>
                      </a:r>
                      <a:r>
                        <a:rPr lang="en-US" sz="1800" b="1" i="0" dirty="0" err="1" smtClean="0">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52258">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smtClean="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0">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Cửu</a:t>
                      </a:r>
                      <a:r>
                        <a:rPr lang="en-US" sz="1800" b="1" i="0" baseline="0" dirty="0" smtClean="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40000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Không có đê ngăn lũ, c</a:t>
                      </a:r>
                      <a:r>
                        <a:rPr lang="en-US" sz="1800" dirty="0" smtClean="0">
                          <a:effectLst/>
                          <a:latin typeface="Cambria" pitchFamily="18" charset="0"/>
                          <a:ea typeface="Cambria" pitchFamily="18" charset="0"/>
                          <a:cs typeface="Times New Roman"/>
                        </a:rPr>
                        <a:t>ó </a:t>
                      </a:r>
                      <a:r>
                        <a:rPr lang="en-US" sz="1800" dirty="0" err="1" smtClean="0">
                          <a:effectLst/>
                          <a:latin typeface="Cambria" pitchFamily="18" charset="0"/>
                          <a:ea typeface="Cambria" pitchFamily="18" charset="0"/>
                          <a:cs typeface="Times New Roman"/>
                        </a:rPr>
                        <a:t>hệ</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thống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kênh</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rạch</a:t>
                      </a:r>
                      <a:r>
                        <a:rPr lang="en-US" sz="1800" dirty="0" smtClean="0">
                          <a:effectLst/>
                          <a:latin typeface="Cambria" pitchFamily="18" charset="0"/>
                          <a:ea typeface="Cambria" pitchFamily="18" charset="0"/>
                          <a:cs typeface="Times New Roman"/>
                        </a:rPr>
                        <a:t> </a:t>
                      </a:r>
                      <a:r>
                        <a:rPr lang="vi-VN" sz="1800" dirty="0" smtClean="0">
                          <a:effectLst/>
                          <a:latin typeface="Cambria" pitchFamily="18" charset="0"/>
                          <a:ea typeface="Cambria" pitchFamily="18" charset="0"/>
                          <a:cs typeface="Times New Roman"/>
                        </a:rPr>
                        <a:t>dày đặc</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Nhiều</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vùng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trũng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lớn</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Đồng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Tháp</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Mười</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Tứ</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giác</a:t>
                      </a:r>
                      <a:r>
                        <a:rPr lang="en-US" sz="1800" dirty="0" smtClean="0">
                          <a:effectLst/>
                          <a:latin typeface="Cambria" pitchFamily="18" charset="0"/>
                          <a:ea typeface="Cambria" pitchFamily="18" charset="0"/>
                          <a:cs typeface="Times New Roman"/>
                        </a:rPr>
                        <a:t> Long </a:t>
                      </a:r>
                      <a:r>
                        <a:rPr lang="en-US" sz="1800" dirty="0" err="1" smtClean="0">
                          <a:effectLst/>
                          <a:latin typeface="Cambria" pitchFamily="18" charset="0"/>
                          <a:ea typeface="Cambria" pitchFamily="18" charset="0"/>
                          <a:cs typeface="Times New Roman"/>
                        </a:rPr>
                        <a:t>Xuyên</a:t>
                      </a:r>
                      <a:r>
                        <a:rPr lang="vi-VN" sz="1800" dirty="0" smtClean="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0">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V</a:t>
                      </a:r>
                      <a:r>
                        <a:rPr lang="en-US" sz="1800" b="1" i="0" baseline="0" dirty="0" err="1" smtClean="0">
                          <a:effectLst/>
                          <a:latin typeface="Cambria" pitchFamily="18" charset="0"/>
                          <a:ea typeface="Cambria" pitchFamily="18" charset="0"/>
                          <a:cs typeface="Times New Roman"/>
                        </a:rPr>
                        <a:t>en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biển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miền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Nhiều đồng bằng nhỏ hẹp, có nhiều cồn cát.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5</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Thanh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362187" y="1905000"/>
          <a:ext cx="6586238" cy="4653242"/>
        </p:xfrm>
        <a:graphic>
          <a:graphicData uri="http://schemas.openxmlformats.org/drawingml/2006/table">
            <a:tbl>
              <a:tblPr firstRow="1" bandRow="1">
                <a:tableStyleId>{5C22544A-7EE6-4342-B048-85BDC9FD1C3A}</a:tableStyleId>
              </a:tblPr>
              <a:tblGrid>
                <a:gridCol w="1314213"/>
                <a:gridCol w="851206"/>
                <a:gridCol w="1510994"/>
                <a:gridCol w="2909825"/>
              </a:tblGrid>
              <a:tr h="652742">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Đồng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Diện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smtClean="0">
                          <a:effectLst/>
                          <a:latin typeface="Cambria" pitchFamily="18" charset="0"/>
                          <a:ea typeface="Cambria" pitchFamily="18" charset="0"/>
                          <a:cs typeface="Times New Roman"/>
                        </a:rPr>
                        <a:t>Nguồn</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gốc</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hình</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smtClean="0">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smtClean="0">
                          <a:effectLst/>
                          <a:latin typeface="Cambria" pitchFamily="18" charset="0"/>
                          <a:ea typeface="Cambria" pitchFamily="18" charset="0"/>
                          <a:cs typeface="Times New Roman"/>
                        </a:rPr>
                        <a: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Cửu</a:t>
                      </a:r>
                      <a:r>
                        <a:rPr lang="en-US" sz="1750" b="1" i="0" baseline="0" dirty="0" smtClean="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40000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V</a:t>
                      </a:r>
                      <a:r>
                        <a:rPr lang="en-US" sz="1750" b="1" i="0" baseline="0" dirty="0" err="1" smtClean="0">
                          <a:effectLst/>
                          <a:latin typeface="Cambria" pitchFamily="18" charset="0"/>
                          <a:ea typeface="Cambria" pitchFamily="18" charset="0"/>
                          <a:cs typeface="Times New Roman"/>
                        </a:rPr>
                        <a:t>en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biển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miền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4290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747276"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1"/>
            <a:ext cx="6792509" cy="32766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362200"/>
            <a:ext cx="6553198" cy="2939266"/>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cs typeface="Times New Roman"/>
              </a:rPr>
              <a:t>- Bờ biển có 2 dạng chính địa hình:</a:t>
            </a:r>
          </a:p>
          <a:p>
            <a:pPr algn="just">
              <a:spcBef>
                <a:spcPts val="600"/>
              </a:spcBef>
              <a:spcAft>
                <a:spcPts val="0"/>
              </a:spcAft>
            </a:pPr>
            <a:r>
              <a:rPr lang="vi-VN" sz="20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20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2000" b="1" dirty="0">
                <a:latin typeface="Cambria" pitchFamily="18" charset="0"/>
                <a:ea typeface="Cambria" pitchFamily="18" charset="0"/>
                <a:cs typeface="Times New Roman"/>
              </a:rPr>
              <a:t>- Thềm lục địa:</a:t>
            </a:r>
          </a:p>
          <a:p>
            <a:pPr algn="just">
              <a:spcBef>
                <a:spcPts val="600"/>
              </a:spcBef>
              <a:spcAft>
                <a:spcPts val="0"/>
              </a:spcAft>
            </a:pPr>
            <a:r>
              <a:rPr lang="vi-VN" sz="2000"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20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smtClean="0">
                <a:solidFill>
                  <a:srgbClr val="CC0000"/>
                </a:solidFill>
                <a:latin typeface="Times New Roman" pitchFamily="18" charset="0"/>
                <a:cs typeface="Times New Roman" pitchFamily="18" charset="0"/>
              </a:rPr>
              <a:t>bờ</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thềm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lục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độ</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cao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hưởng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như</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thế</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nào</a:t>
            </a:r>
            <a:r>
              <a:rPr lang="en-US" sz="2000" i="1" dirty="0" smtClean="0">
                <a:solidFill>
                  <a:srgbClr val="FF0000"/>
                </a:solidFill>
                <a:latin typeface="Cambria" panose="02040503050406030204" pitchFamily="18" charset="0"/>
                <a:ea typeface="Cambria" panose="02040503050406030204" pitchFamily="18" charset="0"/>
              </a:rPr>
              <a:t>? Cho </a:t>
            </a:r>
            <a:r>
              <a:rPr lang="en-US" sz="2000" i="1" dirty="0" err="1" smtClean="0">
                <a:solidFill>
                  <a:srgbClr val="FF0000"/>
                </a:solidFill>
                <a:latin typeface="Cambria" panose="02040503050406030204" pitchFamily="18" charset="0"/>
                <a:ea typeface="Cambria" panose="02040503050406030204" pitchFamily="18" charset="0"/>
              </a:rPr>
              <a:t>ví</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dụ</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Vườn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quốc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gia</a:t>
            </a:r>
            <a:r>
              <a:rPr lang="en-US" dirty="0" smtClean="0">
                <a:solidFill>
                  <a:prstClr val="black"/>
                </a:solidFill>
                <a:latin typeface="Cambria" pitchFamily="18" charset="0"/>
                <a:ea typeface="Cambria" pitchFamily="18" charset="0"/>
              </a:rPr>
              <a:t> (VQG) </a:t>
            </a:r>
            <a:r>
              <a:rPr lang="en-US" dirty="0" err="1" smtClean="0">
                <a:solidFill>
                  <a:prstClr val="black"/>
                </a:solidFill>
                <a:latin typeface="Cambria" pitchFamily="18" charset="0"/>
                <a:ea typeface="Cambria" pitchFamily="18" charset="0"/>
              </a:rPr>
              <a:t>Cúc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Thông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Đỗ</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quyên</a:t>
            </a:r>
            <a:r>
              <a:rPr lang="en-US" dirty="0" smtClean="0">
                <a:solidFill>
                  <a:prstClr val="black"/>
                </a:solidFill>
                <a:latin typeface="Cambria" pitchFamily="18" charset="0"/>
                <a:ea typeface="Cambria" pitchFamily="18" charset="0"/>
              </a:rPr>
              <a:t> Sa Pa</a:t>
            </a:r>
            <a:endParaRPr lang="en-US" dirty="0">
              <a:solidFill>
                <a:prstClr val="black"/>
              </a:solidFill>
              <a:latin typeface="Cambria" pitchFamily="18" charset="0"/>
              <a:ea typeface="Cambria" pitchFamily="18" charset="0"/>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91255"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độ</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hưởng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đất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đai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như</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nào</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 có mùn.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ĐỊA HÌNH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1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Hoàng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Liên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Trường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Bạch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Mã</a:t>
            </a:r>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hưởng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đến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khí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hậu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nước</a:t>
            </a:r>
            <a:r>
              <a:rPr lang="en-US" i="1" dirty="0" smtClean="0">
                <a:solidFill>
                  <a:srgbClr val="FF0000"/>
                </a:solidFill>
                <a:latin typeface="Cambria" panose="02040503050406030204" pitchFamily="18" charset="0"/>
                <a:ea typeface="Cambria" panose="02040503050406030204" pitchFamily="18" charset="0"/>
              </a:rPr>
              <a:t> ta </a:t>
            </a:r>
            <a:r>
              <a:rPr lang="en-US" i="1" dirty="0" err="1" smtClean="0">
                <a:solidFill>
                  <a:srgbClr val="FF0000"/>
                </a:solidFill>
                <a:latin typeface="Cambria" panose="02040503050406030204" pitchFamily="18" charset="0"/>
                <a:ea typeface="Cambria" panose="02040503050406030204" pitchFamily="18" charset="0"/>
              </a:rPr>
              <a:t>như</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thế</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nào</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1540133"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dirty="0" smtClean="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Bạch Mã ngăn ảnh hưởng của gió mùa ĐB vào phía nam =&gt; ranh giới tự nhiên giữa 2 miền khí hậu.</a:t>
            </a:r>
            <a:endParaRPr lang="en-US" dirty="0">
              <a:effectLst/>
              <a:latin typeface="Cambria" pitchFamily="18" charset="0"/>
              <a:ea typeface="Cambria" pitchFamily="18" charset="0"/>
            </a:endParaRPr>
          </a:p>
        </p:txBody>
      </p:sp>
      <p:pic>
        <p:nvPicPr>
          <p:cNvPr id="27"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7167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35" name="Rounded Rectangular Callout 34"/>
          <p:cNvSpPr/>
          <p:nvPr/>
        </p:nvSpPr>
        <p:spPr>
          <a:xfrm>
            <a:off x="6096000"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a:t>
            </a:r>
            <a:r>
              <a:rPr lang="en-US" sz="1000" b="1" dirty="0" smtClean="0"/>
              <a:t> </a:t>
            </a:r>
            <a:r>
              <a:rPr lang="en-US" sz="1000" b="1" dirty="0" err="1" smtClean="0"/>
              <a:t>Liên</a:t>
            </a:r>
            <a:r>
              <a:rPr lang="en-US" sz="1000" b="1" dirty="0" smtClean="0"/>
              <a:t> </a:t>
            </a:r>
            <a:r>
              <a:rPr lang="en-US" sz="1000" b="1" dirty="0" err="1" smtClean="0"/>
              <a:t>Sơn</a:t>
            </a:r>
            <a:endParaRPr lang="en-US" sz="1000" b="1" dirty="0">
              <a:effectLst/>
            </a:endParaRPr>
          </a:p>
        </p:txBody>
      </p:sp>
      <p:sp>
        <p:nvSpPr>
          <p:cNvPr id="36" name="Rounded Rectangular Callout 35"/>
          <p:cNvSpPr/>
          <p:nvPr/>
        </p:nvSpPr>
        <p:spPr>
          <a:xfrm>
            <a:off x="6678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endParaRPr lang="en-US" sz="1000" b="1" dirty="0">
              <a:effectLst/>
            </a:endParaRPr>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hiểu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của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d</a:t>
            </a:r>
            <a:r>
              <a:rPr lang="vi-VN" sz="2400" i="1" dirty="0" smtClean="0">
                <a:solidFill>
                  <a:srgbClr val="FF0000"/>
                </a:solidFill>
                <a:latin typeface="Cambria" panose="02040503050406030204" pitchFamily="18" charset="0"/>
                <a:ea typeface="Cambria" panose="02040503050406030204" pitchFamily="18" charset="0"/>
              </a:rPr>
              <a:t>ãy </a:t>
            </a:r>
            <a:r>
              <a:rPr lang="vi-VN" sz="2400" i="1" dirty="0">
                <a:solidFill>
                  <a:srgbClr val="FF0000"/>
                </a:solidFill>
                <a:latin typeface="Cambria" panose="02040503050406030204" pitchFamily="18" charset="0"/>
                <a:ea typeface="Cambria" panose="02040503050406030204" pitchFamily="18" charset="0"/>
              </a:rPr>
              <a:t>Trường Sơn gây hiệu ứng phơn tạo sự khác biệt về mùa mưa giữa 2 sườn </a:t>
            </a:r>
            <a:r>
              <a:rPr lang="vi-VN" sz="2400" i="1" dirty="0" smtClean="0">
                <a:solidFill>
                  <a:srgbClr val="FF0000"/>
                </a:solidFill>
                <a:latin typeface="Cambria" panose="02040503050406030204" pitchFamily="18" charset="0"/>
                <a:ea typeface="Cambria" panose="02040503050406030204" pitchFamily="18" charset="0"/>
              </a:rPr>
              <a:t>núi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7831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nắng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đốt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ven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biển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miền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Trung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mưa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Nguyên</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4033271"/>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56388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5304148" y="3510605"/>
            <a:ext cx="3664392"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ven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miền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599" y="2643932"/>
            <a:ext cx="6553201" cy="2385268"/>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Theo hướng sườn</a:t>
            </a:r>
            <a:r>
              <a:rPr lang="nl-NL" sz="2400" b="1" dirty="0" smtClean="0">
                <a:latin typeface="Cambria" pitchFamily="18" charset="0"/>
                <a:ea typeface="Cambria" pitchFamily="18" charset="0"/>
              </a:rPr>
              <a:t>: </a:t>
            </a:r>
            <a:r>
              <a:rPr lang="nl-NL" sz="2400" dirty="0" smtClean="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a:t>
            </a:r>
            <a:r>
              <a:rPr lang="vi-VN" sz="2400" dirty="0" smtClean="0">
                <a:latin typeface="Cambria" pitchFamily="18" charset="0"/>
                <a:ea typeface="Cambria" pitchFamily="18" charset="0"/>
              </a:rPr>
              <a:t>Mã</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tạo</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sự</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phân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hóa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khí</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hậu</a:t>
            </a:r>
            <a:r>
              <a:rPr lang="en-US" sz="2400" dirty="0" smtClean="0">
                <a:latin typeface="Cambria" pitchFamily="18" charset="0"/>
                <a:ea typeface="Cambria" pitchFamily="18" charset="0"/>
              </a:rPr>
              <a:t> ở </a:t>
            </a:r>
            <a:r>
              <a:rPr lang="en-US" sz="2400" dirty="0" err="1" smtClean="0">
                <a:latin typeface="Cambria" pitchFamily="18" charset="0"/>
                <a:ea typeface="Cambria" pitchFamily="18" charset="0"/>
              </a:rPr>
              <a:t>nước</a:t>
            </a:r>
            <a:r>
              <a:rPr lang="en-US" sz="2400" dirty="0" smtClean="0">
                <a:latin typeface="Cambria" pitchFamily="18" charset="0"/>
                <a:ea typeface="Cambria" pitchFamily="18" charset="0"/>
              </a:rPr>
              <a:t> ta.</a:t>
            </a:r>
            <a:endParaRPr lang="en-US" sz="2400" dirty="0">
              <a:effectLst/>
              <a:latin typeface="Cambria" pitchFamily="18" charset="0"/>
              <a:ea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362184" y="1676400"/>
            <a:ext cx="8400815" cy="4524315"/>
          </a:xfrm>
          <a:prstGeom prst="rect">
            <a:avLst/>
          </a:prstGeom>
          <a:solidFill>
            <a:srgbClr val="BCFCD4"/>
          </a:solidFill>
          <a:ln>
            <a:solidFill>
              <a:srgbClr val="00B050"/>
            </a:solidFill>
          </a:ln>
        </p:spPr>
        <p:txBody>
          <a:bodyPr wrap="square">
            <a:spAutoFit/>
          </a:bodyPr>
          <a:lstStyle/>
          <a:p>
            <a:pPr algn="ctr"/>
            <a:r>
              <a:rPr lang="en-US" sz="2400" b="1" dirty="0" smtClean="0">
                <a:solidFill>
                  <a:srgbClr val="00B050"/>
                </a:solidFill>
                <a:latin typeface="Cambria" panose="02040503050406030204" pitchFamily="18" charset="0"/>
                <a:ea typeface="Cambria" panose="02040503050406030204" pitchFamily="18" charset="0"/>
              </a:rPr>
              <a:t>HOẠT ĐỘNG NHÓM</a:t>
            </a:r>
          </a:p>
          <a:p>
            <a:pPr algn="ctr"/>
            <a:r>
              <a:rPr lang="en-US" sz="2400" b="1" dirty="0" err="1" smtClean="0">
                <a:solidFill>
                  <a:srgbClr val="00B050"/>
                </a:solidFill>
                <a:latin typeface="Cambria" panose="02040503050406030204" pitchFamily="18" charset="0"/>
                <a:ea typeface="Cambria" panose="02040503050406030204" pitchFamily="18" charset="0"/>
              </a:rPr>
              <a:t>Thời</a:t>
            </a:r>
            <a:r>
              <a:rPr lang="en-US" sz="2400" b="1" dirty="0" smtClean="0">
                <a:solidFill>
                  <a:srgbClr val="00B050"/>
                </a:solidFill>
                <a:latin typeface="Cambria" panose="02040503050406030204" pitchFamily="18" charset="0"/>
                <a:ea typeface="Cambria" panose="02040503050406030204" pitchFamily="18" charset="0"/>
              </a:rPr>
              <a:t> </a:t>
            </a:r>
            <a:r>
              <a:rPr lang="en-US" sz="2400" b="1" dirty="0" err="1" smtClean="0">
                <a:solidFill>
                  <a:srgbClr val="00B050"/>
                </a:solidFill>
                <a:latin typeface="Cambria" panose="02040503050406030204" pitchFamily="18" charset="0"/>
                <a:ea typeface="Cambria" panose="02040503050406030204" pitchFamily="18" charset="0"/>
              </a:rPr>
              <a:t>gian</a:t>
            </a:r>
            <a:r>
              <a:rPr lang="en-US" sz="2400" b="1" dirty="0" smtClean="0">
                <a:solidFill>
                  <a:srgbClr val="00B050"/>
                </a:solidFill>
                <a:latin typeface="Cambria" panose="02040503050406030204" pitchFamily="18" charset="0"/>
                <a:ea typeface="Cambria" panose="02040503050406030204" pitchFamily="18" charset="0"/>
              </a:rPr>
              <a:t>: 5 </a:t>
            </a:r>
            <a:r>
              <a:rPr lang="en-US" sz="2400" b="1" dirty="0" err="1" smtClean="0">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những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hạn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chế</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địa hình đồi núi đối với khai thác kinh tế</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Cho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b="1" dirty="0" smtClean="0">
                <a:solidFill>
                  <a:srgbClr val="00B050"/>
                </a:solidFill>
                <a:latin typeface="Cambria" panose="02040503050406030204" pitchFamily="18" charset="0"/>
                <a:ea typeface="Cambria" panose="02040503050406030204" pitchFamily="18" charset="0"/>
              </a:rPr>
              <a:t>* NHÓM 3, 4: </a:t>
            </a:r>
            <a:r>
              <a:rPr lang="vi-VN" sz="2400" i="1" dirty="0" smtClean="0">
                <a:solidFill>
                  <a:srgbClr val="FF0000"/>
                </a:solidFill>
                <a:latin typeface="Cambria" panose="02040503050406030204" pitchFamily="18" charset="0"/>
                <a:ea typeface="Cambria" panose="02040503050406030204" pitchFamily="18" charset="0"/>
              </a:rPr>
              <a:t>Quan sát các hình ảnh và kênh chữ SGK, nêu những </a:t>
            </a:r>
            <a:r>
              <a:rPr lang="vi-VN" sz="2400" i="1" dirty="0">
                <a:solidFill>
                  <a:srgbClr val="FF0000"/>
                </a:solidFill>
                <a:latin typeface="Cambria" panose="02040503050406030204" pitchFamily="18" charset="0"/>
                <a:ea typeface="Cambria" panose="02040503050406030204" pitchFamily="18" charset="0"/>
              </a:rPr>
              <a:t>thế mạnh và hạn chế của </a:t>
            </a:r>
            <a:r>
              <a:rPr lang="vi-VN" sz="2400" i="1" dirty="0" smtClean="0">
                <a:solidFill>
                  <a:srgbClr val="FF0000"/>
                </a:solidFill>
                <a:latin typeface="Cambria" panose="02040503050406030204" pitchFamily="18" charset="0"/>
                <a:ea typeface="Cambria" panose="02040503050406030204" pitchFamily="18" charset="0"/>
              </a:rPr>
              <a:t>địa hình </a:t>
            </a:r>
            <a:r>
              <a:rPr lang="en-US" sz="2400" i="1" dirty="0" err="1" smtClean="0">
                <a:solidFill>
                  <a:srgbClr val="FF0000"/>
                </a:solidFill>
                <a:latin typeface="Cambria" panose="02040503050406030204" pitchFamily="18" charset="0"/>
                <a:ea typeface="Cambria" panose="02040503050406030204" pitchFamily="18" charset="0"/>
              </a:rPr>
              <a:t>đồng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bằng</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dirty="0" smtClean="0">
                <a:solidFill>
                  <a:srgbClr val="0099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a:t>
            </a:r>
            <a:r>
              <a:rPr lang="en-US" sz="2400" b="1" dirty="0" smtClean="0">
                <a:solidFill>
                  <a:srgbClr val="00B050"/>
                </a:solidFill>
                <a:latin typeface="Cambria" panose="02040503050406030204" pitchFamily="18" charset="0"/>
                <a:ea typeface="Cambria" panose="02040503050406030204" pitchFamily="18" charset="0"/>
              </a:rPr>
              <a:t>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smtClean="0">
                <a:solidFill>
                  <a:srgbClr val="FF0000"/>
                </a:solidFill>
                <a:latin typeface="Cambria" panose="02040503050406030204" pitchFamily="18" charset="0"/>
                <a:ea typeface="Cambria" panose="02040503050406030204" pitchFamily="18" charset="0"/>
              </a:rPr>
              <a:t>bờ</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biển</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a:t>
            </a:r>
            <a:r>
              <a:rPr lang="vi-VN" sz="2400" i="1" dirty="0">
                <a:solidFill>
                  <a:srgbClr val="FF0000"/>
                </a:solidFill>
                <a:latin typeface="Cambria" panose="02040503050406030204" pitchFamily="18" charset="0"/>
                <a:ea typeface="Cambria" panose="02040503050406030204" pitchFamily="18" charset="0"/>
              </a:rPr>
              <a:t>với khai thác kinh tế. Cho ví dụ</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phê</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Chăn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nuôi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bò</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sữa</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Lũ</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quét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lúa</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quả</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Ngập</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lụt</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màu</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smtClean="0">
                <a:solidFill>
                  <a:prstClr val="black"/>
                </a:solidFill>
                <a:latin typeface="Cambria" pitchFamily="18" charset="0"/>
                <a:ea typeface="Cambria" pitchFamily="18" charset="0"/>
              </a:rPr>
              <a:t>Du </a:t>
            </a:r>
            <a:r>
              <a:rPr lang="en-US" dirty="0" err="1" smtClean="0">
                <a:solidFill>
                  <a:prstClr val="black"/>
                </a:solidFill>
                <a:latin typeface="Cambria" pitchFamily="18" charset="0"/>
                <a:ea typeface="Cambria" pitchFamily="18" charset="0"/>
              </a:rPr>
              <a:t>lịch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Nha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Cảng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Hải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Bão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đổ</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bộ</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vào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Nẵng</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bờ</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Bình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23279"/>
            <a:ext cx="6553198" cy="3139321"/>
          </a:xfrm>
          <a:prstGeom prst="rect">
            <a:avLst/>
          </a:prstGeom>
        </p:spPr>
        <p:txBody>
          <a:bodyPr wrap="square">
            <a:spAutoFit/>
          </a:bodyPr>
          <a:lstStyle/>
          <a:p>
            <a:pPr lvl="0" algn="just"/>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Khai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thác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kinh</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tế</a:t>
            </a:r>
            <a:r>
              <a:rPr lang="en-US" sz="2000" b="1" kern="0" dirty="0" smtClean="0">
                <a:solidFill>
                  <a:srgbClr val="009900"/>
                </a:solidFill>
                <a:latin typeface="Cambria" pitchFamily="18" charset="0"/>
                <a:ea typeface="Cambria" pitchFamily="18" charset="0"/>
              </a:rPr>
              <a:t> ở </a:t>
            </a:r>
            <a:r>
              <a:rPr lang="en-US" sz="2000" b="1" kern="0" dirty="0" err="1" smtClean="0">
                <a:solidFill>
                  <a:srgbClr val="009900"/>
                </a:solidFill>
                <a:latin typeface="Cambria" pitchFamily="18" charset="0"/>
                <a:ea typeface="Cambria" pitchFamily="18" charset="0"/>
              </a:rPr>
              <a:t>khu</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vực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đồi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núi</a:t>
            </a:r>
            <a:endParaRPr lang="en-US" sz="2000" b="1" kern="0" dirty="0" smtClean="0">
              <a:solidFill>
                <a:srgbClr val="009900"/>
              </a:solidFill>
              <a:latin typeface="Cambria" pitchFamily="18" charset="0"/>
              <a:ea typeface="Cambria" pitchFamily="18" charset="0"/>
            </a:endParaRPr>
          </a:p>
          <a:p>
            <a:pPr lvl="0" algn="just"/>
            <a:r>
              <a:rPr lang="en-US" sz="2000" b="1" kern="0" dirty="0" smtClean="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r>
              <a:rPr lang="vi-VN" sz="2000" kern="0" dirty="0" smtClean="0">
                <a:solidFill>
                  <a:prstClr val="black"/>
                </a:solidFill>
                <a:latin typeface="Cambria" pitchFamily="18" charset="0"/>
                <a:ea typeface="Cambria" pitchFamily="18" charset="0"/>
              </a:rPr>
              <a:t>.</a:t>
            </a:r>
            <a:endParaRPr lang="en-US" sz="2000" kern="0" dirty="0" smtClean="0">
              <a:solidFill>
                <a:prstClr val="black"/>
              </a:solidFill>
              <a:latin typeface="Cambria" pitchFamily="18" charset="0"/>
              <a:ea typeface="Cambria" pitchFamily="18" charset="0"/>
            </a:endParaRPr>
          </a:p>
          <a:p>
            <a:pPr lvl="0" algn="just"/>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Hạn</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chế</a:t>
            </a:r>
            <a:r>
              <a:rPr lang="en-US" sz="2000" b="1" dirty="0" smtClean="0">
                <a:latin typeface="Cambria" pitchFamily="18" charset="0"/>
                <a:ea typeface="Cambria" pitchFamily="18" charset="0"/>
              </a:rPr>
              <a:t>: </a:t>
            </a:r>
            <a:r>
              <a:rPr lang="vi-VN" sz="2000" dirty="0" smtClean="0">
                <a:latin typeface="Cambria" pitchFamily="18" charset="0"/>
                <a:ea typeface="Cambria" pitchFamily="18" charset="0"/>
              </a:rPr>
              <a:t>địa </a:t>
            </a:r>
            <a:r>
              <a:rPr lang="vi-VN" sz="2000" dirty="0">
                <a:latin typeface="Cambria" pitchFamily="18" charset="0"/>
                <a:ea typeface="Cambria" pitchFamily="18" charset="0"/>
              </a:rPr>
              <a:t>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554545"/>
          </a:xfrm>
          <a:prstGeom prst="rect">
            <a:avLst/>
          </a:prstGeom>
        </p:spPr>
        <p:txBody>
          <a:bodyPr wrap="square">
            <a:spAutoFit/>
          </a:bodyPr>
          <a:lstStyle/>
          <a:p>
            <a:pPr lvl="0" algn="just"/>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Khai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thác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kinh</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tế</a:t>
            </a:r>
            <a:r>
              <a:rPr lang="en-US" sz="2000" b="1" kern="0" dirty="0" smtClean="0">
                <a:solidFill>
                  <a:srgbClr val="009900"/>
                </a:solidFill>
                <a:latin typeface="Cambria" pitchFamily="18" charset="0"/>
                <a:ea typeface="Cambria" pitchFamily="18" charset="0"/>
              </a:rPr>
              <a:t> ở </a:t>
            </a:r>
            <a:r>
              <a:rPr lang="en-US" sz="2000" b="1" kern="0" dirty="0" err="1" smtClean="0">
                <a:solidFill>
                  <a:srgbClr val="009900"/>
                </a:solidFill>
                <a:latin typeface="Cambria" pitchFamily="18" charset="0"/>
                <a:ea typeface="Cambria" pitchFamily="18" charset="0"/>
              </a:rPr>
              <a:t>khu</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vực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đồng</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bằng</a:t>
            </a:r>
            <a:endParaRPr lang="en-US" sz="2000" b="1" kern="0" dirty="0" smtClean="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a:t>
            </a:r>
            <a:r>
              <a:rPr lang="vi-VN" sz="2000" kern="0" dirty="0" smtClean="0">
                <a:solidFill>
                  <a:prstClr val="black"/>
                </a:solidFill>
                <a:latin typeface="Cambria" pitchFamily="18" charset="0"/>
                <a:ea typeface="Cambria" pitchFamily="18" charset="0"/>
              </a:rPr>
              <a:t>nông</a:t>
            </a:r>
            <a:r>
              <a:rPr lang="en-US" sz="2000" kern="0" dirty="0" smtClean="0">
                <a:solidFill>
                  <a:prstClr val="black"/>
                </a:solidFill>
                <a:latin typeface="Cambria" pitchFamily="18" charset="0"/>
                <a:ea typeface="Cambria" pitchFamily="18" charset="0"/>
              </a:rPr>
              <a:t> </a:t>
            </a:r>
            <a:r>
              <a:rPr lang="en-US" sz="2000" kern="0" dirty="0" err="1" smtClean="0">
                <a:solidFill>
                  <a:prstClr val="black"/>
                </a:solidFill>
                <a:latin typeface="Cambria" pitchFamily="18" charset="0"/>
                <a:ea typeface="Cambria" pitchFamily="18" charset="0"/>
              </a:rPr>
              <a:t>nghiệp</a:t>
            </a:r>
            <a:r>
              <a:rPr lang="en-US" sz="2000" kern="0" dirty="0" smtClean="0">
                <a:solidFill>
                  <a:prstClr val="black"/>
                </a:solidFill>
                <a:latin typeface="Cambria" pitchFamily="18" charset="0"/>
                <a:ea typeface="Cambria" pitchFamily="18" charset="0"/>
              </a:rPr>
              <a:t>, </a:t>
            </a:r>
            <a:r>
              <a:rPr lang="en-US" sz="2000" kern="0" dirty="0" err="1" smtClean="0">
                <a:solidFill>
                  <a:prstClr val="black"/>
                </a:solidFill>
                <a:latin typeface="Cambria" pitchFamily="18" charset="0"/>
                <a:ea typeface="Cambria" pitchFamily="18" charset="0"/>
              </a:rPr>
              <a:t>thủy</a:t>
            </a:r>
            <a:r>
              <a:rPr lang="en-US" sz="2000" kern="0" dirty="0" smtClean="0">
                <a:solidFill>
                  <a:prstClr val="black"/>
                </a:solidFill>
                <a:latin typeface="Cambria" pitchFamily="18" charset="0"/>
                <a:ea typeface="Cambria" pitchFamily="18" charset="0"/>
              </a:rPr>
              <a:t> </a:t>
            </a:r>
            <a:r>
              <a:rPr lang="vi-VN" sz="2000" kern="0" dirty="0" smtClean="0">
                <a:solidFill>
                  <a:prstClr val="black"/>
                </a:solidFill>
                <a:latin typeface="Cambria" pitchFamily="18" charset="0"/>
                <a:ea typeface="Cambria" pitchFamily="18" charset="0"/>
              </a:rPr>
              <a:t>sản</a:t>
            </a:r>
            <a:r>
              <a:rPr lang="vi-VN" sz="2000" kern="0" dirty="0">
                <a:solidFill>
                  <a:prstClr val="black"/>
                </a:solidFill>
                <a:latin typeface="Cambria" pitchFamily="18" charset="0"/>
                <a:ea typeface="Cambria" pitchFamily="18" charset="0"/>
              </a:rPr>
              <a:t>: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r>
              <a:rPr lang="vi-VN" sz="2000" kern="0" dirty="0" smtClean="0">
                <a:solidFill>
                  <a:prstClr val="black"/>
                </a:solidFill>
                <a:latin typeface="Cambria" pitchFamily="18" charset="0"/>
                <a:ea typeface="Cambria" pitchFamily="18" charset="0"/>
              </a:rPr>
              <a:t>.</a:t>
            </a:r>
            <a:endParaRPr lang="vi-VN" sz="2000"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836867"/>
          </a:xfrm>
          <a:prstGeom prst="rect">
            <a:avLst/>
          </a:prstGeom>
        </p:spPr>
        <p:txBody>
          <a:bodyPr wrap="square">
            <a:spAutoFit/>
          </a:bodyPr>
          <a:lstStyle/>
          <a:p>
            <a:pPr lvl="0" algn="just"/>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Khai</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thác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kinh</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tế</a:t>
            </a:r>
            <a:r>
              <a:rPr lang="en-US" sz="2200" b="1" kern="0" dirty="0" smtClean="0">
                <a:solidFill>
                  <a:srgbClr val="009900"/>
                </a:solidFill>
                <a:latin typeface="Cambria" pitchFamily="18" charset="0"/>
                <a:ea typeface="Cambria" pitchFamily="18" charset="0"/>
              </a:rPr>
              <a:t> ở </a:t>
            </a:r>
            <a:r>
              <a:rPr lang="en-US" sz="2200" b="1" kern="0" dirty="0" err="1" smtClean="0">
                <a:solidFill>
                  <a:srgbClr val="009900"/>
                </a:solidFill>
                <a:latin typeface="Cambria" pitchFamily="18" charset="0"/>
                <a:ea typeface="Cambria" pitchFamily="18" charset="0"/>
              </a:rPr>
              <a:t>khu</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vực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vùng</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biển</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và</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thềm</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lục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địa</a:t>
            </a:r>
            <a:endParaRPr lang="en-US" sz="2200" b="1" kern="0" dirty="0" smtClean="0">
              <a:solidFill>
                <a:srgbClr val="009900"/>
              </a:solidFill>
              <a:latin typeface="Cambria" pitchFamily="18" charset="0"/>
              <a:ea typeface="Cambria" pitchFamily="18" charset="0"/>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smtClean="0">
                <a:solidFill>
                  <a:srgbClr val="0D30DD"/>
                </a:solidFill>
                <a:latin typeface="Cambria" pitchFamily="18" charset="0"/>
                <a:ea typeface="Cambria" pitchFamily="18" charset="0"/>
              </a:rPr>
              <a:t>nước</a:t>
            </a:r>
            <a:r>
              <a:rPr lang="en-US" sz="2400" dirty="0" smtClean="0">
                <a:solidFill>
                  <a:srgbClr val="0D30DD"/>
                </a:solidFill>
                <a:latin typeface="Cambria" pitchFamily="18" charset="0"/>
                <a:ea typeface="Cambria" pitchFamily="18" charset="0"/>
              </a:rPr>
              <a:t> ta, </a:t>
            </a:r>
            <a:r>
              <a:rPr lang="en-US" sz="2400" dirty="0">
                <a:solidFill>
                  <a:srgbClr val="0D30DD"/>
                </a:solidFill>
                <a:latin typeface="Cambria" pitchFamily="18" charset="0"/>
                <a:ea typeface="Cambria" pitchFamily="18" charset="0"/>
              </a:rPr>
              <a:t>v</a:t>
            </a:r>
            <a:r>
              <a:rPr lang="vi-VN" sz="2400" dirty="0" smtClean="0">
                <a:solidFill>
                  <a:srgbClr val="0D30DD"/>
                </a:solidFill>
                <a:latin typeface="Cambria" pitchFamily="18" charset="0"/>
                <a:ea typeface="Cambria" pitchFamily="18" charset="0"/>
              </a:rPr>
              <a:t>ề </a:t>
            </a:r>
            <a:r>
              <a:rPr lang="vi-VN" sz="2400" dirty="0">
                <a:solidFill>
                  <a:srgbClr val="0D30DD"/>
                </a:solidFill>
                <a:latin typeface="Cambria" pitchFamily="18" charset="0"/>
                <a:ea typeface="Cambria" pitchFamily="18" charset="0"/>
              </a:rPr>
              <a:t>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a:t>
            </a:r>
            <a:r>
              <a:rPr lang="vi-VN" sz="2400" dirty="0" smtClean="0">
                <a:solidFill>
                  <a:srgbClr val="0D30DD"/>
                </a:solidFill>
                <a:latin typeface="Cambria" pitchFamily="18" charset="0"/>
                <a:ea typeface="Cambria" pitchFamily="18" charset="0"/>
              </a:rPr>
              <a:t>vào </a:t>
            </a:r>
            <a:r>
              <a:rPr lang="vi-VN" sz="2400" dirty="0">
                <a:solidFill>
                  <a:srgbClr val="0D30DD"/>
                </a:solidFill>
                <a:latin typeface="Cambria" pitchFamily="18" charset="0"/>
                <a:ea typeface="Cambria" pitchFamily="18" charset="0"/>
              </a:rPr>
              <a:t>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Dựa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kiến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thức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đã</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học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s</a:t>
            </a:r>
            <a:r>
              <a:rPr lang="vi-VN" sz="2000" i="1" dirty="0" smtClean="0">
                <a:solidFill>
                  <a:srgbClr val="FF0000"/>
                </a:solidFill>
                <a:latin typeface="Cambria" panose="02040503050406030204" pitchFamily="18" charset="0"/>
                <a:ea typeface="Cambria" panose="02040503050406030204" pitchFamily="18" charset="0"/>
              </a:rPr>
              <a:t>o </a:t>
            </a:r>
            <a:r>
              <a:rPr lang="vi-VN" sz="2000" i="1" dirty="0">
                <a:solidFill>
                  <a:srgbClr val="FF0000"/>
                </a:solidFill>
                <a:latin typeface="Cambria" panose="02040503050406030204" pitchFamily="18" charset="0"/>
                <a:ea typeface="Cambria" panose="02040503050406030204" pitchFamily="18" charset="0"/>
              </a:rPr>
              <a:t>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48228"/>
        </p:xfrm>
        <a:graphic>
          <a:graphicData uri="http://schemas.openxmlformats.org/drawingml/2006/table">
            <a:tbl>
              <a:tblPr firstRow="1" bandRow="1">
                <a:tableStyleId>{5C22544A-7EE6-4342-B048-85BDC9FD1C3A}</a:tableStyleId>
              </a:tblPr>
              <a:tblGrid>
                <a:gridCol w="1319571"/>
                <a:gridCol w="914400"/>
                <a:gridCol w="1524000"/>
                <a:gridCol w="3697040"/>
              </a:tblGrid>
              <a:tr h="652742">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Đồng</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Diện</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smtClean="0">
                          <a:effectLst/>
                          <a:latin typeface="Cambria" pitchFamily="18" charset="0"/>
                          <a:ea typeface="Cambria" pitchFamily="18" charset="0"/>
                          <a:cs typeface="Times New Roman"/>
                        </a:rPr>
                        <a:t>Nguồn</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gốc</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hình</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smtClean="0">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4084">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15000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smtClean="0">
                          <a:effectLst/>
                          <a:latin typeface="Cambria" pitchFamily="18" charset="0"/>
                          <a:ea typeface="Cambria" pitchFamily="18" charset="0"/>
                          <a:cs typeface="Times New Roman"/>
                        </a:rPr>
                        <a:t> </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Cửu</a:t>
                      </a:r>
                      <a:r>
                        <a:rPr lang="en-US" sz="1900" b="1" i="0" baseline="0" dirty="0" smtClean="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40000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Không có đê ngăn lũ, c</a:t>
                      </a:r>
                      <a:r>
                        <a:rPr lang="en-US" sz="1900" dirty="0" smtClean="0">
                          <a:effectLst/>
                          <a:latin typeface="Cambria" pitchFamily="18" charset="0"/>
                          <a:ea typeface="Cambria" pitchFamily="18" charset="0"/>
                          <a:cs typeface="Times New Roman"/>
                        </a:rPr>
                        <a:t>ó </a:t>
                      </a:r>
                      <a:r>
                        <a:rPr lang="en-US" sz="1900" dirty="0" err="1" smtClean="0">
                          <a:effectLst/>
                          <a:latin typeface="Cambria" pitchFamily="18" charset="0"/>
                          <a:ea typeface="Cambria" pitchFamily="18" charset="0"/>
                          <a:cs typeface="Times New Roman"/>
                        </a:rPr>
                        <a:t>hệ</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thống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kênh</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rạch</a:t>
                      </a:r>
                      <a:r>
                        <a:rPr lang="en-US" sz="1900" dirty="0" smtClean="0">
                          <a:effectLst/>
                          <a:latin typeface="Cambria" pitchFamily="18" charset="0"/>
                          <a:ea typeface="Cambria" pitchFamily="18" charset="0"/>
                          <a:cs typeface="Times New Roman"/>
                        </a:rPr>
                        <a:t> </a:t>
                      </a:r>
                      <a:r>
                        <a:rPr lang="vi-VN" sz="1900" dirty="0" smtClean="0">
                          <a:effectLst/>
                          <a:latin typeface="Cambria" pitchFamily="18" charset="0"/>
                          <a:ea typeface="Cambria" pitchFamily="18" charset="0"/>
                          <a:cs typeface="Times New Roman"/>
                        </a:rPr>
                        <a:t>dày đặc</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Nhiều</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vùng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trũng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lớn</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Đồng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Tháp</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Mười</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Tứ</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giác</a:t>
                      </a:r>
                      <a:r>
                        <a:rPr lang="en-US" sz="1900" dirty="0" smtClean="0">
                          <a:effectLst/>
                          <a:latin typeface="Cambria" pitchFamily="18" charset="0"/>
                          <a:ea typeface="Cambria" pitchFamily="18" charset="0"/>
                          <a:cs typeface="Times New Roman"/>
                        </a:rPr>
                        <a:t> Long </a:t>
                      </a:r>
                      <a:r>
                        <a:rPr lang="en-US" sz="1900" dirty="0" err="1" smtClean="0">
                          <a:effectLst/>
                          <a:latin typeface="Cambria" pitchFamily="18" charset="0"/>
                          <a:ea typeface="Cambria" pitchFamily="18" charset="0"/>
                          <a:cs typeface="Times New Roman"/>
                        </a:rPr>
                        <a:t>Xuyên</a:t>
                      </a:r>
                      <a:r>
                        <a:rPr lang="vi-VN" sz="1900" dirty="0" smtClean="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smtClean="0">
                <a:solidFill>
                  <a:srgbClr val="FF0000"/>
                </a:solidFill>
                <a:latin typeface="Cambria" panose="02040503050406030204" pitchFamily="18" charset="0"/>
                <a:ea typeface="Cambria" panose="02040503050406030204" pitchFamily="18" charset="0"/>
              </a:rPr>
              <a:t>T</a:t>
            </a:r>
            <a:r>
              <a:rPr lang="vi-VN" sz="2100" i="1" dirty="0" smtClean="0">
                <a:solidFill>
                  <a:srgbClr val="FF0000"/>
                </a:solidFill>
                <a:latin typeface="Cambria" panose="02040503050406030204" pitchFamily="18" charset="0"/>
                <a:ea typeface="Cambria" panose="02040503050406030204" pitchFamily="18" charset="0"/>
              </a:rPr>
              <a:t>ìm </a:t>
            </a:r>
            <a:r>
              <a:rPr lang="vi-VN" sz="2100" i="1" dirty="0">
                <a:solidFill>
                  <a:srgbClr val="FF0000"/>
                </a:solidFill>
                <a:latin typeface="Cambria" panose="02040503050406030204" pitchFamily="18" charset="0"/>
                <a:ea typeface="Cambria" panose="02040503050406030204" pitchFamily="18" charset="0"/>
              </a:rPr>
              <a:t>hiểu ảnh hưởng của các dạng địa hình của địa phương </a:t>
            </a:r>
            <a:r>
              <a:rPr lang="vi-VN" sz="2100" i="1" dirty="0" smtClean="0">
                <a:solidFill>
                  <a:srgbClr val="FF0000"/>
                </a:solidFill>
                <a:latin typeface="Cambria" panose="02040503050406030204" pitchFamily="18" charset="0"/>
                <a:ea typeface="Cambria" panose="02040503050406030204" pitchFamily="18" charset="0"/>
              </a:rPr>
              <a:t>đến </a:t>
            </a:r>
            <a:r>
              <a:rPr lang="vi-VN" sz="2100" i="1" dirty="0">
                <a:solidFill>
                  <a:srgbClr val="FF0000"/>
                </a:solidFill>
                <a:latin typeface="Cambria" panose="02040503050406030204" pitchFamily="18" charset="0"/>
                <a:ea typeface="Cambria" panose="02040503050406030204" pitchFamily="18" charset="0"/>
              </a:rPr>
              <a:t>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7800" y="2895600"/>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CHUNG CỦA ĐỊA HÌNH</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đồi núi chiếm bao nhiêu? Đồi núi thấp dưới 1000m chiến bao </a:t>
            </a:r>
            <a:r>
              <a:rPr lang="vi-VN" sz="2400" i="1" dirty="0" smtClean="0">
                <a:solidFill>
                  <a:srgbClr val="FF0000"/>
                </a:solidFill>
                <a:latin typeface="Cambria" panose="02040503050406030204" pitchFamily="18" charset="0"/>
                <a:ea typeface="Cambria" panose="02040503050406030204" pitchFamily="18" charset="0"/>
              </a:rPr>
              <a:t>nhiêu</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diện </a:t>
            </a:r>
            <a:r>
              <a:rPr lang="vi-VN" sz="2400" i="1" dirty="0">
                <a:solidFill>
                  <a:srgbClr val="FF0000"/>
                </a:solidFill>
                <a:latin typeface="Cambria" panose="02040503050406030204" pitchFamily="18" charset="0"/>
                <a:ea typeface="Cambria" panose="02040503050406030204" pitchFamily="18" charset="0"/>
              </a:rPr>
              <a:t>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Đồi núi chiếm 3/4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Trong đó đồi núi thấp dưới 1000m chiến 85%</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diện tích lãnh thổ</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đỉnh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2000m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cs typeface="Times New Roman"/>
              </a:rPr>
              <a:t> -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thổ</a:t>
            </a:r>
            <a:r>
              <a:rPr lang="en-US" sz="2100" dirty="0" smtClean="0">
                <a:latin typeface="Cambria" pitchFamily="18" charset="0"/>
                <a:ea typeface="Cambria" pitchFamily="18" charset="0"/>
                <a:cs typeface="Times New Roman"/>
              </a:rPr>
              <a:t>.</a:t>
            </a:r>
          </a:p>
          <a:p>
            <a:pPr algn="just">
              <a:spcBef>
                <a:spcPts val="600"/>
              </a:spcBef>
              <a:spcAft>
                <a:spcPts val="0"/>
              </a:spcAft>
            </a:pPr>
            <a:r>
              <a:rPr lang="en-US" sz="2100" dirty="0" smtClean="0">
                <a:latin typeface="Cambria" pitchFamily="18" charset="0"/>
                <a:ea typeface="Cambria" pitchFamily="18" charset="0"/>
                <a:cs typeface="Times New Roman"/>
              </a:rPr>
              <a:t> </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Một</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số</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đỉnh</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cao</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trên</a:t>
            </a:r>
            <a:r>
              <a:rPr lang="en-US" sz="2100" dirty="0" smtClean="0">
                <a:latin typeface="Cambria" pitchFamily="18" charset="0"/>
                <a:ea typeface="Cambria" pitchFamily="18" charset="0"/>
                <a:cs typeface="Times New Roman"/>
              </a:rPr>
              <a:t> 2000m: </a:t>
            </a:r>
            <a:r>
              <a:rPr lang="en-US" sz="2100" dirty="0" err="1" smtClean="0">
                <a:latin typeface="Cambria" pitchFamily="18" charset="0"/>
                <a:ea typeface="Cambria" pitchFamily="18" charset="0"/>
                <a:cs typeface="Times New Roman"/>
              </a:rPr>
              <a:t>Phan</a:t>
            </a:r>
            <a:r>
              <a:rPr lang="en-US" sz="2100" dirty="0" smtClean="0">
                <a:latin typeface="Cambria" pitchFamily="18" charset="0"/>
                <a:ea typeface="Cambria" pitchFamily="18" charset="0"/>
                <a:cs typeface="Times New Roman"/>
              </a:rPr>
              <a:t>-xi-</a:t>
            </a:r>
            <a:r>
              <a:rPr lang="en-US" sz="2100" dirty="0" err="1" smtClean="0">
                <a:latin typeface="Cambria" pitchFamily="18" charset="0"/>
                <a:ea typeface="Cambria" pitchFamily="18" charset="0"/>
                <a:cs typeface="Times New Roman"/>
              </a:rPr>
              <a:t>păng</a:t>
            </a:r>
            <a:r>
              <a:rPr lang="en-US" sz="2100" dirty="0" smtClean="0">
                <a:latin typeface="Cambria" pitchFamily="18" charset="0"/>
                <a:ea typeface="Cambria" pitchFamily="18" charset="0"/>
                <a:cs typeface="Times New Roman"/>
              </a:rPr>
              <a:t> 3147m, </a:t>
            </a:r>
            <a:r>
              <a:rPr lang="en-US" sz="2100" dirty="0" err="1" smtClean="0">
                <a:latin typeface="Cambria" pitchFamily="18" charset="0"/>
                <a:ea typeface="Cambria" pitchFamily="18" charset="0"/>
                <a:cs typeface="Times New Roman"/>
              </a:rPr>
              <a:t>Phu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Luông</a:t>
            </a:r>
            <a:r>
              <a:rPr lang="en-US" sz="2100" dirty="0" smtClean="0">
                <a:latin typeface="Cambria" pitchFamily="18" charset="0"/>
                <a:ea typeface="Cambria" pitchFamily="18" charset="0"/>
                <a:cs typeface="Times New Roman"/>
              </a:rPr>
              <a:t> 2985m, </a:t>
            </a:r>
            <a:r>
              <a:rPr lang="en-US" sz="2100" dirty="0" err="1" smtClean="0">
                <a:latin typeface="Cambria" pitchFamily="18" charset="0"/>
                <a:ea typeface="Cambria" pitchFamily="18" charset="0"/>
                <a:cs typeface="Times New Roman"/>
              </a:rPr>
              <a:t>Pu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a:t>
            </a:r>
            <a:r>
              <a:rPr lang="en-US" sz="2100" dirty="0" smtClean="0">
                <a:latin typeface="Cambria" pitchFamily="18" charset="0"/>
                <a:ea typeface="Cambria" pitchFamily="18" charset="0"/>
                <a:cs typeface="Times New Roman"/>
              </a:rPr>
              <a:t>Lai </a:t>
            </a:r>
            <a:r>
              <a:rPr lang="en-US" sz="2100" dirty="0" err="1" smtClean="0">
                <a:latin typeface="Cambria" pitchFamily="18" charset="0"/>
                <a:ea typeface="Cambria" pitchFamily="18" charset="0"/>
                <a:cs typeface="Times New Roman"/>
              </a:rPr>
              <a:t>Leng</a:t>
            </a:r>
            <a:r>
              <a:rPr lang="en-US" sz="2100" dirty="0" smtClean="0">
                <a:latin typeface="Cambria" pitchFamily="18" charset="0"/>
                <a:ea typeface="Cambria" pitchFamily="18" charset="0"/>
                <a:cs typeface="Times New Roman"/>
              </a:rPr>
              <a:t> 2711m, </a:t>
            </a:r>
            <a:r>
              <a:rPr lang="en-US" sz="2100" dirty="0" err="1" smtClean="0">
                <a:latin typeface="Cambria" pitchFamily="18" charset="0"/>
                <a:ea typeface="Cambria" pitchFamily="18" charset="0"/>
                <a:cs typeface="Times New Roman"/>
              </a:rPr>
              <a:t>Ngọc</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Linh</a:t>
            </a:r>
            <a:r>
              <a:rPr lang="en-US" sz="2100" dirty="0" smtClean="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Phan</a:t>
            </a:r>
            <a:r>
              <a:rPr lang="en-US" sz="1000" b="1" dirty="0" smtClean="0">
                <a:effectLst/>
              </a:rPr>
              <a:t>-xi-</a:t>
            </a:r>
            <a:r>
              <a:rPr lang="en-US" sz="1000" b="1" dirty="0" err="1" smtClean="0">
                <a:effectLst/>
              </a:rPr>
              <a:t>păng</a:t>
            </a:r>
            <a:r>
              <a:rPr lang="en-US" sz="1000" b="1" dirty="0"/>
              <a:t> </a:t>
            </a:r>
            <a:r>
              <a:rPr lang="en-US" sz="1000" b="1" dirty="0" smtClean="0"/>
              <a:t>(</a:t>
            </a:r>
            <a:r>
              <a:rPr lang="en-US" sz="1000" b="1" dirty="0" smtClean="0">
                <a:effectLst/>
              </a:rPr>
              <a:t>3147m)</a:t>
            </a:r>
            <a:endParaRPr lang="en-US" sz="1000" b="1" dirty="0">
              <a:effectLst/>
            </a:endParaRP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smtClean="0"/>
              <a:t> (</a:t>
            </a:r>
            <a:r>
              <a:rPr lang="en-US" sz="1000" b="1" dirty="0" smtClean="0">
                <a:effectLst/>
              </a:rPr>
              <a:t>2711m)</a:t>
            </a:r>
            <a:endParaRPr lang="en-US" sz="1000" b="1" dirty="0">
              <a:effectLst/>
            </a:endParaRP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Phu</a:t>
            </a:r>
            <a:r>
              <a:rPr lang="en-US" sz="1000" b="1" dirty="0" smtClean="0"/>
              <a:t> </a:t>
            </a:r>
            <a:r>
              <a:rPr lang="en-US" sz="1000" b="1" dirty="0" err="1" smtClean="0"/>
              <a:t>Luông</a:t>
            </a:r>
            <a:r>
              <a:rPr lang="en-US" sz="1000" b="1" dirty="0" smtClean="0"/>
              <a:t> (</a:t>
            </a:r>
            <a:r>
              <a:rPr lang="en-US" sz="1000" b="1" dirty="0" smtClean="0">
                <a:effectLst/>
              </a:rPr>
              <a:t>2985m)</a:t>
            </a:r>
            <a:endParaRPr lang="en-US" sz="1000" b="1" dirty="0">
              <a:effectLst/>
            </a:endParaRP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Ngọc</a:t>
            </a:r>
            <a:r>
              <a:rPr lang="en-US" sz="1000" b="1" dirty="0" smtClean="0"/>
              <a:t> </a:t>
            </a:r>
            <a:r>
              <a:rPr lang="en-US" sz="1000" b="1" dirty="0" err="1" smtClean="0"/>
              <a:t>Linh</a:t>
            </a:r>
            <a:r>
              <a:rPr lang="en-US" sz="1000" b="1" dirty="0" smtClean="0"/>
              <a:t> (</a:t>
            </a:r>
            <a:r>
              <a:rPr lang="en-US" sz="1000" b="1" dirty="0" smtClean="0">
                <a:effectLst/>
              </a:rPr>
              <a:t>2598m)</a:t>
            </a:r>
            <a:endParaRPr lang="en-US" sz="1000" b="1" dirty="0">
              <a:effectLst/>
            </a:endParaRP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Ngọc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Phan</a:t>
            </a:r>
            <a:r>
              <a:rPr lang="en-US" dirty="0" smtClean="0">
                <a:latin typeface="Cambria" pitchFamily="18" charset="0"/>
                <a:ea typeface="Cambria" pitchFamily="18" charset="0"/>
              </a:rPr>
              <a:t>-xi-</a:t>
            </a:r>
            <a:r>
              <a:rPr lang="en-US" dirty="0" err="1" smtClean="0">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7214</TotalTime>
  <Words>4673</Words>
  <Application>Microsoft Office PowerPoint</Application>
  <PresentationFormat>On-screen Show (4:3)</PresentationFormat>
  <Paragraphs>508</Paragraphs>
  <Slides>55</Slides>
  <Notes>8</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55</vt:i4>
      </vt:variant>
    </vt:vector>
  </HeadingPairs>
  <TitlesOfParts>
    <vt:vector size="61" baseType="lpstr">
      <vt:lpstr>Arial</vt:lpstr>
      <vt:lpstr>Calibri</vt:lpstr>
      <vt:lpstr>Cambria</vt:lpstr>
      <vt:lpstr>Times New Roman</vt:lpstr>
      <vt:lpstr>Office Theme</vt:lpstr>
      <vt:lpstr>Default Design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Admin</cp:lastModifiedBy>
  <cp:revision>2</cp:revision>
  <dcterms:created xsi:type="dcterms:W3CDTF">2016-02-15T14:28:12Z</dcterms:created>
  <dcterms:modified xsi:type="dcterms:W3CDTF">2025-09-24T00:44:48Z</dcterms:modified>
</cp:coreProperties>
</file>