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Feel Free Playful" panose="020B0604020202020204" charset="0"/>
      <p:regular r:id="rId44"/>
    </p:embeddedFont>
    <p:embeddedFont>
      <p:font typeface="Roboto Condensed" panose="02000000000000000000" pitchFamily="2" charset="0"/>
      <p:regular r:id="rId45"/>
    </p:embeddedFont>
    <p:embeddedFont>
      <p:font typeface="Fraunces" panose="020B0604020202020204" charset="0"/>
      <p:regular r:id="rId46"/>
    </p:embeddedFont>
    <p:embeddedFont>
      <p:font typeface="#9Slide07 Crocante" panose="020B0604020202020204" charset="0"/>
      <p:regular r:id="rId47"/>
    </p:embeddedFont>
    <p:embeddedFont>
      <p:font typeface="#9Slide05 Aphrodite Pro" panose="020B0604020202020204" charset="0"/>
      <p:regular r:id="rId48"/>
    </p:embeddedFont>
    <p:embeddedFont>
      <p:font typeface="อีฟดอวอิ้ง" panose="020B0604020202020204" charset="-34"/>
      <p:regular r:id="rId49"/>
    </p:embeddedFont>
    <p:embeddedFont>
      <p:font typeface="Roboto Condensed Bold" panose="020B0604020202020204" charset="0"/>
      <p:regular r:id="rId50"/>
    </p:embeddedFont>
    <p:embeddedFont>
      <p:font typeface="Calibri" panose="020F0502020204030204" pitchFamily="34" charset="0"/>
      <p:regular r:id="rId51"/>
      <p:bold r:id="rId52"/>
      <p:italic r:id="rId53"/>
      <p:boldItalic r:id="rId54"/>
    </p:embeddedFont>
    <p:embeddedFont>
      <p:font typeface="Roboto Condensed Italics" panose="020B0604020202020204" charset="0"/>
      <p:regular r:id="rId55"/>
    </p:embeddedFont>
    <p:embeddedFont>
      <p:font typeface="UTM Aquarelle" panose="020B0604020202020204"/>
      <p:regular r:id="rId56"/>
    </p:embeddedFont>
    <p:embeddedFont>
      <p:font typeface="#9Slide07 HLT Fall For You" panose="020B0604020202020204" charset="0"/>
      <p:regular r:id="rId57"/>
    </p:embeddedFont>
    <p:embeddedFont>
      <p:font typeface="Roboto Condensed Bold Italics" panose="020B0604020202020204" charset="0"/>
      <p:regular r:id="rId58"/>
    </p:embeddedFont>
    <p:embeddedFont>
      <p:font typeface="Fraunces Bold" panose="020B0604020202020204" charset="0"/>
      <p:regular r:id="rId59"/>
    </p:embeddedFont>
  </p:embeddedFontLst>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4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17.pn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3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2.png"/><Relationship Id="rId4" Type="http://schemas.openxmlformats.org/officeDocument/2006/relationships/image" Target="../media/image33.gif"/></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42.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35.png"/><Relationship Id="rId4" Type="http://schemas.openxmlformats.org/officeDocument/2006/relationships/image" Target="../media/image31.gi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9.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40.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821280" y="515500"/>
            <a:ext cx="14236823" cy="1358903"/>
          </a:xfrm>
          <a:prstGeom prst="rect">
            <a:avLst/>
          </a:prstGeom>
        </p:spPr>
        <p:txBody>
          <a:bodyPr lIns="0" tIns="0" rIns="0" bIns="0" rtlCol="0" anchor="t">
            <a:spAutoFit/>
          </a:bodyPr>
          <a:lstStyle/>
          <a:p>
            <a:pPr algn="ctr">
              <a:lnSpc>
                <a:spcPts val="11199"/>
              </a:lnSpc>
            </a:pPr>
            <a:r>
              <a:rPr lang="en-US" sz="7999">
                <a:solidFill>
                  <a:srgbClr val="DB8F5C"/>
                </a:solidFill>
                <a:latin typeface="Fraunces Bold"/>
              </a:rPr>
              <a:t>I. CHUẨN BỊ ĐỌC</a:t>
            </a:r>
          </a:p>
        </p:txBody>
      </p:sp>
      <p:grpSp>
        <p:nvGrpSpPr>
          <p:cNvPr id="3" name="Group 3"/>
          <p:cNvGrpSpPr/>
          <p:nvPr/>
        </p:nvGrpSpPr>
        <p:grpSpPr>
          <a:xfrm>
            <a:off x="14249400" y="266700"/>
            <a:ext cx="4990426" cy="1326061"/>
            <a:chOff x="0" y="0"/>
            <a:chExt cx="1314351" cy="349251"/>
          </a:xfrm>
        </p:grpSpPr>
        <p:sp>
          <p:nvSpPr>
            <p:cNvPr id="4" name="Freeform 4"/>
            <p:cNvSpPr/>
            <p:nvPr/>
          </p:nvSpPr>
          <p:spPr>
            <a:xfrm>
              <a:off x="203200" y="-50769"/>
              <a:ext cx="907951" cy="450788"/>
            </a:xfrm>
            <a:custGeom>
              <a:avLst/>
              <a:gdLst/>
              <a:ahLst/>
              <a:cxnLst/>
              <a:rect l="l" t="t" r="r" b="b"/>
              <a:pathLst>
                <a:path w="907951" h="450788">
                  <a:moveTo>
                    <a:pt x="907951" y="50769"/>
                  </a:moveTo>
                  <a:lnTo>
                    <a:pt x="907951" y="50769"/>
                  </a:lnTo>
                  <a:cubicBezTo>
                    <a:pt x="822628" y="0"/>
                    <a:pt x="713111" y="18323"/>
                    <a:pt x="648960" y="94099"/>
                  </a:cubicBezTo>
                  <a:cubicBezTo>
                    <a:pt x="584808" y="169875"/>
                    <a:pt x="584808" y="280914"/>
                    <a:pt x="648960" y="356690"/>
                  </a:cubicBezTo>
                  <a:cubicBezTo>
                    <a:pt x="713111" y="432466"/>
                    <a:pt x="822628" y="450788"/>
                    <a:pt x="907951"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EACD6B"/>
            </a:solidFill>
          </p:spPr>
        </p:sp>
        <p:sp>
          <p:nvSpPr>
            <p:cNvPr id="5" name="TextBox 5"/>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15024131" y="2207753"/>
            <a:ext cx="5570429" cy="1326061"/>
            <a:chOff x="0" y="0"/>
            <a:chExt cx="1467109" cy="349251"/>
          </a:xfrm>
        </p:grpSpPr>
        <p:sp>
          <p:nvSpPr>
            <p:cNvPr id="7" name="Freeform 7"/>
            <p:cNvSpPr/>
            <p:nvPr/>
          </p:nvSpPr>
          <p:spPr>
            <a:xfrm>
              <a:off x="203200" y="-50769"/>
              <a:ext cx="1060709" cy="450788"/>
            </a:xfrm>
            <a:custGeom>
              <a:avLst/>
              <a:gdLst/>
              <a:ahLst/>
              <a:cxnLst/>
              <a:rect l="l" t="t" r="r" b="b"/>
              <a:pathLst>
                <a:path w="1060709" h="450788">
                  <a:moveTo>
                    <a:pt x="1060709" y="50769"/>
                  </a:moveTo>
                  <a:lnTo>
                    <a:pt x="1060709" y="50769"/>
                  </a:lnTo>
                  <a:cubicBezTo>
                    <a:pt x="975386" y="0"/>
                    <a:pt x="865869" y="18323"/>
                    <a:pt x="801718" y="94099"/>
                  </a:cubicBezTo>
                  <a:cubicBezTo>
                    <a:pt x="737566" y="169875"/>
                    <a:pt x="737566" y="280914"/>
                    <a:pt x="801718" y="356690"/>
                  </a:cubicBezTo>
                  <a:cubicBezTo>
                    <a:pt x="865869" y="432466"/>
                    <a:pt x="975386" y="450788"/>
                    <a:pt x="1060709"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C3CBFC"/>
            </a:solidFill>
          </p:spPr>
        </p:sp>
        <p:sp>
          <p:nvSpPr>
            <p:cNvPr id="8" name="TextBox 8"/>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9" name="Group 9"/>
          <p:cNvGrpSpPr/>
          <p:nvPr/>
        </p:nvGrpSpPr>
        <p:grpSpPr>
          <a:xfrm>
            <a:off x="17259300" y="5419052"/>
            <a:ext cx="5965596" cy="1326061"/>
            <a:chOff x="0" y="0"/>
            <a:chExt cx="1571186" cy="349251"/>
          </a:xfrm>
        </p:grpSpPr>
        <p:sp>
          <p:nvSpPr>
            <p:cNvPr id="10" name="Freeform 10"/>
            <p:cNvSpPr/>
            <p:nvPr/>
          </p:nvSpPr>
          <p:spPr>
            <a:xfrm>
              <a:off x="203200" y="-50769"/>
              <a:ext cx="1164786" cy="450788"/>
            </a:xfrm>
            <a:custGeom>
              <a:avLst/>
              <a:gdLst/>
              <a:ahLst/>
              <a:cxnLst/>
              <a:rect l="l" t="t" r="r" b="b"/>
              <a:pathLst>
                <a:path w="1164786" h="450788">
                  <a:moveTo>
                    <a:pt x="1164786" y="50769"/>
                  </a:moveTo>
                  <a:lnTo>
                    <a:pt x="1164786" y="50769"/>
                  </a:lnTo>
                  <a:cubicBezTo>
                    <a:pt x="1079463" y="0"/>
                    <a:pt x="969946" y="18323"/>
                    <a:pt x="905795" y="94099"/>
                  </a:cubicBezTo>
                  <a:cubicBezTo>
                    <a:pt x="841643" y="169875"/>
                    <a:pt x="841643" y="280914"/>
                    <a:pt x="905795" y="356690"/>
                  </a:cubicBezTo>
                  <a:cubicBezTo>
                    <a:pt x="969946" y="432466"/>
                    <a:pt x="1079463" y="450788"/>
                    <a:pt x="1164786"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FFC7D4"/>
            </a:solidFill>
          </p:spPr>
        </p:sp>
        <p:sp>
          <p:nvSpPr>
            <p:cNvPr id="11" name="TextBox 11"/>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12" name="Group 12"/>
          <p:cNvGrpSpPr/>
          <p:nvPr/>
        </p:nvGrpSpPr>
        <p:grpSpPr>
          <a:xfrm>
            <a:off x="16262412" y="3882313"/>
            <a:ext cx="5965596" cy="1326061"/>
            <a:chOff x="0" y="0"/>
            <a:chExt cx="1571186" cy="349251"/>
          </a:xfrm>
        </p:grpSpPr>
        <p:sp>
          <p:nvSpPr>
            <p:cNvPr id="13" name="Freeform 13"/>
            <p:cNvSpPr/>
            <p:nvPr/>
          </p:nvSpPr>
          <p:spPr>
            <a:xfrm>
              <a:off x="203200" y="-50769"/>
              <a:ext cx="1164786" cy="450788"/>
            </a:xfrm>
            <a:custGeom>
              <a:avLst/>
              <a:gdLst/>
              <a:ahLst/>
              <a:cxnLst/>
              <a:rect l="l" t="t" r="r" b="b"/>
              <a:pathLst>
                <a:path w="1164786" h="450788">
                  <a:moveTo>
                    <a:pt x="1164786" y="50769"/>
                  </a:moveTo>
                  <a:lnTo>
                    <a:pt x="1164786" y="50769"/>
                  </a:lnTo>
                  <a:cubicBezTo>
                    <a:pt x="1079463" y="0"/>
                    <a:pt x="969946" y="18323"/>
                    <a:pt x="905795" y="94099"/>
                  </a:cubicBezTo>
                  <a:cubicBezTo>
                    <a:pt x="841643" y="169875"/>
                    <a:pt x="841643" y="280914"/>
                    <a:pt x="905795" y="356690"/>
                  </a:cubicBezTo>
                  <a:cubicBezTo>
                    <a:pt x="969946" y="432466"/>
                    <a:pt x="1079463" y="450788"/>
                    <a:pt x="1164786"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FBC391"/>
            </a:solidFill>
          </p:spPr>
        </p:sp>
        <p:sp>
          <p:nvSpPr>
            <p:cNvPr id="14" name="TextBox 14"/>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sp>
        <p:nvSpPr>
          <p:cNvPr id="15" name="Freeform 15"/>
          <p:cNvSpPr/>
          <p:nvPr/>
        </p:nvSpPr>
        <p:spPr>
          <a:xfrm rot="-249340" flipH="1">
            <a:off x="15679426" y="7005815"/>
            <a:ext cx="3159749" cy="7456634"/>
          </a:xfrm>
          <a:custGeom>
            <a:avLst/>
            <a:gdLst/>
            <a:ahLst/>
            <a:cxnLst/>
            <a:rect l="l" t="t" r="r" b="b"/>
            <a:pathLst>
              <a:path w="3159749" h="7456634">
                <a:moveTo>
                  <a:pt x="3159748" y="0"/>
                </a:moveTo>
                <a:lnTo>
                  <a:pt x="0" y="0"/>
                </a:lnTo>
                <a:lnTo>
                  <a:pt x="0" y="7456635"/>
                </a:lnTo>
                <a:lnTo>
                  <a:pt x="3159748" y="7456635"/>
                </a:lnTo>
                <a:lnTo>
                  <a:pt x="3159748" y="0"/>
                </a:lnTo>
                <a:close/>
              </a:path>
            </a:pathLst>
          </a:custGeom>
          <a:blipFill>
            <a:blip r:embed="rId2"/>
            <a:stretch>
              <a:fillRect/>
            </a:stretch>
          </a:blipFill>
        </p:spPr>
      </p:sp>
      <p:sp>
        <p:nvSpPr>
          <p:cNvPr id="16" name="Freeform 16"/>
          <p:cNvSpPr/>
          <p:nvPr/>
        </p:nvSpPr>
        <p:spPr>
          <a:xfrm rot="-1864390">
            <a:off x="-882698" y="76638"/>
            <a:ext cx="5816573" cy="3075513"/>
          </a:xfrm>
          <a:custGeom>
            <a:avLst/>
            <a:gdLst/>
            <a:ahLst/>
            <a:cxnLst/>
            <a:rect l="l" t="t" r="r" b="b"/>
            <a:pathLst>
              <a:path w="5816573" h="3075513">
                <a:moveTo>
                  <a:pt x="0" y="0"/>
                </a:moveTo>
                <a:lnTo>
                  <a:pt x="5816573" y="0"/>
                </a:lnTo>
                <a:lnTo>
                  <a:pt x="5816573" y="3075513"/>
                </a:lnTo>
                <a:lnTo>
                  <a:pt x="0" y="3075513"/>
                </a:lnTo>
                <a:lnTo>
                  <a:pt x="0" y="0"/>
                </a:lnTo>
                <a:close/>
              </a:path>
            </a:pathLst>
          </a:custGeom>
          <a:blipFill>
            <a:blip r:embed="rId3"/>
            <a:stretch>
              <a:fillRect/>
            </a:stretch>
          </a:blipFill>
        </p:spPr>
      </p:sp>
      <p:sp>
        <p:nvSpPr>
          <p:cNvPr id="17" name="Freeform 17"/>
          <p:cNvSpPr/>
          <p:nvPr/>
        </p:nvSpPr>
        <p:spPr>
          <a:xfrm rot="441798">
            <a:off x="3590360" y="3059633"/>
            <a:ext cx="11313492" cy="5614217"/>
          </a:xfrm>
          <a:custGeom>
            <a:avLst/>
            <a:gdLst/>
            <a:ahLst/>
            <a:cxnLst/>
            <a:rect l="l" t="t" r="r" b="b"/>
            <a:pathLst>
              <a:path w="11313492" h="5614217">
                <a:moveTo>
                  <a:pt x="0" y="0"/>
                </a:moveTo>
                <a:lnTo>
                  <a:pt x="11313492" y="0"/>
                </a:lnTo>
                <a:lnTo>
                  <a:pt x="11313492" y="5614217"/>
                </a:lnTo>
                <a:lnTo>
                  <a:pt x="0" y="5614217"/>
                </a:lnTo>
                <a:lnTo>
                  <a:pt x="0" y="0"/>
                </a:lnTo>
                <a:close/>
              </a:path>
            </a:pathLst>
          </a:custGeom>
          <a:blipFill>
            <a:blip r:embed="rId4"/>
            <a:stretch>
              <a:fillRect t="-17129" b="-17129"/>
            </a:stretch>
          </a:blipFill>
        </p:spPr>
      </p:sp>
      <p:sp>
        <p:nvSpPr>
          <p:cNvPr id="18" name="Freeform 18"/>
          <p:cNvSpPr/>
          <p:nvPr/>
        </p:nvSpPr>
        <p:spPr>
          <a:xfrm rot="-1101599">
            <a:off x="-919322" y="8389784"/>
            <a:ext cx="3895251" cy="2786727"/>
          </a:xfrm>
          <a:custGeom>
            <a:avLst/>
            <a:gdLst/>
            <a:ahLst/>
            <a:cxnLst/>
            <a:rect l="l" t="t" r="r" b="b"/>
            <a:pathLst>
              <a:path w="3895251" h="2786727">
                <a:moveTo>
                  <a:pt x="0" y="0"/>
                </a:moveTo>
                <a:lnTo>
                  <a:pt x="3895251" y="0"/>
                </a:lnTo>
                <a:lnTo>
                  <a:pt x="3895251" y="2786727"/>
                </a:lnTo>
                <a:lnTo>
                  <a:pt x="0" y="2786727"/>
                </a:lnTo>
                <a:lnTo>
                  <a:pt x="0" y="0"/>
                </a:lnTo>
                <a:close/>
              </a:path>
            </a:pathLst>
          </a:custGeom>
          <a:blipFill>
            <a:blip r:embed="rId5"/>
            <a:stretch>
              <a:fillRect/>
            </a:stretch>
          </a:blipFill>
        </p:spPr>
      </p:sp>
      <p:sp>
        <p:nvSpPr>
          <p:cNvPr id="19" name="Freeform 19"/>
          <p:cNvSpPr/>
          <p:nvPr/>
        </p:nvSpPr>
        <p:spPr>
          <a:xfrm>
            <a:off x="2025588" y="8292700"/>
            <a:ext cx="2926867" cy="2980896"/>
          </a:xfrm>
          <a:custGeom>
            <a:avLst/>
            <a:gdLst/>
            <a:ahLst/>
            <a:cxnLst/>
            <a:rect l="l" t="t" r="r" b="b"/>
            <a:pathLst>
              <a:path w="2926867" h="2980896">
                <a:moveTo>
                  <a:pt x="0" y="0"/>
                </a:moveTo>
                <a:lnTo>
                  <a:pt x="2926868" y="0"/>
                </a:lnTo>
                <a:lnTo>
                  <a:pt x="2926868" y="2980896"/>
                </a:lnTo>
                <a:lnTo>
                  <a:pt x="0" y="2980896"/>
                </a:lnTo>
                <a:lnTo>
                  <a:pt x="0" y="0"/>
                </a:lnTo>
                <a:close/>
              </a:path>
            </a:pathLst>
          </a:custGeom>
          <a:blipFill>
            <a:blip r:embed="rId6"/>
            <a:stretch>
              <a:fillRect/>
            </a:stretch>
          </a:blipFill>
        </p:spPr>
      </p:sp>
      <p:sp>
        <p:nvSpPr>
          <p:cNvPr id="20" name="Freeform 20"/>
          <p:cNvSpPr/>
          <p:nvPr/>
        </p:nvSpPr>
        <p:spPr>
          <a:xfrm rot="3200859">
            <a:off x="5582752" y="8209758"/>
            <a:ext cx="1618121" cy="3632517"/>
          </a:xfrm>
          <a:custGeom>
            <a:avLst/>
            <a:gdLst/>
            <a:ahLst/>
            <a:cxnLst/>
            <a:rect l="l" t="t" r="r" b="b"/>
            <a:pathLst>
              <a:path w="1618121" h="3632517">
                <a:moveTo>
                  <a:pt x="0" y="0"/>
                </a:moveTo>
                <a:lnTo>
                  <a:pt x="1618121" y="0"/>
                </a:lnTo>
                <a:lnTo>
                  <a:pt x="1618121" y="3632517"/>
                </a:lnTo>
                <a:lnTo>
                  <a:pt x="0" y="36325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1" name="Group 21"/>
          <p:cNvGrpSpPr/>
          <p:nvPr/>
        </p:nvGrpSpPr>
        <p:grpSpPr>
          <a:xfrm rot="354424">
            <a:off x="3984857" y="2973629"/>
            <a:ext cx="4813912" cy="4890847"/>
            <a:chOff x="0" y="0"/>
            <a:chExt cx="1267862" cy="1288124"/>
          </a:xfrm>
        </p:grpSpPr>
        <p:sp>
          <p:nvSpPr>
            <p:cNvPr id="22" name="Freeform 22"/>
            <p:cNvSpPr/>
            <p:nvPr/>
          </p:nvSpPr>
          <p:spPr>
            <a:xfrm>
              <a:off x="0" y="0"/>
              <a:ext cx="1267862" cy="1288124"/>
            </a:xfrm>
            <a:custGeom>
              <a:avLst/>
              <a:gdLst/>
              <a:ahLst/>
              <a:cxnLst/>
              <a:rect l="l" t="t" r="r" b="b"/>
              <a:pathLst>
                <a:path w="1267862" h="1288124">
                  <a:moveTo>
                    <a:pt x="82020" y="0"/>
                  </a:moveTo>
                  <a:lnTo>
                    <a:pt x="1185841" y="0"/>
                  </a:lnTo>
                  <a:cubicBezTo>
                    <a:pt x="1231140" y="0"/>
                    <a:pt x="1267862" y="36722"/>
                    <a:pt x="1267862" y="82020"/>
                  </a:cubicBezTo>
                  <a:lnTo>
                    <a:pt x="1267862" y="1206104"/>
                  </a:lnTo>
                  <a:cubicBezTo>
                    <a:pt x="1267862" y="1251403"/>
                    <a:pt x="1231140" y="1288124"/>
                    <a:pt x="1185841" y="1288124"/>
                  </a:cubicBezTo>
                  <a:lnTo>
                    <a:pt x="82020" y="1288124"/>
                  </a:lnTo>
                  <a:cubicBezTo>
                    <a:pt x="36722" y="1288124"/>
                    <a:pt x="0" y="1251403"/>
                    <a:pt x="0" y="1206104"/>
                  </a:cubicBezTo>
                  <a:lnTo>
                    <a:pt x="0" y="82020"/>
                  </a:lnTo>
                  <a:cubicBezTo>
                    <a:pt x="0" y="36722"/>
                    <a:pt x="36722" y="0"/>
                    <a:pt x="82020" y="0"/>
                  </a:cubicBezTo>
                  <a:close/>
                </a:path>
              </a:pathLst>
            </a:custGeom>
            <a:solidFill>
              <a:srgbClr val="EACD6B"/>
            </a:solidFill>
          </p:spPr>
        </p:sp>
        <p:sp>
          <p:nvSpPr>
            <p:cNvPr id="23" name="TextBox 23"/>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sp>
        <p:nvSpPr>
          <p:cNvPr id="24" name="Freeform 24"/>
          <p:cNvSpPr/>
          <p:nvPr/>
        </p:nvSpPr>
        <p:spPr>
          <a:xfrm>
            <a:off x="10404857" y="4843730"/>
            <a:ext cx="4490357" cy="411480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TextBox 25"/>
          <p:cNvSpPr txBox="1"/>
          <p:nvPr/>
        </p:nvSpPr>
        <p:spPr>
          <a:xfrm rot="343339">
            <a:off x="4280676" y="3082615"/>
            <a:ext cx="4446209" cy="4669343"/>
          </a:xfrm>
          <a:prstGeom prst="rect">
            <a:avLst/>
          </a:prstGeom>
        </p:spPr>
        <p:txBody>
          <a:bodyPr lIns="0" tIns="0" rIns="0" bIns="0" rtlCol="0" anchor="t">
            <a:spAutoFit/>
          </a:bodyPr>
          <a:lstStyle/>
          <a:p>
            <a:pPr algn="ctr">
              <a:lnSpc>
                <a:spcPts val="6160"/>
              </a:lnSpc>
              <a:spcBef>
                <a:spcPct val="0"/>
              </a:spcBef>
            </a:pPr>
            <a:r>
              <a:rPr lang="en-US" sz="4400">
                <a:solidFill>
                  <a:srgbClr val="000000"/>
                </a:solidFill>
                <a:latin typeface="Roboto Condensed"/>
              </a:rPr>
              <a:t>Trong cảm nhận của em, mẹ là người như thế nào? Hãy mô tả về mẹ bằng </a:t>
            </a:r>
            <a:r>
              <a:rPr lang="en-US" sz="4400">
                <a:solidFill>
                  <a:srgbClr val="000000"/>
                </a:solidFill>
                <a:latin typeface="Roboto Condensed Bold"/>
              </a:rPr>
              <a:t>ba từ</a:t>
            </a:r>
            <a:r>
              <a:rPr lang="en-US" sz="4400">
                <a:solidFill>
                  <a:srgbClr val="000000"/>
                </a:solidFill>
                <a:latin typeface="Roboto Condensed"/>
              </a:rPr>
              <a:t> và chia sẻ về những từ ngữ ấy.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2"/>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3"/>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3411583" y="1017471"/>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sp>
        <p:nvSpPr>
          <p:cNvPr id="7" name="TextBox 7"/>
          <p:cNvSpPr txBox="1"/>
          <p:nvPr/>
        </p:nvSpPr>
        <p:spPr>
          <a:xfrm>
            <a:off x="8413234" y="2333352"/>
            <a:ext cx="5853060" cy="1126542"/>
          </a:xfrm>
          <a:prstGeom prst="rect">
            <a:avLst/>
          </a:prstGeom>
        </p:spPr>
        <p:txBody>
          <a:bodyPr lIns="0" tIns="0" rIns="0" bIns="0" rtlCol="0" anchor="t">
            <a:spAutoFit/>
          </a:bodyPr>
          <a:lstStyle/>
          <a:p>
            <a:pPr algn="ctr">
              <a:lnSpc>
                <a:spcPts val="7658"/>
              </a:lnSpc>
            </a:pPr>
            <a:r>
              <a:rPr lang="en-US" sz="6899">
                <a:solidFill>
                  <a:srgbClr val="DB8F5C"/>
                </a:solidFill>
                <a:latin typeface="อีฟดอวอิ้ง"/>
              </a:rPr>
              <a:t>ĐÁP ÁN</a:t>
            </a:r>
          </a:p>
        </p:txBody>
      </p:sp>
      <p:graphicFrame>
        <p:nvGraphicFramePr>
          <p:cNvPr id="8" name="Table 8"/>
          <p:cNvGraphicFramePr>
            <a:graphicFrameLocks noGrp="1"/>
          </p:cNvGraphicFramePr>
          <p:nvPr/>
        </p:nvGraphicFramePr>
        <p:xfrm>
          <a:off x="7314831" y="3954001"/>
          <a:ext cx="8049867" cy="2718856"/>
        </p:xfrm>
        <a:graphic>
          <a:graphicData uri="http://schemas.openxmlformats.org/drawingml/2006/table">
            <a:tbl>
              <a:tblPr/>
              <a:tblGrid>
                <a:gridCol w="1476860">
                  <a:extLst>
                    <a:ext uri="{9D8B030D-6E8A-4147-A177-3AD203B41FA5}">
                      <a16:colId xmlns:a16="http://schemas.microsoft.com/office/drawing/2014/main" xmlns="" val="20000"/>
                    </a:ext>
                  </a:extLst>
                </a:gridCol>
                <a:gridCol w="1688044">
                  <a:extLst>
                    <a:ext uri="{9D8B030D-6E8A-4147-A177-3AD203B41FA5}">
                      <a16:colId xmlns:a16="http://schemas.microsoft.com/office/drawing/2014/main" xmlns="" val="20001"/>
                    </a:ext>
                  </a:extLst>
                </a:gridCol>
                <a:gridCol w="1593023">
                  <a:extLst>
                    <a:ext uri="{9D8B030D-6E8A-4147-A177-3AD203B41FA5}">
                      <a16:colId xmlns:a16="http://schemas.microsoft.com/office/drawing/2014/main" xmlns="" val="20002"/>
                    </a:ext>
                  </a:extLst>
                </a:gridCol>
                <a:gridCol w="1593023">
                  <a:extLst>
                    <a:ext uri="{9D8B030D-6E8A-4147-A177-3AD203B41FA5}">
                      <a16:colId xmlns:a16="http://schemas.microsoft.com/office/drawing/2014/main" xmlns="" val="20003"/>
                    </a:ext>
                  </a:extLst>
                </a:gridCol>
                <a:gridCol w="1698917">
                  <a:extLst>
                    <a:ext uri="{9D8B030D-6E8A-4147-A177-3AD203B41FA5}">
                      <a16:colId xmlns:a16="http://schemas.microsoft.com/office/drawing/2014/main" xmlns="" val="20004"/>
                    </a:ext>
                  </a:extLst>
                </a:gridCol>
              </a:tblGrid>
              <a:tr h="1359428">
                <a:tc>
                  <a:txBody>
                    <a:bodyPr/>
                    <a:lstStyle/>
                    <a:p>
                      <a:pPr algn="ctr">
                        <a:lnSpc>
                          <a:spcPts val="6299"/>
                        </a:lnSpc>
                        <a:defRPr/>
                      </a:pPr>
                      <a:r>
                        <a:rPr lang="en-US" sz="4500">
                          <a:solidFill>
                            <a:srgbClr val="FF8718"/>
                          </a:solidFill>
                          <a:latin typeface="Roboto Condensed Bold"/>
                        </a:rPr>
                        <a:t>1</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Bold"/>
                        </a:rPr>
                        <a:t>2</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Bold"/>
                        </a:rPr>
                        <a:t>3</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Bold"/>
                        </a:rPr>
                        <a:t>4</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Bold"/>
                        </a:rPr>
                        <a:t>5</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xmlns="" val="10000"/>
                  </a:ext>
                </a:extLst>
              </a:tr>
              <a:tr h="1359428">
                <a:tc>
                  <a:txBody>
                    <a:bodyPr/>
                    <a:lstStyle/>
                    <a:p>
                      <a:pPr algn="ctr">
                        <a:lnSpc>
                          <a:spcPts val="6299"/>
                        </a:lnSpc>
                        <a:defRPr/>
                      </a:pPr>
                      <a:r>
                        <a:rPr lang="en-US" sz="4500">
                          <a:solidFill>
                            <a:srgbClr val="FF8718"/>
                          </a:solidFill>
                          <a:latin typeface="Roboto Condensed"/>
                        </a:rPr>
                        <a:t>D</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a:rPr>
                        <a:t>C</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a:rPr>
                        <a:t>B</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a:rPr>
                        <a:t>C</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ctr">
                        <a:lnSpc>
                          <a:spcPts val="6299"/>
                        </a:lnSpc>
                        <a:defRPr/>
                      </a:pPr>
                      <a:r>
                        <a:rPr lang="en-US" sz="4500">
                          <a:solidFill>
                            <a:srgbClr val="FF8718"/>
                          </a:solidFill>
                          <a:latin typeface="Roboto Condensed"/>
                        </a:rPr>
                        <a:t>A</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4314514" y="629873"/>
            <a:ext cx="4942493" cy="3157018"/>
          </a:xfrm>
          <a:custGeom>
            <a:avLst/>
            <a:gdLst/>
            <a:ahLst/>
            <a:cxnLst/>
            <a:rect l="l" t="t" r="r" b="b"/>
            <a:pathLst>
              <a:path w="4942493" h="3157018">
                <a:moveTo>
                  <a:pt x="0" y="0"/>
                </a:moveTo>
                <a:lnTo>
                  <a:pt x="4942493" y="0"/>
                </a:lnTo>
                <a:lnTo>
                  <a:pt x="4942493" y="3157018"/>
                </a:lnTo>
                <a:lnTo>
                  <a:pt x="0" y="3157018"/>
                </a:lnTo>
                <a:lnTo>
                  <a:pt x="0" y="0"/>
                </a:lnTo>
                <a:close/>
              </a:path>
            </a:pathLst>
          </a:custGeom>
          <a:blipFill>
            <a:blip r:embed="rId2"/>
            <a:stretch>
              <a:fillRect/>
            </a:stretch>
          </a:blipFill>
        </p:spPr>
      </p:sp>
      <p:sp>
        <p:nvSpPr>
          <p:cNvPr id="3" name="Freeform 3"/>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2"/>
            <a:stretch>
              <a:fillRect/>
            </a:stretch>
          </a:blipFill>
        </p:spPr>
      </p:sp>
      <p:sp>
        <p:nvSpPr>
          <p:cNvPr id="4" name="Freeform 4"/>
          <p:cNvSpPr/>
          <p:nvPr/>
        </p:nvSpPr>
        <p:spPr>
          <a:xfrm flipH="1">
            <a:off x="16071257" y="5115343"/>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1656325" y="2241304"/>
            <a:ext cx="13413449" cy="8143081"/>
          </a:xfrm>
          <a:custGeom>
            <a:avLst/>
            <a:gdLst/>
            <a:ahLst/>
            <a:cxnLst/>
            <a:rect l="l" t="t" r="r" b="b"/>
            <a:pathLst>
              <a:path w="13413449" h="8143081">
                <a:moveTo>
                  <a:pt x="0" y="0"/>
                </a:moveTo>
                <a:lnTo>
                  <a:pt x="13413449" y="0"/>
                </a:lnTo>
                <a:lnTo>
                  <a:pt x="13413449" y="8143081"/>
                </a:lnTo>
                <a:lnTo>
                  <a:pt x="0" y="8143081"/>
                </a:lnTo>
                <a:lnTo>
                  <a:pt x="0" y="0"/>
                </a:lnTo>
                <a:close/>
              </a:path>
            </a:pathLst>
          </a:custGeom>
          <a:blipFill>
            <a:blip r:embed="rId4"/>
            <a:stretch>
              <a:fillRect/>
            </a:stretch>
          </a:blipFill>
        </p:spPr>
      </p:sp>
      <p:sp>
        <p:nvSpPr>
          <p:cNvPr id="6" name="TextBox 6"/>
          <p:cNvSpPr txBox="1"/>
          <p:nvPr/>
        </p:nvSpPr>
        <p:spPr>
          <a:xfrm>
            <a:off x="1656325" y="515573"/>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7" name="TextBox 7"/>
          <p:cNvSpPr txBox="1"/>
          <p:nvPr/>
        </p:nvSpPr>
        <p:spPr>
          <a:xfrm>
            <a:off x="3529272" y="1789830"/>
            <a:ext cx="13037616" cy="892176"/>
          </a:xfrm>
          <a:prstGeom prst="rect">
            <a:avLst/>
          </a:prstGeom>
        </p:spPr>
        <p:txBody>
          <a:bodyPr lIns="0" tIns="0" rIns="0" bIns="0" rtlCol="0" anchor="t">
            <a:spAutoFit/>
          </a:bodyPr>
          <a:lstStyle/>
          <a:p>
            <a:pPr marL="539747" lvl="1">
              <a:lnSpc>
                <a:spcPts val="6999"/>
              </a:lnSpc>
            </a:pPr>
            <a:r>
              <a:rPr lang="en-US" sz="4999">
                <a:solidFill>
                  <a:srgbClr val="000000"/>
                </a:solidFill>
                <a:latin typeface="#9Slide05 Aphrodite Pro"/>
              </a:rPr>
              <a:t>1. Tìm hiểu chung về tác giả và văn bản</a:t>
            </a:r>
          </a:p>
        </p:txBody>
      </p:sp>
      <p:sp>
        <p:nvSpPr>
          <p:cNvPr id="8" name="TextBox 8"/>
          <p:cNvSpPr txBox="1"/>
          <p:nvPr/>
        </p:nvSpPr>
        <p:spPr>
          <a:xfrm>
            <a:off x="4726031" y="4741028"/>
            <a:ext cx="7630708" cy="2381176"/>
          </a:xfrm>
          <a:prstGeom prst="rect">
            <a:avLst/>
          </a:prstGeom>
        </p:spPr>
        <p:txBody>
          <a:bodyPr lIns="0" tIns="0" rIns="0" bIns="0" rtlCol="0" anchor="t">
            <a:spAutoFit/>
          </a:bodyPr>
          <a:lstStyle/>
          <a:p>
            <a:pPr>
              <a:lnSpc>
                <a:spcPts val="6299"/>
              </a:lnSpc>
            </a:pPr>
            <a:r>
              <a:rPr lang="en-US" sz="4500">
                <a:solidFill>
                  <a:srgbClr val="000000"/>
                </a:solidFill>
                <a:latin typeface="Roboto Condensed"/>
              </a:rPr>
              <a:t>Nêu hiểu biết của em về tác giả Nguyễn Ngọc Tư? (cuộc đời/sự nghiệp/phong cách sáng tác)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4314514" y="629873"/>
            <a:ext cx="4942493" cy="3157018"/>
          </a:xfrm>
          <a:custGeom>
            <a:avLst/>
            <a:gdLst/>
            <a:ahLst/>
            <a:cxnLst/>
            <a:rect l="l" t="t" r="r" b="b"/>
            <a:pathLst>
              <a:path w="4942493" h="3157018">
                <a:moveTo>
                  <a:pt x="0" y="0"/>
                </a:moveTo>
                <a:lnTo>
                  <a:pt x="4942493" y="0"/>
                </a:lnTo>
                <a:lnTo>
                  <a:pt x="4942493" y="3157018"/>
                </a:lnTo>
                <a:lnTo>
                  <a:pt x="0" y="3157018"/>
                </a:lnTo>
                <a:lnTo>
                  <a:pt x="0" y="0"/>
                </a:lnTo>
                <a:close/>
              </a:path>
            </a:pathLst>
          </a:custGeom>
          <a:blipFill>
            <a:blip r:embed="rId2"/>
            <a:stretch>
              <a:fillRect/>
            </a:stretch>
          </a:blipFill>
        </p:spPr>
      </p:sp>
      <p:sp>
        <p:nvSpPr>
          <p:cNvPr id="3" name="Freeform 3"/>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2"/>
            <a:stretch>
              <a:fillRect/>
            </a:stretch>
          </a:blipFill>
        </p:spPr>
      </p:sp>
      <p:sp>
        <p:nvSpPr>
          <p:cNvPr id="4" name="Freeform 4"/>
          <p:cNvSpPr/>
          <p:nvPr/>
        </p:nvSpPr>
        <p:spPr>
          <a:xfrm flipH="1">
            <a:off x="16071257" y="5115343"/>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692800" y="1572134"/>
            <a:ext cx="8488506" cy="8714866"/>
          </a:xfrm>
          <a:custGeom>
            <a:avLst/>
            <a:gdLst/>
            <a:ahLst/>
            <a:cxnLst/>
            <a:rect l="l" t="t" r="r" b="b"/>
            <a:pathLst>
              <a:path w="8488506" h="8714866">
                <a:moveTo>
                  <a:pt x="0" y="0"/>
                </a:moveTo>
                <a:lnTo>
                  <a:pt x="8488506" y="0"/>
                </a:lnTo>
                <a:lnTo>
                  <a:pt x="8488506" y="8714866"/>
                </a:lnTo>
                <a:lnTo>
                  <a:pt x="0" y="8714866"/>
                </a:lnTo>
                <a:lnTo>
                  <a:pt x="0" y="0"/>
                </a:lnTo>
                <a:close/>
              </a:path>
            </a:pathLst>
          </a:custGeom>
          <a:blipFill>
            <a:blip r:embed="rId4"/>
            <a:stretch>
              <a:fillRect/>
            </a:stretch>
          </a:blipFill>
        </p:spPr>
      </p:sp>
      <p:sp>
        <p:nvSpPr>
          <p:cNvPr id="6" name="TextBox 6"/>
          <p:cNvSpPr txBox="1"/>
          <p:nvPr/>
        </p:nvSpPr>
        <p:spPr>
          <a:xfrm>
            <a:off x="1322137" y="371984"/>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7" name="TextBox 7"/>
          <p:cNvSpPr txBox="1"/>
          <p:nvPr/>
        </p:nvSpPr>
        <p:spPr>
          <a:xfrm>
            <a:off x="3380281" y="1445376"/>
            <a:ext cx="13037616" cy="901700"/>
          </a:xfrm>
          <a:prstGeom prst="rect">
            <a:avLst/>
          </a:prstGeom>
        </p:spPr>
        <p:txBody>
          <a:bodyPr lIns="0" tIns="0" rIns="0" bIns="0" rtlCol="0" anchor="t">
            <a:spAutoFit/>
          </a:bodyPr>
          <a:lstStyle/>
          <a:p>
            <a:pPr marL="1079501" lvl="1" indent="-539750">
              <a:lnSpc>
                <a:spcPts val="7000"/>
              </a:lnSpc>
              <a:buFont typeface="Arial"/>
              <a:buChar char="•"/>
            </a:pPr>
            <a:r>
              <a:rPr lang="en-US" sz="5000">
                <a:solidFill>
                  <a:srgbClr val="000000"/>
                </a:solidFill>
                <a:latin typeface="#9Slide05 Aphrodite Pro"/>
              </a:rPr>
              <a:t>Tìm hiểu chung về tác giả và văn bản</a:t>
            </a:r>
          </a:p>
        </p:txBody>
      </p:sp>
      <p:sp>
        <p:nvSpPr>
          <p:cNvPr id="8" name="Freeform 8"/>
          <p:cNvSpPr/>
          <p:nvPr/>
        </p:nvSpPr>
        <p:spPr>
          <a:xfrm>
            <a:off x="3666921" y="9258300"/>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2"/>
            <a:stretch>
              <a:fillRect/>
            </a:stretch>
          </a:blipFill>
        </p:spPr>
      </p:sp>
      <p:sp>
        <p:nvSpPr>
          <p:cNvPr id="9" name="Freeform 9"/>
          <p:cNvSpPr/>
          <p:nvPr/>
        </p:nvSpPr>
        <p:spPr>
          <a:xfrm>
            <a:off x="7890466" y="2861426"/>
            <a:ext cx="7383422" cy="2127349"/>
          </a:xfrm>
          <a:custGeom>
            <a:avLst/>
            <a:gdLst/>
            <a:ahLst/>
            <a:cxnLst/>
            <a:rect l="l" t="t" r="r" b="b"/>
            <a:pathLst>
              <a:path w="7383422" h="2127349">
                <a:moveTo>
                  <a:pt x="0" y="0"/>
                </a:moveTo>
                <a:lnTo>
                  <a:pt x="7383422" y="0"/>
                </a:lnTo>
                <a:lnTo>
                  <a:pt x="7383422" y="2127349"/>
                </a:lnTo>
                <a:lnTo>
                  <a:pt x="0" y="2127349"/>
                </a:lnTo>
                <a:lnTo>
                  <a:pt x="0" y="0"/>
                </a:lnTo>
                <a:close/>
              </a:path>
            </a:pathLst>
          </a:custGeom>
          <a:blipFill>
            <a:blip r:embed="rId5"/>
            <a:stretch>
              <a:fillRect/>
            </a:stretch>
          </a:blipFill>
        </p:spPr>
      </p:sp>
      <p:sp>
        <p:nvSpPr>
          <p:cNvPr id="10" name="TextBox 10"/>
          <p:cNvSpPr txBox="1"/>
          <p:nvPr/>
        </p:nvSpPr>
        <p:spPr>
          <a:xfrm>
            <a:off x="8440549" y="3348753"/>
            <a:ext cx="7630708" cy="748030"/>
          </a:xfrm>
          <a:prstGeom prst="rect">
            <a:avLst/>
          </a:prstGeom>
        </p:spPr>
        <p:txBody>
          <a:bodyPr lIns="0" tIns="0" rIns="0" bIns="0" rtlCol="0" anchor="t">
            <a:spAutoFit/>
          </a:bodyPr>
          <a:lstStyle/>
          <a:p>
            <a:pPr>
              <a:lnSpc>
                <a:spcPts val="6020"/>
              </a:lnSpc>
            </a:pPr>
            <a:r>
              <a:rPr lang="en-US" sz="4300">
                <a:solidFill>
                  <a:srgbClr val="000000"/>
                </a:solidFill>
                <a:latin typeface="Roboto Condensed"/>
              </a:rPr>
              <a:t>Nhà văn Nguyễn Ngọc Tư</a:t>
            </a:r>
          </a:p>
        </p:txBody>
      </p:sp>
      <p:sp>
        <p:nvSpPr>
          <p:cNvPr id="11" name="Freeform 11"/>
          <p:cNvSpPr/>
          <p:nvPr/>
        </p:nvSpPr>
        <p:spPr>
          <a:xfrm>
            <a:off x="7840046" y="5160225"/>
            <a:ext cx="8305421" cy="2051848"/>
          </a:xfrm>
          <a:custGeom>
            <a:avLst/>
            <a:gdLst/>
            <a:ahLst/>
            <a:cxnLst/>
            <a:rect l="l" t="t" r="r" b="b"/>
            <a:pathLst>
              <a:path w="8305421" h="2051848">
                <a:moveTo>
                  <a:pt x="0" y="0"/>
                </a:moveTo>
                <a:lnTo>
                  <a:pt x="8305420" y="0"/>
                </a:lnTo>
                <a:lnTo>
                  <a:pt x="8305420" y="2051848"/>
                </a:lnTo>
                <a:lnTo>
                  <a:pt x="0" y="2051848"/>
                </a:lnTo>
                <a:lnTo>
                  <a:pt x="0" y="0"/>
                </a:lnTo>
                <a:close/>
              </a:path>
            </a:pathLst>
          </a:custGeom>
          <a:blipFill>
            <a:blip r:embed="rId5"/>
            <a:stretch>
              <a:fillRect b="-16626"/>
            </a:stretch>
          </a:blipFill>
        </p:spPr>
      </p:sp>
      <p:sp>
        <p:nvSpPr>
          <p:cNvPr id="12" name="TextBox 12"/>
          <p:cNvSpPr txBox="1"/>
          <p:nvPr/>
        </p:nvSpPr>
        <p:spPr>
          <a:xfrm>
            <a:off x="8114022" y="5660539"/>
            <a:ext cx="7779127" cy="748030"/>
          </a:xfrm>
          <a:prstGeom prst="rect">
            <a:avLst/>
          </a:prstGeom>
        </p:spPr>
        <p:txBody>
          <a:bodyPr lIns="0" tIns="0" rIns="0" bIns="0" rtlCol="0" anchor="t">
            <a:spAutoFit/>
          </a:bodyPr>
          <a:lstStyle/>
          <a:p>
            <a:pPr>
              <a:lnSpc>
                <a:spcPts val="6020"/>
              </a:lnSpc>
            </a:pPr>
            <a:r>
              <a:rPr lang="en-US" sz="4300">
                <a:solidFill>
                  <a:srgbClr val="000000"/>
                </a:solidFill>
                <a:latin typeface="Roboto Condensed"/>
              </a:rPr>
              <a:t>Sinh năm 1976, quê quán: Cà Mau</a:t>
            </a:r>
          </a:p>
        </p:txBody>
      </p:sp>
      <p:sp>
        <p:nvSpPr>
          <p:cNvPr id="13" name="Freeform 13"/>
          <p:cNvSpPr/>
          <p:nvPr/>
        </p:nvSpPr>
        <p:spPr>
          <a:xfrm>
            <a:off x="6575893" y="7724674"/>
            <a:ext cx="9643782" cy="2392999"/>
          </a:xfrm>
          <a:custGeom>
            <a:avLst/>
            <a:gdLst/>
            <a:ahLst/>
            <a:cxnLst/>
            <a:rect l="l" t="t" r="r" b="b"/>
            <a:pathLst>
              <a:path w="9643782" h="2392999">
                <a:moveTo>
                  <a:pt x="0" y="0"/>
                </a:moveTo>
                <a:lnTo>
                  <a:pt x="9643783" y="0"/>
                </a:lnTo>
                <a:lnTo>
                  <a:pt x="9643783" y="2393000"/>
                </a:lnTo>
                <a:lnTo>
                  <a:pt x="0" y="2393000"/>
                </a:lnTo>
                <a:lnTo>
                  <a:pt x="0" y="0"/>
                </a:lnTo>
                <a:close/>
              </a:path>
            </a:pathLst>
          </a:custGeom>
          <a:blipFill>
            <a:blip r:embed="rId5"/>
            <a:stretch>
              <a:fillRect t="-8057" b="-8057"/>
            </a:stretch>
          </a:blipFill>
        </p:spPr>
      </p:sp>
      <p:sp>
        <p:nvSpPr>
          <p:cNvPr id="14" name="TextBox 14"/>
          <p:cNvSpPr txBox="1"/>
          <p:nvPr/>
        </p:nvSpPr>
        <p:spPr>
          <a:xfrm>
            <a:off x="7011842" y="7981849"/>
            <a:ext cx="8881307" cy="1464846"/>
          </a:xfrm>
          <a:prstGeom prst="rect">
            <a:avLst/>
          </a:prstGeom>
        </p:spPr>
        <p:txBody>
          <a:bodyPr lIns="0" tIns="0" rIns="0" bIns="0" rtlCol="0" anchor="t">
            <a:spAutoFit/>
          </a:bodyPr>
          <a:lstStyle/>
          <a:p>
            <a:pPr>
              <a:lnSpc>
                <a:spcPts val="5880"/>
              </a:lnSpc>
            </a:pPr>
            <a:r>
              <a:rPr lang="en-US" sz="4200">
                <a:solidFill>
                  <a:srgbClr val="000000"/>
                </a:solidFill>
                <a:latin typeface="Roboto Condensed"/>
              </a:rPr>
              <a:t>Là nhà văn đương đại nổi tiếng với nhiều tập truyện ngắn, tiểu thuyết, tản văn hay.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0266952" y="2551282"/>
            <a:ext cx="5180292" cy="3157018"/>
          </a:xfrm>
          <a:custGeom>
            <a:avLst/>
            <a:gdLst/>
            <a:ahLst/>
            <a:cxnLst/>
            <a:rect l="l" t="t" r="r" b="b"/>
            <a:pathLst>
              <a:path w="5180292" h="3157018">
                <a:moveTo>
                  <a:pt x="0" y="0"/>
                </a:moveTo>
                <a:lnTo>
                  <a:pt x="5180293" y="0"/>
                </a:lnTo>
                <a:lnTo>
                  <a:pt x="5180293" y="3157018"/>
                </a:lnTo>
                <a:lnTo>
                  <a:pt x="0" y="3157018"/>
                </a:lnTo>
                <a:lnTo>
                  <a:pt x="0" y="0"/>
                </a:lnTo>
                <a:close/>
              </a:path>
            </a:pathLst>
          </a:custGeom>
          <a:blipFill>
            <a:blip r:embed="rId2"/>
            <a:stretch>
              <a:fillRect t="-2405" b="-2405"/>
            </a:stretch>
          </a:blipFill>
        </p:spPr>
      </p:sp>
      <p:sp>
        <p:nvSpPr>
          <p:cNvPr id="3" name="Freeform 3"/>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4" name="Freeform 4"/>
          <p:cNvSpPr/>
          <p:nvPr/>
        </p:nvSpPr>
        <p:spPr>
          <a:xfrm flipH="1">
            <a:off x="16071257" y="5115343"/>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4"/>
            <a:stretch>
              <a:fillRect/>
            </a:stretch>
          </a:blipFill>
        </p:spPr>
      </p:sp>
      <p:sp>
        <p:nvSpPr>
          <p:cNvPr id="5" name="Freeform 5"/>
          <p:cNvSpPr/>
          <p:nvPr/>
        </p:nvSpPr>
        <p:spPr>
          <a:xfrm>
            <a:off x="721424" y="3154111"/>
            <a:ext cx="9159315" cy="5850513"/>
          </a:xfrm>
          <a:custGeom>
            <a:avLst/>
            <a:gdLst/>
            <a:ahLst/>
            <a:cxnLst/>
            <a:rect l="l" t="t" r="r" b="b"/>
            <a:pathLst>
              <a:path w="9159315" h="5850513">
                <a:moveTo>
                  <a:pt x="0" y="0"/>
                </a:moveTo>
                <a:lnTo>
                  <a:pt x="9159315" y="0"/>
                </a:lnTo>
                <a:lnTo>
                  <a:pt x="9159315" y="5850513"/>
                </a:lnTo>
                <a:lnTo>
                  <a:pt x="0" y="5850513"/>
                </a:lnTo>
                <a:lnTo>
                  <a:pt x="0" y="0"/>
                </a:lnTo>
                <a:close/>
              </a:path>
            </a:pathLst>
          </a:custGeom>
          <a:blipFill>
            <a:blip r:embed="rId3"/>
            <a:stretch>
              <a:fillRect/>
            </a:stretch>
          </a:blipFill>
        </p:spPr>
      </p:sp>
      <p:sp>
        <p:nvSpPr>
          <p:cNvPr id="6" name="Freeform 6"/>
          <p:cNvSpPr/>
          <p:nvPr/>
        </p:nvSpPr>
        <p:spPr>
          <a:xfrm>
            <a:off x="10074350" y="5708300"/>
            <a:ext cx="5776375" cy="3506741"/>
          </a:xfrm>
          <a:custGeom>
            <a:avLst/>
            <a:gdLst/>
            <a:ahLst/>
            <a:cxnLst/>
            <a:rect l="l" t="t" r="r" b="b"/>
            <a:pathLst>
              <a:path w="5776375" h="3506741">
                <a:moveTo>
                  <a:pt x="0" y="0"/>
                </a:moveTo>
                <a:lnTo>
                  <a:pt x="5776375" y="0"/>
                </a:lnTo>
                <a:lnTo>
                  <a:pt x="5776375" y="3506741"/>
                </a:lnTo>
                <a:lnTo>
                  <a:pt x="0" y="3506741"/>
                </a:lnTo>
                <a:lnTo>
                  <a:pt x="0" y="0"/>
                </a:lnTo>
                <a:close/>
              </a:path>
            </a:pathLst>
          </a:custGeom>
          <a:blipFill>
            <a:blip r:embed="rId5"/>
            <a:stretch>
              <a:fillRect/>
            </a:stretch>
          </a:blipFill>
        </p:spPr>
      </p:sp>
      <p:sp>
        <p:nvSpPr>
          <p:cNvPr id="7" name="TextBox 7"/>
          <p:cNvSpPr txBox="1"/>
          <p:nvPr/>
        </p:nvSpPr>
        <p:spPr>
          <a:xfrm>
            <a:off x="1656325" y="197449"/>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8" name="TextBox 8"/>
          <p:cNvSpPr txBox="1"/>
          <p:nvPr/>
        </p:nvSpPr>
        <p:spPr>
          <a:xfrm>
            <a:off x="1415137" y="4486085"/>
            <a:ext cx="7728863" cy="2592045"/>
          </a:xfrm>
          <a:prstGeom prst="rect">
            <a:avLst/>
          </a:prstGeom>
        </p:spPr>
        <p:txBody>
          <a:bodyPr lIns="0" tIns="0" rIns="0" bIns="0" rtlCol="0" anchor="t">
            <a:spAutoFit/>
          </a:bodyPr>
          <a:lstStyle/>
          <a:p>
            <a:pPr algn="ctr">
              <a:lnSpc>
                <a:spcPts val="6756"/>
              </a:lnSpc>
              <a:spcBef>
                <a:spcPct val="0"/>
              </a:spcBef>
            </a:pPr>
            <a:r>
              <a:rPr lang="en-US" sz="4825">
                <a:solidFill>
                  <a:srgbClr val="000000"/>
                </a:solidFill>
                <a:latin typeface="#9Slide07 Crocante"/>
              </a:rPr>
              <a:t> Hoàn thành </a:t>
            </a:r>
          </a:p>
          <a:p>
            <a:pPr algn="ctr">
              <a:lnSpc>
                <a:spcPts val="6756"/>
              </a:lnSpc>
              <a:spcBef>
                <a:spcPct val="0"/>
              </a:spcBef>
            </a:pPr>
            <a:r>
              <a:rPr lang="en-US" sz="4825">
                <a:solidFill>
                  <a:srgbClr val="000000"/>
                </a:solidFill>
                <a:latin typeface="Roboto Condensed"/>
              </a:rPr>
              <a:t>PHT 1 để tìm hiểu đặc trưng của truyện ngắn trong văn bản.</a:t>
            </a:r>
          </a:p>
        </p:txBody>
      </p:sp>
      <p:sp>
        <p:nvSpPr>
          <p:cNvPr id="9" name="TextBox 9"/>
          <p:cNvSpPr txBox="1"/>
          <p:nvPr/>
        </p:nvSpPr>
        <p:spPr>
          <a:xfrm>
            <a:off x="9844605" y="3395367"/>
            <a:ext cx="6024987" cy="1383122"/>
          </a:xfrm>
          <a:prstGeom prst="rect">
            <a:avLst/>
          </a:prstGeom>
        </p:spPr>
        <p:txBody>
          <a:bodyPr lIns="0" tIns="0" rIns="0" bIns="0" rtlCol="0" anchor="t">
            <a:spAutoFit/>
          </a:bodyPr>
          <a:lstStyle/>
          <a:p>
            <a:pPr algn="ctr">
              <a:lnSpc>
                <a:spcPts val="5531"/>
              </a:lnSpc>
            </a:pPr>
            <a:r>
              <a:rPr lang="en-US" sz="3950">
                <a:solidFill>
                  <a:srgbClr val="000000"/>
                </a:solidFill>
                <a:latin typeface="Roboto Condensed"/>
              </a:rPr>
              <a:t>Hoàn thành</a:t>
            </a:r>
          </a:p>
          <a:p>
            <a:pPr algn="ctr">
              <a:lnSpc>
                <a:spcPts val="5531"/>
              </a:lnSpc>
              <a:spcBef>
                <a:spcPct val="0"/>
              </a:spcBef>
            </a:pPr>
            <a:r>
              <a:rPr lang="en-US" sz="3950">
                <a:solidFill>
                  <a:srgbClr val="000000"/>
                </a:solidFill>
                <a:latin typeface="Roboto Condensed"/>
              </a:rPr>
              <a:t> cá nhân ở nhà</a:t>
            </a:r>
          </a:p>
        </p:txBody>
      </p:sp>
      <p:sp>
        <p:nvSpPr>
          <p:cNvPr id="10" name="TextBox 10"/>
          <p:cNvSpPr txBox="1"/>
          <p:nvPr/>
        </p:nvSpPr>
        <p:spPr>
          <a:xfrm>
            <a:off x="10631876" y="6730845"/>
            <a:ext cx="4450445" cy="1375925"/>
          </a:xfrm>
          <a:prstGeom prst="rect">
            <a:avLst/>
          </a:prstGeom>
        </p:spPr>
        <p:txBody>
          <a:bodyPr lIns="0" tIns="0" rIns="0" bIns="0" rtlCol="0" anchor="t">
            <a:spAutoFit/>
          </a:bodyPr>
          <a:lstStyle/>
          <a:p>
            <a:pPr marL="852985" lvl="1" indent="-426493" algn="ctr">
              <a:lnSpc>
                <a:spcPts val="5531"/>
              </a:lnSpc>
              <a:buFont typeface="Arial"/>
              <a:buChar char="•"/>
            </a:pPr>
            <a:r>
              <a:rPr lang="en-US" sz="3950">
                <a:solidFill>
                  <a:srgbClr val="000000"/>
                </a:solidFill>
                <a:latin typeface="Roboto Condensed"/>
              </a:rPr>
              <a:t>Báo cáo trên lớp</a:t>
            </a:r>
          </a:p>
          <a:p>
            <a:pPr marL="852985" lvl="1" indent="-426493" algn="ctr">
              <a:lnSpc>
                <a:spcPts val="5531"/>
              </a:lnSpc>
              <a:buFont typeface="Arial"/>
              <a:buChar char="•"/>
            </a:pPr>
            <a:r>
              <a:rPr lang="en-US" sz="3950">
                <a:solidFill>
                  <a:srgbClr val="000000"/>
                </a:solidFill>
                <a:latin typeface="Roboto Condensed"/>
              </a:rPr>
              <a:t>Thời gian: 3 phút</a:t>
            </a:r>
          </a:p>
        </p:txBody>
      </p:sp>
      <p:sp>
        <p:nvSpPr>
          <p:cNvPr id="11" name="TextBox 11"/>
          <p:cNvSpPr txBox="1"/>
          <p:nvPr/>
        </p:nvSpPr>
        <p:spPr>
          <a:xfrm>
            <a:off x="3380281" y="1445376"/>
            <a:ext cx="13037616" cy="901700"/>
          </a:xfrm>
          <a:prstGeom prst="rect">
            <a:avLst/>
          </a:prstGeom>
        </p:spPr>
        <p:txBody>
          <a:bodyPr lIns="0" tIns="0" rIns="0" bIns="0" rtlCol="0" anchor="t">
            <a:spAutoFit/>
          </a:bodyPr>
          <a:lstStyle/>
          <a:p>
            <a:pPr marL="1079501" lvl="1" indent="-539750">
              <a:lnSpc>
                <a:spcPts val="7000"/>
              </a:lnSpc>
              <a:buFont typeface="Arial"/>
              <a:buChar char="•"/>
            </a:pPr>
            <a:r>
              <a:rPr lang="en-US" sz="5000">
                <a:solidFill>
                  <a:srgbClr val="000000"/>
                </a:solidFill>
                <a:latin typeface="#9Slide05 Aphrodite Pro"/>
              </a:rPr>
              <a:t>Tìm hiểu chung về tác giả và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5462944" y="0"/>
            <a:ext cx="5180292" cy="3157018"/>
          </a:xfrm>
          <a:custGeom>
            <a:avLst/>
            <a:gdLst/>
            <a:ahLst/>
            <a:cxnLst/>
            <a:rect l="l" t="t" r="r" b="b"/>
            <a:pathLst>
              <a:path w="5180292" h="3157018">
                <a:moveTo>
                  <a:pt x="0" y="0"/>
                </a:moveTo>
                <a:lnTo>
                  <a:pt x="5180292" y="0"/>
                </a:lnTo>
                <a:lnTo>
                  <a:pt x="5180292" y="3157018"/>
                </a:lnTo>
                <a:lnTo>
                  <a:pt x="0" y="3157018"/>
                </a:lnTo>
                <a:lnTo>
                  <a:pt x="0" y="0"/>
                </a:lnTo>
                <a:close/>
              </a:path>
            </a:pathLst>
          </a:custGeom>
          <a:blipFill>
            <a:blip r:embed="rId2"/>
            <a:stretch>
              <a:fillRect t="-2405" b="-2405"/>
            </a:stretch>
          </a:blipFill>
        </p:spPr>
      </p:sp>
      <p:sp>
        <p:nvSpPr>
          <p:cNvPr id="3" name="Freeform 3"/>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4" name="Freeform 4"/>
          <p:cNvSpPr/>
          <p:nvPr/>
        </p:nvSpPr>
        <p:spPr>
          <a:xfrm flipH="1">
            <a:off x="16003891" y="5432166"/>
            <a:ext cx="2510819" cy="5925237"/>
          </a:xfrm>
          <a:custGeom>
            <a:avLst/>
            <a:gdLst/>
            <a:ahLst/>
            <a:cxnLst/>
            <a:rect l="l" t="t" r="r" b="b"/>
            <a:pathLst>
              <a:path w="2510819" h="5925237">
                <a:moveTo>
                  <a:pt x="2510818" y="0"/>
                </a:moveTo>
                <a:lnTo>
                  <a:pt x="0" y="0"/>
                </a:lnTo>
                <a:lnTo>
                  <a:pt x="0" y="5925237"/>
                </a:lnTo>
                <a:lnTo>
                  <a:pt x="2510818" y="5925237"/>
                </a:lnTo>
                <a:lnTo>
                  <a:pt x="2510818" y="0"/>
                </a:lnTo>
                <a:close/>
              </a:path>
            </a:pathLst>
          </a:custGeom>
          <a:blipFill>
            <a:blip r:embed="rId4"/>
            <a:stretch>
              <a:fillRect/>
            </a:stretch>
          </a:blipFill>
        </p:spPr>
      </p:sp>
      <p:sp>
        <p:nvSpPr>
          <p:cNvPr id="5" name="TextBox 5"/>
          <p:cNvSpPr txBox="1"/>
          <p:nvPr/>
        </p:nvSpPr>
        <p:spPr>
          <a:xfrm>
            <a:off x="1565242" y="74"/>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6" name="TextBox 6"/>
          <p:cNvSpPr txBox="1"/>
          <p:nvPr/>
        </p:nvSpPr>
        <p:spPr>
          <a:xfrm>
            <a:off x="1904364" y="1863803"/>
            <a:ext cx="13897702" cy="671174"/>
          </a:xfrm>
          <a:prstGeom prst="rect">
            <a:avLst/>
          </a:prstGeom>
        </p:spPr>
        <p:txBody>
          <a:bodyPr lIns="0" tIns="0" rIns="0" bIns="0" rtlCol="0" anchor="t">
            <a:spAutoFit/>
          </a:bodyPr>
          <a:lstStyle/>
          <a:p>
            <a:pPr algn="ctr">
              <a:lnSpc>
                <a:spcPts val="5531"/>
              </a:lnSpc>
              <a:spcBef>
                <a:spcPct val="0"/>
              </a:spcBef>
            </a:pPr>
            <a:r>
              <a:rPr lang="en-US" sz="3950">
                <a:solidFill>
                  <a:srgbClr val="000000"/>
                </a:solidFill>
                <a:latin typeface="Fraunces Bold"/>
              </a:rPr>
              <a:t>Đặc trưng của truyện ngắn trong văn bản</a:t>
            </a:r>
          </a:p>
        </p:txBody>
      </p:sp>
      <p:graphicFrame>
        <p:nvGraphicFramePr>
          <p:cNvPr id="7" name="Table 7"/>
          <p:cNvGraphicFramePr>
            <a:graphicFrameLocks noGrp="1"/>
          </p:cNvGraphicFramePr>
          <p:nvPr>
            <p:extLst>
              <p:ext uri="{D42A27DB-BD31-4B8C-83A1-F6EECF244321}">
                <p14:modId xmlns:p14="http://schemas.microsoft.com/office/powerpoint/2010/main" val="1226175731"/>
              </p:ext>
            </p:extLst>
          </p:nvPr>
        </p:nvGraphicFramePr>
        <p:xfrm>
          <a:off x="1037025" y="2809982"/>
          <a:ext cx="14966865" cy="7296663"/>
        </p:xfrm>
        <a:graphic>
          <a:graphicData uri="http://schemas.openxmlformats.org/drawingml/2006/table">
            <a:tbl>
              <a:tblPr/>
              <a:tblGrid>
                <a:gridCol w="4287333">
                  <a:extLst>
                    <a:ext uri="{9D8B030D-6E8A-4147-A177-3AD203B41FA5}">
                      <a16:colId xmlns:a16="http://schemas.microsoft.com/office/drawing/2014/main" xmlns="" val="20000"/>
                    </a:ext>
                  </a:extLst>
                </a:gridCol>
                <a:gridCol w="10679532">
                  <a:extLst>
                    <a:ext uri="{9D8B030D-6E8A-4147-A177-3AD203B41FA5}">
                      <a16:colId xmlns:a16="http://schemas.microsoft.com/office/drawing/2014/main" xmlns="" val="20001"/>
                    </a:ext>
                  </a:extLst>
                </a:gridCol>
              </a:tblGrid>
              <a:tr h="1542198">
                <a:tc>
                  <a:txBody>
                    <a:bodyPr/>
                    <a:lstStyle/>
                    <a:p>
                      <a:pPr algn="ctr">
                        <a:lnSpc>
                          <a:spcPts val="4900"/>
                        </a:lnSpc>
                        <a:defRPr/>
                      </a:pPr>
                      <a:r>
                        <a:rPr lang="en-US" sz="3500">
                          <a:solidFill>
                            <a:srgbClr val="000000"/>
                          </a:solidFill>
                          <a:latin typeface="Roboto Condensed Bold"/>
                        </a:rPr>
                        <a:t>Các yếu tố của truyện</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solidFill>
                      <a:srgbClr val="FBC391"/>
                    </a:solidFill>
                  </a:tcPr>
                </a:tc>
                <a:tc>
                  <a:txBody>
                    <a:bodyPr/>
                    <a:lstStyle/>
                    <a:p>
                      <a:pPr algn="ctr">
                        <a:lnSpc>
                          <a:spcPts val="4900"/>
                        </a:lnSpc>
                        <a:defRPr/>
                      </a:pPr>
                      <a:r>
                        <a:rPr lang="en-US" sz="3500">
                          <a:solidFill>
                            <a:srgbClr val="000000"/>
                          </a:solidFill>
                          <a:latin typeface="Roboto Condensed Bold"/>
                        </a:rPr>
                        <a:t>Biểu hiện trong văn bản</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solidFill>
                      <a:srgbClr val="FBC391"/>
                    </a:solidFill>
                  </a:tcPr>
                </a:tc>
                <a:extLst>
                  <a:ext uri="{0D108BD9-81ED-4DB2-BD59-A6C34878D82A}">
                    <a16:rowId xmlns:a16="http://schemas.microsoft.com/office/drawing/2014/main" xmlns="" val="10000"/>
                  </a:ext>
                </a:extLst>
              </a:tr>
              <a:tr h="1646240">
                <a:tc>
                  <a:txBody>
                    <a:bodyPr/>
                    <a:lstStyle/>
                    <a:p>
                      <a:pPr algn="ctr">
                        <a:lnSpc>
                          <a:spcPts val="4900"/>
                        </a:lnSpc>
                        <a:defRPr/>
                      </a:pPr>
                      <a:r>
                        <a:rPr lang="en-US" sz="3500">
                          <a:solidFill>
                            <a:srgbClr val="000000"/>
                          </a:solidFill>
                          <a:latin typeface="Roboto Condensed"/>
                        </a:rPr>
                        <a:t>Đề tài</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xmlns="" val="10001"/>
                  </a:ext>
                </a:extLst>
              </a:tr>
              <a:tr h="2345874">
                <a:tc>
                  <a:txBody>
                    <a:bodyPr/>
                    <a:lstStyle/>
                    <a:p>
                      <a:pPr algn="ctr">
                        <a:lnSpc>
                          <a:spcPts val="4900"/>
                        </a:lnSpc>
                        <a:defRPr/>
                      </a:pPr>
                      <a:r>
                        <a:rPr lang="en-US" sz="3500">
                          <a:solidFill>
                            <a:srgbClr val="000000"/>
                          </a:solidFill>
                          <a:latin typeface="Roboto Condensed"/>
                        </a:rPr>
                        <a:t>Nhân vật</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3500">
                        <a:solidFill>
                          <a:srgbClr val="000000"/>
                        </a:solidFill>
                        <a:latin typeface="Roboto Condensed Italics"/>
                      </a:endParaRPr>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xmlns="" val="10002"/>
                  </a:ext>
                </a:extLst>
              </a:tr>
              <a:tr h="1762351">
                <a:tc>
                  <a:txBody>
                    <a:bodyPr/>
                    <a:lstStyle/>
                    <a:p>
                      <a:pPr algn="ctr">
                        <a:lnSpc>
                          <a:spcPts val="4900"/>
                        </a:lnSpc>
                        <a:defRPr/>
                      </a:pPr>
                      <a:r>
                        <a:rPr lang="en-US" sz="3500">
                          <a:solidFill>
                            <a:srgbClr val="000000"/>
                          </a:solidFill>
                          <a:latin typeface="Roboto Condensed"/>
                        </a:rPr>
                        <a:t>Ngôi kể và người kể chuyện</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3500">
                        <a:solidFill>
                          <a:srgbClr val="000000"/>
                        </a:solidFill>
                        <a:latin typeface="Roboto Condensed"/>
                      </a:endParaRPr>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8" name="TextBox 8"/>
          <p:cNvSpPr txBox="1"/>
          <p:nvPr/>
        </p:nvSpPr>
        <p:spPr>
          <a:xfrm>
            <a:off x="2625192" y="1038303"/>
            <a:ext cx="13037616" cy="901700"/>
          </a:xfrm>
          <a:prstGeom prst="rect">
            <a:avLst/>
          </a:prstGeom>
        </p:spPr>
        <p:txBody>
          <a:bodyPr lIns="0" tIns="0" rIns="0" bIns="0" rtlCol="0" anchor="t">
            <a:spAutoFit/>
          </a:bodyPr>
          <a:lstStyle/>
          <a:p>
            <a:pPr marL="1079501" lvl="1" indent="-539750">
              <a:lnSpc>
                <a:spcPts val="7000"/>
              </a:lnSpc>
              <a:buFont typeface="Arial"/>
              <a:buChar char="•"/>
            </a:pPr>
            <a:r>
              <a:rPr lang="en-US" sz="5000">
                <a:solidFill>
                  <a:srgbClr val="000000"/>
                </a:solidFill>
                <a:latin typeface="#9Slide05 Aphrodite Pro"/>
              </a:rPr>
              <a:t>Tìm hiểu chung về tác giả và văn bản</a:t>
            </a:r>
          </a:p>
        </p:txBody>
      </p:sp>
      <p:sp>
        <p:nvSpPr>
          <p:cNvPr id="10" name="TextBox 9">
            <a:extLst>
              <a:ext uri="{FF2B5EF4-FFF2-40B4-BE49-F238E27FC236}">
                <a16:creationId xmlns:a16="http://schemas.microsoft.com/office/drawing/2014/main" xmlns="" id="{E3BD8946-C8C1-28F1-D578-934693BB12BD}"/>
              </a:ext>
            </a:extLst>
          </p:cNvPr>
          <p:cNvSpPr txBox="1"/>
          <p:nvPr/>
        </p:nvSpPr>
        <p:spPr>
          <a:xfrm>
            <a:off x="5638800" y="4762500"/>
            <a:ext cx="10058400" cy="680764"/>
          </a:xfrm>
          <a:prstGeom prst="rect">
            <a:avLst/>
          </a:prstGeom>
          <a:noFill/>
        </p:spPr>
        <p:txBody>
          <a:bodyPr wrap="square">
            <a:spAutoFit/>
          </a:bodyPr>
          <a:lstStyle/>
          <a:p>
            <a:pPr algn="l">
              <a:lnSpc>
                <a:spcPts val="4900"/>
              </a:lnSpc>
              <a:defRPr/>
            </a:pPr>
            <a:r>
              <a:rPr lang="en-US" sz="3500">
                <a:solidFill>
                  <a:srgbClr val="000000"/>
                </a:solidFill>
                <a:latin typeface="Roboto Condensed"/>
              </a:rPr>
              <a:t>Tình cảm gia đình, lòng biết ơn các thế hệ trước.</a:t>
            </a:r>
            <a:endParaRPr lang="en-US" sz="3500"/>
          </a:p>
        </p:txBody>
      </p:sp>
      <p:sp>
        <p:nvSpPr>
          <p:cNvPr id="11" name="TextBox 10">
            <a:extLst>
              <a:ext uri="{FF2B5EF4-FFF2-40B4-BE49-F238E27FC236}">
                <a16:creationId xmlns:a16="http://schemas.microsoft.com/office/drawing/2014/main" xmlns="" id="{1A7261B4-D976-70CC-A386-688F850BC17D}"/>
              </a:ext>
            </a:extLst>
          </p:cNvPr>
          <p:cNvSpPr txBox="1"/>
          <p:nvPr/>
        </p:nvSpPr>
        <p:spPr>
          <a:xfrm>
            <a:off x="5562600" y="6210300"/>
            <a:ext cx="10058400" cy="1932580"/>
          </a:xfrm>
          <a:prstGeom prst="rect">
            <a:avLst/>
          </a:prstGeom>
          <a:noFill/>
        </p:spPr>
        <p:txBody>
          <a:bodyPr wrap="square">
            <a:spAutoFit/>
          </a:bodyPr>
          <a:lstStyle/>
          <a:p>
            <a:pPr>
              <a:lnSpc>
                <a:spcPts val="4900"/>
              </a:lnSpc>
              <a:defRPr/>
            </a:pPr>
            <a:r>
              <a:rPr lang="en-US" sz="3500">
                <a:solidFill>
                  <a:srgbClr val="000000"/>
                </a:solidFill>
                <a:latin typeface="Roboto Condensed"/>
              </a:rPr>
              <a:t>Nhân vật chính: bà mẹ vườn cau</a:t>
            </a:r>
            <a:endParaRPr lang="en-US" sz="1100"/>
          </a:p>
          <a:p>
            <a:pPr>
              <a:lnSpc>
                <a:spcPts val="4900"/>
              </a:lnSpc>
            </a:pPr>
            <a:r>
              <a:rPr lang="en-US" sz="3500">
                <a:solidFill>
                  <a:srgbClr val="000000"/>
                </a:solidFill>
                <a:latin typeface="Roboto Condensed"/>
              </a:rPr>
              <a:t>Nhân vật phụ: tôi, ba, má vườn cau, mẹ, cô giáo, chú Biểu, bạn của </a:t>
            </a:r>
            <a:r>
              <a:rPr lang="en-US" sz="3500">
                <a:solidFill>
                  <a:srgbClr val="000000"/>
                </a:solidFill>
                <a:latin typeface="Roboto Condensed Italics"/>
              </a:rPr>
              <a:t>tôi</a:t>
            </a:r>
          </a:p>
        </p:txBody>
      </p:sp>
      <p:sp>
        <p:nvSpPr>
          <p:cNvPr id="12" name="TextBox 11">
            <a:extLst>
              <a:ext uri="{FF2B5EF4-FFF2-40B4-BE49-F238E27FC236}">
                <a16:creationId xmlns:a16="http://schemas.microsoft.com/office/drawing/2014/main" xmlns="" id="{49C8074B-EC76-1327-4C23-7E1A02E63B71}"/>
              </a:ext>
            </a:extLst>
          </p:cNvPr>
          <p:cNvSpPr txBox="1"/>
          <p:nvPr/>
        </p:nvSpPr>
        <p:spPr>
          <a:xfrm>
            <a:off x="5562600" y="8420100"/>
            <a:ext cx="10058400" cy="1304203"/>
          </a:xfrm>
          <a:prstGeom prst="rect">
            <a:avLst/>
          </a:prstGeom>
          <a:noFill/>
        </p:spPr>
        <p:txBody>
          <a:bodyPr wrap="square">
            <a:spAutoFit/>
          </a:bodyPr>
          <a:lstStyle/>
          <a:p>
            <a:pPr>
              <a:lnSpc>
                <a:spcPts val="4900"/>
              </a:lnSpc>
              <a:defRPr/>
            </a:pPr>
            <a:r>
              <a:rPr lang="en-US" sz="3500">
                <a:solidFill>
                  <a:srgbClr val="000000"/>
                </a:solidFill>
                <a:latin typeface="Roboto Condensed"/>
              </a:rPr>
              <a:t>Người kể chuyện: tôi</a:t>
            </a:r>
            <a:endParaRPr lang="en-US" sz="1100"/>
          </a:p>
          <a:p>
            <a:pPr>
              <a:lnSpc>
                <a:spcPts val="4900"/>
              </a:lnSpc>
            </a:pPr>
            <a:r>
              <a:rPr lang="en-US" sz="3500">
                <a:solidFill>
                  <a:srgbClr val="000000"/>
                </a:solidFill>
                <a:latin typeface="Roboto Condensed"/>
              </a:rPr>
              <a:t>Ngôi kể: thứ nhất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15462944" y="0"/>
            <a:ext cx="5180292" cy="3157018"/>
          </a:xfrm>
          <a:custGeom>
            <a:avLst/>
            <a:gdLst/>
            <a:ahLst/>
            <a:cxnLst/>
            <a:rect l="l" t="t" r="r" b="b"/>
            <a:pathLst>
              <a:path w="5180292" h="3157018">
                <a:moveTo>
                  <a:pt x="0" y="0"/>
                </a:moveTo>
                <a:lnTo>
                  <a:pt x="5180292" y="0"/>
                </a:lnTo>
                <a:lnTo>
                  <a:pt x="5180292" y="3157018"/>
                </a:lnTo>
                <a:lnTo>
                  <a:pt x="0" y="3157018"/>
                </a:lnTo>
                <a:lnTo>
                  <a:pt x="0" y="0"/>
                </a:lnTo>
                <a:close/>
              </a:path>
            </a:pathLst>
          </a:custGeom>
          <a:blipFill>
            <a:blip r:embed="rId2"/>
            <a:stretch>
              <a:fillRect t="-2405" b="-2405"/>
            </a:stretch>
          </a:blipFill>
        </p:spPr>
      </p:sp>
      <p:sp>
        <p:nvSpPr>
          <p:cNvPr id="3" name="Freeform 3"/>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4" name="Freeform 4"/>
          <p:cNvSpPr/>
          <p:nvPr/>
        </p:nvSpPr>
        <p:spPr>
          <a:xfrm flipH="1">
            <a:off x="16003891" y="5432166"/>
            <a:ext cx="2510819" cy="5925237"/>
          </a:xfrm>
          <a:custGeom>
            <a:avLst/>
            <a:gdLst/>
            <a:ahLst/>
            <a:cxnLst/>
            <a:rect l="l" t="t" r="r" b="b"/>
            <a:pathLst>
              <a:path w="2510819" h="5925237">
                <a:moveTo>
                  <a:pt x="2510818" y="0"/>
                </a:moveTo>
                <a:lnTo>
                  <a:pt x="0" y="0"/>
                </a:lnTo>
                <a:lnTo>
                  <a:pt x="0" y="5925237"/>
                </a:lnTo>
                <a:lnTo>
                  <a:pt x="2510818" y="5925237"/>
                </a:lnTo>
                <a:lnTo>
                  <a:pt x="2510818" y="0"/>
                </a:lnTo>
                <a:close/>
              </a:path>
            </a:pathLst>
          </a:custGeom>
          <a:blipFill>
            <a:blip r:embed="rId4"/>
            <a:stretch>
              <a:fillRect/>
            </a:stretch>
          </a:blipFill>
        </p:spPr>
      </p:sp>
      <p:sp>
        <p:nvSpPr>
          <p:cNvPr id="5" name="TextBox 5"/>
          <p:cNvSpPr txBox="1"/>
          <p:nvPr/>
        </p:nvSpPr>
        <p:spPr>
          <a:xfrm>
            <a:off x="1565242" y="74"/>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6" name="TextBox 6"/>
          <p:cNvSpPr txBox="1"/>
          <p:nvPr/>
        </p:nvSpPr>
        <p:spPr>
          <a:xfrm>
            <a:off x="3774387" y="923925"/>
            <a:ext cx="13037616" cy="741023"/>
          </a:xfrm>
          <a:prstGeom prst="rect">
            <a:avLst/>
          </a:prstGeom>
        </p:spPr>
        <p:txBody>
          <a:bodyPr lIns="0" tIns="0" rIns="0" bIns="0" rtlCol="0" anchor="t">
            <a:spAutoFit/>
          </a:bodyPr>
          <a:lstStyle/>
          <a:p>
            <a:pPr marL="906778" lvl="1" indent="-453389">
              <a:lnSpc>
                <a:spcPts val="5879"/>
              </a:lnSpc>
              <a:buFont typeface="Arial"/>
              <a:buChar char="•"/>
            </a:pPr>
            <a:r>
              <a:rPr lang="en-US" sz="4199">
                <a:solidFill>
                  <a:srgbClr val="000000"/>
                </a:solidFill>
                <a:latin typeface="#9Slide05 Aphrodite Pro"/>
              </a:rPr>
              <a:t>Tìm hiểu chung về tác giả và văn bản</a:t>
            </a:r>
          </a:p>
        </p:txBody>
      </p:sp>
      <p:sp>
        <p:nvSpPr>
          <p:cNvPr id="7" name="TextBox 7"/>
          <p:cNvSpPr txBox="1"/>
          <p:nvPr/>
        </p:nvSpPr>
        <p:spPr>
          <a:xfrm>
            <a:off x="1904364" y="1863803"/>
            <a:ext cx="13897702" cy="671124"/>
          </a:xfrm>
          <a:prstGeom prst="rect">
            <a:avLst/>
          </a:prstGeom>
        </p:spPr>
        <p:txBody>
          <a:bodyPr lIns="0" tIns="0" rIns="0" bIns="0" rtlCol="0" anchor="t">
            <a:spAutoFit/>
          </a:bodyPr>
          <a:lstStyle/>
          <a:p>
            <a:pPr algn="ctr">
              <a:lnSpc>
                <a:spcPts val="5531"/>
              </a:lnSpc>
              <a:spcBef>
                <a:spcPct val="0"/>
              </a:spcBef>
            </a:pPr>
            <a:r>
              <a:rPr lang="en-US" sz="3950">
                <a:solidFill>
                  <a:srgbClr val="000000"/>
                </a:solidFill>
                <a:latin typeface="Fraunces"/>
              </a:rPr>
              <a:t>Đặc trưng của truyện ngắn trong văn bản</a:t>
            </a:r>
          </a:p>
        </p:txBody>
      </p:sp>
      <p:graphicFrame>
        <p:nvGraphicFramePr>
          <p:cNvPr id="8" name="Table 8"/>
          <p:cNvGraphicFramePr>
            <a:graphicFrameLocks noGrp="1"/>
          </p:cNvGraphicFramePr>
          <p:nvPr>
            <p:extLst>
              <p:ext uri="{D42A27DB-BD31-4B8C-83A1-F6EECF244321}">
                <p14:modId xmlns:p14="http://schemas.microsoft.com/office/powerpoint/2010/main" val="1814709395"/>
              </p:ext>
            </p:extLst>
          </p:nvPr>
        </p:nvGraphicFramePr>
        <p:xfrm>
          <a:off x="990600" y="2781300"/>
          <a:ext cx="15293258" cy="7237545"/>
        </p:xfrm>
        <a:graphic>
          <a:graphicData uri="http://schemas.openxmlformats.org/drawingml/2006/table">
            <a:tbl>
              <a:tblPr/>
              <a:tblGrid>
                <a:gridCol w="3782352">
                  <a:extLst>
                    <a:ext uri="{9D8B030D-6E8A-4147-A177-3AD203B41FA5}">
                      <a16:colId xmlns:a16="http://schemas.microsoft.com/office/drawing/2014/main" xmlns="" val="20000"/>
                    </a:ext>
                  </a:extLst>
                </a:gridCol>
                <a:gridCol w="11510906">
                  <a:extLst>
                    <a:ext uri="{9D8B030D-6E8A-4147-A177-3AD203B41FA5}">
                      <a16:colId xmlns:a16="http://schemas.microsoft.com/office/drawing/2014/main" xmlns="" val="20001"/>
                    </a:ext>
                  </a:extLst>
                </a:gridCol>
              </a:tblGrid>
              <a:tr h="1723573">
                <a:tc>
                  <a:txBody>
                    <a:bodyPr/>
                    <a:lstStyle/>
                    <a:p>
                      <a:pPr algn="ctr">
                        <a:lnSpc>
                          <a:spcPts val="4900"/>
                        </a:lnSpc>
                        <a:defRPr/>
                      </a:pPr>
                      <a:r>
                        <a:rPr lang="en-US" sz="3500">
                          <a:solidFill>
                            <a:srgbClr val="000000"/>
                          </a:solidFill>
                          <a:latin typeface="Roboto Condensed Bold"/>
                        </a:rPr>
                        <a:t>Các yếu tố của truyện</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solidFill>
                      <a:srgbClr val="FBC391"/>
                    </a:solidFill>
                  </a:tcPr>
                </a:tc>
                <a:tc>
                  <a:txBody>
                    <a:bodyPr/>
                    <a:lstStyle/>
                    <a:p>
                      <a:pPr algn="ctr">
                        <a:lnSpc>
                          <a:spcPts val="4900"/>
                        </a:lnSpc>
                        <a:defRPr/>
                      </a:pPr>
                      <a:r>
                        <a:rPr lang="en-US" sz="3500">
                          <a:solidFill>
                            <a:srgbClr val="000000"/>
                          </a:solidFill>
                          <a:latin typeface="Roboto Condensed Bold"/>
                        </a:rPr>
                        <a:t>Biểu hiện trong văn bản</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solidFill>
                      <a:srgbClr val="FBC391"/>
                    </a:solidFill>
                  </a:tcPr>
                </a:tc>
                <a:extLst>
                  <a:ext uri="{0D108BD9-81ED-4DB2-BD59-A6C34878D82A}">
                    <a16:rowId xmlns:a16="http://schemas.microsoft.com/office/drawing/2014/main" xmlns="" val="10000"/>
                  </a:ext>
                </a:extLst>
              </a:tr>
              <a:tr h="1697291">
                <a:tc>
                  <a:txBody>
                    <a:bodyPr/>
                    <a:lstStyle/>
                    <a:p>
                      <a:pPr algn="ctr">
                        <a:lnSpc>
                          <a:spcPts val="4900"/>
                        </a:lnSpc>
                        <a:defRPr/>
                      </a:pPr>
                      <a:r>
                        <a:rPr lang="en-US" sz="3500">
                          <a:solidFill>
                            <a:srgbClr val="000000"/>
                          </a:solidFill>
                          <a:latin typeface="Roboto Condensed"/>
                        </a:rPr>
                        <a:t>Sự việc</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xmlns="" val="10001"/>
                  </a:ext>
                </a:extLst>
              </a:tr>
              <a:tr h="1539003">
                <a:tc>
                  <a:txBody>
                    <a:bodyPr/>
                    <a:lstStyle/>
                    <a:p>
                      <a:pPr algn="ctr">
                        <a:lnSpc>
                          <a:spcPts val="4900"/>
                        </a:lnSpc>
                        <a:defRPr/>
                      </a:pPr>
                      <a:r>
                        <a:rPr lang="en-US" sz="3500">
                          <a:solidFill>
                            <a:srgbClr val="000000"/>
                          </a:solidFill>
                          <a:latin typeface="Roboto Condensed"/>
                        </a:rPr>
                        <a:t>Ngôn ngữ</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xmlns="" val="10002"/>
                  </a:ext>
                </a:extLst>
              </a:tr>
              <a:tr h="2277678">
                <a:tc>
                  <a:txBody>
                    <a:bodyPr/>
                    <a:lstStyle/>
                    <a:p>
                      <a:pPr algn="ctr">
                        <a:lnSpc>
                          <a:spcPts val="4900"/>
                        </a:lnSpc>
                        <a:defRPr/>
                      </a:pPr>
                      <a:r>
                        <a:rPr lang="en-US" sz="3500">
                          <a:solidFill>
                            <a:srgbClr val="000000"/>
                          </a:solidFill>
                          <a:latin typeface="Roboto Condensed"/>
                        </a:rPr>
                        <a:t>Chủ đề</a:t>
                      </a:r>
                      <a:endParaRPr lang="en-US" sz="1100"/>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tc>
                  <a:txBody>
                    <a:bodyPr/>
                    <a:lstStyle/>
                    <a:p>
                      <a:pPr algn="l">
                        <a:lnSpc>
                          <a:spcPts val="4900"/>
                        </a:lnSpc>
                        <a:defRPr/>
                      </a:pPr>
                      <a:endParaRPr lang="en-US" sz="3500">
                        <a:solidFill>
                          <a:srgbClr val="000000"/>
                        </a:solidFill>
                        <a:latin typeface="Roboto Condensed Italics"/>
                      </a:endParaRPr>
                    </a:p>
                  </a:txBody>
                  <a:tcPr marL="190500" marR="190500" marT="190500" marB="190500" anchor="ctr">
                    <a:lnL w="38100" cap="flat" cmpd="sng" algn="ctr">
                      <a:solidFill>
                        <a:srgbClr val="DB8F5C"/>
                      </a:solidFill>
                      <a:prstDash val="solid"/>
                      <a:round/>
                      <a:headEnd type="none" w="med" len="med"/>
                      <a:tailEnd type="none" w="med" len="med"/>
                    </a:lnL>
                    <a:lnR w="38100" cap="flat" cmpd="sng" algn="ctr">
                      <a:solidFill>
                        <a:srgbClr val="DB8F5C"/>
                      </a:solidFill>
                      <a:prstDash val="solid"/>
                      <a:round/>
                      <a:headEnd type="none" w="med" len="med"/>
                      <a:tailEnd type="none" w="med" len="med"/>
                    </a:lnR>
                    <a:lnT w="38100" cap="flat" cmpd="sng" algn="ctr">
                      <a:solidFill>
                        <a:srgbClr val="DB8F5C"/>
                      </a:solidFill>
                      <a:prstDash val="solid"/>
                      <a:round/>
                      <a:headEnd type="none" w="med" len="med"/>
                      <a:tailEnd type="none" w="med" len="med"/>
                    </a:lnT>
                    <a:lnB w="38100" cap="flat" cmpd="sng" algn="ctr">
                      <a:solidFill>
                        <a:srgbClr val="DB8F5C"/>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9" name="TextBox 8">
            <a:extLst>
              <a:ext uri="{FF2B5EF4-FFF2-40B4-BE49-F238E27FC236}">
                <a16:creationId xmlns:a16="http://schemas.microsoft.com/office/drawing/2014/main" xmlns="" id="{EC094FEF-3794-243E-0436-445095EC882C}"/>
              </a:ext>
            </a:extLst>
          </p:cNvPr>
          <p:cNvSpPr txBox="1"/>
          <p:nvPr/>
        </p:nvSpPr>
        <p:spPr>
          <a:xfrm>
            <a:off x="4953000" y="4762500"/>
            <a:ext cx="10058400" cy="680764"/>
          </a:xfrm>
          <a:prstGeom prst="rect">
            <a:avLst/>
          </a:prstGeom>
          <a:noFill/>
        </p:spPr>
        <p:txBody>
          <a:bodyPr wrap="square">
            <a:spAutoFit/>
          </a:bodyPr>
          <a:lstStyle/>
          <a:p>
            <a:pPr>
              <a:lnSpc>
                <a:spcPts val="4900"/>
              </a:lnSpc>
              <a:defRPr/>
            </a:pPr>
            <a:r>
              <a:rPr lang="en-US" sz="3500">
                <a:solidFill>
                  <a:srgbClr val="000000"/>
                </a:solidFill>
                <a:latin typeface="Roboto Condensed"/>
              </a:rPr>
              <a:t>Theo trình tự từ hiện tại nhớ về quá khứ</a:t>
            </a:r>
            <a:endParaRPr lang="en-US" sz="1100"/>
          </a:p>
        </p:txBody>
      </p:sp>
      <p:sp>
        <p:nvSpPr>
          <p:cNvPr id="10" name="TextBox 9">
            <a:extLst>
              <a:ext uri="{FF2B5EF4-FFF2-40B4-BE49-F238E27FC236}">
                <a16:creationId xmlns:a16="http://schemas.microsoft.com/office/drawing/2014/main" xmlns="" id="{7FC2E43D-4757-9C18-739B-FCE9F7ED589D}"/>
              </a:ext>
            </a:extLst>
          </p:cNvPr>
          <p:cNvSpPr txBox="1"/>
          <p:nvPr/>
        </p:nvSpPr>
        <p:spPr>
          <a:xfrm>
            <a:off x="4876800" y="6515100"/>
            <a:ext cx="10058400" cy="680764"/>
          </a:xfrm>
          <a:prstGeom prst="rect">
            <a:avLst/>
          </a:prstGeom>
          <a:noFill/>
        </p:spPr>
        <p:txBody>
          <a:bodyPr wrap="square">
            <a:spAutoFit/>
          </a:bodyPr>
          <a:lstStyle/>
          <a:p>
            <a:pPr>
              <a:lnSpc>
                <a:spcPts val="4900"/>
              </a:lnSpc>
              <a:defRPr/>
            </a:pPr>
            <a:r>
              <a:rPr lang="en-US" sz="3500">
                <a:solidFill>
                  <a:srgbClr val="000000"/>
                </a:solidFill>
                <a:latin typeface="Roboto Condensed"/>
              </a:rPr>
              <a:t>Giản dị, giàu cảm xúc</a:t>
            </a:r>
            <a:endParaRPr lang="en-US" sz="1100"/>
          </a:p>
        </p:txBody>
      </p:sp>
      <p:sp>
        <p:nvSpPr>
          <p:cNvPr id="11" name="TextBox 10">
            <a:extLst>
              <a:ext uri="{FF2B5EF4-FFF2-40B4-BE49-F238E27FC236}">
                <a16:creationId xmlns:a16="http://schemas.microsoft.com/office/drawing/2014/main" xmlns="" id="{1FB62078-5174-E6BD-6452-93A39790408F}"/>
              </a:ext>
            </a:extLst>
          </p:cNvPr>
          <p:cNvSpPr txBox="1"/>
          <p:nvPr/>
        </p:nvSpPr>
        <p:spPr>
          <a:xfrm>
            <a:off x="4953000" y="7886700"/>
            <a:ext cx="10058400" cy="1304203"/>
          </a:xfrm>
          <a:prstGeom prst="rect">
            <a:avLst/>
          </a:prstGeom>
          <a:noFill/>
        </p:spPr>
        <p:txBody>
          <a:bodyPr wrap="square">
            <a:spAutoFit/>
          </a:bodyPr>
          <a:lstStyle/>
          <a:p>
            <a:pPr>
              <a:lnSpc>
                <a:spcPts val="4900"/>
              </a:lnSpc>
              <a:defRPr/>
            </a:pPr>
            <a:r>
              <a:rPr lang="en-US" sz="3500">
                <a:solidFill>
                  <a:srgbClr val="000000"/>
                </a:solidFill>
                <a:latin typeface="Roboto Condensed"/>
              </a:rPr>
              <a:t>Biết ơn tình yêu thương của mẹ</a:t>
            </a:r>
            <a:endParaRPr lang="en-US" sz="1100"/>
          </a:p>
          <a:p>
            <a:pPr>
              <a:lnSpc>
                <a:spcPts val="4900"/>
              </a:lnSpc>
            </a:pPr>
            <a:r>
              <a:rPr lang="en-US" sz="3500">
                <a:solidFill>
                  <a:srgbClr val="000000"/>
                </a:solidFill>
                <a:latin typeface="Roboto Condensed"/>
              </a:rPr>
              <a:t>Biết tiếp nối truyền thống </a:t>
            </a:r>
            <a:r>
              <a:rPr lang="en-US" sz="3500">
                <a:solidFill>
                  <a:srgbClr val="000000"/>
                </a:solidFill>
                <a:latin typeface="Roboto Condensed Italics"/>
              </a:rPr>
              <a:t>uống nước nhớ nguồn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736928"/>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926262" y="1973240"/>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6" name="Freeform 6"/>
          <p:cNvSpPr/>
          <p:nvPr/>
        </p:nvSpPr>
        <p:spPr>
          <a:xfrm>
            <a:off x="8017806" y="7555391"/>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4"/>
            <a:stretch>
              <a:fillRect/>
            </a:stretch>
          </a:blipFill>
        </p:spPr>
      </p:sp>
      <p:sp>
        <p:nvSpPr>
          <p:cNvPr id="7" name="TextBox 7"/>
          <p:cNvSpPr txBox="1"/>
          <p:nvPr/>
        </p:nvSpPr>
        <p:spPr>
          <a:xfrm>
            <a:off x="8304915" y="4468009"/>
            <a:ext cx="7951502" cy="2000523"/>
          </a:xfrm>
          <a:prstGeom prst="rect">
            <a:avLst/>
          </a:prstGeom>
        </p:spPr>
        <p:txBody>
          <a:bodyPr lIns="0" tIns="0" rIns="0" bIns="0" rtlCol="0" anchor="t">
            <a:spAutoFit/>
          </a:bodyPr>
          <a:lstStyle/>
          <a:p>
            <a:pPr marL="828234" lvl="1" indent="-414117">
              <a:lnSpc>
                <a:spcPts val="5370"/>
              </a:lnSpc>
              <a:buFont typeface="Arial"/>
              <a:buChar char="•"/>
            </a:pPr>
            <a:r>
              <a:rPr lang="en-US" sz="3836">
                <a:solidFill>
                  <a:srgbClr val="000000"/>
                </a:solidFill>
                <a:latin typeface="Roboto Condensed"/>
              </a:rPr>
              <a:t> HS thực hiện theo nhóm tại nhà</a:t>
            </a:r>
          </a:p>
          <a:p>
            <a:pPr marL="828234" lvl="1" indent="-414117">
              <a:lnSpc>
                <a:spcPts val="5370"/>
              </a:lnSpc>
              <a:buFont typeface="Arial"/>
              <a:buChar char="•"/>
            </a:pPr>
            <a:r>
              <a:rPr lang="en-US" sz="3836">
                <a:solidFill>
                  <a:srgbClr val="000000"/>
                </a:solidFill>
                <a:latin typeface="Roboto Condensed"/>
              </a:rPr>
              <a:t> 3 phút thống nhất hoạt động trên lớp</a:t>
            </a:r>
          </a:p>
          <a:p>
            <a:pPr marL="828234" lvl="1" indent="-414117">
              <a:lnSpc>
                <a:spcPts val="5370"/>
              </a:lnSpc>
              <a:buFont typeface="Arial"/>
              <a:buChar char="•"/>
            </a:pPr>
            <a:r>
              <a:rPr lang="en-US" sz="3836">
                <a:solidFill>
                  <a:srgbClr val="000000"/>
                </a:solidFill>
                <a:latin typeface="Roboto Condensed"/>
              </a:rPr>
              <a:t>Báo cáo sản phẩm: 3 phút/nhóm</a:t>
            </a:r>
          </a:p>
        </p:txBody>
      </p:sp>
      <p:sp>
        <p:nvSpPr>
          <p:cNvPr id="8" name="Freeform 8"/>
          <p:cNvSpPr/>
          <p:nvPr/>
        </p:nvSpPr>
        <p:spPr>
          <a:xfrm>
            <a:off x="0" y="3741643"/>
            <a:ext cx="8017806" cy="5121373"/>
          </a:xfrm>
          <a:custGeom>
            <a:avLst/>
            <a:gdLst/>
            <a:ahLst/>
            <a:cxnLst/>
            <a:rect l="l" t="t" r="r" b="b"/>
            <a:pathLst>
              <a:path w="8017806" h="5121373">
                <a:moveTo>
                  <a:pt x="0" y="0"/>
                </a:moveTo>
                <a:lnTo>
                  <a:pt x="8017806" y="0"/>
                </a:lnTo>
                <a:lnTo>
                  <a:pt x="8017806" y="5121374"/>
                </a:lnTo>
                <a:lnTo>
                  <a:pt x="0" y="5121374"/>
                </a:lnTo>
                <a:lnTo>
                  <a:pt x="0" y="0"/>
                </a:lnTo>
                <a:close/>
              </a:path>
            </a:pathLst>
          </a:custGeom>
          <a:blipFill>
            <a:blip r:embed="rId5"/>
            <a:stretch>
              <a:fillRect/>
            </a:stretch>
          </a:blipFill>
        </p:spPr>
      </p:sp>
      <p:sp>
        <p:nvSpPr>
          <p:cNvPr id="9" name="TextBox 9"/>
          <p:cNvSpPr txBox="1"/>
          <p:nvPr/>
        </p:nvSpPr>
        <p:spPr>
          <a:xfrm>
            <a:off x="1784401" y="5363495"/>
            <a:ext cx="4141861" cy="173479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Báo cáo </a:t>
            </a:r>
          </a:p>
          <a:p>
            <a:pPr algn="ctr">
              <a:lnSpc>
                <a:spcPts val="6756"/>
              </a:lnSpc>
              <a:spcBef>
                <a:spcPct val="0"/>
              </a:spcBef>
            </a:pPr>
            <a:r>
              <a:rPr lang="en-US" sz="4825">
                <a:solidFill>
                  <a:srgbClr val="000000"/>
                </a:solidFill>
                <a:latin typeface="Roboto Condensed"/>
              </a:rPr>
              <a:t>theo PHT số 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926262" y="995983"/>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6" name="Freeform 6"/>
          <p:cNvSpPr/>
          <p:nvPr/>
        </p:nvSpPr>
        <p:spPr>
          <a:xfrm>
            <a:off x="8017806" y="7555391"/>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4"/>
            <a:stretch>
              <a:fillRect/>
            </a:stretch>
          </a:blipFill>
        </p:spPr>
      </p:sp>
      <p:sp>
        <p:nvSpPr>
          <p:cNvPr id="7" name="TextBox 7"/>
          <p:cNvSpPr txBox="1"/>
          <p:nvPr/>
        </p:nvSpPr>
        <p:spPr>
          <a:xfrm>
            <a:off x="8458200" y="3848100"/>
            <a:ext cx="8229600" cy="2737929"/>
          </a:xfrm>
          <a:prstGeom prst="rect">
            <a:avLst/>
          </a:prstGeom>
          <a:solidFill>
            <a:schemeClr val="accent2">
              <a:lumMod val="20000"/>
              <a:lumOff val="80000"/>
            </a:schemeClr>
          </a:solidFill>
        </p:spPr>
        <p:txBody>
          <a:bodyPr wrap="square" lIns="0" tIns="0" rIns="0" bIns="0" rtlCol="0" anchor="t">
            <a:spAutoFit/>
          </a:bodyPr>
          <a:lstStyle/>
          <a:p>
            <a:pPr marL="828234" lvl="1" indent="-414117">
              <a:lnSpc>
                <a:spcPts val="5370"/>
              </a:lnSpc>
              <a:buFont typeface="Arial"/>
              <a:buChar char="•"/>
            </a:pPr>
            <a:r>
              <a:rPr lang="en-US" sz="4000">
                <a:solidFill>
                  <a:srgbClr val="000000"/>
                </a:solidFill>
                <a:latin typeface="Roboto Condensed"/>
              </a:rPr>
              <a:t> HS thực hiện theo nhóm tại nhà</a:t>
            </a:r>
          </a:p>
          <a:p>
            <a:pPr marL="828234" lvl="1" indent="-414117">
              <a:lnSpc>
                <a:spcPts val="5370"/>
              </a:lnSpc>
              <a:buFont typeface="Arial"/>
              <a:buChar char="•"/>
            </a:pPr>
            <a:r>
              <a:rPr lang="en-US" sz="4000">
                <a:solidFill>
                  <a:srgbClr val="000000"/>
                </a:solidFill>
                <a:latin typeface="Roboto Condensed"/>
              </a:rPr>
              <a:t> 3 phút thống nhất hoạt động trên lớp</a:t>
            </a:r>
          </a:p>
          <a:p>
            <a:pPr marL="828234" lvl="1" indent="-414117">
              <a:lnSpc>
                <a:spcPts val="5370"/>
              </a:lnSpc>
              <a:buFont typeface="Arial"/>
              <a:buChar char="•"/>
            </a:pPr>
            <a:r>
              <a:rPr lang="en-US" sz="4000">
                <a:solidFill>
                  <a:srgbClr val="000000"/>
                </a:solidFill>
                <a:latin typeface="Roboto Condensed"/>
              </a:rPr>
              <a:t>Báo cáo sản phẩm: 3 phút/nhóm</a:t>
            </a:r>
          </a:p>
        </p:txBody>
      </p:sp>
      <p:sp>
        <p:nvSpPr>
          <p:cNvPr id="8" name="Freeform 8"/>
          <p:cNvSpPr/>
          <p:nvPr/>
        </p:nvSpPr>
        <p:spPr>
          <a:xfrm>
            <a:off x="0" y="3019818"/>
            <a:ext cx="8017806" cy="5121373"/>
          </a:xfrm>
          <a:custGeom>
            <a:avLst/>
            <a:gdLst/>
            <a:ahLst/>
            <a:cxnLst/>
            <a:rect l="l" t="t" r="r" b="b"/>
            <a:pathLst>
              <a:path w="8017806" h="5121373">
                <a:moveTo>
                  <a:pt x="0" y="0"/>
                </a:moveTo>
                <a:lnTo>
                  <a:pt x="8017806" y="0"/>
                </a:lnTo>
                <a:lnTo>
                  <a:pt x="8017806" y="5121373"/>
                </a:lnTo>
                <a:lnTo>
                  <a:pt x="0" y="5121373"/>
                </a:lnTo>
                <a:lnTo>
                  <a:pt x="0" y="0"/>
                </a:lnTo>
                <a:close/>
              </a:path>
            </a:pathLst>
          </a:custGeom>
          <a:blipFill>
            <a:blip r:embed="rId5"/>
            <a:stretch>
              <a:fillRect/>
            </a:stretch>
          </a:blipFill>
        </p:spPr>
      </p:sp>
      <p:sp>
        <p:nvSpPr>
          <p:cNvPr id="9" name="TextBox 9"/>
          <p:cNvSpPr txBox="1"/>
          <p:nvPr/>
        </p:nvSpPr>
        <p:spPr>
          <a:xfrm>
            <a:off x="1784401" y="4567535"/>
            <a:ext cx="4141861" cy="173479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Báo cáo </a:t>
            </a:r>
          </a:p>
          <a:p>
            <a:pPr algn="ctr">
              <a:lnSpc>
                <a:spcPts val="6756"/>
              </a:lnSpc>
              <a:spcBef>
                <a:spcPct val="0"/>
              </a:spcBef>
            </a:pPr>
            <a:r>
              <a:rPr lang="en-US" sz="4825">
                <a:solidFill>
                  <a:srgbClr val="000000"/>
                </a:solidFill>
                <a:latin typeface="Roboto Condensed"/>
              </a:rPr>
              <a:t>theo PHT số 2</a:t>
            </a:r>
          </a:p>
        </p:txBody>
      </p:sp>
      <p:sp>
        <p:nvSpPr>
          <p:cNvPr id="10" name="TextBox 10"/>
          <p:cNvSpPr txBox="1"/>
          <p:nvPr/>
        </p:nvSpPr>
        <p:spPr>
          <a:xfrm>
            <a:off x="5250384" y="1979325"/>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a. Tìm hiểu cốt truyện và nhan đề truyện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2025588" y="627132"/>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472740" y="1651605"/>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4"/>
            <a:stretch>
              <a:fillRect/>
            </a:stretch>
          </a:blipFill>
        </p:spPr>
      </p:sp>
      <p:sp>
        <p:nvSpPr>
          <p:cNvPr id="5" name="Freeform 5"/>
          <p:cNvSpPr/>
          <p:nvPr/>
        </p:nvSpPr>
        <p:spPr>
          <a:xfrm>
            <a:off x="8001000" y="7581900"/>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5"/>
            <a:stretch>
              <a:fillRect/>
            </a:stretch>
          </a:blipFill>
        </p:spPr>
      </p:sp>
      <p:sp>
        <p:nvSpPr>
          <p:cNvPr id="6" name="TextBox 6"/>
          <p:cNvSpPr txBox="1"/>
          <p:nvPr/>
        </p:nvSpPr>
        <p:spPr>
          <a:xfrm>
            <a:off x="6248400" y="4076700"/>
            <a:ext cx="8832659" cy="2149556"/>
          </a:xfrm>
          <a:prstGeom prst="rect">
            <a:avLst/>
          </a:prstGeom>
          <a:solidFill>
            <a:schemeClr val="accent2">
              <a:lumMod val="20000"/>
              <a:lumOff val="80000"/>
            </a:schemeClr>
          </a:solidFill>
        </p:spPr>
        <p:txBody>
          <a:bodyPr lIns="0" tIns="0" rIns="0" bIns="0" rtlCol="0" anchor="t">
            <a:spAutoFit/>
          </a:bodyPr>
          <a:lstStyle/>
          <a:p>
            <a:pPr marL="892378" lvl="1" indent="-446189">
              <a:lnSpc>
                <a:spcPts val="5786"/>
              </a:lnSpc>
              <a:buFont typeface="Arial"/>
              <a:buChar char="•"/>
            </a:pPr>
            <a:r>
              <a:rPr lang="en-US" sz="4133">
                <a:solidFill>
                  <a:srgbClr val="000000"/>
                </a:solidFill>
                <a:latin typeface="Roboto Condensed"/>
              </a:rPr>
              <a:t>Tìm các sự việc chính trong văn bản “Người mẹ vườn cau”</a:t>
            </a:r>
          </a:p>
          <a:p>
            <a:pPr marL="892378" lvl="1" indent="-446189">
              <a:lnSpc>
                <a:spcPts val="5786"/>
              </a:lnSpc>
              <a:buFont typeface="Arial"/>
              <a:buChar char="•"/>
            </a:pPr>
            <a:r>
              <a:rPr lang="en-US" sz="4133">
                <a:solidFill>
                  <a:srgbClr val="000000"/>
                </a:solidFill>
                <a:latin typeface="Roboto Condensed"/>
              </a:rPr>
              <a:t> Hãy giải thích nhan đề câu chuyện.</a:t>
            </a:r>
          </a:p>
        </p:txBody>
      </p:sp>
      <p:sp>
        <p:nvSpPr>
          <p:cNvPr id="7" name="Freeform 7"/>
          <p:cNvSpPr/>
          <p:nvPr/>
        </p:nvSpPr>
        <p:spPr>
          <a:xfrm>
            <a:off x="0" y="3563571"/>
            <a:ext cx="5562600" cy="3713529"/>
          </a:xfrm>
          <a:custGeom>
            <a:avLst/>
            <a:gdLst/>
            <a:ahLst/>
            <a:cxnLst/>
            <a:rect l="l" t="t" r="r" b="b"/>
            <a:pathLst>
              <a:path w="8017806" h="5121373">
                <a:moveTo>
                  <a:pt x="0" y="0"/>
                </a:moveTo>
                <a:lnTo>
                  <a:pt x="8017806" y="0"/>
                </a:lnTo>
                <a:lnTo>
                  <a:pt x="8017806" y="5121373"/>
                </a:lnTo>
                <a:lnTo>
                  <a:pt x="0" y="5121373"/>
                </a:lnTo>
                <a:lnTo>
                  <a:pt x="0" y="0"/>
                </a:lnTo>
                <a:close/>
              </a:path>
            </a:pathLst>
          </a:custGeom>
          <a:blipFill>
            <a:blip r:embed="rId6"/>
            <a:stretch>
              <a:fillRect/>
            </a:stretch>
          </a:blipFill>
        </p:spPr>
      </p:sp>
      <p:sp>
        <p:nvSpPr>
          <p:cNvPr id="8" name="TextBox 8"/>
          <p:cNvSpPr txBox="1"/>
          <p:nvPr/>
        </p:nvSpPr>
        <p:spPr>
          <a:xfrm>
            <a:off x="533400" y="4533900"/>
            <a:ext cx="4141861" cy="259204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NHÓM 1</a:t>
            </a:r>
          </a:p>
          <a:p>
            <a:pPr algn="ctr">
              <a:lnSpc>
                <a:spcPts val="6756"/>
              </a:lnSpc>
            </a:pPr>
            <a:r>
              <a:rPr lang="en-US" sz="4825">
                <a:solidFill>
                  <a:srgbClr val="000000"/>
                </a:solidFill>
                <a:latin typeface="#9Slide07 Crocante"/>
              </a:rPr>
              <a:t>Báo cáo </a:t>
            </a:r>
          </a:p>
          <a:p>
            <a:pPr algn="ctr">
              <a:lnSpc>
                <a:spcPts val="6756"/>
              </a:lnSpc>
              <a:spcBef>
                <a:spcPct val="0"/>
              </a:spcBef>
            </a:pPr>
            <a:endParaRPr lang="en-US" sz="4825">
              <a:solidFill>
                <a:srgbClr val="000000"/>
              </a:solidFill>
              <a:latin typeface="#9Slide07 Crocante"/>
            </a:endParaRPr>
          </a:p>
        </p:txBody>
      </p:sp>
      <p:sp>
        <p:nvSpPr>
          <p:cNvPr id="9" name="TextBox 9"/>
          <p:cNvSpPr txBox="1"/>
          <p:nvPr/>
        </p:nvSpPr>
        <p:spPr>
          <a:xfrm>
            <a:off x="5472740" y="2587253"/>
            <a:ext cx="13037616" cy="863600"/>
          </a:xfrm>
          <a:prstGeom prst="rect">
            <a:avLst/>
          </a:prstGeom>
        </p:spPr>
        <p:txBody>
          <a:bodyPr lIns="0" tIns="0" rIns="0" bIns="0" rtlCol="0" anchor="t">
            <a:spAutoFit/>
          </a:bodyPr>
          <a:lstStyle/>
          <a:p>
            <a:pPr>
              <a:lnSpc>
                <a:spcPts val="7000"/>
              </a:lnSpc>
            </a:pPr>
            <a:r>
              <a:rPr lang="en-US" sz="5000">
                <a:solidFill>
                  <a:srgbClr val="000000"/>
                </a:solidFill>
                <a:latin typeface="#9Slide07 HLT Fall For You"/>
              </a:rPr>
              <a:t>a. Tìm hiểu cốt truyện và nhan đề truyện</a:t>
            </a:r>
          </a:p>
        </p:txBody>
      </p:sp>
      <p:sp>
        <p:nvSpPr>
          <p:cNvPr id="10" name="Freeform 10"/>
          <p:cNvSpPr/>
          <p:nvPr/>
        </p:nvSpPr>
        <p:spPr>
          <a:xfrm rot="-1334791">
            <a:off x="15325615" y="5355519"/>
            <a:ext cx="4607903" cy="6103183"/>
          </a:xfrm>
          <a:custGeom>
            <a:avLst/>
            <a:gdLst/>
            <a:ahLst/>
            <a:cxnLst/>
            <a:rect l="l" t="t" r="r" b="b"/>
            <a:pathLst>
              <a:path w="4607903" h="6103183">
                <a:moveTo>
                  <a:pt x="0" y="0"/>
                </a:moveTo>
                <a:lnTo>
                  <a:pt x="4607904" y="0"/>
                </a:lnTo>
                <a:lnTo>
                  <a:pt x="4607904" y="6103184"/>
                </a:lnTo>
                <a:lnTo>
                  <a:pt x="0" y="6103184"/>
                </a:lnTo>
                <a:lnTo>
                  <a:pt x="0" y="0"/>
                </a:lnTo>
                <a:close/>
              </a:path>
            </a:pathLst>
          </a:custGeom>
          <a:blipFill>
            <a:blip r:embed="rId7"/>
            <a:stretch>
              <a:fillRect/>
            </a:stretch>
          </a:blipFill>
        </p:spPr>
      </p:sp>
      <p:pic>
        <p:nvPicPr>
          <p:cNvPr id="11" name="Electric - 3 Minute Countdown">
            <a:hlinkClick r:id="" action="ppaction://media"/>
            <a:extLst>
              <a:ext uri="{FF2B5EF4-FFF2-40B4-BE49-F238E27FC236}">
                <a16:creationId xmlns:a16="http://schemas.microsoft.com/office/drawing/2014/main" xmlns="" id="{BF00823B-F9FA-FD8A-A91D-FCCCEBC0FAC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848600" y="6667500"/>
            <a:ext cx="4191000" cy="23555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926262" y="98645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a:off x="8017806" y="7555391"/>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3"/>
            <a:stretch>
              <a:fillRect/>
            </a:stretch>
          </a:blipFill>
        </p:spPr>
      </p:sp>
      <p:sp>
        <p:nvSpPr>
          <p:cNvPr id="6" name="TextBox 6"/>
          <p:cNvSpPr txBox="1"/>
          <p:nvPr/>
        </p:nvSpPr>
        <p:spPr>
          <a:xfrm>
            <a:off x="1696537" y="2715018"/>
            <a:ext cx="6962569" cy="735604"/>
          </a:xfrm>
          <a:prstGeom prst="rect">
            <a:avLst/>
          </a:prstGeom>
        </p:spPr>
        <p:txBody>
          <a:bodyPr lIns="0" tIns="0" rIns="0" bIns="0" rtlCol="0" anchor="t">
            <a:spAutoFit/>
          </a:bodyPr>
          <a:lstStyle/>
          <a:p>
            <a:pPr marL="933685" lvl="1" indent="-466843">
              <a:lnSpc>
                <a:spcPts val="6054"/>
              </a:lnSpc>
              <a:buFont typeface="Arial"/>
              <a:buChar char="•"/>
            </a:pPr>
            <a:r>
              <a:rPr lang="en-US" sz="4324" b="1">
                <a:solidFill>
                  <a:srgbClr val="000000"/>
                </a:solidFill>
                <a:latin typeface="Roboto Condensed"/>
              </a:rPr>
              <a:t>Tình huống truyện: </a:t>
            </a:r>
          </a:p>
        </p:txBody>
      </p:sp>
      <p:sp>
        <p:nvSpPr>
          <p:cNvPr id="7" name="TextBox 7"/>
          <p:cNvSpPr txBox="1"/>
          <p:nvPr/>
        </p:nvSpPr>
        <p:spPr>
          <a:xfrm>
            <a:off x="5519713" y="1848292"/>
            <a:ext cx="13037616" cy="85402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a. Tìm hiểu cốt truyện và nhan đề truyện</a:t>
            </a:r>
          </a:p>
        </p:txBody>
      </p:sp>
      <p:sp>
        <p:nvSpPr>
          <p:cNvPr id="8" name="Freeform 8"/>
          <p:cNvSpPr/>
          <p:nvPr/>
        </p:nvSpPr>
        <p:spPr>
          <a:xfrm rot="-1334791">
            <a:off x="15325615" y="5355519"/>
            <a:ext cx="4607903" cy="6103183"/>
          </a:xfrm>
          <a:custGeom>
            <a:avLst/>
            <a:gdLst/>
            <a:ahLst/>
            <a:cxnLst/>
            <a:rect l="l" t="t" r="r" b="b"/>
            <a:pathLst>
              <a:path w="4607903" h="6103183">
                <a:moveTo>
                  <a:pt x="0" y="0"/>
                </a:moveTo>
                <a:lnTo>
                  <a:pt x="4607904" y="0"/>
                </a:lnTo>
                <a:lnTo>
                  <a:pt x="4607904" y="6103184"/>
                </a:lnTo>
                <a:lnTo>
                  <a:pt x="0" y="6103184"/>
                </a:lnTo>
                <a:lnTo>
                  <a:pt x="0" y="0"/>
                </a:lnTo>
                <a:close/>
              </a:path>
            </a:pathLst>
          </a:custGeom>
          <a:blipFill>
            <a:blip r:embed="rId4"/>
            <a:stretch>
              <a:fillRect/>
            </a:stretch>
          </a:blipFill>
        </p:spPr>
      </p:sp>
      <p:sp>
        <p:nvSpPr>
          <p:cNvPr id="9" name="Freeform 9"/>
          <p:cNvSpPr/>
          <p:nvPr/>
        </p:nvSpPr>
        <p:spPr>
          <a:xfrm>
            <a:off x="2420246" y="3628913"/>
            <a:ext cx="12789405" cy="1879825"/>
          </a:xfrm>
          <a:custGeom>
            <a:avLst/>
            <a:gdLst/>
            <a:ahLst/>
            <a:cxnLst/>
            <a:rect l="l" t="t" r="r" b="b"/>
            <a:pathLst>
              <a:path w="12789405" h="1879825">
                <a:moveTo>
                  <a:pt x="0" y="0"/>
                </a:moveTo>
                <a:lnTo>
                  <a:pt x="12789405" y="0"/>
                </a:lnTo>
                <a:lnTo>
                  <a:pt x="12789405" y="1879824"/>
                </a:lnTo>
                <a:lnTo>
                  <a:pt x="0" y="18798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2420246" y="5689712"/>
            <a:ext cx="12789405" cy="1879825"/>
          </a:xfrm>
          <a:custGeom>
            <a:avLst/>
            <a:gdLst/>
            <a:ahLst/>
            <a:cxnLst/>
            <a:rect l="l" t="t" r="r" b="b"/>
            <a:pathLst>
              <a:path w="12789405" h="1879825">
                <a:moveTo>
                  <a:pt x="0" y="0"/>
                </a:moveTo>
                <a:lnTo>
                  <a:pt x="12789405" y="0"/>
                </a:lnTo>
                <a:lnTo>
                  <a:pt x="12789405" y="1879825"/>
                </a:lnTo>
                <a:lnTo>
                  <a:pt x="0" y="187982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TextBox 11"/>
          <p:cNvSpPr txBox="1"/>
          <p:nvPr/>
        </p:nvSpPr>
        <p:spPr>
          <a:xfrm>
            <a:off x="4553852" y="4050010"/>
            <a:ext cx="10123126" cy="1235075"/>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Roboto Condensed"/>
              </a:rPr>
              <a:t>Cô giáo yêu cầu viết bài văn về mẹ, tuy nhiên “tôi” không biết viết như nào. </a:t>
            </a:r>
          </a:p>
        </p:txBody>
      </p:sp>
      <p:sp>
        <p:nvSpPr>
          <p:cNvPr id="12" name="TextBox 12"/>
          <p:cNvSpPr txBox="1"/>
          <p:nvPr/>
        </p:nvSpPr>
        <p:spPr>
          <a:xfrm>
            <a:off x="4784067" y="5969225"/>
            <a:ext cx="10123126" cy="1235075"/>
          </a:xfrm>
          <a:prstGeom prst="rect">
            <a:avLst/>
          </a:prstGeom>
        </p:spPr>
        <p:txBody>
          <a:bodyPr lIns="0" tIns="0" rIns="0" bIns="0" rtlCol="0" anchor="t">
            <a:spAutoFit/>
          </a:bodyPr>
          <a:lstStyle/>
          <a:p>
            <a:pPr algn="ctr">
              <a:lnSpc>
                <a:spcPts val="4900"/>
              </a:lnSpc>
              <a:spcBef>
                <a:spcPct val="0"/>
              </a:spcBef>
            </a:pPr>
            <a:r>
              <a:rPr lang="en-US" sz="3500">
                <a:solidFill>
                  <a:srgbClr val="000000"/>
                </a:solidFill>
                <a:latin typeface="Roboto Condensed"/>
              </a:rPr>
              <a:t>Tôi nhớ lại rằng ba có nhiều mẹ và mình có nhiều bà nội, trong đó, ba có một “người mẹ vườn cau”.</a:t>
            </a:r>
          </a:p>
        </p:txBody>
      </p:sp>
      <p:sp>
        <p:nvSpPr>
          <p:cNvPr id="13" name="Freeform 13"/>
          <p:cNvSpPr/>
          <p:nvPr/>
        </p:nvSpPr>
        <p:spPr>
          <a:xfrm>
            <a:off x="1565053" y="7555391"/>
            <a:ext cx="10108599" cy="2635684"/>
          </a:xfrm>
          <a:custGeom>
            <a:avLst/>
            <a:gdLst/>
            <a:ahLst/>
            <a:cxnLst/>
            <a:rect l="l" t="t" r="r" b="b"/>
            <a:pathLst>
              <a:path w="10108599" h="2635684">
                <a:moveTo>
                  <a:pt x="0" y="0"/>
                </a:moveTo>
                <a:lnTo>
                  <a:pt x="10108598" y="0"/>
                </a:lnTo>
                <a:lnTo>
                  <a:pt x="10108598" y="2635683"/>
                </a:lnTo>
                <a:lnTo>
                  <a:pt x="0" y="2635683"/>
                </a:lnTo>
                <a:lnTo>
                  <a:pt x="0" y="0"/>
                </a:lnTo>
                <a:close/>
              </a:path>
            </a:pathLst>
          </a:custGeom>
          <a:blipFill>
            <a:blip r:embed="rId9"/>
            <a:stretch>
              <a:fillRect l="-2384" r="-2384" b="-15774"/>
            </a:stretch>
          </a:blipFill>
        </p:spPr>
      </p:sp>
      <p:sp>
        <p:nvSpPr>
          <p:cNvPr id="14" name="TextBox 14"/>
          <p:cNvSpPr txBox="1"/>
          <p:nvPr/>
        </p:nvSpPr>
        <p:spPr>
          <a:xfrm>
            <a:off x="1985203" y="7893387"/>
            <a:ext cx="8769692" cy="2007288"/>
          </a:xfrm>
          <a:prstGeom prst="rect">
            <a:avLst/>
          </a:prstGeom>
        </p:spPr>
        <p:txBody>
          <a:bodyPr lIns="0" tIns="0" rIns="0" bIns="0" rtlCol="0" anchor="t">
            <a:spAutoFit/>
          </a:bodyPr>
          <a:lstStyle/>
          <a:p>
            <a:pPr algn="just">
              <a:lnSpc>
                <a:spcPts val="5370"/>
              </a:lnSpc>
              <a:spcBef>
                <a:spcPct val="0"/>
              </a:spcBef>
            </a:pPr>
            <a:r>
              <a:rPr lang="en-US" sz="3836">
                <a:solidFill>
                  <a:srgbClr val="000000"/>
                </a:solidFill>
                <a:latin typeface="Roboto Condensed"/>
              </a:rPr>
              <a:t>Đây là nguyên do tự nhiên, giản dị khiến người kể chuyện nhớ đến câu chuyện "Người mẹ vườn cau".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12" b="1612"/>
          <a:stretch>
            <a:fillRect/>
          </a:stretch>
        </p:blipFill>
        <p:spPr>
          <a:xfrm>
            <a:off x="0" y="0"/>
            <a:ext cx="18288000" cy="10287000"/>
          </a:xfrm>
          <a:prstGeom prst="rect">
            <a:avLst/>
          </a:prstGeom>
        </p:spPr>
      </p:pic>
      <p:sp>
        <p:nvSpPr>
          <p:cNvPr id="3" name="Freeform 3"/>
          <p:cNvSpPr/>
          <p:nvPr/>
        </p:nvSpPr>
        <p:spPr>
          <a:xfrm>
            <a:off x="0" y="7294504"/>
            <a:ext cx="7708671" cy="3352022"/>
          </a:xfrm>
          <a:custGeom>
            <a:avLst/>
            <a:gdLst/>
            <a:ahLst/>
            <a:cxnLst/>
            <a:rect l="l" t="t" r="r" b="b"/>
            <a:pathLst>
              <a:path w="7708671" h="3352022">
                <a:moveTo>
                  <a:pt x="0" y="0"/>
                </a:moveTo>
                <a:lnTo>
                  <a:pt x="7708671" y="0"/>
                </a:lnTo>
                <a:lnTo>
                  <a:pt x="7708671" y="3352022"/>
                </a:lnTo>
                <a:lnTo>
                  <a:pt x="0" y="3352022"/>
                </a:lnTo>
                <a:lnTo>
                  <a:pt x="0" y="0"/>
                </a:lnTo>
                <a:close/>
              </a:path>
            </a:pathLst>
          </a:custGeom>
          <a:blipFill>
            <a:blip r:embed="rId3"/>
            <a:stretch>
              <a:fillRect l="-9634" r="-9634"/>
            </a:stretch>
          </a:blipFill>
        </p:spPr>
      </p:sp>
      <p:grpSp>
        <p:nvGrpSpPr>
          <p:cNvPr id="4" name="Group 4"/>
          <p:cNvGrpSpPr/>
          <p:nvPr/>
        </p:nvGrpSpPr>
        <p:grpSpPr>
          <a:xfrm>
            <a:off x="3230354" y="0"/>
            <a:ext cx="11603546" cy="3628583"/>
            <a:chOff x="0" y="-270933"/>
            <a:chExt cx="3056078" cy="955675"/>
          </a:xfrm>
        </p:grpSpPr>
        <p:sp>
          <p:nvSpPr>
            <p:cNvPr id="5" name="Freeform 5"/>
            <p:cNvSpPr/>
            <p:nvPr/>
          </p:nvSpPr>
          <p:spPr>
            <a:xfrm>
              <a:off x="0" y="0"/>
              <a:ext cx="3056078" cy="449506"/>
            </a:xfrm>
            <a:custGeom>
              <a:avLst/>
              <a:gdLst/>
              <a:ahLst/>
              <a:cxnLst/>
              <a:rect l="l" t="t" r="r" b="b"/>
              <a:pathLst>
                <a:path w="3056078" h="449506">
                  <a:moveTo>
                    <a:pt x="34027" y="0"/>
                  </a:moveTo>
                  <a:lnTo>
                    <a:pt x="3022051" y="0"/>
                  </a:lnTo>
                  <a:cubicBezTo>
                    <a:pt x="3040843" y="0"/>
                    <a:pt x="3056078" y="15235"/>
                    <a:pt x="3056078" y="34027"/>
                  </a:cubicBezTo>
                  <a:lnTo>
                    <a:pt x="3056078" y="415479"/>
                  </a:lnTo>
                  <a:cubicBezTo>
                    <a:pt x="3056078" y="434272"/>
                    <a:pt x="3040843" y="449506"/>
                    <a:pt x="3022051" y="449506"/>
                  </a:cubicBezTo>
                  <a:lnTo>
                    <a:pt x="34027" y="449506"/>
                  </a:lnTo>
                  <a:cubicBezTo>
                    <a:pt x="15235" y="449506"/>
                    <a:pt x="0" y="434272"/>
                    <a:pt x="0" y="415479"/>
                  </a:cubicBezTo>
                  <a:lnTo>
                    <a:pt x="0" y="34027"/>
                  </a:lnTo>
                  <a:cubicBezTo>
                    <a:pt x="0" y="15235"/>
                    <a:pt x="15235" y="0"/>
                    <a:pt x="34027" y="0"/>
                  </a:cubicBezTo>
                  <a:close/>
                </a:path>
              </a:pathLst>
            </a:custGeom>
            <a:solidFill>
              <a:srgbClr val="EACD6B">
                <a:alpha val="73725"/>
              </a:srgbClr>
            </a:solidFill>
          </p:spPr>
        </p:sp>
        <p:sp>
          <p:nvSpPr>
            <p:cNvPr id="6" name="TextBox 6"/>
            <p:cNvSpPr txBox="1"/>
            <p:nvPr/>
          </p:nvSpPr>
          <p:spPr>
            <a:xfrm>
              <a:off x="52318" y="-270933"/>
              <a:ext cx="2942274" cy="955675"/>
            </a:xfrm>
            <a:prstGeom prst="rect">
              <a:avLst/>
            </a:prstGeom>
          </p:spPr>
          <p:txBody>
            <a:bodyPr lIns="50800" tIns="50800" rIns="50800" bIns="50800" rtlCol="0" anchor="ctr"/>
            <a:lstStyle/>
            <a:p>
              <a:pPr algn="ctr">
                <a:lnSpc>
                  <a:spcPts val="10780"/>
                </a:lnSpc>
              </a:pPr>
              <a:r>
                <a:rPr lang="en-US" sz="7700">
                  <a:solidFill>
                    <a:srgbClr val="000000">
                      <a:alpha val="73725"/>
                    </a:srgbClr>
                  </a:solidFill>
                  <a:latin typeface="Fraunces"/>
                </a:rPr>
                <a:t>BÀI 1: TRUYỆN NGẮN</a:t>
              </a:r>
            </a:p>
          </p:txBody>
        </p:sp>
      </p:grpSp>
      <p:grpSp>
        <p:nvGrpSpPr>
          <p:cNvPr id="7" name="Group 7"/>
          <p:cNvGrpSpPr/>
          <p:nvPr/>
        </p:nvGrpSpPr>
        <p:grpSpPr>
          <a:xfrm>
            <a:off x="990598" y="3619498"/>
            <a:ext cx="15544799" cy="3180951"/>
            <a:chOff x="-491124" y="102084"/>
            <a:chExt cx="3351883" cy="837781"/>
          </a:xfrm>
        </p:grpSpPr>
        <p:sp>
          <p:nvSpPr>
            <p:cNvPr id="8" name="Freeform 8"/>
            <p:cNvSpPr/>
            <p:nvPr/>
          </p:nvSpPr>
          <p:spPr>
            <a:xfrm>
              <a:off x="-491124" y="102084"/>
              <a:ext cx="3351883" cy="837781"/>
            </a:xfrm>
            <a:custGeom>
              <a:avLst/>
              <a:gdLst/>
              <a:ahLst/>
              <a:cxnLst/>
              <a:rect l="l" t="t" r="r" b="b"/>
              <a:pathLst>
                <a:path w="2789006" h="837781">
                  <a:moveTo>
                    <a:pt x="2789006" y="670"/>
                  </a:moveTo>
                  <a:cubicBezTo>
                    <a:pt x="2639144" y="0"/>
                    <a:pt x="2500379" y="79565"/>
                    <a:pt x="2425254" y="209238"/>
                  </a:cubicBezTo>
                  <a:cubicBezTo>
                    <a:pt x="2350130" y="338911"/>
                    <a:pt x="2350130" y="498869"/>
                    <a:pt x="2425254" y="628542"/>
                  </a:cubicBezTo>
                  <a:cubicBezTo>
                    <a:pt x="2500379" y="758215"/>
                    <a:pt x="2639144" y="837780"/>
                    <a:pt x="2789006" y="837110"/>
                  </a:cubicBezTo>
                  <a:lnTo>
                    <a:pt x="0" y="837110"/>
                  </a:lnTo>
                  <a:cubicBezTo>
                    <a:pt x="149861" y="837780"/>
                    <a:pt x="288626" y="758215"/>
                    <a:pt x="363751" y="628542"/>
                  </a:cubicBezTo>
                  <a:cubicBezTo>
                    <a:pt x="438876" y="498869"/>
                    <a:pt x="438876" y="338911"/>
                    <a:pt x="363751" y="209238"/>
                  </a:cubicBezTo>
                  <a:cubicBezTo>
                    <a:pt x="288626" y="79565"/>
                    <a:pt x="149861" y="0"/>
                    <a:pt x="0" y="670"/>
                  </a:cubicBezTo>
                  <a:close/>
                </a:path>
              </a:pathLst>
            </a:custGeom>
            <a:solidFill>
              <a:srgbClr val="FBC391">
                <a:alpha val="84706"/>
              </a:srgbClr>
            </a:solidFill>
          </p:spPr>
        </p:sp>
        <p:sp>
          <p:nvSpPr>
            <p:cNvPr id="9" name="TextBox 9"/>
            <p:cNvSpPr txBox="1"/>
            <p:nvPr/>
          </p:nvSpPr>
          <p:spPr>
            <a:xfrm>
              <a:off x="-277523" y="222499"/>
              <a:ext cx="2871454" cy="596900"/>
            </a:xfrm>
            <a:prstGeom prst="rect">
              <a:avLst/>
            </a:prstGeom>
          </p:spPr>
          <p:txBody>
            <a:bodyPr lIns="50800" tIns="50800" rIns="50800" bIns="50800" rtlCol="0" anchor="ctr"/>
            <a:lstStyle/>
            <a:p>
              <a:pPr algn="ctr"/>
              <a:r>
                <a:rPr lang="en-US" sz="10499">
                  <a:solidFill>
                    <a:srgbClr val="000000">
                      <a:alpha val="84706"/>
                    </a:srgbClr>
                  </a:solidFill>
                  <a:latin typeface="UTM Aquarelle"/>
                </a:rPr>
                <a:t>Người mẹ vườn cau</a:t>
              </a:r>
            </a:p>
            <a:p>
              <a:pPr algn="ctr"/>
              <a:r>
                <a:rPr lang="en-US" sz="4400">
                  <a:solidFill>
                    <a:srgbClr val="000000">
                      <a:alpha val="84706"/>
                    </a:srgbClr>
                  </a:solidFill>
                  <a:latin typeface="Fraunces"/>
                </a:rPr>
                <a:t>(Nguyễn Ngọc Tư)</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a:off x="8134439" y="8002718"/>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3"/>
            <a:stretch>
              <a:fillRect/>
            </a:stretch>
          </a:blipFill>
        </p:spPr>
      </p:sp>
      <p:sp>
        <p:nvSpPr>
          <p:cNvPr id="5" name="TextBox 5"/>
          <p:cNvSpPr txBox="1"/>
          <p:nvPr/>
        </p:nvSpPr>
        <p:spPr>
          <a:xfrm>
            <a:off x="1696537" y="2605692"/>
            <a:ext cx="15933030" cy="695235"/>
          </a:xfrm>
          <a:prstGeom prst="rect">
            <a:avLst/>
          </a:prstGeom>
        </p:spPr>
        <p:txBody>
          <a:bodyPr lIns="0" tIns="0" rIns="0" bIns="0" rtlCol="0" anchor="t">
            <a:spAutoFit/>
          </a:bodyPr>
          <a:lstStyle/>
          <a:p>
            <a:pPr marL="890505" lvl="1" indent="-445252">
              <a:lnSpc>
                <a:spcPts val="5774"/>
              </a:lnSpc>
              <a:buFont typeface="Arial"/>
              <a:buChar char="•"/>
            </a:pPr>
            <a:r>
              <a:rPr lang="en-US" sz="4124">
                <a:solidFill>
                  <a:srgbClr val="000000"/>
                </a:solidFill>
                <a:latin typeface="Roboto Condensed"/>
              </a:rPr>
              <a:t>Cốt truyện: </a:t>
            </a:r>
            <a:r>
              <a:rPr lang="en-US" sz="4124">
                <a:solidFill>
                  <a:srgbClr val="000000"/>
                </a:solidFill>
                <a:latin typeface="Roboto Condensed Bold"/>
              </a:rPr>
              <a:t>Những kỉ niệm thời nhỏ tại quê của "Người mẹ vườn cau":</a:t>
            </a:r>
          </a:p>
        </p:txBody>
      </p:sp>
      <p:sp>
        <p:nvSpPr>
          <p:cNvPr id="6" name="TextBox 6"/>
          <p:cNvSpPr txBox="1"/>
          <p:nvPr/>
        </p:nvSpPr>
        <p:spPr>
          <a:xfrm>
            <a:off x="5519713" y="1848292"/>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a. Tìm hiểu cốt truyện và nhan đề truyện</a:t>
            </a:r>
          </a:p>
        </p:txBody>
      </p:sp>
      <p:sp>
        <p:nvSpPr>
          <p:cNvPr id="7" name="Freeform 7"/>
          <p:cNvSpPr/>
          <p:nvPr/>
        </p:nvSpPr>
        <p:spPr>
          <a:xfrm rot="-1334791">
            <a:off x="15325615" y="5943698"/>
            <a:ext cx="4607903" cy="6103183"/>
          </a:xfrm>
          <a:custGeom>
            <a:avLst/>
            <a:gdLst/>
            <a:ahLst/>
            <a:cxnLst/>
            <a:rect l="l" t="t" r="r" b="b"/>
            <a:pathLst>
              <a:path w="4607903" h="6103183">
                <a:moveTo>
                  <a:pt x="0" y="0"/>
                </a:moveTo>
                <a:lnTo>
                  <a:pt x="4607904" y="0"/>
                </a:lnTo>
                <a:lnTo>
                  <a:pt x="4607904" y="6103183"/>
                </a:lnTo>
                <a:lnTo>
                  <a:pt x="0" y="6103183"/>
                </a:lnTo>
                <a:lnTo>
                  <a:pt x="0" y="0"/>
                </a:lnTo>
                <a:close/>
              </a:path>
            </a:pathLst>
          </a:custGeom>
          <a:blipFill>
            <a:blip r:embed="rId4"/>
            <a:stretch>
              <a:fillRect/>
            </a:stretch>
          </a:blipFill>
        </p:spPr>
      </p:sp>
      <p:grpSp>
        <p:nvGrpSpPr>
          <p:cNvPr id="8" name="Group 8"/>
          <p:cNvGrpSpPr/>
          <p:nvPr/>
        </p:nvGrpSpPr>
        <p:grpSpPr>
          <a:xfrm>
            <a:off x="425125" y="3307821"/>
            <a:ext cx="4237901" cy="2938656"/>
            <a:chOff x="0" y="-76200"/>
            <a:chExt cx="1282047" cy="889000"/>
          </a:xfrm>
        </p:grpSpPr>
        <p:sp>
          <p:nvSpPr>
            <p:cNvPr id="9" name="Freeform 9"/>
            <p:cNvSpPr/>
            <p:nvPr/>
          </p:nvSpPr>
          <p:spPr>
            <a:xfrm>
              <a:off x="0" y="0"/>
              <a:ext cx="1282047" cy="732435"/>
            </a:xfrm>
            <a:custGeom>
              <a:avLst/>
              <a:gdLst/>
              <a:ahLst/>
              <a:cxnLst/>
              <a:rect l="l" t="t" r="r" b="b"/>
              <a:pathLst>
                <a:path w="1282047" h="732435">
                  <a:moveTo>
                    <a:pt x="0" y="0"/>
                  </a:moveTo>
                  <a:lnTo>
                    <a:pt x="1282047" y="0"/>
                  </a:lnTo>
                  <a:lnTo>
                    <a:pt x="1282047" y="732435"/>
                  </a:lnTo>
                  <a:lnTo>
                    <a:pt x="0" y="732435"/>
                  </a:lnTo>
                  <a:close/>
                </a:path>
              </a:pathLst>
            </a:custGeom>
            <a:solidFill>
              <a:srgbClr val="EACD6B">
                <a:alpha val="92941"/>
              </a:srgbClr>
            </a:solidFill>
          </p:spPr>
        </p:sp>
        <p:sp>
          <p:nvSpPr>
            <p:cNvPr id="10" name="TextBox 10"/>
            <p:cNvSpPr txBox="1"/>
            <p:nvPr/>
          </p:nvSpPr>
          <p:spPr>
            <a:xfrm>
              <a:off x="0" y="-76200"/>
              <a:ext cx="1277562" cy="889000"/>
            </a:xfrm>
            <a:prstGeom prst="rect">
              <a:avLst/>
            </a:prstGeom>
          </p:spPr>
          <p:txBody>
            <a:bodyPr lIns="50800" tIns="50800" rIns="50800" bIns="50800" rtlCol="0" anchor="ctr"/>
            <a:lstStyle/>
            <a:p>
              <a:pPr algn="just">
                <a:lnSpc>
                  <a:spcPts val="4479"/>
                </a:lnSpc>
              </a:pPr>
              <a:r>
                <a:rPr lang="en-US" sz="3199">
                  <a:solidFill>
                    <a:srgbClr val="000000">
                      <a:alpha val="92941"/>
                    </a:srgbClr>
                  </a:solidFill>
                  <a:latin typeface="Roboto Condensed"/>
                </a:rPr>
                <a:t>Con đường đến nhà bà là con đường đất, những khi trời mưa đường bùn ướt nhẹp.</a:t>
              </a:r>
            </a:p>
          </p:txBody>
        </p:sp>
      </p:grpSp>
      <p:grpSp>
        <p:nvGrpSpPr>
          <p:cNvPr id="11" name="Group 11"/>
          <p:cNvGrpSpPr/>
          <p:nvPr/>
        </p:nvGrpSpPr>
        <p:grpSpPr>
          <a:xfrm>
            <a:off x="4942380" y="3258593"/>
            <a:ext cx="3912954" cy="2938654"/>
            <a:chOff x="0" y="-76200"/>
            <a:chExt cx="1183744" cy="889000"/>
          </a:xfrm>
        </p:grpSpPr>
        <p:sp>
          <p:nvSpPr>
            <p:cNvPr id="12" name="Freeform 12"/>
            <p:cNvSpPr/>
            <p:nvPr/>
          </p:nvSpPr>
          <p:spPr>
            <a:xfrm>
              <a:off x="0" y="0"/>
              <a:ext cx="1183744" cy="742138"/>
            </a:xfrm>
            <a:custGeom>
              <a:avLst/>
              <a:gdLst/>
              <a:ahLst/>
              <a:cxnLst/>
              <a:rect l="l" t="t" r="r" b="b"/>
              <a:pathLst>
                <a:path w="1183744" h="742138">
                  <a:moveTo>
                    <a:pt x="0" y="0"/>
                  </a:moveTo>
                  <a:lnTo>
                    <a:pt x="1183744" y="0"/>
                  </a:lnTo>
                  <a:lnTo>
                    <a:pt x="1183744" y="742138"/>
                  </a:lnTo>
                  <a:lnTo>
                    <a:pt x="0" y="742138"/>
                  </a:lnTo>
                  <a:close/>
                </a:path>
              </a:pathLst>
            </a:custGeom>
            <a:solidFill>
              <a:srgbClr val="9CBC6C">
                <a:alpha val="83922"/>
              </a:srgbClr>
            </a:solidFill>
          </p:spPr>
        </p:sp>
        <p:sp>
          <p:nvSpPr>
            <p:cNvPr id="13" name="TextBox 13"/>
            <p:cNvSpPr txBox="1"/>
            <p:nvPr/>
          </p:nvSpPr>
          <p:spPr>
            <a:xfrm>
              <a:off x="0" y="-76200"/>
              <a:ext cx="1178863" cy="889000"/>
            </a:xfrm>
            <a:prstGeom prst="rect">
              <a:avLst/>
            </a:prstGeom>
          </p:spPr>
          <p:txBody>
            <a:bodyPr lIns="50800" tIns="50800" rIns="50800" bIns="50800" rtlCol="0" anchor="ctr"/>
            <a:lstStyle/>
            <a:p>
              <a:pPr algn="just">
                <a:lnSpc>
                  <a:spcPts val="4619"/>
                </a:lnSpc>
              </a:pPr>
              <a:r>
                <a:rPr lang="en-US" sz="3299">
                  <a:solidFill>
                    <a:srgbClr val="000000">
                      <a:alpha val="83922"/>
                    </a:srgbClr>
                  </a:solidFill>
                  <a:latin typeface="Roboto Condensed"/>
                </a:rPr>
                <a:t>Nội gầy gò, cười phô cả lợi những vẫn luôn lo lắng cho các con các cháu.</a:t>
              </a:r>
            </a:p>
          </p:txBody>
        </p:sp>
      </p:grpSp>
      <p:grpSp>
        <p:nvGrpSpPr>
          <p:cNvPr id="14" name="Group 14"/>
          <p:cNvGrpSpPr/>
          <p:nvPr/>
        </p:nvGrpSpPr>
        <p:grpSpPr>
          <a:xfrm>
            <a:off x="9112509" y="3259928"/>
            <a:ext cx="3660568" cy="2938656"/>
            <a:chOff x="0" y="-76200"/>
            <a:chExt cx="1107393" cy="889000"/>
          </a:xfrm>
        </p:grpSpPr>
        <p:sp>
          <p:nvSpPr>
            <p:cNvPr id="15" name="Freeform 15"/>
            <p:cNvSpPr/>
            <p:nvPr/>
          </p:nvSpPr>
          <p:spPr>
            <a:xfrm>
              <a:off x="0" y="0"/>
              <a:ext cx="1107393" cy="732435"/>
            </a:xfrm>
            <a:custGeom>
              <a:avLst/>
              <a:gdLst/>
              <a:ahLst/>
              <a:cxnLst/>
              <a:rect l="l" t="t" r="r" b="b"/>
              <a:pathLst>
                <a:path w="1107393" h="732435">
                  <a:moveTo>
                    <a:pt x="0" y="0"/>
                  </a:moveTo>
                  <a:lnTo>
                    <a:pt x="1107393" y="0"/>
                  </a:lnTo>
                  <a:lnTo>
                    <a:pt x="1107393" y="732435"/>
                  </a:lnTo>
                  <a:lnTo>
                    <a:pt x="0" y="732435"/>
                  </a:lnTo>
                  <a:close/>
                </a:path>
              </a:pathLst>
            </a:custGeom>
            <a:solidFill>
              <a:srgbClr val="EACD6B">
                <a:alpha val="83922"/>
              </a:srgbClr>
            </a:solidFill>
          </p:spPr>
        </p:sp>
        <p:sp>
          <p:nvSpPr>
            <p:cNvPr id="16" name="TextBox 16"/>
            <p:cNvSpPr txBox="1"/>
            <p:nvPr/>
          </p:nvSpPr>
          <p:spPr>
            <a:xfrm>
              <a:off x="0" y="-76200"/>
              <a:ext cx="1046866" cy="889000"/>
            </a:xfrm>
            <a:prstGeom prst="rect">
              <a:avLst/>
            </a:prstGeom>
          </p:spPr>
          <p:txBody>
            <a:bodyPr lIns="50800" tIns="50800" rIns="50800" bIns="50800" rtlCol="0" anchor="ctr"/>
            <a:lstStyle/>
            <a:p>
              <a:pPr algn="just">
                <a:lnSpc>
                  <a:spcPts val="4759"/>
                </a:lnSpc>
              </a:pPr>
              <a:r>
                <a:rPr lang="en-US" sz="3399">
                  <a:solidFill>
                    <a:srgbClr val="000000">
                      <a:alpha val="83922"/>
                    </a:srgbClr>
                  </a:solidFill>
                  <a:latin typeface="Roboto Condensed"/>
                </a:rPr>
                <a:t>Giỗ chú Sơn với vài ba món đơn giản nhưng rất ấm áp.</a:t>
              </a:r>
            </a:p>
          </p:txBody>
        </p:sp>
      </p:grpSp>
      <p:grpSp>
        <p:nvGrpSpPr>
          <p:cNvPr id="17" name="Group 17"/>
          <p:cNvGrpSpPr/>
          <p:nvPr/>
        </p:nvGrpSpPr>
        <p:grpSpPr>
          <a:xfrm>
            <a:off x="13030252" y="3344067"/>
            <a:ext cx="4599315" cy="2938656"/>
            <a:chOff x="0" y="-76200"/>
            <a:chExt cx="1391382" cy="889000"/>
          </a:xfrm>
        </p:grpSpPr>
        <p:sp>
          <p:nvSpPr>
            <p:cNvPr id="18" name="Freeform 18"/>
            <p:cNvSpPr/>
            <p:nvPr/>
          </p:nvSpPr>
          <p:spPr>
            <a:xfrm>
              <a:off x="0" y="0"/>
              <a:ext cx="1391382" cy="732435"/>
            </a:xfrm>
            <a:custGeom>
              <a:avLst/>
              <a:gdLst/>
              <a:ahLst/>
              <a:cxnLst/>
              <a:rect l="l" t="t" r="r" b="b"/>
              <a:pathLst>
                <a:path w="1391382" h="732435">
                  <a:moveTo>
                    <a:pt x="0" y="0"/>
                  </a:moveTo>
                  <a:lnTo>
                    <a:pt x="1391382" y="0"/>
                  </a:lnTo>
                  <a:lnTo>
                    <a:pt x="1391382" y="732435"/>
                  </a:lnTo>
                  <a:lnTo>
                    <a:pt x="0" y="732435"/>
                  </a:lnTo>
                  <a:close/>
                </a:path>
              </a:pathLst>
            </a:custGeom>
            <a:solidFill>
              <a:srgbClr val="B5BE60">
                <a:alpha val="83922"/>
              </a:srgbClr>
            </a:solidFill>
          </p:spPr>
        </p:sp>
        <p:sp>
          <p:nvSpPr>
            <p:cNvPr id="19" name="TextBox 19"/>
            <p:cNvSpPr txBox="1"/>
            <p:nvPr/>
          </p:nvSpPr>
          <p:spPr>
            <a:xfrm>
              <a:off x="0" y="-76200"/>
              <a:ext cx="1360051" cy="889000"/>
            </a:xfrm>
            <a:prstGeom prst="rect">
              <a:avLst/>
            </a:prstGeom>
          </p:spPr>
          <p:txBody>
            <a:bodyPr lIns="50800" tIns="50800" rIns="50800" bIns="50800" rtlCol="0" anchor="ctr"/>
            <a:lstStyle/>
            <a:p>
              <a:pPr algn="just">
                <a:lnSpc>
                  <a:spcPts val="4339"/>
                </a:lnSpc>
              </a:pPr>
              <a:r>
                <a:rPr lang="en-US" sz="3099">
                  <a:solidFill>
                    <a:srgbClr val="000000">
                      <a:alpha val="83922"/>
                    </a:srgbClr>
                  </a:solidFill>
                  <a:latin typeface="Roboto Condensed"/>
                </a:rPr>
                <a:t>Khi trời tạnh mưa, mọi người ào ào kéo đến làm “tôi” phải thắc mắc tại sao bà lại có nhiều con như thế.</a:t>
              </a:r>
            </a:p>
          </p:txBody>
        </p:sp>
      </p:grpSp>
      <p:grpSp>
        <p:nvGrpSpPr>
          <p:cNvPr id="20" name="Group 20"/>
          <p:cNvGrpSpPr/>
          <p:nvPr/>
        </p:nvGrpSpPr>
        <p:grpSpPr>
          <a:xfrm>
            <a:off x="740034" y="5978232"/>
            <a:ext cx="4898768" cy="2938656"/>
            <a:chOff x="0" y="-76200"/>
            <a:chExt cx="1481972" cy="889000"/>
          </a:xfrm>
        </p:grpSpPr>
        <p:sp>
          <p:nvSpPr>
            <p:cNvPr id="21" name="Freeform 21"/>
            <p:cNvSpPr/>
            <p:nvPr/>
          </p:nvSpPr>
          <p:spPr>
            <a:xfrm>
              <a:off x="0" y="0"/>
              <a:ext cx="1464436" cy="732435"/>
            </a:xfrm>
            <a:custGeom>
              <a:avLst/>
              <a:gdLst/>
              <a:ahLst/>
              <a:cxnLst/>
              <a:rect l="l" t="t" r="r" b="b"/>
              <a:pathLst>
                <a:path w="1464436" h="732435">
                  <a:moveTo>
                    <a:pt x="0" y="0"/>
                  </a:moveTo>
                  <a:lnTo>
                    <a:pt x="1464436" y="0"/>
                  </a:lnTo>
                  <a:lnTo>
                    <a:pt x="1464436" y="732435"/>
                  </a:lnTo>
                  <a:lnTo>
                    <a:pt x="0" y="732435"/>
                  </a:lnTo>
                  <a:close/>
                </a:path>
              </a:pathLst>
            </a:custGeom>
            <a:solidFill>
              <a:srgbClr val="EACD6B">
                <a:alpha val="83922"/>
              </a:srgbClr>
            </a:solidFill>
          </p:spPr>
        </p:sp>
        <p:sp>
          <p:nvSpPr>
            <p:cNvPr id="22" name="TextBox 22"/>
            <p:cNvSpPr txBox="1"/>
            <p:nvPr/>
          </p:nvSpPr>
          <p:spPr>
            <a:xfrm>
              <a:off x="0" y="-76200"/>
              <a:ext cx="1481972" cy="889000"/>
            </a:xfrm>
            <a:prstGeom prst="rect">
              <a:avLst/>
            </a:prstGeom>
          </p:spPr>
          <p:txBody>
            <a:bodyPr lIns="50800" tIns="50800" rIns="50800" bIns="50800" rtlCol="0" anchor="ctr"/>
            <a:lstStyle/>
            <a:p>
              <a:pPr algn="just">
                <a:lnSpc>
                  <a:spcPts val="4479"/>
                </a:lnSpc>
              </a:pPr>
              <a:r>
                <a:rPr lang="en-US" sz="3199">
                  <a:solidFill>
                    <a:srgbClr val="000000">
                      <a:alpha val="83922"/>
                    </a:srgbClr>
                  </a:solidFill>
                  <a:latin typeface="Roboto Condensed"/>
                </a:rPr>
                <a:t>Các chú cùng bố nhậu một bữa nhưng vẫn phải xin phép bà. Mọi người vui vẻ nói chuyện ngày xưa.</a:t>
              </a:r>
            </a:p>
          </p:txBody>
        </p:sp>
      </p:grpSp>
      <p:grpSp>
        <p:nvGrpSpPr>
          <p:cNvPr id="23" name="Group 23"/>
          <p:cNvGrpSpPr/>
          <p:nvPr/>
        </p:nvGrpSpPr>
        <p:grpSpPr>
          <a:xfrm>
            <a:off x="5933904" y="5978232"/>
            <a:ext cx="4655820" cy="2938656"/>
            <a:chOff x="0" y="-76200"/>
            <a:chExt cx="1408475" cy="889000"/>
          </a:xfrm>
        </p:grpSpPr>
        <p:sp>
          <p:nvSpPr>
            <p:cNvPr id="24" name="Freeform 24"/>
            <p:cNvSpPr/>
            <p:nvPr/>
          </p:nvSpPr>
          <p:spPr>
            <a:xfrm>
              <a:off x="0" y="0"/>
              <a:ext cx="1408475" cy="732435"/>
            </a:xfrm>
            <a:custGeom>
              <a:avLst/>
              <a:gdLst/>
              <a:ahLst/>
              <a:cxnLst/>
              <a:rect l="l" t="t" r="r" b="b"/>
              <a:pathLst>
                <a:path w="1408475" h="732435">
                  <a:moveTo>
                    <a:pt x="0" y="0"/>
                  </a:moveTo>
                  <a:lnTo>
                    <a:pt x="1408475" y="0"/>
                  </a:lnTo>
                  <a:lnTo>
                    <a:pt x="1408475" y="732435"/>
                  </a:lnTo>
                  <a:lnTo>
                    <a:pt x="0" y="732435"/>
                  </a:lnTo>
                  <a:close/>
                </a:path>
              </a:pathLst>
            </a:custGeom>
            <a:solidFill>
              <a:srgbClr val="C1C878">
                <a:alpha val="83922"/>
              </a:srgbClr>
            </a:solidFill>
          </p:spPr>
        </p:sp>
        <p:sp>
          <p:nvSpPr>
            <p:cNvPr id="25" name="TextBox 25"/>
            <p:cNvSpPr txBox="1"/>
            <p:nvPr/>
          </p:nvSpPr>
          <p:spPr>
            <a:xfrm>
              <a:off x="0" y="-76200"/>
              <a:ext cx="1386051" cy="889000"/>
            </a:xfrm>
            <a:prstGeom prst="rect">
              <a:avLst/>
            </a:prstGeom>
          </p:spPr>
          <p:txBody>
            <a:bodyPr lIns="50800" tIns="50800" rIns="50800" bIns="50800" rtlCol="0" anchor="ctr"/>
            <a:lstStyle/>
            <a:p>
              <a:pPr algn="just">
                <a:lnSpc>
                  <a:spcPts val="4759"/>
                </a:lnSpc>
              </a:pPr>
              <a:r>
                <a:rPr lang="en-US" sz="3399">
                  <a:solidFill>
                    <a:srgbClr val="000000">
                      <a:alpha val="83922"/>
                    </a:srgbClr>
                  </a:solidFill>
                  <a:latin typeface="Roboto Condensed"/>
                </a:rPr>
                <a:t>“Tôi” được Nội dẫn ra vườn cau và vườn hoa quả trĩu trái.</a:t>
              </a:r>
            </a:p>
          </p:txBody>
        </p:sp>
      </p:grpSp>
      <p:grpSp>
        <p:nvGrpSpPr>
          <p:cNvPr id="26" name="Group 26"/>
          <p:cNvGrpSpPr/>
          <p:nvPr/>
        </p:nvGrpSpPr>
        <p:grpSpPr>
          <a:xfrm>
            <a:off x="10942793" y="5946160"/>
            <a:ext cx="4839517" cy="2938654"/>
            <a:chOff x="0" y="-76200"/>
            <a:chExt cx="1464047" cy="889000"/>
          </a:xfrm>
        </p:grpSpPr>
        <p:sp>
          <p:nvSpPr>
            <p:cNvPr id="27" name="Freeform 27"/>
            <p:cNvSpPr/>
            <p:nvPr/>
          </p:nvSpPr>
          <p:spPr>
            <a:xfrm>
              <a:off x="0" y="0"/>
              <a:ext cx="1464047" cy="742138"/>
            </a:xfrm>
            <a:custGeom>
              <a:avLst/>
              <a:gdLst/>
              <a:ahLst/>
              <a:cxnLst/>
              <a:rect l="l" t="t" r="r" b="b"/>
              <a:pathLst>
                <a:path w="1464047" h="742138">
                  <a:moveTo>
                    <a:pt x="0" y="0"/>
                  </a:moveTo>
                  <a:lnTo>
                    <a:pt x="1464047" y="0"/>
                  </a:lnTo>
                  <a:lnTo>
                    <a:pt x="1464047" y="742138"/>
                  </a:lnTo>
                  <a:lnTo>
                    <a:pt x="0" y="742138"/>
                  </a:lnTo>
                  <a:close/>
                </a:path>
              </a:pathLst>
            </a:custGeom>
            <a:solidFill>
              <a:srgbClr val="EACD6B">
                <a:alpha val="83922"/>
              </a:srgbClr>
            </a:solidFill>
          </p:spPr>
        </p:sp>
        <p:sp>
          <p:nvSpPr>
            <p:cNvPr id="28" name="TextBox 28"/>
            <p:cNvSpPr txBox="1"/>
            <p:nvPr/>
          </p:nvSpPr>
          <p:spPr>
            <a:xfrm>
              <a:off x="0" y="-76200"/>
              <a:ext cx="1461352" cy="889000"/>
            </a:xfrm>
            <a:prstGeom prst="rect">
              <a:avLst/>
            </a:prstGeom>
          </p:spPr>
          <p:txBody>
            <a:bodyPr lIns="50800" tIns="50800" rIns="50800" bIns="50800" rtlCol="0" anchor="ctr"/>
            <a:lstStyle/>
            <a:p>
              <a:pPr algn="just">
                <a:lnSpc>
                  <a:spcPts val="4619"/>
                </a:lnSpc>
              </a:pPr>
              <a:r>
                <a:rPr lang="en-US" sz="3299">
                  <a:solidFill>
                    <a:srgbClr val="000000">
                      <a:alpha val="83922"/>
                    </a:srgbClr>
                  </a:solidFill>
                  <a:latin typeface="Roboto Condensed"/>
                </a:rPr>
                <a:t>Đêm hôm ấy được bà mắc mùng cho tôi ngủ và được nghe những câu chuyện bà kể khi khó ngủ.</a:t>
              </a:r>
            </a:p>
          </p:txBody>
        </p:sp>
      </p:grpSp>
      <p:sp>
        <p:nvSpPr>
          <p:cNvPr id="29" name="TextBox 29"/>
          <p:cNvSpPr txBox="1"/>
          <p:nvPr/>
        </p:nvSpPr>
        <p:spPr>
          <a:xfrm>
            <a:off x="1143000" y="9029700"/>
            <a:ext cx="13037616" cy="829073"/>
          </a:xfrm>
          <a:prstGeom prst="rect">
            <a:avLst/>
          </a:prstGeom>
        </p:spPr>
        <p:txBody>
          <a:bodyPr lIns="0" tIns="0" rIns="0" bIns="0" rtlCol="0" anchor="t">
            <a:spAutoFit/>
          </a:bodyPr>
          <a:lstStyle/>
          <a:p>
            <a:pPr>
              <a:lnSpc>
                <a:spcPts val="6719"/>
              </a:lnSpc>
            </a:pPr>
            <a:r>
              <a:rPr lang="en-US" sz="4799" b="1">
                <a:solidFill>
                  <a:srgbClr val="000000"/>
                </a:solidFill>
                <a:latin typeface="#9Slide07 HLT Fall For You"/>
              </a:rPr>
              <a:t>Cốt truyện xoay quanh câu chuyện giản dị, đời thường</a:t>
            </a:r>
          </a:p>
        </p:txBody>
      </p:sp>
      <p:sp>
        <p:nvSpPr>
          <p:cNvPr id="30" name="TextBox 30"/>
          <p:cNvSpPr txBox="1"/>
          <p:nvPr/>
        </p:nvSpPr>
        <p:spPr>
          <a:xfrm>
            <a:off x="5926262" y="98645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a:off x="8017806" y="814356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3"/>
            <a:stretch>
              <a:fillRect/>
            </a:stretch>
          </a:blipFill>
        </p:spPr>
      </p:sp>
      <p:sp>
        <p:nvSpPr>
          <p:cNvPr id="5" name="TextBox 5"/>
          <p:cNvSpPr txBox="1"/>
          <p:nvPr/>
        </p:nvSpPr>
        <p:spPr>
          <a:xfrm>
            <a:off x="1696537" y="2593123"/>
            <a:ext cx="15933030" cy="695235"/>
          </a:xfrm>
          <a:prstGeom prst="rect">
            <a:avLst/>
          </a:prstGeom>
        </p:spPr>
        <p:txBody>
          <a:bodyPr lIns="0" tIns="0" rIns="0" bIns="0" rtlCol="0" anchor="t">
            <a:spAutoFit/>
          </a:bodyPr>
          <a:lstStyle/>
          <a:p>
            <a:pPr marL="890505" lvl="1" indent="-445252" algn="just">
              <a:lnSpc>
                <a:spcPts val="5774"/>
              </a:lnSpc>
              <a:buFont typeface="Arial"/>
              <a:buChar char="•"/>
            </a:pPr>
            <a:r>
              <a:rPr lang="en-US" sz="4124">
                <a:solidFill>
                  <a:srgbClr val="000000"/>
                </a:solidFill>
                <a:latin typeface="Roboto Condensed"/>
              </a:rPr>
              <a:t>Cốt truyện: </a:t>
            </a:r>
            <a:r>
              <a:rPr lang="en-US" sz="4124">
                <a:solidFill>
                  <a:srgbClr val="000000"/>
                </a:solidFill>
                <a:latin typeface="Roboto Condensed Bold"/>
              </a:rPr>
              <a:t>Trở về thực tại</a:t>
            </a:r>
          </a:p>
        </p:txBody>
      </p:sp>
      <p:sp>
        <p:nvSpPr>
          <p:cNvPr id="6" name="TextBox 6"/>
          <p:cNvSpPr txBox="1"/>
          <p:nvPr/>
        </p:nvSpPr>
        <p:spPr>
          <a:xfrm>
            <a:off x="5519713" y="1848292"/>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a. Tìm hiểu cốt truyện và nhan đề truyện</a:t>
            </a:r>
          </a:p>
        </p:txBody>
      </p:sp>
      <p:sp>
        <p:nvSpPr>
          <p:cNvPr id="7" name="Freeform 7"/>
          <p:cNvSpPr/>
          <p:nvPr/>
        </p:nvSpPr>
        <p:spPr>
          <a:xfrm rot="-1334791">
            <a:off x="15891004" y="1673809"/>
            <a:ext cx="4607903" cy="6103183"/>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4"/>
            <a:stretch>
              <a:fillRect/>
            </a:stretch>
          </a:blipFill>
        </p:spPr>
      </p:sp>
      <p:grpSp>
        <p:nvGrpSpPr>
          <p:cNvPr id="8" name="Group 8"/>
          <p:cNvGrpSpPr/>
          <p:nvPr/>
        </p:nvGrpSpPr>
        <p:grpSpPr>
          <a:xfrm>
            <a:off x="1028700" y="3231559"/>
            <a:ext cx="4762501" cy="2907168"/>
            <a:chOff x="0" y="-66675"/>
            <a:chExt cx="1440748" cy="879475"/>
          </a:xfrm>
        </p:grpSpPr>
        <p:sp>
          <p:nvSpPr>
            <p:cNvPr id="9" name="Freeform 9"/>
            <p:cNvSpPr/>
            <p:nvPr/>
          </p:nvSpPr>
          <p:spPr>
            <a:xfrm>
              <a:off x="0" y="0"/>
              <a:ext cx="1432884" cy="789339"/>
            </a:xfrm>
            <a:custGeom>
              <a:avLst/>
              <a:gdLst/>
              <a:ahLst/>
              <a:cxnLst/>
              <a:rect l="l" t="t" r="r" b="b"/>
              <a:pathLst>
                <a:path w="1432884" h="789339">
                  <a:moveTo>
                    <a:pt x="0" y="0"/>
                  </a:moveTo>
                  <a:lnTo>
                    <a:pt x="1432884" y="0"/>
                  </a:lnTo>
                  <a:lnTo>
                    <a:pt x="1432884" y="789339"/>
                  </a:lnTo>
                  <a:lnTo>
                    <a:pt x="0" y="789339"/>
                  </a:lnTo>
                  <a:close/>
                </a:path>
              </a:pathLst>
            </a:custGeom>
            <a:solidFill>
              <a:srgbClr val="EACD6B">
                <a:alpha val="92941"/>
              </a:srgbClr>
            </a:solidFill>
          </p:spPr>
        </p:sp>
        <p:sp>
          <p:nvSpPr>
            <p:cNvPr id="10" name="TextBox 10"/>
            <p:cNvSpPr txBox="1"/>
            <p:nvPr/>
          </p:nvSpPr>
          <p:spPr>
            <a:xfrm>
              <a:off x="0" y="-66675"/>
              <a:ext cx="1440748" cy="879475"/>
            </a:xfrm>
            <a:prstGeom prst="rect">
              <a:avLst/>
            </a:prstGeom>
          </p:spPr>
          <p:txBody>
            <a:bodyPr lIns="50800" tIns="50800" rIns="50800" bIns="50800" rtlCol="0" anchor="ctr"/>
            <a:lstStyle/>
            <a:p>
              <a:pPr algn="just">
                <a:lnSpc>
                  <a:spcPts val="4899"/>
                </a:lnSpc>
              </a:pPr>
              <a:r>
                <a:rPr lang="en-US" sz="3499">
                  <a:solidFill>
                    <a:srgbClr val="000000">
                      <a:alpha val="92941"/>
                    </a:srgbClr>
                  </a:solidFill>
                  <a:latin typeface="Roboto Condensed"/>
                </a:rPr>
                <a:t>Do ba chuyển công tác nên gia đình cũng chuyển lên phố.</a:t>
              </a:r>
            </a:p>
          </p:txBody>
        </p:sp>
      </p:grpSp>
      <p:grpSp>
        <p:nvGrpSpPr>
          <p:cNvPr id="11" name="Group 11"/>
          <p:cNvGrpSpPr/>
          <p:nvPr/>
        </p:nvGrpSpPr>
        <p:grpSpPr>
          <a:xfrm>
            <a:off x="6109959" y="3231559"/>
            <a:ext cx="8980930" cy="2907168"/>
            <a:chOff x="0" y="-66675"/>
            <a:chExt cx="2716905" cy="879475"/>
          </a:xfrm>
        </p:grpSpPr>
        <p:sp>
          <p:nvSpPr>
            <p:cNvPr id="12" name="Freeform 12"/>
            <p:cNvSpPr/>
            <p:nvPr/>
          </p:nvSpPr>
          <p:spPr>
            <a:xfrm>
              <a:off x="0" y="0"/>
              <a:ext cx="2716905" cy="789339"/>
            </a:xfrm>
            <a:custGeom>
              <a:avLst/>
              <a:gdLst/>
              <a:ahLst/>
              <a:cxnLst/>
              <a:rect l="l" t="t" r="r" b="b"/>
              <a:pathLst>
                <a:path w="2716905" h="789339">
                  <a:moveTo>
                    <a:pt x="0" y="0"/>
                  </a:moveTo>
                  <a:lnTo>
                    <a:pt x="2716905" y="0"/>
                  </a:lnTo>
                  <a:lnTo>
                    <a:pt x="2716905" y="789339"/>
                  </a:lnTo>
                  <a:lnTo>
                    <a:pt x="0" y="789339"/>
                  </a:lnTo>
                  <a:close/>
                </a:path>
              </a:pathLst>
            </a:custGeom>
            <a:solidFill>
              <a:srgbClr val="9CBC6C">
                <a:alpha val="83922"/>
              </a:srgbClr>
            </a:solidFill>
          </p:spPr>
        </p:sp>
        <p:sp>
          <p:nvSpPr>
            <p:cNvPr id="13" name="TextBox 13"/>
            <p:cNvSpPr txBox="1"/>
            <p:nvPr/>
          </p:nvSpPr>
          <p:spPr>
            <a:xfrm>
              <a:off x="0" y="-66675"/>
              <a:ext cx="2600650" cy="879475"/>
            </a:xfrm>
            <a:prstGeom prst="rect">
              <a:avLst/>
            </a:prstGeom>
          </p:spPr>
          <p:txBody>
            <a:bodyPr lIns="50800" tIns="50800" rIns="50800" bIns="50800" rtlCol="0" anchor="ctr"/>
            <a:lstStyle/>
            <a:p>
              <a:pPr algn="just">
                <a:lnSpc>
                  <a:spcPts val="4899"/>
                </a:lnSpc>
              </a:pPr>
              <a:r>
                <a:rPr lang="en-US" sz="3499">
                  <a:solidFill>
                    <a:srgbClr val="000000">
                      <a:alpha val="83922"/>
                    </a:srgbClr>
                  </a:solidFill>
                  <a:latin typeface="Roboto Condensed"/>
                </a:rPr>
                <a:t>Mẹ nhắc chuyện lâu chưa về thăm nội nhưng bố không lo. Chỉ khi chú Biểu đến nhà, bố mới thấy nằm suy nghĩ và quyết định mai về lại "Người mẹ vườn cau".</a:t>
              </a:r>
            </a:p>
          </p:txBody>
        </p:sp>
      </p:grpSp>
      <p:grpSp>
        <p:nvGrpSpPr>
          <p:cNvPr id="14" name="Group 14"/>
          <p:cNvGrpSpPr/>
          <p:nvPr/>
        </p:nvGrpSpPr>
        <p:grpSpPr>
          <a:xfrm>
            <a:off x="1514239" y="6124432"/>
            <a:ext cx="8010947" cy="2907168"/>
            <a:chOff x="0" y="-66675"/>
            <a:chExt cx="2423466" cy="879475"/>
          </a:xfrm>
        </p:grpSpPr>
        <p:sp>
          <p:nvSpPr>
            <p:cNvPr id="15" name="Freeform 15"/>
            <p:cNvSpPr/>
            <p:nvPr/>
          </p:nvSpPr>
          <p:spPr>
            <a:xfrm>
              <a:off x="0" y="0"/>
              <a:ext cx="2423466" cy="789339"/>
            </a:xfrm>
            <a:custGeom>
              <a:avLst/>
              <a:gdLst/>
              <a:ahLst/>
              <a:cxnLst/>
              <a:rect l="l" t="t" r="r" b="b"/>
              <a:pathLst>
                <a:path w="2423466" h="789339">
                  <a:moveTo>
                    <a:pt x="0" y="0"/>
                  </a:moveTo>
                  <a:lnTo>
                    <a:pt x="2423466" y="0"/>
                  </a:lnTo>
                  <a:lnTo>
                    <a:pt x="2423466" y="789339"/>
                  </a:lnTo>
                  <a:lnTo>
                    <a:pt x="0" y="789339"/>
                  </a:lnTo>
                  <a:close/>
                </a:path>
              </a:pathLst>
            </a:custGeom>
            <a:solidFill>
              <a:srgbClr val="9CBC6C">
                <a:alpha val="83922"/>
              </a:srgbClr>
            </a:solidFill>
          </p:spPr>
        </p:sp>
        <p:sp>
          <p:nvSpPr>
            <p:cNvPr id="16" name="TextBox 16"/>
            <p:cNvSpPr txBox="1"/>
            <p:nvPr/>
          </p:nvSpPr>
          <p:spPr>
            <a:xfrm>
              <a:off x="0" y="-66675"/>
              <a:ext cx="2377306" cy="879475"/>
            </a:xfrm>
            <a:prstGeom prst="rect">
              <a:avLst/>
            </a:prstGeom>
          </p:spPr>
          <p:txBody>
            <a:bodyPr lIns="50800" tIns="50800" rIns="50800" bIns="50800" rtlCol="0" anchor="ctr"/>
            <a:lstStyle/>
            <a:p>
              <a:pPr algn="just">
                <a:lnSpc>
                  <a:spcPts val="4899"/>
                </a:lnSpc>
              </a:pPr>
              <a:r>
                <a:rPr lang="en-US" sz="3499">
                  <a:solidFill>
                    <a:srgbClr val="000000">
                      <a:alpha val="83922"/>
                    </a:srgbClr>
                  </a:solidFill>
                  <a:latin typeface="Roboto Condensed"/>
                </a:rPr>
                <a:t>Đó là những kỉ niệm về mẹ vườn cau của bố còn với mẹ của “tôi” thì chỉ "Mẹ là người sinh ra em, nuôi em lớn, ngày thường mẹ nấu cơm em ăn, giặt đồ em mặc". </a:t>
              </a:r>
            </a:p>
          </p:txBody>
        </p:sp>
      </p:grpSp>
      <p:grpSp>
        <p:nvGrpSpPr>
          <p:cNvPr id="17" name="Group 17"/>
          <p:cNvGrpSpPr/>
          <p:nvPr/>
        </p:nvGrpSpPr>
        <p:grpSpPr>
          <a:xfrm>
            <a:off x="9810750" y="6124432"/>
            <a:ext cx="5836727" cy="2907168"/>
            <a:chOff x="0" y="-66675"/>
            <a:chExt cx="1765723" cy="879475"/>
          </a:xfrm>
        </p:grpSpPr>
        <p:sp>
          <p:nvSpPr>
            <p:cNvPr id="18" name="Freeform 18"/>
            <p:cNvSpPr/>
            <p:nvPr/>
          </p:nvSpPr>
          <p:spPr>
            <a:xfrm>
              <a:off x="0" y="0"/>
              <a:ext cx="1765723" cy="789339"/>
            </a:xfrm>
            <a:custGeom>
              <a:avLst/>
              <a:gdLst/>
              <a:ahLst/>
              <a:cxnLst/>
              <a:rect l="l" t="t" r="r" b="b"/>
              <a:pathLst>
                <a:path w="1765723" h="789339">
                  <a:moveTo>
                    <a:pt x="0" y="0"/>
                  </a:moveTo>
                  <a:lnTo>
                    <a:pt x="1765723" y="0"/>
                  </a:lnTo>
                  <a:lnTo>
                    <a:pt x="1765723" y="789339"/>
                  </a:lnTo>
                  <a:lnTo>
                    <a:pt x="0" y="789339"/>
                  </a:lnTo>
                  <a:close/>
                </a:path>
              </a:pathLst>
            </a:custGeom>
            <a:solidFill>
              <a:srgbClr val="EACD6B">
                <a:alpha val="83922"/>
              </a:srgbClr>
            </a:solidFill>
          </p:spPr>
        </p:sp>
        <p:sp>
          <p:nvSpPr>
            <p:cNvPr id="19" name="TextBox 19"/>
            <p:cNvSpPr txBox="1"/>
            <p:nvPr/>
          </p:nvSpPr>
          <p:spPr>
            <a:xfrm>
              <a:off x="0" y="-66675"/>
              <a:ext cx="1757713" cy="879475"/>
            </a:xfrm>
            <a:prstGeom prst="rect">
              <a:avLst/>
            </a:prstGeom>
          </p:spPr>
          <p:txBody>
            <a:bodyPr lIns="50800" tIns="50800" rIns="50800" bIns="50800" rtlCol="0" anchor="ctr"/>
            <a:lstStyle/>
            <a:p>
              <a:pPr algn="just">
                <a:lnSpc>
                  <a:spcPts val="4899"/>
                </a:lnSpc>
              </a:pPr>
              <a:r>
                <a:rPr lang="en-US" sz="3499">
                  <a:solidFill>
                    <a:srgbClr val="000000">
                      <a:alpha val="83922"/>
                    </a:srgbClr>
                  </a:solidFill>
                  <a:latin typeface="Roboto Condensed"/>
                </a:rPr>
                <a:t>Bài văn tuy 4 điểm nhưng “tôi” cũng không hề buồn vì tả về mẹ đâu chỉ bằng vài câu.</a:t>
              </a:r>
            </a:p>
          </p:txBody>
        </p:sp>
      </p:grpSp>
      <p:sp>
        <p:nvSpPr>
          <p:cNvPr id="20" name="TextBox 20"/>
          <p:cNvSpPr txBox="1"/>
          <p:nvPr/>
        </p:nvSpPr>
        <p:spPr>
          <a:xfrm>
            <a:off x="1028700" y="9163050"/>
            <a:ext cx="13037616" cy="829073"/>
          </a:xfrm>
          <a:prstGeom prst="rect">
            <a:avLst/>
          </a:prstGeom>
        </p:spPr>
        <p:txBody>
          <a:bodyPr lIns="0" tIns="0" rIns="0" bIns="0" rtlCol="0" anchor="t">
            <a:spAutoFit/>
          </a:bodyPr>
          <a:lstStyle/>
          <a:p>
            <a:pPr>
              <a:lnSpc>
                <a:spcPts val="6719"/>
              </a:lnSpc>
            </a:pPr>
            <a:r>
              <a:rPr lang="en-US" sz="4799" b="1">
                <a:solidFill>
                  <a:srgbClr val="000000"/>
                </a:solidFill>
                <a:latin typeface="#9Slide07 HLT Fall For You"/>
              </a:rPr>
              <a:t>Cốt truyện xoay quanh câu chuyện giản dị, đời thường</a:t>
            </a:r>
          </a:p>
        </p:txBody>
      </p:sp>
      <p:sp>
        <p:nvSpPr>
          <p:cNvPr id="21" name="TextBox 21"/>
          <p:cNvSpPr txBox="1"/>
          <p:nvPr/>
        </p:nvSpPr>
        <p:spPr>
          <a:xfrm>
            <a:off x="5926262" y="98645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barn(inVertical)">
                                      <p:cBhvr>
                                        <p:cTn id="3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519713" y="1848292"/>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a. Tìm hiểu cốt truyện và nhan đề truyện</a:t>
            </a:r>
          </a:p>
        </p:txBody>
      </p:sp>
      <p:sp>
        <p:nvSpPr>
          <p:cNvPr id="4" name="Freeform 4"/>
          <p:cNvSpPr/>
          <p:nvPr/>
        </p:nvSpPr>
        <p:spPr>
          <a:xfrm>
            <a:off x="6082586" y="7330453"/>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Freeform 6"/>
          <p:cNvSpPr/>
          <p:nvPr/>
        </p:nvSpPr>
        <p:spPr>
          <a:xfrm>
            <a:off x="-611386" y="4357023"/>
            <a:ext cx="5042338" cy="9442874"/>
          </a:xfrm>
          <a:custGeom>
            <a:avLst/>
            <a:gdLst/>
            <a:ahLst/>
            <a:cxnLst/>
            <a:rect l="l" t="t" r="r" b="b"/>
            <a:pathLst>
              <a:path w="5042338" h="9442874">
                <a:moveTo>
                  <a:pt x="0" y="0"/>
                </a:moveTo>
                <a:lnTo>
                  <a:pt x="5042339" y="0"/>
                </a:lnTo>
                <a:lnTo>
                  <a:pt x="5042339" y="9442874"/>
                </a:lnTo>
                <a:lnTo>
                  <a:pt x="0" y="9442874"/>
                </a:lnTo>
                <a:lnTo>
                  <a:pt x="0" y="0"/>
                </a:lnTo>
                <a:close/>
              </a:path>
            </a:pathLst>
          </a:custGeom>
          <a:blipFill>
            <a:blip r:embed="rId4"/>
            <a:stretch>
              <a:fillRect t="-4619" b="-4619"/>
            </a:stretch>
          </a:blipFill>
        </p:spPr>
      </p:sp>
      <p:sp>
        <p:nvSpPr>
          <p:cNvPr id="7" name="TextBox 7"/>
          <p:cNvSpPr txBox="1"/>
          <p:nvPr/>
        </p:nvSpPr>
        <p:spPr>
          <a:xfrm>
            <a:off x="7205943" y="2912261"/>
            <a:ext cx="6586257" cy="941656"/>
          </a:xfrm>
          <a:prstGeom prst="rect">
            <a:avLst/>
          </a:prstGeom>
        </p:spPr>
        <p:txBody>
          <a:bodyPr wrap="square" lIns="0" tIns="0" rIns="0" bIns="0" rtlCol="0" anchor="t">
            <a:spAutoFit/>
          </a:bodyPr>
          <a:lstStyle/>
          <a:p>
            <a:pPr>
              <a:lnSpc>
                <a:spcPts val="7419"/>
              </a:lnSpc>
            </a:pPr>
            <a:r>
              <a:rPr lang="en-US" sz="5299">
                <a:solidFill>
                  <a:srgbClr val="F7931E"/>
                </a:solidFill>
                <a:latin typeface="#9Slide05 Aphrodite Pro"/>
              </a:rPr>
              <a:t>Người mẹ </a:t>
            </a:r>
            <a:r>
              <a:rPr lang="en-US" sz="5299">
                <a:solidFill>
                  <a:srgbClr val="868B64"/>
                </a:solidFill>
                <a:latin typeface="#9Slide05 Aphrodite Pro"/>
              </a:rPr>
              <a:t>vườn cau</a:t>
            </a:r>
          </a:p>
        </p:txBody>
      </p:sp>
      <p:sp>
        <p:nvSpPr>
          <p:cNvPr id="8" name="TextBox 8"/>
          <p:cNvSpPr txBox="1"/>
          <p:nvPr/>
        </p:nvSpPr>
        <p:spPr>
          <a:xfrm>
            <a:off x="4004460" y="4280823"/>
            <a:ext cx="6402966" cy="2683464"/>
          </a:xfrm>
          <a:prstGeom prst="rect">
            <a:avLst/>
          </a:prstGeom>
        </p:spPr>
        <p:txBody>
          <a:bodyPr lIns="0" tIns="0" rIns="0" bIns="0" rtlCol="0" anchor="t">
            <a:spAutoFit/>
          </a:bodyPr>
          <a:lstStyle/>
          <a:p>
            <a:pPr algn="just">
              <a:lnSpc>
                <a:spcPts val="5370"/>
              </a:lnSpc>
              <a:spcBef>
                <a:spcPct val="0"/>
              </a:spcBef>
            </a:pPr>
            <a:r>
              <a:rPr lang="en-US" sz="3836">
                <a:solidFill>
                  <a:srgbClr val="995404"/>
                </a:solidFill>
                <a:latin typeface="Roboto Condensed"/>
              </a:rPr>
              <a:t>người có công lao sinh thành và nuôi dưỡng con cái, luôn dành tình yêu thường cho các con và được con yêu thương, kính trọng.</a:t>
            </a:r>
          </a:p>
        </p:txBody>
      </p:sp>
      <p:sp>
        <p:nvSpPr>
          <p:cNvPr id="9" name="TextBox 9"/>
          <p:cNvSpPr txBox="1"/>
          <p:nvPr/>
        </p:nvSpPr>
        <p:spPr>
          <a:xfrm>
            <a:off x="11036754" y="4280823"/>
            <a:ext cx="4447771" cy="2007288"/>
          </a:xfrm>
          <a:prstGeom prst="rect">
            <a:avLst/>
          </a:prstGeom>
        </p:spPr>
        <p:txBody>
          <a:bodyPr lIns="0" tIns="0" rIns="0" bIns="0" rtlCol="0" anchor="t">
            <a:spAutoFit/>
          </a:bodyPr>
          <a:lstStyle/>
          <a:p>
            <a:pPr algn="just">
              <a:lnSpc>
                <a:spcPts val="5370"/>
              </a:lnSpc>
              <a:spcBef>
                <a:spcPct val="0"/>
              </a:spcBef>
            </a:pPr>
            <a:r>
              <a:rPr lang="en-US" sz="3836">
                <a:solidFill>
                  <a:srgbClr val="39761E"/>
                </a:solidFill>
                <a:latin typeface="Roboto Condensed"/>
              </a:rPr>
              <a:t>loài cây giản dị luôn mọc thẳng, hiên ngang bất khuất</a:t>
            </a:r>
          </a:p>
        </p:txBody>
      </p:sp>
      <p:sp>
        <p:nvSpPr>
          <p:cNvPr id="10" name="Freeform 10"/>
          <p:cNvSpPr/>
          <p:nvPr/>
        </p:nvSpPr>
        <p:spPr>
          <a:xfrm>
            <a:off x="2899577" y="7494553"/>
            <a:ext cx="3904345" cy="2792447"/>
          </a:xfrm>
          <a:custGeom>
            <a:avLst/>
            <a:gdLst/>
            <a:ahLst/>
            <a:cxnLst/>
            <a:rect l="l" t="t" r="r" b="b"/>
            <a:pathLst>
              <a:path w="3904345" h="2792447">
                <a:moveTo>
                  <a:pt x="0" y="0"/>
                </a:moveTo>
                <a:lnTo>
                  <a:pt x="3904345" y="0"/>
                </a:lnTo>
                <a:lnTo>
                  <a:pt x="3904345" y="2792447"/>
                </a:lnTo>
                <a:lnTo>
                  <a:pt x="0" y="2792447"/>
                </a:lnTo>
                <a:lnTo>
                  <a:pt x="0" y="0"/>
                </a:lnTo>
                <a:close/>
              </a:path>
            </a:pathLst>
          </a:custGeom>
          <a:blipFill>
            <a:blip r:embed="rId3"/>
            <a:stretch>
              <a:fillRect l="-5985" r="-5985"/>
            </a:stretch>
          </a:blipFill>
        </p:spPr>
      </p:sp>
      <p:sp>
        <p:nvSpPr>
          <p:cNvPr id="11" name="TextBox 11"/>
          <p:cNvSpPr txBox="1"/>
          <p:nvPr/>
        </p:nvSpPr>
        <p:spPr>
          <a:xfrm>
            <a:off x="2899577" y="8380755"/>
            <a:ext cx="4141861" cy="877545"/>
          </a:xfrm>
          <a:prstGeom prst="rect">
            <a:avLst/>
          </a:prstGeom>
        </p:spPr>
        <p:txBody>
          <a:bodyPr lIns="0" tIns="0" rIns="0" bIns="0" rtlCol="0" anchor="t">
            <a:spAutoFit/>
          </a:bodyPr>
          <a:lstStyle/>
          <a:p>
            <a:pPr algn="ctr">
              <a:lnSpc>
                <a:spcPts val="6756"/>
              </a:lnSpc>
              <a:spcBef>
                <a:spcPct val="0"/>
              </a:spcBef>
            </a:pPr>
            <a:r>
              <a:rPr lang="en-US" sz="4825">
                <a:solidFill>
                  <a:srgbClr val="F7931E"/>
                </a:solidFill>
                <a:latin typeface="#9Slide07 Crocante"/>
              </a:rPr>
              <a:t>Ý NGHĨA</a:t>
            </a:r>
          </a:p>
        </p:txBody>
      </p:sp>
      <p:grpSp>
        <p:nvGrpSpPr>
          <p:cNvPr id="12" name="Group 12"/>
          <p:cNvGrpSpPr/>
          <p:nvPr/>
        </p:nvGrpSpPr>
        <p:grpSpPr>
          <a:xfrm>
            <a:off x="6929590" y="7494553"/>
            <a:ext cx="10217862" cy="2215581"/>
            <a:chOff x="0" y="0"/>
            <a:chExt cx="3091100" cy="670256"/>
          </a:xfrm>
        </p:grpSpPr>
        <p:sp>
          <p:nvSpPr>
            <p:cNvPr id="13" name="Freeform 13"/>
            <p:cNvSpPr/>
            <p:nvPr/>
          </p:nvSpPr>
          <p:spPr>
            <a:xfrm>
              <a:off x="0" y="0"/>
              <a:ext cx="3091100" cy="670256"/>
            </a:xfrm>
            <a:custGeom>
              <a:avLst/>
              <a:gdLst/>
              <a:ahLst/>
              <a:cxnLst/>
              <a:rect l="l" t="t" r="r" b="b"/>
              <a:pathLst>
                <a:path w="3091100" h="670256">
                  <a:moveTo>
                    <a:pt x="0" y="0"/>
                  </a:moveTo>
                  <a:lnTo>
                    <a:pt x="3091100" y="0"/>
                  </a:lnTo>
                  <a:lnTo>
                    <a:pt x="3091100" y="670256"/>
                  </a:lnTo>
                  <a:lnTo>
                    <a:pt x="0" y="670256"/>
                  </a:lnTo>
                  <a:close/>
                </a:path>
              </a:pathLst>
            </a:custGeom>
            <a:solidFill>
              <a:srgbClr val="EACD6B">
                <a:alpha val="92941"/>
              </a:srgbClr>
            </a:solidFill>
          </p:spPr>
        </p:sp>
        <p:sp>
          <p:nvSpPr>
            <p:cNvPr id="14" name="TextBox 14"/>
            <p:cNvSpPr txBox="1"/>
            <p:nvPr/>
          </p:nvSpPr>
          <p:spPr>
            <a:xfrm>
              <a:off x="0" y="-66675"/>
              <a:ext cx="812800" cy="879475"/>
            </a:xfrm>
            <a:prstGeom prst="rect">
              <a:avLst/>
            </a:prstGeom>
          </p:spPr>
          <p:txBody>
            <a:bodyPr lIns="50800" tIns="50800" rIns="50800" bIns="50800" rtlCol="0" anchor="ctr"/>
            <a:lstStyle/>
            <a:p>
              <a:pPr algn="just">
                <a:lnSpc>
                  <a:spcPts val="4899"/>
                </a:lnSpc>
              </a:pPr>
              <a:endParaRPr/>
            </a:p>
          </p:txBody>
        </p:sp>
      </p:grpSp>
      <p:sp>
        <p:nvSpPr>
          <p:cNvPr id="15" name="TextBox 15"/>
          <p:cNvSpPr txBox="1"/>
          <p:nvPr/>
        </p:nvSpPr>
        <p:spPr>
          <a:xfrm>
            <a:off x="7151033" y="7560599"/>
            <a:ext cx="9774974" cy="2007288"/>
          </a:xfrm>
          <a:prstGeom prst="rect">
            <a:avLst/>
          </a:prstGeom>
        </p:spPr>
        <p:txBody>
          <a:bodyPr lIns="0" tIns="0" rIns="0" bIns="0" rtlCol="0" anchor="t">
            <a:spAutoFit/>
          </a:bodyPr>
          <a:lstStyle/>
          <a:p>
            <a:pPr algn="just">
              <a:lnSpc>
                <a:spcPts val="5370"/>
              </a:lnSpc>
              <a:spcBef>
                <a:spcPct val="0"/>
              </a:spcBef>
            </a:pPr>
            <a:r>
              <a:rPr lang="en-US" sz="3836">
                <a:solidFill>
                  <a:srgbClr val="000000"/>
                </a:solidFill>
                <a:latin typeface="Roboto Condensed"/>
              </a:rPr>
              <a:t>Cách diễn đạt giản dị và mới mẻ này đã nhấn mạnh sự giản dị, khiêm nhường của biết bao người mẹ anh hùng trên đất nước này. </a:t>
            </a:r>
          </a:p>
        </p:txBody>
      </p:sp>
      <p:sp>
        <p:nvSpPr>
          <p:cNvPr id="16" name="Freeform 16"/>
          <p:cNvSpPr/>
          <p:nvPr/>
        </p:nvSpPr>
        <p:spPr>
          <a:xfrm rot="-986863">
            <a:off x="15984048" y="4381383"/>
            <a:ext cx="4607903" cy="6103183"/>
          </a:xfrm>
          <a:custGeom>
            <a:avLst/>
            <a:gdLst/>
            <a:ahLst/>
            <a:cxnLst/>
            <a:rect l="l" t="t" r="r" b="b"/>
            <a:pathLst>
              <a:path w="4607903" h="6103183">
                <a:moveTo>
                  <a:pt x="0" y="0"/>
                </a:moveTo>
                <a:lnTo>
                  <a:pt x="4607904" y="0"/>
                </a:lnTo>
                <a:lnTo>
                  <a:pt x="4607904" y="6103184"/>
                </a:lnTo>
                <a:lnTo>
                  <a:pt x="0" y="6103184"/>
                </a:lnTo>
                <a:lnTo>
                  <a:pt x="0" y="0"/>
                </a:lnTo>
                <a:close/>
              </a:path>
            </a:pathLst>
          </a:custGeom>
          <a:blipFill>
            <a:blip r:embed="rId5"/>
            <a:stretch>
              <a:fillRect/>
            </a:stretch>
          </a:blipFill>
        </p:spPr>
      </p:sp>
      <p:sp>
        <p:nvSpPr>
          <p:cNvPr id="17" name="Freeform 1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sp>
        <p:nvSpPr>
          <p:cNvPr id="18" name="TextBox 18"/>
          <p:cNvSpPr txBox="1"/>
          <p:nvPr/>
        </p:nvSpPr>
        <p:spPr>
          <a:xfrm>
            <a:off x="5926262" y="98645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14300"/>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1627002"/>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b. Tìm hiểu về nhân vật: * Mẹ vườn cau</a:t>
            </a:r>
          </a:p>
        </p:txBody>
      </p:sp>
      <p:sp>
        <p:nvSpPr>
          <p:cNvPr id="4" name="Freeform 4"/>
          <p:cNvSpPr/>
          <p:nvPr/>
        </p:nvSpPr>
        <p:spPr>
          <a:xfrm>
            <a:off x="-6772259" y="2481077"/>
            <a:ext cx="19390068" cy="10759582"/>
          </a:xfrm>
          <a:custGeom>
            <a:avLst/>
            <a:gdLst/>
            <a:ahLst/>
            <a:cxnLst/>
            <a:rect l="l" t="t" r="r" b="b"/>
            <a:pathLst>
              <a:path w="19390068" h="10759582">
                <a:moveTo>
                  <a:pt x="0" y="0"/>
                </a:moveTo>
                <a:lnTo>
                  <a:pt x="19390068" y="0"/>
                </a:lnTo>
                <a:lnTo>
                  <a:pt x="19390068" y="10759582"/>
                </a:lnTo>
                <a:lnTo>
                  <a:pt x="0" y="10759582"/>
                </a:lnTo>
                <a:lnTo>
                  <a:pt x="0" y="0"/>
                </a:lnTo>
                <a:close/>
              </a:path>
            </a:pathLst>
          </a:custGeom>
          <a:blipFill>
            <a:blip r:embed="rId4"/>
            <a:stretch>
              <a:fillRect l="-3277" r="-3277" b="-16576"/>
            </a:stretch>
          </a:blipFill>
        </p:spPr>
      </p:sp>
      <p:sp>
        <p:nvSpPr>
          <p:cNvPr id="5" name="Freeform 5"/>
          <p:cNvSpPr/>
          <p:nvPr/>
        </p:nvSpPr>
        <p:spPr>
          <a:xfrm>
            <a:off x="1985049" y="6995574"/>
            <a:ext cx="20210737" cy="9322203"/>
          </a:xfrm>
          <a:custGeom>
            <a:avLst/>
            <a:gdLst/>
            <a:ahLst/>
            <a:cxnLst/>
            <a:rect l="l" t="t" r="r" b="b"/>
            <a:pathLst>
              <a:path w="20210737" h="9322203">
                <a:moveTo>
                  <a:pt x="0" y="0"/>
                </a:moveTo>
                <a:lnTo>
                  <a:pt x="20210738" y="0"/>
                </a:lnTo>
                <a:lnTo>
                  <a:pt x="20210738" y="9322202"/>
                </a:lnTo>
                <a:lnTo>
                  <a:pt x="0" y="9322202"/>
                </a:lnTo>
                <a:lnTo>
                  <a:pt x="0" y="0"/>
                </a:lnTo>
                <a:close/>
              </a:path>
            </a:pathLst>
          </a:custGeom>
          <a:blipFill>
            <a:blip r:embed="rId5"/>
            <a:stretch>
              <a:fillRect/>
            </a:stretch>
          </a:blipFill>
        </p:spPr>
      </p:sp>
      <p:sp>
        <p:nvSpPr>
          <p:cNvPr id="6" name="Freeform 6"/>
          <p:cNvSpPr/>
          <p:nvPr/>
        </p:nvSpPr>
        <p:spPr>
          <a:xfrm>
            <a:off x="-4034386" y="897170"/>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6"/>
            <a:stretch>
              <a:fillRect/>
            </a:stretch>
          </a:blipFill>
        </p:spPr>
      </p:sp>
      <p:sp>
        <p:nvSpPr>
          <p:cNvPr id="7" name="TextBox 7"/>
          <p:cNvSpPr txBox="1"/>
          <p:nvPr/>
        </p:nvSpPr>
        <p:spPr>
          <a:xfrm>
            <a:off x="5844385" y="771451"/>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8" name="Freeform 8"/>
          <p:cNvSpPr/>
          <p:nvPr/>
        </p:nvSpPr>
        <p:spPr>
          <a:xfrm>
            <a:off x="16703500" y="-1583908"/>
            <a:ext cx="4959398" cy="3167815"/>
          </a:xfrm>
          <a:custGeom>
            <a:avLst/>
            <a:gdLst/>
            <a:ahLst/>
            <a:cxnLst/>
            <a:rect l="l" t="t" r="r" b="b"/>
            <a:pathLst>
              <a:path w="4959398" h="3167815">
                <a:moveTo>
                  <a:pt x="0" y="0"/>
                </a:moveTo>
                <a:lnTo>
                  <a:pt x="4959397" y="0"/>
                </a:lnTo>
                <a:lnTo>
                  <a:pt x="4959397" y="3167816"/>
                </a:lnTo>
                <a:lnTo>
                  <a:pt x="0" y="3167816"/>
                </a:lnTo>
                <a:lnTo>
                  <a:pt x="0" y="0"/>
                </a:lnTo>
                <a:close/>
              </a:path>
            </a:pathLst>
          </a:custGeom>
          <a:blipFill>
            <a:blip r:embed="rId7"/>
            <a:stretch>
              <a:fillRect/>
            </a:stretch>
          </a:blipFill>
        </p:spPr>
      </p:sp>
      <p:grpSp>
        <p:nvGrpSpPr>
          <p:cNvPr id="9" name="Group 9"/>
          <p:cNvGrpSpPr/>
          <p:nvPr/>
        </p:nvGrpSpPr>
        <p:grpSpPr>
          <a:xfrm>
            <a:off x="1379725" y="4198443"/>
            <a:ext cx="3086100" cy="3086100"/>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ACD6B">
                <a:alpha val="73725"/>
              </a:srgbClr>
            </a:solidFill>
          </p:spPr>
        </p:sp>
        <p:sp>
          <p:nvSpPr>
            <p:cNvPr id="11" name="TextBox 11"/>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alpha val="73725"/>
                    </a:srgbClr>
                  </a:solidFill>
                  <a:latin typeface="Roboto Condensed"/>
                </a:rPr>
                <a:t>Giới thiệu</a:t>
              </a:r>
            </a:p>
          </p:txBody>
        </p:sp>
      </p:grpSp>
      <p:grpSp>
        <p:nvGrpSpPr>
          <p:cNvPr id="12" name="Group 12"/>
          <p:cNvGrpSpPr/>
          <p:nvPr/>
        </p:nvGrpSpPr>
        <p:grpSpPr>
          <a:xfrm>
            <a:off x="4125815" y="4252657"/>
            <a:ext cx="3086100" cy="3086100"/>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5BE60"/>
            </a:solidFill>
          </p:spPr>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Hành động</a:t>
              </a:r>
            </a:p>
          </p:txBody>
        </p:sp>
      </p:grpSp>
      <p:grpSp>
        <p:nvGrpSpPr>
          <p:cNvPr id="15" name="Group 15"/>
          <p:cNvGrpSpPr/>
          <p:nvPr/>
        </p:nvGrpSpPr>
        <p:grpSpPr>
          <a:xfrm>
            <a:off x="7070623" y="4376158"/>
            <a:ext cx="3086100" cy="3086100"/>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3AC5C"/>
            </a:solidFill>
          </p:spPr>
        </p:sp>
        <p:sp>
          <p:nvSpPr>
            <p:cNvPr id="17" name="TextBox 17"/>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Lời nói</a:t>
              </a:r>
            </a:p>
          </p:txBody>
        </p:sp>
      </p:grpSp>
      <p:grpSp>
        <p:nvGrpSpPr>
          <p:cNvPr id="18" name="Group 18"/>
          <p:cNvGrpSpPr/>
          <p:nvPr/>
        </p:nvGrpSpPr>
        <p:grpSpPr>
          <a:xfrm>
            <a:off x="2582765" y="6770193"/>
            <a:ext cx="3086100" cy="308610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985D"/>
            </a:solidFill>
          </p:spPr>
        </p:sp>
        <p:sp>
          <p:nvSpPr>
            <p:cNvPr id="20" name="TextBox 20"/>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Suy nghĩ</a:t>
              </a:r>
            </a:p>
          </p:txBody>
        </p:sp>
      </p:grpSp>
      <p:grpSp>
        <p:nvGrpSpPr>
          <p:cNvPr id="21" name="Group 21"/>
          <p:cNvGrpSpPr/>
          <p:nvPr/>
        </p:nvGrpSpPr>
        <p:grpSpPr>
          <a:xfrm>
            <a:off x="5527573" y="6770193"/>
            <a:ext cx="3086100" cy="3086100"/>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D5E"/>
            </a:solidFill>
          </p:spPr>
        </p:sp>
        <p:sp>
          <p:nvSpPr>
            <p:cNvPr id="23" name="TextBox 23"/>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rPr>
                <a:t>Tính cách</a:t>
              </a:r>
            </a:p>
          </p:txBody>
        </p:sp>
      </p:grpSp>
      <p:sp>
        <p:nvSpPr>
          <p:cNvPr id="25" name="TextBox 25"/>
          <p:cNvSpPr txBox="1"/>
          <p:nvPr/>
        </p:nvSpPr>
        <p:spPr>
          <a:xfrm>
            <a:off x="3421135" y="2733782"/>
            <a:ext cx="10238581" cy="655036"/>
          </a:xfrm>
          <a:prstGeom prst="rect">
            <a:avLst/>
          </a:prstGeom>
        </p:spPr>
        <p:txBody>
          <a:bodyPr lIns="0" tIns="0" rIns="0" bIns="0" rtlCol="0" anchor="t">
            <a:spAutoFit/>
          </a:bodyPr>
          <a:lstStyle/>
          <a:p>
            <a:pPr algn="ctr">
              <a:lnSpc>
                <a:spcPts val="5370"/>
              </a:lnSpc>
              <a:spcBef>
                <a:spcPct val="0"/>
              </a:spcBef>
            </a:pPr>
            <a:r>
              <a:rPr lang="en-US" sz="3836">
                <a:solidFill>
                  <a:srgbClr val="000000"/>
                </a:solidFill>
                <a:latin typeface="Roboto Condensed"/>
              </a:rPr>
              <a:t>Tìm hiểu nhân vật </a:t>
            </a:r>
            <a:r>
              <a:rPr lang="en-US" sz="3836">
                <a:solidFill>
                  <a:srgbClr val="000000"/>
                </a:solidFill>
                <a:latin typeface="Roboto Condensed Bold"/>
              </a:rPr>
              <a:t>mẹ vườn cau</a:t>
            </a:r>
            <a:r>
              <a:rPr lang="en-US" sz="3836">
                <a:solidFill>
                  <a:srgbClr val="000000"/>
                </a:solidFill>
                <a:latin typeface="Roboto Condensed"/>
              </a:rPr>
              <a:t> qua các phương diện:</a:t>
            </a:r>
          </a:p>
        </p:txBody>
      </p:sp>
      <p:sp>
        <p:nvSpPr>
          <p:cNvPr id="26" name="Freeform 15">
            <a:extLst>
              <a:ext uri="{FF2B5EF4-FFF2-40B4-BE49-F238E27FC236}">
                <a16:creationId xmlns:a16="http://schemas.microsoft.com/office/drawing/2014/main" xmlns="" id="{2BF955BD-3D11-20F9-826C-6A8FB160856B}"/>
              </a:ext>
            </a:extLst>
          </p:cNvPr>
          <p:cNvSpPr/>
          <p:nvPr/>
        </p:nvSpPr>
        <p:spPr>
          <a:xfrm>
            <a:off x="11658600" y="2857500"/>
            <a:ext cx="7640136" cy="8309790"/>
          </a:xfrm>
          <a:custGeom>
            <a:avLst/>
            <a:gdLst/>
            <a:ahLst/>
            <a:cxnLst/>
            <a:rect l="l" t="t" r="r" b="b"/>
            <a:pathLst>
              <a:path w="7640136" h="8309790">
                <a:moveTo>
                  <a:pt x="7640137" y="0"/>
                </a:moveTo>
                <a:lnTo>
                  <a:pt x="0" y="0"/>
                </a:lnTo>
                <a:lnTo>
                  <a:pt x="0" y="8309790"/>
                </a:lnTo>
                <a:lnTo>
                  <a:pt x="7640137" y="8309790"/>
                </a:lnTo>
                <a:lnTo>
                  <a:pt x="7640137" y="0"/>
                </a:lnTo>
                <a:close/>
              </a:path>
            </a:pathLst>
          </a:custGeom>
          <a:blipFill>
            <a:blip r:embed="rId8"/>
            <a:stretch>
              <a:fillRect/>
            </a:stretch>
          </a:blipFill>
        </p:spPr>
      </p:sp>
      <p:pic>
        <p:nvPicPr>
          <p:cNvPr id="27" name="Electric - 3 Minute Countdown">
            <a:hlinkClick r:id="" action="ppaction://media"/>
            <a:extLst>
              <a:ext uri="{FF2B5EF4-FFF2-40B4-BE49-F238E27FC236}">
                <a16:creationId xmlns:a16="http://schemas.microsoft.com/office/drawing/2014/main" xmlns="" id="{64407E31-3669-B1A4-3F79-04523A557F68}"/>
              </a:ext>
            </a:extLst>
          </p:cNvPr>
          <p:cNvPicPr>
            <a:picLocks noChangeAspect="1"/>
          </p:cNvPicPr>
          <p:nvPr>
            <a:videoFile r:link="rId2"/>
            <p:extLst>
              <p:ext uri="{DAA4B4D4-6D71-4841-9C94-3DE7FCFB9230}">
                <p14:media xmlns:p14="http://schemas.microsoft.com/office/powerpoint/2010/main" r:embed="rId1"/>
              </p:ext>
            </p:extLst>
          </p:nvPr>
        </p:nvPicPr>
        <p:blipFill>
          <a:blip r:embed="rId9">
            <a:duotone>
              <a:schemeClr val="accent6">
                <a:shade val="45000"/>
                <a:satMod val="135000"/>
              </a:schemeClr>
              <a:prstClr val="white"/>
            </a:duotone>
          </a:blip>
          <a:stretch>
            <a:fillRect/>
          </a:stretch>
        </p:blipFill>
        <p:spPr>
          <a:xfrm>
            <a:off x="8610600" y="6896100"/>
            <a:ext cx="3197144" cy="2971800"/>
          </a:xfrm>
          <a:prstGeom prst="ellipse">
            <a:avLst/>
          </a:prstGeom>
          <a:ln w="63500" cap="rnd">
            <a:solidFill>
              <a:schemeClr val="accent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5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7"/>
                                        </p:tgtEl>
                                      </p:cBhvr>
                                    </p:cmd>
                                  </p:childTnLst>
                                </p:cTn>
                              </p:par>
                            </p:childTnLst>
                          </p:cTn>
                        </p:par>
                      </p:childTnLst>
                    </p:cTn>
                  </p:par>
                </p:childTnLst>
              </p:cTn>
              <p:nextCondLst>
                <p:cond evt="onClick" delay="0">
                  <p:tgtEl>
                    <p:spTgt spid="27"/>
                  </p:tgtEl>
                </p:cond>
              </p:nextCondLst>
            </p:seq>
            <p:video>
              <p:cMediaNode vol="80000">
                <p:cTn id="12" fill="hold" display="0">
                  <p:stCondLst>
                    <p:cond delay="indefinite"/>
                  </p:stCondLst>
                </p:cTn>
                <p:tgtEl>
                  <p:spTgt spid="2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14300"/>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1627002"/>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Mẹ vườn cau</a:t>
            </a:r>
          </a:p>
        </p:txBody>
      </p:sp>
      <p:sp>
        <p:nvSpPr>
          <p:cNvPr id="4" name="Freeform 4"/>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2"/>
            <a:stretch>
              <a:fillRect/>
            </a:stretch>
          </a:blipFill>
        </p:spPr>
      </p:sp>
      <p:sp>
        <p:nvSpPr>
          <p:cNvPr id="5" name="TextBox 5"/>
          <p:cNvSpPr txBox="1"/>
          <p:nvPr/>
        </p:nvSpPr>
        <p:spPr>
          <a:xfrm>
            <a:off x="5844385" y="809551"/>
            <a:ext cx="13037616" cy="740996"/>
          </a:xfrm>
          <a:prstGeom prst="rect">
            <a:avLst/>
          </a:prstGeom>
        </p:spPr>
        <p:txBody>
          <a:bodyPr lIns="0" tIns="0" rIns="0" bIns="0" rtlCol="0" anchor="t">
            <a:spAutoFit/>
          </a:bodyPr>
          <a:lstStyle/>
          <a:p>
            <a:pPr>
              <a:lnSpc>
                <a:spcPts val="5879"/>
              </a:lnSpc>
            </a:pPr>
            <a:r>
              <a:rPr lang="en-US" sz="4199">
                <a:solidFill>
                  <a:srgbClr val="000000"/>
                </a:solidFill>
                <a:latin typeface="#9Slide05 Aphrodite Pro"/>
              </a:rPr>
              <a:t>2. Khám phá văn bản</a:t>
            </a:r>
          </a:p>
        </p:txBody>
      </p:sp>
      <p:sp>
        <p:nvSpPr>
          <p:cNvPr id="6" name="Freeform 6"/>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2"/>
            <a:stretch>
              <a:fillRect/>
            </a:stretch>
          </a:blipFill>
        </p:spPr>
      </p:sp>
      <p:grpSp>
        <p:nvGrpSpPr>
          <p:cNvPr id="7" name="Group 7"/>
          <p:cNvGrpSpPr/>
          <p:nvPr/>
        </p:nvGrpSpPr>
        <p:grpSpPr>
          <a:xfrm>
            <a:off x="6512264" y="2809982"/>
            <a:ext cx="11110103" cy="4736442"/>
            <a:chOff x="0" y="0"/>
            <a:chExt cx="3361021" cy="1432865"/>
          </a:xfrm>
        </p:grpSpPr>
        <p:sp>
          <p:nvSpPr>
            <p:cNvPr id="8" name="Freeform 8"/>
            <p:cNvSpPr/>
            <p:nvPr/>
          </p:nvSpPr>
          <p:spPr>
            <a:xfrm>
              <a:off x="0" y="0"/>
              <a:ext cx="3361020" cy="1432865"/>
            </a:xfrm>
            <a:custGeom>
              <a:avLst/>
              <a:gdLst/>
              <a:ahLst/>
              <a:cxnLst/>
              <a:rect l="l" t="t" r="r" b="b"/>
              <a:pathLst>
                <a:path w="3361020" h="1432865">
                  <a:moveTo>
                    <a:pt x="0" y="0"/>
                  </a:moveTo>
                  <a:lnTo>
                    <a:pt x="3361020" y="0"/>
                  </a:lnTo>
                  <a:lnTo>
                    <a:pt x="3361020" y="1432865"/>
                  </a:lnTo>
                  <a:lnTo>
                    <a:pt x="0" y="1432865"/>
                  </a:lnTo>
                  <a:close/>
                </a:path>
              </a:pathLst>
            </a:custGeom>
            <a:solidFill>
              <a:srgbClr val="FFF0CA">
                <a:alpha val="92941"/>
              </a:srgbClr>
            </a:solidFill>
          </p:spPr>
        </p:sp>
        <p:sp>
          <p:nvSpPr>
            <p:cNvPr id="9" name="TextBox 9"/>
            <p:cNvSpPr txBox="1"/>
            <p:nvPr/>
          </p:nvSpPr>
          <p:spPr>
            <a:xfrm>
              <a:off x="0" y="-66675"/>
              <a:ext cx="812800" cy="879475"/>
            </a:xfrm>
            <a:prstGeom prst="rect">
              <a:avLst/>
            </a:prstGeom>
          </p:spPr>
          <p:txBody>
            <a:bodyPr lIns="50800" tIns="50800" rIns="50800" bIns="50800" rtlCol="0" anchor="ctr"/>
            <a:lstStyle/>
            <a:p>
              <a:pPr algn="just">
                <a:lnSpc>
                  <a:spcPts val="4899"/>
                </a:lnSpc>
              </a:pPr>
              <a:endParaRPr/>
            </a:p>
          </p:txBody>
        </p:sp>
      </p:grpSp>
      <p:sp>
        <p:nvSpPr>
          <p:cNvPr id="10" name="TextBox 10"/>
          <p:cNvSpPr txBox="1"/>
          <p:nvPr/>
        </p:nvSpPr>
        <p:spPr>
          <a:xfrm>
            <a:off x="6260452" y="2834433"/>
            <a:ext cx="11017480" cy="4711991"/>
          </a:xfrm>
          <a:prstGeom prst="rect">
            <a:avLst/>
          </a:prstGeom>
        </p:spPr>
        <p:txBody>
          <a:bodyPr lIns="0" tIns="0" rIns="0" bIns="0" rtlCol="0" anchor="t">
            <a:spAutoFit/>
          </a:bodyPr>
          <a:lstStyle/>
          <a:p>
            <a:pPr marL="828233" lvl="1" indent="-414117" algn="just">
              <a:lnSpc>
                <a:spcPts val="5370"/>
              </a:lnSpc>
              <a:buFont typeface="Arial"/>
              <a:buChar char="•"/>
            </a:pPr>
            <a:r>
              <a:rPr lang="en-US" sz="3836">
                <a:solidFill>
                  <a:srgbClr val="000000"/>
                </a:solidFill>
                <a:latin typeface="Roboto Condensed"/>
              </a:rPr>
              <a:t>Nội đã già, là một trong hai nội của nhân vật tôi.</a:t>
            </a:r>
          </a:p>
          <a:p>
            <a:pPr marL="828233" lvl="1" indent="-414117" algn="just">
              <a:lnSpc>
                <a:spcPts val="5370"/>
              </a:lnSpc>
              <a:buFont typeface="Arial"/>
              <a:buChar char="•"/>
            </a:pPr>
            <a:r>
              <a:rPr lang="en-US" sz="3836">
                <a:solidFill>
                  <a:srgbClr val="000000"/>
                </a:solidFill>
                <a:latin typeface="Roboto Condensed"/>
              </a:rPr>
              <a:t>Má vườn cau là mẹ của hai chú bộ đội anh dũng, đã hy sinh trong chiến đấu.</a:t>
            </a:r>
          </a:p>
          <a:p>
            <a:pPr marL="828233" lvl="1" indent="-414117" algn="just">
              <a:lnSpc>
                <a:spcPts val="5370"/>
              </a:lnSpc>
              <a:buFont typeface="Arial"/>
              <a:buChar char="•"/>
            </a:pPr>
            <a:r>
              <a:rPr lang="en-US" sz="3836">
                <a:solidFill>
                  <a:srgbClr val="000000"/>
                </a:solidFill>
                <a:latin typeface="Roboto Condensed"/>
              </a:rPr>
              <a:t>Nhà nội nhỏ xíu, mái lá dột tong tong, nội chỉ có một mình với bàn thờ nghi ngút khói hương.</a:t>
            </a:r>
          </a:p>
          <a:p>
            <a:pPr marL="828233" lvl="1" indent="-414117" algn="just">
              <a:lnSpc>
                <a:spcPts val="5370"/>
              </a:lnSpc>
              <a:buFont typeface="Arial"/>
              <a:buChar char="•"/>
            </a:pPr>
            <a:r>
              <a:rPr lang="en-US" sz="3836">
                <a:solidFill>
                  <a:srgbClr val="000000"/>
                </a:solidFill>
                <a:latin typeface="Roboto Condensed"/>
              </a:rPr>
              <a:t>Dáng còm cõi, người phúc hậu, đôi mắt già nua nheo nheo.</a:t>
            </a:r>
          </a:p>
        </p:txBody>
      </p:sp>
      <p:sp>
        <p:nvSpPr>
          <p:cNvPr id="11" name="Freeform 11"/>
          <p:cNvSpPr/>
          <p:nvPr/>
        </p:nvSpPr>
        <p:spPr>
          <a:xfrm>
            <a:off x="-7847545" y="8356049"/>
            <a:ext cx="20210737" cy="9322203"/>
          </a:xfrm>
          <a:custGeom>
            <a:avLst/>
            <a:gdLst/>
            <a:ahLst/>
            <a:cxnLst/>
            <a:rect l="l" t="t" r="r" b="b"/>
            <a:pathLst>
              <a:path w="20210737" h="9322203">
                <a:moveTo>
                  <a:pt x="0" y="0"/>
                </a:moveTo>
                <a:lnTo>
                  <a:pt x="20210738" y="0"/>
                </a:lnTo>
                <a:lnTo>
                  <a:pt x="20210738" y="9322203"/>
                </a:lnTo>
                <a:lnTo>
                  <a:pt x="0" y="9322203"/>
                </a:lnTo>
                <a:lnTo>
                  <a:pt x="0" y="0"/>
                </a:lnTo>
                <a:close/>
              </a:path>
            </a:pathLst>
          </a:custGeom>
          <a:blipFill>
            <a:blip r:embed="rId3"/>
            <a:stretch>
              <a:fillRect/>
            </a:stretch>
          </a:blipFill>
        </p:spPr>
      </p:sp>
      <p:grpSp>
        <p:nvGrpSpPr>
          <p:cNvPr id="12" name="Group 12"/>
          <p:cNvGrpSpPr/>
          <p:nvPr/>
        </p:nvGrpSpPr>
        <p:grpSpPr>
          <a:xfrm>
            <a:off x="5433774" y="7870903"/>
            <a:ext cx="12369737" cy="2215581"/>
            <a:chOff x="0" y="0"/>
            <a:chExt cx="3742084" cy="670256"/>
          </a:xfrm>
        </p:grpSpPr>
        <p:sp>
          <p:nvSpPr>
            <p:cNvPr id="13" name="Freeform 13"/>
            <p:cNvSpPr/>
            <p:nvPr/>
          </p:nvSpPr>
          <p:spPr>
            <a:xfrm>
              <a:off x="0" y="0"/>
              <a:ext cx="3742084" cy="670256"/>
            </a:xfrm>
            <a:custGeom>
              <a:avLst/>
              <a:gdLst/>
              <a:ahLst/>
              <a:cxnLst/>
              <a:rect l="l" t="t" r="r" b="b"/>
              <a:pathLst>
                <a:path w="3742084" h="670256">
                  <a:moveTo>
                    <a:pt x="0" y="0"/>
                  </a:moveTo>
                  <a:lnTo>
                    <a:pt x="3742084" y="0"/>
                  </a:lnTo>
                  <a:lnTo>
                    <a:pt x="3742084" y="670256"/>
                  </a:lnTo>
                  <a:lnTo>
                    <a:pt x="0" y="670256"/>
                  </a:lnTo>
                  <a:close/>
                </a:path>
              </a:pathLst>
            </a:custGeom>
            <a:solidFill>
              <a:srgbClr val="EACD6B">
                <a:alpha val="92941"/>
              </a:srgbClr>
            </a:solidFill>
          </p:spPr>
        </p:sp>
        <p:sp>
          <p:nvSpPr>
            <p:cNvPr id="14" name="TextBox 14"/>
            <p:cNvSpPr txBox="1"/>
            <p:nvPr/>
          </p:nvSpPr>
          <p:spPr>
            <a:xfrm>
              <a:off x="0" y="-66675"/>
              <a:ext cx="812800" cy="879475"/>
            </a:xfrm>
            <a:prstGeom prst="rect">
              <a:avLst/>
            </a:prstGeom>
          </p:spPr>
          <p:txBody>
            <a:bodyPr lIns="50800" tIns="50800" rIns="50800" bIns="50800" rtlCol="0" anchor="ctr"/>
            <a:lstStyle/>
            <a:p>
              <a:pPr algn="just">
                <a:lnSpc>
                  <a:spcPts val="4899"/>
                </a:lnSpc>
              </a:pPr>
              <a:endParaRPr/>
            </a:p>
          </p:txBody>
        </p:sp>
      </p:grpSp>
      <p:sp>
        <p:nvSpPr>
          <p:cNvPr id="15" name="Freeform 15"/>
          <p:cNvSpPr/>
          <p:nvPr/>
        </p:nvSpPr>
        <p:spPr>
          <a:xfrm flipH="1">
            <a:off x="-757195" y="2619482"/>
            <a:ext cx="7640136" cy="8309790"/>
          </a:xfrm>
          <a:custGeom>
            <a:avLst/>
            <a:gdLst/>
            <a:ahLst/>
            <a:cxnLst/>
            <a:rect l="l" t="t" r="r" b="b"/>
            <a:pathLst>
              <a:path w="7640136" h="8309790">
                <a:moveTo>
                  <a:pt x="7640137" y="0"/>
                </a:moveTo>
                <a:lnTo>
                  <a:pt x="0" y="0"/>
                </a:lnTo>
                <a:lnTo>
                  <a:pt x="0" y="8309790"/>
                </a:lnTo>
                <a:lnTo>
                  <a:pt x="7640137" y="8309790"/>
                </a:lnTo>
                <a:lnTo>
                  <a:pt x="7640137" y="0"/>
                </a:lnTo>
                <a:close/>
              </a:path>
            </a:pathLst>
          </a:custGeom>
          <a:blipFill>
            <a:blip r:embed="rId4"/>
            <a:stretch>
              <a:fillRect/>
            </a:stretch>
          </a:blipFill>
        </p:spPr>
      </p:sp>
      <p:sp>
        <p:nvSpPr>
          <p:cNvPr id="16" name="TextBox 16"/>
          <p:cNvSpPr txBox="1"/>
          <p:nvPr/>
        </p:nvSpPr>
        <p:spPr>
          <a:xfrm>
            <a:off x="5666269" y="7936949"/>
            <a:ext cx="12301575" cy="2027350"/>
          </a:xfrm>
          <a:prstGeom prst="rect">
            <a:avLst/>
          </a:prstGeom>
        </p:spPr>
        <p:txBody>
          <a:bodyPr lIns="0" tIns="0" rIns="0" bIns="0" rtlCol="0" anchor="t">
            <a:spAutoFit/>
          </a:bodyPr>
          <a:lstStyle/>
          <a:p>
            <a:pPr>
              <a:lnSpc>
                <a:spcPts val="5370"/>
              </a:lnSpc>
              <a:spcBef>
                <a:spcPct val="0"/>
              </a:spcBef>
            </a:pPr>
            <a:r>
              <a:rPr lang="en-US" sz="3836" b="1">
                <a:solidFill>
                  <a:srgbClr val="000000"/>
                </a:solidFill>
                <a:latin typeface="Roboto Condensed"/>
              </a:rPr>
              <a:t>Tác giả giới thiệu nội vườn cau một cách bí ẩn, hé lộ dần trong từng chi tiết của câu chuyện khiến người đọc hồi hộp, tò mò về thân thế của nội.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14300"/>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1627002"/>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Mẹ vườn cau</a:t>
            </a:r>
          </a:p>
        </p:txBody>
      </p:sp>
      <p:sp>
        <p:nvSpPr>
          <p:cNvPr id="4" name="Freeform 4"/>
          <p:cNvSpPr/>
          <p:nvPr/>
        </p:nvSpPr>
        <p:spPr>
          <a:xfrm flipH="1">
            <a:off x="-920491" y="2981432"/>
            <a:ext cx="7640136" cy="8309790"/>
          </a:xfrm>
          <a:custGeom>
            <a:avLst/>
            <a:gdLst/>
            <a:ahLst/>
            <a:cxnLst/>
            <a:rect l="l" t="t" r="r" b="b"/>
            <a:pathLst>
              <a:path w="7640136" h="8309790">
                <a:moveTo>
                  <a:pt x="7640136" y="0"/>
                </a:moveTo>
                <a:lnTo>
                  <a:pt x="0" y="0"/>
                </a:lnTo>
                <a:lnTo>
                  <a:pt x="0" y="8309790"/>
                </a:lnTo>
                <a:lnTo>
                  <a:pt x="7640136" y="8309790"/>
                </a:lnTo>
                <a:lnTo>
                  <a:pt x="7640136"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TextBox 6"/>
          <p:cNvSpPr txBox="1"/>
          <p:nvPr/>
        </p:nvSpPr>
        <p:spPr>
          <a:xfrm>
            <a:off x="5844385" y="809551"/>
            <a:ext cx="13037616" cy="740996"/>
          </a:xfrm>
          <a:prstGeom prst="rect">
            <a:avLst/>
          </a:prstGeom>
        </p:spPr>
        <p:txBody>
          <a:bodyPr lIns="0" tIns="0" rIns="0" bIns="0" rtlCol="0" anchor="t">
            <a:spAutoFit/>
          </a:bodyPr>
          <a:lstStyle/>
          <a:p>
            <a:pPr>
              <a:lnSpc>
                <a:spcPts val="5879"/>
              </a:lnSpc>
            </a:pPr>
            <a:r>
              <a:rPr lang="en-US" sz="4199">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grpSp>
        <p:nvGrpSpPr>
          <p:cNvPr id="8" name="Group 8"/>
          <p:cNvGrpSpPr/>
          <p:nvPr/>
        </p:nvGrpSpPr>
        <p:grpSpPr>
          <a:xfrm>
            <a:off x="4484721" y="2766779"/>
            <a:ext cx="13318790" cy="5304493"/>
            <a:chOff x="0" y="0"/>
            <a:chExt cx="4029191" cy="1604711"/>
          </a:xfrm>
        </p:grpSpPr>
        <p:sp>
          <p:nvSpPr>
            <p:cNvPr id="9" name="Freeform 9"/>
            <p:cNvSpPr/>
            <p:nvPr/>
          </p:nvSpPr>
          <p:spPr>
            <a:xfrm>
              <a:off x="0" y="0"/>
              <a:ext cx="4029191" cy="1604711"/>
            </a:xfrm>
            <a:custGeom>
              <a:avLst/>
              <a:gdLst/>
              <a:ahLst/>
              <a:cxnLst/>
              <a:rect l="l" t="t" r="r" b="b"/>
              <a:pathLst>
                <a:path w="4029191" h="1604711">
                  <a:moveTo>
                    <a:pt x="0" y="0"/>
                  </a:moveTo>
                  <a:lnTo>
                    <a:pt x="4029191" y="0"/>
                  </a:lnTo>
                  <a:lnTo>
                    <a:pt x="4029191" y="1604711"/>
                  </a:lnTo>
                  <a:lnTo>
                    <a:pt x="0" y="1604711"/>
                  </a:lnTo>
                  <a:close/>
                </a:path>
              </a:pathLst>
            </a:custGeom>
            <a:solidFill>
              <a:srgbClr val="FFF0CA">
                <a:alpha val="92941"/>
              </a:srgbClr>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just">
                <a:lnSpc>
                  <a:spcPts val="4899"/>
                </a:lnSpc>
              </a:pPr>
              <a:endParaRPr/>
            </a:p>
          </p:txBody>
        </p:sp>
      </p:grpSp>
      <p:sp>
        <p:nvSpPr>
          <p:cNvPr id="11" name="TextBox 11"/>
          <p:cNvSpPr txBox="1"/>
          <p:nvPr/>
        </p:nvSpPr>
        <p:spPr>
          <a:xfrm>
            <a:off x="4649055" y="2733782"/>
            <a:ext cx="12880689" cy="5185266"/>
          </a:xfrm>
          <a:prstGeom prst="rect">
            <a:avLst/>
          </a:prstGeom>
        </p:spPr>
        <p:txBody>
          <a:bodyPr lIns="0" tIns="0" rIns="0" bIns="0" rtlCol="0" anchor="t">
            <a:spAutoFit/>
          </a:bodyPr>
          <a:lstStyle/>
          <a:p>
            <a:pPr marL="785055" lvl="1" indent="-392527" algn="just">
              <a:lnSpc>
                <a:spcPts val="5090"/>
              </a:lnSpc>
              <a:buFont typeface="Arial"/>
              <a:buChar char="•"/>
            </a:pPr>
            <a:r>
              <a:rPr lang="en-US" sz="3636" b="1">
                <a:solidFill>
                  <a:srgbClr val="000000"/>
                </a:solidFill>
                <a:latin typeface="Roboto Condensed"/>
              </a:rPr>
              <a:t>Trước đây </a:t>
            </a:r>
            <a:r>
              <a:rPr lang="en-US" sz="3636">
                <a:solidFill>
                  <a:srgbClr val="000000"/>
                </a:solidFill>
                <a:latin typeface="Roboto Condensed"/>
              </a:rPr>
              <a:t>nội mang giỏ đưa thức ăn, đưa tin tức trong thời chiến.</a:t>
            </a:r>
          </a:p>
          <a:p>
            <a:pPr marL="785055" lvl="1" indent="-392527" algn="just">
              <a:lnSpc>
                <a:spcPts val="5090"/>
              </a:lnSpc>
              <a:buFont typeface="Arial"/>
              <a:buChar char="•"/>
            </a:pPr>
            <a:r>
              <a:rPr lang="en-US" sz="3636" b="1">
                <a:solidFill>
                  <a:srgbClr val="000000"/>
                </a:solidFill>
                <a:latin typeface="Roboto Condensed"/>
              </a:rPr>
              <a:t>Nay: </a:t>
            </a:r>
          </a:p>
          <a:p>
            <a:pPr algn="just">
              <a:lnSpc>
                <a:spcPts val="5090"/>
              </a:lnSpc>
            </a:pPr>
            <a:r>
              <a:rPr lang="en-US" sz="3636">
                <a:solidFill>
                  <a:srgbClr val="000000"/>
                </a:solidFill>
                <a:latin typeface="Roboto Condensed"/>
              </a:rPr>
              <a:t>+ Gầy gò, cười phô cả lợi; Vuốt đầu tôi, ôm tôi vào lòng, ngồi trên võng bố đưa kèn kẹt.</a:t>
            </a:r>
          </a:p>
          <a:p>
            <a:pPr algn="just">
              <a:lnSpc>
                <a:spcPts val="5090"/>
              </a:lnSpc>
            </a:pPr>
            <a:r>
              <a:rPr lang="en-US" sz="3636">
                <a:solidFill>
                  <a:srgbClr val="000000"/>
                </a:solidFill>
                <a:latin typeface="Roboto Condensed"/>
              </a:rPr>
              <a:t>+ Nội cười, trông vui lắm, cái vui như thức dậy sau đêm dài vươn mình đón bình minh.</a:t>
            </a:r>
          </a:p>
          <a:p>
            <a:pPr algn="just">
              <a:lnSpc>
                <a:spcPts val="5090"/>
              </a:lnSpc>
            </a:pPr>
            <a:r>
              <a:rPr lang="en-US" sz="3636">
                <a:solidFill>
                  <a:srgbClr val="000000"/>
                </a:solidFill>
                <a:latin typeface="Roboto Condensed"/>
              </a:rPr>
              <a:t>+ Nội dẫn ra vườn, nắm tay tôi; Mắc màn cho tôi ngủ</a:t>
            </a:r>
          </a:p>
          <a:p>
            <a:pPr algn="just">
              <a:lnSpc>
                <a:spcPts val="5090"/>
              </a:lnSpc>
            </a:pPr>
            <a:r>
              <a:rPr lang="en-US" sz="3636">
                <a:solidFill>
                  <a:srgbClr val="000000"/>
                </a:solidFill>
                <a:latin typeface="Roboto Condensed"/>
              </a:rPr>
              <a:t>+ Gởi cho ba tôi một xâu ếch dài thiệt dài</a:t>
            </a:r>
          </a:p>
        </p:txBody>
      </p:sp>
      <p:grpSp>
        <p:nvGrpSpPr>
          <p:cNvPr id="12" name="Group 12"/>
          <p:cNvGrpSpPr/>
          <p:nvPr/>
        </p:nvGrpSpPr>
        <p:grpSpPr>
          <a:xfrm>
            <a:off x="4316002" y="8315464"/>
            <a:ext cx="13546793" cy="1743218"/>
            <a:chOff x="0" y="0"/>
            <a:chExt cx="4098167" cy="527357"/>
          </a:xfrm>
        </p:grpSpPr>
        <p:sp>
          <p:nvSpPr>
            <p:cNvPr id="13" name="Freeform 13"/>
            <p:cNvSpPr/>
            <p:nvPr/>
          </p:nvSpPr>
          <p:spPr>
            <a:xfrm>
              <a:off x="0" y="0"/>
              <a:ext cx="4098167" cy="527357"/>
            </a:xfrm>
            <a:custGeom>
              <a:avLst/>
              <a:gdLst/>
              <a:ahLst/>
              <a:cxnLst/>
              <a:rect l="l" t="t" r="r" b="b"/>
              <a:pathLst>
                <a:path w="4098167" h="527357">
                  <a:moveTo>
                    <a:pt x="0" y="0"/>
                  </a:moveTo>
                  <a:lnTo>
                    <a:pt x="4098167" y="0"/>
                  </a:lnTo>
                  <a:lnTo>
                    <a:pt x="4098167" y="527357"/>
                  </a:lnTo>
                  <a:lnTo>
                    <a:pt x="0" y="527357"/>
                  </a:lnTo>
                  <a:close/>
                </a:path>
              </a:pathLst>
            </a:custGeom>
            <a:solidFill>
              <a:srgbClr val="EACD6B">
                <a:alpha val="92941"/>
              </a:srgbClr>
            </a:solidFill>
          </p:spPr>
        </p:sp>
        <p:sp>
          <p:nvSpPr>
            <p:cNvPr id="14" name="TextBox 14"/>
            <p:cNvSpPr txBox="1"/>
            <p:nvPr/>
          </p:nvSpPr>
          <p:spPr>
            <a:xfrm>
              <a:off x="0" y="-66675"/>
              <a:ext cx="812800" cy="879475"/>
            </a:xfrm>
            <a:prstGeom prst="rect">
              <a:avLst/>
            </a:prstGeom>
          </p:spPr>
          <p:txBody>
            <a:bodyPr lIns="50800" tIns="50800" rIns="50800" bIns="50800" rtlCol="0" anchor="ctr"/>
            <a:lstStyle/>
            <a:p>
              <a:pPr algn="just">
                <a:lnSpc>
                  <a:spcPts val="4899"/>
                </a:lnSpc>
              </a:pPr>
              <a:endParaRPr/>
            </a:p>
          </p:txBody>
        </p:sp>
      </p:grpSp>
      <p:sp>
        <p:nvSpPr>
          <p:cNvPr id="15" name="TextBox 15"/>
          <p:cNvSpPr txBox="1"/>
          <p:nvPr/>
        </p:nvSpPr>
        <p:spPr>
          <a:xfrm>
            <a:off x="4484721" y="8470349"/>
            <a:ext cx="12301575" cy="2007288"/>
          </a:xfrm>
          <a:prstGeom prst="rect">
            <a:avLst/>
          </a:prstGeom>
        </p:spPr>
        <p:txBody>
          <a:bodyPr lIns="0" tIns="0" rIns="0" bIns="0" rtlCol="0" anchor="t">
            <a:spAutoFit/>
          </a:bodyPr>
          <a:lstStyle/>
          <a:p>
            <a:pPr marL="828233" lvl="1" indent="-414117">
              <a:lnSpc>
                <a:spcPts val="5370"/>
              </a:lnSpc>
              <a:spcBef>
                <a:spcPct val="0"/>
              </a:spcBef>
              <a:buFont typeface="Arial"/>
              <a:buChar char="•"/>
            </a:pPr>
            <a:r>
              <a:rPr lang="en-US" sz="3836">
                <a:solidFill>
                  <a:srgbClr val="000000"/>
                </a:solidFill>
                <a:latin typeface="Roboto Condensed"/>
              </a:rPr>
              <a:t>Ăn cho mau lớn, con.</a:t>
            </a:r>
          </a:p>
          <a:p>
            <a:pPr marL="828233" lvl="1" indent="-414117">
              <a:lnSpc>
                <a:spcPts val="5370"/>
              </a:lnSpc>
              <a:spcBef>
                <a:spcPct val="0"/>
              </a:spcBef>
              <a:buFont typeface="Arial"/>
              <a:buChar char="•"/>
            </a:pPr>
            <a:r>
              <a:rPr lang="en-US" sz="3836">
                <a:solidFill>
                  <a:srgbClr val="000000"/>
                </a:solidFill>
                <a:latin typeface="Roboto Condensed"/>
              </a:rPr>
              <a:t>Rồi vợ mầy chạy lại méc má mầy cho coi.</a:t>
            </a:r>
          </a:p>
          <a:p>
            <a:pPr>
              <a:lnSpc>
                <a:spcPts val="5370"/>
              </a:lnSpc>
              <a:spcBef>
                <a:spcPct val="0"/>
              </a:spcBef>
            </a:pPr>
            <a:endParaRPr lang="en-US" sz="3836">
              <a:solidFill>
                <a:srgbClr val="000000"/>
              </a:solidFill>
              <a:latin typeface="Roboto Condensed"/>
            </a:endParaRPr>
          </a:p>
        </p:txBody>
      </p:sp>
      <p:sp>
        <p:nvSpPr>
          <p:cNvPr id="16" name="TextBox 16"/>
          <p:cNvSpPr txBox="1"/>
          <p:nvPr/>
        </p:nvSpPr>
        <p:spPr>
          <a:xfrm>
            <a:off x="14270070" y="7075591"/>
            <a:ext cx="3592726" cy="995681"/>
          </a:xfrm>
          <a:prstGeom prst="rect">
            <a:avLst/>
          </a:prstGeom>
          <a:solidFill>
            <a:schemeClr val="accent1"/>
          </a:solidFill>
        </p:spPr>
        <p:txBody>
          <a:bodyPr lIns="0" tIns="0" rIns="0" bIns="0" rtlCol="0" anchor="t">
            <a:spAutoFit/>
          </a:bodyPr>
          <a:lstStyle/>
          <a:p>
            <a:pPr algn="ctr">
              <a:lnSpc>
                <a:spcPts val="8119"/>
              </a:lnSpc>
            </a:pPr>
            <a:r>
              <a:rPr lang="en-US" sz="5799">
                <a:solidFill>
                  <a:schemeClr val="bg1"/>
                </a:solidFill>
                <a:latin typeface="#9Slide07 HLT Fall For You"/>
              </a:rPr>
              <a:t>Hành động</a:t>
            </a:r>
          </a:p>
        </p:txBody>
      </p:sp>
      <p:sp>
        <p:nvSpPr>
          <p:cNvPr id="17" name="TextBox 17"/>
          <p:cNvSpPr txBox="1"/>
          <p:nvPr/>
        </p:nvSpPr>
        <p:spPr>
          <a:xfrm>
            <a:off x="14120309" y="9063051"/>
            <a:ext cx="3683202" cy="995681"/>
          </a:xfrm>
          <a:prstGeom prst="rect">
            <a:avLst/>
          </a:prstGeom>
          <a:solidFill>
            <a:schemeClr val="accent1"/>
          </a:solidFill>
        </p:spPr>
        <p:txBody>
          <a:bodyPr lIns="0" tIns="0" rIns="0" bIns="0" rtlCol="0" anchor="t">
            <a:spAutoFit/>
          </a:bodyPr>
          <a:lstStyle/>
          <a:p>
            <a:pPr algn="ctr">
              <a:lnSpc>
                <a:spcPts val="8119"/>
              </a:lnSpc>
            </a:pPr>
            <a:r>
              <a:rPr lang="en-US" sz="5799">
                <a:solidFill>
                  <a:schemeClr val="bg1"/>
                </a:solidFill>
                <a:latin typeface="#9Slide07 HLT Fall For You"/>
              </a:rPr>
              <a:t>Lời nói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barn(inVertical)">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barn(inVertical)">
                                      <p:cBhvr>
                                        <p:cTn id="25" dur="500"/>
                                        <p:tgtEl>
                                          <p:spTgt spid="11">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xEl>
                                              <p:pRg st="5" end="5"/>
                                            </p:txEl>
                                          </p:spTgt>
                                        </p:tgtEl>
                                        <p:attrNameLst>
                                          <p:attrName>style.visibility</p:attrName>
                                        </p:attrNameLst>
                                      </p:cBhvr>
                                      <p:to>
                                        <p:strVal val="visible"/>
                                      </p:to>
                                    </p:set>
                                    <p:animEffect transition="in" filter="barn(inVertical)">
                                      <p:cBhvr>
                                        <p:cTn id="28" dur="500"/>
                                        <p:tgtEl>
                                          <p:spTgt spid="11">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14300"/>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1627002"/>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Mẹ vườn cau</a:t>
            </a:r>
          </a:p>
        </p:txBody>
      </p:sp>
      <p:sp>
        <p:nvSpPr>
          <p:cNvPr id="4" name="Freeform 4"/>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2"/>
            <a:stretch>
              <a:fillRect/>
            </a:stretch>
          </a:blipFill>
        </p:spPr>
      </p:sp>
      <p:sp>
        <p:nvSpPr>
          <p:cNvPr id="5" name="TextBox 5"/>
          <p:cNvSpPr txBox="1"/>
          <p:nvPr/>
        </p:nvSpPr>
        <p:spPr>
          <a:xfrm>
            <a:off x="5844385" y="809551"/>
            <a:ext cx="13037616" cy="740996"/>
          </a:xfrm>
          <a:prstGeom prst="rect">
            <a:avLst/>
          </a:prstGeom>
        </p:spPr>
        <p:txBody>
          <a:bodyPr lIns="0" tIns="0" rIns="0" bIns="0" rtlCol="0" anchor="t">
            <a:spAutoFit/>
          </a:bodyPr>
          <a:lstStyle/>
          <a:p>
            <a:pPr>
              <a:lnSpc>
                <a:spcPts val="5879"/>
              </a:lnSpc>
            </a:pPr>
            <a:r>
              <a:rPr lang="en-US" sz="4199">
                <a:solidFill>
                  <a:srgbClr val="000000"/>
                </a:solidFill>
                <a:latin typeface="#9Slide05 Aphrodite Pro"/>
              </a:rPr>
              <a:t>2. Khám phá văn bản</a:t>
            </a:r>
          </a:p>
        </p:txBody>
      </p:sp>
      <p:sp>
        <p:nvSpPr>
          <p:cNvPr id="6" name="Freeform 6"/>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2"/>
            <a:stretch>
              <a:fillRect/>
            </a:stretch>
          </a:blipFill>
        </p:spPr>
      </p:sp>
      <p:sp>
        <p:nvSpPr>
          <p:cNvPr id="7" name="Freeform 7"/>
          <p:cNvSpPr/>
          <p:nvPr/>
        </p:nvSpPr>
        <p:spPr>
          <a:xfrm flipH="1">
            <a:off x="6606868" y="2761514"/>
            <a:ext cx="5186444" cy="5641032"/>
          </a:xfrm>
          <a:custGeom>
            <a:avLst/>
            <a:gdLst/>
            <a:ahLst/>
            <a:cxnLst/>
            <a:rect l="l" t="t" r="r" b="b"/>
            <a:pathLst>
              <a:path w="5186444" h="5641032">
                <a:moveTo>
                  <a:pt x="5186443" y="0"/>
                </a:moveTo>
                <a:lnTo>
                  <a:pt x="0" y="0"/>
                </a:lnTo>
                <a:lnTo>
                  <a:pt x="0" y="5641032"/>
                </a:lnTo>
                <a:lnTo>
                  <a:pt x="5186443" y="5641032"/>
                </a:lnTo>
                <a:lnTo>
                  <a:pt x="5186443" y="0"/>
                </a:lnTo>
                <a:close/>
              </a:path>
            </a:pathLst>
          </a:custGeom>
          <a:blipFill>
            <a:blip r:embed="rId3"/>
            <a:stretch>
              <a:fillRect/>
            </a:stretch>
          </a:blipFill>
        </p:spPr>
      </p:sp>
      <p:sp>
        <p:nvSpPr>
          <p:cNvPr id="8" name="Freeform 8"/>
          <p:cNvSpPr/>
          <p:nvPr/>
        </p:nvSpPr>
        <p:spPr>
          <a:xfrm>
            <a:off x="9879113" y="2448032"/>
            <a:ext cx="7380187" cy="4003275"/>
          </a:xfrm>
          <a:custGeom>
            <a:avLst/>
            <a:gdLst/>
            <a:ahLst/>
            <a:cxnLst/>
            <a:rect l="l" t="t" r="r" b="b"/>
            <a:pathLst>
              <a:path w="7380187" h="4003275">
                <a:moveTo>
                  <a:pt x="0" y="0"/>
                </a:moveTo>
                <a:lnTo>
                  <a:pt x="7380187" y="0"/>
                </a:lnTo>
                <a:lnTo>
                  <a:pt x="7380187" y="4003275"/>
                </a:lnTo>
                <a:lnTo>
                  <a:pt x="0" y="4003275"/>
                </a:lnTo>
                <a:lnTo>
                  <a:pt x="0" y="0"/>
                </a:lnTo>
                <a:close/>
              </a:path>
            </a:pathLst>
          </a:custGeom>
          <a:blipFill>
            <a:blip r:embed="rId4"/>
            <a:stretch>
              <a:fillRect/>
            </a:stretch>
          </a:blipFill>
        </p:spPr>
      </p:sp>
      <p:sp>
        <p:nvSpPr>
          <p:cNvPr id="9" name="Freeform 9"/>
          <p:cNvSpPr/>
          <p:nvPr/>
        </p:nvSpPr>
        <p:spPr>
          <a:xfrm>
            <a:off x="419878" y="3035786"/>
            <a:ext cx="6960309" cy="3775518"/>
          </a:xfrm>
          <a:custGeom>
            <a:avLst/>
            <a:gdLst/>
            <a:ahLst/>
            <a:cxnLst/>
            <a:rect l="l" t="t" r="r" b="b"/>
            <a:pathLst>
              <a:path w="6960309" h="3775518">
                <a:moveTo>
                  <a:pt x="0" y="0"/>
                </a:moveTo>
                <a:lnTo>
                  <a:pt x="6960309" y="0"/>
                </a:lnTo>
                <a:lnTo>
                  <a:pt x="6960309" y="3775518"/>
                </a:lnTo>
                <a:lnTo>
                  <a:pt x="0" y="3775518"/>
                </a:lnTo>
                <a:lnTo>
                  <a:pt x="0" y="0"/>
                </a:lnTo>
                <a:close/>
              </a:path>
            </a:pathLst>
          </a:custGeom>
          <a:blipFill>
            <a:blip r:embed="rId5"/>
            <a:stretch>
              <a:fillRect/>
            </a:stretch>
          </a:blipFill>
        </p:spPr>
      </p:sp>
      <p:sp>
        <p:nvSpPr>
          <p:cNvPr id="10" name="Freeform 10"/>
          <p:cNvSpPr/>
          <p:nvPr/>
        </p:nvSpPr>
        <p:spPr>
          <a:xfrm>
            <a:off x="3036868" y="7369704"/>
            <a:ext cx="20210737" cy="9322203"/>
          </a:xfrm>
          <a:custGeom>
            <a:avLst/>
            <a:gdLst/>
            <a:ahLst/>
            <a:cxnLst/>
            <a:rect l="l" t="t" r="r" b="b"/>
            <a:pathLst>
              <a:path w="20210737" h="9322203">
                <a:moveTo>
                  <a:pt x="0" y="0"/>
                </a:moveTo>
                <a:lnTo>
                  <a:pt x="20210738" y="0"/>
                </a:lnTo>
                <a:lnTo>
                  <a:pt x="20210738" y="9322202"/>
                </a:lnTo>
                <a:lnTo>
                  <a:pt x="0" y="9322202"/>
                </a:lnTo>
                <a:lnTo>
                  <a:pt x="0" y="0"/>
                </a:lnTo>
                <a:close/>
              </a:path>
            </a:pathLst>
          </a:custGeom>
          <a:blipFill>
            <a:blip r:embed="rId6"/>
            <a:stretch>
              <a:fillRect/>
            </a:stretch>
          </a:blipFill>
        </p:spPr>
      </p:sp>
      <p:sp>
        <p:nvSpPr>
          <p:cNvPr id="11" name="Freeform 11"/>
          <p:cNvSpPr/>
          <p:nvPr/>
        </p:nvSpPr>
        <p:spPr>
          <a:xfrm>
            <a:off x="6078925" y="6622757"/>
            <a:ext cx="9025738" cy="3015509"/>
          </a:xfrm>
          <a:custGeom>
            <a:avLst/>
            <a:gdLst/>
            <a:ahLst/>
            <a:cxnLst/>
            <a:rect l="l" t="t" r="r" b="b"/>
            <a:pathLst>
              <a:path w="9025738" h="3015509">
                <a:moveTo>
                  <a:pt x="0" y="0"/>
                </a:moveTo>
                <a:lnTo>
                  <a:pt x="9025738" y="0"/>
                </a:lnTo>
                <a:lnTo>
                  <a:pt x="9025738" y="3015509"/>
                </a:lnTo>
                <a:lnTo>
                  <a:pt x="0" y="3015509"/>
                </a:lnTo>
                <a:lnTo>
                  <a:pt x="0" y="0"/>
                </a:lnTo>
                <a:close/>
              </a:path>
            </a:pathLst>
          </a:custGeom>
          <a:blipFill>
            <a:blip r:embed="rId7"/>
            <a:stretch>
              <a:fillRect t="-20421" b="-41934"/>
            </a:stretch>
          </a:blipFill>
        </p:spPr>
      </p:sp>
      <p:sp>
        <p:nvSpPr>
          <p:cNvPr id="12" name="TextBox 12"/>
          <p:cNvSpPr txBox="1"/>
          <p:nvPr/>
        </p:nvSpPr>
        <p:spPr>
          <a:xfrm rot="-72854">
            <a:off x="614257" y="3534013"/>
            <a:ext cx="6239585" cy="2851500"/>
          </a:xfrm>
          <a:prstGeom prst="rect">
            <a:avLst/>
          </a:prstGeom>
        </p:spPr>
        <p:txBody>
          <a:bodyPr lIns="0" tIns="0" rIns="0" bIns="0" rtlCol="0" anchor="t">
            <a:spAutoFit/>
          </a:bodyPr>
          <a:lstStyle/>
          <a:p>
            <a:pPr algn="just">
              <a:lnSpc>
                <a:spcPts val="4530"/>
              </a:lnSpc>
              <a:spcBef>
                <a:spcPct val="0"/>
              </a:spcBef>
            </a:pPr>
            <a:r>
              <a:rPr lang="en-US" sz="3236">
                <a:solidFill>
                  <a:srgbClr val="000000"/>
                </a:solidFill>
                <a:latin typeface="Roboto Condensed Italics"/>
              </a:rPr>
              <a:t>Nội vườn cau</a:t>
            </a:r>
            <a:r>
              <a:rPr lang="en-US" sz="3236">
                <a:solidFill>
                  <a:srgbClr val="000000"/>
                </a:solidFill>
                <a:latin typeface="Roboto Condensed"/>
              </a:rPr>
              <a:t> là một người mẹ mất con trong kháng chiến, đó là nỗi đau không gì sánh được nhưng cũng chính là sự hy sinh lớn lao của người mẹ cách mạng.</a:t>
            </a:r>
          </a:p>
        </p:txBody>
      </p:sp>
      <p:sp>
        <p:nvSpPr>
          <p:cNvPr id="13" name="TextBox 13"/>
          <p:cNvSpPr txBox="1"/>
          <p:nvPr/>
        </p:nvSpPr>
        <p:spPr>
          <a:xfrm rot="-72854">
            <a:off x="10448749" y="3025382"/>
            <a:ext cx="6239585" cy="2943838"/>
          </a:xfrm>
          <a:prstGeom prst="rect">
            <a:avLst/>
          </a:prstGeom>
        </p:spPr>
        <p:txBody>
          <a:bodyPr lIns="0" tIns="0" rIns="0" bIns="0" rtlCol="0" anchor="t">
            <a:spAutoFit/>
          </a:bodyPr>
          <a:lstStyle/>
          <a:p>
            <a:pPr algn="just">
              <a:lnSpc>
                <a:spcPts val="4670"/>
              </a:lnSpc>
              <a:spcBef>
                <a:spcPct val="0"/>
              </a:spcBef>
            </a:pPr>
            <a:r>
              <a:rPr lang="en-US" sz="3336">
                <a:solidFill>
                  <a:srgbClr val="000000"/>
                </a:solidFill>
                <a:latin typeface="Roboto Condensed"/>
              </a:rPr>
              <a:t>Nội ngày nay đã già, một mình nhưng nội không cô đơn. Nội coi con của họ như cháu của mình: yêu thương, chăm sóc bằng tất cả lòng yêu thương.</a:t>
            </a:r>
          </a:p>
        </p:txBody>
      </p:sp>
      <p:sp>
        <p:nvSpPr>
          <p:cNvPr id="14" name="TextBox 14"/>
          <p:cNvSpPr txBox="1"/>
          <p:nvPr/>
        </p:nvSpPr>
        <p:spPr>
          <a:xfrm rot="-72854">
            <a:off x="6625776" y="7239976"/>
            <a:ext cx="7930705" cy="2007586"/>
          </a:xfrm>
          <a:prstGeom prst="rect">
            <a:avLst/>
          </a:prstGeom>
        </p:spPr>
        <p:txBody>
          <a:bodyPr lIns="0" tIns="0" rIns="0" bIns="0" rtlCol="0" anchor="t">
            <a:spAutoFit/>
          </a:bodyPr>
          <a:lstStyle/>
          <a:p>
            <a:pPr algn="just">
              <a:lnSpc>
                <a:spcPts val="5370"/>
              </a:lnSpc>
              <a:spcBef>
                <a:spcPct val="0"/>
              </a:spcBef>
            </a:pPr>
            <a:r>
              <a:rPr lang="en-US" sz="3836">
                <a:solidFill>
                  <a:srgbClr val="000000"/>
                </a:solidFill>
                <a:latin typeface="Roboto Condensed Bold"/>
              </a:rPr>
              <a:t>Nội vườn cau là đại diện cho người mẹ miền Nam trung hậu, giản dị, giàu tình cảm.</a:t>
            </a:r>
          </a:p>
        </p:txBody>
      </p:sp>
      <p:pic>
        <p:nvPicPr>
          <p:cNvPr id="15" name="Picture 15"/>
          <p:cNvPicPr>
            <a:picLocks noChangeAspect="1"/>
          </p:cNvPicPr>
          <p:nvPr/>
        </p:nvPicPr>
        <p:blipFill>
          <a:blip r:embed="rId8"/>
          <a:srcRect/>
          <a:stretch>
            <a:fillRect/>
          </a:stretch>
        </p:blipFill>
        <p:spPr>
          <a:xfrm>
            <a:off x="4152257" y="8137232"/>
            <a:ext cx="1692128" cy="7614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74"/>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3" name="TextBox 3"/>
          <p:cNvSpPr txBox="1"/>
          <p:nvPr/>
        </p:nvSpPr>
        <p:spPr>
          <a:xfrm>
            <a:off x="5075725" y="1858729"/>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Nhân vật Tôi</a:t>
            </a:r>
          </a:p>
        </p:txBody>
      </p:sp>
      <p:sp>
        <p:nvSpPr>
          <p:cNvPr id="4" name="Freeform 4"/>
          <p:cNvSpPr/>
          <p:nvPr/>
        </p:nvSpPr>
        <p:spPr>
          <a:xfrm>
            <a:off x="1962928" y="5919109"/>
            <a:ext cx="20210737" cy="9322203"/>
          </a:xfrm>
          <a:custGeom>
            <a:avLst/>
            <a:gdLst/>
            <a:ahLst/>
            <a:cxnLst/>
            <a:rect l="l" t="t" r="r" b="b"/>
            <a:pathLst>
              <a:path w="20210737" h="9322203">
                <a:moveTo>
                  <a:pt x="0" y="0"/>
                </a:moveTo>
                <a:lnTo>
                  <a:pt x="20210737" y="0"/>
                </a:lnTo>
                <a:lnTo>
                  <a:pt x="20210737" y="9322202"/>
                </a:lnTo>
                <a:lnTo>
                  <a:pt x="0" y="9322202"/>
                </a:lnTo>
                <a:lnTo>
                  <a:pt x="0" y="0"/>
                </a:lnTo>
                <a:close/>
              </a:path>
            </a:pathLst>
          </a:custGeom>
          <a:blipFill>
            <a:blip r:embed="rId4"/>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5"/>
            <a:stretch>
              <a:fillRect/>
            </a:stretch>
          </a:blipFill>
        </p:spPr>
      </p:sp>
      <p:sp>
        <p:nvSpPr>
          <p:cNvPr id="6" name="TextBox 6"/>
          <p:cNvSpPr txBox="1"/>
          <p:nvPr/>
        </p:nvSpPr>
        <p:spPr>
          <a:xfrm>
            <a:off x="5844385" y="1024558"/>
            <a:ext cx="13037616" cy="740996"/>
          </a:xfrm>
          <a:prstGeom prst="rect">
            <a:avLst/>
          </a:prstGeom>
        </p:spPr>
        <p:txBody>
          <a:bodyPr lIns="0" tIns="0" rIns="0" bIns="0" rtlCol="0" anchor="t">
            <a:spAutoFit/>
          </a:bodyPr>
          <a:lstStyle/>
          <a:p>
            <a:pPr>
              <a:lnSpc>
                <a:spcPts val="5879"/>
              </a:lnSpc>
            </a:pPr>
            <a:r>
              <a:rPr lang="en-US" sz="4199">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5"/>
            <a:stretch>
              <a:fillRect/>
            </a:stretch>
          </a:blipFill>
        </p:spPr>
      </p:sp>
      <p:grpSp>
        <p:nvGrpSpPr>
          <p:cNvPr id="8" name="Group 8"/>
          <p:cNvGrpSpPr/>
          <p:nvPr/>
        </p:nvGrpSpPr>
        <p:grpSpPr>
          <a:xfrm>
            <a:off x="11594533" y="7052091"/>
            <a:ext cx="3086100" cy="308610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5BE60"/>
            </a:solidFill>
          </p:spPr>
        </p:sp>
        <p:sp>
          <p:nvSpPr>
            <p:cNvPr id="10" name="TextBox 10"/>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Hành động</a:t>
              </a:r>
            </a:p>
          </p:txBody>
        </p:sp>
      </p:grpSp>
      <p:grpSp>
        <p:nvGrpSpPr>
          <p:cNvPr id="11" name="Group 11"/>
          <p:cNvGrpSpPr/>
          <p:nvPr/>
        </p:nvGrpSpPr>
        <p:grpSpPr>
          <a:xfrm>
            <a:off x="4114800" y="7040770"/>
            <a:ext cx="3086100" cy="30861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3AC5C"/>
            </a:solidFill>
          </p:spPr>
        </p:sp>
        <p:sp>
          <p:nvSpPr>
            <p:cNvPr id="13" name="TextBox 13"/>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Lời nói</a:t>
              </a:r>
            </a:p>
          </p:txBody>
        </p:sp>
      </p:grpSp>
      <p:grpSp>
        <p:nvGrpSpPr>
          <p:cNvPr id="14" name="Group 14"/>
          <p:cNvGrpSpPr/>
          <p:nvPr/>
        </p:nvGrpSpPr>
        <p:grpSpPr>
          <a:xfrm>
            <a:off x="847725" y="4719430"/>
            <a:ext cx="3086100" cy="30861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985D"/>
            </a:solidFill>
          </p:spPr>
        </p:sp>
        <p:sp>
          <p:nvSpPr>
            <p:cNvPr id="16" name="TextBox 16"/>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rPr>
                <a:t>Suy nghĩ</a:t>
              </a:r>
            </a:p>
          </p:txBody>
        </p:sp>
      </p:grpSp>
      <p:grpSp>
        <p:nvGrpSpPr>
          <p:cNvPr id="17" name="Group 17"/>
          <p:cNvGrpSpPr/>
          <p:nvPr/>
        </p:nvGrpSpPr>
        <p:grpSpPr>
          <a:xfrm>
            <a:off x="14680633" y="4897879"/>
            <a:ext cx="3086100" cy="3086100"/>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D5E"/>
            </a:solidFill>
          </p:spPr>
        </p:sp>
        <p:sp>
          <p:nvSpPr>
            <p:cNvPr id="19" name="TextBox 19"/>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rPr>
                <a:t>Tính cách</a:t>
              </a:r>
            </a:p>
          </p:txBody>
        </p:sp>
      </p:grpSp>
      <p:sp>
        <p:nvSpPr>
          <p:cNvPr id="20" name="Freeform 20"/>
          <p:cNvSpPr/>
          <p:nvPr/>
        </p:nvSpPr>
        <p:spPr>
          <a:xfrm>
            <a:off x="6035364" y="3791896"/>
            <a:ext cx="5559168" cy="6492459"/>
          </a:xfrm>
          <a:custGeom>
            <a:avLst/>
            <a:gdLst/>
            <a:ahLst/>
            <a:cxnLst/>
            <a:rect l="l" t="t" r="r" b="b"/>
            <a:pathLst>
              <a:path w="5559168" h="6492459">
                <a:moveTo>
                  <a:pt x="0" y="0"/>
                </a:moveTo>
                <a:lnTo>
                  <a:pt x="5559169" y="0"/>
                </a:lnTo>
                <a:lnTo>
                  <a:pt x="5559169" y="6492460"/>
                </a:lnTo>
                <a:lnTo>
                  <a:pt x="0" y="64924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21"/>
          <p:cNvSpPr txBox="1"/>
          <p:nvPr/>
        </p:nvSpPr>
        <p:spPr>
          <a:xfrm>
            <a:off x="5009803" y="2870260"/>
            <a:ext cx="8268394" cy="654937"/>
          </a:xfrm>
          <a:prstGeom prst="rect">
            <a:avLst/>
          </a:prstGeom>
        </p:spPr>
        <p:txBody>
          <a:bodyPr lIns="0" tIns="0" rIns="0" bIns="0" rtlCol="0" anchor="t">
            <a:spAutoFit/>
          </a:bodyPr>
          <a:lstStyle/>
          <a:p>
            <a:pPr algn="ctr">
              <a:lnSpc>
                <a:spcPts val="5370"/>
              </a:lnSpc>
              <a:spcBef>
                <a:spcPct val="0"/>
              </a:spcBef>
            </a:pPr>
            <a:r>
              <a:rPr lang="en-US" sz="3836">
                <a:solidFill>
                  <a:srgbClr val="000000"/>
                </a:solidFill>
                <a:latin typeface="Roboto Condensed"/>
              </a:rPr>
              <a:t>Tìm hiểu nhân vật </a:t>
            </a:r>
            <a:r>
              <a:rPr lang="en-US" sz="3836">
                <a:solidFill>
                  <a:srgbClr val="000000"/>
                </a:solidFill>
                <a:latin typeface="Roboto Condensed Bold"/>
              </a:rPr>
              <a:t>tôi</a:t>
            </a:r>
            <a:r>
              <a:rPr lang="en-US" sz="3836">
                <a:solidFill>
                  <a:srgbClr val="000000"/>
                </a:solidFill>
                <a:latin typeface="Roboto Condensed"/>
              </a:rPr>
              <a:t> qua các phương diện:</a:t>
            </a:r>
          </a:p>
        </p:txBody>
      </p:sp>
      <p:pic>
        <p:nvPicPr>
          <p:cNvPr id="22" name="Electric - 3 Minute Countdown">
            <a:hlinkClick r:id="" action="ppaction://media"/>
            <a:extLst>
              <a:ext uri="{FF2B5EF4-FFF2-40B4-BE49-F238E27FC236}">
                <a16:creationId xmlns:a16="http://schemas.microsoft.com/office/drawing/2014/main" xmlns="" id="{C253A271-BD3E-4F53-55AA-9FE7CCE7532D}"/>
              </a:ext>
            </a:extLst>
          </p:cNvPr>
          <p:cNvPicPr>
            <a:picLocks noChangeAspect="1"/>
          </p:cNvPicPr>
          <p:nvPr>
            <a:videoFile r:link="rId2"/>
            <p:extLst>
              <p:ext uri="{DAA4B4D4-6D71-4841-9C94-3DE7FCFB9230}">
                <p14:media xmlns:p14="http://schemas.microsoft.com/office/powerpoint/2010/main" r:embed="rId1"/>
              </p:ext>
            </p:extLst>
          </p:nvPr>
        </p:nvPicPr>
        <p:blipFill>
          <a:blip r:embed="rId8">
            <a:duotone>
              <a:schemeClr val="accent6">
                <a:shade val="45000"/>
                <a:satMod val="135000"/>
              </a:schemeClr>
              <a:prstClr val="white"/>
            </a:duotone>
          </a:blip>
          <a:stretch>
            <a:fillRect/>
          </a:stretch>
        </p:blipFill>
        <p:spPr>
          <a:xfrm>
            <a:off x="14554200" y="1409700"/>
            <a:ext cx="3197144" cy="2971800"/>
          </a:xfrm>
          <a:prstGeom prst="ellipse">
            <a:avLst/>
          </a:prstGeom>
          <a:ln w="63500" cap="rnd">
            <a:solidFill>
              <a:schemeClr val="accent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5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14300"/>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1627002"/>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Nhân vật Tôi</a:t>
            </a:r>
          </a:p>
        </p:txBody>
      </p:sp>
      <p:sp>
        <p:nvSpPr>
          <p:cNvPr id="4" name="Freeform 4"/>
          <p:cNvSpPr/>
          <p:nvPr/>
        </p:nvSpPr>
        <p:spPr>
          <a:xfrm>
            <a:off x="2257824" y="7691931"/>
            <a:ext cx="20210737" cy="9322203"/>
          </a:xfrm>
          <a:custGeom>
            <a:avLst/>
            <a:gdLst/>
            <a:ahLst/>
            <a:cxnLst/>
            <a:rect l="l" t="t" r="r" b="b"/>
            <a:pathLst>
              <a:path w="20210737" h="9322203">
                <a:moveTo>
                  <a:pt x="0" y="0"/>
                </a:moveTo>
                <a:lnTo>
                  <a:pt x="20210737" y="0"/>
                </a:lnTo>
                <a:lnTo>
                  <a:pt x="20210737" y="9322203"/>
                </a:lnTo>
                <a:lnTo>
                  <a:pt x="0" y="9322203"/>
                </a:lnTo>
                <a:lnTo>
                  <a:pt x="0"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TextBox 6"/>
          <p:cNvSpPr txBox="1"/>
          <p:nvPr/>
        </p:nvSpPr>
        <p:spPr>
          <a:xfrm>
            <a:off x="5844385" y="809551"/>
            <a:ext cx="13037616" cy="740996"/>
          </a:xfrm>
          <a:prstGeom prst="rect">
            <a:avLst/>
          </a:prstGeom>
        </p:spPr>
        <p:txBody>
          <a:bodyPr lIns="0" tIns="0" rIns="0" bIns="0" rtlCol="0" anchor="t">
            <a:spAutoFit/>
          </a:bodyPr>
          <a:lstStyle/>
          <a:p>
            <a:pPr>
              <a:lnSpc>
                <a:spcPts val="5879"/>
              </a:lnSpc>
            </a:pPr>
            <a:r>
              <a:rPr lang="en-US" sz="4199">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pic>
        <p:nvPicPr>
          <p:cNvPr id="8" name="Picture 8"/>
          <p:cNvPicPr>
            <a:picLocks noChangeAspect="1"/>
          </p:cNvPicPr>
          <p:nvPr/>
        </p:nvPicPr>
        <p:blipFill>
          <a:blip r:embed="rId4"/>
          <a:srcRect/>
          <a:stretch>
            <a:fillRect/>
          </a:stretch>
        </p:blipFill>
        <p:spPr>
          <a:xfrm>
            <a:off x="12608556" y="6592084"/>
            <a:ext cx="3140679" cy="3694916"/>
          </a:xfrm>
          <a:prstGeom prst="rect">
            <a:avLst/>
          </a:prstGeom>
        </p:spPr>
      </p:pic>
      <p:sp>
        <p:nvSpPr>
          <p:cNvPr id="10" name="TextBox 10"/>
          <p:cNvSpPr txBox="1"/>
          <p:nvPr/>
        </p:nvSpPr>
        <p:spPr>
          <a:xfrm>
            <a:off x="2590800" y="2705100"/>
            <a:ext cx="2550230" cy="803553"/>
          </a:xfrm>
          <a:prstGeom prst="rect">
            <a:avLst/>
          </a:prstGeom>
          <a:solidFill>
            <a:schemeClr val="accent2">
              <a:lumMod val="40000"/>
              <a:lumOff val="60000"/>
            </a:schemeClr>
          </a:solidFill>
        </p:spPr>
        <p:txBody>
          <a:bodyPr wrap="square" lIns="0" tIns="0" rIns="0" bIns="0" rtlCol="0" anchor="t">
            <a:spAutoFit/>
          </a:bodyPr>
          <a:lstStyle/>
          <a:p>
            <a:pPr algn="ctr">
              <a:lnSpc>
                <a:spcPts val="6490"/>
              </a:lnSpc>
              <a:spcBef>
                <a:spcPct val="0"/>
              </a:spcBef>
            </a:pPr>
            <a:r>
              <a:rPr lang="en-US" sz="4636">
                <a:solidFill>
                  <a:srgbClr val="000000"/>
                </a:solidFill>
                <a:latin typeface="#9Slide07 HLT Fall For You"/>
              </a:rPr>
              <a:t>Hành động</a:t>
            </a:r>
          </a:p>
        </p:txBody>
      </p:sp>
      <p:sp>
        <p:nvSpPr>
          <p:cNvPr id="11" name="TextBox 11"/>
          <p:cNvSpPr txBox="1"/>
          <p:nvPr/>
        </p:nvSpPr>
        <p:spPr>
          <a:xfrm>
            <a:off x="747137" y="3740583"/>
            <a:ext cx="7515569" cy="5741956"/>
          </a:xfrm>
          <a:prstGeom prst="rect">
            <a:avLst/>
          </a:prstGeom>
          <a:solidFill>
            <a:schemeClr val="bg2"/>
          </a:solidFill>
        </p:spPr>
        <p:txBody>
          <a:bodyPr lIns="0" tIns="0" rIns="0" bIns="0" rtlCol="0" anchor="t">
            <a:spAutoFit/>
          </a:bodyPr>
          <a:lstStyle/>
          <a:p>
            <a:pPr marL="698697" lvl="1" indent="-349348" algn="just">
              <a:lnSpc>
                <a:spcPts val="4530"/>
              </a:lnSpc>
              <a:buFont typeface="Arial"/>
              <a:buChar char="•"/>
            </a:pPr>
            <a:r>
              <a:rPr lang="en-US" sz="3600">
                <a:solidFill>
                  <a:srgbClr val="000000"/>
                </a:solidFill>
                <a:latin typeface="Roboto Condensed"/>
              </a:rPr>
              <a:t>Cắn bút không biết làm bài văn thế nào.</a:t>
            </a:r>
          </a:p>
          <a:p>
            <a:pPr marL="698697" lvl="1" indent="-349348" algn="just">
              <a:lnSpc>
                <a:spcPts val="4530"/>
              </a:lnSpc>
              <a:buFont typeface="Arial"/>
              <a:buChar char="•"/>
            </a:pPr>
            <a:r>
              <a:rPr lang="en-US" sz="3600">
                <a:solidFill>
                  <a:srgbClr val="000000"/>
                </a:solidFill>
                <a:latin typeface="Roboto Condensed"/>
              </a:rPr>
              <a:t>Theo ba về thăm má vườn cau như một điều lễ nghĩa tất nhiên</a:t>
            </a:r>
          </a:p>
          <a:p>
            <a:pPr marL="698697" lvl="1" indent="-349348" algn="just">
              <a:lnSpc>
                <a:spcPts val="4530"/>
              </a:lnSpc>
              <a:buFont typeface="Arial"/>
              <a:buChar char="•"/>
            </a:pPr>
            <a:r>
              <a:rPr lang="en-US" sz="3600">
                <a:solidFill>
                  <a:srgbClr val="000000"/>
                </a:solidFill>
                <a:latin typeface="Roboto Condensed"/>
              </a:rPr>
              <a:t>Thấy lạ và háo hức với vườn cây hoa trái, với cây cau, mái tóc trắng của nội.</a:t>
            </a:r>
          </a:p>
          <a:p>
            <a:pPr marL="698697" lvl="1" indent="-349348" algn="just">
              <a:lnSpc>
                <a:spcPts val="4530"/>
              </a:lnSpc>
              <a:buFont typeface="Arial"/>
              <a:buChar char="•"/>
            </a:pPr>
            <a:r>
              <a:rPr lang="en-US" sz="3600">
                <a:solidFill>
                  <a:srgbClr val="000000"/>
                </a:solidFill>
                <a:latin typeface="Roboto Condensed"/>
              </a:rPr>
              <a:t>Chỉ viết bài văn tả mẹ được vài ba dòng và “bào chữa” rằng: không thể viết về mẹ chỉ bằng nhiêu đó từ ngữ</a:t>
            </a:r>
          </a:p>
        </p:txBody>
      </p:sp>
      <p:sp>
        <p:nvSpPr>
          <p:cNvPr id="12" name="TextBox 12"/>
          <p:cNvSpPr txBox="1"/>
          <p:nvPr/>
        </p:nvSpPr>
        <p:spPr>
          <a:xfrm>
            <a:off x="9144000" y="3740583"/>
            <a:ext cx="7515569" cy="2851500"/>
          </a:xfrm>
          <a:prstGeom prst="rect">
            <a:avLst/>
          </a:prstGeom>
          <a:solidFill>
            <a:schemeClr val="accent2">
              <a:lumMod val="20000"/>
              <a:lumOff val="80000"/>
            </a:schemeClr>
          </a:solidFill>
        </p:spPr>
        <p:txBody>
          <a:bodyPr lIns="0" tIns="0" rIns="0" bIns="0" rtlCol="0" anchor="t">
            <a:spAutoFit/>
          </a:bodyPr>
          <a:lstStyle/>
          <a:p>
            <a:pPr marL="698697" lvl="1" indent="-349348" algn="just">
              <a:lnSpc>
                <a:spcPts val="4530"/>
              </a:lnSpc>
              <a:buFont typeface="Arial"/>
              <a:buChar char="•"/>
            </a:pPr>
            <a:r>
              <a:rPr lang="en-US" sz="3600">
                <a:solidFill>
                  <a:srgbClr val="000000"/>
                </a:solidFill>
                <a:latin typeface="Roboto Condensed"/>
              </a:rPr>
              <a:t>Ba ơi, sao nội đông con quá vậy?</a:t>
            </a:r>
          </a:p>
          <a:p>
            <a:pPr marL="698697" lvl="1" indent="-349348" algn="just">
              <a:lnSpc>
                <a:spcPts val="4530"/>
              </a:lnSpc>
              <a:buFont typeface="Arial"/>
              <a:buChar char="•"/>
            </a:pPr>
            <a:r>
              <a:rPr lang="en-US" sz="3600">
                <a:solidFill>
                  <a:srgbClr val="000000"/>
                </a:solidFill>
                <a:latin typeface="Roboto Condensed"/>
              </a:rPr>
              <a:t>Vậy nội có súng đúng không ba?</a:t>
            </a:r>
          </a:p>
          <a:p>
            <a:pPr marL="698697" lvl="1" indent="-349348" algn="just">
              <a:lnSpc>
                <a:spcPts val="4530"/>
              </a:lnSpc>
              <a:buFont typeface="Arial"/>
              <a:buChar char="•"/>
            </a:pPr>
            <a:r>
              <a:rPr lang="en-US" sz="3600">
                <a:solidFill>
                  <a:srgbClr val="000000"/>
                </a:solidFill>
                <a:latin typeface="Roboto Condensed"/>
              </a:rPr>
              <a:t>Làm sao viết về mẹ bằng mấy dòng được, phải không?</a:t>
            </a:r>
          </a:p>
          <a:p>
            <a:pPr algn="just">
              <a:lnSpc>
                <a:spcPts val="4530"/>
              </a:lnSpc>
            </a:pPr>
            <a:endParaRPr lang="en-US" sz="3600">
              <a:solidFill>
                <a:srgbClr val="000000"/>
              </a:solidFill>
              <a:latin typeface="Roboto Condensed"/>
            </a:endParaRPr>
          </a:p>
        </p:txBody>
      </p:sp>
      <p:sp>
        <p:nvSpPr>
          <p:cNvPr id="13" name="TextBox 13"/>
          <p:cNvSpPr txBox="1"/>
          <p:nvPr/>
        </p:nvSpPr>
        <p:spPr>
          <a:xfrm>
            <a:off x="12039600" y="2781300"/>
            <a:ext cx="2014894" cy="803553"/>
          </a:xfrm>
          <a:prstGeom prst="rect">
            <a:avLst/>
          </a:prstGeom>
          <a:solidFill>
            <a:schemeClr val="accent2">
              <a:lumMod val="40000"/>
              <a:lumOff val="60000"/>
            </a:schemeClr>
          </a:solidFill>
        </p:spPr>
        <p:txBody>
          <a:bodyPr wrap="square" lIns="0" tIns="0" rIns="0" bIns="0" rtlCol="0" anchor="t">
            <a:spAutoFit/>
          </a:bodyPr>
          <a:lstStyle/>
          <a:p>
            <a:pPr algn="ctr">
              <a:lnSpc>
                <a:spcPts val="6490"/>
              </a:lnSpc>
              <a:spcBef>
                <a:spcPct val="0"/>
              </a:spcBef>
            </a:pPr>
            <a:r>
              <a:rPr lang="en-US" sz="4636">
                <a:solidFill>
                  <a:srgbClr val="000000"/>
                </a:solidFill>
                <a:latin typeface="#9Slide07 HLT Fall For You"/>
              </a:rPr>
              <a:t>Lời nói</a:t>
            </a:r>
          </a:p>
        </p:txBody>
      </p:sp>
      <p:sp>
        <p:nvSpPr>
          <p:cNvPr id="9" name="Freeform 9"/>
          <p:cNvSpPr/>
          <p:nvPr/>
        </p:nvSpPr>
        <p:spPr>
          <a:xfrm>
            <a:off x="14118746" y="5768512"/>
            <a:ext cx="3868955" cy="4518488"/>
          </a:xfrm>
          <a:custGeom>
            <a:avLst/>
            <a:gdLst/>
            <a:ahLst/>
            <a:cxnLst/>
            <a:rect l="l" t="t" r="r" b="b"/>
            <a:pathLst>
              <a:path w="3868955" h="4518488">
                <a:moveTo>
                  <a:pt x="0" y="0"/>
                </a:moveTo>
                <a:lnTo>
                  <a:pt x="3868956" y="0"/>
                </a:lnTo>
                <a:lnTo>
                  <a:pt x="3868956" y="4518488"/>
                </a:lnTo>
                <a:lnTo>
                  <a:pt x="0" y="45184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813665" y="275942"/>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2281524"/>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b. Tìm hiểu về nhân vật: * Nhân vật Tôi</a:t>
            </a:r>
          </a:p>
        </p:txBody>
      </p:sp>
      <p:sp>
        <p:nvSpPr>
          <p:cNvPr id="4" name="Freeform 4"/>
          <p:cNvSpPr/>
          <p:nvPr/>
        </p:nvSpPr>
        <p:spPr>
          <a:xfrm>
            <a:off x="2257824" y="7691931"/>
            <a:ext cx="20210737" cy="9322203"/>
          </a:xfrm>
          <a:custGeom>
            <a:avLst/>
            <a:gdLst/>
            <a:ahLst/>
            <a:cxnLst/>
            <a:rect l="l" t="t" r="r" b="b"/>
            <a:pathLst>
              <a:path w="20210737" h="9322203">
                <a:moveTo>
                  <a:pt x="0" y="0"/>
                </a:moveTo>
                <a:lnTo>
                  <a:pt x="20210737" y="0"/>
                </a:lnTo>
                <a:lnTo>
                  <a:pt x="20210737" y="9322203"/>
                </a:lnTo>
                <a:lnTo>
                  <a:pt x="0" y="9322203"/>
                </a:lnTo>
                <a:lnTo>
                  <a:pt x="0"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TextBox 6"/>
          <p:cNvSpPr txBox="1"/>
          <p:nvPr/>
        </p:nvSpPr>
        <p:spPr>
          <a:xfrm>
            <a:off x="5844385" y="130456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pic>
        <p:nvPicPr>
          <p:cNvPr id="8" name="Picture 8"/>
          <p:cNvPicPr>
            <a:picLocks noChangeAspect="1"/>
          </p:cNvPicPr>
          <p:nvPr/>
        </p:nvPicPr>
        <p:blipFill>
          <a:blip r:embed="rId4"/>
          <a:srcRect/>
          <a:stretch>
            <a:fillRect/>
          </a:stretch>
        </p:blipFill>
        <p:spPr>
          <a:xfrm>
            <a:off x="13221703" y="8512350"/>
            <a:ext cx="1914386" cy="2252219"/>
          </a:xfrm>
          <a:prstGeom prst="rect">
            <a:avLst/>
          </a:prstGeom>
        </p:spPr>
      </p:pic>
      <p:pic>
        <p:nvPicPr>
          <p:cNvPr id="10" name="Picture 10"/>
          <p:cNvPicPr>
            <a:picLocks noChangeAspect="1"/>
          </p:cNvPicPr>
          <p:nvPr/>
        </p:nvPicPr>
        <p:blipFill>
          <a:blip r:embed="rId5"/>
          <a:srcRect/>
          <a:stretch>
            <a:fillRect/>
          </a:stretch>
        </p:blipFill>
        <p:spPr>
          <a:xfrm>
            <a:off x="9448800" y="3390900"/>
            <a:ext cx="935438" cy="420947"/>
          </a:xfrm>
          <a:prstGeom prst="rect">
            <a:avLst/>
          </a:prstGeom>
        </p:spPr>
      </p:pic>
      <p:sp>
        <p:nvSpPr>
          <p:cNvPr id="11" name="TextBox 11"/>
          <p:cNvSpPr txBox="1"/>
          <p:nvPr/>
        </p:nvSpPr>
        <p:spPr>
          <a:xfrm>
            <a:off x="1421881" y="3577949"/>
            <a:ext cx="7188294" cy="787017"/>
          </a:xfrm>
          <a:prstGeom prst="rect">
            <a:avLst/>
          </a:prstGeom>
          <a:solidFill>
            <a:schemeClr val="accent2">
              <a:lumMod val="40000"/>
              <a:lumOff val="60000"/>
            </a:schemeClr>
          </a:solidFill>
        </p:spPr>
        <p:txBody>
          <a:bodyPr lIns="0" tIns="0" rIns="0" bIns="0" rtlCol="0" anchor="t">
            <a:spAutoFit/>
          </a:bodyPr>
          <a:lstStyle/>
          <a:p>
            <a:pPr algn="ctr">
              <a:lnSpc>
                <a:spcPts val="6490"/>
              </a:lnSpc>
              <a:spcBef>
                <a:spcPct val="0"/>
              </a:spcBef>
            </a:pPr>
            <a:r>
              <a:rPr lang="en-US" sz="4636">
                <a:solidFill>
                  <a:srgbClr val="000000"/>
                </a:solidFill>
                <a:latin typeface="#9Slide07 HLT Fall For You"/>
              </a:rPr>
              <a:t>Suy nghĩ, cảm nhận tinh tế</a:t>
            </a:r>
          </a:p>
        </p:txBody>
      </p:sp>
      <p:sp>
        <p:nvSpPr>
          <p:cNvPr id="12" name="TextBox 12"/>
          <p:cNvSpPr txBox="1"/>
          <p:nvPr/>
        </p:nvSpPr>
        <p:spPr>
          <a:xfrm>
            <a:off x="762000" y="4762500"/>
            <a:ext cx="8840830" cy="4566000"/>
          </a:xfrm>
          <a:prstGeom prst="rect">
            <a:avLst/>
          </a:prstGeom>
          <a:solidFill>
            <a:srgbClr val="E5E4B0"/>
          </a:solidFill>
        </p:spPr>
        <p:txBody>
          <a:bodyPr wrap="square" lIns="0" tIns="0" rIns="0" bIns="0" rtlCol="0" anchor="t">
            <a:spAutoFit/>
          </a:bodyPr>
          <a:lstStyle/>
          <a:p>
            <a:pPr marL="698697" lvl="1" indent="-349348" algn="just">
              <a:lnSpc>
                <a:spcPts val="4530"/>
              </a:lnSpc>
              <a:buFont typeface="Arial"/>
              <a:buChar char="•"/>
            </a:pPr>
            <a:r>
              <a:rPr lang="en-US" sz="3236" b="1">
                <a:solidFill>
                  <a:srgbClr val="000000"/>
                </a:solidFill>
                <a:latin typeface="Roboto Condensed"/>
              </a:rPr>
              <a:t>Luôn thắc mắc về mọi điều</a:t>
            </a:r>
            <a:r>
              <a:rPr lang="en-US" sz="3236">
                <a:solidFill>
                  <a:srgbClr val="000000"/>
                </a:solidFill>
                <a:latin typeface="Roboto Condensed"/>
              </a:rPr>
              <a:t>: Vì sao ba mình có nhiều má như vậy, sao anh hùng lại đi bán ve chai.</a:t>
            </a:r>
          </a:p>
          <a:p>
            <a:pPr marL="698697" lvl="1" indent="-349348" algn="just">
              <a:lnSpc>
                <a:spcPts val="4530"/>
              </a:lnSpc>
              <a:buFont typeface="Arial"/>
              <a:buChar char="•"/>
            </a:pPr>
            <a:r>
              <a:rPr lang="en-US" sz="3236" b="1">
                <a:solidFill>
                  <a:srgbClr val="000000"/>
                </a:solidFill>
                <a:latin typeface="Roboto Condensed"/>
              </a:rPr>
              <a:t>Yêu những cảnh sắc giản dị, đẹp mượt mà nơi quê nội:</a:t>
            </a:r>
          </a:p>
          <a:p>
            <a:pPr algn="just">
              <a:lnSpc>
                <a:spcPts val="4530"/>
              </a:lnSpc>
            </a:pPr>
            <a:r>
              <a:rPr lang="en-US" sz="3236">
                <a:solidFill>
                  <a:srgbClr val="000000"/>
                </a:solidFill>
                <a:latin typeface="Roboto Condensed"/>
              </a:rPr>
              <a:t>+ Mưa nhiều, con đường từ dưới bến lên nhà, đất bùn lẹp nhẹp</a:t>
            </a:r>
          </a:p>
          <a:p>
            <a:pPr algn="just">
              <a:lnSpc>
                <a:spcPts val="4530"/>
              </a:lnSpc>
            </a:pPr>
            <a:r>
              <a:rPr lang="en-US" sz="3236">
                <a:solidFill>
                  <a:srgbClr val="000000"/>
                </a:solidFill>
                <a:latin typeface="Roboto Condensed"/>
              </a:rPr>
              <a:t>+ Cái nắng sau mưa nồng ngả vàng …trắng phau phau.</a:t>
            </a:r>
          </a:p>
          <a:p>
            <a:pPr algn="just">
              <a:lnSpc>
                <a:spcPts val="4530"/>
              </a:lnSpc>
            </a:pPr>
            <a:r>
              <a:rPr lang="en-US" sz="3236">
                <a:solidFill>
                  <a:srgbClr val="000000"/>
                </a:solidFill>
                <a:latin typeface="Roboto Condensed"/>
              </a:rPr>
              <a:t>+ Chín lừ quả ngọt, hương cau nồng nàn trắng xóa.</a:t>
            </a:r>
          </a:p>
        </p:txBody>
      </p:sp>
      <p:sp>
        <p:nvSpPr>
          <p:cNvPr id="13" name="TextBox 13"/>
          <p:cNvSpPr txBox="1"/>
          <p:nvPr/>
        </p:nvSpPr>
        <p:spPr>
          <a:xfrm>
            <a:off x="9982200" y="4229100"/>
            <a:ext cx="7515569" cy="3421962"/>
          </a:xfrm>
          <a:prstGeom prst="rect">
            <a:avLst/>
          </a:prstGeom>
          <a:solidFill>
            <a:schemeClr val="accent3">
              <a:lumMod val="20000"/>
              <a:lumOff val="80000"/>
            </a:schemeClr>
          </a:solidFill>
        </p:spPr>
        <p:txBody>
          <a:bodyPr lIns="0" tIns="0" rIns="0" bIns="0" rtlCol="0" anchor="t">
            <a:spAutoFit/>
          </a:bodyPr>
          <a:lstStyle/>
          <a:p>
            <a:pPr marL="698697" lvl="1" indent="-349348" algn="just">
              <a:lnSpc>
                <a:spcPts val="4530"/>
              </a:lnSpc>
              <a:buFont typeface="Arial"/>
              <a:buChar char="•"/>
            </a:pPr>
            <a:r>
              <a:rPr lang="en-US" sz="3236">
                <a:solidFill>
                  <a:srgbClr val="000000"/>
                </a:solidFill>
                <a:latin typeface="Roboto Condensed"/>
              </a:rPr>
              <a:t>Em bé </a:t>
            </a:r>
            <a:r>
              <a:rPr lang="en-US" sz="3236">
                <a:solidFill>
                  <a:srgbClr val="000000"/>
                </a:solidFill>
                <a:highlight>
                  <a:srgbClr val="FFFF00"/>
                </a:highlight>
                <a:latin typeface="Roboto Condensed"/>
              </a:rPr>
              <a:t>hồn nhiên</a:t>
            </a:r>
            <a:r>
              <a:rPr lang="en-US" sz="3236">
                <a:solidFill>
                  <a:srgbClr val="000000"/>
                </a:solidFill>
                <a:latin typeface="Roboto Condensed"/>
              </a:rPr>
              <a:t>, tò mò với sự khác lạ của miền quê, </a:t>
            </a:r>
            <a:r>
              <a:rPr lang="en-US" sz="3236">
                <a:solidFill>
                  <a:srgbClr val="000000"/>
                </a:solidFill>
                <a:highlight>
                  <a:srgbClr val="FFFF00"/>
                </a:highlight>
                <a:latin typeface="Roboto Condensed"/>
              </a:rPr>
              <a:t>nhạy cảm tinh tế </a:t>
            </a:r>
            <a:r>
              <a:rPr lang="en-US" sz="3236">
                <a:solidFill>
                  <a:srgbClr val="000000"/>
                </a:solidFill>
                <a:latin typeface="Roboto Condensed"/>
              </a:rPr>
              <a:t>trong cảm nhận những vẻ đẹp quê hương.</a:t>
            </a:r>
          </a:p>
          <a:p>
            <a:pPr marL="698697" lvl="1" indent="-349348" algn="just">
              <a:lnSpc>
                <a:spcPts val="4530"/>
              </a:lnSpc>
              <a:buFont typeface="Arial"/>
              <a:buChar char="•"/>
            </a:pPr>
            <a:r>
              <a:rPr lang="en-US" sz="3236">
                <a:solidFill>
                  <a:srgbClr val="000000"/>
                </a:solidFill>
                <a:latin typeface="Roboto Condensed"/>
              </a:rPr>
              <a:t>Là em bé </a:t>
            </a:r>
            <a:r>
              <a:rPr lang="en-US" sz="3236">
                <a:solidFill>
                  <a:srgbClr val="000000"/>
                </a:solidFill>
                <a:highlight>
                  <a:srgbClr val="FFFF00"/>
                </a:highlight>
                <a:latin typeface="Roboto Condensed"/>
              </a:rPr>
              <a:t>giàu tình cảm, nhân hậu, hiếu nghĩa.</a:t>
            </a:r>
          </a:p>
          <a:p>
            <a:pPr marL="698697" lvl="1" indent="-349348" algn="just">
              <a:lnSpc>
                <a:spcPts val="4530"/>
              </a:lnSpc>
              <a:buFont typeface="Arial"/>
              <a:buChar char="•"/>
            </a:pPr>
            <a:endParaRPr lang="en-US" sz="3236">
              <a:solidFill>
                <a:srgbClr val="000000"/>
              </a:solidFill>
              <a:highlight>
                <a:srgbClr val="FFFF00"/>
              </a:highlight>
              <a:latin typeface="Roboto Condensed"/>
            </a:endParaRPr>
          </a:p>
        </p:txBody>
      </p:sp>
      <p:sp>
        <p:nvSpPr>
          <p:cNvPr id="14" name="TextBox 14"/>
          <p:cNvSpPr txBox="1"/>
          <p:nvPr/>
        </p:nvSpPr>
        <p:spPr>
          <a:xfrm>
            <a:off x="10544784" y="3227303"/>
            <a:ext cx="6179009" cy="787017"/>
          </a:xfrm>
          <a:prstGeom prst="rect">
            <a:avLst/>
          </a:prstGeom>
          <a:solidFill>
            <a:schemeClr val="accent2">
              <a:lumMod val="40000"/>
              <a:lumOff val="60000"/>
            </a:schemeClr>
          </a:solidFill>
        </p:spPr>
        <p:txBody>
          <a:bodyPr lIns="0" tIns="0" rIns="0" bIns="0" rtlCol="0" anchor="t">
            <a:spAutoFit/>
          </a:bodyPr>
          <a:lstStyle/>
          <a:p>
            <a:pPr algn="ctr">
              <a:lnSpc>
                <a:spcPts val="6490"/>
              </a:lnSpc>
              <a:spcBef>
                <a:spcPct val="0"/>
              </a:spcBef>
            </a:pPr>
            <a:r>
              <a:rPr lang="en-US" sz="4636">
                <a:solidFill>
                  <a:srgbClr val="000000"/>
                </a:solidFill>
                <a:latin typeface="#9Slide07 HLT Fall For You"/>
              </a:rPr>
              <a:t>Nhận xét về tính cách</a:t>
            </a:r>
          </a:p>
        </p:txBody>
      </p:sp>
      <p:sp>
        <p:nvSpPr>
          <p:cNvPr id="9" name="Freeform 9"/>
          <p:cNvSpPr/>
          <p:nvPr/>
        </p:nvSpPr>
        <p:spPr>
          <a:xfrm>
            <a:off x="14325600" y="6515100"/>
            <a:ext cx="3413099" cy="3986101"/>
          </a:xfrm>
          <a:custGeom>
            <a:avLst/>
            <a:gdLst/>
            <a:ahLst/>
            <a:cxnLst/>
            <a:rect l="l" t="t" r="r" b="b"/>
            <a:pathLst>
              <a:path w="3413099" h="3986101">
                <a:moveTo>
                  <a:pt x="0" y="0"/>
                </a:moveTo>
                <a:lnTo>
                  <a:pt x="3413099" y="0"/>
                </a:lnTo>
                <a:lnTo>
                  <a:pt x="3413099" y="3986102"/>
                </a:lnTo>
                <a:lnTo>
                  <a:pt x="0" y="39861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5903033" y="6949730"/>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2"/>
            <a:stretch>
              <a:fillRect/>
            </a:stretch>
          </a:blipFill>
        </p:spPr>
      </p:sp>
      <p:sp>
        <p:nvSpPr>
          <p:cNvPr id="3" name="Freeform 3"/>
          <p:cNvSpPr/>
          <p:nvPr/>
        </p:nvSpPr>
        <p:spPr>
          <a:xfrm>
            <a:off x="15758071" y="3689207"/>
            <a:ext cx="4607903" cy="6103183"/>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3"/>
            <a:stretch>
              <a:fillRect/>
            </a:stretch>
          </a:blipFill>
        </p:spPr>
      </p:sp>
      <p:sp>
        <p:nvSpPr>
          <p:cNvPr id="4" name="Freeform 4"/>
          <p:cNvSpPr/>
          <p:nvPr/>
        </p:nvSpPr>
        <p:spPr>
          <a:xfrm>
            <a:off x="16628079" y="-2367536"/>
            <a:ext cx="1832956" cy="4114800"/>
          </a:xfrm>
          <a:custGeom>
            <a:avLst/>
            <a:gdLst/>
            <a:ahLst/>
            <a:cxnLst/>
            <a:rect l="l" t="t" r="r" b="b"/>
            <a:pathLst>
              <a:path w="1832956" h="4114800">
                <a:moveTo>
                  <a:pt x="0" y="0"/>
                </a:moveTo>
                <a:lnTo>
                  <a:pt x="1832957" y="0"/>
                </a:lnTo>
                <a:lnTo>
                  <a:pt x="183295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258824" y="245146"/>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sp>
        <p:nvSpPr>
          <p:cNvPr id="6" name="TextBox 6"/>
          <p:cNvSpPr txBox="1"/>
          <p:nvPr/>
        </p:nvSpPr>
        <p:spPr>
          <a:xfrm>
            <a:off x="2228240" y="1809768"/>
            <a:ext cx="13037283" cy="3181350"/>
          </a:xfrm>
          <a:prstGeom prst="rect">
            <a:avLst/>
          </a:prstGeom>
        </p:spPr>
        <p:txBody>
          <a:bodyPr lIns="0" tIns="0" rIns="0" bIns="0" rtlCol="0" anchor="t">
            <a:spAutoFit/>
          </a:bodyPr>
          <a:lstStyle/>
          <a:p>
            <a:pPr marL="971550" lvl="1" indent="-485775">
              <a:lnSpc>
                <a:spcPts val="6299"/>
              </a:lnSpc>
              <a:buFont typeface="Arial"/>
              <a:buChar char="•"/>
            </a:pPr>
            <a:r>
              <a:rPr lang="en-US" sz="4500">
                <a:solidFill>
                  <a:srgbClr val="000000"/>
                </a:solidFill>
                <a:latin typeface="Roboto Condensed"/>
              </a:rPr>
              <a:t>Đọc diễn cảm văn bản </a:t>
            </a:r>
            <a:r>
              <a:rPr lang="en-US" sz="4500">
                <a:solidFill>
                  <a:srgbClr val="000000"/>
                </a:solidFill>
                <a:latin typeface="Roboto Condensed Italics"/>
              </a:rPr>
              <a:t>Người mẹ vườn cau</a:t>
            </a:r>
            <a:r>
              <a:rPr lang="en-US" sz="4500">
                <a:solidFill>
                  <a:srgbClr val="000000"/>
                </a:solidFill>
                <a:latin typeface="Roboto Condensed"/>
              </a:rPr>
              <a:t>.</a:t>
            </a:r>
          </a:p>
          <a:p>
            <a:pPr marL="971550" lvl="1" indent="-485775">
              <a:lnSpc>
                <a:spcPts val="6299"/>
              </a:lnSpc>
              <a:buFont typeface="Arial"/>
              <a:buChar char="•"/>
            </a:pPr>
            <a:r>
              <a:rPr lang="en-US" sz="4500">
                <a:solidFill>
                  <a:srgbClr val="000000"/>
                </a:solidFill>
                <a:latin typeface="Roboto Condensed"/>
              </a:rPr>
              <a:t>Phân vai: tôi, ba, mẹ, má vườn cau, chú Biểu.</a:t>
            </a:r>
          </a:p>
          <a:p>
            <a:pPr marL="971550" lvl="1" indent="-485775" algn="just">
              <a:lnSpc>
                <a:spcPts val="6299"/>
              </a:lnSpc>
              <a:buFont typeface="Arial"/>
              <a:buChar char="•"/>
            </a:pPr>
            <a:r>
              <a:rPr lang="en-US" sz="4500">
                <a:solidFill>
                  <a:srgbClr val="000000"/>
                </a:solidFill>
                <a:latin typeface="Roboto Condensed"/>
              </a:rPr>
              <a:t>Định hướng giọng đọc: phù hợp với ngữ điệu từng nhân vật và sự việc trong truyện.</a:t>
            </a:r>
          </a:p>
        </p:txBody>
      </p:sp>
      <p:sp>
        <p:nvSpPr>
          <p:cNvPr id="7" name="Freeform 7"/>
          <p:cNvSpPr/>
          <p:nvPr/>
        </p:nvSpPr>
        <p:spPr>
          <a:xfrm>
            <a:off x="-2479699" y="-310136"/>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6"/>
            <a:stretch>
              <a:fillRect/>
            </a:stretch>
          </a:blipFill>
        </p:spPr>
      </p:sp>
      <p:sp>
        <p:nvSpPr>
          <p:cNvPr id="8" name="TextBox 8"/>
          <p:cNvSpPr txBox="1"/>
          <p:nvPr/>
        </p:nvSpPr>
        <p:spPr>
          <a:xfrm>
            <a:off x="2228240" y="5504890"/>
            <a:ext cx="13267406" cy="3981326"/>
          </a:xfrm>
          <a:prstGeom prst="rect">
            <a:avLst/>
          </a:prstGeom>
        </p:spPr>
        <p:txBody>
          <a:bodyPr lIns="0" tIns="0" rIns="0" bIns="0" rtlCol="0" anchor="t">
            <a:spAutoFit/>
          </a:bodyPr>
          <a:lstStyle/>
          <a:p>
            <a:pPr>
              <a:lnSpc>
                <a:spcPts val="6299"/>
              </a:lnSpc>
            </a:pPr>
            <a:r>
              <a:rPr lang="en-US" sz="4500">
                <a:solidFill>
                  <a:srgbClr val="000000"/>
                </a:solidFill>
                <a:latin typeface="Roboto Condensed Bold"/>
              </a:rPr>
              <a:t>Lưu ý: </a:t>
            </a:r>
          </a:p>
          <a:p>
            <a:pPr marL="971550" lvl="1" indent="-485775">
              <a:lnSpc>
                <a:spcPts val="6299"/>
              </a:lnSpc>
              <a:buFont typeface="Arial"/>
              <a:buChar char="•"/>
            </a:pPr>
            <a:r>
              <a:rPr lang="en-US" sz="4500">
                <a:solidFill>
                  <a:srgbClr val="000000"/>
                </a:solidFill>
                <a:latin typeface="Roboto Condensed"/>
              </a:rPr>
              <a:t>HS đọc nối tiếp; thực hiện các nhiệm vụ trong khi đọc (theo dõi, dự đoán, tưởng tượng)</a:t>
            </a:r>
          </a:p>
          <a:p>
            <a:pPr marL="971550" lvl="1" indent="-485775">
              <a:lnSpc>
                <a:spcPts val="6299"/>
              </a:lnSpc>
              <a:buFont typeface="Arial"/>
              <a:buChar char="•"/>
            </a:pPr>
            <a:r>
              <a:rPr lang="en-US" sz="4500">
                <a:solidFill>
                  <a:srgbClr val="000000"/>
                </a:solidFill>
                <a:latin typeface="Roboto Condensed"/>
              </a:rPr>
              <a:t>Làm bài kiểm tra nhanh sau khi đọc</a:t>
            </a:r>
          </a:p>
          <a:p>
            <a:pPr>
              <a:lnSpc>
                <a:spcPts val="6299"/>
              </a:lnSpc>
            </a:pPr>
            <a:endParaRPr lang="en-US" sz="4500">
              <a:solidFill>
                <a:srgbClr val="000000"/>
              </a:solidFill>
              <a:latin typeface="Roboto Condensed"/>
            </a:endParaRPr>
          </a:p>
        </p:txBody>
      </p:sp>
      <p:sp>
        <p:nvSpPr>
          <p:cNvPr id="9" name="Freeform 9"/>
          <p:cNvSpPr/>
          <p:nvPr/>
        </p:nvSpPr>
        <p:spPr>
          <a:xfrm rot="9990576" flipH="1">
            <a:off x="-3035071" y="5290060"/>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1000"/>
                                        <p:tgtEl>
                                          <p:spTgt spid="8">
                                            <p:txEl>
                                              <p:pRg st="2" end="2"/>
                                            </p:txEl>
                                          </p:spTgt>
                                        </p:tgtEl>
                                      </p:cBhvr>
                                    </p:animEffect>
                                    <p:anim calcmode="lin" valueType="num">
                                      <p:cBhvr>
                                        <p:cTn id="2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734080" y="197449"/>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2273822"/>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b. Tìm hiểu về nhân vật: * Nhân vật Ba</a:t>
            </a:r>
          </a:p>
        </p:txBody>
      </p:sp>
      <p:sp>
        <p:nvSpPr>
          <p:cNvPr id="4" name="Freeform 4"/>
          <p:cNvSpPr/>
          <p:nvPr/>
        </p:nvSpPr>
        <p:spPr>
          <a:xfrm>
            <a:off x="1962928" y="5919109"/>
            <a:ext cx="20210737" cy="9322203"/>
          </a:xfrm>
          <a:custGeom>
            <a:avLst/>
            <a:gdLst/>
            <a:ahLst/>
            <a:cxnLst/>
            <a:rect l="l" t="t" r="r" b="b"/>
            <a:pathLst>
              <a:path w="20210737" h="9322203">
                <a:moveTo>
                  <a:pt x="0" y="0"/>
                </a:moveTo>
                <a:lnTo>
                  <a:pt x="20210737" y="0"/>
                </a:lnTo>
                <a:lnTo>
                  <a:pt x="20210737" y="9322202"/>
                </a:lnTo>
                <a:lnTo>
                  <a:pt x="0" y="9322202"/>
                </a:lnTo>
                <a:lnTo>
                  <a:pt x="0" y="0"/>
                </a:lnTo>
                <a:close/>
              </a:path>
            </a:pathLst>
          </a:custGeom>
          <a:blipFill>
            <a:blip r:embed="rId4"/>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5"/>
            <a:stretch>
              <a:fillRect/>
            </a:stretch>
          </a:blipFill>
        </p:spPr>
      </p:sp>
      <p:sp>
        <p:nvSpPr>
          <p:cNvPr id="6" name="TextBox 6"/>
          <p:cNvSpPr txBox="1"/>
          <p:nvPr/>
        </p:nvSpPr>
        <p:spPr>
          <a:xfrm>
            <a:off x="5844385" y="130456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5"/>
            <a:stretch>
              <a:fillRect/>
            </a:stretch>
          </a:blipFill>
        </p:spPr>
      </p:sp>
      <p:grpSp>
        <p:nvGrpSpPr>
          <p:cNvPr id="8" name="Group 8"/>
          <p:cNvGrpSpPr/>
          <p:nvPr/>
        </p:nvGrpSpPr>
        <p:grpSpPr>
          <a:xfrm>
            <a:off x="12363193" y="6772171"/>
            <a:ext cx="3086100" cy="3086100"/>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5BE60"/>
            </a:solidFill>
          </p:spPr>
        </p:sp>
        <p:sp>
          <p:nvSpPr>
            <p:cNvPr id="10" name="TextBox 10"/>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Hành động</a:t>
              </a:r>
            </a:p>
          </p:txBody>
        </p:sp>
      </p:grpSp>
      <p:grpSp>
        <p:nvGrpSpPr>
          <p:cNvPr id="11" name="Group 11"/>
          <p:cNvGrpSpPr/>
          <p:nvPr/>
        </p:nvGrpSpPr>
        <p:grpSpPr>
          <a:xfrm>
            <a:off x="2758285" y="6440929"/>
            <a:ext cx="3086100" cy="3086100"/>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3AC5C"/>
            </a:solidFill>
          </p:spPr>
        </p:sp>
        <p:sp>
          <p:nvSpPr>
            <p:cNvPr id="13" name="TextBox 13"/>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Lời nói</a:t>
              </a:r>
            </a:p>
          </p:txBody>
        </p:sp>
      </p:grpSp>
      <p:grpSp>
        <p:nvGrpSpPr>
          <p:cNvPr id="14" name="Group 14"/>
          <p:cNvGrpSpPr/>
          <p:nvPr/>
        </p:nvGrpSpPr>
        <p:grpSpPr>
          <a:xfrm>
            <a:off x="847725" y="4719430"/>
            <a:ext cx="3086100" cy="308610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985D"/>
            </a:solidFill>
          </p:spPr>
        </p:sp>
        <p:sp>
          <p:nvSpPr>
            <p:cNvPr id="16" name="TextBox 16"/>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000000"/>
                  </a:solidFill>
                  <a:latin typeface="Roboto Condensed"/>
                </a:rPr>
                <a:t>Suy nghĩ</a:t>
              </a:r>
            </a:p>
          </p:txBody>
        </p:sp>
      </p:grpSp>
      <p:grpSp>
        <p:nvGrpSpPr>
          <p:cNvPr id="17" name="Group 17"/>
          <p:cNvGrpSpPr/>
          <p:nvPr/>
        </p:nvGrpSpPr>
        <p:grpSpPr>
          <a:xfrm>
            <a:off x="14680633" y="4897879"/>
            <a:ext cx="3086100" cy="3086100"/>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D5E"/>
            </a:solidFill>
          </p:spPr>
        </p:sp>
        <p:sp>
          <p:nvSpPr>
            <p:cNvPr id="19" name="TextBox 19"/>
            <p:cNvSpPr txBox="1"/>
            <p:nvPr/>
          </p:nvSpPr>
          <p:spPr>
            <a:xfrm>
              <a:off x="76200" y="0"/>
              <a:ext cx="660400" cy="736600"/>
            </a:xfrm>
            <a:prstGeom prst="rect">
              <a:avLst/>
            </a:prstGeom>
          </p:spPr>
          <p:txBody>
            <a:bodyPr lIns="50800" tIns="50800" rIns="50800" bIns="50800" rtlCol="0" anchor="ctr"/>
            <a:lstStyle/>
            <a:p>
              <a:pPr algn="ctr">
                <a:lnSpc>
                  <a:spcPts val="5599"/>
                </a:lnSpc>
              </a:pPr>
              <a:r>
                <a:rPr lang="en-US" sz="3999">
                  <a:solidFill>
                    <a:srgbClr val="FFFFFF"/>
                  </a:solidFill>
                  <a:latin typeface="Roboto Condensed"/>
                </a:rPr>
                <a:t>Tính cách</a:t>
              </a:r>
            </a:p>
          </p:txBody>
        </p:sp>
      </p:grpSp>
      <p:sp>
        <p:nvSpPr>
          <p:cNvPr id="20" name="Freeform 20"/>
          <p:cNvSpPr/>
          <p:nvPr/>
        </p:nvSpPr>
        <p:spPr>
          <a:xfrm>
            <a:off x="6116401" y="4198344"/>
            <a:ext cx="5472180" cy="6088656"/>
          </a:xfrm>
          <a:custGeom>
            <a:avLst/>
            <a:gdLst/>
            <a:ahLst/>
            <a:cxnLst/>
            <a:rect l="l" t="t" r="r" b="b"/>
            <a:pathLst>
              <a:path w="5472180" h="6088656">
                <a:moveTo>
                  <a:pt x="0" y="0"/>
                </a:moveTo>
                <a:lnTo>
                  <a:pt x="5472180" y="0"/>
                </a:lnTo>
                <a:lnTo>
                  <a:pt x="5472180" y="6088656"/>
                </a:lnTo>
                <a:lnTo>
                  <a:pt x="0" y="60886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21"/>
          <p:cNvSpPr txBox="1"/>
          <p:nvPr/>
        </p:nvSpPr>
        <p:spPr>
          <a:xfrm>
            <a:off x="4323047" y="3181457"/>
            <a:ext cx="8224970" cy="655036"/>
          </a:xfrm>
          <a:prstGeom prst="rect">
            <a:avLst/>
          </a:prstGeom>
        </p:spPr>
        <p:txBody>
          <a:bodyPr lIns="0" tIns="0" rIns="0" bIns="0" rtlCol="0" anchor="t">
            <a:spAutoFit/>
          </a:bodyPr>
          <a:lstStyle/>
          <a:p>
            <a:pPr algn="ctr">
              <a:lnSpc>
                <a:spcPts val="5370"/>
              </a:lnSpc>
              <a:spcBef>
                <a:spcPct val="0"/>
              </a:spcBef>
            </a:pPr>
            <a:r>
              <a:rPr lang="en-US" sz="3836">
                <a:solidFill>
                  <a:srgbClr val="000000"/>
                </a:solidFill>
                <a:latin typeface="Roboto Condensed"/>
              </a:rPr>
              <a:t>Tìm hiểu nhân vật </a:t>
            </a:r>
            <a:r>
              <a:rPr lang="en-US" sz="3836">
                <a:solidFill>
                  <a:srgbClr val="000000"/>
                </a:solidFill>
                <a:latin typeface="Roboto Condensed Bold"/>
              </a:rPr>
              <a:t>ba</a:t>
            </a:r>
            <a:r>
              <a:rPr lang="en-US" sz="3836">
                <a:solidFill>
                  <a:srgbClr val="000000"/>
                </a:solidFill>
                <a:latin typeface="Roboto Condensed"/>
              </a:rPr>
              <a:t> qua các phương diện:</a:t>
            </a:r>
          </a:p>
        </p:txBody>
      </p:sp>
      <p:pic>
        <p:nvPicPr>
          <p:cNvPr id="22" name="Electric - 3 Minute Countdown">
            <a:hlinkClick r:id="" action="ppaction://media"/>
            <a:extLst>
              <a:ext uri="{FF2B5EF4-FFF2-40B4-BE49-F238E27FC236}">
                <a16:creationId xmlns:a16="http://schemas.microsoft.com/office/drawing/2014/main" xmlns="" id="{D692387D-D4A9-C55A-6465-BE1AB5331F5E}"/>
              </a:ext>
            </a:extLst>
          </p:cNvPr>
          <p:cNvPicPr>
            <a:picLocks noChangeAspect="1"/>
          </p:cNvPicPr>
          <p:nvPr>
            <a:videoFile r:link="rId2"/>
            <p:extLst>
              <p:ext uri="{DAA4B4D4-6D71-4841-9C94-3DE7FCFB9230}">
                <p14:media xmlns:p14="http://schemas.microsoft.com/office/powerpoint/2010/main" r:embed="rId1"/>
              </p:ext>
            </p:extLst>
          </p:nvPr>
        </p:nvPicPr>
        <p:blipFill>
          <a:blip r:embed="rId8">
            <a:duotone>
              <a:schemeClr val="accent6">
                <a:shade val="45000"/>
                <a:satMod val="135000"/>
              </a:schemeClr>
              <a:prstClr val="white"/>
            </a:duotone>
          </a:blip>
          <a:stretch>
            <a:fillRect/>
          </a:stretch>
        </p:blipFill>
        <p:spPr>
          <a:xfrm>
            <a:off x="14554200" y="1409700"/>
            <a:ext cx="3197144" cy="2971800"/>
          </a:xfrm>
          <a:prstGeom prst="ellipse">
            <a:avLst/>
          </a:prstGeom>
          <a:ln w="63500" cap="rnd">
            <a:solidFill>
              <a:schemeClr val="accent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5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766996" y="73624"/>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250384" y="2013273"/>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b. Tìm hiểu về nhân vật: * Nhân vật Ba</a:t>
            </a:r>
          </a:p>
        </p:txBody>
      </p:sp>
      <p:sp>
        <p:nvSpPr>
          <p:cNvPr id="4" name="Freeform 4"/>
          <p:cNvSpPr/>
          <p:nvPr/>
        </p:nvSpPr>
        <p:spPr>
          <a:xfrm>
            <a:off x="2257824" y="7691931"/>
            <a:ext cx="20210737" cy="9322203"/>
          </a:xfrm>
          <a:custGeom>
            <a:avLst/>
            <a:gdLst/>
            <a:ahLst/>
            <a:cxnLst/>
            <a:rect l="l" t="t" r="r" b="b"/>
            <a:pathLst>
              <a:path w="20210737" h="9322203">
                <a:moveTo>
                  <a:pt x="0" y="0"/>
                </a:moveTo>
                <a:lnTo>
                  <a:pt x="20210737" y="0"/>
                </a:lnTo>
                <a:lnTo>
                  <a:pt x="20210737" y="9322203"/>
                </a:lnTo>
                <a:lnTo>
                  <a:pt x="0" y="9322203"/>
                </a:lnTo>
                <a:lnTo>
                  <a:pt x="0"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TextBox 6"/>
          <p:cNvSpPr txBox="1"/>
          <p:nvPr/>
        </p:nvSpPr>
        <p:spPr>
          <a:xfrm>
            <a:off x="5844385" y="1083200"/>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sp>
        <p:nvSpPr>
          <p:cNvPr id="8" name="TextBox 8"/>
          <p:cNvSpPr txBox="1"/>
          <p:nvPr/>
        </p:nvSpPr>
        <p:spPr>
          <a:xfrm>
            <a:off x="2209800" y="3238500"/>
            <a:ext cx="3505200" cy="803553"/>
          </a:xfrm>
          <a:prstGeom prst="rect">
            <a:avLst/>
          </a:prstGeom>
          <a:solidFill>
            <a:schemeClr val="accent2">
              <a:lumMod val="20000"/>
              <a:lumOff val="80000"/>
            </a:schemeClr>
          </a:solidFill>
        </p:spPr>
        <p:txBody>
          <a:bodyPr wrap="square" lIns="0" tIns="0" rIns="0" bIns="0" rtlCol="0" anchor="t">
            <a:spAutoFit/>
          </a:bodyPr>
          <a:lstStyle/>
          <a:p>
            <a:pPr algn="ctr">
              <a:lnSpc>
                <a:spcPts val="6490"/>
              </a:lnSpc>
              <a:spcBef>
                <a:spcPct val="0"/>
              </a:spcBef>
            </a:pPr>
            <a:r>
              <a:rPr lang="en-US" sz="4636">
                <a:solidFill>
                  <a:srgbClr val="000000"/>
                </a:solidFill>
                <a:latin typeface="#9Slide07 HLT Fall For You"/>
              </a:rPr>
              <a:t>Hành động</a:t>
            </a:r>
          </a:p>
        </p:txBody>
      </p:sp>
      <p:sp>
        <p:nvSpPr>
          <p:cNvPr id="9" name="TextBox 9"/>
          <p:cNvSpPr txBox="1"/>
          <p:nvPr/>
        </p:nvSpPr>
        <p:spPr>
          <a:xfrm>
            <a:off x="747137" y="4169655"/>
            <a:ext cx="7025263" cy="1898142"/>
          </a:xfrm>
          <a:prstGeom prst="rect">
            <a:avLst/>
          </a:prstGeom>
          <a:solidFill>
            <a:schemeClr val="accent1">
              <a:lumMod val="20000"/>
              <a:lumOff val="80000"/>
            </a:schemeClr>
          </a:solidFill>
        </p:spPr>
        <p:txBody>
          <a:bodyPr wrap="square" lIns="0" tIns="0" rIns="0" bIns="0" rtlCol="0" anchor="t">
            <a:spAutoFit/>
          </a:bodyPr>
          <a:lstStyle/>
          <a:p>
            <a:pPr marL="785055" lvl="1" indent="-392527" algn="just">
              <a:lnSpc>
                <a:spcPts val="5090"/>
              </a:lnSpc>
              <a:buFont typeface="Arial"/>
              <a:buChar char="•"/>
            </a:pPr>
            <a:r>
              <a:rPr lang="en-US" sz="3636">
                <a:solidFill>
                  <a:srgbClr val="000000"/>
                </a:solidFill>
                <a:latin typeface="Roboto Condensed"/>
              </a:rPr>
              <a:t>Đưa con về thăm má Tư</a:t>
            </a:r>
          </a:p>
          <a:p>
            <a:pPr marL="785055" lvl="1" indent="-392527" algn="just">
              <a:lnSpc>
                <a:spcPts val="5090"/>
              </a:lnSpc>
              <a:buFont typeface="Arial"/>
              <a:buChar char="•"/>
            </a:pPr>
            <a:r>
              <a:rPr lang="en-US" sz="3636">
                <a:solidFill>
                  <a:srgbClr val="000000"/>
                </a:solidFill>
                <a:latin typeface="Roboto Condensed"/>
              </a:rPr>
              <a:t>Cùng anh em say sưa một bữa với thằng Sơn - con má Tư - đã mất</a:t>
            </a:r>
          </a:p>
        </p:txBody>
      </p:sp>
      <p:sp>
        <p:nvSpPr>
          <p:cNvPr id="10" name="TextBox 10"/>
          <p:cNvSpPr txBox="1"/>
          <p:nvPr/>
        </p:nvSpPr>
        <p:spPr>
          <a:xfrm>
            <a:off x="8234262" y="4169655"/>
            <a:ext cx="9358371" cy="5088645"/>
          </a:xfrm>
          <a:prstGeom prst="rect">
            <a:avLst/>
          </a:prstGeom>
          <a:solidFill>
            <a:schemeClr val="accent3">
              <a:lumMod val="20000"/>
              <a:lumOff val="80000"/>
            </a:schemeClr>
          </a:solidFill>
        </p:spPr>
        <p:txBody>
          <a:bodyPr lIns="0" tIns="0" rIns="0" bIns="0" rtlCol="0" anchor="t">
            <a:spAutoFit/>
          </a:bodyPr>
          <a:lstStyle/>
          <a:p>
            <a:pPr marL="785055" lvl="1" indent="-392527" algn="just">
              <a:lnSpc>
                <a:spcPts val="5090"/>
              </a:lnSpc>
              <a:buFont typeface="Arial"/>
              <a:buChar char="•"/>
            </a:pPr>
            <a:r>
              <a:rPr lang="en-US" sz="3636">
                <a:solidFill>
                  <a:srgbClr val="000000"/>
                </a:solidFill>
                <a:latin typeface="Roboto Condensed"/>
              </a:rPr>
              <a:t>Gọi má Tư bằng má một cách yêu thương, kính trọng.</a:t>
            </a:r>
          </a:p>
          <a:p>
            <a:pPr marL="785055" lvl="1" indent="-392527" algn="just">
              <a:lnSpc>
                <a:spcPts val="5090"/>
              </a:lnSpc>
              <a:buFont typeface="Arial"/>
              <a:buChar char="•"/>
            </a:pPr>
            <a:r>
              <a:rPr lang="en-US" sz="3636">
                <a:solidFill>
                  <a:srgbClr val="000000"/>
                </a:solidFill>
                <a:latin typeface="Roboto Condensed Italics"/>
              </a:rPr>
              <a:t>Bát hương em Châu, bên chồng rước về hở má?</a:t>
            </a:r>
          </a:p>
          <a:p>
            <a:pPr marL="785055" lvl="1" indent="-392527" algn="just">
              <a:lnSpc>
                <a:spcPts val="5090"/>
              </a:lnSpc>
              <a:buFont typeface="Arial"/>
              <a:buChar char="•"/>
            </a:pPr>
            <a:r>
              <a:rPr lang="en-US" sz="3636">
                <a:solidFill>
                  <a:srgbClr val="000000"/>
                </a:solidFill>
                <a:latin typeface="Roboto Condensed Italics"/>
              </a:rPr>
              <a:t>Giá mà các chú ấy còn sống …một mình.</a:t>
            </a:r>
          </a:p>
          <a:p>
            <a:pPr marL="785055" lvl="1" indent="-392527" algn="just">
              <a:lnSpc>
                <a:spcPts val="5090"/>
              </a:lnSpc>
              <a:buFont typeface="Arial"/>
              <a:buChar char="•"/>
            </a:pPr>
            <a:r>
              <a:rPr lang="en-US" sz="3636">
                <a:solidFill>
                  <a:srgbClr val="000000"/>
                </a:solidFill>
                <a:latin typeface="Roboto Condensed Italics"/>
              </a:rPr>
              <a:t>Ôi dào, má ở dưới, mấy anh dưới lo &gt;&lt;Uống rượu, không ngủ được/ Mai về nội vườn cau, con ha.</a:t>
            </a:r>
          </a:p>
          <a:p>
            <a:pPr algn="just">
              <a:lnSpc>
                <a:spcPts val="5090"/>
              </a:lnSpc>
            </a:pPr>
            <a:endParaRPr lang="en-US" sz="3636">
              <a:solidFill>
                <a:srgbClr val="000000"/>
              </a:solidFill>
              <a:latin typeface="Roboto Condensed Italics"/>
            </a:endParaRPr>
          </a:p>
        </p:txBody>
      </p:sp>
      <p:sp>
        <p:nvSpPr>
          <p:cNvPr id="11" name="TextBox 11"/>
          <p:cNvSpPr txBox="1"/>
          <p:nvPr/>
        </p:nvSpPr>
        <p:spPr>
          <a:xfrm>
            <a:off x="12115800" y="3238500"/>
            <a:ext cx="2750009" cy="803553"/>
          </a:xfrm>
          <a:prstGeom prst="rect">
            <a:avLst/>
          </a:prstGeom>
          <a:solidFill>
            <a:schemeClr val="accent2">
              <a:lumMod val="20000"/>
              <a:lumOff val="80000"/>
            </a:schemeClr>
          </a:solidFill>
        </p:spPr>
        <p:txBody>
          <a:bodyPr wrap="square" lIns="0" tIns="0" rIns="0" bIns="0" rtlCol="0" anchor="t">
            <a:spAutoFit/>
          </a:bodyPr>
          <a:lstStyle/>
          <a:p>
            <a:pPr algn="ctr">
              <a:lnSpc>
                <a:spcPts val="6490"/>
              </a:lnSpc>
              <a:spcBef>
                <a:spcPct val="0"/>
              </a:spcBef>
            </a:pPr>
            <a:r>
              <a:rPr lang="en-US" sz="4636">
                <a:solidFill>
                  <a:srgbClr val="000000"/>
                </a:solidFill>
                <a:latin typeface="#9Slide07 HLT Fall For You"/>
              </a:rPr>
              <a:t>Lời nói</a:t>
            </a:r>
          </a:p>
        </p:txBody>
      </p:sp>
      <p:sp>
        <p:nvSpPr>
          <p:cNvPr id="12" name="Freeform 12"/>
          <p:cNvSpPr/>
          <p:nvPr/>
        </p:nvSpPr>
        <p:spPr>
          <a:xfrm>
            <a:off x="-221795" y="6297788"/>
            <a:ext cx="3695451" cy="4111767"/>
          </a:xfrm>
          <a:custGeom>
            <a:avLst/>
            <a:gdLst/>
            <a:ahLst/>
            <a:cxnLst/>
            <a:rect l="l" t="t" r="r" b="b"/>
            <a:pathLst>
              <a:path w="3695451" h="4111767">
                <a:moveTo>
                  <a:pt x="0" y="0"/>
                </a:moveTo>
                <a:lnTo>
                  <a:pt x="3695450" y="0"/>
                </a:lnTo>
                <a:lnTo>
                  <a:pt x="3695450" y="4111768"/>
                </a:lnTo>
                <a:lnTo>
                  <a:pt x="0" y="41117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790482" y="255476"/>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a:rPr>
              <a:t>III. KHÁM PHÁ VĂN BẢN</a:t>
            </a:r>
          </a:p>
        </p:txBody>
      </p:sp>
      <p:sp>
        <p:nvSpPr>
          <p:cNvPr id="3" name="TextBox 3"/>
          <p:cNvSpPr txBox="1"/>
          <p:nvPr/>
        </p:nvSpPr>
        <p:spPr>
          <a:xfrm>
            <a:off x="5844385" y="1988952"/>
            <a:ext cx="13037616" cy="821031"/>
          </a:xfrm>
          <a:prstGeom prst="rect">
            <a:avLst/>
          </a:prstGeom>
        </p:spPr>
        <p:txBody>
          <a:bodyPr lIns="0" tIns="0" rIns="0" bIns="0" rtlCol="0" anchor="t">
            <a:spAutoFit/>
          </a:bodyPr>
          <a:lstStyle/>
          <a:p>
            <a:pPr>
              <a:lnSpc>
                <a:spcPts val="6719"/>
              </a:lnSpc>
            </a:pPr>
            <a:r>
              <a:rPr lang="en-US" sz="4799">
                <a:solidFill>
                  <a:srgbClr val="000000"/>
                </a:solidFill>
                <a:latin typeface="#9Slide07 HLT Fall For You"/>
              </a:rPr>
              <a:t>b. Tìm hiểu về nhân vật: * Nhân vật Ba</a:t>
            </a:r>
          </a:p>
        </p:txBody>
      </p:sp>
      <p:sp>
        <p:nvSpPr>
          <p:cNvPr id="4" name="Freeform 4"/>
          <p:cNvSpPr/>
          <p:nvPr/>
        </p:nvSpPr>
        <p:spPr>
          <a:xfrm>
            <a:off x="2257824" y="7691931"/>
            <a:ext cx="20210737" cy="9322203"/>
          </a:xfrm>
          <a:custGeom>
            <a:avLst/>
            <a:gdLst/>
            <a:ahLst/>
            <a:cxnLst/>
            <a:rect l="l" t="t" r="r" b="b"/>
            <a:pathLst>
              <a:path w="20210737" h="9322203">
                <a:moveTo>
                  <a:pt x="0" y="0"/>
                </a:moveTo>
                <a:lnTo>
                  <a:pt x="20210737" y="0"/>
                </a:lnTo>
                <a:lnTo>
                  <a:pt x="20210737" y="9322203"/>
                </a:lnTo>
                <a:lnTo>
                  <a:pt x="0" y="9322203"/>
                </a:lnTo>
                <a:lnTo>
                  <a:pt x="0" y="0"/>
                </a:lnTo>
                <a:close/>
              </a:path>
            </a:pathLst>
          </a:custGeom>
          <a:blipFill>
            <a:blip r:embed="rId2"/>
            <a:stretch>
              <a:fillRect/>
            </a:stretch>
          </a:blipFill>
        </p:spPr>
      </p:sp>
      <p:sp>
        <p:nvSpPr>
          <p:cNvPr id="5" name="Freeform 5"/>
          <p:cNvSpPr/>
          <p:nvPr/>
        </p:nvSpPr>
        <p:spPr>
          <a:xfrm>
            <a:off x="-2059821" y="-357833"/>
            <a:ext cx="4959398" cy="3167815"/>
          </a:xfrm>
          <a:custGeom>
            <a:avLst/>
            <a:gdLst/>
            <a:ahLst/>
            <a:cxnLst/>
            <a:rect l="l" t="t" r="r" b="b"/>
            <a:pathLst>
              <a:path w="4959398" h="3167815">
                <a:moveTo>
                  <a:pt x="0" y="0"/>
                </a:moveTo>
                <a:lnTo>
                  <a:pt x="4959398" y="0"/>
                </a:lnTo>
                <a:lnTo>
                  <a:pt x="4959398" y="3167815"/>
                </a:lnTo>
                <a:lnTo>
                  <a:pt x="0" y="3167815"/>
                </a:lnTo>
                <a:lnTo>
                  <a:pt x="0" y="0"/>
                </a:lnTo>
                <a:close/>
              </a:path>
            </a:pathLst>
          </a:custGeom>
          <a:blipFill>
            <a:blip r:embed="rId3"/>
            <a:stretch>
              <a:fillRect/>
            </a:stretch>
          </a:blipFill>
        </p:spPr>
      </p:sp>
      <p:sp>
        <p:nvSpPr>
          <p:cNvPr id="6" name="TextBox 6"/>
          <p:cNvSpPr txBox="1"/>
          <p:nvPr/>
        </p:nvSpPr>
        <p:spPr>
          <a:xfrm>
            <a:off x="5844385" y="1141227"/>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2. Khám phá văn bản</a:t>
            </a:r>
          </a:p>
        </p:txBody>
      </p:sp>
      <p:sp>
        <p:nvSpPr>
          <p:cNvPr id="7" name="Freeform 7"/>
          <p:cNvSpPr/>
          <p:nvPr/>
        </p:nvSpPr>
        <p:spPr>
          <a:xfrm>
            <a:off x="16402302" y="-1402262"/>
            <a:ext cx="4959398" cy="3167815"/>
          </a:xfrm>
          <a:custGeom>
            <a:avLst/>
            <a:gdLst/>
            <a:ahLst/>
            <a:cxnLst/>
            <a:rect l="l" t="t" r="r" b="b"/>
            <a:pathLst>
              <a:path w="4959398" h="3167815">
                <a:moveTo>
                  <a:pt x="0" y="0"/>
                </a:moveTo>
                <a:lnTo>
                  <a:pt x="4959397" y="0"/>
                </a:lnTo>
                <a:lnTo>
                  <a:pt x="4959397" y="3167815"/>
                </a:lnTo>
                <a:lnTo>
                  <a:pt x="0" y="3167815"/>
                </a:lnTo>
                <a:lnTo>
                  <a:pt x="0" y="0"/>
                </a:lnTo>
                <a:close/>
              </a:path>
            </a:pathLst>
          </a:custGeom>
          <a:blipFill>
            <a:blip r:embed="rId3"/>
            <a:stretch>
              <a:fillRect/>
            </a:stretch>
          </a:blipFill>
        </p:spPr>
      </p:sp>
      <p:pic>
        <p:nvPicPr>
          <p:cNvPr id="8" name="Picture 8"/>
          <p:cNvPicPr>
            <a:picLocks noChangeAspect="1"/>
          </p:cNvPicPr>
          <p:nvPr/>
        </p:nvPicPr>
        <p:blipFill>
          <a:blip r:embed="rId4"/>
          <a:srcRect/>
          <a:stretch>
            <a:fillRect/>
          </a:stretch>
        </p:blipFill>
        <p:spPr>
          <a:xfrm>
            <a:off x="10077064" y="4320899"/>
            <a:ext cx="935438" cy="420947"/>
          </a:xfrm>
          <a:prstGeom prst="rect">
            <a:avLst/>
          </a:prstGeom>
        </p:spPr>
      </p:pic>
      <p:sp>
        <p:nvSpPr>
          <p:cNvPr id="9" name="TextBox 9"/>
          <p:cNvSpPr txBox="1"/>
          <p:nvPr/>
        </p:nvSpPr>
        <p:spPr>
          <a:xfrm>
            <a:off x="3962400" y="3009900"/>
            <a:ext cx="4028455" cy="803553"/>
          </a:xfrm>
          <a:prstGeom prst="rect">
            <a:avLst/>
          </a:prstGeom>
          <a:solidFill>
            <a:schemeClr val="accent2">
              <a:lumMod val="20000"/>
              <a:lumOff val="80000"/>
            </a:schemeClr>
          </a:solidFill>
        </p:spPr>
        <p:txBody>
          <a:bodyPr wrap="square" lIns="0" tIns="0" rIns="0" bIns="0" rtlCol="0" anchor="t">
            <a:spAutoFit/>
          </a:bodyPr>
          <a:lstStyle/>
          <a:p>
            <a:pPr algn="ctr">
              <a:lnSpc>
                <a:spcPts val="6490"/>
              </a:lnSpc>
              <a:spcBef>
                <a:spcPct val="0"/>
              </a:spcBef>
            </a:pPr>
            <a:r>
              <a:rPr lang="en-US" sz="4636">
                <a:solidFill>
                  <a:srgbClr val="000000"/>
                </a:solidFill>
                <a:latin typeface="#9Slide07 HLT Fall For You"/>
              </a:rPr>
              <a:t>Suy nghĩ</a:t>
            </a:r>
          </a:p>
        </p:txBody>
      </p:sp>
      <p:sp>
        <p:nvSpPr>
          <p:cNvPr id="10" name="TextBox 10"/>
          <p:cNvSpPr txBox="1"/>
          <p:nvPr/>
        </p:nvSpPr>
        <p:spPr>
          <a:xfrm>
            <a:off x="1676400" y="4076700"/>
            <a:ext cx="7541556" cy="3423000"/>
          </a:xfrm>
          <a:prstGeom prst="rect">
            <a:avLst/>
          </a:prstGeom>
          <a:solidFill>
            <a:schemeClr val="accent3">
              <a:lumMod val="20000"/>
              <a:lumOff val="80000"/>
            </a:schemeClr>
          </a:solidFill>
        </p:spPr>
        <p:txBody>
          <a:bodyPr lIns="0" tIns="0" rIns="0" bIns="0" rtlCol="0" anchor="t">
            <a:spAutoFit/>
          </a:bodyPr>
          <a:lstStyle/>
          <a:p>
            <a:pPr marL="698697" lvl="1" indent="-349348" algn="just">
              <a:lnSpc>
                <a:spcPts val="4530"/>
              </a:lnSpc>
              <a:buFont typeface="Arial"/>
              <a:buChar char="•"/>
            </a:pPr>
            <a:r>
              <a:rPr lang="en-US" sz="3236">
                <a:solidFill>
                  <a:srgbClr val="000000"/>
                </a:solidFill>
                <a:latin typeface="Roboto Condensed"/>
              </a:rPr>
              <a:t>Thương má Tư phải cô đơn lủi thủi lúc tuổi già.</a:t>
            </a:r>
          </a:p>
          <a:p>
            <a:pPr marL="698697" lvl="1" indent="-349348" algn="just">
              <a:lnSpc>
                <a:spcPts val="4530"/>
              </a:lnSpc>
              <a:buFont typeface="Arial"/>
              <a:buChar char="•"/>
            </a:pPr>
            <a:r>
              <a:rPr lang="en-US" sz="3236">
                <a:solidFill>
                  <a:srgbClr val="000000"/>
                </a:solidFill>
                <a:latin typeface="Roboto Condensed"/>
              </a:rPr>
              <a:t>Khi bận rộn: nghĩ má Tư có anh em đồng chí lo. Thấy quà của má thì day dứt, muốn về ngay với má.</a:t>
            </a:r>
          </a:p>
          <a:p>
            <a:pPr algn="just">
              <a:lnSpc>
                <a:spcPts val="4530"/>
              </a:lnSpc>
            </a:pPr>
            <a:endParaRPr lang="en-US" sz="3236">
              <a:solidFill>
                <a:srgbClr val="000000"/>
              </a:solidFill>
              <a:latin typeface="Roboto Condensed"/>
            </a:endParaRPr>
          </a:p>
        </p:txBody>
      </p:sp>
      <p:sp>
        <p:nvSpPr>
          <p:cNvPr id="11" name="TextBox 11"/>
          <p:cNvSpPr txBox="1"/>
          <p:nvPr/>
        </p:nvSpPr>
        <p:spPr>
          <a:xfrm>
            <a:off x="10077064" y="5067300"/>
            <a:ext cx="7515569" cy="2844881"/>
          </a:xfrm>
          <a:prstGeom prst="rect">
            <a:avLst/>
          </a:prstGeom>
          <a:solidFill>
            <a:schemeClr val="accent4">
              <a:lumMod val="20000"/>
              <a:lumOff val="80000"/>
            </a:schemeClr>
          </a:solidFill>
        </p:spPr>
        <p:txBody>
          <a:bodyPr lIns="0" tIns="0" rIns="0" bIns="0" rtlCol="0" anchor="t">
            <a:spAutoFit/>
          </a:bodyPr>
          <a:lstStyle/>
          <a:p>
            <a:pPr marL="698697" lvl="1" indent="-349348" algn="just">
              <a:lnSpc>
                <a:spcPts val="4530"/>
              </a:lnSpc>
              <a:buFont typeface="Arial"/>
              <a:buChar char="•"/>
            </a:pPr>
            <a:r>
              <a:rPr lang="en-US" sz="3236">
                <a:solidFill>
                  <a:srgbClr val="000000"/>
                </a:solidFill>
                <a:latin typeface="Roboto Condensed Italics"/>
              </a:rPr>
              <a:t>Ba </a:t>
            </a:r>
            <a:r>
              <a:rPr lang="en-US" sz="3236">
                <a:solidFill>
                  <a:srgbClr val="000000"/>
                </a:solidFill>
                <a:latin typeface="Roboto Condensed Bold Italics"/>
              </a:rPr>
              <a:t>tôi</a:t>
            </a:r>
            <a:r>
              <a:rPr lang="en-US" sz="3236">
                <a:solidFill>
                  <a:srgbClr val="000000"/>
                </a:solidFill>
                <a:latin typeface="Roboto Condensed Italics"/>
              </a:rPr>
              <a:t> là người trọng tình nghĩa: tình đồng chí sâu nặng, tình yêu kính với bà mẹ anh hùng.</a:t>
            </a:r>
          </a:p>
          <a:p>
            <a:pPr marL="698697" lvl="1" indent="-349348" algn="just">
              <a:lnSpc>
                <a:spcPts val="4530"/>
              </a:lnSpc>
              <a:buFont typeface="Arial"/>
              <a:buChar char="•"/>
            </a:pPr>
            <a:r>
              <a:rPr lang="en-US" sz="3236">
                <a:solidFill>
                  <a:srgbClr val="000000"/>
                </a:solidFill>
                <a:latin typeface="Roboto Condensed Italics"/>
              </a:rPr>
              <a:t>Muốn trao truyền tình cảm tốt đẹp cho thế hệ sau.</a:t>
            </a:r>
          </a:p>
        </p:txBody>
      </p:sp>
      <p:sp>
        <p:nvSpPr>
          <p:cNvPr id="12" name="TextBox 12"/>
          <p:cNvSpPr txBox="1"/>
          <p:nvPr/>
        </p:nvSpPr>
        <p:spPr>
          <a:xfrm>
            <a:off x="10896600" y="4076700"/>
            <a:ext cx="6179009" cy="787017"/>
          </a:xfrm>
          <a:prstGeom prst="rect">
            <a:avLst/>
          </a:prstGeom>
          <a:solidFill>
            <a:schemeClr val="accent2">
              <a:lumMod val="20000"/>
              <a:lumOff val="80000"/>
            </a:schemeClr>
          </a:solidFill>
        </p:spPr>
        <p:txBody>
          <a:bodyPr lIns="0" tIns="0" rIns="0" bIns="0" rtlCol="0" anchor="t">
            <a:spAutoFit/>
          </a:bodyPr>
          <a:lstStyle/>
          <a:p>
            <a:pPr algn="ctr">
              <a:lnSpc>
                <a:spcPts val="6490"/>
              </a:lnSpc>
              <a:spcBef>
                <a:spcPct val="0"/>
              </a:spcBef>
            </a:pPr>
            <a:r>
              <a:rPr lang="en-US" sz="4636">
                <a:solidFill>
                  <a:srgbClr val="000000"/>
                </a:solidFill>
                <a:latin typeface="#9Slide07 HLT Fall For You"/>
              </a:rPr>
              <a:t>Nhận xét về tính cách</a:t>
            </a:r>
          </a:p>
        </p:txBody>
      </p:sp>
      <p:sp>
        <p:nvSpPr>
          <p:cNvPr id="13" name="Freeform 13"/>
          <p:cNvSpPr/>
          <p:nvPr/>
        </p:nvSpPr>
        <p:spPr>
          <a:xfrm>
            <a:off x="245995" y="6930912"/>
            <a:ext cx="3016284" cy="3356088"/>
          </a:xfrm>
          <a:custGeom>
            <a:avLst/>
            <a:gdLst/>
            <a:ahLst/>
            <a:cxnLst/>
            <a:rect l="l" t="t" r="r" b="b"/>
            <a:pathLst>
              <a:path w="3016284" h="3356088">
                <a:moveTo>
                  <a:pt x="0" y="0"/>
                </a:moveTo>
                <a:lnTo>
                  <a:pt x="3016284" y="0"/>
                </a:lnTo>
                <a:lnTo>
                  <a:pt x="3016284" y="3356088"/>
                </a:lnTo>
                <a:lnTo>
                  <a:pt x="0" y="33560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256892"/>
            <a:ext cx="14236823" cy="1078230"/>
          </a:xfrm>
          <a:prstGeom prst="rect">
            <a:avLst/>
          </a:prstGeom>
        </p:spPr>
        <p:txBody>
          <a:bodyPr lIns="0" tIns="0" rIns="0" bIns="0" rtlCol="0" anchor="t">
            <a:spAutoFit/>
          </a:bodyPr>
          <a:lstStyle/>
          <a:p>
            <a:pPr algn="ctr">
              <a:lnSpc>
                <a:spcPts val="8819"/>
              </a:lnSpc>
            </a:pPr>
            <a:r>
              <a:rPr lang="en-US" sz="6299">
                <a:solidFill>
                  <a:srgbClr val="DB8F5C"/>
                </a:solidFill>
                <a:latin typeface="Fraunces Bold"/>
              </a:rPr>
              <a:t>III. KHÁM PHÁ VĂN BẢN</a:t>
            </a:r>
          </a:p>
        </p:txBody>
      </p:sp>
      <p:sp>
        <p:nvSpPr>
          <p:cNvPr id="3" name="TextBox 3"/>
          <p:cNvSpPr txBox="1"/>
          <p:nvPr/>
        </p:nvSpPr>
        <p:spPr>
          <a:xfrm>
            <a:off x="5619188" y="1257944"/>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6" name="Freeform 6"/>
          <p:cNvSpPr/>
          <p:nvPr/>
        </p:nvSpPr>
        <p:spPr>
          <a:xfrm>
            <a:off x="7043560" y="818520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4"/>
            <a:stretch>
              <a:fillRect/>
            </a:stretch>
          </a:blipFill>
        </p:spPr>
      </p:sp>
      <p:sp>
        <p:nvSpPr>
          <p:cNvPr id="7" name="Freeform 7"/>
          <p:cNvSpPr/>
          <p:nvPr/>
        </p:nvSpPr>
        <p:spPr>
          <a:xfrm>
            <a:off x="0" y="3019818"/>
            <a:ext cx="8625676" cy="5509651"/>
          </a:xfrm>
          <a:custGeom>
            <a:avLst/>
            <a:gdLst/>
            <a:ahLst/>
            <a:cxnLst/>
            <a:rect l="l" t="t" r="r" b="b"/>
            <a:pathLst>
              <a:path w="8625676" h="5509651">
                <a:moveTo>
                  <a:pt x="0" y="0"/>
                </a:moveTo>
                <a:lnTo>
                  <a:pt x="8625676" y="0"/>
                </a:lnTo>
                <a:lnTo>
                  <a:pt x="8625676" y="5509651"/>
                </a:lnTo>
                <a:lnTo>
                  <a:pt x="0" y="5509651"/>
                </a:lnTo>
                <a:lnTo>
                  <a:pt x="0" y="0"/>
                </a:lnTo>
                <a:close/>
              </a:path>
            </a:pathLst>
          </a:custGeom>
          <a:blipFill>
            <a:blip r:embed="rId5"/>
            <a:stretch>
              <a:fillRect/>
            </a:stretch>
          </a:blipFill>
        </p:spPr>
      </p:sp>
      <p:grpSp>
        <p:nvGrpSpPr>
          <p:cNvPr id="8" name="Group 8"/>
          <p:cNvGrpSpPr/>
          <p:nvPr/>
        </p:nvGrpSpPr>
        <p:grpSpPr>
          <a:xfrm>
            <a:off x="7886491" y="2578744"/>
            <a:ext cx="9372809" cy="2131666"/>
            <a:chOff x="0" y="0"/>
            <a:chExt cx="2468559" cy="561426"/>
          </a:xfrm>
        </p:grpSpPr>
        <p:sp>
          <p:nvSpPr>
            <p:cNvPr id="9" name="Freeform 9"/>
            <p:cNvSpPr/>
            <p:nvPr/>
          </p:nvSpPr>
          <p:spPr>
            <a:xfrm>
              <a:off x="0" y="0"/>
              <a:ext cx="2468559" cy="561426"/>
            </a:xfrm>
            <a:custGeom>
              <a:avLst/>
              <a:gdLst/>
              <a:ahLst/>
              <a:cxnLst/>
              <a:rect l="l" t="t" r="r" b="b"/>
              <a:pathLst>
                <a:path w="2468559" h="561426">
                  <a:moveTo>
                    <a:pt x="42126" y="0"/>
                  </a:moveTo>
                  <a:lnTo>
                    <a:pt x="2426433" y="0"/>
                  </a:lnTo>
                  <a:cubicBezTo>
                    <a:pt x="2449698" y="0"/>
                    <a:pt x="2468559" y="18860"/>
                    <a:pt x="2468559" y="42126"/>
                  </a:cubicBezTo>
                  <a:lnTo>
                    <a:pt x="2468559" y="519301"/>
                  </a:lnTo>
                  <a:cubicBezTo>
                    <a:pt x="2468559" y="542566"/>
                    <a:pt x="2449698" y="561426"/>
                    <a:pt x="2426433" y="561426"/>
                  </a:cubicBezTo>
                  <a:lnTo>
                    <a:pt x="42126" y="561426"/>
                  </a:lnTo>
                  <a:cubicBezTo>
                    <a:pt x="18860" y="561426"/>
                    <a:pt x="0" y="542566"/>
                    <a:pt x="0" y="519301"/>
                  </a:cubicBezTo>
                  <a:lnTo>
                    <a:pt x="0" y="42126"/>
                  </a:lnTo>
                  <a:cubicBezTo>
                    <a:pt x="0" y="18860"/>
                    <a:pt x="18860" y="0"/>
                    <a:pt x="42126" y="0"/>
                  </a:cubicBezTo>
                  <a:close/>
                </a:path>
              </a:pathLst>
            </a:custGeom>
            <a:solidFill>
              <a:srgbClr val="EACD6B"/>
            </a:solidFill>
          </p:spPr>
        </p:sp>
        <p:sp>
          <p:nvSpPr>
            <p:cNvPr id="10" name="TextBox 10"/>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sp>
        <p:nvSpPr>
          <p:cNvPr id="11" name="TextBox 11"/>
          <p:cNvSpPr txBox="1"/>
          <p:nvPr/>
        </p:nvSpPr>
        <p:spPr>
          <a:xfrm>
            <a:off x="1313404" y="5711637"/>
            <a:ext cx="5561273" cy="1326602"/>
          </a:xfrm>
          <a:prstGeom prst="rect">
            <a:avLst/>
          </a:prstGeom>
        </p:spPr>
        <p:txBody>
          <a:bodyPr lIns="0" tIns="0" rIns="0" bIns="0" rtlCol="0" anchor="t">
            <a:spAutoFit/>
          </a:bodyPr>
          <a:lstStyle/>
          <a:p>
            <a:pPr marL="828234" lvl="1" indent="-414117">
              <a:lnSpc>
                <a:spcPts val="5370"/>
              </a:lnSpc>
              <a:buFont typeface="Arial"/>
              <a:buChar char="•"/>
            </a:pPr>
            <a:r>
              <a:rPr lang="en-US" sz="3836">
                <a:solidFill>
                  <a:srgbClr val="000000"/>
                </a:solidFill>
                <a:latin typeface="Roboto Condensed"/>
              </a:rPr>
              <a:t> HS thực hiện THEO BÀN</a:t>
            </a:r>
          </a:p>
          <a:p>
            <a:pPr marL="828234" lvl="1" indent="-414117">
              <a:lnSpc>
                <a:spcPts val="5370"/>
              </a:lnSpc>
              <a:buFont typeface="Arial"/>
              <a:buChar char="•"/>
            </a:pPr>
            <a:r>
              <a:rPr lang="en-US" sz="3836">
                <a:solidFill>
                  <a:srgbClr val="000000"/>
                </a:solidFill>
                <a:latin typeface="Roboto Condensed"/>
              </a:rPr>
              <a:t>Thời gian: 3 phút</a:t>
            </a:r>
          </a:p>
        </p:txBody>
      </p:sp>
      <p:sp>
        <p:nvSpPr>
          <p:cNvPr id="12" name="TextBox 12"/>
          <p:cNvSpPr txBox="1"/>
          <p:nvPr/>
        </p:nvSpPr>
        <p:spPr>
          <a:xfrm>
            <a:off x="1614894" y="4633290"/>
            <a:ext cx="4958293" cy="877545"/>
          </a:xfrm>
          <a:prstGeom prst="rect">
            <a:avLst/>
          </a:prstGeom>
        </p:spPr>
        <p:txBody>
          <a:bodyPr lIns="0" tIns="0" rIns="0" bIns="0" rtlCol="0" anchor="t">
            <a:spAutoFit/>
          </a:bodyPr>
          <a:lstStyle/>
          <a:p>
            <a:pPr algn="ctr">
              <a:lnSpc>
                <a:spcPts val="6756"/>
              </a:lnSpc>
              <a:spcBef>
                <a:spcPct val="0"/>
              </a:spcBef>
            </a:pPr>
            <a:r>
              <a:rPr lang="en-US" sz="4825">
                <a:solidFill>
                  <a:srgbClr val="000000"/>
                </a:solidFill>
                <a:latin typeface="#9Slide07 Crocante"/>
              </a:rPr>
              <a:t>CÂU HỎI TƯ DUY</a:t>
            </a:r>
          </a:p>
        </p:txBody>
      </p:sp>
      <p:sp>
        <p:nvSpPr>
          <p:cNvPr id="13" name="TextBox 13"/>
          <p:cNvSpPr txBox="1"/>
          <p:nvPr/>
        </p:nvSpPr>
        <p:spPr>
          <a:xfrm>
            <a:off x="8451504" y="2709888"/>
            <a:ext cx="8556826" cy="2007586"/>
          </a:xfrm>
          <a:prstGeom prst="rect">
            <a:avLst/>
          </a:prstGeom>
        </p:spPr>
        <p:txBody>
          <a:bodyPr lIns="0" tIns="0" rIns="0" bIns="0" rtlCol="0" anchor="t">
            <a:spAutoFit/>
          </a:bodyPr>
          <a:lstStyle/>
          <a:p>
            <a:pPr algn="just">
              <a:lnSpc>
                <a:spcPts val="5370"/>
              </a:lnSpc>
            </a:pPr>
            <a:r>
              <a:rPr lang="en-US" sz="3836">
                <a:solidFill>
                  <a:srgbClr val="000000"/>
                </a:solidFill>
                <a:latin typeface="Roboto Condensed Italics"/>
              </a:rPr>
              <a:t>1 - Theo em, “Người mẹ vườn cau” có những câu chuyện nhỏ nào được kể? Tác dụng của cách xây dựng cốt truyện này là gì?</a:t>
            </a:r>
          </a:p>
        </p:txBody>
      </p:sp>
      <p:grpSp>
        <p:nvGrpSpPr>
          <p:cNvPr id="14" name="Group 14"/>
          <p:cNvGrpSpPr/>
          <p:nvPr/>
        </p:nvGrpSpPr>
        <p:grpSpPr>
          <a:xfrm>
            <a:off x="7886491" y="4873627"/>
            <a:ext cx="9372809" cy="1828420"/>
            <a:chOff x="0" y="0"/>
            <a:chExt cx="2468559" cy="481559"/>
          </a:xfrm>
        </p:grpSpPr>
        <p:sp>
          <p:nvSpPr>
            <p:cNvPr id="15" name="Freeform 15"/>
            <p:cNvSpPr/>
            <p:nvPr/>
          </p:nvSpPr>
          <p:spPr>
            <a:xfrm>
              <a:off x="0" y="0"/>
              <a:ext cx="2468559" cy="481559"/>
            </a:xfrm>
            <a:custGeom>
              <a:avLst/>
              <a:gdLst/>
              <a:ahLst/>
              <a:cxnLst/>
              <a:rect l="l" t="t" r="r" b="b"/>
              <a:pathLst>
                <a:path w="2468559" h="481559">
                  <a:moveTo>
                    <a:pt x="42126" y="0"/>
                  </a:moveTo>
                  <a:lnTo>
                    <a:pt x="2426433" y="0"/>
                  </a:lnTo>
                  <a:cubicBezTo>
                    <a:pt x="2449698" y="0"/>
                    <a:pt x="2468559" y="18860"/>
                    <a:pt x="2468559" y="42126"/>
                  </a:cubicBezTo>
                  <a:lnTo>
                    <a:pt x="2468559" y="439433"/>
                  </a:lnTo>
                  <a:cubicBezTo>
                    <a:pt x="2468559" y="462699"/>
                    <a:pt x="2449698" y="481559"/>
                    <a:pt x="2426433" y="481559"/>
                  </a:cubicBezTo>
                  <a:lnTo>
                    <a:pt x="42126" y="481559"/>
                  </a:lnTo>
                  <a:cubicBezTo>
                    <a:pt x="18860" y="481559"/>
                    <a:pt x="0" y="462699"/>
                    <a:pt x="0" y="439433"/>
                  </a:cubicBezTo>
                  <a:lnTo>
                    <a:pt x="0" y="42126"/>
                  </a:lnTo>
                  <a:cubicBezTo>
                    <a:pt x="0" y="18860"/>
                    <a:pt x="18860" y="0"/>
                    <a:pt x="42126" y="0"/>
                  </a:cubicBezTo>
                  <a:close/>
                </a:path>
              </a:pathLst>
            </a:custGeom>
            <a:solidFill>
              <a:srgbClr val="FFC3AC"/>
            </a:solidFill>
          </p:spPr>
        </p:sp>
        <p:sp>
          <p:nvSpPr>
            <p:cNvPr id="16" name="TextBox 16"/>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sp>
        <p:nvSpPr>
          <p:cNvPr id="17" name="TextBox 17"/>
          <p:cNvSpPr txBox="1"/>
          <p:nvPr/>
        </p:nvSpPr>
        <p:spPr>
          <a:xfrm>
            <a:off x="8165962" y="5067300"/>
            <a:ext cx="9093338" cy="1331311"/>
          </a:xfrm>
          <a:prstGeom prst="rect">
            <a:avLst/>
          </a:prstGeom>
        </p:spPr>
        <p:txBody>
          <a:bodyPr lIns="0" tIns="0" rIns="0" bIns="0" rtlCol="0" anchor="t">
            <a:spAutoFit/>
          </a:bodyPr>
          <a:lstStyle/>
          <a:p>
            <a:pPr algn="just">
              <a:lnSpc>
                <a:spcPts val="5370"/>
              </a:lnSpc>
            </a:pPr>
            <a:r>
              <a:rPr lang="en-US" sz="3836">
                <a:solidFill>
                  <a:srgbClr val="000000"/>
                </a:solidFill>
                <a:latin typeface="Roboto Condensed Italics"/>
              </a:rPr>
              <a:t>2 - Hãy kể tên những tác phẩm khác cũng viết về người bà, người mẹ để giới thiệu với các bạn.</a:t>
            </a:r>
          </a:p>
        </p:txBody>
      </p:sp>
      <p:grpSp>
        <p:nvGrpSpPr>
          <p:cNvPr id="18" name="Group 18"/>
          <p:cNvGrpSpPr/>
          <p:nvPr/>
        </p:nvGrpSpPr>
        <p:grpSpPr>
          <a:xfrm>
            <a:off x="7886491" y="6863972"/>
            <a:ext cx="9372809" cy="2227126"/>
            <a:chOff x="0" y="0"/>
            <a:chExt cx="2468559" cy="586568"/>
          </a:xfrm>
        </p:grpSpPr>
        <p:sp>
          <p:nvSpPr>
            <p:cNvPr id="19" name="Freeform 19"/>
            <p:cNvSpPr/>
            <p:nvPr/>
          </p:nvSpPr>
          <p:spPr>
            <a:xfrm>
              <a:off x="0" y="0"/>
              <a:ext cx="2468559" cy="586568"/>
            </a:xfrm>
            <a:custGeom>
              <a:avLst/>
              <a:gdLst/>
              <a:ahLst/>
              <a:cxnLst/>
              <a:rect l="l" t="t" r="r" b="b"/>
              <a:pathLst>
                <a:path w="2468559" h="586568">
                  <a:moveTo>
                    <a:pt x="42126" y="0"/>
                  </a:moveTo>
                  <a:lnTo>
                    <a:pt x="2426433" y="0"/>
                  </a:lnTo>
                  <a:cubicBezTo>
                    <a:pt x="2449698" y="0"/>
                    <a:pt x="2468559" y="18860"/>
                    <a:pt x="2468559" y="42126"/>
                  </a:cubicBezTo>
                  <a:lnTo>
                    <a:pt x="2468559" y="544442"/>
                  </a:lnTo>
                  <a:cubicBezTo>
                    <a:pt x="2468559" y="567708"/>
                    <a:pt x="2449698" y="586568"/>
                    <a:pt x="2426433" y="586568"/>
                  </a:cubicBezTo>
                  <a:lnTo>
                    <a:pt x="42126" y="586568"/>
                  </a:lnTo>
                  <a:cubicBezTo>
                    <a:pt x="18860" y="586568"/>
                    <a:pt x="0" y="567708"/>
                    <a:pt x="0" y="544442"/>
                  </a:cubicBezTo>
                  <a:lnTo>
                    <a:pt x="0" y="42126"/>
                  </a:lnTo>
                  <a:cubicBezTo>
                    <a:pt x="0" y="18860"/>
                    <a:pt x="18860" y="0"/>
                    <a:pt x="42126" y="0"/>
                  </a:cubicBezTo>
                  <a:close/>
                </a:path>
              </a:pathLst>
            </a:custGeom>
            <a:solidFill>
              <a:srgbClr val="FC8C78"/>
            </a:solidFill>
          </p:spPr>
        </p:sp>
        <p:sp>
          <p:nvSpPr>
            <p:cNvPr id="20" name="TextBox 20"/>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sp>
        <p:nvSpPr>
          <p:cNvPr id="21" name="TextBox 21"/>
          <p:cNvSpPr txBox="1"/>
          <p:nvPr/>
        </p:nvSpPr>
        <p:spPr>
          <a:xfrm>
            <a:off x="8165962" y="7054472"/>
            <a:ext cx="9093338" cy="2007586"/>
          </a:xfrm>
          <a:prstGeom prst="rect">
            <a:avLst/>
          </a:prstGeom>
        </p:spPr>
        <p:txBody>
          <a:bodyPr lIns="0" tIns="0" rIns="0" bIns="0" rtlCol="0" anchor="t">
            <a:spAutoFit/>
          </a:bodyPr>
          <a:lstStyle/>
          <a:p>
            <a:pPr algn="just">
              <a:lnSpc>
                <a:spcPts val="5370"/>
              </a:lnSpc>
            </a:pPr>
            <a:r>
              <a:rPr lang="en-US" sz="3836">
                <a:solidFill>
                  <a:srgbClr val="000000"/>
                </a:solidFill>
                <a:latin typeface="Roboto Condensed Italics"/>
              </a:rPr>
              <a:t>3 - Truyện muốn nhắn nhủ với người đọc điều gì? Đối với em, điều gì gây ấn tượng và sâu sắc nhất? Vì sao?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7043560" y="818520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4"/>
            <a:stretch>
              <a:fillRect/>
            </a:stretch>
          </a:blipFill>
        </p:spPr>
      </p:sp>
      <p:sp>
        <p:nvSpPr>
          <p:cNvPr id="6" name="Freeform 6"/>
          <p:cNvSpPr/>
          <p:nvPr/>
        </p:nvSpPr>
        <p:spPr>
          <a:xfrm>
            <a:off x="503486" y="2813719"/>
            <a:ext cx="6768413" cy="4323324"/>
          </a:xfrm>
          <a:custGeom>
            <a:avLst/>
            <a:gdLst/>
            <a:ahLst/>
            <a:cxnLst/>
            <a:rect l="l" t="t" r="r" b="b"/>
            <a:pathLst>
              <a:path w="6768413" h="4323324">
                <a:moveTo>
                  <a:pt x="0" y="0"/>
                </a:moveTo>
                <a:lnTo>
                  <a:pt x="6768413" y="0"/>
                </a:lnTo>
                <a:lnTo>
                  <a:pt x="6768413" y="4323324"/>
                </a:lnTo>
                <a:lnTo>
                  <a:pt x="0" y="4323324"/>
                </a:lnTo>
                <a:lnTo>
                  <a:pt x="0" y="0"/>
                </a:lnTo>
                <a:close/>
              </a:path>
            </a:pathLst>
          </a:custGeom>
          <a:blipFill>
            <a:blip r:embed="rId5"/>
            <a:stretch>
              <a:fillRect/>
            </a:stretch>
          </a:blipFill>
        </p:spPr>
      </p:sp>
      <p:grpSp>
        <p:nvGrpSpPr>
          <p:cNvPr id="7" name="Group 7"/>
          <p:cNvGrpSpPr/>
          <p:nvPr/>
        </p:nvGrpSpPr>
        <p:grpSpPr>
          <a:xfrm>
            <a:off x="7271899" y="2168263"/>
            <a:ext cx="9372809" cy="2131666"/>
            <a:chOff x="0" y="0"/>
            <a:chExt cx="2468559" cy="561426"/>
          </a:xfrm>
        </p:grpSpPr>
        <p:sp>
          <p:nvSpPr>
            <p:cNvPr id="8" name="Freeform 8"/>
            <p:cNvSpPr/>
            <p:nvPr/>
          </p:nvSpPr>
          <p:spPr>
            <a:xfrm>
              <a:off x="0" y="0"/>
              <a:ext cx="2468559" cy="561426"/>
            </a:xfrm>
            <a:custGeom>
              <a:avLst/>
              <a:gdLst/>
              <a:ahLst/>
              <a:cxnLst/>
              <a:rect l="l" t="t" r="r" b="b"/>
              <a:pathLst>
                <a:path w="2468559" h="561426">
                  <a:moveTo>
                    <a:pt x="42126" y="0"/>
                  </a:moveTo>
                  <a:lnTo>
                    <a:pt x="2426433" y="0"/>
                  </a:lnTo>
                  <a:cubicBezTo>
                    <a:pt x="2449698" y="0"/>
                    <a:pt x="2468559" y="18860"/>
                    <a:pt x="2468559" y="42126"/>
                  </a:cubicBezTo>
                  <a:lnTo>
                    <a:pt x="2468559" y="519301"/>
                  </a:lnTo>
                  <a:cubicBezTo>
                    <a:pt x="2468559" y="542566"/>
                    <a:pt x="2449698" y="561426"/>
                    <a:pt x="2426433" y="561426"/>
                  </a:cubicBezTo>
                  <a:lnTo>
                    <a:pt x="42126" y="561426"/>
                  </a:lnTo>
                  <a:cubicBezTo>
                    <a:pt x="18860" y="561426"/>
                    <a:pt x="0" y="542566"/>
                    <a:pt x="0" y="519301"/>
                  </a:cubicBezTo>
                  <a:lnTo>
                    <a:pt x="0" y="42126"/>
                  </a:lnTo>
                  <a:cubicBezTo>
                    <a:pt x="0" y="18860"/>
                    <a:pt x="18860" y="0"/>
                    <a:pt x="42126" y="0"/>
                  </a:cubicBezTo>
                  <a:close/>
                </a:path>
              </a:pathLst>
            </a:custGeom>
            <a:solidFill>
              <a:srgbClr val="EACD6B"/>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10" name="Group 10"/>
          <p:cNvGrpSpPr/>
          <p:nvPr/>
        </p:nvGrpSpPr>
        <p:grpSpPr>
          <a:xfrm>
            <a:off x="6768413" y="4542899"/>
            <a:ext cx="10729817" cy="5744101"/>
            <a:chOff x="0" y="0"/>
            <a:chExt cx="2825960" cy="1512850"/>
          </a:xfrm>
        </p:grpSpPr>
        <p:sp>
          <p:nvSpPr>
            <p:cNvPr id="11" name="Freeform 11"/>
            <p:cNvSpPr/>
            <p:nvPr/>
          </p:nvSpPr>
          <p:spPr>
            <a:xfrm>
              <a:off x="0" y="0"/>
              <a:ext cx="2825960" cy="1512850"/>
            </a:xfrm>
            <a:custGeom>
              <a:avLst/>
              <a:gdLst/>
              <a:ahLst/>
              <a:cxnLst/>
              <a:rect l="l" t="t" r="r" b="b"/>
              <a:pathLst>
                <a:path w="2825960" h="1512850">
                  <a:moveTo>
                    <a:pt x="2509225" y="0"/>
                  </a:moveTo>
                  <a:lnTo>
                    <a:pt x="282407" y="0"/>
                  </a:lnTo>
                  <a:cubicBezTo>
                    <a:pt x="126426" y="0"/>
                    <a:pt x="0" y="123512"/>
                    <a:pt x="0" y="712305"/>
                  </a:cubicBezTo>
                  <a:cubicBezTo>
                    <a:pt x="0" y="1187818"/>
                    <a:pt x="66279" y="1282959"/>
                    <a:pt x="162037" y="1327101"/>
                  </a:cubicBezTo>
                  <a:lnTo>
                    <a:pt x="162037" y="1512850"/>
                  </a:lnTo>
                  <a:lnTo>
                    <a:pt x="353844" y="1353382"/>
                  </a:lnTo>
                  <a:lnTo>
                    <a:pt x="2509225" y="1353382"/>
                  </a:lnTo>
                  <a:cubicBezTo>
                    <a:pt x="2699512" y="1353382"/>
                    <a:pt x="2825949" y="1229870"/>
                    <a:pt x="2825949" y="712166"/>
                  </a:cubicBezTo>
                  <a:cubicBezTo>
                    <a:pt x="2825960" y="123512"/>
                    <a:pt x="2699512" y="0"/>
                    <a:pt x="2509225" y="0"/>
                  </a:cubicBezTo>
                  <a:close/>
                </a:path>
              </a:pathLst>
            </a:custGeom>
            <a:solidFill>
              <a:srgbClr val="C1C878"/>
            </a:solidFill>
          </p:spPr>
        </p:sp>
        <p:sp>
          <p:nvSpPr>
            <p:cNvPr id="12" name="TextBox 12"/>
            <p:cNvSpPr txBox="1"/>
            <p:nvPr/>
          </p:nvSpPr>
          <p:spPr>
            <a:xfrm>
              <a:off x="43664" y="378944"/>
              <a:ext cx="2773067" cy="56832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Bold Italics"/>
                </a:rPr>
                <a:t>Nghệ thuật: truyện lồng truyện:</a:t>
              </a:r>
              <a:r>
                <a:rPr lang="en-US" sz="3500">
                  <a:solidFill>
                    <a:srgbClr val="000000"/>
                  </a:solidFill>
                  <a:latin typeface="Roboto Condensed Italics"/>
                </a:rPr>
                <a:t> lồng ghép một câu chuyện độc lập có liên quan hoặc không liên quan đến câu chuyện chính. Cách lồng ghép hai câu chuyện (</a:t>
              </a:r>
              <a:r>
                <a:rPr lang="en-US" sz="3500">
                  <a:solidFill>
                    <a:srgbClr val="000000"/>
                  </a:solidFill>
                  <a:latin typeface="Roboto Condensed Bold Italics"/>
                </a:rPr>
                <a:t>câu chuyện của người con viết bài tập làm văn trên lớp</a:t>
              </a:r>
              <a:r>
                <a:rPr lang="en-US" sz="3500">
                  <a:solidFill>
                    <a:srgbClr val="000000"/>
                  </a:solidFill>
                  <a:latin typeface="Roboto Condensed Italics"/>
                </a:rPr>
                <a:t> và </a:t>
              </a:r>
              <a:r>
                <a:rPr lang="en-US" sz="3500">
                  <a:solidFill>
                    <a:srgbClr val="000000"/>
                  </a:solidFill>
                  <a:latin typeface="Roboto Condensed Bold Italics"/>
                </a:rPr>
                <a:t>câu chuyện của người cha với má vườn cau</a:t>
              </a:r>
              <a:r>
                <a:rPr lang="en-US" sz="3500">
                  <a:solidFill>
                    <a:srgbClr val="000000"/>
                  </a:solidFill>
                  <a:latin typeface="Roboto Condensed Italics"/>
                </a:rPr>
                <a:t>) một cách khéo léo tài tình. </a:t>
              </a:r>
            </a:p>
            <a:p>
              <a:pPr algn="ctr">
                <a:lnSpc>
                  <a:spcPts val="4900"/>
                </a:lnSpc>
              </a:pPr>
              <a:r>
                <a:rPr lang="en-US" sz="3500">
                  <a:solidFill>
                    <a:srgbClr val="000000"/>
                  </a:solidFill>
                  <a:latin typeface="Roboto Condensed Italics"/>
                </a:rPr>
                <a:t>Việc kể lại câu chuyện của người cha giúp người con hiểu và bồi đắp những tình cảm cao đẹp.</a:t>
              </a:r>
            </a:p>
          </p:txBody>
        </p:sp>
      </p:grpSp>
      <p:sp>
        <p:nvSpPr>
          <p:cNvPr id="13" name="TextBox 13"/>
          <p:cNvSpPr txBox="1"/>
          <p:nvPr/>
        </p:nvSpPr>
        <p:spPr>
          <a:xfrm>
            <a:off x="905060" y="4400024"/>
            <a:ext cx="4958293" cy="173479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CÂU HỎI TƯ DUY</a:t>
            </a:r>
          </a:p>
          <a:p>
            <a:pPr algn="ctr">
              <a:lnSpc>
                <a:spcPts val="6756"/>
              </a:lnSpc>
              <a:spcBef>
                <a:spcPct val="0"/>
              </a:spcBef>
            </a:pPr>
            <a:r>
              <a:rPr lang="en-US" sz="4825">
                <a:solidFill>
                  <a:srgbClr val="000000"/>
                </a:solidFill>
                <a:latin typeface="#9Slide07 Crocante"/>
              </a:rPr>
              <a:t>01</a:t>
            </a:r>
          </a:p>
        </p:txBody>
      </p:sp>
      <p:sp>
        <p:nvSpPr>
          <p:cNvPr id="14" name="TextBox 14"/>
          <p:cNvSpPr txBox="1"/>
          <p:nvPr/>
        </p:nvSpPr>
        <p:spPr>
          <a:xfrm>
            <a:off x="7861701" y="2299406"/>
            <a:ext cx="9093338" cy="2000523"/>
          </a:xfrm>
          <a:prstGeom prst="rect">
            <a:avLst/>
          </a:prstGeom>
        </p:spPr>
        <p:txBody>
          <a:bodyPr lIns="0" tIns="0" rIns="0" bIns="0" rtlCol="0" anchor="t">
            <a:spAutoFit/>
          </a:bodyPr>
          <a:lstStyle/>
          <a:p>
            <a:pPr>
              <a:lnSpc>
                <a:spcPts val="5370"/>
              </a:lnSpc>
            </a:pPr>
            <a:r>
              <a:rPr lang="en-US" sz="3836">
                <a:solidFill>
                  <a:srgbClr val="000000"/>
                </a:solidFill>
                <a:latin typeface="Roboto Condensed Italics"/>
              </a:rPr>
              <a:t>Theo em, “Người mẹ vườn cau” có những câu chuyện nhỏ nào được kể? Tác dụng của cách xây dựng cốt truyện này là gì?</a:t>
            </a:r>
          </a:p>
        </p:txBody>
      </p:sp>
      <p:sp>
        <p:nvSpPr>
          <p:cNvPr id="15" name="TextBox 15"/>
          <p:cNvSpPr txBox="1"/>
          <p:nvPr/>
        </p:nvSpPr>
        <p:spPr>
          <a:xfrm>
            <a:off x="5250384" y="1136072"/>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3" name="Freeform 3"/>
          <p:cNvSpPr/>
          <p:nvPr/>
        </p:nvSpPr>
        <p:spPr>
          <a:xfrm>
            <a:off x="905060" y="2281649"/>
            <a:ext cx="4209344" cy="2688718"/>
          </a:xfrm>
          <a:custGeom>
            <a:avLst/>
            <a:gdLst/>
            <a:ahLst/>
            <a:cxnLst/>
            <a:rect l="l" t="t" r="r" b="b"/>
            <a:pathLst>
              <a:path w="4209344" h="2688718">
                <a:moveTo>
                  <a:pt x="0" y="0"/>
                </a:moveTo>
                <a:lnTo>
                  <a:pt x="4209344" y="0"/>
                </a:lnTo>
                <a:lnTo>
                  <a:pt x="4209344" y="2688718"/>
                </a:lnTo>
                <a:lnTo>
                  <a:pt x="0" y="2688718"/>
                </a:lnTo>
                <a:lnTo>
                  <a:pt x="0" y="0"/>
                </a:lnTo>
                <a:close/>
              </a:path>
            </a:pathLst>
          </a:custGeom>
          <a:blipFill>
            <a:blip r:embed="rId3"/>
            <a:stretch>
              <a:fillRect/>
            </a:stretch>
          </a:blipFill>
        </p:spPr>
      </p:sp>
      <p:grpSp>
        <p:nvGrpSpPr>
          <p:cNvPr id="4" name="Group 4"/>
          <p:cNvGrpSpPr/>
          <p:nvPr/>
        </p:nvGrpSpPr>
        <p:grpSpPr>
          <a:xfrm>
            <a:off x="4560138" y="215493"/>
            <a:ext cx="9372809" cy="1618481"/>
            <a:chOff x="0" y="0"/>
            <a:chExt cx="2468559" cy="426267"/>
          </a:xfrm>
        </p:grpSpPr>
        <p:sp>
          <p:nvSpPr>
            <p:cNvPr id="5" name="Freeform 5"/>
            <p:cNvSpPr/>
            <p:nvPr/>
          </p:nvSpPr>
          <p:spPr>
            <a:xfrm>
              <a:off x="0" y="0"/>
              <a:ext cx="2468559" cy="426267"/>
            </a:xfrm>
            <a:custGeom>
              <a:avLst/>
              <a:gdLst/>
              <a:ahLst/>
              <a:cxnLst/>
              <a:rect l="l" t="t" r="r" b="b"/>
              <a:pathLst>
                <a:path w="2468559" h="426267">
                  <a:moveTo>
                    <a:pt x="42126" y="0"/>
                  </a:moveTo>
                  <a:lnTo>
                    <a:pt x="2426433" y="0"/>
                  </a:lnTo>
                  <a:cubicBezTo>
                    <a:pt x="2449698" y="0"/>
                    <a:pt x="2468559" y="18860"/>
                    <a:pt x="2468559" y="42126"/>
                  </a:cubicBezTo>
                  <a:lnTo>
                    <a:pt x="2468559" y="384141"/>
                  </a:lnTo>
                  <a:cubicBezTo>
                    <a:pt x="2468559" y="407406"/>
                    <a:pt x="2449698" y="426267"/>
                    <a:pt x="2426433" y="426267"/>
                  </a:cubicBezTo>
                  <a:lnTo>
                    <a:pt x="42126" y="426267"/>
                  </a:lnTo>
                  <a:cubicBezTo>
                    <a:pt x="18860" y="426267"/>
                    <a:pt x="0" y="407406"/>
                    <a:pt x="0" y="384141"/>
                  </a:cubicBezTo>
                  <a:lnTo>
                    <a:pt x="0" y="42126"/>
                  </a:lnTo>
                  <a:cubicBezTo>
                    <a:pt x="0" y="18860"/>
                    <a:pt x="18860" y="0"/>
                    <a:pt x="42126" y="0"/>
                  </a:cubicBezTo>
                  <a:close/>
                </a:path>
              </a:pathLst>
            </a:custGeom>
            <a:solidFill>
              <a:srgbClr val="EACD6B"/>
            </a:solidFill>
          </p:spPr>
        </p:sp>
        <p:sp>
          <p:nvSpPr>
            <p:cNvPr id="6" name="TextBox 6"/>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sp>
        <p:nvSpPr>
          <p:cNvPr id="7" name="TextBox 7"/>
          <p:cNvSpPr txBox="1"/>
          <p:nvPr/>
        </p:nvSpPr>
        <p:spPr>
          <a:xfrm>
            <a:off x="5488878" y="2082501"/>
            <a:ext cx="9093338" cy="4711991"/>
          </a:xfrm>
          <a:prstGeom prst="rect">
            <a:avLst/>
          </a:prstGeom>
        </p:spPr>
        <p:txBody>
          <a:bodyPr lIns="0" tIns="0" rIns="0" bIns="0" rtlCol="0" anchor="t">
            <a:spAutoFit/>
          </a:bodyPr>
          <a:lstStyle/>
          <a:p>
            <a:pPr algn="ctr">
              <a:lnSpc>
                <a:spcPts val="5370"/>
              </a:lnSpc>
            </a:pPr>
            <a:r>
              <a:rPr lang="en-US" sz="3836">
                <a:solidFill>
                  <a:srgbClr val="000000"/>
                </a:solidFill>
                <a:latin typeface="Roboto Condensed Bold Italics"/>
              </a:rPr>
              <a:t>Mẹ Suốt - Tố Hữu</a:t>
            </a:r>
          </a:p>
          <a:p>
            <a:pPr algn="ctr">
              <a:lnSpc>
                <a:spcPts val="5370"/>
              </a:lnSpc>
            </a:pPr>
            <a:r>
              <a:rPr lang="en-US" sz="3836">
                <a:solidFill>
                  <a:srgbClr val="000000"/>
                </a:solidFill>
                <a:latin typeface="Roboto Condensed Italics"/>
              </a:rPr>
              <a:t>Gan chi gan rứa, mẹ nờ?</a:t>
            </a:r>
          </a:p>
          <a:p>
            <a:pPr algn="ctr">
              <a:lnSpc>
                <a:spcPts val="5370"/>
              </a:lnSpc>
            </a:pPr>
            <a:r>
              <a:rPr lang="en-US" sz="3836">
                <a:solidFill>
                  <a:srgbClr val="000000"/>
                </a:solidFill>
                <a:latin typeface="Roboto Condensed Italics"/>
              </a:rPr>
              <a:t>Mẹ rằng: Cứu nước, mình chờ chi ai?</a:t>
            </a:r>
          </a:p>
          <a:p>
            <a:pPr algn="ctr">
              <a:lnSpc>
                <a:spcPts val="5370"/>
              </a:lnSpc>
            </a:pPr>
            <a:r>
              <a:rPr lang="en-US" sz="3836">
                <a:solidFill>
                  <a:srgbClr val="000000"/>
                </a:solidFill>
                <a:latin typeface="Roboto Condensed Italics"/>
              </a:rPr>
              <a:t>Chẳng bằng con gái, con trai</a:t>
            </a:r>
          </a:p>
          <a:p>
            <a:pPr algn="ctr">
              <a:lnSpc>
                <a:spcPts val="5370"/>
              </a:lnSpc>
            </a:pPr>
            <a:r>
              <a:rPr lang="en-US" sz="3836">
                <a:solidFill>
                  <a:srgbClr val="000000"/>
                </a:solidFill>
                <a:latin typeface="Roboto Condensed Italics"/>
              </a:rPr>
              <a:t>Sáu mươi còn một chút tài đò đưa</a:t>
            </a:r>
          </a:p>
          <a:p>
            <a:pPr algn="ctr">
              <a:lnSpc>
                <a:spcPts val="5370"/>
              </a:lnSpc>
            </a:pPr>
            <a:r>
              <a:rPr lang="en-US" sz="3836">
                <a:solidFill>
                  <a:srgbClr val="000000"/>
                </a:solidFill>
                <a:latin typeface="Roboto Condensed Italics"/>
              </a:rPr>
              <a:t>Tàu bay hắn bắn sớm trưa</a:t>
            </a:r>
          </a:p>
          <a:p>
            <a:pPr algn="ctr">
              <a:lnSpc>
                <a:spcPts val="5370"/>
              </a:lnSpc>
            </a:pPr>
            <a:r>
              <a:rPr lang="en-US" sz="3836">
                <a:solidFill>
                  <a:srgbClr val="000000"/>
                </a:solidFill>
                <a:latin typeface="Roboto Condensed Italics"/>
              </a:rPr>
              <a:t>Thì tui cứ việc nắng mưa đưa đò...</a:t>
            </a:r>
          </a:p>
        </p:txBody>
      </p:sp>
      <p:sp>
        <p:nvSpPr>
          <p:cNvPr id="8" name="Freeform 8"/>
          <p:cNvSpPr/>
          <p:nvPr/>
        </p:nvSpPr>
        <p:spPr>
          <a:xfrm>
            <a:off x="10128795" y="215493"/>
            <a:ext cx="11865518" cy="10693798"/>
          </a:xfrm>
          <a:custGeom>
            <a:avLst/>
            <a:gdLst/>
            <a:ahLst/>
            <a:cxnLst/>
            <a:rect l="l" t="t" r="r" b="b"/>
            <a:pathLst>
              <a:path w="11865518" h="10693798">
                <a:moveTo>
                  <a:pt x="0" y="0"/>
                </a:moveTo>
                <a:lnTo>
                  <a:pt x="11865519" y="0"/>
                </a:lnTo>
                <a:lnTo>
                  <a:pt x="11865519" y="10693799"/>
                </a:lnTo>
                <a:lnTo>
                  <a:pt x="0" y="10693799"/>
                </a:lnTo>
                <a:lnTo>
                  <a:pt x="0" y="0"/>
                </a:lnTo>
                <a:close/>
              </a:path>
            </a:pathLst>
          </a:custGeom>
          <a:blipFill>
            <a:blip r:embed="rId4"/>
            <a:stretch>
              <a:fillRect/>
            </a:stretch>
          </a:blipFill>
        </p:spPr>
      </p:sp>
      <p:sp>
        <p:nvSpPr>
          <p:cNvPr id="9" name="Freeform 9"/>
          <p:cNvSpPr/>
          <p:nvPr/>
        </p:nvSpPr>
        <p:spPr>
          <a:xfrm>
            <a:off x="12017850" y="9258300"/>
            <a:ext cx="7315200" cy="2679192"/>
          </a:xfrm>
          <a:custGeom>
            <a:avLst/>
            <a:gdLst/>
            <a:ahLst/>
            <a:cxnLst/>
            <a:rect l="l" t="t" r="r" b="b"/>
            <a:pathLst>
              <a:path w="7315200" h="2679192">
                <a:moveTo>
                  <a:pt x="0" y="0"/>
                </a:moveTo>
                <a:lnTo>
                  <a:pt x="7315200" y="0"/>
                </a:lnTo>
                <a:lnTo>
                  <a:pt x="7315200" y="2679192"/>
                </a:lnTo>
                <a:lnTo>
                  <a:pt x="0" y="26791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3620953" y="4014489"/>
            <a:ext cx="4667047" cy="6272511"/>
          </a:xfrm>
          <a:custGeom>
            <a:avLst/>
            <a:gdLst/>
            <a:ahLst/>
            <a:cxnLst/>
            <a:rect l="l" t="t" r="r" b="b"/>
            <a:pathLst>
              <a:path w="4667047" h="6272511">
                <a:moveTo>
                  <a:pt x="0" y="0"/>
                </a:moveTo>
                <a:lnTo>
                  <a:pt x="4667047" y="0"/>
                </a:lnTo>
                <a:lnTo>
                  <a:pt x="4667047" y="6272511"/>
                </a:lnTo>
                <a:lnTo>
                  <a:pt x="0" y="6272511"/>
                </a:lnTo>
                <a:lnTo>
                  <a:pt x="0" y="0"/>
                </a:lnTo>
                <a:close/>
              </a:path>
            </a:pathLst>
          </a:custGeom>
          <a:blipFill>
            <a:blip r:embed="rId7"/>
            <a:stretch>
              <a:fillRect/>
            </a:stretch>
          </a:blipFill>
        </p:spPr>
      </p:sp>
      <p:sp>
        <p:nvSpPr>
          <p:cNvPr id="11" name="TextBox 11"/>
          <p:cNvSpPr txBox="1"/>
          <p:nvPr/>
        </p:nvSpPr>
        <p:spPr>
          <a:xfrm>
            <a:off x="530586" y="2551455"/>
            <a:ext cx="4958293" cy="173479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CÂU HỎI </a:t>
            </a:r>
          </a:p>
          <a:p>
            <a:pPr algn="ctr">
              <a:lnSpc>
                <a:spcPts val="6756"/>
              </a:lnSpc>
              <a:spcBef>
                <a:spcPct val="0"/>
              </a:spcBef>
            </a:pPr>
            <a:r>
              <a:rPr lang="en-US" sz="4825">
                <a:solidFill>
                  <a:srgbClr val="000000"/>
                </a:solidFill>
                <a:latin typeface="#9Slide07 Crocante"/>
              </a:rPr>
              <a:t>TƯ DUY 02</a:t>
            </a:r>
          </a:p>
        </p:txBody>
      </p:sp>
      <p:sp>
        <p:nvSpPr>
          <p:cNvPr id="12" name="TextBox 12"/>
          <p:cNvSpPr txBox="1"/>
          <p:nvPr/>
        </p:nvSpPr>
        <p:spPr>
          <a:xfrm>
            <a:off x="4699874" y="327299"/>
            <a:ext cx="9093338" cy="1326602"/>
          </a:xfrm>
          <a:prstGeom prst="rect">
            <a:avLst/>
          </a:prstGeom>
        </p:spPr>
        <p:txBody>
          <a:bodyPr lIns="0" tIns="0" rIns="0" bIns="0" rtlCol="0" anchor="t">
            <a:spAutoFit/>
          </a:bodyPr>
          <a:lstStyle/>
          <a:p>
            <a:pPr>
              <a:lnSpc>
                <a:spcPts val="5370"/>
              </a:lnSpc>
            </a:pPr>
            <a:r>
              <a:rPr lang="en-US" sz="3836">
                <a:solidFill>
                  <a:srgbClr val="000000"/>
                </a:solidFill>
                <a:latin typeface="Roboto Condensed Italics"/>
              </a:rPr>
              <a:t>2 - Hãy kể tên những tác phẩm khác cũng viết về người bà, người mẹ để giới thiệu với các bạn.</a:t>
            </a:r>
          </a:p>
        </p:txBody>
      </p:sp>
      <p:sp>
        <p:nvSpPr>
          <p:cNvPr id="13" name="TextBox 13"/>
          <p:cNvSpPr txBox="1"/>
          <p:nvPr/>
        </p:nvSpPr>
        <p:spPr>
          <a:xfrm>
            <a:off x="457200" y="7043018"/>
            <a:ext cx="9671595" cy="2821285"/>
          </a:xfrm>
          <a:prstGeom prst="rect">
            <a:avLst/>
          </a:prstGeom>
        </p:spPr>
        <p:txBody>
          <a:bodyPr wrap="square" lIns="0" tIns="0" rIns="0" bIns="0" rtlCol="0" anchor="t">
            <a:spAutoFit/>
          </a:bodyPr>
          <a:lstStyle/>
          <a:p>
            <a:pPr algn="ctr">
              <a:lnSpc>
                <a:spcPts val="5599"/>
              </a:lnSpc>
              <a:spcBef>
                <a:spcPct val="0"/>
              </a:spcBef>
            </a:pPr>
            <a:r>
              <a:rPr lang="en-US" sz="3999">
                <a:solidFill>
                  <a:srgbClr val="000000"/>
                </a:solidFill>
                <a:latin typeface="Roboto Condensed Italics"/>
              </a:rPr>
              <a:t>Ghé tai mẹ, hỏi tò mò:</a:t>
            </a:r>
          </a:p>
          <a:p>
            <a:pPr algn="ctr">
              <a:lnSpc>
                <a:spcPts val="5599"/>
              </a:lnSpc>
              <a:spcBef>
                <a:spcPct val="0"/>
              </a:spcBef>
            </a:pPr>
            <a:r>
              <a:rPr lang="en-US" sz="3999">
                <a:solidFill>
                  <a:srgbClr val="000000"/>
                </a:solidFill>
                <a:latin typeface="Roboto Condensed Italics"/>
              </a:rPr>
              <a:t>Cớ răng ông cũng ưng cho mẹ chèo?</a:t>
            </a:r>
          </a:p>
          <a:p>
            <a:pPr algn="ctr">
              <a:lnSpc>
                <a:spcPts val="5599"/>
              </a:lnSpc>
              <a:spcBef>
                <a:spcPct val="0"/>
              </a:spcBef>
            </a:pPr>
            <a:r>
              <a:rPr lang="en-US" sz="3999">
                <a:solidFill>
                  <a:srgbClr val="000000"/>
                </a:solidFill>
                <a:latin typeface="Roboto Condensed Italics"/>
              </a:rPr>
              <a:t>Mẹ cười: Nói cứng, phải xiêu</a:t>
            </a:r>
          </a:p>
          <a:p>
            <a:pPr algn="ctr">
              <a:lnSpc>
                <a:spcPts val="5599"/>
              </a:lnSpc>
              <a:spcBef>
                <a:spcPct val="0"/>
              </a:spcBef>
            </a:pPr>
            <a:r>
              <a:rPr lang="en-US" sz="3999">
                <a:solidFill>
                  <a:srgbClr val="000000"/>
                </a:solidFill>
                <a:latin typeface="Roboto Condensed Italics"/>
              </a:rPr>
              <a:t>Ra khơi ông còn dám, tui chẳng liều bằng ông!</a:t>
            </a:r>
          </a:p>
        </p:txBody>
      </p:sp>
      <p:sp>
        <p:nvSpPr>
          <p:cNvPr id="14" name="Freeform 14"/>
          <p:cNvSpPr/>
          <p:nvPr/>
        </p:nvSpPr>
        <p:spPr>
          <a:xfrm>
            <a:off x="13620953" y="-319625"/>
            <a:ext cx="4209344" cy="2688718"/>
          </a:xfrm>
          <a:custGeom>
            <a:avLst/>
            <a:gdLst/>
            <a:ahLst/>
            <a:cxnLst/>
            <a:rect l="l" t="t" r="r" b="b"/>
            <a:pathLst>
              <a:path w="4209344" h="2688718">
                <a:moveTo>
                  <a:pt x="0" y="0"/>
                </a:moveTo>
                <a:lnTo>
                  <a:pt x="4209343" y="0"/>
                </a:lnTo>
                <a:lnTo>
                  <a:pt x="4209343" y="2688718"/>
                </a:lnTo>
                <a:lnTo>
                  <a:pt x="0" y="2688718"/>
                </a:lnTo>
                <a:lnTo>
                  <a:pt x="0" y="0"/>
                </a:lnTo>
                <a:close/>
              </a:path>
            </a:pathLst>
          </a:custGeom>
          <a:blipFill>
            <a:blip r:embed="rId3"/>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7043560" y="818520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4"/>
            <a:stretch>
              <a:fillRect/>
            </a:stretch>
          </a:blipFill>
        </p:spPr>
      </p:sp>
      <p:sp>
        <p:nvSpPr>
          <p:cNvPr id="6" name="Freeform 6"/>
          <p:cNvSpPr/>
          <p:nvPr/>
        </p:nvSpPr>
        <p:spPr>
          <a:xfrm>
            <a:off x="503486" y="2813719"/>
            <a:ext cx="6768413" cy="4323324"/>
          </a:xfrm>
          <a:custGeom>
            <a:avLst/>
            <a:gdLst/>
            <a:ahLst/>
            <a:cxnLst/>
            <a:rect l="l" t="t" r="r" b="b"/>
            <a:pathLst>
              <a:path w="6768413" h="4323324">
                <a:moveTo>
                  <a:pt x="0" y="0"/>
                </a:moveTo>
                <a:lnTo>
                  <a:pt x="6768413" y="0"/>
                </a:lnTo>
                <a:lnTo>
                  <a:pt x="6768413" y="4323324"/>
                </a:lnTo>
                <a:lnTo>
                  <a:pt x="0" y="4323324"/>
                </a:lnTo>
                <a:lnTo>
                  <a:pt x="0" y="0"/>
                </a:lnTo>
                <a:close/>
              </a:path>
            </a:pathLst>
          </a:custGeom>
          <a:blipFill>
            <a:blip r:embed="rId5"/>
            <a:stretch>
              <a:fillRect/>
            </a:stretch>
          </a:blipFill>
        </p:spPr>
      </p:sp>
      <p:grpSp>
        <p:nvGrpSpPr>
          <p:cNvPr id="7" name="Group 7"/>
          <p:cNvGrpSpPr/>
          <p:nvPr/>
        </p:nvGrpSpPr>
        <p:grpSpPr>
          <a:xfrm>
            <a:off x="7271899" y="2168263"/>
            <a:ext cx="9372809" cy="2131666"/>
            <a:chOff x="0" y="0"/>
            <a:chExt cx="2468559" cy="561426"/>
          </a:xfrm>
        </p:grpSpPr>
        <p:sp>
          <p:nvSpPr>
            <p:cNvPr id="8" name="Freeform 8"/>
            <p:cNvSpPr/>
            <p:nvPr/>
          </p:nvSpPr>
          <p:spPr>
            <a:xfrm>
              <a:off x="0" y="0"/>
              <a:ext cx="2468559" cy="561426"/>
            </a:xfrm>
            <a:custGeom>
              <a:avLst/>
              <a:gdLst/>
              <a:ahLst/>
              <a:cxnLst/>
              <a:rect l="l" t="t" r="r" b="b"/>
              <a:pathLst>
                <a:path w="2468559" h="561426">
                  <a:moveTo>
                    <a:pt x="42126" y="0"/>
                  </a:moveTo>
                  <a:lnTo>
                    <a:pt x="2426433" y="0"/>
                  </a:lnTo>
                  <a:cubicBezTo>
                    <a:pt x="2449698" y="0"/>
                    <a:pt x="2468559" y="18860"/>
                    <a:pt x="2468559" y="42126"/>
                  </a:cubicBezTo>
                  <a:lnTo>
                    <a:pt x="2468559" y="519301"/>
                  </a:lnTo>
                  <a:cubicBezTo>
                    <a:pt x="2468559" y="542566"/>
                    <a:pt x="2449698" y="561426"/>
                    <a:pt x="2426433" y="561426"/>
                  </a:cubicBezTo>
                  <a:lnTo>
                    <a:pt x="42126" y="561426"/>
                  </a:lnTo>
                  <a:cubicBezTo>
                    <a:pt x="18860" y="561426"/>
                    <a:pt x="0" y="542566"/>
                    <a:pt x="0" y="519301"/>
                  </a:cubicBezTo>
                  <a:lnTo>
                    <a:pt x="0" y="42126"/>
                  </a:lnTo>
                  <a:cubicBezTo>
                    <a:pt x="0" y="18860"/>
                    <a:pt x="18860" y="0"/>
                    <a:pt x="42126" y="0"/>
                  </a:cubicBezTo>
                  <a:close/>
                </a:path>
              </a:pathLst>
            </a:custGeom>
            <a:solidFill>
              <a:srgbClr val="EACD6B"/>
            </a:solidFill>
          </p:spPr>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10" name="Group 10"/>
          <p:cNvGrpSpPr/>
          <p:nvPr/>
        </p:nvGrpSpPr>
        <p:grpSpPr>
          <a:xfrm>
            <a:off x="6400800" y="4381500"/>
            <a:ext cx="11429999" cy="4176273"/>
            <a:chOff x="-8262" y="0"/>
            <a:chExt cx="2834222" cy="915801"/>
          </a:xfrm>
        </p:grpSpPr>
        <p:sp>
          <p:nvSpPr>
            <p:cNvPr id="11" name="Freeform 11"/>
            <p:cNvSpPr/>
            <p:nvPr/>
          </p:nvSpPr>
          <p:spPr>
            <a:xfrm>
              <a:off x="0" y="0"/>
              <a:ext cx="2825960" cy="915801"/>
            </a:xfrm>
            <a:custGeom>
              <a:avLst/>
              <a:gdLst/>
              <a:ahLst/>
              <a:cxnLst/>
              <a:rect l="l" t="t" r="r" b="b"/>
              <a:pathLst>
                <a:path w="2825960" h="915801">
                  <a:moveTo>
                    <a:pt x="2509225" y="0"/>
                  </a:moveTo>
                  <a:lnTo>
                    <a:pt x="282407" y="0"/>
                  </a:lnTo>
                  <a:cubicBezTo>
                    <a:pt x="126426" y="0"/>
                    <a:pt x="0" y="123512"/>
                    <a:pt x="0" y="387260"/>
                  </a:cubicBezTo>
                  <a:cubicBezTo>
                    <a:pt x="0" y="590770"/>
                    <a:pt x="66279" y="685911"/>
                    <a:pt x="162037" y="730052"/>
                  </a:cubicBezTo>
                  <a:lnTo>
                    <a:pt x="162037" y="915801"/>
                  </a:lnTo>
                  <a:lnTo>
                    <a:pt x="353844" y="756334"/>
                  </a:lnTo>
                  <a:lnTo>
                    <a:pt x="2509225" y="756334"/>
                  </a:lnTo>
                  <a:cubicBezTo>
                    <a:pt x="2699512" y="756334"/>
                    <a:pt x="2825949" y="632821"/>
                    <a:pt x="2825949" y="387217"/>
                  </a:cubicBezTo>
                  <a:cubicBezTo>
                    <a:pt x="2825960" y="123512"/>
                    <a:pt x="2699512" y="0"/>
                    <a:pt x="2509225" y="0"/>
                  </a:cubicBezTo>
                  <a:close/>
                </a:path>
              </a:pathLst>
            </a:custGeom>
            <a:solidFill>
              <a:srgbClr val="C1C878"/>
            </a:solidFill>
          </p:spPr>
        </p:sp>
        <p:sp>
          <p:nvSpPr>
            <p:cNvPr id="12" name="TextBox 12"/>
            <p:cNvSpPr txBox="1"/>
            <p:nvPr/>
          </p:nvSpPr>
          <p:spPr>
            <a:xfrm>
              <a:off x="-8262" y="96467"/>
              <a:ext cx="2821486" cy="56832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Italics"/>
                </a:rPr>
                <a:t> </a:t>
              </a:r>
              <a:r>
                <a:rPr lang="en-US" sz="3500">
                  <a:solidFill>
                    <a:srgbClr val="000000"/>
                  </a:solidFill>
                  <a:latin typeface="Roboto Condensed Bold Italics"/>
                </a:rPr>
                <a:t>Lòng Hiếu nghĩa và sự biết ơn:</a:t>
              </a:r>
            </a:p>
            <a:p>
              <a:pPr algn="ctr">
                <a:lnSpc>
                  <a:spcPts val="4900"/>
                </a:lnSpc>
              </a:pPr>
              <a:r>
                <a:rPr lang="en-US" sz="3500">
                  <a:solidFill>
                    <a:srgbClr val="000000"/>
                  </a:solidFill>
                  <a:latin typeface="Roboto Condensed Italics"/>
                </a:rPr>
                <a:t>Những người đồng chí còn sống sót sau những trận chiến như ba của nhân vật tôi đã coi mẹ của đồng đội đã mất như mẹ của mình mà thăm nom, làm tròn chữ hiếu thay bạn mình. </a:t>
              </a:r>
            </a:p>
          </p:txBody>
        </p:sp>
      </p:grpSp>
      <p:sp>
        <p:nvSpPr>
          <p:cNvPr id="13" name="TextBox 13"/>
          <p:cNvSpPr txBox="1"/>
          <p:nvPr/>
        </p:nvSpPr>
        <p:spPr>
          <a:xfrm>
            <a:off x="905060" y="4400024"/>
            <a:ext cx="4958293" cy="1734795"/>
          </a:xfrm>
          <a:prstGeom prst="rect">
            <a:avLst/>
          </a:prstGeom>
        </p:spPr>
        <p:txBody>
          <a:bodyPr lIns="0" tIns="0" rIns="0" bIns="0" rtlCol="0" anchor="t">
            <a:spAutoFit/>
          </a:bodyPr>
          <a:lstStyle/>
          <a:p>
            <a:pPr algn="ctr">
              <a:lnSpc>
                <a:spcPts val="6756"/>
              </a:lnSpc>
            </a:pPr>
            <a:r>
              <a:rPr lang="en-US" sz="4825">
                <a:solidFill>
                  <a:srgbClr val="000000"/>
                </a:solidFill>
                <a:latin typeface="#9Slide07 Crocante"/>
              </a:rPr>
              <a:t>CÂU HỎI TƯ DUY</a:t>
            </a:r>
          </a:p>
          <a:p>
            <a:pPr algn="ctr">
              <a:lnSpc>
                <a:spcPts val="6756"/>
              </a:lnSpc>
              <a:spcBef>
                <a:spcPct val="0"/>
              </a:spcBef>
            </a:pPr>
            <a:r>
              <a:rPr lang="en-US" sz="4825">
                <a:solidFill>
                  <a:srgbClr val="000000"/>
                </a:solidFill>
                <a:latin typeface="#9Slide07 Crocante"/>
              </a:rPr>
              <a:t>03</a:t>
            </a:r>
          </a:p>
        </p:txBody>
      </p:sp>
      <p:sp>
        <p:nvSpPr>
          <p:cNvPr id="14" name="TextBox 14"/>
          <p:cNvSpPr txBox="1"/>
          <p:nvPr/>
        </p:nvSpPr>
        <p:spPr>
          <a:xfrm>
            <a:off x="7861701" y="2299406"/>
            <a:ext cx="9093338" cy="2000523"/>
          </a:xfrm>
          <a:prstGeom prst="rect">
            <a:avLst/>
          </a:prstGeom>
        </p:spPr>
        <p:txBody>
          <a:bodyPr lIns="0" tIns="0" rIns="0" bIns="0" rtlCol="0" anchor="t">
            <a:spAutoFit/>
          </a:bodyPr>
          <a:lstStyle/>
          <a:p>
            <a:pPr>
              <a:lnSpc>
                <a:spcPts val="5370"/>
              </a:lnSpc>
            </a:pPr>
            <a:r>
              <a:rPr lang="en-US" sz="3836">
                <a:solidFill>
                  <a:srgbClr val="000000"/>
                </a:solidFill>
                <a:latin typeface="Roboto Condensed Italics"/>
              </a:rPr>
              <a:t>Truyện muốn nhắn nhủ với người đọc điều gì? Đối với em, điều gì gây ấn tượng và sâu sắc nhất? Vì sao?</a:t>
            </a:r>
          </a:p>
        </p:txBody>
      </p:sp>
      <p:grpSp>
        <p:nvGrpSpPr>
          <p:cNvPr id="15" name="Group 15"/>
          <p:cNvGrpSpPr/>
          <p:nvPr/>
        </p:nvGrpSpPr>
        <p:grpSpPr>
          <a:xfrm>
            <a:off x="7848600" y="7734300"/>
            <a:ext cx="8327955" cy="2902907"/>
            <a:chOff x="-3639" y="9068"/>
            <a:chExt cx="2313231" cy="806332"/>
          </a:xfrm>
        </p:grpSpPr>
        <p:sp>
          <p:nvSpPr>
            <p:cNvPr id="16" name="Freeform 16"/>
            <p:cNvSpPr/>
            <p:nvPr/>
          </p:nvSpPr>
          <p:spPr>
            <a:xfrm>
              <a:off x="-3639" y="9068"/>
              <a:ext cx="2313231" cy="806332"/>
            </a:xfrm>
            <a:custGeom>
              <a:avLst/>
              <a:gdLst/>
              <a:ahLst/>
              <a:cxnLst/>
              <a:rect l="l" t="t" r="r" b="b"/>
              <a:pathLst>
                <a:path w="2313231" h="806332">
                  <a:moveTo>
                    <a:pt x="2005230" y="0"/>
                  </a:moveTo>
                  <a:lnTo>
                    <a:pt x="282407" y="0"/>
                  </a:lnTo>
                  <a:cubicBezTo>
                    <a:pt x="126426" y="0"/>
                    <a:pt x="0" y="123512"/>
                    <a:pt x="0" y="327662"/>
                  </a:cubicBezTo>
                  <a:cubicBezTo>
                    <a:pt x="0" y="481301"/>
                    <a:pt x="66279" y="576441"/>
                    <a:pt x="162037" y="620583"/>
                  </a:cubicBezTo>
                  <a:lnTo>
                    <a:pt x="162037" y="806332"/>
                  </a:lnTo>
                  <a:lnTo>
                    <a:pt x="353844" y="646864"/>
                  </a:lnTo>
                  <a:lnTo>
                    <a:pt x="2005230" y="646864"/>
                  </a:lnTo>
                  <a:cubicBezTo>
                    <a:pt x="2186782" y="646864"/>
                    <a:pt x="2313220" y="523352"/>
                    <a:pt x="2313220" y="327637"/>
                  </a:cubicBezTo>
                  <a:cubicBezTo>
                    <a:pt x="2313231" y="123512"/>
                    <a:pt x="2186782" y="0"/>
                    <a:pt x="2005230" y="0"/>
                  </a:cubicBezTo>
                  <a:close/>
                </a:path>
              </a:pathLst>
            </a:custGeom>
            <a:solidFill>
              <a:srgbClr val="FFF0CA"/>
            </a:solidFill>
          </p:spPr>
        </p:sp>
        <p:sp>
          <p:nvSpPr>
            <p:cNvPr id="17" name="TextBox 17"/>
            <p:cNvSpPr txBox="1"/>
            <p:nvPr/>
          </p:nvSpPr>
          <p:spPr>
            <a:xfrm>
              <a:off x="81024" y="51400"/>
              <a:ext cx="2218775" cy="56832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Italics"/>
                </a:rPr>
                <a:t>Qua truyện, người đọc chúng ta đã biết đến và kính trọng hơn những người mẹ Việt Nam anh hùng như bà nội vườn cau.</a:t>
              </a:r>
            </a:p>
          </p:txBody>
        </p:sp>
      </p:grpSp>
      <p:sp>
        <p:nvSpPr>
          <p:cNvPr id="18" name="TextBox 18"/>
          <p:cNvSpPr txBox="1"/>
          <p:nvPr/>
        </p:nvSpPr>
        <p:spPr>
          <a:xfrm>
            <a:off x="5506851" y="1136072"/>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7043560" y="818520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4"/>
            <a:stretch>
              <a:fillRect/>
            </a:stretch>
          </a:blipFill>
        </p:spPr>
      </p:sp>
      <p:grpSp>
        <p:nvGrpSpPr>
          <p:cNvPr id="6" name="Group 6"/>
          <p:cNvGrpSpPr/>
          <p:nvPr/>
        </p:nvGrpSpPr>
        <p:grpSpPr>
          <a:xfrm>
            <a:off x="416355" y="3451958"/>
            <a:ext cx="6083569" cy="6083569"/>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0CA"/>
            </a:solidFill>
          </p:spPr>
        </p:sp>
        <p:sp>
          <p:nvSpPr>
            <p:cNvPr id="8" name="TextBox 8"/>
            <p:cNvSpPr txBox="1"/>
            <p:nvPr/>
          </p:nvSpPr>
          <p:spPr>
            <a:xfrm>
              <a:off x="76200" y="9525"/>
              <a:ext cx="660400" cy="727075"/>
            </a:xfrm>
            <a:prstGeom prst="rect">
              <a:avLst/>
            </a:prstGeom>
          </p:spPr>
          <p:txBody>
            <a:bodyPr lIns="50800" tIns="50800" rIns="50800" bIns="50800" rtlCol="0" anchor="ctr"/>
            <a:lstStyle/>
            <a:p>
              <a:pPr algn="ctr">
                <a:lnSpc>
                  <a:spcPts val="5599"/>
                </a:lnSpc>
              </a:pPr>
              <a:r>
                <a:rPr lang="en-US" sz="3999" b="1">
                  <a:solidFill>
                    <a:srgbClr val="000000"/>
                  </a:solidFill>
                  <a:latin typeface="#9Slide07 HLT Fall For You"/>
                </a:rPr>
                <a:t>ĐỀ TÀI</a:t>
              </a:r>
            </a:p>
            <a:p>
              <a:pPr algn="ctr">
                <a:lnSpc>
                  <a:spcPts val="5599"/>
                </a:lnSpc>
              </a:pPr>
              <a:r>
                <a:rPr lang="en-US" sz="3999">
                  <a:solidFill>
                    <a:srgbClr val="000000"/>
                  </a:solidFill>
                  <a:latin typeface="Roboto Condensed"/>
                </a:rPr>
                <a:t>Tình cảm gia đình, tình yêu quê hương đất nước.</a:t>
              </a:r>
            </a:p>
          </p:txBody>
        </p:sp>
      </p:grpSp>
      <p:sp>
        <p:nvSpPr>
          <p:cNvPr id="9" name="Freeform 9"/>
          <p:cNvSpPr/>
          <p:nvPr/>
        </p:nvSpPr>
        <p:spPr>
          <a:xfrm rot="-840693">
            <a:off x="5979482" y="4402620"/>
            <a:ext cx="3417749" cy="3480839"/>
          </a:xfrm>
          <a:custGeom>
            <a:avLst/>
            <a:gdLst/>
            <a:ahLst/>
            <a:cxnLst/>
            <a:rect l="l" t="t" r="r" b="b"/>
            <a:pathLst>
              <a:path w="3417749" h="3480839">
                <a:moveTo>
                  <a:pt x="0" y="0"/>
                </a:moveTo>
                <a:lnTo>
                  <a:pt x="3417749" y="0"/>
                </a:lnTo>
                <a:lnTo>
                  <a:pt x="3417749" y="3480840"/>
                </a:lnTo>
                <a:lnTo>
                  <a:pt x="0" y="3480840"/>
                </a:lnTo>
                <a:lnTo>
                  <a:pt x="0" y="0"/>
                </a:lnTo>
                <a:close/>
              </a:path>
            </a:pathLst>
          </a:custGeom>
          <a:blipFill>
            <a:blip r:embed="rId5"/>
            <a:stretch>
              <a:fillRect/>
            </a:stretch>
          </a:blipFill>
        </p:spPr>
      </p:sp>
      <p:sp>
        <p:nvSpPr>
          <p:cNvPr id="10" name="TextBox 10"/>
          <p:cNvSpPr txBox="1"/>
          <p:nvPr/>
        </p:nvSpPr>
        <p:spPr>
          <a:xfrm>
            <a:off x="5608940" y="2312044"/>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c. Tìm hiểu đề tài, chủ đề</a:t>
            </a:r>
          </a:p>
        </p:txBody>
      </p:sp>
      <p:grpSp>
        <p:nvGrpSpPr>
          <p:cNvPr id="11" name="Group 11"/>
          <p:cNvGrpSpPr/>
          <p:nvPr/>
        </p:nvGrpSpPr>
        <p:grpSpPr>
          <a:xfrm>
            <a:off x="9144000" y="2512906"/>
            <a:ext cx="8318736" cy="7554405"/>
            <a:chOff x="0" y="0"/>
            <a:chExt cx="895037" cy="812800"/>
          </a:xfrm>
        </p:grpSpPr>
        <p:sp>
          <p:nvSpPr>
            <p:cNvPr id="12" name="Freeform 12"/>
            <p:cNvSpPr/>
            <p:nvPr/>
          </p:nvSpPr>
          <p:spPr>
            <a:xfrm>
              <a:off x="42932" y="0"/>
              <a:ext cx="809173" cy="812800"/>
            </a:xfrm>
            <a:custGeom>
              <a:avLst/>
              <a:gdLst/>
              <a:ahLst/>
              <a:cxnLst/>
              <a:rect l="l" t="t" r="r" b="b"/>
              <a:pathLst>
                <a:path w="809173" h="812800">
                  <a:moveTo>
                    <a:pt x="404586" y="0"/>
                  </a:moveTo>
                  <a:cubicBezTo>
                    <a:pt x="628325" y="1001"/>
                    <a:pt x="809173" y="182659"/>
                    <a:pt x="809173" y="406400"/>
                  </a:cubicBezTo>
                  <a:cubicBezTo>
                    <a:pt x="809173" y="630141"/>
                    <a:pt x="628325" y="811799"/>
                    <a:pt x="404586" y="812800"/>
                  </a:cubicBezTo>
                  <a:cubicBezTo>
                    <a:pt x="180847" y="811799"/>
                    <a:pt x="0" y="630141"/>
                    <a:pt x="0" y="406400"/>
                  </a:cubicBezTo>
                  <a:cubicBezTo>
                    <a:pt x="0" y="182659"/>
                    <a:pt x="180847" y="1001"/>
                    <a:pt x="404586" y="0"/>
                  </a:cubicBezTo>
                  <a:close/>
                </a:path>
              </a:pathLst>
            </a:custGeom>
            <a:solidFill>
              <a:srgbClr val="FFF0CA"/>
            </a:solidFill>
          </p:spPr>
        </p:sp>
        <p:sp>
          <p:nvSpPr>
            <p:cNvPr id="13" name="TextBox 13"/>
            <p:cNvSpPr txBox="1"/>
            <p:nvPr/>
          </p:nvSpPr>
          <p:spPr>
            <a:xfrm>
              <a:off x="76200" y="-19050"/>
              <a:ext cx="660400" cy="755650"/>
            </a:xfrm>
            <a:prstGeom prst="rect">
              <a:avLst/>
            </a:prstGeom>
          </p:spPr>
          <p:txBody>
            <a:bodyPr lIns="50800" tIns="50800" rIns="50800" bIns="50800" rtlCol="0" anchor="ctr"/>
            <a:lstStyle/>
            <a:p>
              <a:pPr algn="ctr">
                <a:lnSpc>
                  <a:spcPts val="6859"/>
                </a:lnSpc>
              </a:pPr>
              <a:r>
                <a:rPr lang="en-US" sz="4899" b="1">
                  <a:solidFill>
                    <a:srgbClr val="000000"/>
                  </a:solidFill>
                  <a:latin typeface="#9Slide07 HLT Fall For You"/>
                </a:rPr>
                <a:t>CHỦ ĐỀ</a:t>
              </a:r>
            </a:p>
            <a:p>
              <a:pPr>
                <a:lnSpc>
                  <a:spcPts val="5599"/>
                </a:lnSpc>
              </a:pPr>
              <a:r>
                <a:rPr lang="en-US" sz="3999">
                  <a:solidFill>
                    <a:srgbClr val="000000"/>
                  </a:solidFill>
                  <a:latin typeface="Roboto Condensed"/>
                </a:rPr>
                <a:t>+ Biết ơn tình yêu thương của mẹ</a:t>
              </a:r>
            </a:p>
            <a:p>
              <a:pPr algn="ctr">
                <a:lnSpc>
                  <a:spcPts val="5599"/>
                </a:lnSpc>
              </a:pPr>
              <a:r>
                <a:rPr lang="en-US" sz="3999">
                  <a:solidFill>
                    <a:srgbClr val="000000"/>
                  </a:solidFill>
                  <a:latin typeface="Roboto Condensed"/>
                </a:rPr>
                <a:t>+ Biết tiếp nối truyền thống uống nước nhớ nguồn</a:t>
              </a:r>
            </a:p>
          </p:txBody>
        </p:sp>
      </p:grpSp>
      <p:sp>
        <p:nvSpPr>
          <p:cNvPr id="14" name="TextBox 14"/>
          <p:cNvSpPr txBox="1"/>
          <p:nvPr/>
        </p:nvSpPr>
        <p:spPr>
          <a:xfrm>
            <a:off x="5619188" y="1257944"/>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100707"/>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III. KHÁM PHÁ VĂN BẢN</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7043560" y="8185209"/>
            <a:ext cx="13778774" cy="6355459"/>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4"/>
            <a:stretch>
              <a:fillRect/>
            </a:stretch>
          </a:blipFill>
        </p:spPr>
      </p:sp>
      <p:sp>
        <p:nvSpPr>
          <p:cNvPr id="6" name="Freeform 6"/>
          <p:cNvSpPr/>
          <p:nvPr/>
        </p:nvSpPr>
        <p:spPr>
          <a:xfrm>
            <a:off x="696318" y="6736194"/>
            <a:ext cx="3525367" cy="2522106"/>
          </a:xfrm>
          <a:custGeom>
            <a:avLst/>
            <a:gdLst/>
            <a:ahLst/>
            <a:cxnLst/>
            <a:rect l="l" t="t" r="r" b="b"/>
            <a:pathLst>
              <a:path w="3525367" h="2522106">
                <a:moveTo>
                  <a:pt x="0" y="0"/>
                </a:moveTo>
                <a:lnTo>
                  <a:pt x="3525366" y="0"/>
                </a:lnTo>
                <a:lnTo>
                  <a:pt x="3525366" y="2522106"/>
                </a:lnTo>
                <a:lnTo>
                  <a:pt x="0" y="2522106"/>
                </a:lnTo>
                <a:lnTo>
                  <a:pt x="0" y="0"/>
                </a:lnTo>
                <a:close/>
              </a:path>
            </a:pathLst>
          </a:custGeom>
          <a:blipFill>
            <a:blip r:embed="rId5"/>
            <a:stretch>
              <a:fillRect/>
            </a:stretch>
          </a:blipFill>
        </p:spPr>
      </p:sp>
      <p:sp>
        <p:nvSpPr>
          <p:cNvPr id="7" name="Freeform 7"/>
          <p:cNvSpPr/>
          <p:nvPr/>
        </p:nvSpPr>
        <p:spPr>
          <a:xfrm rot="-840693">
            <a:off x="994997" y="3889521"/>
            <a:ext cx="4131555" cy="4207822"/>
          </a:xfrm>
          <a:custGeom>
            <a:avLst/>
            <a:gdLst/>
            <a:ahLst/>
            <a:cxnLst/>
            <a:rect l="l" t="t" r="r" b="b"/>
            <a:pathLst>
              <a:path w="4131555" h="4207822">
                <a:moveTo>
                  <a:pt x="0" y="0"/>
                </a:moveTo>
                <a:lnTo>
                  <a:pt x="4131555" y="0"/>
                </a:lnTo>
                <a:lnTo>
                  <a:pt x="4131555" y="4207822"/>
                </a:lnTo>
                <a:lnTo>
                  <a:pt x="0" y="4207822"/>
                </a:lnTo>
                <a:lnTo>
                  <a:pt x="0" y="0"/>
                </a:lnTo>
                <a:close/>
              </a:path>
            </a:pathLst>
          </a:custGeom>
          <a:blipFill>
            <a:blip r:embed="rId6"/>
            <a:stretch>
              <a:fillRect/>
            </a:stretch>
          </a:blipFill>
        </p:spPr>
      </p:sp>
      <p:grpSp>
        <p:nvGrpSpPr>
          <p:cNvPr id="8" name="Group 8"/>
          <p:cNvGrpSpPr/>
          <p:nvPr/>
        </p:nvGrpSpPr>
        <p:grpSpPr>
          <a:xfrm>
            <a:off x="5410200" y="2171700"/>
            <a:ext cx="11892083" cy="3411590"/>
            <a:chOff x="0" y="-246278"/>
            <a:chExt cx="3132071" cy="898525"/>
          </a:xfrm>
        </p:grpSpPr>
        <p:sp>
          <p:nvSpPr>
            <p:cNvPr id="9" name="Freeform 9"/>
            <p:cNvSpPr/>
            <p:nvPr/>
          </p:nvSpPr>
          <p:spPr>
            <a:xfrm>
              <a:off x="0" y="0"/>
              <a:ext cx="3132071" cy="386163"/>
            </a:xfrm>
            <a:custGeom>
              <a:avLst/>
              <a:gdLst/>
              <a:ahLst/>
              <a:cxnLst/>
              <a:rect l="l" t="t" r="r" b="b"/>
              <a:pathLst>
                <a:path w="3132071" h="386163">
                  <a:moveTo>
                    <a:pt x="33202" y="0"/>
                  </a:moveTo>
                  <a:lnTo>
                    <a:pt x="3098870" y="0"/>
                  </a:lnTo>
                  <a:cubicBezTo>
                    <a:pt x="3117206" y="0"/>
                    <a:pt x="3132071" y="14865"/>
                    <a:pt x="3132071" y="33202"/>
                  </a:cubicBezTo>
                  <a:lnTo>
                    <a:pt x="3132071" y="352962"/>
                  </a:lnTo>
                  <a:cubicBezTo>
                    <a:pt x="3132071" y="361767"/>
                    <a:pt x="3128573" y="370212"/>
                    <a:pt x="3122347" y="376439"/>
                  </a:cubicBezTo>
                  <a:cubicBezTo>
                    <a:pt x="3116120" y="382665"/>
                    <a:pt x="3107675" y="386163"/>
                    <a:pt x="3098870" y="386163"/>
                  </a:cubicBezTo>
                  <a:lnTo>
                    <a:pt x="33202" y="386163"/>
                  </a:lnTo>
                  <a:cubicBezTo>
                    <a:pt x="24396" y="386163"/>
                    <a:pt x="15951" y="382665"/>
                    <a:pt x="9725" y="376439"/>
                  </a:cubicBezTo>
                  <a:cubicBezTo>
                    <a:pt x="3498" y="370212"/>
                    <a:pt x="0" y="361767"/>
                    <a:pt x="0" y="352962"/>
                  </a:cubicBezTo>
                  <a:lnTo>
                    <a:pt x="0" y="33202"/>
                  </a:lnTo>
                  <a:cubicBezTo>
                    <a:pt x="0" y="24396"/>
                    <a:pt x="3498" y="15951"/>
                    <a:pt x="9725" y="9725"/>
                  </a:cubicBezTo>
                  <a:cubicBezTo>
                    <a:pt x="15951" y="3498"/>
                    <a:pt x="24396" y="0"/>
                    <a:pt x="33202" y="0"/>
                  </a:cubicBezTo>
                  <a:close/>
                </a:path>
              </a:pathLst>
            </a:custGeom>
            <a:solidFill>
              <a:srgbClr val="EACD6B"/>
            </a:solidFill>
          </p:spPr>
        </p:sp>
        <p:sp>
          <p:nvSpPr>
            <p:cNvPr id="10" name="TextBox 10"/>
            <p:cNvSpPr txBox="1"/>
            <p:nvPr/>
          </p:nvSpPr>
          <p:spPr>
            <a:xfrm>
              <a:off x="0" y="-246278"/>
              <a:ext cx="3122036" cy="898525"/>
            </a:xfrm>
            <a:prstGeom prst="rect">
              <a:avLst/>
            </a:prstGeom>
          </p:spPr>
          <p:txBody>
            <a:bodyPr lIns="50800" tIns="50800" rIns="50800" bIns="50800" rtlCol="0" anchor="ctr"/>
            <a:lstStyle/>
            <a:p>
              <a:pPr algn="just">
                <a:lnSpc>
                  <a:spcPts val="4900"/>
                </a:lnSpc>
              </a:pPr>
              <a:r>
                <a:rPr lang="en-US" sz="3500">
                  <a:solidFill>
                    <a:srgbClr val="000000"/>
                  </a:solidFill>
                  <a:latin typeface="Roboto Condensed"/>
                </a:rPr>
                <a:t>Những khung cảnh quanh ta đều mang nét đẹp giản dị mà chân thật, thiêng liêng.</a:t>
              </a:r>
            </a:p>
          </p:txBody>
        </p:sp>
      </p:grpSp>
      <p:grpSp>
        <p:nvGrpSpPr>
          <p:cNvPr id="11" name="Group 11"/>
          <p:cNvGrpSpPr/>
          <p:nvPr/>
        </p:nvGrpSpPr>
        <p:grpSpPr>
          <a:xfrm>
            <a:off x="5334000" y="3848100"/>
            <a:ext cx="11930185" cy="3411590"/>
            <a:chOff x="-8749" y="-253692"/>
            <a:chExt cx="3142106" cy="898525"/>
          </a:xfrm>
        </p:grpSpPr>
        <p:sp>
          <p:nvSpPr>
            <p:cNvPr id="12" name="Freeform 12"/>
            <p:cNvSpPr/>
            <p:nvPr/>
          </p:nvSpPr>
          <p:spPr>
            <a:xfrm>
              <a:off x="0" y="0"/>
              <a:ext cx="3132071" cy="386163"/>
            </a:xfrm>
            <a:custGeom>
              <a:avLst/>
              <a:gdLst/>
              <a:ahLst/>
              <a:cxnLst/>
              <a:rect l="l" t="t" r="r" b="b"/>
              <a:pathLst>
                <a:path w="3132071" h="386163">
                  <a:moveTo>
                    <a:pt x="33202" y="0"/>
                  </a:moveTo>
                  <a:lnTo>
                    <a:pt x="3098870" y="0"/>
                  </a:lnTo>
                  <a:cubicBezTo>
                    <a:pt x="3117206" y="0"/>
                    <a:pt x="3132071" y="14865"/>
                    <a:pt x="3132071" y="33202"/>
                  </a:cubicBezTo>
                  <a:lnTo>
                    <a:pt x="3132071" y="352962"/>
                  </a:lnTo>
                  <a:cubicBezTo>
                    <a:pt x="3132071" y="361767"/>
                    <a:pt x="3128573" y="370212"/>
                    <a:pt x="3122347" y="376439"/>
                  </a:cubicBezTo>
                  <a:cubicBezTo>
                    <a:pt x="3116120" y="382665"/>
                    <a:pt x="3107675" y="386163"/>
                    <a:pt x="3098870" y="386163"/>
                  </a:cubicBezTo>
                  <a:lnTo>
                    <a:pt x="33202" y="386163"/>
                  </a:lnTo>
                  <a:cubicBezTo>
                    <a:pt x="24396" y="386163"/>
                    <a:pt x="15951" y="382665"/>
                    <a:pt x="9725" y="376439"/>
                  </a:cubicBezTo>
                  <a:cubicBezTo>
                    <a:pt x="3498" y="370212"/>
                    <a:pt x="0" y="361767"/>
                    <a:pt x="0" y="352962"/>
                  </a:cubicBezTo>
                  <a:lnTo>
                    <a:pt x="0" y="33202"/>
                  </a:lnTo>
                  <a:cubicBezTo>
                    <a:pt x="0" y="24396"/>
                    <a:pt x="3498" y="15951"/>
                    <a:pt x="9725" y="9725"/>
                  </a:cubicBezTo>
                  <a:cubicBezTo>
                    <a:pt x="15951" y="3498"/>
                    <a:pt x="24396" y="0"/>
                    <a:pt x="33202" y="0"/>
                  </a:cubicBezTo>
                  <a:close/>
                </a:path>
              </a:pathLst>
            </a:custGeom>
            <a:solidFill>
              <a:srgbClr val="53985D"/>
            </a:solidFill>
          </p:spPr>
        </p:sp>
        <p:sp>
          <p:nvSpPr>
            <p:cNvPr id="13" name="TextBox 13"/>
            <p:cNvSpPr txBox="1"/>
            <p:nvPr/>
          </p:nvSpPr>
          <p:spPr>
            <a:xfrm>
              <a:off x="-8749" y="-253692"/>
              <a:ext cx="3142106" cy="898525"/>
            </a:xfrm>
            <a:prstGeom prst="rect">
              <a:avLst/>
            </a:prstGeom>
          </p:spPr>
          <p:txBody>
            <a:bodyPr lIns="50800" tIns="50800" rIns="50800" bIns="50800" rtlCol="0" anchor="ctr"/>
            <a:lstStyle/>
            <a:p>
              <a:pPr algn="just">
                <a:lnSpc>
                  <a:spcPts val="4900"/>
                </a:lnSpc>
              </a:pPr>
              <a:r>
                <a:rPr lang="en-US" sz="3500">
                  <a:solidFill>
                    <a:srgbClr val="FFFFFF"/>
                  </a:solidFill>
                  <a:latin typeface="Roboto Condensed"/>
                </a:rPr>
                <a:t>Gia đình không chỉ là huyết thống mà bao gồm cả những người ta trân trọng và yêu thương. </a:t>
              </a:r>
            </a:p>
          </p:txBody>
        </p:sp>
      </p:grpSp>
      <p:grpSp>
        <p:nvGrpSpPr>
          <p:cNvPr id="14" name="Group 14"/>
          <p:cNvGrpSpPr/>
          <p:nvPr/>
        </p:nvGrpSpPr>
        <p:grpSpPr>
          <a:xfrm>
            <a:off x="5410200" y="5829300"/>
            <a:ext cx="11892083" cy="3411585"/>
            <a:chOff x="0" y="-165722"/>
            <a:chExt cx="3132071" cy="898525"/>
          </a:xfrm>
        </p:grpSpPr>
        <p:sp>
          <p:nvSpPr>
            <p:cNvPr id="15" name="Freeform 15"/>
            <p:cNvSpPr/>
            <p:nvPr/>
          </p:nvSpPr>
          <p:spPr>
            <a:xfrm>
              <a:off x="0" y="0"/>
              <a:ext cx="3132071" cy="524140"/>
            </a:xfrm>
            <a:custGeom>
              <a:avLst/>
              <a:gdLst/>
              <a:ahLst/>
              <a:cxnLst/>
              <a:rect l="l" t="t" r="r" b="b"/>
              <a:pathLst>
                <a:path w="3132071" h="524140">
                  <a:moveTo>
                    <a:pt x="33202" y="0"/>
                  </a:moveTo>
                  <a:lnTo>
                    <a:pt x="3098870" y="0"/>
                  </a:lnTo>
                  <a:cubicBezTo>
                    <a:pt x="3117206" y="0"/>
                    <a:pt x="3132071" y="14865"/>
                    <a:pt x="3132071" y="33202"/>
                  </a:cubicBezTo>
                  <a:lnTo>
                    <a:pt x="3132071" y="490938"/>
                  </a:lnTo>
                  <a:cubicBezTo>
                    <a:pt x="3132071" y="499744"/>
                    <a:pt x="3128573" y="508189"/>
                    <a:pt x="3122347" y="514415"/>
                  </a:cubicBezTo>
                  <a:cubicBezTo>
                    <a:pt x="3116120" y="520642"/>
                    <a:pt x="3107675" y="524140"/>
                    <a:pt x="3098870" y="524140"/>
                  </a:cubicBezTo>
                  <a:lnTo>
                    <a:pt x="33202" y="524140"/>
                  </a:lnTo>
                  <a:cubicBezTo>
                    <a:pt x="24396" y="524140"/>
                    <a:pt x="15951" y="520642"/>
                    <a:pt x="9725" y="514415"/>
                  </a:cubicBezTo>
                  <a:cubicBezTo>
                    <a:pt x="3498" y="508189"/>
                    <a:pt x="0" y="499744"/>
                    <a:pt x="0" y="490938"/>
                  </a:cubicBezTo>
                  <a:lnTo>
                    <a:pt x="0" y="33202"/>
                  </a:lnTo>
                  <a:cubicBezTo>
                    <a:pt x="0" y="24396"/>
                    <a:pt x="3498" y="15951"/>
                    <a:pt x="9725" y="9725"/>
                  </a:cubicBezTo>
                  <a:cubicBezTo>
                    <a:pt x="15951" y="3498"/>
                    <a:pt x="24396" y="0"/>
                    <a:pt x="33202" y="0"/>
                  </a:cubicBezTo>
                  <a:close/>
                </a:path>
              </a:pathLst>
            </a:custGeom>
            <a:solidFill>
              <a:srgbClr val="C4FCF0"/>
            </a:solidFill>
          </p:spPr>
        </p:sp>
        <p:sp>
          <p:nvSpPr>
            <p:cNvPr id="16" name="TextBox 16"/>
            <p:cNvSpPr txBox="1"/>
            <p:nvPr/>
          </p:nvSpPr>
          <p:spPr>
            <a:xfrm>
              <a:off x="11321" y="-165722"/>
              <a:ext cx="3101967" cy="898525"/>
            </a:xfrm>
            <a:prstGeom prst="rect">
              <a:avLst/>
            </a:prstGeom>
          </p:spPr>
          <p:txBody>
            <a:bodyPr lIns="50800" tIns="50800" rIns="50800" bIns="50800" rtlCol="0" anchor="ctr"/>
            <a:lstStyle/>
            <a:p>
              <a:pPr algn="just">
                <a:lnSpc>
                  <a:spcPts val="4900"/>
                </a:lnSpc>
              </a:pPr>
              <a:r>
                <a:rPr lang="en-US" sz="3500">
                  <a:solidFill>
                    <a:srgbClr val="000000"/>
                  </a:solidFill>
                  <a:latin typeface="Roboto Condensed"/>
                </a:rPr>
                <a:t>Cần ghi nhớ và biết ơn thế hệ đi trước đã hy sinh mồ hôi, nước mắt và cả sinh mạng để đem lại độc lập, hòa bình cho Tổ quốc. Cần có hành động cụ thể để thể hiện lòng kính yêu và biết ơn đó.</a:t>
              </a:r>
            </a:p>
          </p:txBody>
        </p:sp>
      </p:grpSp>
      <p:grpSp>
        <p:nvGrpSpPr>
          <p:cNvPr id="17" name="Group 17"/>
          <p:cNvGrpSpPr/>
          <p:nvPr/>
        </p:nvGrpSpPr>
        <p:grpSpPr>
          <a:xfrm>
            <a:off x="5367217" y="7734300"/>
            <a:ext cx="11973169" cy="3411590"/>
            <a:chOff x="0" y="-218385"/>
            <a:chExt cx="3153427" cy="898525"/>
          </a:xfrm>
        </p:grpSpPr>
        <p:sp>
          <p:nvSpPr>
            <p:cNvPr id="18" name="Freeform 18"/>
            <p:cNvSpPr/>
            <p:nvPr/>
          </p:nvSpPr>
          <p:spPr>
            <a:xfrm>
              <a:off x="0" y="0"/>
              <a:ext cx="3132071" cy="386163"/>
            </a:xfrm>
            <a:custGeom>
              <a:avLst/>
              <a:gdLst/>
              <a:ahLst/>
              <a:cxnLst/>
              <a:rect l="l" t="t" r="r" b="b"/>
              <a:pathLst>
                <a:path w="3132071" h="386163">
                  <a:moveTo>
                    <a:pt x="33202" y="0"/>
                  </a:moveTo>
                  <a:lnTo>
                    <a:pt x="3098870" y="0"/>
                  </a:lnTo>
                  <a:cubicBezTo>
                    <a:pt x="3117206" y="0"/>
                    <a:pt x="3132071" y="14865"/>
                    <a:pt x="3132071" y="33202"/>
                  </a:cubicBezTo>
                  <a:lnTo>
                    <a:pt x="3132071" y="352962"/>
                  </a:lnTo>
                  <a:cubicBezTo>
                    <a:pt x="3132071" y="361767"/>
                    <a:pt x="3128573" y="370212"/>
                    <a:pt x="3122347" y="376439"/>
                  </a:cubicBezTo>
                  <a:cubicBezTo>
                    <a:pt x="3116120" y="382665"/>
                    <a:pt x="3107675" y="386163"/>
                    <a:pt x="3098870" y="386163"/>
                  </a:cubicBezTo>
                  <a:lnTo>
                    <a:pt x="33202" y="386163"/>
                  </a:lnTo>
                  <a:cubicBezTo>
                    <a:pt x="24396" y="386163"/>
                    <a:pt x="15951" y="382665"/>
                    <a:pt x="9725" y="376439"/>
                  </a:cubicBezTo>
                  <a:cubicBezTo>
                    <a:pt x="3498" y="370212"/>
                    <a:pt x="0" y="361767"/>
                    <a:pt x="0" y="352962"/>
                  </a:cubicBezTo>
                  <a:lnTo>
                    <a:pt x="0" y="33202"/>
                  </a:lnTo>
                  <a:cubicBezTo>
                    <a:pt x="0" y="24396"/>
                    <a:pt x="3498" y="15951"/>
                    <a:pt x="9725" y="9725"/>
                  </a:cubicBezTo>
                  <a:cubicBezTo>
                    <a:pt x="15951" y="3498"/>
                    <a:pt x="24396" y="0"/>
                    <a:pt x="33202" y="0"/>
                  </a:cubicBezTo>
                  <a:close/>
                </a:path>
              </a:pathLst>
            </a:custGeom>
            <a:solidFill>
              <a:srgbClr val="669B90"/>
            </a:solidFill>
          </p:spPr>
        </p:sp>
        <p:sp>
          <p:nvSpPr>
            <p:cNvPr id="19" name="TextBox 19"/>
            <p:cNvSpPr txBox="1"/>
            <p:nvPr/>
          </p:nvSpPr>
          <p:spPr>
            <a:xfrm>
              <a:off x="11321" y="-218385"/>
              <a:ext cx="3142106" cy="898525"/>
            </a:xfrm>
            <a:prstGeom prst="rect">
              <a:avLst/>
            </a:prstGeom>
          </p:spPr>
          <p:txBody>
            <a:bodyPr lIns="50800" tIns="50800" rIns="50800" bIns="50800" rtlCol="0" anchor="ctr"/>
            <a:lstStyle/>
            <a:p>
              <a:pPr algn="just">
                <a:lnSpc>
                  <a:spcPts val="4900"/>
                </a:lnSpc>
              </a:pPr>
              <a:r>
                <a:rPr lang="en-US" sz="3500">
                  <a:solidFill>
                    <a:srgbClr val="FFFFFF"/>
                  </a:solidFill>
                  <a:latin typeface="Roboto Condensed"/>
                </a:rPr>
                <a:t>Câu chuyện truyền tải thông điệp về lối sống ân nghĩa, đạo lý </a:t>
              </a:r>
              <a:r>
                <a:rPr lang="en-US" sz="3500">
                  <a:solidFill>
                    <a:srgbClr val="FFFFFF"/>
                  </a:solidFill>
                  <a:latin typeface="Roboto Condensed Italics"/>
                </a:rPr>
                <a:t>uống nước nhớ nguồn.</a:t>
              </a:r>
            </a:p>
          </p:txBody>
        </p:sp>
      </p:grpSp>
      <p:sp>
        <p:nvSpPr>
          <p:cNvPr id="20" name="TextBox 20"/>
          <p:cNvSpPr txBox="1"/>
          <p:nvPr/>
        </p:nvSpPr>
        <p:spPr>
          <a:xfrm>
            <a:off x="4221684" y="1930247"/>
            <a:ext cx="13037616" cy="854076"/>
          </a:xfrm>
          <a:prstGeom prst="rect">
            <a:avLst/>
          </a:prstGeom>
        </p:spPr>
        <p:txBody>
          <a:bodyPr lIns="0" tIns="0" rIns="0" bIns="0" rtlCol="0" anchor="t">
            <a:spAutoFit/>
          </a:bodyPr>
          <a:lstStyle/>
          <a:p>
            <a:pPr>
              <a:lnSpc>
                <a:spcPts val="6999"/>
              </a:lnSpc>
            </a:pPr>
            <a:r>
              <a:rPr lang="en-US" sz="4999">
                <a:solidFill>
                  <a:srgbClr val="000000"/>
                </a:solidFill>
                <a:latin typeface="#9Slide07 HLT Fall For You"/>
              </a:rPr>
              <a:t>d. Chia sẻ bài học về cách nghĩ và ứng xử của cá nhân</a:t>
            </a:r>
          </a:p>
        </p:txBody>
      </p:sp>
      <p:sp>
        <p:nvSpPr>
          <p:cNvPr id="21" name="TextBox 21"/>
          <p:cNvSpPr txBox="1"/>
          <p:nvPr/>
        </p:nvSpPr>
        <p:spPr>
          <a:xfrm>
            <a:off x="5250384" y="1104747"/>
            <a:ext cx="13037616" cy="892176"/>
          </a:xfrm>
          <a:prstGeom prst="rect">
            <a:avLst/>
          </a:prstGeom>
        </p:spPr>
        <p:txBody>
          <a:bodyPr lIns="0" tIns="0" rIns="0" bIns="0" rtlCol="0" anchor="t">
            <a:spAutoFit/>
          </a:bodyPr>
          <a:lstStyle/>
          <a:p>
            <a:pPr>
              <a:lnSpc>
                <a:spcPts val="6999"/>
              </a:lnSpc>
            </a:pPr>
            <a:r>
              <a:rPr lang="en-US" sz="4999">
                <a:solidFill>
                  <a:srgbClr val="000000"/>
                </a:solidFill>
                <a:latin typeface="#9Slide05 Aphrodite Pro"/>
              </a:rPr>
              <a:t>2.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447712"/>
            <a:ext cx="14236823" cy="1061720"/>
          </a:xfrm>
          <a:prstGeom prst="rect">
            <a:avLst/>
          </a:prstGeom>
        </p:spPr>
        <p:txBody>
          <a:bodyPr lIns="0" tIns="0" rIns="0" bIns="0" rtlCol="0" anchor="t">
            <a:spAutoFit/>
          </a:bodyPr>
          <a:lstStyle/>
          <a:p>
            <a:pPr algn="ctr">
              <a:lnSpc>
                <a:spcPts val="8679"/>
              </a:lnSpc>
            </a:pPr>
            <a:r>
              <a:rPr lang="en-US" sz="6199">
                <a:solidFill>
                  <a:srgbClr val="DB8F5C"/>
                </a:solidFill>
                <a:latin typeface="Fraunces Bold"/>
              </a:rPr>
              <a:t>IV. LUYỆN TẬP</a:t>
            </a:r>
          </a:p>
        </p:txBody>
      </p:sp>
      <p:sp>
        <p:nvSpPr>
          <p:cNvPr id="3" name="TextBox 3"/>
          <p:cNvSpPr txBox="1"/>
          <p:nvPr/>
        </p:nvSpPr>
        <p:spPr>
          <a:xfrm>
            <a:off x="5926262" y="1622678"/>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Kết nối đọc - viết</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6" name="Freeform 6"/>
          <p:cNvSpPr/>
          <p:nvPr/>
        </p:nvSpPr>
        <p:spPr>
          <a:xfrm>
            <a:off x="4809232" y="4898002"/>
            <a:ext cx="15949397" cy="7356659"/>
          </a:xfrm>
          <a:custGeom>
            <a:avLst/>
            <a:gdLst/>
            <a:ahLst/>
            <a:cxnLst/>
            <a:rect l="l" t="t" r="r" b="b"/>
            <a:pathLst>
              <a:path w="15949397" h="7356659">
                <a:moveTo>
                  <a:pt x="0" y="0"/>
                </a:moveTo>
                <a:lnTo>
                  <a:pt x="15949397" y="0"/>
                </a:lnTo>
                <a:lnTo>
                  <a:pt x="15949397" y="7356659"/>
                </a:lnTo>
                <a:lnTo>
                  <a:pt x="0" y="7356659"/>
                </a:lnTo>
                <a:lnTo>
                  <a:pt x="0" y="0"/>
                </a:lnTo>
                <a:close/>
              </a:path>
            </a:pathLst>
          </a:custGeom>
          <a:blipFill>
            <a:blip r:embed="rId4"/>
            <a:stretch>
              <a:fillRect/>
            </a:stretch>
          </a:blipFill>
        </p:spPr>
      </p:sp>
      <p:grpSp>
        <p:nvGrpSpPr>
          <p:cNvPr id="7" name="Group 7"/>
          <p:cNvGrpSpPr/>
          <p:nvPr/>
        </p:nvGrpSpPr>
        <p:grpSpPr>
          <a:xfrm>
            <a:off x="714760" y="3189480"/>
            <a:ext cx="10423005" cy="4337346"/>
            <a:chOff x="0" y="0"/>
            <a:chExt cx="2745154" cy="1142346"/>
          </a:xfrm>
        </p:grpSpPr>
        <p:sp>
          <p:nvSpPr>
            <p:cNvPr id="8" name="Freeform 8"/>
            <p:cNvSpPr/>
            <p:nvPr/>
          </p:nvSpPr>
          <p:spPr>
            <a:xfrm>
              <a:off x="0" y="0"/>
              <a:ext cx="2745154" cy="1142346"/>
            </a:xfrm>
            <a:custGeom>
              <a:avLst/>
              <a:gdLst/>
              <a:ahLst/>
              <a:cxnLst/>
              <a:rect l="l" t="t" r="r" b="b"/>
              <a:pathLst>
                <a:path w="2745154" h="1142346">
                  <a:moveTo>
                    <a:pt x="37881" y="0"/>
                  </a:moveTo>
                  <a:lnTo>
                    <a:pt x="2707272" y="0"/>
                  </a:lnTo>
                  <a:cubicBezTo>
                    <a:pt x="2728194" y="0"/>
                    <a:pt x="2745154" y="16960"/>
                    <a:pt x="2745154" y="37881"/>
                  </a:cubicBezTo>
                  <a:lnTo>
                    <a:pt x="2745154" y="1104465"/>
                  </a:lnTo>
                  <a:cubicBezTo>
                    <a:pt x="2745154" y="1125386"/>
                    <a:pt x="2728194" y="1142346"/>
                    <a:pt x="2707272" y="1142346"/>
                  </a:cubicBezTo>
                  <a:lnTo>
                    <a:pt x="37881" y="1142346"/>
                  </a:lnTo>
                  <a:cubicBezTo>
                    <a:pt x="16960" y="1142346"/>
                    <a:pt x="0" y="1125386"/>
                    <a:pt x="0" y="1104465"/>
                  </a:cubicBezTo>
                  <a:lnTo>
                    <a:pt x="0" y="37881"/>
                  </a:lnTo>
                  <a:cubicBezTo>
                    <a:pt x="0" y="16960"/>
                    <a:pt x="16960" y="0"/>
                    <a:pt x="37881" y="0"/>
                  </a:cubicBezTo>
                  <a:close/>
                </a:path>
              </a:pathLst>
            </a:custGeom>
            <a:solidFill>
              <a:srgbClr val="EACD6B">
                <a:alpha val="80784"/>
              </a:srgbClr>
            </a:solidFill>
          </p:spPr>
        </p:sp>
        <p:sp>
          <p:nvSpPr>
            <p:cNvPr id="9" name="TextBox 9"/>
            <p:cNvSpPr txBox="1"/>
            <p:nvPr/>
          </p:nvSpPr>
          <p:spPr>
            <a:xfrm>
              <a:off x="32511" y="53049"/>
              <a:ext cx="2701706" cy="974725"/>
            </a:xfrm>
            <a:prstGeom prst="rect">
              <a:avLst/>
            </a:prstGeom>
          </p:spPr>
          <p:txBody>
            <a:bodyPr lIns="101600" tIns="101600" rIns="101600" bIns="101600" rtlCol="0" anchor="ctr"/>
            <a:lstStyle/>
            <a:p>
              <a:pPr algn="ctr">
                <a:lnSpc>
                  <a:spcPts val="6682"/>
                </a:lnSpc>
              </a:pPr>
              <a:r>
                <a:rPr lang="en-US" sz="4099">
                  <a:solidFill>
                    <a:srgbClr val="000000">
                      <a:alpha val="80784"/>
                    </a:srgbClr>
                  </a:solidFill>
                  <a:latin typeface="Roboto Condensed"/>
                </a:rPr>
                <a:t>Đề bài: </a:t>
              </a:r>
            </a:p>
            <a:p>
              <a:pPr algn="just">
                <a:lnSpc>
                  <a:spcPts val="6682"/>
                </a:lnSpc>
              </a:pPr>
              <a:r>
                <a:rPr lang="en-US" sz="4099">
                  <a:solidFill>
                    <a:srgbClr val="000000">
                      <a:alpha val="80784"/>
                    </a:srgbClr>
                  </a:solidFill>
                  <a:latin typeface="Roboto Condensed"/>
                </a:rPr>
                <a:t>Sau khi đọc câu chuyện </a:t>
              </a:r>
              <a:r>
                <a:rPr lang="en-US" sz="4099">
                  <a:solidFill>
                    <a:srgbClr val="000000">
                      <a:alpha val="80784"/>
                    </a:srgbClr>
                  </a:solidFill>
                  <a:latin typeface="Roboto Condensed Italics"/>
                </a:rPr>
                <a:t>Người mẹ vườn cau</a:t>
              </a:r>
              <a:r>
                <a:rPr lang="en-US" sz="4099">
                  <a:solidFill>
                    <a:srgbClr val="000000">
                      <a:alpha val="80784"/>
                    </a:srgbClr>
                  </a:solidFill>
                  <a:latin typeface="Roboto Condensed"/>
                </a:rPr>
                <a:t> và bằng trải nghiệm cuộc sống của em, hãy viết đoạn văn khoảng 8 câu lí giải vì sao chúng ta cần có lòng biết ơn trong cuộc sống.</a:t>
              </a:r>
            </a:p>
          </p:txBody>
        </p:sp>
      </p:grpSp>
      <p:sp>
        <p:nvSpPr>
          <p:cNvPr id="10" name="Freeform 10"/>
          <p:cNvSpPr/>
          <p:nvPr/>
        </p:nvSpPr>
        <p:spPr>
          <a:xfrm>
            <a:off x="11328203" y="4524982"/>
            <a:ext cx="6959797" cy="6376914"/>
          </a:xfrm>
          <a:custGeom>
            <a:avLst/>
            <a:gdLst/>
            <a:ahLst/>
            <a:cxnLst/>
            <a:rect l="l" t="t" r="r" b="b"/>
            <a:pathLst>
              <a:path w="6959797" h="6376914">
                <a:moveTo>
                  <a:pt x="0" y="0"/>
                </a:moveTo>
                <a:lnTo>
                  <a:pt x="6959797" y="0"/>
                </a:lnTo>
                <a:lnTo>
                  <a:pt x="6959797" y="6376914"/>
                </a:lnTo>
                <a:lnTo>
                  <a:pt x="0" y="63769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2"/>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3"/>
            <a:stretch>
              <a:fillRect/>
            </a:stretch>
          </a:blipFill>
        </p:spPr>
      </p:sp>
      <p:sp>
        <p:nvSpPr>
          <p:cNvPr id="4" name="TextBox 4"/>
          <p:cNvSpPr txBox="1"/>
          <p:nvPr/>
        </p:nvSpPr>
        <p:spPr>
          <a:xfrm>
            <a:off x="8413234" y="2457177"/>
            <a:ext cx="5853060" cy="1002717"/>
          </a:xfrm>
          <a:prstGeom prst="rect">
            <a:avLst/>
          </a:prstGeom>
        </p:spPr>
        <p:txBody>
          <a:bodyPr lIns="0" tIns="0" rIns="0" bIns="0" rtlCol="0" anchor="t">
            <a:spAutoFit/>
          </a:bodyPr>
          <a:lstStyle/>
          <a:p>
            <a:pPr algn="ctr">
              <a:lnSpc>
                <a:spcPts val="7658"/>
              </a:lnSpc>
            </a:pPr>
            <a:r>
              <a:rPr lang="en-US" sz="6899">
                <a:solidFill>
                  <a:srgbClr val="DB8F5C"/>
                </a:solidFill>
                <a:latin typeface="Feel Free Playful"/>
              </a:rPr>
              <a:t>KIỂM TRA NHANH</a:t>
            </a:r>
          </a:p>
        </p:txBody>
      </p:sp>
      <p:sp>
        <p:nvSpPr>
          <p:cNvPr id="5" name="Freeform 5"/>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2798040" y="578468"/>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sp>
        <p:nvSpPr>
          <p:cNvPr id="7" name="TextBox 7"/>
          <p:cNvSpPr txBox="1"/>
          <p:nvPr/>
        </p:nvSpPr>
        <p:spPr>
          <a:xfrm>
            <a:off x="6028594" y="3985711"/>
            <a:ext cx="10622340" cy="3181350"/>
          </a:xfrm>
          <a:prstGeom prst="rect">
            <a:avLst/>
          </a:prstGeom>
        </p:spPr>
        <p:txBody>
          <a:bodyPr lIns="0" tIns="0" rIns="0" bIns="0" rtlCol="0" anchor="t">
            <a:spAutoFit/>
          </a:bodyPr>
          <a:lstStyle/>
          <a:p>
            <a:pPr marL="971550" lvl="1" indent="-485775" algn="just">
              <a:lnSpc>
                <a:spcPts val="6299"/>
              </a:lnSpc>
              <a:buFont typeface="Arial"/>
              <a:buChar char="•"/>
            </a:pPr>
            <a:r>
              <a:rPr lang="en-US" sz="4500">
                <a:solidFill>
                  <a:srgbClr val="000000"/>
                </a:solidFill>
                <a:latin typeface="Roboto Condensed"/>
              </a:rPr>
              <a:t>Có 5 câu trắc nghiệm ngắn, thời gian suy nghĩ mỗi câu là 5 giây.</a:t>
            </a:r>
          </a:p>
          <a:p>
            <a:pPr marL="971550" lvl="1" indent="-485775" algn="just">
              <a:lnSpc>
                <a:spcPts val="6299"/>
              </a:lnSpc>
              <a:buFont typeface="Arial"/>
              <a:buChar char="•"/>
            </a:pPr>
            <a:r>
              <a:rPr lang="en-US" sz="4500">
                <a:solidFill>
                  <a:srgbClr val="000000"/>
                </a:solidFill>
                <a:latin typeface="Roboto Condensed"/>
              </a:rPr>
              <a:t>HS viết đáp án của các câu từ 1 đến 5</a:t>
            </a:r>
          </a:p>
          <a:p>
            <a:pPr marL="971550" lvl="1" indent="-485775" algn="just">
              <a:lnSpc>
                <a:spcPts val="6299"/>
              </a:lnSpc>
              <a:buFont typeface="Arial"/>
              <a:buChar char="•"/>
            </a:pPr>
            <a:r>
              <a:rPr lang="en-US" sz="4500">
                <a:solidFill>
                  <a:srgbClr val="000000"/>
                </a:solidFill>
                <a:latin typeface="Roboto Condensed"/>
              </a:rPr>
              <a:t>Thực hiện đổi chéo và chấm theo đáp án.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arn(inVertical)">
                                      <p:cBhvr>
                                        <p:cTn id="1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6096000" y="495300"/>
            <a:ext cx="13037616" cy="90170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Kết nối đọc - viết</a:t>
            </a:r>
          </a:p>
        </p:txBody>
      </p:sp>
      <p:sp>
        <p:nvSpPr>
          <p:cNvPr id="3" name="Freeform 3"/>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4" name="Freeform 4"/>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5" name="Freeform 5"/>
          <p:cNvSpPr/>
          <p:nvPr/>
        </p:nvSpPr>
        <p:spPr>
          <a:xfrm>
            <a:off x="7958662" y="6880763"/>
            <a:ext cx="15949397" cy="7356659"/>
          </a:xfrm>
          <a:custGeom>
            <a:avLst/>
            <a:gdLst/>
            <a:ahLst/>
            <a:cxnLst/>
            <a:rect l="l" t="t" r="r" b="b"/>
            <a:pathLst>
              <a:path w="15949397" h="7356659">
                <a:moveTo>
                  <a:pt x="0" y="0"/>
                </a:moveTo>
                <a:lnTo>
                  <a:pt x="15949397" y="0"/>
                </a:lnTo>
                <a:lnTo>
                  <a:pt x="15949397" y="7356660"/>
                </a:lnTo>
                <a:lnTo>
                  <a:pt x="0" y="7356660"/>
                </a:lnTo>
                <a:lnTo>
                  <a:pt x="0" y="0"/>
                </a:lnTo>
                <a:close/>
              </a:path>
            </a:pathLst>
          </a:custGeom>
          <a:blipFill>
            <a:blip r:embed="rId4"/>
            <a:stretch>
              <a:fillRect/>
            </a:stretch>
          </a:blipFill>
        </p:spPr>
      </p:sp>
      <p:sp>
        <p:nvSpPr>
          <p:cNvPr id="6" name="Freeform 6"/>
          <p:cNvSpPr/>
          <p:nvPr/>
        </p:nvSpPr>
        <p:spPr>
          <a:xfrm>
            <a:off x="14659321" y="7577118"/>
            <a:ext cx="3628679" cy="3324778"/>
          </a:xfrm>
          <a:custGeom>
            <a:avLst/>
            <a:gdLst/>
            <a:ahLst/>
            <a:cxnLst/>
            <a:rect l="l" t="t" r="r" b="b"/>
            <a:pathLst>
              <a:path w="3628679" h="3324778">
                <a:moveTo>
                  <a:pt x="0" y="0"/>
                </a:moveTo>
                <a:lnTo>
                  <a:pt x="3628679" y="0"/>
                </a:lnTo>
                <a:lnTo>
                  <a:pt x="3628679" y="3324778"/>
                </a:lnTo>
                <a:lnTo>
                  <a:pt x="0" y="3324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aphicFrame>
        <p:nvGraphicFramePr>
          <p:cNvPr id="7" name="Table 7"/>
          <p:cNvGraphicFramePr>
            <a:graphicFrameLocks noGrp="1"/>
          </p:cNvGraphicFramePr>
          <p:nvPr>
            <p:extLst>
              <p:ext uri="{D42A27DB-BD31-4B8C-83A1-F6EECF244321}">
                <p14:modId xmlns:p14="http://schemas.microsoft.com/office/powerpoint/2010/main" val="2417359932"/>
              </p:ext>
            </p:extLst>
          </p:nvPr>
        </p:nvGraphicFramePr>
        <p:xfrm>
          <a:off x="473431" y="1508820"/>
          <a:ext cx="17650165" cy="8582026"/>
        </p:xfrm>
        <a:graphic>
          <a:graphicData uri="http://schemas.openxmlformats.org/drawingml/2006/table">
            <a:tbl>
              <a:tblPr/>
              <a:tblGrid>
                <a:gridCol w="2344726">
                  <a:extLst>
                    <a:ext uri="{9D8B030D-6E8A-4147-A177-3AD203B41FA5}">
                      <a16:colId xmlns:a16="http://schemas.microsoft.com/office/drawing/2014/main" xmlns="" val="20000"/>
                    </a:ext>
                  </a:extLst>
                </a:gridCol>
                <a:gridCol w="15305439">
                  <a:extLst>
                    <a:ext uri="{9D8B030D-6E8A-4147-A177-3AD203B41FA5}">
                      <a16:colId xmlns:a16="http://schemas.microsoft.com/office/drawing/2014/main" xmlns="" val="20001"/>
                    </a:ext>
                  </a:extLst>
                </a:gridCol>
              </a:tblGrid>
              <a:tr h="1521229">
                <a:tc>
                  <a:txBody>
                    <a:bodyPr/>
                    <a:lstStyle/>
                    <a:p>
                      <a:pPr algn="ctr">
                        <a:lnSpc>
                          <a:spcPts val="3360"/>
                        </a:lnSpc>
                        <a:defRPr/>
                      </a:pPr>
                      <a:r>
                        <a:rPr lang="en-US" sz="3500">
                          <a:solidFill>
                            <a:srgbClr val="000000"/>
                          </a:solidFill>
                          <a:latin typeface="Roboto Condensed Bold"/>
                        </a:rPr>
                        <a:t>Mở đoạn</a:t>
                      </a:r>
                      <a:endParaRPr lang="en-US" sz="1100"/>
                    </a:p>
                    <a:p>
                      <a:pPr algn="ctr">
                        <a:lnSpc>
                          <a:spcPts val="3360"/>
                        </a:lnSpc>
                      </a:pPr>
                      <a:r>
                        <a:rPr lang="en-US" sz="3500">
                          <a:solidFill>
                            <a:srgbClr val="000000"/>
                          </a:solidFill>
                          <a:latin typeface="Roboto Condensed Bold"/>
                        </a:rPr>
                        <a:t>(1 câu)</a:t>
                      </a:r>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tc>
                  <a:txBody>
                    <a:bodyPr/>
                    <a:lstStyle/>
                    <a:p>
                      <a:pPr algn="l">
                        <a:lnSpc>
                          <a:spcPts val="4900"/>
                        </a:lnSpc>
                        <a:defRPr/>
                      </a:pPr>
                      <a:endParaRPr lang="en-US" sz="1100"/>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extLst>
                  <a:ext uri="{0D108BD9-81ED-4DB2-BD59-A6C34878D82A}">
                    <a16:rowId xmlns:a16="http://schemas.microsoft.com/office/drawing/2014/main" xmlns="" val="10000"/>
                  </a:ext>
                </a:extLst>
              </a:tr>
              <a:tr h="5453461">
                <a:tc>
                  <a:txBody>
                    <a:bodyPr/>
                    <a:lstStyle/>
                    <a:p>
                      <a:pPr algn="ctr">
                        <a:lnSpc>
                          <a:spcPts val="4060"/>
                        </a:lnSpc>
                        <a:defRPr/>
                      </a:pPr>
                      <a:r>
                        <a:rPr lang="en-US" sz="3500">
                          <a:solidFill>
                            <a:srgbClr val="000000"/>
                          </a:solidFill>
                          <a:latin typeface="Roboto Condensed Bold"/>
                        </a:rPr>
                        <a:t>Thân đoạn</a:t>
                      </a:r>
                      <a:endParaRPr lang="en-US" sz="1100"/>
                    </a:p>
                    <a:p>
                      <a:pPr algn="ctr">
                        <a:lnSpc>
                          <a:spcPts val="4060"/>
                        </a:lnSpc>
                      </a:pPr>
                      <a:r>
                        <a:rPr lang="en-US" sz="3500">
                          <a:solidFill>
                            <a:srgbClr val="000000"/>
                          </a:solidFill>
                          <a:latin typeface="Roboto Condensed Bold"/>
                        </a:rPr>
                        <a:t>(5 - 6 câu)</a:t>
                      </a:r>
                    </a:p>
                    <a:p>
                      <a:pPr algn="ctr">
                        <a:lnSpc>
                          <a:spcPts val="4060"/>
                        </a:lnSpc>
                      </a:pPr>
                      <a:endParaRPr lang="en-US" sz="3500">
                        <a:solidFill>
                          <a:srgbClr val="000000"/>
                        </a:solidFill>
                        <a:latin typeface="Roboto Condensed Bold"/>
                      </a:endParaRPr>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tc>
                  <a:txBody>
                    <a:bodyPr/>
                    <a:lstStyle/>
                    <a:p>
                      <a:pPr marL="377826" lvl="1" indent="0" algn="just">
                        <a:lnSpc>
                          <a:spcPts val="4900"/>
                        </a:lnSpc>
                        <a:buFont typeface="Arial"/>
                        <a:buNone/>
                        <a:defRPr/>
                      </a:pPr>
                      <a:endParaRPr lang="en-US" sz="3500">
                        <a:solidFill>
                          <a:srgbClr val="000000"/>
                        </a:solidFill>
                        <a:latin typeface="Roboto Condensed"/>
                      </a:endParaRPr>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extLst>
                  <a:ext uri="{0D108BD9-81ED-4DB2-BD59-A6C34878D82A}">
                    <a16:rowId xmlns:a16="http://schemas.microsoft.com/office/drawing/2014/main" xmlns="" val="10001"/>
                  </a:ext>
                </a:extLst>
              </a:tr>
              <a:tr h="1607336">
                <a:tc>
                  <a:txBody>
                    <a:bodyPr/>
                    <a:lstStyle/>
                    <a:p>
                      <a:pPr algn="ctr">
                        <a:lnSpc>
                          <a:spcPts val="4025"/>
                        </a:lnSpc>
                        <a:defRPr/>
                      </a:pPr>
                      <a:r>
                        <a:rPr lang="en-US" sz="3500">
                          <a:solidFill>
                            <a:srgbClr val="000000"/>
                          </a:solidFill>
                          <a:latin typeface="Roboto Condensed Bold"/>
                        </a:rPr>
                        <a:t>Kết đoạn</a:t>
                      </a:r>
                      <a:endParaRPr lang="en-US" sz="1100"/>
                    </a:p>
                    <a:p>
                      <a:pPr algn="ctr">
                        <a:lnSpc>
                          <a:spcPts val="4025"/>
                        </a:lnSpc>
                      </a:pPr>
                      <a:r>
                        <a:rPr lang="en-US" sz="3500">
                          <a:solidFill>
                            <a:srgbClr val="000000"/>
                          </a:solidFill>
                          <a:latin typeface="Roboto Condensed Bold"/>
                        </a:rPr>
                        <a:t>(1 câu)</a:t>
                      </a:r>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tc>
                  <a:txBody>
                    <a:bodyPr/>
                    <a:lstStyle/>
                    <a:p>
                      <a:pPr algn="l">
                        <a:lnSpc>
                          <a:spcPts val="4900"/>
                        </a:lnSpc>
                        <a:defRPr/>
                      </a:pPr>
                      <a:r>
                        <a:rPr lang="en-US" sz="3500">
                          <a:solidFill>
                            <a:srgbClr val="000000"/>
                          </a:solidFill>
                          <a:latin typeface="Roboto Condensed"/>
                        </a:rPr>
                        <a:t>.</a:t>
                      </a:r>
                      <a:endParaRPr lang="en-US" sz="1100"/>
                    </a:p>
                  </a:txBody>
                  <a:tcPr marL="190500" marR="190500" marT="190500" marB="190500" anchor="ctr">
                    <a:lnL w="38100" cap="flat" cmpd="sng" algn="ctr">
                      <a:solidFill>
                        <a:srgbClr val="83AC5C"/>
                      </a:solidFill>
                      <a:prstDash val="solid"/>
                      <a:round/>
                      <a:headEnd type="none" w="med" len="med"/>
                      <a:tailEnd type="none" w="med" len="med"/>
                    </a:lnL>
                    <a:lnR w="38100" cap="flat" cmpd="sng" algn="ctr">
                      <a:solidFill>
                        <a:srgbClr val="83AC5C"/>
                      </a:solidFill>
                      <a:prstDash val="solid"/>
                      <a:round/>
                      <a:headEnd type="none" w="med" len="med"/>
                      <a:tailEnd type="none" w="med" len="med"/>
                    </a:lnR>
                    <a:lnT w="38100" cap="flat" cmpd="sng" algn="ctr">
                      <a:solidFill>
                        <a:srgbClr val="83AC5C"/>
                      </a:solidFill>
                      <a:prstDash val="solid"/>
                      <a:round/>
                      <a:headEnd type="none" w="med" len="med"/>
                      <a:tailEnd type="none" w="med" len="med"/>
                    </a:lnT>
                    <a:lnB w="38100" cap="flat" cmpd="sng" algn="ctr">
                      <a:solidFill>
                        <a:srgbClr val="83AC5C"/>
                      </a:solidFill>
                      <a:prstDash val="solid"/>
                      <a:round/>
                      <a:headEnd type="none" w="med" len="med"/>
                      <a:tailEnd type="none" w="med" len="med"/>
                    </a:lnB>
                    <a:solidFill>
                      <a:srgbClr val="FFFBF5"/>
                    </a:solidFill>
                  </a:tcPr>
                </a:tc>
                <a:extLst>
                  <a:ext uri="{0D108BD9-81ED-4DB2-BD59-A6C34878D82A}">
                    <a16:rowId xmlns:a16="http://schemas.microsoft.com/office/drawing/2014/main" xmlns="" val="10002"/>
                  </a:ext>
                </a:extLst>
              </a:tr>
            </a:tbl>
          </a:graphicData>
        </a:graphic>
      </p:graphicFrame>
      <p:sp>
        <p:nvSpPr>
          <p:cNvPr id="9" name="TextBox 8">
            <a:extLst>
              <a:ext uri="{FF2B5EF4-FFF2-40B4-BE49-F238E27FC236}">
                <a16:creationId xmlns:a16="http://schemas.microsoft.com/office/drawing/2014/main" xmlns="" id="{BF3B53EA-136A-C1BA-EF3B-BA66BD1933D1}"/>
              </a:ext>
            </a:extLst>
          </p:cNvPr>
          <p:cNvSpPr txBox="1"/>
          <p:nvPr/>
        </p:nvSpPr>
        <p:spPr>
          <a:xfrm>
            <a:off x="2971800" y="1790700"/>
            <a:ext cx="15316200" cy="680764"/>
          </a:xfrm>
          <a:prstGeom prst="rect">
            <a:avLst/>
          </a:prstGeom>
          <a:noFill/>
        </p:spPr>
        <p:txBody>
          <a:bodyPr wrap="square">
            <a:spAutoFit/>
          </a:bodyPr>
          <a:lstStyle/>
          <a:p>
            <a:pPr algn="l">
              <a:lnSpc>
                <a:spcPts val="4900"/>
              </a:lnSpc>
              <a:defRPr/>
            </a:pPr>
            <a:r>
              <a:rPr lang="en-US" sz="3500">
                <a:solidFill>
                  <a:srgbClr val="000000"/>
                </a:solidFill>
                <a:latin typeface="Roboto Condensed"/>
              </a:rPr>
              <a:t>Dẫn dắt từ văn bản “Người mẹ vườn cau” đến vấn đề lòng biết ơn trong cuộc sống</a:t>
            </a:r>
            <a:endParaRPr lang="en-US" sz="3500"/>
          </a:p>
        </p:txBody>
      </p:sp>
      <p:sp>
        <p:nvSpPr>
          <p:cNvPr id="10" name="TextBox 9">
            <a:extLst>
              <a:ext uri="{FF2B5EF4-FFF2-40B4-BE49-F238E27FC236}">
                <a16:creationId xmlns:a16="http://schemas.microsoft.com/office/drawing/2014/main" xmlns="" id="{CF426037-4B14-3EEE-F48F-BE9F8787CB04}"/>
              </a:ext>
            </a:extLst>
          </p:cNvPr>
          <p:cNvSpPr txBox="1"/>
          <p:nvPr/>
        </p:nvSpPr>
        <p:spPr>
          <a:xfrm>
            <a:off x="3124200" y="3238500"/>
            <a:ext cx="14859000" cy="5074466"/>
          </a:xfrm>
          <a:prstGeom prst="rect">
            <a:avLst/>
          </a:prstGeom>
          <a:noFill/>
        </p:spPr>
        <p:txBody>
          <a:bodyPr wrap="square">
            <a:spAutoFit/>
          </a:bodyPr>
          <a:lstStyle/>
          <a:p>
            <a:pPr marL="755651" lvl="1" indent="-377825" algn="just">
              <a:lnSpc>
                <a:spcPts val="4900"/>
              </a:lnSpc>
              <a:buFont typeface="Arial"/>
              <a:buChar char="•"/>
              <a:defRPr/>
            </a:pPr>
            <a:r>
              <a:rPr lang="en-US" sz="3500">
                <a:solidFill>
                  <a:srgbClr val="000000"/>
                </a:solidFill>
                <a:latin typeface="Roboto Condensed"/>
              </a:rPr>
              <a:t>Giải thích </a:t>
            </a:r>
            <a:r>
              <a:rPr lang="en-US" sz="3500">
                <a:solidFill>
                  <a:srgbClr val="000000"/>
                </a:solidFill>
                <a:latin typeface="Roboto Condensed Italics"/>
              </a:rPr>
              <a:t>Lòng biết ơn, </a:t>
            </a:r>
            <a:r>
              <a:rPr lang="en-US" sz="3500">
                <a:solidFill>
                  <a:srgbClr val="000000"/>
                </a:solidFill>
                <a:latin typeface="Roboto Condensed"/>
              </a:rPr>
              <a:t>lấy 1-2 biểu hiện về lòng biết ơn trong cuộc sống</a:t>
            </a:r>
            <a:endParaRPr lang="en-US" sz="1100"/>
          </a:p>
          <a:p>
            <a:pPr marL="755651" lvl="1" indent="-377825" algn="just">
              <a:lnSpc>
                <a:spcPts val="4900"/>
              </a:lnSpc>
              <a:buFont typeface="Arial"/>
              <a:buChar char="•"/>
            </a:pPr>
            <a:r>
              <a:rPr lang="en-US" sz="3500">
                <a:solidFill>
                  <a:srgbClr val="000000"/>
                </a:solidFill>
                <a:latin typeface="Roboto Condensed"/>
              </a:rPr>
              <a:t>Vì sao chúng ta cần có lòng biết ơn?</a:t>
            </a:r>
          </a:p>
          <a:p>
            <a:pPr marL="835026" lvl="1" indent="-457200" algn="just">
              <a:lnSpc>
                <a:spcPts val="4900"/>
              </a:lnSpc>
              <a:buFontTx/>
              <a:buChar char="-"/>
            </a:pPr>
            <a:r>
              <a:rPr lang="en-US" sz="3500">
                <a:solidFill>
                  <a:srgbClr val="000000"/>
                </a:solidFill>
                <a:latin typeface="Roboto Condensed"/>
              </a:rPr>
              <a:t>Vì đó là nghĩa cử, truyền thống tốt đẹp của ông cha ta từ bao đời xưa.</a:t>
            </a:r>
          </a:p>
          <a:p>
            <a:pPr marL="835026" lvl="1" indent="-457200" algn="just">
              <a:lnSpc>
                <a:spcPts val="4900"/>
              </a:lnSpc>
              <a:buFontTx/>
              <a:buChar char="-"/>
            </a:pPr>
            <a:r>
              <a:rPr lang="en-US" sz="3500">
                <a:solidFill>
                  <a:srgbClr val="000000"/>
                </a:solidFill>
                <a:latin typeface="Roboto Condensed"/>
              </a:rPr>
              <a:t>Lòng biết ơn là một tình cảm cao đẹp và thiêng liêng của mỗi con người.</a:t>
            </a:r>
          </a:p>
          <a:p>
            <a:pPr marL="835026" lvl="1" indent="-457200" algn="just">
              <a:lnSpc>
                <a:spcPts val="4900"/>
              </a:lnSpc>
              <a:buFontTx/>
              <a:buChar char="-"/>
            </a:pPr>
            <a:r>
              <a:rPr lang="en-US" sz="3500">
                <a:solidFill>
                  <a:srgbClr val="000000"/>
                </a:solidFill>
                <a:latin typeface="Roboto Condensed"/>
              </a:rPr>
              <a:t>Mỗi công việc chúng ta thành công không phải tự nhiên mà có, dù lớn hay nhỏ cũng có sự giúp đỡ của ai đó, vậy nên ta cần phải có lòng biết ơn.</a:t>
            </a:r>
          </a:p>
          <a:p>
            <a:pPr marL="755651" lvl="1" indent="-377825" algn="just">
              <a:lnSpc>
                <a:spcPts val="4900"/>
              </a:lnSpc>
              <a:buFont typeface="Arial"/>
              <a:buChar char="•"/>
            </a:pPr>
            <a:r>
              <a:rPr lang="en-US" sz="3500">
                <a:solidFill>
                  <a:srgbClr val="000000"/>
                </a:solidFill>
                <a:latin typeface="Roboto Condensed"/>
              </a:rPr>
              <a:t>Dẫn chứng thực tế: các phong trào đền ơn đáp nghĩa, những ngày kỉ niệm, con cái nhớ ơn cha mẹ, ông bà…</a:t>
            </a:r>
          </a:p>
        </p:txBody>
      </p:sp>
      <p:sp>
        <p:nvSpPr>
          <p:cNvPr id="11" name="TextBox 10">
            <a:extLst>
              <a:ext uri="{FF2B5EF4-FFF2-40B4-BE49-F238E27FC236}">
                <a16:creationId xmlns:a16="http://schemas.microsoft.com/office/drawing/2014/main" xmlns="" id="{C2982392-69AD-531D-9CDB-40EACFD585DE}"/>
              </a:ext>
            </a:extLst>
          </p:cNvPr>
          <p:cNvSpPr txBox="1"/>
          <p:nvPr/>
        </p:nvSpPr>
        <p:spPr>
          <a:xfrm>
            <a:off x="3124200" y="8877300"/>
            <a:ext cx="14859000" cy="675826"/>
          </a:xfrm>
          <a:prstGeom prst="rect">
            <a:avLst/>
          </a:prstGeom>
          <a:noFill/>
        </p:spPr>
        <p:txBody>
          <a:bodyPr wrap="square">
            <a:spAutoFit/>
          </a:bodyPr>
          <a:lstStyle/>
          <a:p>
            <a:pPr marL="755651" lvl="1" indent="-377825" algn="just">
              <a:lnSpc>
                <a:spcPts val="4900"/>
              </a:lnSpc>
              <a:buFont typeface="Arial"/>
              <a:buChar char="•"/>
              <a:defRPr/>
            </a:pPr>
            <a:r>
              <a:rPr lang="en-US" sz="3500">
                <a:solidFill>
                  <a:srgbClr val="000000"/>
                </a:solidFill>
                <a:latin typeface="Roboto Condensed"/>
              </a:rPr>
              <a:t>Liên hệ bản thân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extBox 2"/>
          <p:cNvSpPr txBox="1"/>
          <p:nvPr/>
        </p:nvSpPr>
        <p:spPr>
          <a:xfrm>
            <a:off x="1696537" y="736928"/>
            <a:ext cx="14236823" cy="1028626"/>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V. VẬN DỤNG</a:t>
            </a:r>
          </a:p>
        </p:txBody>
      </p:sp>
      <p:sp>
        <p:nvSpPr>
          <p:cNvPr id="3" name="TextBox 3"/>
          <p:cNvSpPr txBox="1"/>
          <p:nvPr/>
        </p:nvSpPr>
        <p:spPr>
          <a:xfrm>
            <a:off x="10740492" y="3398306"/>
            <a:ext cx="13037616" cy="901650"/>
          </a:xfrm>
          <a:prstGeom prst="rect">
            <a:avLst/>
          </a:prstGeom>
        </p:spPr>
        <p:txBody>
          <a:bodyPr lIns="0" tIns="0" rIns="0" bIns="0" rtlCol="0" anchor="t">
            <a:spAutoFit/>
          </a:bodyPr>
          <a:lstStyle/>
          <a:p>
            <a:pPr>
              <a:lnSpc>
                <a:spcPts val="7000"/>
              </a:lnSpc>
            </a:pPr>
            <a:r>
              <a:rPr lang="en-US" sz="5000">
                <a:solidFill>
                  <a:srgbClr val="000000"/>
                </a:solidFill>
                <a:latin typeface="#9Slide05 Aphrodite Pro"/>
              </a:rPr>
              <a:t>Chuẩn bị bài</a:t>
            </a:r>
          </a:p>
        </p:txBody>
      </p:sp>
      <p:sp>
        <p:nvSpPr>
          <p:cNvPr id="4" name="Freeform 4"/>
          <p:cNvSpPr/>
          <p:nvPr/>
        </p:nvSpPr>
        <p:spPr>
          <a:xfrm rot="-2061635">
            <a:off x="-724581" y="-251466"/>
            <a:ext cx="4842237" cy="2560333"/>
          </a:xfrm>
          <a:custGeom>
            <a:avLst/>
            <a:gdLst/>
            <a:ahLst/>
            <a:cxnLst/>
            <a:rect l="l" t="t" r="r" b="b"/>
            <a:pathLst>
              <a:path w="4842237" h="2560333">
                <a:moveTo>
                  <a:pt x="0" y="0"/>
                </a:moveTo>
                <a:lnTo>
                  <a:pt x="4842237" y="0"/>
                </a:lnTo>
                <a:lnTo>
                  <a:pt x="4842237" y="2560332"/>
                </a:lnTo>
                <a:lnTo>
                  <a:pt x="0" y="2560332"/>
                </a:lnTo>
                <a:lnTo>
                  <a:pt x="0" y="0"/>
                </a:lnTo>
                <a:close/>
              </a:path>
            </a:pathLst>
          </a:custGeom>
          <a:blipFill>
            <a:blip r:embed="rId2"/>
            <a:stretch>
              <a:fillRect/>
            </a:stretch>
          </a:blipFill>
        </p:spPr>
      </p:sp>
      <p:sp>
        <p:nvSpPr>
          <p:cNvPr id="5" name="Freeform 5"/>
          <p:cNvSpPr/>
          <p:nvPr/>
        </p:nvSpPr>
        <p:spPr>
          <a:xfrm rot="-3729585" flipH="1">
            <a:off x="16236457" y="-1733106"/>
            <a:ext cx="2965114" cy="6997319"/>
          </a:xfrm>
          <a:custGeom>
            <a:avLst/>
            <a:gdLst/>
            <a:ahLst/>
            <a:cxnLst/>
            <a:rect l="l" t="t" r="r" b="b"/>
            <a:pathLst>
              <a:path w="2965114" h="6997319">
                <a:moveTo>
                  <a:pt x="2965114" y="0"/>
                </a:moveTo>
                <a:lnTo>
                  <a:pt x="0" y="0"/>
                </a:lnTo>
                <a:lnTo>
                  <a:pt x="0" y="6997319"/>
                </a:lnTo>
                <a:lnTo>
                  <a:pt x="2965114" y="6997319"/>
                </a:lnTo>
                <a:lnTo>
                  <a:pt x="2965114" y="0"/>
                </a:lnTo>
                <a:close/>
              </a:path>
            </a:pathLst>
          </a:custGeom>
          <a:blipFill>
            <a:blip r:embed="rId3"/>
            <a:stretch>
              <a:fillRect/>
            </a:stretch>
          </a:blipFill>
        </p:spPr>
      </p:sp>
      <p:sp>
        <p:nvSpPr>
          <p:cNvPr id="6" name="Freeform 6"/>
          <p:cNvSpPr/>
          <p:nvPr/>
        </p:nvSpPr>
        <p:spPr>
          <a:xfrm>
            <a:off x="-4172543" y="7463929"/>
            <a:ext cx="15949397" cy="7356659"/>
          </a:xfrm>
          <a:custGeom>
            <a:avLst/>
            <a:gdLst/>
            <a:ahLst/>
            <a:cxnLst/>
            <a:rect l="l" t="t" r="r" b="b"/>
            <a:pathLst>
              <a:path w="15949397" h="7356659">
                <a:moveTo>
                  <a:pt x="0" y="0"/>
                </a:moveTo>
                <a:lnTo>
                  <a:pt x="15949397" y="0"/>
                </a:lnTo>
                <a:lnTo>
                  <a:pt x="15949397" y="7356659"/>
                </a:lnTo>
                <a:lnTo>
                  <a:pt x="0" y="7356659"/>
                </a:lnTo>
                <a:lnTo>
                  <a:pt x="0" y="0"/>
                </a:lnTo>
                <a:close/>
              </a:path>
            </a:pathLst>
          </a:custGeom>
          <a:blipFill>
            <a:blip r:embed="rId4"/>
            <a:stretch>
              <a:fillRect/>
            </a:stretch>
          </a:blipFill>
        </p:spPr>
      </p:sp>
      <p:sp>
        <p:nvSpPr>
          <p:cNvPr id="7" name="Freeform 7"/>
          <p:cNvSpPr/>
          <p:nvPr/>
        </p:nvSpPr>
        <p:spPr>
          <a:xfrm>
            <a:off x="1696537" y="3859291"/>
            <a:ext cx="5701943" cy="4229805"/>
          </a:xfrm>
          <a:custGeom>
            <a:avLst/>
            <a:gdLst/>
            <a:ahLst/>
            <a:cxnLst/>
            <a:rect l="l" t="t" r="r" b="b"/>
            <a:pathLst>
              <a:path w="5701943" h="4229805">
                <a:moveTo>
                  <a:pt x="0" y="0"/>
                </a:moveTo>
                <a:lnTo>
                  <a:pt x="5701943" y="0"/>
                </a:lnTo>
                <a:lnTo>
                  <a:pt x="5701943" y="4229805"/>
                </a:lnTo>
                <a:lnTo>
                  <a:pt x="0" y="42298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8185413" y="5038725"/>
            <a:ext cx="9073887" cy="2635101"/>
          </a:xfrm>
          <a:prstGeom prst="rect">
            <a:avLst/>
          </a:prstGeom>
        </p:spPr>
        <p:txBody>
          <a:bodyPr lIns="0" tIns="0" rIns="0" bIns="0" rtlCol="0" anchor="t">
            <a:spAutoFit/>
          </a:bodyPr>
          <a:lstStyle/>
          <a:p>
            <a:pPr algn="just">
              <a:lnSpc>
                <a:spcPts val="7000"/>
              </a:lnSpc>
            </a:pPr>
            <a:r>
              <a:rPr lang="en-US" sz="5000">
                <a:solidFill>
                  <a:srgbClr val="000000"/>
                </a:solidFill>
                <a:latin typeface="Roboto Condensed"/>
              </a:rPr>
              <a:t>HS đọc mở rộng văn bản ở nhà: Đọc và khám phá văn bản </a:t>
            </a:r>
            <a:r>
              <a:rPr lang="en-US" sz="5000">
                <a:solidFill>
                  <a:srgbClr val="000000"/>
                </a:solidFill>
                <a:latin typeface="Roboto Condensed Bold Italics"/>
              </a:rPr>
              <a:t>Chuỗi hạt cườm màu xám</a:t>
            </a:r>
            <a:r>
              <a:rPr lang="en-US" sz="5000">
                <a:solidFill>
                  <a:srgbClr val="000000"/>
                </a:solidFill>
                <a:latin typeface="Roboto Condensed"/>
              </a:rPr>
              <a:t> theo phiếu gợi dẫn.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7451333" y="7422093"/>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2"/>
            <a:stretch>
              <a:fillRect/>
            </a:stretch>
          </a:blipFill>
        </p:spPr>
      </p:sp>
      <p:sp>
        <p:nvSpPr>
          <p:cNvPr id="3" name="Freeform 3"/>
          <p:cNvSpPr/>
          <p:nvPr/>
        </p:nvSpPr>
        <p:spPr>
          <a:xfrm>
            <a:off x="15758071" y="3689207"/>
            <a:ext cx="4607903" cy="6103183"/>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3"/>
            <a:stretch>
              <a:fillRect/>
            </a:stretch>
          </a:blipFill>
        </p:spPr>
      </p:sp>
      <p:sp>
        <p:nvSpPr>
          <p:cNvPr id="4" name="TextBox 4"/>
          <p:cNvSpPr txBox="1"/>
          <p:nvPr/>
        </p:nvSpPr>
        <p:spPr>
          <a:xfrm>
            <a:off x="3435724" y="4076016"/>
            <a:ext cx="11810544" cy="2230072"/>
          </a:xfrm>
          <a:prstGeom prst="rect">
            <a:avLst/>
          </a:prstGeom>
        </p:spPr>
        <p:txBody>
          <a:bodyPr lIns="0" tIns="0" rIns="0" bIns="0" rtlCol="0" anchor="t">
            <a:spAutoFit/>
          </a:bodyPr>
          <a:lstStyle/>
          <a:p>
            <a:pPr algn="ctr">
              <a:lnSpc>
                <a:spcPts val="17514"/>
              </a:lnSpc>
            </a:pPr>
            <a:r>
              <a:rPr lang="en-US" sz="12510">
                <a:solidFill>
                  <a:srgbClr val="DB8F5C"/>
                </a:solidFill>
                <a:latin typeface="#9Slide05 Aphrodite Pro"/>
              </a:rPr>
              <a:t>Cảm ơn các em!</a:t>
            </a:r>
          </a:p>
        </p:txBody>
      </p:sp>
      <p:sp>
        <p:nvSpPr>
          <p:cNvPr id="5" name="Freeform 5"/>
          <p:cNvSpPr/>
          <p:nvPr/>
        </p:nvSpPr>
        <p:spPr>
          <a:xfrm rot="-2061635">
            <a:off x="-871283" y="298871"/>
            <a:ext cx="6334366" cy="3349296"/>
          </a:xfrm>
          <a:custGeom>
            <a:avLst/>
            <a:gdLst/>
            <a:ahLst/>
            <a:cxnLst/>
            <a:rect l="l" t="t" r="r" b="b"/>
            <a:pathLst>
              <a:path w="6334366" h="3349296">
                <a:moveTo>
                  <a:pt x="0" y="0"/>
                </a:moveTo>
                <a:lnTo>
                  <a:pt x="6334366" y="0"/>
                </a:lnTo>
                <a:lnTo>
                  <a:pt x="6334366" y="3349296"/>
                </a:lnTo>
                <a:lnTo>
                  <a:pt x="0" y="3349296"/>
                </a:lnTo>
                <a:lnTo>
                  <a:pt x="0" y="0"/>
                </a:lnTo>
                <a:close/>
              </a:path>
            </a:pathLst>
          </a:custGeom>
          <a:blipFill>
            <a:blip r:embed="rId4"/>
            <a:stretch>
              <a:fillRect/>
            </a:stretch>
          </a:blipFill>
        </p:spPr>
      </p:sp>
      <p:sp>
        <p:nvSpPr>
          <p:cNvPr id="6" name="Freeform 6"/>
          <p:cNvSpPr/>
          <p:nvPr/>
        </p:nvSpPr>
        <p:spPr>
          <a:xfrm>
            <a:off x="-1033801" y="7850747"/>
            <a:ext cx="13778774" cy="6355459"/>
          </a:xfrm>
          <a:custGeom>
            <a:avLst/>
            <a:gdLst/>
            <a:ahLst/>
            <a:cxnLst/>
            <a:rect l="l" t="t" r="r" b="b"/>
            <a:pathLst>
              <a:path w="13778774" h="6355459">
                <a:moveTo>
                  <a:pt x="0" y="0"/>
                </a:moveTo>
                <a:lnTo>
                  <a:pt x="13778774" y="0"/>
                </a:lnTo>
                <a:lnTo>
                  <a:pt x="13778774" y="6355459"/>
                </a:lnTo>
                <a:lnTo>
                  <a:pt x="0" y="6355459"/>
                </a:lnTo>
                <a:lnTo>
                  <a:pt x="0" y="0"/>
                </a:lnTo>
                <a:close/>
              </a:path>
            </a:pathLst>
          </a:custGeom>
          <a:blipFill>
            <a:blip r:embed="rId2"/>
            <a:stretch>
              <a:fillRect/>
            </a:stretch>
          </a:blipFill>
        </p:spPr>
      </p:sp>
      <p:sp>
        <p:nvSpPr>
          <p:cNvPr id="7" name="Freeform 7"/>
          <p:cNvSpPr/>
          <p:nvPr/>
        </p:nvSpPr>
        <p:spPr>
          <a:xfrm rot="-1334791">
            <a:off x="15433691" y="5998086"/>
            <a:ext cx="4607903" cy="6103183"/>
          </a:xfrm>
          <a:custGeom>
            <a:avLst/>
            <a:gdLst/>
            <a:ahLst/>
            <a:cxnLst/>
            <a:rect l="l" t="t" r="r" b="b"/>
            <a:pathLst>
              <a:path w="4607903" h="6103183">
                <a:moveTo>
                  <a:pt x="0" y="0"/>
                </a:moveTo>
                <a:lnTo>
                  <a:pt x="4607904" y="0"/>
                </a:lnTo>
                <a:lnTo>
                  <a:pt x="4607904" y="6103184"/>
                </a:lnTo>
                <a:lnTo>
                  <a:pt x="0" y="6103184"/>
                </a:lnTo>
                <a:lnTo>
                  <a:pt x="0" y="0"/>
                </a:lnTo>
                <a:close/>
              </a:path>
            </a:pathLst>
          </a:custGeom>
          <a:blipFill>
            <a:blip r:embed="rId3"/>
            <a:stretch>
              <a:fillRect/>
            </a:stretch>
          </a:blipFill>
        </p:spPr>
      </p:sp>
      <p:sp>
        <p:nvSpPr>
          <p:cNvPr id="8" name="Freeform 8"/>
          <p:cNvSpPr/>
          <p:nvPr/>
        </p:nvSpPr>
        <p:spPr>
          <a:xfrm>
            <a:off x="8019842" y="1791179"/>
            <a:ext cx="2642307" cy="2357597"/>
          </a:xfrm>
          <a:custGeom>
            <a:avLst/>
            <a:gdLst/>
            <a:ahLst/>
            <a:cxnLst/>
            <a:rect l="l" t="t" r="r" b="b"/>
            <a:pathLst>
              <a:path w="2642307" h="2357597">
                <a:moveTo>
                  <a:pt x="0" y="0"/>
                </a:moveTo>
                <a:lnTo>
                  <a:pt x="2642307" y="0"/>
                </a:lnTo>
                <a:lnTo>
                  <a:pt x="2642307" y="2357597"/>
                </a:lnTo>
                <a:lnTo>
                  <a:pt x="0" y="2357597"/>
                </a:lnTo>
                <a:lnTo>
                  <a:pt x="0" y="0"/>
                </a:lnTo>
                <a:close/>
              </a:path>
            </a:pathLst>
          </a:custGeom>
          <a:blipFill>
            <a:blip r:embed="rId5"/>
            <a:stretch>
              <a:fillRect b="-93"/>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4"/>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5"/>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768172" y="2385560"/>
            <a:ext cx="10019409" cy="47815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Câu 1:  Đề bài làm văn mà cô giáo giao cho tôi là gì?</a:t>
            </a:r>
          </a:p>
          <a:p>
            <a:pPr algn="just">
              <a:lnSpc>
                <a:spcPts val="6299"/>
              </a:lnSpc>
            </a:pPr>
            <a:r>
              <a:rPr lang="en-US" sz="4500">
                <a:solidFill>
                  <a:srgbClr val="000000"/>
                </a:solidFill>
                <a:latin typeface="Roboto Condensed"/>
              </a:rPr>
              <a:t>A. Người cha</a:t>
            </a:r>
          </a:p>
          <a:p>
            <a:pPr algn="just">
              <a:lnSpc>
                <a:spcPts val="6299"/>
              </a:lnSpc>
            </a:pPr>
            <a:r>
              <a:rPr lang="en-US" sz="4500">
                <a:solidFill>
                  <a:srgbClr val="000000"/>
                </a:solidFill>
                <a:latin typeface="Roboto Condensed"/>
              </a:rPr>
              <a:t>B. Chị tôi</a:t>
            </a:r>
          </a:p>
          <a:p>
            <a:pPr algn="just">
              <a:lnSpc>
                <a:spcPts val="6299"/>
              </a:lnSpc>
            </a:pPr>
            <a:r>
              <a:rPr lang="en-US" sz="4500">
                <a:solidFill>
                  <a:srgbClr val="000000"/>
                </a:solidFill>
                <a:latin typeface="Roboto Condensed"/>
              </a:rPr>
              <a:t>C. Vườn cau</a:t>
            </a:r>
          </a:p>
          <a:p>
            <a:pPr algn="just">
              <a:lnSpc>
                <a:spcPts val="6299"/>
              </a:lnSpc>
            </a:pPr>
            <a:r>
              <a:rPr lang="en-US" sz="4500">
                <a:solidFill>
                  <a:srgbClr val="000000"/>
                </a:solidFill>
                <a:latin typeface="Roboto Condensed"/>
              </a:rPr>
              <a:t>D. Người mẹ</a:t>
            </a:r>
          </a:p>
        </p:txBody>
      </p:sp>
      <p:sp>
        <p:nvSpPr>
          <p:cNvPr id="6" name="Freeform 6"/>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2798040" y="755848"/>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pic>
        <p:nvPicPr>
          <p:cNvPr id="9" name="Countdown 5 seconds timer">
            <a:hlinkClick r:id="" action="ppaction://media"/>
            <a:extLst>
              <a:ext uri="{FF2B5EF4-FFF2-40B4-BE49-F238E27FC236}">
                <a16:creationId xmlns:a16="http://schemas.microsoft.com/office/drawing/2014/main" xmlns="" id="{84CC4598-6A30-5958-0BD2-FE58FEEFC4C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192000" y="6438900"/>
            <a:ext cx="5422900" cy="304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4"/>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5"/>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646577" y="2705100"/>
            <a:ext cx="10943536" cy="47815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Câu 2:  Hai bố con nhân vật </a:t>
            </a:r>
            <a:r>
              <a:rPr lang="en-US" sz="4500">
                <a:solidFill>
                  <a:srgbClr val="000000"/>
                </a:solidFill>
                <a:latin typeface="Roboto Condensed Bold Italics"/>
              </a:rPr>
              <a:t>tôi</a:t>
            </a:r>
            <a:r>
              <a:rPr lang="en-US" sz="4500">
                <a:solidFill>
                  <a:srgbClr val="000000"/>
                </a:solidFill>
                <a:latin typeface="Roboto Condensed Bold"/>
              </a:rPr>
              <a:t> về thăm má vườn cau nhân dịp nào?</a:t>
            </a:r>
          </a:p>
          <a:p>
            <a:pPr algn="just">
              <a:lnSpc>
                <a:spcPts val="6299"/>
              </a:lnSpc>
            </a:pPr>
            <a:r>
              <a:rPr lang="en-US" sz="4500">
                <a:solidFill>
                  <a:srgbClr val="000000"/>
                </a:solidFill>
                <a:latin typeface="Roboto Condensed"/>
              </a:rPr>
              <a:t>A. Dịp mừng thọ của má</a:t>
            </a:r>
          </a:p>
          <a:p>
            <a:pPr algn="just">
              <a:lnSpc>
                <a:spcPts val="6299"/>
              </a:lnSpc>
            </a:pPr>
            <a:r>
              <a:rPr lang="en-US" sz="4500">
                <a:solidFill>
                  <a:srgbClr val="000000"/>
                </a:solidFill>
                <a:latin typeface="Roboto Condensed"/>
              </a:rPr>
              <a:t>B. Khi </a:t>
            </a:r>
            <a:r>
              <a:rPr lang="en-US" sz="4500">
                <a:solidFill>
                  <a:srgbClr val="000000"/>
                </a:solidFill>
                <a:latin typeface="Roboto Condensed Italics"/>
              </a:rPr>
              <a:t>Tôi được nghỉ hè</a:t>
            </a:r>
          </a:p>
          <a:p>
            <a:pPr algn="just">
              <a:lnSpc>
                <a:spcPts val="6299"/>
              </a:lnSpc>
            </a:pPr>
            <a:r>
              <a:rPr lang="en-US" sz="4500">
                <a:solidFill>
                  <a:srgbClr val="000000"/>
                </a:solidFill>
                <a:latin typeface="Roboto Condensed"/>
              </a:rPr>
              <a:t>C. Nhân ngày giỗ của chú Sơn, con má vườn cau</a:t>
            </a:r>
          </a:p>
          <a:p>
            <a:pPr algn="just">
              <a:lnSpc>
                <a:spcPts val="6299"/>
              </a:lnSpc>
            </a:pPr>
            <a:r>
              <a:rPr lang="en-US" sz="4500">
                <a:solidFill>
                  <a:srgbClr val="000000"/>
                </a:solidFill>
                <a:latin typeface="Roboto Condensed"/>
              </a:rPr>
              <a:t>D. Dịp má vườn cau gọi mấy anh em trở về</a:t>
            </a:r>
          </a:p>
        </p:txBody>
      </p:sp>
      <p:sp>
        <p:nvSpPr>
          <p:cNvPr id="6" name="Freeform 6"/>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2798040" y="914400"/>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pic>
        <p:nvPicPr>
          <p:cNvPr id="8" name="Countdown 5 seconds timer">
            <a:hlinkClick r:id="" action="ppaction://media"/>
            <a:extLst>
              <a:ext uri="{FF2B5EF4-FFF2-40B4-BE49-F238E27FC236}">
                <a16:creationId xmlns:a16="http://schemas.microsoft.com/office/drawing/2014/main" xmlns="" id="{BDAF0281-D967-2B45-28C5-65F066BA167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325600" y="7962900"/>
            <a:ext cx="3517900" cy="1977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4"/>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5"/>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768172" y="2385560"/>
            <a:ext cx="10019409" cy="55816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Câu 3:  "....</a:t>
            </a:r>
            <a:r>
              <a:rPr lang="en-US" sz="4500" i="1">
                <a:solidFill>
                  <a:srgbClr val="000000"/>
                </a:solidFill>
                <a:latin typeface="Roboto Condensed Bold"/>
              </a:rPr>
              <a:t>không tập trung vào một thời gian mà rải ra mỗi lúc một ít, kéo dài</a:t>
            </a:r>
            <a:r>
              <a:rPr lang="en-US" sz="4500">
                <a:solidFill>
                  <a:srgbClr val="000000"/>
                </a:solidFill>
                <a:latin typeface="Roboto Condensed Bold"/>
              </a:rPr>
              <a:t>" là cách hiểu của từ nào dưới đây:</a:t>
            </a:r>
          </a:p>
          <a:p>
            <a:pPr algn="just">
              <a:lnSpc>
                <a:spcPts val="6299"/>
              </a:lnSpc>
            </a:pPr>
            <a:r>
              <a:rPr lang="en-US" sz="4500">
                <a:solidFill>
                  <a:srgbClr val="000000"/>
                </a:solidFill>
                <a:latin typeface="Roboto Condensed"/>
              </a:rPr>
              <a:t>A. Vầy</a:t>
            </a:r>
          </a:p>
          <a:p>
            <a:pPr algn="just">
              <a:lnSpc>
                <a:spcPts val="6299"/>
              </a:lnSpc>
            </a:pPr>
            <a:r>
              <a:rPr lang="en-US" sz="4500">
                <a:solidFill>
                  <a:srgbClr val="000000"/>
                </a:solidFill>
                <a:latin typeface="Roboto Condensed"/>
              </a:rPr>
              <a:t>B. Lai rai</a:t>
            </a:r>
          </a:p>
          <a:p>
            <a:pPr algn="just">
              <a:lnSpc>
                <a:spcPts val="6299"/>
              </a:lnSpc>
            </a:pPr>
            <a:r>
              <a:rPr lang="en-US" sz="4500">
                <a:solidFill>
                  <a:srgbClr val="000000"/>
                </a:solidFill>
                <a:latin typeface="Roboto Condensed"/>
              </a:rPr>
              <a:t>C.Long tong</a:t>
            </a:r>
          </a:p>
          <a:p>
            <a:pPr algn="just">
              <a:lnSpc>
                <a:spcPts val="6299"/>
              </a:lnSpc>
            </a:pPr>
            <a:r>
              <a:rPr lang="en-US" sz="4500">
                <a:solidFill>
                  <a:srgbClr val="000000"/>
                </a:solidFill>
                <a:latin typeface="Roboto Condensed"/>
              </a:rPr>
              <a:t>D. Gàu</a:t>
            </a:r>
          </a:p>
        </p:txBody>
      </p:sp>
      <p:sp>
        <p:nvSpPr>
          <p:cNvPr id="6" name="Freeform 6"/>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2798040" y="914400"/>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pic>
        <p:nvPicPr>
          <p:cNvPr id="8" name="Countdown 5 seconds timer">
            <a:hlinkClick r:id="" action="ppaction://media"/>
            <a:extLst>
              <a:ext uri="{FF2B5EF4-FFF2-40B4-BE49-F238E27FC236}">
                <a16:creationId xmlns:a16="http://schemas.microsoft.com/office/drawing/2014/main" xmlns="" id="{A0915004-CDAD-DD23-7C36-AA5C5BEB0B7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192000" y="6438900"/>
            <a:ext cx="5422900" cy="304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4"/>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5"/>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768172" y="2385560"/>
            <a:ext cx="10019409" cy="55816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Câu 4:  Ba của nhân vật </a:t>
            </a:r>
            <a:r>
              <a:rPr lang="en-US" sz="4500">
                <a:solidFill>
                  <a:srgbClr val="000000"/>
                </a:solidFill>
                <a:latin typeface="Roboto Condensed Bold Italics"/>
              </a:rPr>
              <a:t>tôi </a:t>
            </a:r>
            <a:r>
              <a:rPr lang="en-US" sz="4500">
                <a:solidFill>
                  <a:srgbClr val="000000"/>
                </a:solidFill>
                <a:latin typeface="Roboto Condensed Bold"/>
              </a:rPr>
              <a:t>có mối quan hệ thế nào với má vườn cau?</a:t>
            </a:r>
          </a:p>
          <a:p>
            <a:pPr algn="just">
              <a:lnSpc>
                <a:spcPts val="6299"/>
              </a:lnSpc>
            </a:pPr>
            <a:r>
              <a:rPr lang="en-US" sz="4500">
                <a:solidFill>
                  <a:srgbClr val="000000"/>
                </a:solidFill>
                <a:latin typeface="Roboto Condensed"/>
              </a:rPr>
              <a:t>A. Là con trai của má</a:t>
            </a:r>
          </a:p>
          <a:p>
            <a:pPr algn="just">
              <a:lnSpc>
                <a:spcPts val="6299"/>
              </a:lnSpc>
            </a:pPr>
            <a:r>
              <a:rPr lang="en-US" sz="4500">
                <a:solidFill>
                  <a:srgbClr val="000000"/>
                </a:solidFill>
                <a:latin typeface="Roboto Condensed"/>
              </a:rPr>
              <a:t>B. Là con nuôi của má</a:t>
            </a:r>
          </a:p>
          <a:p>
            <a:pPr algn="just">
              <a:lnSpc>
                <a:spcPts val="6299"/>
              </a:lnSpc>
            </a:pPr>
            <a:r>
              <a:rPr lang="en-US" sz="4500">
                <a:solidFill>
                  <a:srgbClr val="000000"/>
                </a:solidFill>
                <a:latin typeface="Roboto Condensed"/>
              </a:rPr>
              <a:t>C. Là đồng chí của hai người con đã hy sinh của má</a:t>
            </a:r>
          </a:p>
          <a:p>
            <a:pPr algn="just">
              <a:lnSpc>
                <a:spcPts val="6299"/>
              </a:lnSpc>
            </a:pPr>
            <a:r>
              <a:rPr lang="en-US" sz="4500">
                <a:solidFill>
                  <a:srgbClr val="000000"/>
                </a:solidFill>
                <a:latin typeface="Roboto Condensed"/>
              </a:rPr>
              <a:t>D. Không có đáp án nào đúng</a:t>
            </a:r>
          </a:p>
        </p:txBody>
      </p:sp>
      <p:sp>
        <p:nvSpPr>
          <p:cNvPr id="6" name="Freeform 6"/>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2798040" y="578468"/>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pic>
        <p:nvPicPr>
          <p:cNvPr id="8" name="Countdown 5 seconds timer">
            <a:hlinkClick r:id="" action="ppaction://media"/>
            <a:extLst>
              <a:ext uri="{FF2B5EF4-FFF2-40B4-BE49-F238E27FC236}">
                <a16:creationId xmlns:a16="http://schemas.microsoft.com/office/drawing/2014/main" xmlns="" id="{CFEEF9A0-171C-9C2B-C4C4-14A563DECAE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401800" y="7962900"/>
            <a:ext cx="3441700" cy="1934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flipH="1">
            <a:off x="-3612170" y="7166962"/>
            <a:ext cx="13528622" cy="6240077"/>
          </a:xfrm>
          <a:custGeom>
            <a:avLst/>
            <a:gdLst/>
            <a:ahLst/>
            <a:cxnLst/>
            <a:rect l="l" t="t" r="r" b="b"/>
            <a:pathLst>
              <a:path w="13528622" h="6240077">
                <a:moveTo>
                  <a:pt x="13528621" y="0"/>
                </a:moveTo>
                <a:lnTo>
                  <a:pt x="0" y="0"/>
                </a:lnTo>
                <a:lnTo>
                  <a:pt x="0" y="6240076"/>
                </a:lnTo>
                <a:lnTo>
                  <a:pt x="13528621" y="6240076"/>
                </a:lnTo>
                <a:lnTo>
                  <a:pt x="13528621" y="0"/>
                </a:lnTo>
                <a:close/>
              </a:path>
            </a:pathLst>
          </a:custGeom>
          <a:blipFill>
            <a:blip r:embed="rId4"/>
            <a:stretch>
              <a:fillRect/>
            </a:stretch>
          </a:blipFill>
        </p:spPr>
      </p:sp>
      <p:sp>
        <p:nvSpPr>
          <p:cNvPr id="3" name="Freeform 3"/>
          <p:cNvSpPr/>
          <p:nvPr/>
        </p:nvSpPr>
        <p:spPr>
          <a:xfrm flipH="1">
            <a:off x="-915874" y="692768"/>
            <a:ext cx="6579347" cy="2623515"/>
          </a:xfrm>
          <a:custGeom>
            <a:avLst/>
            <a:gdLst/>
            <a:ahLst/>
            <a:cxnLst/>
            <a:rect l="l" t="t" r="r" b="b"/>
            <a:pathLst>
              <a:path w="6579347" h="2623515">
                <a:moveTo>
                  <a:pt x="6579348" y="0"/>
                </a:moveTo>
                <a:lnTo>
                  <a:pt x="0" y="0"/>
                </a:lnTo>
                <a:lnTo>
                  <a:pt x="0" y="2623515"/>
                </a:lnTo>
                <a:lnTo>
                  <a:pt x="6579348" y="2623515"/>
                </a:lnTo>
                <a:lnTo>
                  <a:pt x="6579348" y="0"/>
                </a:lnTo>
                <a:close/>
              </a:path>
            </a:pathLst>
          </a:custGeom>
          <a:blipFill>
            <a:blip r:embed="rId5"/>
            <a:stretch>
              <a:fillRect/>
            </a:stretch>
          </a:blipFill>
        </p:spPr>
      </p:sp>
      <p:sp>
        <p:nvSpPr>
          <p:cNvPr id="4" name="Freeform 4"/>
          <p:cNvSpPr/>
          <p:nvPr/>
        </p:nvSpPr>
        <p:spPr>
          <a:xfrm rot="630917" flipH="1">
            <a:off x="15442006" y="574224"/>
            <a:ext cx="5096903" cy="2029494"/>
          </a:xfrm>
          <a:custGeom>
            <a:avLst/>
            <a:gdLst/>
            <a:ahLst/>
            <a:cxnLst/>
            <a:rect l="l" t="t" r="r" b="b"/>
            <a:pathLst>
              <a:path w="5096903" h="2029494">
                <a:moveTo>
                  <a:pt x="5096903" y="0"/>
                </a:moveTo>
                <a:lnTo>
                  <a:pt x="0" y="0"/>
                </a:lnTo>
                <a:lnTo>
                  <a:pt x="0" y="2029494"/>
                </a:lnTo>
                <a:lnTo>
                  <a:pt x="5096903" y="2029494"/>
                </a:lnTo>
                <a:lnTo>
                  <a:pt x="5096903"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6768172" y="2385560"/>
            <a:ext cx="10019409" cy="63817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Câu 5:  Nơi nào trong truyện được miêu tả là </a:t>
            </a:r>
            <a:r>
              <a:rPr lang="en-US" sz="4500">
                <a:solidFill>
                  <a:srgbClr val="000000"/>
                </a:solidFill>
                <a:latin typeface="Roboto Condensed Bold Italics"/>
              </a:rPr>
              <a:t>có cái nắng sau mưa nồng ngả vàng pha sắc đỏ, những giọt nước còn đọng lại trên tán lá non?</a:t>
            </a:r>
          </a:p>
          <a:p>
            <a:pPr algn="just">
              <a:lnSpc>
                <a:spcPts val="6299"/>
              </a:lnSpc>
            </a:pPr>
            <a:r>
              <a:rPr lang="en-US" sz="4500">
                <a:solidFill>
                  <a:srgbClr val="000000"/>
                </a:solidFill>
                <a:latin typeface="Roboto Condensed"/>
              </a:rPr>
              <a:t>A. khu vườn nhỏ của má vườn cau </a:t>
            </a:r>
          </a:p>
          <a:p>
            <a:pPr algn="just">
              <a:lnSpc>
                <a:spcPts val="6299"/>
              </a:lnSpc>
            </a:pPr>
            <a:r>
              <a:rPr lang="en-US" sz="4500">
                <a:solidFill>
                  <a:srgbClr val="000000"/>
                </a:solidFill>
                <a:latin typeface="Roboto Condensed"/>
              </a:rPr>
              <a:t>B. lớp học của </a:t>
            </a:r>
            <a:r>
              <a:rPr lang="en-US" sz="4500">
                <a:solidFill>
                  <a:srgbClr val="000000"/>
                </a:solidFill>
                <a:latin typeface="Roboto Condensed Italics"/>
              </a:rPr>
              <a:t>tôi</a:t>
            </a:r>
          </a:p>
          <a:p>
            <a:pPr algn="just">
              <a:lnSpc>
                <a:spcPts val="6299"/>
              </a:lnSpc>
            </a:pPr>
            <a:r>
              <a:rPr lang="en-US" sz="4500">
                <a:solidFill>
                  <a:srgbClr val="000000"/>
                </a:solidFill>
                <a:latin typeface="Roboto Condensed"/>
              </a:rPr>
              <a:t>C. nơi chiến trường xưa của bố và các chú</a:t>
            </a:r>
          </a:p>
          <a:p>
            <a:pPr algn="just">
              <a:lnSpc>
                <a:spcPts val="6299"/>
              </a:lnSpc>
            </a:pPr>
            <a:r>
              <a:rPr lang="en-US" sz="4500">
                <a:solidFill>
                  <a:srgbClr val="000000"/>
                </a:solidFill>
                <a:latin typeface="Roboto Condensed"/>
              </a:rPr>
              <a:t>D. nhà của tôi</a:t>
            </a:r>
          </a:p>
        </p:txBody>
      </p:sp>
      <p:sp>
        <p:nvSpPr>
          <p:cNvPr id="6" name="Freeform 6"/>
          <p:cNvSpPr/>
          <p:nvPr/>
        </p:nvSpPr>
        <p:spPr>
          <a:xfrm>
            <a:off x="247252" y="4240765"/>
            <a:ext cx="5809778" cy="5017535"/>
          </a:xfrm>
          <a:custGeom>
            <a:avLst/>
            <a:gdLst/>
            <a:ahLst/>
            <a:cxnLst/>
            <a:rect l="l" t="t" r="r" b="b"/>
            <a:pathLst>
              <a:path w="5809778" h="5017535">
                <a:moveTo>
                  <a:pt x="0" y="0"/>
                </a:moveTo>
                <a:lnTo>
                  <a:pt x="5809778" y="0"/>
                </a:lnTo>
                <a:lnTo>
                  <a:pt x="5809778" y="5017535"/>
                </a:lnTo>
                <a:lnTo>
                  <a:pt x="0" y="5017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2798040" y="975825"/>
            <a:ext cx="14236823" cy="1028700"/>
          </a:xfrm>
          <a:prstGeom prst="rect">
            <a:avLst/>
          </a:prstGeom>
        </p:spPr>
        <p:txBody>
          <a:bodyPr lIns="0" tIns="0" rIns="0" bIns="0" rtlCol="0" anchor="t">
            <a:spAutoFit/>
          </a:bodyPr>
          <a:lstStyle/>
          <a:p>
            <a:pPr algn="ctr">
              <a:lnSpc>
                <a:spcPts val="8400"/>
              </a:lnSpc>
            </a:pPr>
            <a:r>
              <a:rPr lang="en-US" sz="6000">
                <a:solidFill>
                  <a:srgbClr val="DB8F5C"/>
                </a:solidFill>
                <a:latin typeface="Fraunces Bold"/>
              </a:rPr>
              <a:t>II. ĐỌC VĂN BẢN</a:t>
            </a:r>
          </a:p>
        </p:txBody>
      </p:sp>
      <p:pic>
        <p:nvPicPr>
          <p:cNvPr id="8" name="Countdown 5 seconds timer">
            <a:hlinkClick r:id="" action="ppaction://media"/>
            <a:extLst>
              <a:ext uri="{FF2B5EF4-FFF2-40B4-BE49-F238E27FC236}">
                <a16:creationId xmlns:a16="http://schemas.microsoft.com/office/drawing/2014/main" xmlns="" id="{2807AB64-580F-C152-2AA9-BA6E15071D5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630400" y="8039100"/>
            <a:ext cx="3289300" cy="18487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437416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TotalTime>
  <Words>3435</Words>
  <Application>Microsoft Office PowerPoint</Application>
  <PresentationFormat>Custom</PresentationFormat>
  <Paragraphs>330</Paragraphs>
  <Slides>42</Slides>
  <Notes>0</Notes>
  <HiddenSlides>0</HiddenSlides>
  <MMClips>9</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Feel Free Playful</vt:lpstr>
      <vt:lpstr>Roboto Condensed</vt:lpstr>
      <vt:lpstr>Fraunces</vt:lpstr>
      <vt:lpstr>Arial</vt:lpstr>
      <vt:lpstr>#9Slide07 Crocante</vt:lpstr>
      <vt:lpstr>#9Slide05 Aphrodite Pro</vt:lpstr>
      <vt:lpstr>อีฟดอวอิ้ง</vt:lpstr>
      <vt:lpstr>Roboto Condensed Bold</vt:lpstr>
      <vt:lpstr>Calibri</vt:lpstr>
      <vt:lpstr>Roboto Condensed Italics</vt:lpstr>
      <vt:lpstr>UTM Aquarelle</vt:lpstr>
      <vt:lpstr>#9Slide07 HLT Fall For You</vt:lpstr>
      <vt:lpstr>Roboto Condensed Bold Italics</vt:lpstr>
      <vt:lpstr>Fraunces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8CD_B1_Doc 3_Nguoi me vuon cau</dc:title>
  <cp:lastModifiedBy>Admin</cp:lastModifiedBy>
  <cp:revision>2</cp:revision>
  <dcterms:created xsi:type="dcterms:W3CDTF">2006-08-16T00:00:00Z</dcterms:created>
  <dcterms:modified xsi:type="dcterms:W3CDTF">2025-09-26T07:50:27Z</dcterms:modified>
  <dc:identifier>DAFmP66TMtE</dc:identifier>
</cp:coreProperties>
</file>